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147471798" r:id="rId2"/>
    <p:sldId id="2147471807" r:id="rId3"/>
    <p:sldId id="2147471808" r:id="rId4"/>
    <p:sldId id="2147471815" r:id="rId5"/>
    <p:sldId id="2147471810" r:id="rId6"/>
    <p:sldId id="2147471811" r:id="rId7"/>
    <p:sldId id="2147471796" r:id="rId8"/>
    <p:sldId id="2147471814" r:id="rId9"/>
    <p:sldId id="2147471793" r:id="rId10"/>
    <p:sldId id="2147471781" r:id="rId11"/>
  </p:sldIdLst>
  <p:sldSz cx="12192000" cy="6858000"/>
  <p:notesSz cx="6858000" cy="9144000"/>
  <p:custDataLst>
    <p:tags r:id="rId1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784C6F-B33E-ED34-388B-1BB68DDEBAEA}" name="Lu, Xiaomin" initials="LX" userId="S::LUX82@pfizer.com::77b3bf24-4ec1-4c77-820e-6fa8f3bf5c26" providerId="AD"/>
  <p188:author id="{22F51C75-E6AA-078E-960A-A0C331973451}" name="Sun, Wenlu" initials="SW" userId="S::SUNW80@pfizer.com::53fe643b-d433-46a7-aebc-e8f4cd540df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CF0"/>
    <a:srgbClr val="0047BB"/>
    <a:srgbClr val="D9F0FF"/>
    <a:srgbClr val="EBF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165" autoAdjust="0"/>
    <p:restoredTop sz="94660"/>
  </p:normalViewPr>
  <p:slideViewPr>
    <p:cSldViewPr snapToGrid="0">
      <p:cViewPr varScale="1">
        <p:scale>
          <a:sx n="63" d="100"/>
          <a:sy n="63" d="100"/>
        </p:scale>
        <p:origin x="107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n, Wenlu" userId="53fe643b-d433-46a7-aebc-e8f4cd540df3" providerId="ADAL" clId="{8D507522-318E-439F-B390-AAC98E88634D}"/>
    <pc:docChg chg="modSld">
      <pc:chgData name="Sun, Wenlu" userId="53fe643b-d433-46a7-aebc-e8f4cd540df3" providerId="ADAL" clId="{8D507522-318E-439F-B390-AAC98E88634D}" dt="2024-07-12T15:51:16.028" v="0" actId="113"/>
      <pc:docMkLst>
        <pc:docMk/>
      </pc:docMkLst>
      <pc:sldChg chg="modSp mod">
        <pc:chgData name="Sun, Wenlu" userId="53fe643b-d433-46a7-aebc-e8f4cd540df3" providerId="ADAL" clId="{8D507522-318E-439F-B390-AAC98E88634D}" dt="2024-07-12T15:51:16.028" v="0" actId="113"/>
        <pc:sldMkLst>
          <pc:docMk/>
          <pc:sldMk cId="4181934468" sldId="2147471781"/>
        </pc:sldMkLst>
        <pc:spChg chg="mod">
          <ac:chgData name="Sun, Wenlu" userId="53fe643b-d433-46a7-aebc-e8f4cd540df3" providerId="ADAL" clId="{8D507522-318E-439F-B390-AAC98E88634D}" dt="2024-07-12T15:51:16.028" v="0" actId="113"/>
          <ac:spMkLst>
            <pc:docMk/>
            <pc:sldMk cId="4181934468" sldId="2147471781"/>
            <ac:spMk id="77" creationId="{4012F35E-582B-4B71-BDB4-C327F05E8EB6}"/>
          </ac:spMkLst>
        </pc:spChg>
      </pc:sldChg>
    </pc:docChg>
  </pc:docChgLst>
  <pc:docChgLst>
    <pc:chgData name="Sun, Wenlu" userId="53fe643b-d433-46a7-aebc-e8f4cd540df3" providerId="ADAL" clId="{D5BBFEFA-9CA9-4FDD-8103-98DE18C4FB38}"/>
    <pc:docChg chg="modSld">
      <pc:chgData name="Sun, Wenlu" userId="53fe643b-d433-46a7-aebc-e8f4cd540df3" providerId="ADAL" clId="{D5BBFEFA-9CA9-4FDD-8103-98DE18C4FB38}" dt="2024-07-12T12:32:29.844" v="2" actId="20577"/>
      <pc:docMkLst>
        <pc:docMk/>
      </pc:docMkLst>
      <pc:sldChg chg="modSp mod">
        <pc:chgData name="Sun, Wenlu" userId="53fe643b-d433-46a7-aebc-e8f4cd540df3" providerId="ADAL" clId="{D5BBFEFA-9CA9-4FDD-8103-98DE18C4FB38}" dt="2024-07-12T12:32:29.844" v="2" actId="20577"/>
        <pc:sldMkLst>
          <pc:docMk/>
          <pc:sldMk cId="3952299150" sldId="2147471798"/>
        </pc:sldMkLst>
        <pc:spChg chg="mod">
          <ac:chgData name="Sun, Wenlu" userId="53fe643b-d433-46a7-aebc-e8f4cd540df3" providerId="ADAL" clId="{D5BBFEFA-9CA9-4FDD-8103-98DE18C4FB38}" dt="2024-07-12T12:32:29.844" v="2" actId="20577"/>
          <ac:spMkLst>
            <pc:docMk/>
            <pc:sldMk cId="3952299150" sldId="2147471798"/>
            <ac:spMk id="3" creationId="{3A00B936-7C19-4086-23A6-EA350AE30396}"/>
          </ac:spMkLst>
        </pc:spChg>
      </pc:sldChg>
    </pc:docChg>
  </pc:docChgLst>
  <pc:docChgLst>
    <pc:chgData name="Sun, Wenlu" userId="53fe643b-d433-46a7-aebc-e8f4cd540df3" providerId="ADAL" clId="{966ED65E-31A9-4BEA-AD5A-EE5311CC8A47}"/>
    <pc:docChg chg="custSel delSld modSld">
      <pc:chgData name="Sun, Wenlu" userId="53fe643b-d433-46a7-aebc-e8f4cd540df3" providerId="ADAL" clId="{966ED65E-31A9-4BEA-AD5A-EE5311CC8A47}" dt="2024-07-12T13:26:17.698" v="2" actId="47"/>
      <pc:docMkLst>
        <pc:docMk/>
      </pc:docMkLst>
      <pc:sldChg chg="delSp modSp mod">
        <pc:chgData name="Sun, Wenlu" userId="53fe643b-d433-46a7-aebc-e8f4cd540df3" providerId="ADAL" clId="{966ED65E-31A9-4BEA-AD5A-EE5311CC8A47}" dt="2024-07-12T13:26:05.516" v="1" actId="478"/>
        <pc:sldMkLst>
          <pc:docMk/>
          <pc:sldMk cId="4084687407" sldId="2147471808"/>
        </pc:sldMkLst>
        <pc:spChg chg="del">
          <ac:chgData name="Sun, Wenlu" userId="53fe643b-d433-46a7-aebc-e8f4cd540df3" providerId="ADAL" clId="{966ED65E-31A9-4BEA-AD5A-EE5311CC8A47}" dt="2024-07-12T13:26:05.516" v="1" actId="478"/>
          <ac:spMkLst>
            <pc:docMk/>
            <pc:sldMk cId="4084687407" sldId="2147471808"/>
            <ac:spMk id="11" creationId="{9D928187-D14D-3404-04E9-233A317AE837}"/>
          </ac:spMkLst>
        </pc:spChg>
        <pc:graphicFrameChg chg="modGraphic">
          <ac:chgData name="Sun, Wenlu" userId="53fe643b-d433-46a7-aebc-e8f4cd540df3" providerId="ADAL" clId="{966ED65E-31A9-4BEA-AD5A-EE5311CC8A47}" dt="2024-07-12T13:26:02.791" v="0" actId="6549"/>
          <ac:graphicFrameMkLst>
            <pc:docMk/>
            <pc:sldMk cId="4084687407" sldId="2147471808"/>
            <ac:graphicFrameMk id="3" creationId="{4C5FF5B0-9C1B-67E3-98F5-94F5FE385382}"/>
          </ac:graphicFrameMkLst>
        </pc:graphicFrameChg>
      </pc:sldChg>
      <pc:sldChg chg="del">
        <pc:chgData name="Sun, Wenlu" userId="53fe643b-d433-46a7-aebc-e8f4cd540df3" providerId="ADAL" clId="{966ED65E-31A9-4BEA-AD5A-EE5311CC8A47}" dt="2024-07-12T13:26:17.698" v="2" actId="47"/>
        <pc:sldMkLst>
          <pc:docMk/>
          <pc:sldMk cId="2152505580" sldId="2147471813"/>
        </pc:sldMkLst>
      </pc:sldChg>
    </pc:docChg>
  </pc:docChgLst>
  <pc:docChgLst>
    <pc:chgData name="Sun, Wenlu" userId="53fe643b-d433-46a7-aebc-e8f4cd540df3" providerId="ADAL" clId="{27BE1CEB-66B5-4FA5-9058-F9B8F231B886}"/>
    <pc:docChg chg="delSld modSld delMainMaster">
      <pc:chgData name="Sun, Wenlu" userId="53fe643b-d433-46a7-aebc-e8f4cd540df3" providerId="ADAL" clId="{27BE1CEB-66B5-4FA5-9058-F9B8F231B886}" dt="2024-07-12T12:31:55.429" v="1" actId="47"/>
      <pc:docMkLst>
        <pc:docMk/>
      </pc:docMkLst>
      <pc:sldChg chg="modSp mod">
        <pc:chgData name="Sun, Wenlu" userId="53fe643b-d433-46a7-aebc-e8f4cd540df3" providerId="ADAL" clId="{27BE1CEB-66B5-4FA5-9058-F9B8F231B886}" dt="2024-07-12T12:31:42.075" v="0" actId="20577"/>
        <pc:sldMkLst>
          <pc:docMk/>
          <pc:sldMk cId="3952299150" sldId="2147471798"/>
        </pc:sldMkLst>
        <pc:spChg chg="mod">
          <ac:chgData name="Sun, Wenlu" userId="53fe643b-d433-46a7-aebc-e8f4cd540df3" providerId="ADAL" clId="{27BE1CEB-66B5-4FA5-9058-F9B8F231B886}" dt="2024-07-12T12:31:42.075" v="0" actId="20577"/>
          <ac:spMkLst>
            <pc:docMk/>
            <pc:sldMk cId="3952299150" sldId="2147471798"/>
            <ac:spMk id="3" creationId="{3A00B936-7C19-4086-23A6-EA350AE30396}"/>
          </ac:spMkLst>
        </pc:spChg>
      </pc:sldChg>
      <pc:sldChg chg="del">
        <pc:chgData name="Sun, Wenlu" userId="53fe643b-d433-46a7-aebc-e8f4cd540df3" providerId="ADAL" clId="{27BE1CEB-66B5-4FA5-9058-F9B8F231B886}" dt="2024-07-12T12:31:55.429" v="1" actId="47"/>
        <pc:sldMkLst>
          <pc:docMk/>
          <pc:sldMk cId="782657664" sldId="2147471812"/>
        </pc:sldMkLst>
      </pc:sldChg>
      <pc:sldMasterChg chg="del delSldLayout">
        <pc:chgData name="Sun, Wenlu" userId="53fe643b-d433-46a7-aebc-e8f4cd540df3" providerId="ADAL" clId="{27BE1CEB-66B5-4FA5-9058-F9B8F231B886}" dt="2024-07-12T12:31:55.429" v="1" actId="47"/>
        <pc:sldMasterMkLst>
          <pc:docMk/>
          <pc:sldMasterMk cId="3582011973" sldId="2147483703"/>
        </pc:sldMasterMkLst>
        <pc:sldLayoutChg chg="del">
          <pc:chgData name="Sun, Wenlu" userId="53fe643b-d433-46a7-aebc-e8f4cd540df3" providerId="ADAL" clId="{27BE1CEB-66B5-4FA5-9058-F9B8F231B886}" dt="2024-07-12T12:31:55.429" v="1" actId="47"/>
          <pc:sldLayoutMkLst>
            <pc:docMk/>
            <pc:sldMasterMk cId="3582011973" sldId="2147483703"/>
            <pc:sldLayoutMk cId="2459908308" sldId="2147483704"/>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713337747" sldId="2147483705"/>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010274573" sldId="2147483706"/>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95714036" sldId="2147483707"/>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705713665" sldId="2147483708"/>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4117949390" sldId="2147483709"/>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236970293" sldId="2147483710"/>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868701811" sldId="2147483711"/>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006469309" sldId="2147483712"/>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982638910" sldId="2147483713"/>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4003249297" sldId="2147483714"/>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719311598" sldId="2147483715"/>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33666701" sldId="2147483716"/>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3110015159" sldId="2147483717"/>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4214534130" sldId="2147483718"/>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573377666" sldId="2147483719"/>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112583251" sldId="2147483720"/>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033691942" sldId="2147483721"/>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263973073" sldId="2147483722"/>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595054005" sldId="2147483723"/>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615030635" sldId="2147483724"/>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855258438" sldId="2147483725"/>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4196562374" sldId="2147483726"/>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946960233" sldId="2147483727"/>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19687881" sldId="2147483728"/>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3069489179" sldId="2147483729"/>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427382052" sldId="2147483730"/>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68153159" sldId="2147483731"/>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746660742" sldId="2147483732"/>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2991234181" sldId="2147483733"/>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4063091307" sldId="2147483734"/>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141886957" sldId="2147483736"/>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3164740045" sldId="2147483737"/>
          </pc:sldLayoutMkLst>
        </pc:sldLayoutChg>
        <pc:sldLayoutChg chg="del">
          <pc:chgData name="Sun, Wenlu" userId="53fe643b-d433-46a7-aebc-e8f4cd540df3" providerId="ADAL" clId="{27BE1CEB-66B5-4FA5-9058-F9B8F231B886}" dt="2024-07-12T12:31:55.429" v="1" actId="47"/>
          <pc:sldLayoutMkLst>
            <pc:docMk/>
            <pc:sldMasterMk cId="3582011973" sldId="2147483703"/>
            <pc:sldLayoutMk cId="3005826886" sldId="2147483738"/>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7527792482795129E-2"/>
          <c:y val="0.16199376947040497"/>
          <c:w val="0.94494441503440973"/>
          <c:h val="0.67601246105919"/>
        </c:manualLayout>
      </c:layout>
      <c:barChart>
        <c:barDir val="col"/>
        <c:grouping val="stacked"/>
        <c:varyColors val="0"/>
        <c:ser>
          <c:idx val="0"/>
          <c:order val="0"/>
          <c:spPr>
            <a:solidFill>
              <a:srgbClr val="6F8DB9"/>
            </a:solidFill>
            <a:ln>
              <a:noFill/>
            </a:ln>
          </c:spPr>
          <c:invertIfNegative val="0"/>
          <c:dPt>
            <c:idx val="0"/>
            <c:invertIfNegative val="0"/>
            <c:bubble3D val="0"/>
            <c:spPr>
              <a:solidFill>
                <a:srgbClr val="DFE5EF"/>
              </a:solidFill>
              <a:ln>
                <a:noFill/>
              </a:ln>
            </c:spPr>
            <c:extLst>
              <c:ext xmlns:c16="http://schemas.microsoft.com/office/drawing/2014/chart" uri="{C3380CC4-5D6E-409C-BE32-E72D297353CC}">
                <c16:uniqueId val="{00000000-E429-4007-A795-22E578256B8D}"/>
              </c:ext>
            </c:extLst>
          </c:dPt>
          <c:val>
            <c:numRef>
              <c:f>Sheet1!$A$1:$B$1</c:f>
              <c:numCache>
                <c:formatCode>General</c:formatCode>
                <c:ptCount val="2"/>
                <c:pt idx="0">
                  <c:v>29.4</c:v>
                </c:pt>
                <c:pt idx="1">
                  <c:v>80.7</c:v>
                </c:pt>
              </c:numCache>
            </c:numRef>
          </c:val>
          <c:extLst>
            <c:ext xmlns:c16="http://schemas.microsoft.com/office/drawing/2014/chart" uri="{C3380CC4-5D6E-409C-BE32-E72D297353CC}">
              <c16:uniqueId val="{00000001-E429-4007-A795-22E578256B8D}"/>
            </c:ext>
          </c:extLst>
        </c:ser>
        <c:dLbls>
          <c:showLegendKey val="0"/>
          <c:showVal val="0"/>
          <c:showCatName val="0"/>
          <c:showSerName val="0"/>
          <c:showPercent val="0"/>
          <c:showBubbleSize val="0"/>
        </c:dLbls>
        <c:gapWidth val="150"/>
        <c:overlap val="100"/>
        <c:axId val="1977199183"/>
        <c:axId val="1"/>
      </c:barChart>
      <c:catAx>
        <c:axId val="1977199183"/>
        <c:scaling>
          <c:orientation val="minMax"/>
        </c:scaling>
        <c:delete val="0"/>
        <c:axPos val="b"/>
        <c:majorGridlines>
          <c:spPr>
            <a:ln>
              <a:noFill/>
            </a:ln>
          </c:spPr>
        </c:majorGridlines>
        <c:majorTickMark val="none"/>
        <c:minorTickMark val="none"/>
        <c:tickLblPos val="none"/>
        <c:spPr>
          <a:ln w="6350" cmpd="sng" algn="ctr">
            <a:solidFill>
              <a:srgbClr val="D6D7D9"/>
            </a:solidFill>
            <a:prstDash val="solid"/>
          </a:ln>
        </c:spPr>
        <c:crossAx val="1"/>
        <c:crosses val="min"/>
        <c:auto val="0"/>
        <c:lblAlgn val="ctr"/>
        <c:lblOffset val="100"/>
        <c:noMultiLvlLbl val="0"/>
      </c:catAx>
      <c:valAx>
        <c:axId val="1"/>
        <c:scaling>
          <c:orientation val="minMax"/>
          <c:max val="80.7"/>
          <c:min val="0"/>
        </c:scaling>
        <c:delete val="1"/>
        <c:axPos val="l"/>
        <c:numFmt formatCode="General" sourceLinked="1"/>
        <c:majorTickMark val="out"/>
        <c:minorTickMark val="none"/>
        <c:tickLblPos val="nextTo"/>
        <c:crossAx val="1977199183"/>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7527792482795129E-2"/>
          <c:y val="0.13720316622691292"/>
          <c:w val="0.94494441503440973"/>
          <c:h val="0.72559366754617416"/>
        </c:manualLayout>
      </c:layout>
      <c:barChart>
        <c:barDir val="col"/>
        <c:grouping val="stacked"/>
        <c:varyColors val="0"/>
        <c:ser>
          <c:idx val="0"/>
          <c:order val="0"/>
          <c:spPr>
            <a:solidFill>
              <a:srgbClr val="6F8DB9"/>
            </a:solidFill>
            <a:ln>
              <a:noFill/>
            </a:ln>
          </c:spPr>
          <c:invertIfNegative val="0"/>
          <c:dPt>
            <c:idx val="0"/>
            <c:invertIfNegative val="0"/>
            <c:bubble3D val="0"/>
            <c:spPr>
              <a:solidFill>
                <a:srgbClr val="DFE5EF"/>
              </a:solidFill>
              <a:ln>
                <a:noFill/>
              </a:ln>
            </c:spPr>
            <c:extLst>
              <c:ext xmlns:c16="http://schemas.microsoft.com/office/drawing/2014/chart" uri="{C3380CC4-5D6E-409C-BE32-E72D297353CC}">
                <c16:uniqueId val="{00000000-3E65-4124-A403-9A490B106E61}"/>
              </c:ext>
            </c:extLst>
          </c:dPt>
          <c:val>
            <c:numRef>
              <c:f>Sheet1!$A$1:$B$1</c:f>
              <c:numCache>
                <c:formatCode>General</c:formatCode>
                <c:ptCount val="2"/>
                <c:pt idx="0">
                  <c:v>28.1</c:v>
                </c:pt>
                <c:pt idx="1">
                  <c:v>78.400000000000006</c:v>
                </c:pt>
              </c:numCache>
            </c:numRef>
          </c:val>
          <c:extLst>
            <c:ext xmlns:c16="http://schemas.microsoft.com/office/drawing/2014/chart" uri="{C3380CC4-5D6E-409C-BE32-E72D297353CC}">
              <c16:uniqueId val="{00000001-3E65-4124-A403-9A490B106E61}"/>
            </c:ext>
          </c:extLst>
        </c:ser>
        <c:dLbls>
          <c:showLegendKey val="0"/>
          <c:showVal val="0"/>
          <c:showCatName val="0"/>
          <c:showSerName val="0"/>
          <c:showPercent val="0"/>
          <c:showBubbleSize val="0"/>
        </c:dLbls>
        <c:gapWidth val="150"/>
        <c:overlap val="100"/>
        <c:axId val="978789184"/>
        <c:axId val="1"/>
      </c:barChart>
      <c:catAx>
        <c:axId val="978789184"/>
        <c:scaling>
          <c:orientation val="minMax"/>
        </c:scaling>
        <c:delete val="0"/>
        <c:axPos val="b"/>
        <c:majorGridlines>
          <c:spPr>
            <a:ln>
              <a:noFill/>
            </a:ln>
          </c:spPr>
        </c:majorGridlines>
        <c:majorTickMark val="none"/>
        <c:minorTickMark val="none"/>
        <c:tickLblPos val="none"/>
        <c:spPr>
          <a:ln w="6350" cmpd="sng" algn="ctr">
            <a:solidFill>
              <a:srgbClr val="D6D7D9"/>
            </a:solidFill>
            <a:prstDash val="solid"/>
          </a:ln>
        </c:spPr>
        <c:crossAx val="1"/>
        <c:crosses val="min"/>
        <c:auto val="0"/>
        <c:lblAlgn val="ctr"/>
        <c:lblOffset val="100"/>
        <c:noMultiLvlLbl val="0"/>
      </c:catAx>
      <c:valAx>
        <c:axId val="1"/>
        <c:scaling>
          <c:orientation val="minMax"/>
          <c:max val="78.400000000000006"/>
          <c:min val="0"/>
        </c:scaling>
        <c:delete val="1"/>
        <c:axPos val="l"/>
        <c:numFmt formatCode="General" sourceLinked="1"/>
        <c:majorTickMark val="out"/>
        <c:minorTickMark val="none"/>
        <c:tickLblPos val="nextTo"/>
        <c:crossAx val="978789184"/>
        <c:crosses val="min"/>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7527792482795129E-2"/>
          <c:y val="0.14814814814814814"/>
          <c:w val="0.94494441503440973"/>
          <c:h val="0.70370370370370372"/>
        </c:manualLayout>
      </c:layout>
      <c:barChart>
        <c:barDir val="col"/>
        <c:grouping val="stacked"/>
        <c:varyColors val="0"/>
        <c:ser>
          <c:idx val="0"/>
          <c:order val="0"/>
          <c:spPr>
            <a:solidFill>
              <a:srgbClr val="6F8DB9"/>
            </a:solidFill>
            <a:ln>
              <a:noFill/>
            </a:ln>
          </c:spPr>
          <c:invertIfNegative val="0"/>
          <c:dPt>
            <c:idx val="0"/>
            <c:invertIfNegative val="0"/>
            <c:bubble3D val="0"/>
            <c:spPr>
              <a:solidFill>
                <a:srgbClr val="DFE5EF"/>
              </a:solidFill>
              <a:ln>
                <a:noFill/>
              </a:ln>
            </c:spPr>
            <c:extLst>
              <c:ext xmlns:c16="http://schemas.microsoft.com/office/drawing/2014/chart" uri="{C3380CC4-5D6E-409C-BE32-E72D297353CC}">
                <c16:uniqueId val="{00000000-CE9A-4E74-AF25-A1F3E79F4438}"/>
              </c:ext>
            </c:extLst>
          </c:dPt>
          <c:val>
            <c:numRef>
              <c:f>Sheet1!$A$1:$B$1</c:f>
              <c:numCache>
                <c:formatCode>General</c:formatCode>
                <c:ptCount val="2"/>
                <c:pt idx="0">
                  <c:v>11</c:v>
                </c:pt>
                <c:pt idx="1">
                  <c:v>41</c:v>
                </c:pt>
              </c:numCache>
            </c:numRef>
          </c:val>
          <c:extLst>
            <c:ext xmlns:c16="http://schemas.microsoft.com/office/drawing/2014/chart" uri="{C3380CC4-5D6E-409C-BE32-E72D297353CC}">
              <c16:uniqueId val="{00000001-CE9A-4E74-AF25-A1F3E79F4438}"/>
            </c:ext>
          </c:extLst>
        </c:ser>
        <c:dLbls>
          <c:showLegendKey val="0"/>
          <c:showVal val="0"/>
          <c:showCatName val="0"/>
          <c:showSerName val="0"/>
          <c:showPercent val="0"/>
          <c:showBubbleSize val="0"/>
        </c:dLbls>
        <c:gapWidth val="150"/>
        <c:overlap val="100"/>
        <c:axId val="1199953936"/>
        <c:axId val="1"/>
      </c:barChart>
      <c:catAx>
        <c:axId val="1199953936"/>
        <c:scaling>
          <c:orientation val="minMax"/>
        </c:scaling>
        <c:delete val="0"/>
        <c:axPos val="b"/>
        <c:majorGridlines>
          <c:spPr>
            <a:ln>
              <a:noFill/>
            </a:ln>
          </c:spPr>
        </c:majorGridlines>
        <c:majorTickMark val="none"/>
        <c:minorTickMark val="none"/>
        <c:tickLblPos val="none"/>
        <c:spPr>
          <a:ln w="6350" cmpd="sng" algn="ctr">
            <a:solidFill>
              <a:srgbClr val="D6D7D9"/>
            </a:solidFill>
            <a:prstDash val="solid"/>
          </a:ln>
        </c:spPr>
        <c:crossAx val="1"/>
        <c:crosses val="min"/>
        <c:auto val="0"/>
        <c:lblAlgn val="ctr"/>
        <c:lblOffset val="100"/>
        <c:noMultiLvlLbl val="0"/>
      </c:catAx>
      <c:valAx>
        <c:axId val="1"/>
        <c:scaling>
          <c:orientation val="minMax"/>
          <c:max val="41"/>
          <c:min val="0"/>
        </c:scaling>
        <c:delete val="1"/>
        <c:axPos val="l"/>
        <c:numFmt formatCode="General" sourceLinked="1"/>
        <c:majorTickMark val="out"/>
        <c:minorTickMark val="none"/>
        <c:tickLblPos val="nextTo"/>
        <c:crossAx val="1199953936"/>
        <c:crosses val="min"/>
        <c:crossBetween val="between"/>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7527792482795129E-2"/>
          <c:y val="0.21224489795918366"/>
          <c:w val="0.94494441503440973"/>
          <c:h val="0.57551020408163267"/>
        </c:manualLayout>
      </c:layout>
      <c:barChart>
        <c:barDir val="col"/>
        <c:grouping val="stacked"/>
        <c:varyColors val="0"/>
        <c:ser>
          <c:idx val="0"/>
          <c:order val="0"/>
          <c:spPr>
            <a:solidFill>
              <a:srgbClr val="6F8DB9"/>
            </a:solidFill>
            <a:ln>
              <a:noFill/>
            </a:ln>
          </c:spPr>
          <c:invertIfNegative val="0"/>
          <c:dPt>
            <c:idx val="0"/>
            <c:invertIfNegative val="0"/>
            <c:bubble3D val="0"/>
            <c:spPr>
              <a:solidFill>
                <a:srgbClr val="DFE5EF"/>
              </a:solidFill>
              <a:ln>
                <a:noFill/>
              </a:ln>
            </c:spPr>
            <c:extLst>
              <c:ext xmlns:c16="http://schemas.microsoft.com/office/drawing/2014/chart" uri="{C3380CC4-5D6E-409C-BE32-E72D297353CC}">
                <c16:uniqueId val="{00000000-8E29-4609-A71E-497288BCDA20}"/>
              </c:ext>
            </c:extLst>
          </c:dPt>
          <c:val>
            <c:numRef>
              <c:f>Sheet1!$A$1:$B$1</c:f>
              <c:numCache>
                <c:formatCode>General</c:formatCode>
                <c:ptCount val="2"/>
                <c:pt idx="0">
                  <c:v>3</c:v>
                </c:pt>
                <c:pt idx="1">
                  <c:v>19.2</c:v>
                </c:pt>
              </c:numCache>
            </c:numRef>
          </c:val>
          <c:extLst>
            <c:ext xmlns:c16="http://schemas.microsoft.com/office/drawing/2014/chart" uri="{C3380CC4-5D6E-409C-BE32-E72D297353CC}">
              <c16:uniqueId val="{00000001-8E29-4609-A71E-497288BCDA20}"/>
            </c:ext>
          </c:extLst>
        </c:ser>
        <c:dLbls>
          <c:showLegendKey val="0"/>
          <c:showVal val="0"/>
          <c:showCatName val="0"/>
          <c:showSerName val="0"/>
          <c:showPercent val="0"/>
          <c:showBubbleSize val="0"/>
        </c:dLbls>
        <c:gapWidth val="150"/>
        <c:overlap val="100"/>
        <c:axId val="609647840"/>
        <c:axId val="1"/>
      </c:barChart>
      <c:catAx>
        <c:axId val="609647840"/>
        <c:scaling>
          <c:orientation val="minMax"/>
        </c:scaling>
        <c:delete val="0"/>
        <c:axPos val="b"/>
        <c:majorGridlines>
          <c:spPr>
            <a:ln>
              <a:noFill/>
            </a:ln>
          </c:spPr>
        </c:majorGridlines>
        <c:majorTickMark val="none"/>
        <c:minorTickMark val="none"/>
        <c:tickLblPos val="none"/>
        <c:spPr>
          <a:ln w="6350" cmpd="sng" algn="ctr">
            <a:solidFill>
              <a:srgbClr val="D6D7D9"/>
            </a:solidFill>
            <a:prstDash val="solid"/>
          </a:ln>
        </c:spPr>
        <c:crossAx val="1"/>
        <c:crosses val="min"/>
        <c:auto val="0"/>
        <c:lblAlgn val="ctr"/>
        <c:lblOffset val="100"/>
        <c:noMultiLvlLbl val="0"/>
      </c:catAx>
      <c:valAx>
        <c:axId val="1"/>
        <c:scaling>
          <c:orientation val="minMax"/>
          <c:max val="19.2"/>
          <c:min val="0"/>
        </c:scaling>
        <c:delete val="1"/>
        <c:axPos val="l"/>
        <c:numFmt formatCode="General" sourceLinked="1"/>
        <c:majorTickMark val="out"/>
        <c:minorTickMark val="none"/>
        <c:tickLblPos val="nextTo"/>
        <c:crossAx val="609647840"/>
        <c:crosses val="min"/>
        <c:crossBetween val="between"/>
      </c:valAx>
    </c:plotArea>
    <c:plotVisOnly val="0"/>
    <c:dispBlanksAs val="gap"/>
    <c:showDLblsOverMax val="1"/>
  </c:chart>
  <c:externalData r:id="rId1">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6.emf"/><Relationship Id="rId4" Type="http://schemas.openxmlformats.org/officeDocument/2006/relationships/oleObject" Target="../embeddings/oleObject2.bin"/></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35.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4" name="Picture 13" descr="A close - up of a computer screen&#10;&#10;Description automatically generated with low confidence">
            <a:extLst>
              <a:ext uri="{FF2B5EF4-FFF2-40B4-BE49-F238E27FC236}">
                <a16:creationId xmlns:a16="http://schemas.microsoft.com/office/drawing/2014/main" id="{384FC66A-6C9E-44C7-93BB-51CB900DEA20}"/>
              </a:ext>
            </a:extLst>
          </p:cNvPr>
          <p:cNvPicPr>
            <a:picLocks noChangeAspect="1"/>
          </p:cNvPicPr>
          <p:nvPr userDrawn="1"/>
        </p:nvPicPr>
        <p:blipFill rotWithShape="1">
          <a:blip r:embed="rId3"/>
          <a:srcRect l="1" r="296"/>
          <a:stretch/>
        </p:blipFill>
        <p:spPr bwMode="gray">
          <a:xfrm>
            <a:off x="3625603" y="-5670"/>
            <a:ext cx="8566397" cy="6221818"/>
          </a:xfrm>
          <a:prstGeom prst="rect">
            <a:avLst/>
          </a:prstGeom>
        </p:spPr>
      </p:pic>
      <p:sp>
        <p:nvSpPr>
          <p:cNvPr id="49" name="Title 1"/>
          <p:cNvSpPr>
            <a:spLocks noGrp="1"/>
          </p:cNvSpPr>
          <p:nvPr userDrawn="1">
            <p:ph type="ctrTitle"/>
          </p:nvPr>
        </p:nvSpPr>
        <p:spPr bwMode="gray">
          <a:xfrm>
            <a:off x="448173" y="923544"/>
            <a:ext cx="4234775" cy="1901952"/>
          </a:xfrm>
        </p:spPr>
        <p:txBody>
          <a:bodyPr vert="horz" lIns="0" tIns="0" rIns="0" bIns="0" rtlCol="0" anchor="t" anchorCtr="0">
            <a:noAutofit/>
          </a:bodyPr>
          <a:lstStyle>
            <a:lvl1pPr>
              <a:spcBef>
                <a:spcPts val="0"/>
              </a:spcBef>
              <a:defRPr lang="en-US" sz="3400" dirty="0">
                <a:solidFill>
                  <a:schemeClr val="tx1"/>
                </a:solidFill>
                <a:latin typeface="+mj-lt"/>
              </a:defRPr>
            </a:lvl1pPr>
          </a:lstStyle>
          <a:p>
            <a:pPr lvl="0"/>
            <a:r>
              <a:rPr lang="en-US" dirty="0"/>
              <a:t>Click to edit Master title style</a:t>
            </a:r>
          </a:p>
        </p:txBody>
      </p:sp>
      <p:sp>
        <p:nvSpPr>
          <p:cNvPr id="6" name="Text Placeholder 5"/>
          <p:cNvSpPr>
            <a:spLocks noGrp="1"/>
          </p:cNvSpPr>
          <p:nvPr userDrawn="1">
            <p:ph type="body" sz="quarter" idx="10"/>
          </p:nvPr>
        </p:nvSpPr>
        <p:spPr bwMode="gray">
          <a:xfrm>
            <a:off x="448173" y="3849624"/>
            <a:ext cx="4234775" cy="905256"/>
          </a:xfrm>
        </p:spPr>
        <p:txBody>
          <a:bodyPr lIns="0" tIns="0" rIns="0" bIns="0" anchor="b" anchorCtr="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t>Click to edit Master text styles</a:t>
            </a:r>
          </a:p>
        </p:txBody>
      </p:sp>
      <p:sp>
        <p:nvSpPr>
          <p:cNvPr id="3" name="Text Placeholder 2"/>
          <p:cNvSpPr>
            <a:spLocks noGrp="1"/>
          </p:cNvSpPr>
          <p:nvPr userDrawn="1">
            <p:ph type="body" sz="quarter" idx="11"/>
          </p:nvPr>
        </p:nvSpPr>
        <p:spPr bwMode="gray">
          <a:xfrm>
            <a:off x="448173" y="4974336"/>
            <a:ext cx="4234775" cy="438150"/>
          </a:xfrm>
        </p:spPr>
        <p:txBody>
          <a:bodyPr lIns="0" tIns="0" rIns="0" bIns="0" anchor="t" anchorCtr="0"/>
          <a:lstStyle>
            <a:lvl1pPr marL="0" indent="0">
              <a:spcBef>
                <a:spcPts val="300"/>
              </a:spcBef>
              <a:buNone/>
              <a:defRPr sz="1200">
                <a:solidFill>
                  <a:schemeClr val="tx1"/>
                </a:solidFill>
              </a:defRPr>
            </a:lvl1pPr>
          </a:lstStyle>
          <a:p>
            <a:pPr lvl="0"/>
            <a:r>
              <a:rPr lang="en-US"/>
              <a:t>Click to edit Master text styles</a:t>
            </a:r>
          </a:p>
        </p:txBody>
      </p:sp>
      <p:grpSp>
        <p:nvGrpSpPr>
          <p:cNvPr id="51" name="Group 50">
            <a:extLst>
              <a:ext uri="{FF2B5EF4-FFF2-40B4-BE49-F238E27FC236}">
                <a16:creationId xmlns:a16="http://schemas.microsoft.com/office/drawing/2014/main" id="{6FF36B01-A49B-4A9E-B276-D60D83410796}"/>
              </a:ext>
            </a:extLst>
          </p:cNvPr>
          <p:cNvGrpSpPr/>
          <p:nvPr userDrawn="1"/>
        </p:nvGrpSpPr>
        <p:grpSpPr bwMode="gray">
          <a:xfrm>
            <a:off x="446915" y="591197"/>
            <a:ext cx="587784" cy="45600"/>
            <a:chOff x="616542" y="591197"/>
            <a:chExt cx="587631" cy="45600"/>
          </a:xfrm>
        </p:grpSpPr>
        <p:sp>
          <p:nvSpPr>
            <p:cNvPr id="52" name="Google Shape;17;p2">
              <a:extLst>
                <a:ext uri="{FF2B5EF4-FFF2-40B4-BE49-F238E27FC236}">
                  <a16:creationId xmlns:a16="http://schemas.microsoft.com/office/drawing/2014/main" id="{5D3302A1-E9DC-4838-989A-68413E86B02A}"/>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3" name="Google Shape;18;p2">
              <a:extLst>
                <a:ext uri="{FF2B5EF4-FFF2-40B4-BE49-F238E27FC236}">
                  <a16:creationId xmlns:a16="http://schemas.microsoft.com/office/drawing/2014/main" id="{B5D84995-F3EE-4DC3-A8E3-F8254A23326B}"/>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54" name="Google Shape;49;p7">
            <a:extLst>
              <a:ext uri="{FF2B5EF4-FFF2-40B4-BE49-F238E27FC236}">
                <a16:creationId xmlns:a16="http://schemas.microsoft.com/office/drawing/2014/main" id="{4771DC95-2DA9-4515-8FEA-2DE1AA50D2C7}"/>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5" name="Slide Number Placeholder 5">
            <a:extLst>
              <a:ext uri="{FF2B5EF4-FFF2-40B4-BE49-F238E27FC236}">
                <a16:creationId xmlns:a16="http://schemas.microsoft.com/office/drawing/2014/main" id="{F466006E-96B1-4AD4-A9B9-84F544D50C40}"/>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pic>
        <p:nvPicPr>
          <p:cNvPr id="18" name="Google Shape;53;p7">
            <a:extLst>
              <a:ext uri="{FF2B5EF4-FFF2-40B4-BE49-F238E27FC236}">
                <a16:creationId xmlns:a16="http://schemas.microsoft.com/office/drawing/2014/main" id="{027D8D3E-3E1B-44CE-9DB9-C5AB88279BC3}"/>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pic>
        <p:nvPicPr>
          <p:cNvPr id="19" name="图片 18" descr="图片包含 游戏机, 物体, 钟表, 灯光&#10;&#10;描述已自动生成">
            <a:extLst>
              <a:ext uri="{FF2B5EF4-FFF2-40B4-BE49-F238E27FC236}">
                <a16:creationId xmlns:a16="http://schemas.microsoft.com/office/drawing/2014/main" id="{20F08F02-88C3-42E3-9B23-FE6470AA979A}"/>
              </a:ext>
            </a:extLst>
          </p:cNvPr>
          <p:cNvPicPr>
            <a:picLocks noChangeAspect="1"/>
          </p:cNvPicPr>
          <p:nvPr userDrawn="1"/>
        </p:nvPicPr>
        <p:blipFill>
          <a:blip r:embed="rId5"/>
          <a:stretch>
            <a:fillRect/>
          </a:stretch>
        </p:blipFill>
        <p:spPr>
          <a:xfrm>
            <a:off x="1316153" y="6429258"/>
            <a:ext cx="606278" cy="390987"/>
          </a:xfrm>
          <a:prstGeom prst="rect">
            <a:avLst/>
          </a:prstGeom>
        </p:spPr>
      </p:pic>
    </p:spTree>
    <p:custDataLst>
      <p:tags r:id="rId1"/>
    </p:custDataLst>
    <p:extLst>
      <p:ext uri="{BB962C8B-B14F-4D97-AF65-F5344CB8AC3E}">
        <p14:creationId xmlns:p14="http://schemas.microsoft.com/office/powerpoint/2010/main" val="136187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Left One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8" name="Content Placeholder 2">
            <a:extLst>
              <a:ext uri="{FF2B5EF4-FFF2-40B4-BE49-F238E27FC236}">
                <a16:creationId xmlns:a16="http://schemas.microsoft.com/office/drawing/2014/main" id="{2264FB57-BAFB-4669-B9D9-AAA93D307B4A}"/>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4">
            <a:extLst>
              <a:ext uri="{FF2B5EF4-FFF2-40B4-BE49-F238E27FC236}">
                <a16:creationId xmlns:a16="http://schemas.microsoft.com/office/drawing/2014/main" id="{D80B37F4-BA1F-4599-9BF4-169E2382E79A}"/>
              </a:ext>
            </a:extLst>
          </p:cNvPr>
          <p:cNvSpPr>
            <a:spLocks noGrp="1"/>
          </p:cNvSpPr>
          <p:nvPr>
            <p:ph type="body" sz="quarter" idx="21"/>
          </p:nvPr>
        </p:nvSpPr>
        <p:spPr bwMode="gray">
          <a:xfrm>
            <a:off x="448172" y="391363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3156596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8" name="Content Placeholder 2">
            <a:extLst>
              <a:ext uri="{FF2B5EF4-FFF2-40B4-BE49-F238E27FC236}">
                <a16:creationId xmlns:a16="http://schemas.microsoft.com/office/drawing/2014/main" id="{2A8F3BDE-5536-412E-9331-650A7E2E8AB3}"/>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4">
            <a:extLst>
              <a:ext uri="{FF2B5EF4-FFF2-40B4-BE49-F238E27FC236}">
                <a16:creationId xmlns:a16="http://schemas.microsoft.com/office/drawing/2014/main" id="{6466D6BA-4968-4105-B0D7-E7BD687A8068}"/>
              </a:ext>
            </a:extLst>
          </p:cNvPr>
          <p:cNvSpPr>
            <a:spLocks noGrp="1"/>
          </p:cNvSpPr>
          <p:nvPr>
            <p:ph type="body" sz="quarter" idx="21"/>
          </p:nvPr>
        </p:nvSpPr>
        <p:spPr bwMode="gray">
          <a:xfrm>
            <a:off x="448172"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20" name="Content Placeholder 2">
            <a:extLst>
              <a:ext uri="{FF2B5EF4-FFF2-40B4-BE49-F238E27FC236}">
                <a16:creationId xmlns:a16="http://schemas.microsoft.com/office/drawing/2014/main" id="{870E3D72-4322-4600-80EE-32F1EA906711}"/>
              </a:ext>
            </a:extLst>
          </p:cNvPr>
          <p:cNvSpPr>
            <a:spLocks noGrp="1"/>
          </p:cNvSpPr>
          <p:nvPr>
            <p:ph idx="22"/>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4">
            <a:extLst>
              <a:ext uri="{FF2B5EF4-FFF2-40B4-BE49-F238E27FC236}">
                <a16:creationId xmlns:a16="http://schemas.microsoft.com/office/drawing/2014/main" id="{CFA8F5A1-9096-48CF-8981-DA7C92908DC8}"/>
              </a:ext>
            </a:extLst>
          </p:cNvPr>
          <p:cNvSpPr>
            <a:spLocks noGrp="1"/>
          </p:cNvSpPr>
          <p:nvPr>
            <p:ph type="body" sz="quarter" idx="23"/>
          </p:nvPr>
        </p:nvSpPr>
        <p:spPr bwMode="gray">
          <a:xfrm>
            <a:off x="6264588"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3254712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lIns="0" rIns="0"/>
          <a:lstStyle>
            <a:lvl1pPr marL="0" indent="0">
              <a:lnSpc>
                <a:spcPct val="110000"/>
              </a:lnSpc>
              <a:buNone/>
              <a:defRPr sz="3600"/>
            </a:lvl1pPr>
            <a:lvl2pPr marL="461963" indent="-233363">
              <a:defRPr sz="3200"/>
            </a:lvl2pPr>
            <a:lvl3pPr marL="738188" indent="-225425">
              <a:defRPr sz="2800"/>
            </a:lvl3p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403309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old Statement Blue">
    <p:bg>
      <p:bgPr>
        <a:solidFill>
          <a:srgbClr val="00004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448172" y="1801368"/>
            <a:ext cx="11295782" cy="3950208"/>
          </a:xfrm>
        </p:spPr>
        <p:txBody>
          <a:bodyPr lIns="0" rIns="0"/>
          <a:lstStyle>
            <a:lvl1pPr marL="0" indent="0">
              <a:lnSpc>
                <a:spcPct val="110000"/>
              </a:lnSpc>
              <a:buNone/>
              <a:defRPr sz="3600">
                <a:solidFill>
                  <a:schemeClr val="bg1"/>
                </a:solidFill>
              </a:defRPr>
            </a:lvl1pPr>
            <a:lvl2pPr marL="461963" indent="-233363">
              <a:defRPr sz="3200">
                <a:solidFill>
                  <a:schemeClr val="bg1"/>
                </a:solidFill>
              </a:defRPr>
            </a:lvl2pPr>
            <a:lvl3pPr marL="738188" indent="-225425">
              <a:defRPr sz="2800">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p:nvPr>
        </p:nvSpPr>
        <p:spPr bwMode="auto"/>
        <p:txBody>
          <a:bodyPr/>
          <a:lstStyle>
            <a:lvl1pPr>
              <a:defRPr>
                <a:solidFill>
                  <a:schemeClr val="bg1"/>
                </a:solidFill>
              </a:defRPr>
            </a:lvl1pPr>
          </a:lstStyle>
          <a:p>
            <a:r>
              <a:rPr lang="en-US"/>
              <a:t>Click to edit Master title style</a:t>
            </a:r>
            <a:endParaRPr lang="en-US" dirty="0"/>
          </a:p>
        </p:txBody>
      </p:sp>
      <p:grpSp>
        <p:nvGrpSpPr>
          <p:cNvPr id="5" name="Group 4">
            <a:extLst>
              <a:ext uri="{FF2B5EF4-FFF2-40B4-BE49-F238E27FC236}">
                <a16:creationId xmlns:a16="http://schemas.microsoft.com/office/drawing/2014/main" id="{F4F9877C-A82F-4B6B-BD9C-066CF647CE7A}"/>
              </a:ext>
            </a:extLst>
          </p:cNvPr>
          <p:cNvGrpSpPr/>
          <p:nvPr userDrawn="1"/>
        </p:nvGrpSpPr>
        <p:grpSpPr bwMode="black">
          <a:xfrm>
            <a:off x="446915" y="326296"/>
            <a:ext cx="587784" cy="45600"/>
            <a:chOff x="616542" y="591197"/>
            <a:chExt cx="587631" cy="45600"/>
          </a:xfrm>
          <a:solidFill>
            <a:schemeClr val="bg1"/>
          </a:solidFill>
        </p:grpSpPr>
        <p:sp>
          <p:nvSpPr>
            <p:cNvPr id="6" name="Google Shape;17;p2">
              <a:extLst>
                <a:ext uri="{FF2B5EF4-FFF2-40B4-BE49-F238E27FC236}">
                  <a16:creationId xmlns:a16="http://schemas.microsoft.com/office/drawing/2014/main" id="{E37A9FAD-22CF-483D-BFEE-A660FD0A10AC}"/>
                </a:ext>
              </a:extLst>
            </p:cNvPr>
            <p:cNvSpPr/>
            <p:nvPr userDrawn="1"/>
          </p:nvSpPr>
          <p:spPr bwMode="black">
            <a:xfrm>
              <a:off x="616542"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7" name="Google Shape;18;p2">
              <a:extLst>
                <a:ext uri="{FF2B5EF4-FFF2-40B4-BE49-F238E27FC236}">
                  <a16:creationId xmlns:a16="http://schemas.microsoft.com/office/drawing/2014/main" id="{03F89CAE-CCC7-471C-BADA-2585024AD7C1}"/>
                </a:ext>
              </a:extLst>
            </p:cNvPr>
            <p:cNvSpPr/>
            <p:nvPr userDrawn="1"/>
          </p:nvSpPr>
          <p:spPr bwMode="black">
            <a:xfrm>
              <a:off x="910250"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11" name="Slide Number Placeholder 5">
            <a:extLst>
              <a:ext uri="{FF2B5EF4-FFF2-40B4-BE49-F238E27FC236}">
                <a16:creationId xmlns:a16="http://schemas.microsoft.com/office/drawing/2014/main" id="{3904B2BB-C8F1-419C-B295-DA30917AB874}"/>
              </a:ext>
            </a:extLst>
          </p:cNvPr>
          <p:cNvSpPr txBox="1">
            <a:spLocks/>
          </p:cNvSpPr>
          <p:nvPr userDrawn="1"/>
        </p:nvSpPr>
        <p:spPr bwMode="auto">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chemeClr val="bg1"/>
                </a:solidFill>
                <a:latin typeface="+mn-lt"/>
              </a:rPr>
              <a:pPr/>
              <a:t>‹#›</a:t>
            </a:fld>
            <a:endParaRPr lang="en-US" sz="800" dirty="0">
              <a:solidFill>
                <a:schemeClr val="bg1"/>
              </a:solidFill>
              <a:latin typeface="+mn-lt"/>
            </a:endParaRPr>
          </a:p>
        </p:txBody>
      </p:sp>
      <p:sp>
        <p:nvSpPr>
          <p:cNvPr id="12" name="Google Shape;52;p7">
            <a:extLst>
              <a:ext uri="{FF2B5EF4-FFF2-40B4-BE49-F238E27FC236}">
                <a16:creationId xmlns:a16="http://schemas.microsoft.com/office/drawing/2014/main" id="{00AEBF66-5FB7-44F3-9514-9E7517B063CF}"/>
              </a:ext>
            </a:extLst>
          </p:cNvPr>
          <p:cNvSpPr txBox="1"/>
          <p:nvPr userDrawn="1"/>
        </p:nvSpPr>
        <p:spPr bwMode="auto">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chemeClr val="bg1"/>
                </a:solidFill>
              </a:rPr>
              <a:t>Confidential</a:t>
            </a:r>
            <a:endParaRPr sz="800" b="1" dirty="0">
              <a:solidFill>
                <a:schemeClr val="bg1"/>
              </a:solidFill>
            </a:endParaRPr>
          </a:p>
        </p:txBody>
      </p:sp>
      <p:pic>
        <p:nvPicPr>
          <p:cNvPr id="14" name="Picture 13" descr="Logo&#10;&#10;Description automatically generated">
            <a:extLst>
              <a:ext uri="{FF2B5EF4-FFF2-40B4-BE49-F238E27FC236}">
                <a16:creationId xmlns:a16="http://schemas.microsoft.com/office/drawing/2014/main" id="{7A1B51F1-2438-4BA2-9050-3712AC9928B4}"/>
              </a:ext>
            </a:extLst>
          </p:cNvPr>
          <p:cNvPicPr>
            <a:picLocks noChangeAspect="1"/>
          </p:cNvPicPr>
          <p:nvPr userDrawn="1"/>
        </p:nvPicPr>
        <p:blipFill>
          <a:blip r:embed="rId3"/>
          <a:stretch>
            <a:fillRect/>
          </a:stretch>
        </p:blipFill>
        <p:spPr bwMode="invGray">
          <a:xfrm>
            <a:off x="446914" y="6343569"/>
            <a:ext cx="556421" cy="374904"/>
          </a:xfrm>
          <a:prstGeom prst="rect">
            <a:avLst/>
          </a:prstGeom>
        </p:spPr>
      </p:pic>
      <p:sp>
        <p:nvSpPr>
          <p:cNvPr id="15" name="Text Placeholder 3">
            <a:extLst>
              <a:ext uri="{FF2B5EF4-FFF2-40B4-BE49-F238E27FC236}">
                <a16:creationId xmlns:a16="http://schemas.microsoft.com/office/drawing/2014/main" id="{4CF28935-A22C-46B0-A36A-0299D5B32774}"/>
              </a:ext>
            </a:extLst>
          </p:cNvPr>
          <p:cNvSpPr txBox="1">
            <a:spLocks/>
          </p:cNvSpPr>
          <p:nvPr userDrawn="1"/>
        </p:nvSpPr>
        <p:spPr bwMode="auto">
          <a:xfrm>
            <a:off x="1370298" y="6303596"/>
            <a:ext cx="457319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1" dirty="0">
                <a:solidFill>
                  <a:schemeClr val="bg1"/>
                </a:solidFill>
              </a:rPr>
              <a:t>Business Group</a:t>
            </a:r>
            <a:r>
              <a:rPr lang="en-US" sz="800" b="0" dirty="0">
                <a:solidFill>
                  <a:schemeClr val="bg1"/>
                </a:solidFill>
              </a:rPr>
              <a:t>  Business Subgroup</a:t>
            </a:r>
          </a:p>
        </p:txBody>
      </p:sp>
    </p:spTree>
    <p:custDataLst>
      <p:tags r:id="rId1"/>
    </p:custDataLst>
    <p:extLst>
      <p:ext uri="{BB962C8B-B14F-4D97-AF65-F5344CB8AC3E}">
        <p14:creationId xmlns:p14="http://schemas.microsoft.com/office/powerpoint/2010/main" val="19706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gray">
      <p:bgPr>
        <a:solidFill>
          <a:schemeClr val="bg1">
            <a:lumMod val="95000"/>
          </a:schemeClr>
        </a:solidFill>
        <a:effectLst/>
      </p:bgPr>
    </p:bg>
    <p:spTree>
      <p:nvGrpSpPr>
        <p:cNvPr id="1" name=""/>
        <p:cNvGrpSpPr/>
        <p:nvPr/>
      </p:nvGrpSpPr>
      <p:grpSpPr>
        <a:xfrm>
          <a:off x="0" y="0"/>
          <a:ext cx="0" cy="0"/>
          <a:chOff x="0" y="0"/>
          <a:chExt cx="0" cy="0"/>
        </a:xfrm>
      </p:grpSpPr>
      <p:sp>
        <p:nvSpPr>
          <p:cNvPr id="49" name="Title 1"/>
          <p:cNvSpPr>
            <a:spLocks noGrp="1"/>
          </p:cNvSpPr>
          <p:nvPr userDrawn="1">
            <p:ph type="ctrTitle"/>
          </p:nvPr>
        </p:nvSpPr>
        <p:spPr bwMode="gray">
          <a:xfrm>
            <a:off x="448173" y="923544"/>
            <a:ext cx="4234775" cy="1901952"/>
          </a:xfrm>
        </p:spPr>
        <p:txBody>
          <a:bodyPr vert="horz" lIns="0" tIns="0" rIns="0" bIns="0" rtlCol="0" anchor="t" anchorCtr="0">
            <a:noAutofit/>
          </a:bodyPr>
          <a:lstStyle>
            <a:lvl1pPr>
              <a:spcBef>
                <a:spcPts val="0"/>
              </a:spcBef>
              <a:defRPr lang="en-US" sz="3400" dirty="0">
                <a:solidFill>
                  <a:schemeClr val="tx1"/>
                </a:solidFill>
                <a:latin typeface="+mj-lt"/>
              </a:defRPr>
            </a:lvl1pPr>
          </a:lstStyle>
          <a:p>
            <a:pPr lvl="0"/>
            <a:r>
              <a:rPr lang="en-US" altLang="zh-CN"/>
              <a:t>Click to edit Master title style</a:t>
            </a:r>
            <a:endParaRPr lang="en-US" dirty="0"/>
          </a:p>
        </p:txBody>
      </p:sp>
      <p:sp>
        <p:nvSpPr>
          <p:cNvPr id="6" name="Text Placeholder 5"/>
          <p:cNvSpPr>
            <a:spLocks noGrp="1"/>
          </p:cNvSpPr>
          <p:nvPr userDrawn="1">
            <p:ph type="body" sz="quarter" idx="10"/>
          </p:nvPr>
        </p:nvSpPr>
        <p:spPr bwMode="gray">
          <a:xfrm>
            <a:off x="448173" y="3849624"/>
            <a:ext cx="4234775" cy="905256"/>
          </a:xfrm>
        </p:spPr>
        <p:txBody>
          <a:bodyPr lIns="0" tIns="0" rIns="0" bIns="0" anchor="b" anchorCtr="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ltLang="zh-CN"/>
              <a:t>Click to edit Master text styles</a:t>
            </a:r>
          </a:p>
        </p:txBody>
      </p:sp>
      <p:sp>
        <p:nvSpPr>
          <p:cNvPr id="3" name="Text Placeholder 2"/>
          <p:cNvSpPr>
            <a:spLocks noGrp="1"/>
          </p:cNvSpPr>
          <p:nvPr userDrawn="1">
            <p:ph type="body" sz="quarter" idx="11"/>
          </p:nvPr>
        </p:nvSpPr>
        <p:spPr bwMode="gray">
          <a:xfrm>
            <a:off x="448173" y="4974336"/>
            <a:ext cx="4234775" cy="438150"/>
          </a:xfrm>
        </p:spPr>
        <p:txBody>
          <a:bodyPr lIns="0" tIns="0" rIns="0" bIns="0" anchor="t" anchorCtr="0"/>
          <a:lstStyle>
            <a:lvl1pPr marL="0" indent="0">
              <a:spcBef>
                <a:spcPts val="300"/>
              </a:spcBef>
              <a:buNone/>
              <a:defRPr sz="1200">
                <a:solidFill>
                  <a:schemeClr val="tx1"/>
                </a:solidFill>
              </a:defRPr>
            </a:lvl1pPr>
          </a:lstStyle>
          <a:p>
            <a:pPr lvl="0"/>
            <a:r>
              <a:rPr lang="en-US" altLang="zh-CN"/>
              <a:t>Click to edit Master text styles</a:t>
            </a:r>
          </a:p>
        </p:txBody>
      </p:sp>
      <p:grpSp>
        <p:nvGrpSpPr>
          <p:cNvPr id="51" name="Group 50">
            <a:extLst>
              <a:ext uri="{FF2B5EF4-FFF2-40B4-BE49-F238E27FC236}">
                <a16:creationId xmlns:a16="http://schemas.microsoft.com/office/drawing/2014/main" id="{6FF36B01-A49B-4A9E-B276-D60D83410796}"/>
              </a:ext>
            </a:extLst>
          </p:cNvPr>
          <p:cNvGrpSpPr/>
          <p:nvPr userDrawn="1"/>
        </p:nvGrpSpPr>
        <p:grpSpPr bwMode="gray">
          <a:xfrm>
            <a:off x="446915" y="591197"/>
            <a:ext cx="587784" cy="45600"/>
            <a:chOff x="616542" y="591197"/>
            <a:chExt cx="587631" cy="45600"/>
          </a:xfrm>
        </p:grpSpPr>
        <p:sp>
          <p:nvSpPr>
            <p:cNvPr id="52" name="Google Shape;17;p2">
              <a:extLst>
                <a:ext uri="{FF2B5EF4-FFF2-40B4-BE49-F238E27FC236}">
                  <a16:creationId xmlns:a16="http://schemas.microsoft.com/office/drawing/2014/main" id="{5D3302A1-E9DC-4838-989A-68413E86B02A}"/>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3" name="Google Shape;18;p2">
              <a:extLst>
                <a:ext uri="{FF2B5EF4-FFF2-40B4-BE49-F238E27FC236}">
                  <a16:creationId xmlns:a16="http://schemas.microsoft.com/office/drawing/2014/main" id="{B5D84995-F3EE-4DC3-A8E3-F8254A23326B}"/>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54" name="Google Shape;49;p7">
            <a:extLst>
              <a:ext uri="{FF2B5EF4-FFF2-40B4-BE49-F238E27FC236}">
                <a16:creationId xmlns:a16="http://schemas.microsoft.com/office/drawing/2014/main" id="{4771DC95-2DA9-4515-8FEA-2DE1AA50D2C7}"/>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5" name="Slide Number Placeholder 5">
            <a:extLst>
              <a:ext uri="{FF2B5EF4-FFF2-40B4-BE49-F238E27FC236}">
                <a16:creationId xmlns:a16="http://schemas.microsoft.com/office/drawing/2014/main" id="{F466006E-96B1-4AD4-A9B9-84F544D50C40}"/>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56" name="Google Shape;52;p7">
            <a:extLst>
              <a:ext uri="{FF2B5EF4-FFF2-40B4-BE49-F238E27FC236}">
                <a16:creationId xmlns:a16="http://schemas.microsoft.com/office/drawing/2014/main" id="{AFCE843F-1B48-4C3C-93F6-0D539F7C7FBC}"/>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pic>
        <p:nvPicPr>
          <p:cNvPr id="58" name="Google Shape;53;p7">
            <a:extLst>
              <a:ext uri="{FF2B5EF4-FFF2-40B4-BE49-F238E27FC236}">
                <a16:creationId xmlns:a16="http://schemas.microsoft.com/office/drawing/2014/main" id="{CB49B02A-070A-482A-AACD-303DFF77F18F}"/>
              </a:ext>
            </a:extLst>
          </p:cNvPr>
          <p:cNvPicPr preferRelativeResize="0">
            <a:picLocks noChangeAspect="1"/>
          </p:cNvPicPr>
          <p:nvPr userDrawn="1"/>
        </p:nvPicPr>
        <p:blipFill>
          <a:blip r:embed="rId3"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pic>
        <p:nvPicPr>
          <p:cNvPr id="14" name="Picture 13" descr="A close - up of a computer screen&#10;&#10;Description automatically generated with low confidence">
            <a:extLst>
              <a:ext uri="{FF2B5EF4-FFF2-40B4-BE49-F238E27FC236}">
                <a16:creationId xmlns:a16="http://schemas.microsoft.com/office/drawing/2014/main" id="{92219F77-A253-4F0D-B94E-C1245A053D26}"/>
              </a:ext>
            </a:extLst>
          </p:cNvPr>
          <p:cNvPicPr>
            <a:picLocks noChangeAspect="1"/>
          </p:cNvPicPr>
          <p:nvPr userDrawn="1"/>
        </p:nvPicPr>
        <p:blipFill rotWithShape="1">
          <a:blip r:embed="rId4"/>
          <a:srcRect l="1" r="296"/>
          <a:stretch/>
        </p:blipFill>
        <p:spPr bwMode="gray">
          <a:xfrm>
            <a:off x="3625603" y="-5670"/>
            <a:ext cx="8566397" cy="6221818"/>
          </a:xfrm>
          <a:prstGeom prst="rect">
            <a:avLst/>
          </a:prstGeom>
        </p:spPr>
      </p:pic>
      <p:sp>
        <p:nvSpPr>
          <p:cNvPr id="15" name="矩形 14">
            <a:extLst>
              <a:ext uri="{FF2B5EF4-FFF2-40B4-BE49-F238E27FC236}">
                <a16:creationId xmlns:a16="http://schemas.microsoft.com/office/drawing/2014/main" id="{AE9DC57F-4075-4E93-8D81-FAB69FF4B186}"/>
              </a:ext>
            </a:extLst>
          </p:cNvPr>
          <p:cNvSpPr/>
          <p:nvPr userDrawn="1"/>
        </p:nvSpPr>
        <p:spPr bwMode="gray">
          <a:xfrm>
            <a:off x="1521221" y="6419088"/>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l" fontAlgn="base">
              <a:lnSpc>
                <a:spcPct val="90000"/>
              </a:lnSpc>
              <a:spcAft>
                <a:spcPct val="0"/>
              </a:spcAft>
              <a:buClr>
                <a:schemeClr val="accent2"/>
              </a:buClr>
              <a:buSzPct val="90000"/>
            </a:pPr>
            <a:r>
              <a:rPr lang="zh-CN" altLang="en-US" sz="1800" b="1" dirty="0">
                <a:solidFill>
                  <a:schemeClr val="accent1"/>
                </a:solidFill>
                <a:latin typeface="+mj-lt"/>
              </a:rPr>
              <a:t>辉瑞</a:t>
            </a:r>
          </a:p>
        </p:txBody>
      </p:sp>
    </p:spTree>
    <p:custDataLst>
      <p:tags r:id="rId1"/>
    </p:custDataLst>
    <p:extLst>
      <p:ext uri="{BB962C8B-B14F-4D97-AF65-F5344CB8AC3E}">
        <p14:creationId xmlns:p14="http://schemas.microsoft.com/office/powerpoint/2010/main" val="863208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dirty="0"/>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dirty="0"/>
              <a:t>Click to edit Master title style</a:t>
            </a:r>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7" name="Text Placeholder 3">
            <a:extLst>
              <a:ext uri="{FF2B5EF4-FFF2-40B4-BE49-F238E27FC236}">
                <a16:creationId xmlns:a16="http://schemas.microsoft.com/office/drawing/2014/main" id="{04845736-D04A-403B-91D8-1E0D2B06470D}"/>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pic>
        <p:nvPicPr>
          <p:cNvPr id="18" name="Google Shape;53;p7">
            <a:extLst>
              <a:ext uri="{FF2B5EF4-FFF2-40B4-BE49-F238E27FC236}">
                <a16:creationId xmlns:a16="http://schemas.microsoft.com/office/drawing/2014/main" id="{AE9B8564-33AD-43D9-8814-CBF6E6E5C3FE}"/>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3682479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6" name="Picture Placeholder 6" descr="Shape&#10;&#10;Description automatically generated with medium confidence">
            <a:extLst>
              <a:ext uri="{FF2B5EF4-FFF2-40B4-BE49-F238E27FC236}">
                <a16:creationId xmlns:a16="http://schemas.microsoft.com/office/drawing/2014/main" id="{2FE4E73C-C3EC-4AA0-9519-A785F873B18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gray">
          <a:xfrm>
            <a:off x="1" y="-1"/>
            <a:ext cx="12192000" cy="6216151"/>
          </a:xfrm>
          <a:prstGeom prst="rect">
            <a:avLst/>
          </a:prstGeom>
        </p:spPr>
      </p:pic>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7" name="Title Placeholder 1">
            <a:extLst>
              <a:ext uri="{FF2B5EF4-FFF2-40B4-BE49-F238E27FC236}">
                <a16:creationId xmlns:a16="http://schemas.microsoft.com/office/drawing/2014/main" id="{E18A9D45-37BB-490B-9359-46E4D1C1F80D}"/>
              </a:ext>
            </a:extLst>
          </p:cNvPr>
          <p:cNvSpPr txBox="1">
            <a:spLocks/>
          </p:cNvSpPr>
          <p:nvPr userDrawn="1"/>
        </p:nvSpPr>
        <p:spPr bwMode="gray">
          <a:xfrm>
            <a:off x="446914" y="484632"/>
            <a:ext cx="4940221" cy="850392"/>
          </a:xfrm>
          <a:prstGeom prst="rect">
            <a:avLst/>
          </a:prstGeom>
        </p:spPr>
        <p:txBody>
          <a:bodyPr vert="horz" lIns="0" tIns="45720" rIns="0" bIns="45720" rtlCol="0" anchor="t" anchorCtr="0">
            <a:noAutofit/>
          </a:bodyPr>
          <a:lstStyle>
            <a:lvl1pPr algn="l" defTabSz="914400" rtl="0" eaLnBrk="1" latinLnBrk="0" hangingPunct="1">
              <a:lnSpc>
                <a:spcPct val="85000"/>
              </a:lnSpc>
              <a:spcBef>
                <a:spcPts val="0"/>
              </a:spcBef>
              <a:buNone/>
              <a:defRPr lang="en-US" sz="2700" b="0" kern="1200" dirty="0">
                <a:solidFill>
                  <a:schemeClr val="tx1"/>
                </a:solidFill>
                <a:latin typeface="+mj-lt"/>
                <a:ea typeface="+mj-ea"/>
                <a:cs typeface="+mj-cs"/>
              </a:defRPr>
            </a:lvl1pPr>
          </a:lstStyle>
          <a:p>
            <a:r>
              <a:rPr lang="en-US" sz="2700" dirty="0"/>
              <a:t>Click to edit Master title style</a:t>
            </a:r>
          </a:p>
        </p:txBody>
      </p:sp>
      <p:grpSp>
        <p:nvGrpSpPr>
          <p:cNvPr id="18" name="Group 11">
            <a:extLst>
              <a:ext uri="{FF2B5EF4-FFF2-40B4-BE49-F238E27FC236}">
                <a16:creationId xmlns:a16="http://schemas.microsoft.com/office/drawing/2014/main" id="{5F8721BE-DAD7-40DC-85E4-148A1F178BFF}"/>
              </a:ext>
            </a:extLst>
          </p:cNvPr>
          <p:cNvGrpSpPr/>
          <p:nvPr userDrawn="1"/>
        </p:nvGrpSpPr>
        <p:grpSpPr bwMode="gray">
          <a:xfrm>
            <a:off x="446915" y="326296"/>
            <a:ext cx="587784" cy="45600"/>
            <a:chOff x="616542" y="591197"/>
            <a:chExt cx="587631" cy="45600"/>
          </a:xfrm>
        </p:grpSpPr>
        <p:sp>
          <p:nvSpPr>
            <p:cNvPr id="19" name="Google Shape;17;p2">
              <a:extLst>
                <a:ext uri="{FF2B5EF4-FFF2-40B4-BE49-F238E27FC236}">
                  <a16:creationId xmlns:a16="http://schemas.microsoft.com/office/drawing/2014/main" id="{5EE065C3-33C2-4626-AFCB-9D36C7739416}"/>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20" name="Google Shape;18;p2">
              <a:extLst>
                <a:ext uri="{FF2B5EF4-FFF2-40B4-BE49-F238E27FC236}">
                  <a16:creationId xmlns:a16="http://schemas.microsoft.com/office/drawing/2014/main" id="{3C141512-0CEC-4928-A789-9B9D36B87E5A}"/>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21" name="Text Placeholder 3">
            <a:extLst>
              <a:ext uri="{FF2B5EF4-FFF2-40B4-BE49-F238E27FC236}">
                <a16:creationId xmlns:a16="http://schemas.microsoft.com/office/drawing/2014/main" id="{1BFEB7F0-72DC-4ACD-8FDF-67771388EB0E}"/>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pic>
        <p:nvPicPr>
          <p:cNvPr id="22" name="Google Shape;53;p7">
            <a:extLst>
              <a:ext uri="{FF2B5EF4-FFF2-40B4-BE49-F238E27FC236}">
                <a16:creationId xmlns:a16="http://schemas.microsoft.com/office/drawing/2014/main" id="{C663231A-A4C5-4889-8A00-F3EF3B8D4900}"/>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616169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0D3C5000-B4B9-4D7C-B9EB-DF2F0938876F}"/>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gray">
          <a:xfrm>
            <a:off x="1" y="0"/>
            <a:ext cx="12192000" cy="6858000"/>
          </a:xfrm>
          <a:prstGeom prst="rect">
            <a:avLst/>
          </a:prstGeom>
        </p:spPr>
      </p:pic>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grpSp>
        <p:nvGrpSpPr>
          <p:cNvPr id="17" name="Group 11">
            <a:extLst>
              <a:ext uri="{FF2B5EF4-FFF2-40B4-BE49-F238E27FC236}">
                <a16:creationId xmlns:a16="http://schemas.microsoft.com/office/drawing/2014/main" id="{2FB9EC16-F949-4757-81F4-F7673BDD2725}"/>
              </a:ext>
            </a:extLst>
          </p:cNvPr>
          <p:cNvGrpSpPr/>
          <p:nvPr userDrawn="1"/>
        </p:nvGrpSpPr>
        <p:grpSpPr bwMode="gray">
          <a:xfrm>
            <a:off x="446915" y="326296"/>
            <a:ext cx="587784" cy="45600"/>
            <a:chOff x="616542" y="591197"/>
            <a:chExt cx="587631" cy="45600"/>
          </a:xfrm>
        </p:grpSpPr>
        <p:sp>
          <p:nvSpPr>
            <p:cNvPr id="18" name="Google Shape;17;p2">
              <a:extLst>
                <a:ext uri="{FF2B5EF4-FFF2-40B4-BE49-F238E27FC236}">
                  <a16:creationId xmlns:a16="http://schemas.microsoft.com/office/drawing/2014/main" id="{49345AC5-571B-4796-BFE3-E479B91F48FD}"/>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9" name="Google Shape;18;p2">
              <a:extLst>
                <a:ext uri="{FF2B5EF4-FFF2-40B4-BE49-F238E27FC236}">
                  <a16:creationId xmlns:a16="http://schemas.microsoft.com/office/drawing/2014/main" id="{95374C36-BBC6-4967-81E5-19D1823ADE38}"/>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20" name="Title Placeholder 1">
            <a:extLst>
              <a:ext uri="{FF2B5EF4-FFF2-40B4-BE49-F238E27FC236}">
                <a16:creationId xmlns:a16="http://schemas.microsoft.com/office/drawing/2014/main" id="{0C4350B1-09D8-498F-A5AF-D57FD4C2AFC6}"/>
              </a:ext>
            </a:extLst>
          </p:cNvPr>
          <p:cNvSpPr txBox="1">
            <a:spLocks/>
          </p:cNvSpPr>
          <p:nvPr userDrawn="1"/>
        </p:nvSpPr>
        <p:spPr bwMode="gray">
          <a:xfrm>
            <a:off x="446914" y="484632"/>
            <a:ext cx="4940221" cy="850392"/>
          </a:xfrm>
          <a:prstGeom prst="rect">
            <a:avLst/>
          </a:prstGeom>
        </p:spPr>
        <p:txBody>
          <a:bodyPr vert="horz" lIns="0" tIns="45720" rIns="0" bIns="45720" rtlCol="0" anchor="t" anchorCtr="0">
            <a:noAutofit/>
          </a:bodyPr>
          <a:lstStyle>
            <a:lvl1pPr algn="l" defTabSz="914400" rtl="0" eaLnBrk="1" latinLnBrk="0" hangingPunct="1">
              <a:lnSpc>
                <a:spcPct val="85000"/>
              </a:lnSpc>
              <a:spcBef>
                <a:spcPts val="0"/>
              </a:spcBef>
              <a:buNone/>
              <a:defRPr lang="en-US" sz="2700" b="0" kern="1200" dirty="0">
                <a:solidFill>
                  <a:schemeClr val="tx1"/>
                </a:solidFill>
                <a:latin typeface="+mj-lt"/>
                <a:ea typeface="+mj-ea"/>
                <a:cs typeface="+mj-cs"/>
              </a:defRPr>
            </a:lvl1pPr>
          </a:lstStyle>
          <a:p>
            <a:r>
              <a:rPr lang="en-US" sz="2700" dirty="0"/>
              <a:t>Click to edit Master title style</a:t>
            </a:r>
          </a:p>
        </p:txBody>
      </p:sp>
      <p:sp>
        <p:nvSpPr>
          <p:cNvPr id="21" name="Text Placeholder 3">
            <a:extLst>
              <a:ext uri="{FF2B5EF4-FFF2-40B4-BE49-F238E27FC236}">
                <a16:creationId xmlns:a16="http://schemas.microsoft.com/office/drawing/2014/main" id="{29D79838-3804-4312-A137-A3404BDCD9D9}"/>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pic>
        <p:nvPicPr>
          <p:cNvPr id="22" name="Google Shape;53;p7">
            <a:extLst>
              <a:ext uri="{FF2B5EF4-FFF2-40B4-BE49-F238E27FC236}">
                <a16:creationId xmlns:a16="http://schemas.microsoft.com/office/drawing/2014/main" id="{4FD8F08B-B79C-467C-A11A-DF2D48B8928E}"/>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3407274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ltLang="zh-CN"/>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altLang="zh-CN"/>
              <a:t>Click to edit Master title style</a:t>
            </a:r>
            <a:endParaRPr lang="en-US" dirty="0"/>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pic>
        <p:nvPicPr>
          <p:cNvPr id="19" name="Google Shape;53;p7">
            <a:extLst>
              <a:ext uri="{FF2B5EF4-FFF2-40B4-BE49-F238E27FC236}">
                <a16:creationId xmlns:a16="http://schemas.microsoft.com/office/drawing/2014/main" id="{BE63A6E2-6A45-48C5-AAB5-635C131502E0}"/>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6" name="Text Placeholder 3">
            <a:extLst>
              <a:ext uri="{FF2B5EF4-FFF2-40B4-BE49-F238E27FC236}">
                <a16:creationId xmlns:a16="http://schemas.microsoft.com/office/drawing/2014/main" id="{773288A9-E236-4EC3-9C85-F698E18DFB67}"/>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spTree>
    <p:custDataLst>
      <p:tags r:id="rId1"/>
    </p:custDataLst>
    <p:extLst>
      <p:ext uri="{BB962C8B-B14F-4D97-AF65-F5344CB8AC3E}">
        <p14:creationId xmlns:p14="http://schemas.microsoft.com/office/powerpoint/2010/main" val="4097525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ltLang="zh-CN"/>
              <a:t>Click to edit Master title style</a:t>
            </a:r>
            <a:endParaRPr lang="en-US" dirty="0"/>
          </a:p>
        </p:txBody>
      </p:sp>
      <p:sp>
        <p:nvSpPr>
          <p:cNvPr id="3" name="矩形 2">
            <a:extLst>
              <a:ext uri="{FF2B5EF4-FFF2-40B4-BE49-F238E27FC236}">
                <a16:creationId xmlns:a16="http://schemas.microsoft.com/office/drawing/2014/main" id="{51DA6166-8AF5-4581-B6D7-C9E852115FAC}"/>
              </a:ext>
            </a:extLst>
          </p:cNvPr>
          <p:cNvSpPr/>
          <p:nvPr userDrawn="1"/>
        </p:nvSpPr>
        <p:spPr bwMode="gray">
          <a:xfrm>
            <a:off x="1600617" y="6419088"/>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sz="1800" b="1" dirty="0">
              <a:solidFill>
                <a:schemeClr val="accent1"/>
              </a:solidFill>
              <a:latin typeface="+mj-lt"/>
            </a:endParaRPr>
          </a:p>
        </p:txBody>
      </p:sp>
      <p:sp>
        <p:nvSpPr>
          <p:cNvPr id="4" name="矩形 3">
            <a:extLst>
              <a:ext uri="{FF2B5EF4-FFF2-40B4-BE49-F238E27FC236}">
                <a16:creationId xmlns:a16="http://schemas.microsoft.com/office/drawing/2014/main" id="{99B2F74C-ECD7-4D9F-9ED4-88F8EF91FF81}"/>
              </a:ext>
            </a:extLst>
          </p:cNvPr>
          <p:cNvSpPr/>
          <p:nvPr userDrawn="1"/>
        </p:nvSpPr>
        <p:spPr bwMode="gray">
          <a:xfrm>
            <a:off x="1521221" y="6419088"/>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l" fontAlgn="base">
              <a:lnSpc>
                <a:spcPct val="90000"/>
              </a:lnSpc>
              <a:spcAft>
                <a:spcPct val="0"/>
              </a:spcAft>
              <a:buClr>
                <a:schemeClr val="accent2"/>
              </a:buClr>
              <a:buSzPct val="90000"/>
            </a:pPr>
            <a:r>
              <a:rPr lang="zh-CN" altLang="en-US" sz="1800" b="1" dirty="0">
                <a:solidFill>
                  <a:schemeClr val="accent1"/>
                </a:solidFill>
                <a:latin typeface="+mj-lt"/>
              </a:rPr>
              <a:t>辉瑞</a:t>
            </a:r>
          </a:p>
        </p:txBody>
      </p:sp>
      <p:sp>
        <p:nvSpPr>
          <p:cNvPr id="5" name="矩形 4">
            <a:extLst>
              <a:ext uri="{FF2B5EF4-FFF2-40B4-BE49-F238E27FC236}">
                <a16:creationId xmlns:a16="http://schemas.microsoft.com/office/drawing/2014/main" id="{D75EC00A-756B-4EBA-B22F-C5F151AF2938}"/>
              </a:ext>
            </a:extLst>
          </p:cNvPr>
          <p:cNvSpPr/>
          <p:nvPr userDrawn="1"/>
        </p:nvSpPr>
        <p:spPr bwMode="gray">
          <a:xfrm>
            <a:off x="10134191" y="6062472"/>
            <a:ext cx="1381104" cy="6675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sz="1800" b="1" dirty="0">
              <a:solidFill>
                <a:schemeClr val="accent1"/>
              </a:solidFill>
              <a:latin typeface="+mj-lt"/>
            </a:endParaRPr>
          </a:p>
        </p:txBody>
      </p:sp>
    </p:spTree>
    <p:custDataLst>
      <p:tags r:id="rId1"/>
    </p:custDataLst>
    <p:extLst>
      <p:ext uri="{BB962C8B-B14F-4D97-AF65-F5344CB8AC3E}">
        <p14:creationId xmlns:p14="http://schemas.microsoft.com/office/powerpoint/2010/main" val="3119213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dirty="0"/>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dirty="0"/>
              <a:t>Click to edit Master title style</a:t>
            </a:r>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pic>
        <p:nvPicPr>
          <p:cNvPr id="18" name="Google Shape;53;p7">
            <a:extLst>
              <a:ext uri="{FF2B5EF4-FFF2-40B4-BE49-F238E27FC236}">
                <a16:creationId xmlns:a16="http://schemas.microsoft.com/office/drawing/2014/main" id="{ACAC8543-8AC9-4FAF-8608-10EFD6DE5A53}"/>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pic>
        <p:nvPicPr>
          <p:cNvPr id="15" name="图片 14" descr="图片包含 游戏机, 物体, 钟表, 灯光&#10;&#10;描述已自动生成">
            <a:extLst>
              <a:ext uri="{FF2B5EF4-FFF2-40B4-BE49-F238E27FC236}">
                <a16:creationId xmlns:a16="http://schemas.microsoft.com/office/drawing/2014/main" id="{AF23E74A-4CA9-447D-A3DB-02F327F26769}"/>
              </a:ext>
            </a:extLst>
          </p:cNvPr>
          <p:cNvPicPr>
            <a:picLocks noChangeAspect="1"/>
          </p:cNvPicPr>
          <p:nvPr userDrawn="1"/>
        </p:nvPicPr>
        <p:blipFill>
          <a:blip r:embed="rId5"/>
          <a:stretch>
            <a:fillRect/>
          </a:stretch>
        </p:blipFill>
        <p:spPr>
          <a:xfrm>
            <a:off x="1316153" y="6429258"/>
            <a:ext cx="606278" cy="390987"/>
          </a:xfrm>
          <a:prstGeom prst="rect">
            <a:avLst/>
          </a:prstGeom>
        </p:spPr>
      </p:pic>
    </p:spTree>
    <p:custDataLst>
      <p:tags r:id="rId1"/>
    </p:custDataLst>
    <p:extLst>
      <p:ext uri="{BB962C8B-B14F-4D97-AF65-F5344CB8AC3E}">
        <p14:creationId xmlns:p14="http://schemas.microsoft.com/office/powerpoint/2010/main" val="23858114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ubtitle and Source">
    <p:spTree>
      <p:nvGrpSpPr>
        <p:cNvPr id="1" name=""/>
        <p:cNvGrpSpPr/>
        <p:nvPr/>
      </p:nvGrpSpPr>
      <p:grpSpPr>
        <a:xfrm>
          <a:off x="0" y="0"/>
          <a:ext cx="0" cy="0"/>
          <a:chOff x="0" y="0"/>
          <a:chExt cx="0" cy="0"/>
        </a:xfrm>
      </p:grpSpPr>
      <p:sp>
        <p:nvSpPr>
          <p:cNvPr id="12"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9"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矩形 4">
            <a:extLst>
              <a:ext uri="{FF2B5EF4-FFF2-40B4-BE49-F238E27FC236}">
                <a16:creationId xmlns:a16="http://schemas.microsoft.com/office/drawing/2014/main" id="{CE891605-79A0-4C64-9A8A-1142E400F43C}"/>
              </a:ext>
            </a:extLst>
          </p:cNvPr>
          <p:cNvSpPr/>
          <p:nvPr userDrawn="1"/>
        </p:nvSpPr>
        <p:spPr bwMode="gray">
          <a:xfrm>
            <a:off x="1600617" y="6419088"/>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sz="1800" b="1" dirty="0">
              <a:solidFill>
                <a:schemeClr val="accent1"/>
              </a:solidFill>
              <a:latin typeface="+mj-lt"/>
            </a:endParaRPr>
          </a:p>
        </p:txBody>
      </p:sp>
      <p:sp>
        <p:nvSpPr>
          <p:cNvPr id="6" name="矩形 5">
            <a:extLst>
              <a:ext uri="{FF2B5EF4-FFF2-40B4-BE49-F238E27FC236}">
                <a16:creationId xmlns:a16="http://schemas.microsoft.com/office/drawing/2014/main" id="{757C76C5-029E-4773-AD20-8F1BE58A567E}"/>
              </a:ext>
            </a:extLst>
          </p:cNvPr>
          <p:cNvSpPr/>
          <p:nvPr userDrawn="1"/>
        </p:nvSpPr>
        <p:spPr bwMode="gray">
          <a:xfrm>
            <a:off x="9350524" y="6466332"/>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sz="1800" b="1" dirty="0">
                <a:solidFill>
                  <a:schemeClr val="accent1"/>
                </a:solidFill>
                <a:latin typeface="+mj-lt"/>
              </a:rPr>
              <a:t>辉瑞</a:t>
            </a:r>
          </a:p>
        </p:txBody>
      </p:sp>
    </p:spTree>
    <p:custDataLst>
      <p:tags r:id="rId1"/>
    </p:custDataLst>
    <p:extLst>
      <p:ext uri="{BB962C8B-B14F-4D97-AF65-F5344CB8AC3E}">
        <p14:creationId xmlns:p14="http://schemas.microsoft.com/office/powerpoint/2010/main" val="2401524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Tree>
    <p:custDataLst>
      <p:tags r:id="rId1"/>
    </p:custDataLst>
    <p:extLst>
      <p:ext uri="{BB962C8B-B14F-4D97-AF65-F5344CB8AC3E}">
        <p14:creationId xmlns:p14="http://schemas.microsoft.com/office/powerpoint/2010/main" val="176889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lvl1pPr marL="342900" indent="-342900">
              <a:buFont typeface="+mj-lt"/>
              <a:buAutoNum type="arabicPeriod"/>
              <a:defRPr/>
            </a:lvl1pPr>
            <a:lvl2pPr marL="571500" indent="-169863">
              <a:defRPr/>
            </a:lvl2pPr>
            <a:lvl3pPr marL="742950" indent="-171450">
              <a:defRPr/>
            </a:lvl3pPr>
            <a:lvl4pPr marL="971550" indent="-171450">
              <a:defRPr/>
            </a:lvl4pPr>
            <a:lvl5pPr marL="1171575" indent="-142875">
              <a:defRPr/>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Tree>
    <p:custDataLst>
      <p:tags r:id="rId1"/>
    </p:custDataLst>
    <p:extLst>
      <p:ext uri="{BB962C8B-B14F-4D97-AF65-F5344CB8AC3E}">
        <p14:creationId xmlns:p14="http://schemas.microsoft.com/office/powerpoint/2010/main" val="590324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Box">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2368296"/>
            <a:ext cx="11294524"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11295782"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2938994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Content ">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17359729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One Left Two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8" name="Content Placeholder 2">
            <a:extLst>
              <a:ext uri="{FF2B5EF4-FFF2-40B4-BE49-F238E27FC236}">
                <a16:creationId xmlns:a16="http://schemas.microsoft.com/office/drawing/2014/main" id="{A48AB6F3-8F33-46C5-B8AF-C6C2DBA35DAC}"/>
              </a:ext>
            </a:extLst>
          </p:cNvPr>
          <p:cNvSpPr>
            <a:spLocks noGrp="1"/>
          </p:cNvSpPr>
          <p:nvPr>
            <p:ph idx="20"/>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9" name="Text Placeholder 4">
            <a:extLst>
              <a:ext uri="{FF2B5EF4-FFF2-40B4-BE49-F238E27FC236}">
                <a16:creationId xmlns:a16="http://schemas.microsoft.com/office/drawing/2014/main" id="{9EA1C6BA-0114-4F33-85B2-4176902D0145}"/>
              </a:ext>
            </a:extLst>
          </p:cNvPr>
          <p:cNvSpPr>
            <a:spLocks noGrp="1"/>
          </p:cNvSpPr>
          <p:nvPr>
            <p:ph type="body" sz="quarter" idx="21"/>
          </p:nvPr>
        </p:nvSpPr>
        <p:spPr bwMode="gray">
          <a:xfrm>
            <a:off x="6264588" y="3911906"/>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216877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wo Left One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8" name="Content Placeholder 2">
            <a:extLst>
              <a:ext uri="{FF2B5EF4-FFF2-40B4-BE49-F238E27FC236}">
                <a16:creationId xmlns:a16="http://schemas.microsoft.com/office/drawing/2014/main" id="{2264FB57-BAFB-4669-B9D9-AAA93D307B4A}"/>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9" name="Text Placeholder 4">
            <a:extLst>
              <a:ext uri="{FF2B5EF4-FFF2-40B4-BE49-F238E27FC236}">
                <a16:creationId xmlns:a16="http://schemas.microsoft.com/office/drawing/2014/main" id="{D80B37F4-BA1F-4599-9BF4-169E2382E79A}"/>
              </a:ext>
            </a:extLst>
          </p:cNvPr>
          <p:cNvSpPr>
            <a:spLocks noGrp="1"/>
          </p:cNvSpPr>
          <p:nvPr>
            <p:ph type="body" sz="quarter" idx="21"/>
          </p:nvPr>
        </p:nvSpPr>
        <p:spPr bwMode="gray">
          <a:xfrm>
            <a:off x="448172" y="391363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36333299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Four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8" name="Content Placeholder 2">
            <a:extLst>
              <a:ext uri="{FF2B5EF4-FFF2-40B4-BE49-F238E27FC236}">
                <a16:creationId xmlns:a16="http://schemas.microsoft.com/office/drawing/2014/main" id="{2A8F3BDE-5536-412E-9331-650A7E2E8AB3}"/>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9" name="Text Placeholder 4">
            <a:extLst>
              <a:ext uri="{FF2B5EF4-FFF2-40B4-BE49-F238E27FC236}">
                <a16:creationId xmlns:a16="http://schemas.microsoft.com/office/drawing/2014/main" id="{6466D6BA-4968-4105-B0D7-E7BD687A8068}"/>
              </a:ext>
            </a:extLst>
          </p:cNvPr>
          <p:cNvSpPr>
            <a:spLocks noGrp="1"/>
          </p:cNvSpPr>
          <p:nvPr>
            <p:ph type="body" sz="quarter" idx="21"/>
          </p:nvPr>
        </p:nvSpPr>
        <p:spPr bwMode="gray">
          <a:xfrm>
            <a:off x="448172"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20" name="Content Placeholder 2">
            <a:extLst>
              <a:ext uri="{FF2B5EF4-FFF2-40B4-BE49-F238E27FC236}">
                <a16:creationId xmlns:a16="http://schemas.microsoft.com/office/drawing/2014/main" id="{870E3D72-4322-4600-80EE-32F1EA906711}"/>
              </a:ext>
            </a:extLst>
          </p:cNvPr>
          <p:cNvSpPr>
            <a:spLocks noGrp="1"/>
          </p:cNvSpPr>
          <p:nvPr>
            <p:ph idx="22"/>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21" name="Text Placeholder 4">
            <a:extLst>
              <a:ext uri="{FF2B5EF4-FFF2-40B4-BE49-F238E27FC236}">
                <a16:creationId xmlns:a16="http://schemas.microsoft.com/office/drawing/2014/main" id="{CFA8F5A1-9096-48CF-8981-DA7C92908DC8}"/>
              </a:ext>
            </a:extLst>
          </p:cNvPr>
          <p:cNvSpPr>
            <a:spLocks noGrp="1"/>
          </p:cNvSpPr>
          <p:nvPr>
            <p:ph type="body" sz="quarter" idx="23"/>
          </p:nvPr>
        </p:nvSpPr>
        <p:spPr bwMode="gray">
          <a:xfrm>
            <a:off x="6264588"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33852990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old Statem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lIns="0" rIns="0"/>
          <a:lstStyle>
            <a:lvl1pPr marL="0" indent="0">
              <a:lnSpc>
                <a:spcPct val="110000"/>
              </a:lnSpc>
              <a:buNone/>
              <a:defRPr sz="3600"/>
            </a:lvl1pPr>
            <a:lvl2pPr marL="461963" indent="-233363">
              <a:defRPr sz="3200"/>
            </a:lvl2pPr>
            <a:lvl3pPr marL="738188" indent="-225425">
              <a:defRPr sz="2800"/>
            </a:lvl3pPr>
          </a:lstStyle>
          <a:p>
            <a:pPr lvl="0"/>
            <a:r>
              <a:rPr lang="en-US" altLang="zh-CN"/>
              <a:t>Click to edit Master text styles</a:t>
            </a:r>
          </a:p>
          <a:p>
            <a:pPr lvl="1"/>
            <a:r>
              <a:rPr lang="en-US" altLang="zh-CN"/>
              <a:t>Second level</a:t>
            </a:r>
          </a:p>
          <a:p>
            <a:pPr lvl="2"/>
            <a:r>
              <a:rPr lang="en-US" altLang="zh-CN"/>
              <a:t>Third level</a:t>
            </a:r>
          </a:p>
        </p:txBody>
      </p:sp>
      <p:sp>
        <p:nvSpPr>
          <p:cNvPr id="2" name="Title 1"/>
          <p:cNvSpPr>
            <a:spLocks noGrp="1"/>
          </p:cNvSpPr>
          <p:nvPr>
            <p:ph type="title"/>
          </p:nvPr>
        </p:nvSpPr>
        <p:spPr bwMode="gray"/>
        <p:txBody>
          <a:bodyPr/>
          <a:lstStyle/>
          <a:p>
            <a:r>
              <a:rPr lang="en-US" altLang="zh-CN"/>
              <a:t>Click to edit Master title style</a:t>
            </a:r>
            <a:endParaRPr lang="en-US"/>
          </a:p>
        </p:txBody>
      </p:sp>
    </p:spTree>
    <p:custDataLst>
      <p:tags r:id="rId1"/>
    </p:custDataLst>
    <p:extLst>
      <p:ext uri="{BB962C8B-B14F-4D97-AF65-F5344CB8AC3E}">
        <p14:creationId xmlns:p14="http://schemas.microsoft.com/office/powerpoint/2010/main" val="349153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Bold Statement Blue">
    <p:bg>
      <p:bgPr>
        <a:solidFill>
          <a:srgbClr val="00004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448172" y="1801368"/>
            <a:ext cx="11295782" cy="3950208"/>
          </a:xfrm>
        </p:spPr>
        <p:txBody>
          <a:bodyPr lIns="0" rIns="0"/>
          <a:lstStyle>
            <a:lvl1pPr marL="0" indent="0">
              <a:lnSpc>
                <a:spcPct val="110000"/>
              </a:lnSpc>
              <a:buNone/>
              <a:defRPr sz="3600">
                <a:solidFill>
                  <a:schemeClr val="bg1"/>
                </a:solidFill>
              </a:defRPr>
            </a:lvl1pPr>
            <a:lvl2pPr marL="461963" indent="-233363">
              <a:defRPr sz="3200">
                <a:solidFill>
                  <a:schemeClr val="bg1"/>
                </a:solidFill>
              </a:defRPr>
            </a:lvl2pPr>
            <a:lvl3pPr marL="738188" indent="-225425">
              <a:defRPr sz="2800">
                <a:solidFill>
                  <a:schemeClr val="bg1"/>
                </a:solidFill>
              </a:defRPr>
            </a:lvl3pPr>
          </a:lstStyle>
          <a:p>
            <a:pPr lvl="0"/>
            <a:r>
              <a:rPr lang="en-US" altLang="zh-CN"/>
              <a:t>Click to edit Master text styles</a:t>
            </a:r>
          </a:p>
          <a:p>
            <a:pPr lvl="1"/>
            <a:r>
              <a:rPr lang="en-US" altLang="zh-CN"/>
              <a:t>Second level</a:t>
            </a:r>
          </a:p>
          <a:p>
            <a:pPr lvl="2"/>
            <a:r>
              <a:rPr lang="en-US" altLang="zh-CN"/>
              <a:t>Third level</a:t>
            </a:r>
          </a:p>
        </p:txBody>
      </p:sp>
      <p:sp>
        <p:nvSpPr>
          <p:cNvPr id="2" name="Title 1"/>
          <p:cNvSpPr>
            <a:spLocks noGrp="1"/>
          </p:cNvSpPr>
          <p:nvPr>
            <p:ph type="title"/>
          </p:nvPr>
        </p:nvSpPr>
        <p:spPr bwMode="auto"/>
        <p:txBody>
          <a:bodyPr/>
          <a:lstStyle>
            <a:lvl1pPr>
              <a:defRPr>
                <a:solidFill>
                  <a:schemeClr val="bg1"/>
                </a:solidFill>
              </a:defRPr>
            </a:lvl1pPr>
          </a:lstStyle>
          <a:p>
            <a:r>
              <a:rPr lang="en-US" altLang="zh-CN"/>
              <a:t>Click to edit Master title style</a:t>
            </a:r>
            <a:endParaRPr lang="en-US" dirty="0"/>
          </a:p>
        </p:txBody>
      </p:sp>
      <p:pic>
        <p:nvPicPr>
          <p:cNvPr id="4" name="Google Shape;311;p30">
            <a:extLst>
              <a:ext uri="{FF2B5EF4-FFF2-40B4-BE49-F238E27FC236}">
                <a16:creationId xmlns:a16="http://schemas.microsoft.com/office/drawing/2014/main" id="{90C4AA53-0CE6-42BF-A73D-4ABB5CCDDA5E}"/>
              </a:ext>
            </a:extLst>
          </p:cNvPr>
          <p:cNvPicPr preferRelativeResize="0">
            <a:picLocks noChangeAspect="1"/>
          </p:cNvPicPr>
          <p:nvPr userDrawn="1"/>
        </p:nvPicPr>
        <p:blipFill>
          <a:blip r:embed="rId3" cstate="email">
            <a:extLst>
              <a:ext uri="{28A0092B-C50C-407E-A947-70E740481C1C}">
                <a14:useLocalDpi xmlns:a14="http://schemas.microsoft.com/office/drawing/2010/main"/>
              </a:ext>
            </a:extLst>
          </a:blip>
          <a:srcRect t="1866" b="1866"/>
          <a:stretch/>
        </p:blipFill>
        <p:spPr bwMode="invGray">
          <a:xfrm>
            <a:off x="446914" y="6346663"/>
            <a:ext cx="914638" cy="371811"/>
          </a:xfrm>
          <a:prstGeom prst="rect">
            <a:avLst/>
          </a:prstGeom>
          <a:noFill/>
          <a:ln>
            <a:noFill/>
          </a:ln>
        </p:spPr>
      </p:pic>
      <p:grpSp>
        <p:nvGrpSpPr>
          <p:cNvPr id="5" name="Group 4">
            <a:extLst>
              <a:ext uri="{FF2B5EF4-FFF2-40B4-BE49-F238E27FC236}">
                <a16:creationId xmlns:a16="http://schemas.microsoft.com/office/drawing/2014/main" id="{F4F9877C-A82F-4B6B-BD9C-066CF647CE7A}"/>
              </a:ext>
            </a:extLst>
          </p:cNvPr>
          <p:cNvGrpSpPr/>
          <p:nvPr userDrawn="1"/>
        </p:nvGrpSpPr>
        <p:grpSpPr bwMode="black">
          <a:xfrm>
            <a:off x="446915" y="326296"/>
            <a:ext cx="587784" cy="45600"/>
            <a:chOff x="616542" y="591197"/>
            <a:chExt cx="587631" cy="45600"/>
          </a:xfrm>
          <a:solidFill>
            <a:schemeClr val="bg1"/>
          </a:solidFill>
        </p:grpSpPr>
        <p:sp>
          <p:nvSpPr>
            <p:cNvPr id="6" name="Google Shape;17;p2">
              <a:extLst>
                <a:ext uri="{FF2B5EF4-FFF2-40B4-BE49-F238E27FC236}">
                  <a16:creationId xmlns:a16="http://schemas.microsoft.com/office/drawing/2014/main" id="{E37A9FAD-22CF-483D-BFEE-A660FD0A10AC}"/>
                </a:ext>
              </a:extLst>
            </p:cNvPr>
            <p:cNvSpPr/>
            <p:nvPr userDrawn="1"/>
          </p:nvSpPr>
          <p:spPr bwMode="black">
            <a:xfrm>
              <a:off x="616542"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7" name="Google Shape;18;p2">
              <a:extLst>
                <a:ext uri="{FF2B5EF4-FFF2-40B4-BE49-F238E27FC236}">
                  <a16:creationId xmlns:a16="http://schemas.microsoft.com/office/drawing/2014/main" id="{03F89CAE-CCC7-471C-BADA-2585024AD7C1}"/>
                </a:ext>
              </a:extLst>
            </p:cNvPr>
            <p:cNvSpPr/>
            <p:nvPr userDrawn="1"/>
          </p:nvSpPr>
          <p:spPr bwMode="black">
            <a:xfrm>
              <a:off x="910250"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11" name="Slide Number Placeholder 5">
            <a:extLst>
              <a:ext uri="{FF2B5EF4-FFF2-40B4-BE49-F238E27FC236}">
                <a16:creationId xmlns:a16="http://schemas.microsoft.com/office/drawing/2014/main" id="{3904B2BB-C8F1-419C-B295-DA30917AB874}"/>
              </a:ext>
            </a:extLst>
          </p:cNvPr>
          <p:cNvSpPr txBox="1">
            <a:spLocks/>
          </p:cNvSpPr>
          <p:nvPr userDrawn="1"/>
        </p:nvSpPr>
        <p:spPr bwMode="auto">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chemeClr val="bg1"/>
                </a:solidFill>
                <a:latin typeface="+mn-lt"/>
              </a:rPr>
              <a:pPr/>
              <a:t>‹#›</a:t>
            </a:fld>
            <a:endParaRPr lang="en-US" sz="800" dirty="0">
              <a:solidFill>
                <a:schemeClr val="bg1"/>
              </a:solidFill>
              <a:latin typeface="+mn-lt"/>
            </a:endParaRPr>
          </a:p>
        </p:txBody>
      </p:sp>
      <p:sp>
        <p:nvSpPr>
          <p:cNvPr id="12" name="Google Shape;52;p7">
            <a:extLst>
              <a:ext uri="{FF2B5EF4-FFF2-40B4-BE49-F238E27FC236}">
                <a16:creationId xmlns:a16="http://schemas.microsoft.com/office/drawing/2014/main" id="{00AEBF66-5FB7-44F3-9514-9E7517B063CF}"/>
              </a:ext>
            </a:extLst>
          </p:cNvPr>
          <p:cNvSpPr txBox="1"/>
          <p:nvPr userDrawn="1"/>
        </p:nvSpPr>
        <p:spPr bwMode="auto">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chemeClr val="bg1"/>
                </a:solidFill>
              </a:rPr>
              <a:t>Confidential</a:t>
            </a:r>
            <a:endParaRPr sz="800" b="1" dirty="0">
              <a:solidFill>
                <a:schemeClr val="bg1"/>
              </a:solidFill>
            </a:endParaRPr>
          </a:p>
        </p:txBody>
      </p:sp>
      <p:sp>
        <p:nvSpPr>
          <p:cNvPr id="13" name="Text Placeholder 3">
            <a:extLst>
              <a:ext uri="{FF2B5EF4-FFF2-40B4-BE49-F238E27FC236}">
                <a16:creationId xmlns:a16="http://schemas.microsoft.com/office/drawing/2014/main" id="{4D3DC3BA-3E54-47E4-A501-F4F0AEBBDF35}"/>
              </a:ext>
            </a:extLst>
          </p:cNvPr>
          <p:cNvSpPr txBox="1">
            <a:spLocks/>
          </p:cNvSpPr>
          <p:nvPr userDrawn="1"/>
        </p:nvSpPr>
        <p:spPr bwMode="auto">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1" dirty="0">
                <a:solidFill>
                  <a:schemeClr val="bg1"/>
                </a:solidFill>
              </a:rPr>
              <a:t>Business Group</a:t>
            </a:r>
            <a:r>
              <a:rPr lang="en-US" sz="800" b="0" dirty="0">
                <a:solidFill>
                  <a:schemeClr val="bg1"/>
                </a:solidFill>
              </a:rPr>
              <a:t>  Business Subgroup</a:t>
            </a:r>
          </a:p>
        </p:txBody>
      </p:sp>
    </p:spTree>
    <p:custDataLst>
      <p:tags r:id="rId1"/>
    </p:custDataLst>
    <p:extLst>
      <p:ext uri="{BB962C8B-B14F-4D97-AF65-F5344CB8AC3E}">
        <p14:creationId xmlns:p14="http://schemas.microsoft.com/office/powerpoint/2010/main" val="2994288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EE1E1680-B383-4A6F-913E-AFD4A2C7792C}"/>
              </a:ext>
            </a:extLst>
          </p:cNvPr>
          <p:cNvGraphicFramePr>
            <a:graphicFrameLocks noChangeAspect="1"/>
          </p:cNvGraphicFramePr>
          <p:nvPr userDrawn="1">
            <p:custDataLst>
              <p:tags r:id="rId2"/>
            </p:custDataLst>
            <p:extLst>
              <p:ext uri="{D42A27DB-BD31-4B8C-83A1-F6EECF244321}">
                <p14:modId xmlns:p14="http://schemas.microsoft.com/office/powerpoint/2010/main" val="355435129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26" imgH="426" progId="TCLayout.ActiveDocument.1">
                  <p:embed/>
                </p:oleObj>
              </mc:Choice>
              <mc:Fallback>
                <p:oleObj name="think-cell 幻灯片" r:id="rId4" imgW="426" imgH="426" progId="TCLayout.ActiveDocument.1">
                  <p:embed/>
                  <p:pic>
                    <p:nvPicPr>
                      <p:cNvPr id="2" name="对象 1" hidden="1">
                        <a:extLst>
                          <a:ext uri="{FF2B5EF4-FFF2-40B4-BE49-F238E27FC236}">
                            <a16:creationId xmlns:a16="http://schemas.microsoft.com/office/drawing/2014/main" id="{EE1E1680-B383-4A6F-913E-AFD4A2C7792C}"/>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3" name="标题 2">
            <a:extLst>
              <a:ext uri="{FF2B5EF4-FFF2-40B4-BE49-F238E27FC236}">
                <a16:creationId xmlns:a16="http://schemas.microsoft.com/office/drawing/2014/main" id="{13F7B5BC-B31A-4074-A09F-1DDB5386186E}"/>
              </a:ext>
            </a:extLst>
          </p:cNvPr>
          <p:cNvSpPr>
            <a:spLocks noGrp="1"/>
          </p:cNvSpPr>
          <p:nvPr>
            <p:ph type="title"/>
          </p:nvPr>
        </p:nvSpPr>
        <p:spPr/>
        <p:txBody>
          <a:bodyPr vert="horz"/>
          <a:lstStyle>
            <a:lvl1pPr>
              <a:defRPr sz="2000" b="1">
                <a:latin typeface="+mj-lt"/>
              </a:defRPr>
            </a:lvl1pPr>
          </a:lstStyle>
          <a:p>
            <a:r>
              <a:rPr lang="zh-CN" altLang="en-US" dirty="0"/>
              <a:t>单击此处编辑母版标题样式</a:t>
            </a:r>
          </a:p>
        </p:txBody>
      </p:sp>
    </p:spTree>
    <p:custDataLst>
      <p:tags r:id="rId1"/>
    </p:custDataLst>
    <p:extLst>
      <p:ext uri="{BB962C8B-B14F-4D97-AF65-F5344CB8AC3E}">
        <p14:creationId xmlns:p14="http://schemas.microsoft.com/office/powerpoint/2010/main" val="30169893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Title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4" name="Picture 13" descr="A close - up of a computer screen&#10;&#10;Description automatically generated with low confidence">
            <a:extLst>
              <a:ext uri="{FF2B5EF4-FFF2-40B4-BE49-F238E27FC236}">
                <a16:creationId xmlns:a16="http://schemas.microsoft.com/office/drawing/2014/main" id="{384FC66A-6C9E-44C7-93BB-51CB900DEA20}"/>
              </a:ext>
            </a:extLst>
          </p:cNvPr>
          <p:cNvPicPr>
            <a:picLocks noChangeAspect="1"/>
          </p:cNvPicPr>
          <p:nvPr userDrawn="1"/>
        </p:nvPicPr>
        <p:blipFill rotWithShape="1">
          <a:blip r:embed="rId3"/>
          <a:srcRect l="1" r="296"/>
          <a:stretch/>
        </p:blipFill>
        <p:spPr bwMode="gray">
          <a:xfrm>
            <a:off x="3625603" y="-5670"/>
            <a:ext cx="8566397" cy="6221818"/>
          </a:xfrm>
          <a:prstGeom prst="rect">
            <a:avLst/>
          </a:prstGeom>
        </p:spPr>
      </p:pic>
      <p:sp>
        <p:nvSpPr>
          <p:cNvPr id="49" name="Title 1"/>
          <p:cNvSpPr>
            <a:spLocks noGrp="1"/>
          </p:cNvSpPr>
          <p:nvPr userDrawn="1">
            <p:ph type="ctrTitle"/>
          </p:nvPr>
        </p:nvSpPr>
        <p:spPr bwMode="gray">
          <a:xfrm>
            <a:off x="448173" y="923544"/>
            <a:ext cx="4234775" cy="1901952"/>
          </a:xfrm>
        </p:spPr>
        <p:txBody>
          <a:bodyPr vert="horz" lIns="0" tIns="0" rIns="0" bIns="0" rtlCol="0" anchor="t" anchorCtr="0">
            <a:noAutofit/>
          </a:bodyPr>
          <a:lstStyle>
            <a:lvl1pPr>
              <a:spcBef>
                <a:spcPts val="0"/>
              </a:spcBef>
              <a:defRPr lang="en-US" sz="3400" dirty="0">
                <a:solidFill>
                  <a:schemeClr val="tx1"/>
                </a:solidFill>
                <a:latin typeface="+mj-lt"/>
              </a:defRPr>
            </a:lvl1pPr>
          </a:lstStyle>
          <a:p>
            <a:pPr lvl="0"/>
            <a:r>
              <a:rPr lang="en-US" dirty="0"/>
              <a:t>Click to edit Master title style</a:t>
            </a:r>
          </a:p>
        </p:txBody>
      </p:sp>
      <p:sp>
        <p:nvSpPr>
          <p:cNvPr id="6" name="Text Placeholder 5"/>
          <p:cNvSpPr>
            <a:spLocks noGrp="1"/>
          </p:cNvSpPr>
          <p:nvPr userDrawn="1">
            <p:ph type="body" sz="quarter" idx="10"/>
          </p:nvPr>
        </p:nvSpPr>
        <p:spPr bwMode="gray">
          <a:xfrm>
            <a:off x="448173" y="3849624"/>
            <a:ext cx="4234775" cy="905256"/>
          </a:xfrm>
        </p:spPr>
        <p:txBody>
          <a:bodyPr lIns="0" tIns="0" rIns="0" bIns="0" anchor="b" anchorCtr="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t>Click to edit Master text styles</a:t>
            </a:r>
          </a:p>
        </p:txBody>
      </p:sp>
      <p:sp>
        <p:nvSpPr>
          <p:cNvPr id="3" name="Text Placeholder 2"/>
          <p:cNvSpPr>
            <a:spLocks noGrp="1"/>
          </p:cNvSpPr>
          <p:nvPr userDrawn="1">
            <p:ph type="body" sz="quarter" idx="11"/>
          </p:nvPr>
        </p:nvSpPr>
        <p:spPr bwMode="gray">
          <a:xfrm>
            <a:off x="448173" y="4974336"/>
            <a:ext cx="4234775" cy="438150"/>
          </a:xfrm>
        </p:spPr>
        <p:txBody>
          <a:bodyPr lIns="0" tIns="0" rIns="0" bIns="0" anchor="t" anchorCtr="0"/>
          <a:lstStyle>
            <a:lvl1pPr marL="0" indent="0">
              <a:spcBef>
                <a:spcPts val="300"/>
              </a:spcBef>
              <a:buNone/>
              <a:defRPr sz="1200">
                <a:solidFill>
                  <a:schemeClr val="tx1"/>
                </a:solidFill>
              </a:defRPr>
            </a:lvl1pPr>
          </a:lstStyle>
          <a:p>
            <a:pPr lvl="0"/>
            <a:r>
              <a:rPr lang="en-US"/>
              <a:t>Click to edit Master text styles</a:t>
            </a:r>
          </a:p>
        </p:txBody>
      </p:sp>
      <p:grpSp>
        <p:nvGrpSpPr>
          <p:cNvPr id="51" name="Group 50">
            <a:extLst>
              <a:ext uri="{FF2B5EF4-FFF2-40B4-BE49-F238E27FC236}">
                <a16:creationId xmlns:a16="http://schemas.microsoft.com/office/drawing/2014/main" id="{6FF36B01-A49B-4A9E-B276-D60D83410796}"/>
              </a:ext>
            </a:extLst>
          </p:cNvPr>
          <p:cNvGrpSpPr/>
          <p:nvPr userDrawn="1"/>
        </p:nvGrpSpPr>
        <p:grpSpPr bwMode="gray">
          <a:xfrm>
            <a:off x="446915" y="591197"/>
            <a:ext cx="587784" cy="45600"/>
            <a:chOff x="616542" y="591197"/>
            <a:chExt cx="587631" cy="45600"/>
          </a:xfrm>
        </p:grpSpPr>
        <p:sp>
          <p:nvSpPr>
            <p:cNvPr id="52" name="Google Shape;17;p2">
              <a:extLst>
                <a:ext uri="{FF2B5EF4-FFF2-40B4-BE49-F238E27FC236}">
                  <a16:creationId xmlns:a16="http://schemas.microsoft.com/office/drawing/2014/main" id="{5D3302A1-E9DC-4838-989A-68413E86B02A}"/>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3" name="Google Shape;18;p2">
              <a:extLst>
                <a:ext uri="{FF2B5EF4-FFF2-40B4-BE49-F238E27FC236}">
                  <a16:creationId xmlns:a16="http://schemas.microsoft.com/office/drawing/2014/main" id="{B5D84995-F3EE-4DC3-A8E3-F8254A23326B}"/>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54" name="Google Shape;49;p7">
            <a:extLst>
              <a:ext uri="{FF2B5EF4-FFF2-40B4-BE49-F238E27FC236}">
                <a16:creationId xmlns:a16="http://schemas.microsoft.com/office/drawing/2014/main" id="{4771DC95-2DA9-4515-8FEA-2DE1AA50D2C7}"/>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5" name="Slide Number Placeholder 5">
            <a:extLst>
              <a:ext uri="{FF2B5EF4-FFF2-40B4-BE49-F238E27FC236}">
                <a16:creationId xmlns:a16="http://schemas.microsoft.com/office/drawing/2014/main" id="{F466006E-96B1-4AD4-A9B9-84F544D50C40}"/>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56" name="Google Shape;52;p7">
            <a:extLst>
              <a:ext uri="{FF2B5EF4-FFF2-40B4-BE49-F238E27FC236}">
                <a16:creationId xmlns:a16="http://schemas.microsoft.com/office/drawing/2014/main" id="{AFCE843F-1B48-4C3C-93F6-0D539F7C7FBC}"/>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pic>
        <p:nvPicPr>
          <p:cNvPr id="16" name="Google Shape;53;p7">
            <a:extLst>
              <a:ext uri="{FF2B5EF4-FFF2-40B4-BE49-F238E27FC236}">
                <a16:creationId xmlns:a16="http://schemas.microsoft.com/office/drawing/2014/main" id="{63483A63-0824-4869-9D62-505F4D1762E2}"/>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
        <p:nvSpPr>
          <p:cNvPr id="17" name="文本框 16">
            <a:extLst>
              <a:ext uri="{FF2B5EF4-FFF2-40B4-BE49-F238E27FC236}">
                <a16:creationId xmlns:a16="http://schemas.microsoft.com/office/drawing/2014/main" id="{52959D39-1C92-4322-A1B8-3B2962E08FA3}"/>
              </a:ext>
            </a:extLst>
          </p:cNvPr>
          <p:cNvSpPr txBox="1"/>
          <p:nvPr userDrawn="1"/>
        </p:nvSpPr>
        <p:spPr bwMode="gray">
          <a:xfrm>
            <a:off x="1460715"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5211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5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dirty="0"/>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dirty="0"/>
              <a:t>Click to edit Master title style</a:t>
            </a:r>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4" name="Text Placeholder 3">
            <a:extLst>
              <a:ext uri="{FF2B5EF4-FFF2-40B4-BE49-F238E27FC236}">
                <a16:creationId xmlns:a16="http://schemas.microsoft.com/office/drawing/2014/main" id="{44BE9DF8-2EAC-48BD-B8D1-E3278A65F29E}"/>
              </a:ext>
            </a:extLst>
          </p:cNvPr>
          <p:cNvSpPr txBox="1">
            <a:spLocks/>
          </p:cNvSpPr>
          <p:nvPr userDrawn="1"/>
        </p:nvSpPr>
        <p:spPr bwMode="gray">
          <a:xfrm>
            <a:off x="1370298" y="6303596"/>
            <a:ext cx="457319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spTree>
    <p:custDataLst>
      <p:tags r:id="rId1"/>
    </p:custDataLst>
    <p:extLst>
      <p:ext uri="{BB962C8B-B14F-4D97-AF65-F5344CB8AC3E}">
        <p14:creationId xmlns:p14="http://schemas.microsoft.com/office/powerpoint/2010/main" val="22242889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ubtitle and Source">
    <p:spTree>
      <p:nvGrpSpPr>
        <p:cNvPr id="1" name=""/>
        <p:cNvGrpSpPr/>
        <p:nvPr/>
      </p:nvGrpSpPr>
      <p:grpSpPr>
        <a:xfrm>
          <a:off x="0" y="0"/>
          <a:ext cx="0" cy="0"/>
          <a:chOff x="0" y="0"/>
          <a:chExt cx="0" cy="0"/>
        </a:xfrm>
      </p:grpSpPr>
      <p:sp>
        <p:nvSpPr>
          <p:cNvPr id="12"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9"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2" name="Title 1"/>
          <p:cNvSpPr>
            <a:spLocks noGrp="1"/>
          </p:cNvSpPr>
          <p:nvPr>
            <p:ph type="title"/>
          </p:nvPr>
        </p:nvSpPr>
        <p:spPr bwMode="gray"/>
        <p:txBody>
          <a:bodyPr/>
          <a:lstStyle/>
          <a:p>
            <a:r>
              <a:rPr lang="en-US"/>
              <a:t>Click to edit Master title style</a:t>
            </a:r>
          </a:p>
        </p:txBody>
      </p:sp>
      <p:sp>
        <p:nvSpPr>
          <p:cNvPr id="5" name="文本框 4">
            <a:extLst>
              <a:ext uri="{FF2B5EF4-FFF2-40B4-BE49-F238E27FC236}">
                <a16:creationId xmlns:a16="http://schemas.microsoft.com/office/drawing/2014/main" id="{E767114A-88D9-419E-8789-BF8AEF97EFE3}"/>
              </a:ext>
            </a:extLst>
          </p:cNvPr>
          <p:cNvSpPr txBox="1"/>
          <p:nvPr userDrawn="1"/>
        </p:nvSpPr>
        <p:spPr bwMode="gray">
          <a:xfrm>
            <a:off x="1117061"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41448067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6" name="文本框 5">
            <a:extLst>
              <a:ext uri="{FF2B5EF4-FFF2-40B4-BE49-F238E27FC236}">
                <a16:creationId xmlns:a16="http://schemas.microsoft.com/office/drawing/2014/main" id="{E874E2DE-0C5C-44D4-BA61-F27C2EE8E681}"/>
              </a:ext>
            </a:extLst>
          </p:cNvPr>
          <p:cNvSpPr txBox="1"/>
          <p:nvPr userDrawn="1"/>
        </p:nvSpPr>
        <p:spPr bwMode="gray">
          <a:xfrm>
            <a:off x="1117061"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26712643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lvl1pPr marL="342900" indent="-342900">
              <a:buFont typeface="+mj-lt"/>
              <a:buAutoNum type="arabicPeriod"/>
              <a:defRPr/>
            </a:lvl1pPr>
            <a:lvl2pPr marL="571500" indent="-169863">
              <a:defRPr/>
            </a:lvl2pPr>
            <a:lvl3pPr marL="742950" indent="-171450">
              <a:defRPr/>
            </a:lvl3pPr>
            <a:lvl4pPr marL="971550" indent="-171450">
              <a:defRPr/>
            </a:lvl4pPr>
            <a:lvl5pPr marL="1171575" indent="-1428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6" name="文本框 5">
            <a:extLst>
              <a:ext uri="{FF2B5EF4-FFF2-40B4-BE49-F238E27FC236}">
                <a16:creationId xmlns:a16="http://schemas.microsoft.com/office/drawing/2014/main" id="{995C8301-560A-4288-87CF-A448C694A055}"/>
              </a:ext>
            </a:extLst>
          </p:cNvPr>
          <p:cNvSpPr txBox="1"/>
          <p:nvPr userDrawn="1"/>
        </p:nvSpPr>
        <p:spPr bwMode="gray">
          <a:xfrm>
            <a:off x="1117061"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4208005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and Source">
    <p:spTree>
      <p:nvGrpSpPr>
        <p:cNvPr id="1" name=""/>
        <p:cNvGrpSpPr/>
        <p:nvPr/>
      </p:nvGrpSpPr>
      <p:grpSpPr>
        <a:xfrm>
          <a:off x="0" y="0"/>
          <a:ext cx="0" cy="0"/>
          <a:chOff x="0" y="0"/>
          <a:chExt cx="0" cy="0"/>
        </a:xfrm>
      </p:grpSpPr>
      <p:sp>
        <p:nvSpPr>
          <p:cNvPr id="12"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9"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2772476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177898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lvl1pPr marL="342900" indent="-342900">
              <a:buFont typeface="+mj-lt"/>
              <a:buAutoNum type="arabicPeriod"/>
              <a:defRPr/>
            </a:lvl1pPr>
            <a:lvl2pPr marL="571500" indent="-169863">
              <a:defRPr/>
            </a:lvl2pPr>
            <a:lvl3pPr marL="742950" indent="-171450">
              <a:defRPr/>
            </a:lvl3pPr>
            <a:lvl4pPr marL="971550" indent="-171450">
              <a:defRPr/>
            </a:lvl4pPr>
            <a:lvl5pPr marL="1171575" indent="-1428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96938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Box">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2368296"/>
            <a:ext cx="11294524"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11295782"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4081135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340253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Left Two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8" name="Content Placeholder 2">
            <a:extLst>
              <a:ext uri="{FF2B5EF4-FFF2-40B4-BE49-F238E27FC236}">
                <a16:creationId xmlns:a16="http://schemas.microsoft.com/office/drawing/2014/main" id="{A48AB6F3-8F33-46C5-B8AF-C6C2DBA35DAC}"/>
              </a:ext>
            </a:extLst>
          </p:cNvPr>
          <p:cNvSpPr>
            <a:spLocks noGrp="1"/>
          </p:cNvSpPr>
          <p:nvPr>
            <p:ph idx="20"/>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4">
            <a:extLst>
              <a:ext uri="{FF2B5EF4-FFF2-40B4-BE49-F238E27FC236}">
                <a16:creationId xmlns:a16="http://schemas.microsoft.com/office/drawing/2014/main" id="{9EA1C6BA-0114-4F33-85B2-4176902D0145}"/>
              </a:ext>
            </a:extLst>
          </p:cNvPr>
          <p:cNvSpPr>
            <a:spLocks noGrp="1"/>
          </p:cNvSpPr>
          <p:nvPr>
            <p:ph type="body" sz="quarter" idx="21"/>
          </p:nvPr>
        </p:nvSpPr>
        <p:spPr bwMode="gray">
          <a:xfrm>
            <a:off x="6264588" y="3911906"/>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35065193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emf"/><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3.xml"/><Relationship Id="rId40"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对象 4" hidden="1">
            <a:extLst>
              <a:ext uri="{FF2B5EF4-FFF2-40B4-BE49-F238E27FC236}">
                <a16:creationId xmlns:a16="http://schemas.microsoft.com/office/drawing/2014/main" id="{1F5AC38E-6D58-4F51-B2FC-4C07B3F53493}"/>
              </a:ext>
            </a:extLst>
          </p:cNvPr>
          <p:cNvGraphicFramePr>
            <a:graphicFrameLocks noChangeAspect="1"/>
          </p:cNvGraphicFramePr>
          <p:nvPr userDrawn="1">
            <p:custDataLst>
              <p:tags r:id="rId37"/>
            </p:custDataLst>
            <p:extLst>
              <p:ext uri="{D42A27DB-BD31-4B8C-83A1-F6EECF244321}">
                <p14:modId xmlns:p14="http://schemas.microsoft.com/office/powerpoint/2010/main" val="302151368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幻灯片" r:id="rId38" imgW="663" imgH="664" progId="TCLayout.ActiveDocument.1">
                  <p:embed/>
                </p:oleObj>
              </mc:Choice>
              <mc:Fallback>
                <p:oleObj name="think-cell 幻灯片" r:id="rId38" imgW="663" imgH="664" progId="TCLayout.ActiveDocument.1">
                  <p:embed/>
                  <p:pic>
                    <p:nvPicPr>
                      <p:cNvPr id="5" name="对象 4" hidden="1">
                        <a:extLst>
                          <a:ext uri="{FF2B5EF4-FFF2-40B4-BE49-F238E27FC236}">
                            <a16:creationId xmlns:a16="http://schemas.microsoft.com/office/drawing/2014/main" id="{1F5AC38E-6D58-4F51-B2FC-4C07B3F53493}"/>
                          </a:ext>
                        </a:extLst>
                      </p:cNvPr>
                      <p:cNvPicPr/>
                      <p:nvPr/>
                    </p:nvPicPr>
                    <p:blipFill>
                      <a:blip r:embed="rId39"/>
                      <a:stretch>
                        <a:fillRect/>
                      </a:stretch>
                    </p:blipFill>
                    <p:spPr>
                      <a:xfrm>
                        <a:off x="1589" y="1588"/>
                        <a:ext cx="1588" cy="1588"/>
                      </a:xfrm>
                      <a:prstGeom prst="rect">
                        <a:avLst/>
                      </a:prstGeom>
                    </p:spPr>
                  </p:pic>
                </p:oleObj>
              </mc:Fallback>
            </mc:AlternateContent>
          </a:graphicData>
        </a:graphic>
      </p:graphicFrame>
      <p:sp>
        <p:nvSpPr>
          <p:cNvPr id="3" name="Text Placeholder 2"/>
          <p:cNvSpPr>
            <a:spLocks noGrp="1"/>
          </p:cNvSpPr>
          <p:nvPr userDrawn="1">
            <p:ph type="body" idx="1"/>
          </p:nvPr>
        </p:nvSpPr>
        <p:spPr bwMode="gray">
          <a:xfrm>
            <a:off x="446912" y="1801368"/>
            <a:ext cx="11295782" cy="3950208"/>
          </a:xfrm>
          <a:prstGeom prst="rect">
            <a:avLst/>
          </a:prstGeom>
        </p:spPr>
        <p:txBody>
          <a:bodyPr vert="horz" lIns="45720" tIns="45720" rIns="4572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userDrawn="1">
            <p:ph type="title"/>
          </p:nvPr>
        </p:nvSpPr>
        <p:spPr bwMode="gray">
          <a:xfrm>
            <a:off x="446914" y="484632"/>
            <a:ext cx="11295782" cy="850392"/>
          </a:xfrm>
          <a:prstGeom prst="rect">
            <a:avLst/>
          </a:prstGeom>
        </p:spPr>
        <p:txBody>
          <a:bodyPr vert="horz" lIns="0" tIns="45720" rIns="0" bIns="45720" rtlCol="0" anchor="t" anchorCtr="0">
            <a:noAutofit/>
          </a:bodyPr>
          <a:lstStyle/>
          <a:p>
            <a:pPr lvl="0"/>
            <a:r>
              <a:rPr lang="en-US" dirty="0"/>
              <a:t>Click to edit Master title style</a:t>
            </a:r>
          </a:p>
        </p:txBody>
      </p:sp>
      <p:grpSp>
        <p:nvGrpSpPr>
          <p:cNvPr id="12" name="Group 11">
            <a:extLst>
              <a:ext uri="{FF2B5EF4-FFF2-40B4-BE49-F238E27FC236}">
                <a16:creationId xmlns:a16="http://schemas.microsoft.com/office/drawing/2014/main" id="{554DB309-1BC3-452B-AA12-02F70E3CF3C4}"/>
              </a:ext>
            </a:extLst>
          </p:cNvPr>
          <p:cNvGrpSpPr/>
          <p:nvPr userDrawn="1"/>
        </p:nvGrpSpPr>
        <p:grpSpPr bwMode="gray">
          <a:xfrm>
            <a:off x="446915" y="326296"/>
            <a:ext cx="587784" cy="45600"/>
            <a:chOff x="616542" y="591197"/>
            <a:chExt cx="587631" cy="45600"/>
          </a:xfrm>
        </p:grpSpPr>
        <p:sp>
          <p:nvSpPr>
            <p:cNvPr id="13" name="Google Shape;17;p2">
              <a:extLst>
                <a:ext uri="{FF2B5EF4-FFF2-40B4-BE49-F238E27FC236}">
                  <a16:creationId xmlns:a16="http://schemas.microsoft.com/office/drawing/2014/main" id="{C75766B0-97F2-444A-9E42-E0CBE795461F}"/>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4" name="Google Shape;18;p2">
              <a:extLst>
                <a:ext uri="{FF2B5EF4-FFF2-40B4-BE49-F238E27FC236}">
                  <a16:creationId xmlns:a16="http://schemas.microsoft.com/office/drawing/2014/main" id="{05F9DAF3-DD76-41B5-93EF-0334C2738E2C}"/>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11" name="Slide Number Placeholder 5">
            <a:extLst>
              <a:ext uri="{FF2B5EF4-FFF2-40B4-BE49-F238E27FC236}">
                <a16:creationId xmlns:a16="http://schemas.microsoft.com/office/drawing/2014/main" id="{146C14D5-25B9-40A9-A7B3-25F17FEDDC36}"/>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pic>
        <p:nvPicPr>
          <p:cNvPr id="19" name="Google Shape;53;p7">
            <a:extLst>
              <a:ext uri="{FF2B5EF4-FFF2-40B4-BE49-F238E27FC236}">
                <a16:creationId xmlns:a16="http://schemas.microsoft.com/office/drawing/2014/main" id="{18CBED57-3765-4A2E-BBF3-6756DC9F3384}"/>
              </a:ext>
            </a:extLst>
          </p:cNvPr>
          <p:cNvPicPr preferRelativeResize="0">
            <a:picLocks noChangeAspect="1"/>
          </p:cNvPicPr>
          <p:nvPr userDrawn="1"/>
        </p:nvPicPr>
        <p:blipFill>
          <a:blip r:embed="rId40"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
        <p:nvSpPr>
          <p:cNvPr id="4" name="文本框 3">
            <a:extLst>
              <a:ext uri="{FF2B5EF4-FFF2-40B4-BE49-F238E27FC236}">
                <a16:creationId xmlns:a16="http://schemas.microsoft.com/office/drawing/2014/main" id="{62C0B259-75AD-3254-75F4-38F6EE528AE8}"/>
              </a:ext>
            </a:extLst>
          </p:cNvPr>
          <p:cNvSpPr txBox="1"/>
          <p:nvPr userDrawn="1"/>
        </p:nvSpPr>
        <p:spPr bwMode="gray">
          <a:xfrm>
            <a:off x="1380030" y="6390526"/>
            <a:ext cx="735649" cy="265610"/>
          </a:xfrm>
          <a:prstGeom prst="rect">
            <a:avLst/>
          </a:prstGeom>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600" b="1" dirty="0">
                <a:solidFill>
                  <a:srgbClr val="0000C9"/>
                </a:solidFill>
                <a:latin typeface="微软雅黑" panose="020B0503020204020204" pitchFamily="34" charset="-122"/>
                <a:ea typeface="微软雅黑" panose="020B0503020204020204" pitchFamily="34" charset="-122"/>
              </a:rPr>
              <a:t>辉瑞</a:t>
            </a:r>
          </a:p>
        </p:txBody>
      </p:sp>
    </p:spTree>
    <p:custDataLst>
      <p:tags r:id="rId36"/>
    </p:custDataLst>
    <p:extLst>
      <p:ext uri="{BB962C8B-B14F-4D97-AF65-F5344CB8AC3E}">
        <p14:creationId xmlns:p14="http://schemas.microsoft.com/office/powerpoint/2010/main" val="3947214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3" r:id="rId32"/>
    <p:sldLayoutId id="2147483694" r:id="rId33"/>
    <p:sldLayoutId id="2147483695" r:id="rId34"/>
  </p:sldLayoutIdLst>
  <p:txStyles>
    <p:titleStyle>
      <a:lvl1pPr algn="l" defTabSz="914400" rtl="0" eaLnBrk="1" latinLnBrk="0" hangingPunct="1">
        <a:lnSpc>
          <a:spcPct val="85000"/>
        </a:lnSpc>
        <a:spcBef>
          <a:spcPts val="0"/>
        </a:spcBef>
        <a:buNone/>
        <a:defRPr lang="en-US" sz="2700" b="0"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tags" Target="../tags/tag39.xml"/><Relationship Id="rId4" Type="http://schemas.openxmlformats.org/officeDocument/2006/relationships/image" Target="../media/image11.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xml"/><Relationship Id="rId1" Type="http://schemas.openxmlformats.org/officeDocument/2006/relationships/tags" Target="../tags/tag80.x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tags" Target="../tags/tag41.xml"/><Relationship Id="rId4" Type="http://schemas.openxmlformats.org/officeDocument/2006/relationships/image" Target="../media/image1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13" Type="http://schemas.openxmlformats.org/officeDocument/2006/relationships/tags" Target="../tags/tag55.xml"/><Relationship Id="rId18" Type="http://schemas.openxmlformats.org/officeDocument/2006/relationships/tags" Target="../tags/tag60.xml"/><Relationship Id="rId26" Type="http://schemas.openxmlformats.org/officeDocument/2006/relationships/tags" Target="../tags/tag68.xml"/><Relationship Id="rId39" Type="http://schemas.openxmlformats.org/officeDocument/2006/relationships/chart" Target="../charts/chart3.xml"/><Relationship Id="rId21" Type="http://schemas.openxmlformats.org/officeDocument/2006/relationships/tags" Target="../tags/tag63.xml"/><Relationship Id="rId34" Type="http://schemas.openxmlformats.org/officeDocument/2006/relationships/slideLayout" Target="../slideLayouts/slideLayout3.xml"/><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tags" Target="../tags/tag59.xml"/><Relationship Id="rId25" Type="http://schemas.openxmlformats.org/officeDocument/2006/relationships/tags" Target="../tags/tag67.xml"/><Relationship Id="rId33" Type="http://schemas.openxmlformats.org/officeDocument/2006/relationships/tags" Target="../tags/tag75.xml"/><Relationship Id="rId38" Type="http://schemas.openxmlformats.org/officeDocument/2006/relationships/chart" Target="../charts/chart2.xml"/><Relationship Id="rId2" Type="http://schemas.openxmlformats.org/officeDocument/2006/relationships/tags" Target="../tags/tag44.xml"/><Relationship Id="rId16" Type="http://schemas.openxmlformats.org/officeDocument/2006/relationships/tags" Target="../tags/tag58.xml"/><Relationship Id="rId20" Type="http://schemas.openxmlformats.org/officeDocument/2006/relationships/tags" Target="../tags/tag62.xml"/><Relationship Id="rId29" Type="http://schemas.openxmlformats.org/officeDocument/2006/relationships/tags" Target="../tags/tag71.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24" Type="http://schemas.openxmlformats.org/officeDocument/2006/relationships/tags" Target="../tags/tag66.xml"/><Relationship Id="rId32" Type="http://schemas.openxmlformats.org/officeDocument/2006/relationships/tags" Target="../tags/tag74.xml"/><Relationship Id="rId37" Type="http://schemas.openxmlformats.org/officeDocument/2006/relationships/chart" Target="../charts/chart1.xml"/><Relationship Id="rId40" Type="http://schemas.openxmlformats.org/officeDocument/2006/relationships/chart" Target="../charts/chart4.xml"/><Relationship Id="rId5" Type="http://schemas.openxmlformats.org/officeDocument/2006/relationships/tags" Target="../tags/tag47.xml"/><Relationship Id="rId15" Type="http://schemas.openxmlformats.org/officeDocument/2006/relationships/tags" Target="../tags/tag57.xml"/><Relationship Id="rId23" Type="http://schemas.openxmlformats.org/officeDocument/2006/relationships/tags" Target="../tags/tag65.xml"/><Relationship Id="rId28" Type="http://schemas.openxmlformats.org/officeDocument/2006/relationships/tags" Target="../tags/tag70.xml"/><Relationship Id="rId36" Type="http://schemas.openxmlformats.org/officeDocument/2006/relationships/image" Target="../media/image11.emf"/><Relationship Id="rId10" Type="http://schemas.openxmlformats.org/officeDocument/2006/relationships/tags" Target="../tags/tag52.xml"/><Relationship Id="rId19" Type="http://schemas.openxmlformats.org/officeDocument/2006/relationships/tags" Target="../tags/tag61.xml"/><Relationship Id="rId31" Type="http://schemas.openxmlformats.org/officeDocument/2006/relationships/tags" Target="../tags/tag73.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tags" Target="../tags/tag56.xml"/><Relationship Id="rId22" Type="http://schemas.openxmlformats.org/officeDocument/2006/relationships/tags" Target="../tags/tag64.xml"/><Relationship Id="rId27" Type="http://schemas.openxmlformats.org/officeDocument/2006/relationships/tags" Target="../tags/tag69.xml"/><Relationship Id="rId30" Type="http://schemas.openxmlformats.org/officeDocument/2006/relationships/tags" Target="../tags/tag72.xml"/><Relationship Id="rId35" Type="http://schemas.openxmlformats.org/officeDocument/2006/relationships/oleObject" Target="../embeddings/oleObject7.bin"/><Relationship Id="rId8" Type="http://schemas.openxmlformats.org/officeDocument/2006/relationships/tags" Target="../tags/tag50.xml"/><Relationship Id="rId3" Type="http://schemas.openxmlformats.org/officeDocument/2006/relationships/tags" Target="../tags/tag45.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tags" Target="../tags/tag76.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xml"/><Relationship Id="rId1" Type="http://schemas.openxmlformats.org/officeDocument/2006/relationships/tags" Target="../tags/tag77.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4.jpeg"/><Relationship Id="rId2" Type="http://schemas.openxmlformats.org/officeDocument/2006/relationships/slideLayout" Target="../slideLayouts/slideLayout3.xml"/><Relationship Id="rId1" Type="http://schemas.openxmlformats.org/officeDocument/2006/relationships/tags" Target="../tags/tag7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oleObject" Target="../embeddings/oleObject11.bin"/><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slideLayout" Target="../slideLayouts/slideLayout3.xml"/><Relationship Id="rId1" Type="http://schemas.openxmlformats.org/officeDocument/2006/relationships/tags" Target="../tags/tag79.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1.emf"/><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1747966427"/>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7" name="Title 7">
            <a:extLst>
              <a:ext uri="{FF2B5EF4-FFF2-40B4-BE49-F238E27FC236}">
                <a16:creationId xmlns:a16="http://schemas.microsoft.com/office/drawing/2014/main" id="{30C876AC-F5E3-EF77-3AE1-F93790706E69}"/>
              </a:ext>
            </a:extLst>
          </p:cNvPr>
          <p:cNvSpPr txBox="1">
            <a:spLocks/>
          </p:cNvSpPr>
          <p:nvPr/>
        </p:nvSpPr>
        <p:spPr bwMode="gray">
          <a:xfrm>
            <a:off x="1055817" y="1283244"/>
            <a:ext cx="10441574" cy="2945511"/>
          </a:xfrm>
          <a:prstGeom prst="rect">
            <a:avLst/>
          </a:prstGeom>
        </p:spPr>
        <p:txBody>
          <a:bodyPr vert="horz" lIns="0" tIns="45720" rIns="0" bIns="45720" rtlCol="0" anchor="ctr"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algn="ctr">
              <a:lnSpc>
                <a:spcPct val="100000"/>
              </a:lnSpc>
            </a:pPr>
            <a:r>
              <a:rPr lang="zh-CN" altLang="en-US" sz="4000" dirty="0">
                <a:solidFill>
                  <a:srgbClr val="000000"/>
                </a:solidFill>
                <a:latin typeface="微软雅黑" panose="020B0503020204020204" pitchFamily="34" charset="-122"/>
                <a:ea typeface="微软雅黑" panose="020B0503020204020204" pitchFamily="34" charset="-122"/>
              </a:rPr>
              <a:t>注射用</a:t>
            </a:r>
            <a:r>
              <a:rPr lang="zh-CN" altLang="en-US" sz="4800" dirty="0">
                <a:solidFill>
                  <a:srgbClr val="C00000"/>
                </a:solidFill>
                <a:latin typeface="微软雅黑" panose="020B0503020204020204" pitchFamily="34" charset="-122"/>
                <a:ea typeface="微软雅黑" panose="020B0503020204020204" pitchFamily="34" charset="-122"/>
              </a:rPr>
              <a:t>奥加伊妥珠单抗</a:t>
            </a:r>
            <a:r>
              <a:rPr lang="zh-CN" altLang="en-US" sz="4000" dirty="0">
                <a:solidFill>
                  <a:srgbClr val="000000"/>
                </a:solidFill>
                <a:latin typeface="微软雅黑" panose="020B0503020204020204" pitchFamily="34" charset="-122"/>
                <a:ea typeface="微软雅黑" panose="020B0503020204020204" pitchFamily="34" charset="-122"/>
              </a:rPr>
              <a:t>（贝博萨</a:t>
            </a:r>
            <a:r>
              <a:rPr lang="en-US" altLang="zh-CN" sz="4000" b="0" baseline="30000" dirty="0">
                <a:solidFill>
                  <a:srgbClr val="000000"/>
                </a:solidFill>
                <a:latin typeface="微软雅黑" panose="020B0503020204020204" pitchFamily="34" charset="-122"/>
                <a:ea typeface="微软雅黑" panose="020B0503020204020204" pitchFamily="34" charset="-122"/>
              </a:rPr>
              <a:t>®</a:t>
            </a:r>
            <a:r>
              <a:rPr lang="zh-CN" altLang="en-US" sz="4000" b="0" dirty="0">
                <a:solidFill>
                  <a:srgbClr val="000000"/>
                </a:solidFill>
                <a:latin typeface="微软雅黑" panose="020B0503020204020204" pitchFamily="34" charset="-122"/>
                <a:ea typeface="微软雅黑" panose="020B0503020204020204" pitchFamily="34" charset="-122"/>
              </a:rPr>
              <a:t> </a:t>
            </a:r>
            <a:r>
              <a:rPr lang="zh-CN" altLang="en-US" sz="4000" dirty="0">
                <a:solidFill>
                  <a:srgbClr val="000000"/>
                </a:solidFill>
                <a:latin typeface="微软雅黑" panose="020B0503020204020204" pitchFamily="34" charset="-122"/>
                <a:ea typeface="微软雅黑" panose="020B0503020204020204" pitchFamily="34" charset="-122"/>
              </a:rPr>
              <a:t>）</a:t>
            </a:r>
            <a:br>
              <a:rPr lang="zh-CN" altLang="en-US" sz="4000" dirty="0">
                <a:solidFill>
                  <a:srgbClr val="000000"/>
                </a:solidFill>
                <a:highlight>
                  <a:srgbClr val="FFFF00"/>
                </a:highlight>
                <a:latin typeface="微软雅黑" panose="020B0503020204020204" pitchFamily="34" charset="-122"/>
                <a:ea typeface="微软雅黑" panose="020B0503020204020204" pitchFamily="34" charset="-122"/>
              </a:rPr>
            </a:br>
            <a:endParaRPr lang="en-US" altLang="zh-CN" sz="4000" dirty="0">
              <a:solidFill>
                <a:srgbClr val="000000"/>
              </a:solidFill>
              <a:highlight>
                <a:srgbClr val="FFFF00"/>
              </a:highlight>
              <a:latin typeface="微软雅黑" panose="020B0503020204020204" pitchFamily="34" charset="-122"/>
              <a:ea typeface="微软雅黑" panose="020B0503020204020204" pitchFamily="34" charset="-122"/>
            </a:endParaRPr>
          </a:p>
        </p:txBody>
      </p:sp>
      <p:sp>
        <p:nvSpPr>
          <p:cNvPr id="10" name="Text Placeholder 8">
            <a:extLst>
              <a:ext uri="{FF2B5EF4-FFF2-40B4-BE49-F238E27FC236}">
                <a16:creationId xmlns:a16="http://schemas.microsoft.com/office/drawing/2014/main" id="{ADA6C7C8-002F-19F8-4784-F4341749671E}"/>
              </a:ext>
            </a:extLst>
          </p:cNvPr>
          <p:cNvSpPr txBox="1">
            <a:spLocks/>
          </p:cNvSpPr>
          <p:nvPr/>
        </p:nvSpPr>
        <p:spPr>
          <a:xfrm>
            <a:off x="3506154" y="4629036"/>
            <a:ext cx="4868743" cy="1054070"/>
          </a:xfrm>
          <a:prstGeom prst="rect">
            <a:avLst/>
          </a:prstGeom>
        </p:spPr>
        <p:txBody>
          <a:bodyPr anchor="ct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1800" dirty="0">
                <a:solidFill>
                  <a:srgbClr val="000000"/>
                </a:solidFill>
                <a:latin typeface="微软雅黑" panose="020B0503020204020204" pitchFamily="34" charset="-122"/>
                <a:ea typeface="微软雅黑" panose="020B0503020204020204" pitchFamily="34" charset="-122"/>
              </a:rPr>
              <a:t>申报企业：辉瑞投资有限公司</a:t>
            </a:r>
            <a:endParaRPr lang="zh-CN" altLang="en-US" sz="1400" dirty="0">
              <a:solidFill>
                <a:srgbClr val="000000"/>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F62F6EB2-3E39-37A8-B862-B62432EFB53B}"/>
              </a:ext>
            </a:extLst>
          </p:cNvPr>
          <p:cNvSpPr txBox="1"/>
          <p:nvPr/>
        </p:nvSpPr>
        <p:spPr bwMode="gray">
          <a:xfrm>
            <a:off x="1678835" y="3126774"/>
            <a:ext cx="9195538" cy="861774"/>
          </a:xfrm>
          <a:prstGeom prst="rect">
            <a:avLst/>
          </a:prstGeom>
          <a:noFill/>
        </p:spPr>
        <p:txBody>
          <a:bodyPr wrap="square">
            <a:spAutoFit/>
          </a:bodyPr>
          <a:lstStyle/>
          <a:p>
            <a:pPr algn="ctr" defTabSz="913852">
              <a:spcBef>
                <a:spcPts val="1200"/>
              </a:spcBef>
              <a:defRPr/>
            </a:pPr>
            <a:r>
              <a:rPr lang="zh-CN" altLang="en-US" sz="2000" b="1" dirty="0">
                <a:solidFill>
                  <a:srgbClr val="C00000"/>
                </a:solidFill>
                <a:latin typeface="微软雅黑" panose="020B0503020204020204" pitchFamily="34" charset="-122"/>
                <a:ea typeface="微软雅黑" panose="020B0503020204020204" pitchFamily="34" charset="-122"/>
              </a:rPr>
              <a:t>弥补</a:t>
            </a:r>
            <a:r>
              <a:rPr lang="zh-CN" altLang="en-US" sz="2000" b="1" dirty="0">
                <a:solidFill>
                  <a:srgbClr val="000000"/>
                </a:solidFill>
                <a:latin typeface="微软雅黑" panose="020B0503020204020204" pitchFamily="34" charset="-122"/>
                <a:ea typeface="微软雅黑" panose="020B0503020204020204" pitchFamily="34" charset="-122"/>
              </a:rPr>
              <a:t>成人</a:t>
            </a:r>
            <a:r>
              <a:rPr lang="zh-CN" altLang="en-US" sz="2000" b="1" dirty="0">
                <a:solidFill>
                  <a:srgbClr val="0047BB"/>
                </a:solidFill>
                <a:latin typeface="微软雅黑" panose="020B0503020204020204" pitchFamily="34" charset="-122"/>
                <a:ea typeface="微软雅黑" panose="020B0503020204020204" pitchFamily="34" charset="-122"/>
              </a:rPr>
              <a:t>复发性</a:t>
            </a:r>
            <a:r>
              <a:rPr lang="en-US" altLang="zh-CN" sz="2000" b="1" dirty="0">
                <a:solidFill>
                  <a:srgbClr val="0047BB"/>
                </a:solidFill>
                <a:latin typeface="微软雅黑" panose="020B0503020204020204" pitchFamily="34" charset="-122"/>
                <a:ea typeface="微软雅黑" panose="020B0503020204020204" pitchFamily="34" charset="-122"/>
              </a:rPr>
              <a:t>/</a:t>
            </a:r>
            <a:r>
              <a:rPr lang="zh-CN" altLang="en-US" sz="2000" b="1" dirty="0">
                <a:solidFill>
                  <a:srgbClr val="0047BB"/>
                </a:solidFill>
                <a:latin typeface="微软雅黑" panose="020B0503020204020204" pitchFamily="34" charset="-122"/>
                <a:ea typeface="微软雅黑" panose="020B0503020204020204" pitchFamily="34" charset="-122"/>
              </a:rPr>
              <a:t>难治性</a:t>
            </a:r>
            <a:r>
              <a:rPr lang="zh-CN" altLang="en-US" sz="2000" b="1" dirty="0">
                <a:solidFill>
                  <a:srgbClr val="000000"/>
                </a:solidFill>
                <a:latin typeface="微软雅黑" panose="020B0503020204020204" pitchFamily="34" charset="-122"/>
                <a:ea typeface="微软雅黑" panose="020B0503020204020204" pitchFamily="34" charset="-122"/>
              </a:rPr>
              <a:t>前体</a:t>
            </a:r>
            <a:r>
              <a:rPr lang="en-US" altLang="zh-CN" sz="2000" b="1" dirty="0">
                <a:solidFill>
                  <a:srgbClr val="000000"/>
                </a:solidFill>
                <a:latin typeface="微软雅黑" panose="020B0503020204020204" pitchFamily="34" charset="-122"/>
                <a:ea typeface="微软雅黑" panose="020B0503020204020204" pitchFamily="34" charset="-122"/>
              </a:rPr>
              <a:t>B</a:t>
            </a:r>
            <a:r>
              <a:rPr lang="zh-CN" altLang="en-US" sz="2000" b="1" dirty="0">
                <a:solidFill>
                  <a:srgbClr val="000000"/>
                </a:solidFill>
                <a:latin typeface="微软雅黑" panose="020B0503020204020204" pitchFamily="34" charset="-122"/>
                <a:ea typeface="微软雅黑" panose="020B0503020204020204" pitchFamily="34" charset="-122"/>
              </a:rPr>
              <a:t>细胞急性淋巴细胞白血病</a:t>
            </a:r>
            <a:r>
              <a:rPr lang="zh-CN" altLang="en-US" sz="2000" b="1" dirty="0">
                <a:solidFill>
                  <a:srgbClr val="C00000"/>
                </a:solidFill>
                <a:latin typeface="微软雅黑" panose="020B0503020204020204" pitchFamily="34" charset="-122"/>
                <a:ea typeface="微软雅黑" panose="020B0503020204020204" pitchFamily="34" charset="-122"/>
              </a:rPr>
              <a:t>（罕见肿瘤）</a:t>
            </a:r>
            <a:r>
              <a:rPr lang="zh-CN" altLang="en-US" sz="2000" b="1" dirty="0">
                <a:solidFill>
                  <a:srgbClr val="000000"/>
                </a:solidFill>
                <a:latin typeface="微软雅黑" panose="020B0503020204020204" pitchFamily="34" charset="-122"/>
                <a:ea typeface="微软雅黑" panose="020B0503020204020204" pitchFamily="34" charset="-122"/>
              </a:rPr>
              <a:t>治疗的</a:t>
            </a:r>
            <a:r>
              <a:rPr lang="zh-CN" altLang="en-US" sz="2000" b="1" dirty="0">
                <a:solidFill>
                  <a:srgbClr val="C00000"/>
                </a:solidFill>
                <a:latin typeface="微软雅黑" panose="020B0503020204020204" pitchFamily="34" charset="-122"/>
                <a:ea typeface="微软雅黑" panose="020B0503020204020204" pitchFamily="34" charset="-122"/>
              </a:rPr>
              <a:t>空白</a:t>
            </a:r>
          </a:p>
          <a:p>
            <a:pPr algn="ctr" defTabSz="913852">
              <a:spcBef>
                <a:spcPts val="1200"/>
              </a:spcBef>
              <a:defRPr/>
            </a:pPr>
            <a:r>
              <a:rPr lang="zh-CN" altLang="en-US" sz="2000" b="1" dirty="0">
                <a:solidFill>
                  <a:srgbClr val="C00000"/>
                </a:solidFill>
                <a:latin typeface="微软雅黑" panose="020B0503020204020204" pitchFamily="34" charset="-122"/>
                <a:ea typeface="微软雅黑" panose="020B0503020204020204" pitchFamily="34" charset="-122"/>
              </a:rPr>
              <a:t>首个且唯一</a:t>
            </a:r>
            <a:r>
              <a:rPr lang="zh-CN" altLang="en-US" sz="2000" b="1" dirty="0">
                <a:solidFill>
                  <a:srgbClr val="000000"/>
                </a:solidFill>
                <a:latin typeface="微软雅黑" panose="020B0503020204020204" pitchFamily="34" charset="-122"/>
                <a:ea typeface="微软雅黑" panose="020B0503020204020204" pitchFamily="34" charset="-122"/>
              </a:rPr>
              <a:t>治疗白血病的</a:t>
            </a:r>
            <a:r>
              <a:rPr lang="en-US" altLang="zh-CN" sz="2000" b="1" dirty="0">
                <a:solidFill>
                  <a:srgbClr val="C00000"/>
                </a:solidFill>
                <a:latin typeface="微软雅黑" panose="020B0503020204020204" pitchFamily="34" charset="-122"/>
                <a:ea typeface="微软雅黑" panose="020B0503020204020204" pitchFamily="34" charset="-122"/>
              </a:rPr>
              <a:t>ADC</a:t>
            </a:r>
            <a:r>
              <a:rPr lang="zh-CN" altLang="en-US" sz="2000" b="1" dirty="0">
                <a:solidFill>
                  <a:srgbClr val="C00000"/>
                </a:solidFill>
                <a:latin typeface="微软雅黑" panose="020B0503020204020204" pitchFamily="34" charset="-122"/>
                <a:ea typeface="微软雅黑" panose="020B0503020204020204" pitchFamily="34" charset="-122"/>
              </a:rPr>
              <a:t>药物</a:t>
            </a:r>
          </a:p>
        </p:txBody>
      </p:sp>
      <p:sp>
        <p:nvSpPr>
          <p:cNvPr id="3" name="矩形 2">
            <a:extLst>
              <a:ext uri="{FF2B5EF4-FFF2-40B4-BE49-F238E27FC236}">
                <a16:creationId xmlns:a16="http://schemas.microsoft.com/office/drawing/2014/main" id="{3A00B936-7C19-4086-23A6-EA350AE30396}"/>
              </a:ext>
            </a:extLst>
          </p:cNvPr>
          <p:cNvSpPr/>
          <p:nvPr/>
        </p:nvSpPr>
        <p:spPr bwMode="gray">
          <a:xfrm>
            <a:off x="0" y="0"/>
            <a:ext cx="2275840" cy="49784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en-US" altLang="zh-CN" b="1" dirty="0">
                <a:latin typeface="微软雅黑" panose="020B0503020204020204" pitchFamily="34" charset="-122"/>
                <a:ea typeface="微软雅黑" panose="020B0503020204020204" pitchFamily="34" charset="-122"/>
              </a:rPr>
              <a:t>PPT2 (</a:t>
            </a:r>
            <a:r>
              <a:rPr lang="zh-CN" altLang="en-US" b="1">
                <a:latin typeface="微软雅黑" panose="020B0503020204020204" pitchFamily="34" charset="-122"/>
                <a:ea typeface="微软雅黑" panose="020B0503020204020204" pitchFamily="34" charset="-122"/>
              </a:rPr>
              <a:t>不含</a:t>
            </a:r>
            <a:r>
              <a:rPr lang="zh-CN" altLang="en-US" b="1" dirty="0">
                <a:latin typeface="微软雅黑" panose="020B0503020204020204" pitchFamily="34" charset="-122"/>
                <a:ea typeface="微软雅黑" panose="020B0503020204020204" pitchFamily="34" charset="-122"/>
              </a:rPr>
              <a:t>经济性</a:t>
            </a:r>
            <a:r>
              <a:rPr lang="en-US" altLang="zh-CN" b="1" dirty="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52299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3723090032"/>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484632"/>
            <a:ext cx="11292840" cy="442308"/>
          </a:xfrm>
        </p:spPr>
        <p:txBody>
          <a:bodyPr vert="horz"/>
          <a:lstStyle/>
          <a:p>
            <a:r>
              <a:rPr lang="zh-CN" altLang="en-US" sz="2800" dirty="0">
                <a:latin typeface="微软雅黑" panose="020B0503020204020204" pitchFamily="34" charset="-122"/>
                <a:ea typeface="微软雅黑" panose="020B0503020204020204" pitchFamily="34" charset="-122"/>
              </a:rPr>
              <a:t>参考文献</a:t>
            </a:r>
            <a:endParaRPr lang="zh-CN" altLang="en-US" dirty="0">
              <a:solidFill>
                <a:schemeClr val="accent1"/>
              </a:solidFill>
              <a:latin typeface="微软雅黑" panose="020B0503020204020204" pitchFamily="34" charset="-122"/>
              <a:ea typeface="微软雅黑" panose="020B0503020204020204" pitchFamily="34" charset="-122"/>
            </a:endParaRPr>
          </a:p>
        </p:txBody>
      </p:sp>
      <p:sp>
        <p:nvSpPr>
          <p:cNvPr id="77" name="文本框 76">
            <a:extLst>
              <a:ext uri="{FF2B5EF4-FFF2-40B4-BE49-F238E27FC236}">
                <a16:creationId xmlns:a16="http://schemas.microsoft.com/office/drawing/2014/main" id="{4012F35E-582B-4B71-BDB4-C327F05E8EB6}"/>
              </a:ext>
            </a:extLst>
          </p:cNvPr>
          <p:cNvSpPr txBox="1"/>
          <p:nvPr/>
        </p:nvSpPr>
        <p:spPr bwMode="gray">
          <a:xfrm>
            <a:off x="323237" y="1042023"/>
            <a:ext cx="11638635" cy="5117435"/>
          </a:xfrm>
          <a:prstGeom prst="rect">
            <a:avLst/>
          </a:prstGeom>
        </p:spPr>
        <p:txBody>
          <a:bodyPr wrap="square" lIns="45708" tIns="45708" rIns="45708" bIns="45708" rtlCol="0">
            <a:noAutofit/>
          </a:bodyPr>
          <a:lstStyle/>
          <a:p>
            <a:pPr marL="342797" indent="-342797" defTabSz="914126">
              <a:spcAft>
                <a:spcPts val="200"/>
              </a:spcAft>
              <a:buFont typeface="+mj-lt"/>
              <a:buAutoNum type="arabicPeriod"/>
            </a:pPr>
            <a:r>
              <a:rPr lang="zh-CN" altLang="en-US" sz="900" dirty="0">
                <a:solidFill>
                  <a:srgbClr val="333333"/>
                </a:solidFill>
                <a:latin typeface="Arial" panose="020B0604020202020204"/>
                <a:ea typeface="微软雅黑" panose="020B0503020204020204" pitchFamily="34" charset="-122"/>
              </a:rPr>
              <a:t>安丽红</a:t>
            </a:r>
            <a:r>
              <a:rPr lang="en-US" altLang="zh-CN" sz="900" dirty="0">
                <a:solidFill>
                  <a:srgbClr val="333333"/>
                </a:solidFill>
                <a:latin typeface="Arial" panose="020B0604020202020204"/>
                <a:ea typeface="微软雅黑" panose="020B0503020204020204" pitchFamily="34" charset="-122"/>
              </a:rPr>
              <a:t>,</a:t>
            </a:r>
            <a:r>
              <a:rPr lang="zh-CN" altLang="en-US" sz="900" dirty="0">
                <a:solidFill>
                  <a:srgbClr val="333333"/>
                </a:solidFill>
                <a:latin typeface="Arial" panose="020B0604020202020204"/>
                <a:ea typeface="微软雅黑" panose="020B0503020204020204" pitchFamily="34" charset="-122"/>
              </a:rPr>
              <a:t>赵德峰</a:t>
            </a:r>
            <a:r>
              <a:rPr lang="en-US" altLang="zh-CN" sz="900" dirty="0">
                <a:solidFill>
                  <a:srgbClr val="333333"/>
                </a:solidFill>
                <a:latin typeface="Arial" panose="020B0604020202020204"/>
                <a:ea typeface="微软雅黑" panose="020B0503020204020204" pitchFamily="34" charset="-122"/>
              </a:rPr>
              <a:t>,</a:t>
            </a:r>
            <a:r>
              <a:rPr lang="zh-CN" altLang="en-US" sz="900" dirty="0">
                <a:solidFill>
                  <a:srgbClr val="333333"/>
                </a:solidFill>
                <a:latin typeface="Arial" panose="020B0604020202020204"/>
                <a:ea typeface="微软雅黑" panose="020B0503020204020204" pitchFamily="34" charset="-122"/>
              </a:rPr>
              <a:t>侯瑞峰</a:t>
            </a:r>
            <a:r>
              <a:rPr lang="en-US" altLang="zh-CN" sz="900" dirty="0">
                <a:solidFill>
                  <a:srgbClr val="333333"/>
                </a:solidFill>
                <a:latin typeface="Arial" panose="020B0604020202020204"/>
                <a:ea typeface="微软雅黑" panose="020B0503020204020204" pitchFamily="34" charset="-122"/>
              </a:rPr>
              <a:t>,</a:t>
            </a:r>
            <a:r>
              <a:rPr lang="zh-CN" altLang="en-US" sz="900" dirty="0">
                <a:solidFill>
                  <a:srgbClr val="333333"/>
                </a:solidFill>
                <a:latin typeface="Arial" panose="020B0604020202020204"/>
                <a:ea typeface="微软雅黑" panose="020B0503020204020204" pitchFamily="34" charset="-122"/>
              </a:rPr>
              <a:t>等</a:t>
            </a:r>
            <a:r>
              <a:rPr lang="en-US" altLang="zh-CN" sz="900" dirty="0">
                <a:solidFill>
                  <a:srgbClr val="333333"/>
                </a:solidFill>
                <a:latin typeface="Arial" panose="020B0604020202020204"/>
                <a:ea typeface="微软雅黑" panose="020B0503020204020204" pitchFamily="34" charset="-122"/>
              </a:rPr>
              <a:t>. </a:t>
            </a:r>
            <a:r>
              <a:rPr lang="zh-CN" altLang="en-US" sz="900" dirty="0">
                <a:solidFill>
                  <a:srgbClr val="333333"/>
                </a:solidFill>
                <a:latin typeface="Arial" panose="020B0604020202020204"/>
                <a:ea typeface="微软雅黑" panose="020B0503020204020204" pitchFamily="34" charset="-122"/>
              </a:rPr>
              <a:t>剂量调整后的奥加伊妥珠单抗两剂疗法治疗复发</a:t>
            </a:r>
            <a:r>
              <a:rPr lang="en-US" altLang="zh-CN" sz="900" dirty="0">
                <a:solidFill>
                  <a:srgbClr val="333333"/>
                </a:solidFill>
                <a:latin typeface="Arial" panose="020B0604020202020204"/>
                <a:ea typeface="微软雅黑" panose="020B0503020204020204" pitchFamily="34" charset="-122"/>
              </a:rPr>
              <a:t>/</a:t>
            </a:r>
            <a:r>
              <a:rPr lang="zh-CN" altLang="en-US" sz="900" dirty="0">
                <a:solidFill>
                  <a:srgbClr val="333333"/>
                </a:solidFill>
                <a:latin typeface="Arial" panose="020B0604020202020204"/>
                <a:ea typeface="微软雅黑" panose="020B0503020204020204" pitchFamily="34" charset="-122"/>
              </a:rPr>
              <a:t>难治急性</a:t>
            </a:r>
            <a:r>
              <a:rPr lang="en-US" altLang="zh-CN" sz="900" dirty="0">
                <a:solidFill>
                  <a:srgbClr val="333333"/>
                </a:solidFill>
                <a:latin typeface="Arial" panose="020B0604020202020204"/>
                <a:ea typeface="微软雅黑" panose="020B0503020204020204" pitchFamily="34" charset="-122"/>
              </a:rPr>
              <a:t>B</a:t>
            </a:r>
            <a:r>
              <a:rPr lang="zh-CN" altLang="en-US" sz="900" dirty="0">
                <a:solidFill>
                  <a:srgbClr val="333333"/>
                </a:solidFill>
                <a:latin typeface="Arial" panose="020B0604020202020204"/>
                <a:ea typeface="微软雅黑" panose="020B0503020204020204" pitchFamily="34" charset="-122"/>
              </a:rPr>
              <a:t>淋巴细胞白血病的疗效分析</a:t>
            </a:r>
            <a:r>
              <a:rPr lang="en-US" altLang="zh-CN" sz="900" dirty="0">
                <a:solidFill>
                  <a:srgbClr val="333333"/>
                </a:solidFill>
                <a:latin typeface="Arial" panose="020B0604020202020204"/>
                <a:ea typeface="微软雅黑" panose="020B0503020204020204" pitchFamily="34" charset="-122"/>
              </a:rPr>
              <a:t>[J]. </a:t>
            </a:r>
            <a:r>
              <a:rPr lang="zh-CN" altLang="en-US" sz="900" dirty="0">
                <a:solidFill>
                  <a:srgbClr val="333333"/>
                </a:solidFill>
                <a:latin typeface="Arial" panose="020B0604020202020204"/>
                <a:ea typeface="微软雅黑" panose="020B0503020204020204" pitchFamily="34" charset="-122"/>
              </a:rPr>
              <a:t>中华血液学杂志</a:t>
            </a:r>
            <a:r>
              <a:rPr lang="en-US" altLang="zh-CN" sz="900" dirty="0">
                <a:solidFill>
                  <a:srgbClr val="333333"/>
                </a:solidFill>
                <a:latin typeface="Arial" panose="020B0604020202020204"/>
                <a:ea typeface="微软雅黑" panose="020B0503020204020204" pitchFamily="34" charset="-122"/>
              </a:rPr>
              <a:t>,2023,44(11):911-916.</a:t>
            </a:r>
          </a:p>
          <a:p>
            <a:pPr marL="342797" indent="-342797" defTabSz="914126">
              <a:spcAft>
                <a:spcPts val="200"/>
              </a:spcAft>
              <a:buFont typeface="+mj-lt"/>
              <a:buAutoNum type="arabicPeriod"/>
            </a:pPr>
            <a:r>
              <a:rPr lang="en-US" altLang="zh-CN" sz="900" dirty="0">
                <a:solidFill>
                  <a:srgbClr val="212121"/>
                </a:solidFill>
                <a:latin typeface="Arial" panose="020B0604020202020204"/>
                <a:ea typeface="微软雅黑" panose="020B0503020204020204" pitchFamily="34" charset="-122"/>
              </a:rPr>
              <a:t>LV M, He Y, Yang D, MA Q, Pang A, Zhai W, Wei J, Huang Y, Chen X, Zhang G, Feng S, Han M, Zhang R, Jiang E. PB1731: INOTUZUMAB OZOGAMICIN IN LYMPHOID B-CELL MALIGNANCY</a:t>
            </a:r>
            <a:r>
              <a:rPr lang="zh-CN" altLang="en-US" sz="900" dirty="0">
                <a:solidFill>
                  <a:srgbClr val="212121"/>
                </a:solidFill>
                <a:latin typeface="Arial" panose="020B0604020202020204"/>
                <a:ea typeface="微软雅黑" panose="020B0503020204020204" pitchFamily="34" charset="-122"/>
              </a:rPr>
              <a:t>：</a:t>
            </a:r>
            <a:r>
              <a:rPr lang="en-US" altLang="zh-CN" sz="900" dirty="0">
                <a:solidFill>
                  <a:srgbClr val="212121"/>
                </a:solidFill>
                <a:latin typeface="Arial" panose="020B0604020202020204"/>
                <a:ea typeface="微软雅黑" panose="020B0503020204020204" pitchFamily="34" charset="-122"/>
              </a:rPr>
              <a:t>A SINGLE CENTER ANALYSIS IN THE REAL WORLD. </a:t>
            </a:r>
            <a:r>
              <a:rPr lang="en-US" altLang="zh-CN" sz="900" dirty="0" err="1">
                <a:solidFill>
                  <a:srgbClr val="212121"/>
                </a:solidFill>
                <a:latin typeface="Arial" panose="020B0604020202020204"/>
                <a:ea typeface="微软雅黑" panose="020B0503020204020204" pitchFamily="34" charset="-122"/>
              </a:rPr>
              <a:t>Hemasphere</a:t>
            </a:r>
            <a:r>
              <a:rPr lang="en-US" altLang="zh-CN" sz="900" dirty="0">
                <a:solidFill>
                  <a:srgbClr val="212121"/>
                </a:solidFill>
                <a:latin typeface="Arial" panose="020B0604020202020204"/>
                <a:ea typeface="微软雅黑" panose="020B0503020204020204" pitchFamily="34" charset="-122"/>
              </a:rPr>
              <a:t>. 2023 Aug 8;7(Suppl )</a:t>
            </a:r>
          </a:p>
          <a:p>
            <a:pPr marL="342797" indent="-342797" defTabSz="914126">
              <a:spcAft>
                <a:spcPts val="200"/>
              </a:spcAft>
              <a:buFont typeface="+mj-lt"/>
              <a:buAutoNum type="arabicPeriod"/>
            </a:pPr>
            <a:r>
              <a:rPr lang="en-US" altLang="zh-CN" sz="900" dirty="0">
                <a:solidFill>
                  <a:srgbClr val="212121"/>
                </a:solidFill>
                <a:latin typeface="Arial" panose="020B0604020202020204"/>
                <a:ea typeface="微软雅黑" panose="020B0503020204020204" pitchFamily="34" charset="-122"/>
              </a:rPr>
              <a:t>Zhang M, Hu Y, Lu P,</a:t>
            </a:r>
            <a:r>
              <a:rPr lang="zh-CN" altLang="en-US" sz="900" dirty="0">
                <a:solidFill>
                  <a:srgbClr val="212121"/>
                </a:solidFill>
                <a:latin typeface="Arial" panose="020B0604020202020204"/>
                <a:ea typeface="微软雅黑" panose="020B0503020204020204" pitchFamily="34" charset="-122"/>
              </a:rPr>
              <a:t> </a:t>
            </a:r>
            <a:r>
              <a:rPr lang="en-US" altLang="zh-CN" sz="900" dirty="0">
                <a:solidFill>
                  <a:srgbClr val="212121"/>
                </a:solidFill>
                <a:latin typeface="Arial" panose="020B0604020202020204"/>
                <a:ea typeface="微软雅黑" panose="020B0503020204020204" pitchFamily="34" charset="-122"/>
              </a:rPr>
              <a:t>CD22-targeted immunotherapy for adult patients with r/r B-ALL who previously exposed to CD19-targeted immunotherapy. EBMT</a:t>
            </a:r>
          </a:p>
          <a:p>
            <a:pPr marL="342797" indent="-342797" defTabSz="914126">
              <a:spcAft>
                <a:spcPts val="200"/>
              </a:spcAft>
              <a:buFont typeface="+mj-lt"/>
              <a:buAutoNum type="arabicPeriod"/>
            </a:pPr>
            <a:r>
              <a:rPr lang="en-US" altLang="zh-CN" sz="900" dirty="0">
                <a:solidFill>
                  <a:srgbClr val="212121"/>
                </a:solidFill>
                <a:latin typeface="Arial" panose="020B0604020202020204"/>
                <a:ea typeface="微软雅黑" panose="020B0503020204020204" pitchFamily="34" charset="-122"/>
              </a:rPr>
              <a:t>Badar T, Szabo A, </a:t>
            </a:r>
            <a:r>
              <a:rPr lang="en-US" altLang="zh-CN" sz="900" dirty="0" err="1">
                <a:solidFill>
                  <a:srgbClr val="212121"/>
                </a:solidFill>
                <a:latin typeface="Arial" panose="020B0604020202020204"/>
                <a:ea typeface="微软雅黑" panose="020B0503020204020204" pitchFamily="34" charset="-122"/>
              </a:rPr>
              <a:t>Wadleigh</a:t>
            </a:r>
            <a:r>
              <a:rPr lang="en-US" altLang="zh-CN" sz="900" dirty="0">
                <a:solidFill>
                  <a:srgbClr val="212121"/>
                </a:solidFill>
                <a:latin typeface="Arial" panose="020B0604020202020204"/>
                <a:ea typeface="微软雅黑" panose="020B0503020204020204" pitchFamily="34" charset="-122"/>
              </a:rPr>
              <a:t> M, Liedtke M, Arslan S, </a:t>
            </a:r>
            <a:r>
              <a:rPr lang="en-US" altLang="zh-CN" sz="900" dirty="0" err="1">
                <a:solidFill>
                  <a:srgbClr val="212121"/>
                </a:solidFill>
                <a:latin typeface="Arial" panose="020B0604020202020204"/>
                <a:ea typeface="微软雅黑" panose="020B0503020204020204" pitchFamily="34" charset="-122"/>
              </a:rPr>
              <a:t>Siebenaller</a:t>
            </a:r>
            <a:r>
              <a:rPr lang="en-US" altLang="zh-CN" sz="900" dirty="0">
                <a:solidFill>
                  <a:srgbClr val="212121"/>
                </a:solidFill>
                <a:latin typeface="Arial" panose="020B0604020202020204"/>
                <a:ea typeface="微软雅黑" panose="020B0503020204020204" pitchFamily="34" charset="-122"/>
              </a:rPr>
              <a:t> C, </a:t>
            </a:r>
            <a:r>
              <a:rPr lang="en-US" altLang="zh-CN" sz="900" dirty="0" err="1">
                <a:solidFill>
                  <a:srgbClr val="212121"/>
                </a:solidFill>
                <a:latin typeface="Arial" panose="020B0604020202020204"/>
                <a:ea typeface="微软雅黑" panose="020B0503020204020204" pitchFamily="34" charset="-122"/>
              </a:rPr>
              <a:t>Aldoss</a:t>
            </a:r>
            <a:r>
              <a:rPr lang="en-US" altLang="zh-CN" sz="900" dirty="0">
                <a:solidFill>
                  <a:srgbClr val="212121"/>
                </a:solidFill>
                <a:latin typeface="Arial" panose="020B0604020202020204"/>
                <a:ea typeface="微软雅黑" panose="020B0503020204020204" pitchFamily="34" charset="-122"/>
              </a:rPr>
              <a:t> I, Schultz E, </a:t>
            </a:r>
            <a:r>
              <a:rPr lang="en-US" altLang="zh-CN" sz="900" dirty="0" err="1">
                <a:solidFill>
                  <a:srgbClr val="212121"/>
                </a:solidFill>
                <a:latin typeface="Arial" panose="020B0604020202020204"/>
                <a:ea typeface="微软雅黑" panose="020B0503020204020204" pitchFamily="34" charset="-122"/>
              </a:rPr>
              <a:t>Hefazi</a:t>
            </a:r>
            <a:r>
              <a:rPr lang="en-US" altLang="zh-CN" sz="900" dirty="0">
                <a:solidFill>
                  <a:srgbClr val="212121"/>
                </a:solidFill>
                <a:latin typeface="Arial" panose="020B0604020202020204"/>
                <a:ea typeface="微软雅黑" panose="020B0503020204020204" pitchFamily="34" charset="-122"/>
              </a:rPr>
              <a:t> M, Litzow MR, Kuo E, Wang A, Curran E, </a:t>
            </a:r>
            <a:r>
              <a:rPr lang="en-US" altLang="zh-CN" sz="900" dirty="0" err="1">
                <a:solidFill>
                  <a:srgbClr val="212121"/>
                </a:solidFill>
                <a:latin typeface="Arial" panose="020B0604020202020204"/>
                <a:ea typeface="微软雅黑" panose="020B0503020204020204" pitchFamily="34" charset="-122"/>
              </a:rPr>
              <a:t>Shallis</a:t>
            </a:r>
            <a:r>
              <a:rPr lang="en-US" altLang="zh-CN" sz="900" dirty="0">
                <a:solidFill>
                  <a:srgbClr val="212121"/>
                </a:solidFill>
                <a:latin typeface="Arial" panose="020B0604020202020204"/>
                <a:ea typeface="微软雅黑" panose="020B0503020204020204" pitchFamily="34" charset="-122"/>
              </a:rPr>
              <a:t> RM, </a:t>
            </a:r>
            <a:r>
              <a:rPr lang="en-US" altLang="zh-CN" sz="900" dirty="0" err="1">
                <a:solidFill>
                  <a:srgbClr val="212121"/>
                </a:solidFill>
                <a:latin typeface="Arial" panose="020B0604020202020204"/>
                <a:ea typeface="微软雅黑" panose="020B0503020204020204" pitchFamily="34" charset="-122"/>
              </a:rPr>
              <a:t>Podoltsev</a:t>
            </a:r>
            <a:r>
              <a:rPr lang="en-US" altLang="zh-CN" sz="900" dirty="0">
                <a:solidFill>
                  <a:srgbClr val="212121"/>
                </a:solidFill>
                <a:latin typeface="Arial" panose="020B0604020202020204"/>
                <a:ea typeface="微软雅黑" panose="020B0503020204020204" pitchFamily="34" charset="-122"/>
              </a:rPr>
              <a:t> N, Balasubramanian S, Yang J, Mattison R, Burkart M, Dinner S, Advani A, </a:t>
            </a:r>
            <a:r>
              <a:rPr lang="en-US" altLang="zh-CN" sz="900" dirty="0" err="1">
                <a:solidFill>
                  <a:srgbClr val="212121"/>
                </a:solidFill>
                <a:latin typeface="Arial" panose="020B0604020202020204"/>
                <a:ea typeface="微软雅黑" panose="020B0503020204020204" pitchFamily="34" charset="-122"/>
              </a:rPr>
              <a:t>Atallah</a:t>
            </a:r>
            <a:r>
              <a:rPr lang="en-US" altLang="zh-CN" sz="900" dirty="0">
                <a:solidFill>
                  <a:srgbClr val="212121"/>
                </a:solidFill>
                <a:latin typeface="Arial" panose="020B0604020202020204"/>
                <a:ea typeface="微软雅黑" panose="020B0503020204020204" pitchFamily="34" charset="-122"/>
              </a:rPr>
              <a:t> E. Real-World Outcomes of Adult B-Cell Acute Lymphocytic Leukemia Patients Treated With Inotuzumab Ozogamicin. Clin Lymphoma Myeloma Leuk. 2020 Aug;20(8):556-560</a:t>
            </a:r>
          </a:p>
          <a:p>
            <a:pPr marL="342797" indent="-342797" defTabSz="914126">
              <a:spcAft>
                <a:spcPts val="200"/>
              </a:spcAft>
              <a:buFont typeface="+mj-lt"/>
              <a:buAutoNum type="arabicPeriod"/>
            </a:pPr>
            <a:r>
              <a:rPr lang="en-US" altLang="zh-CN" sz="900" dirty="0">
                <a:solidFill>
                  <a:srgbClr val="212121"/>
                </a:solidFill>
                <a:latin typeface="Arial" panose="020B0604020202020204"/>
                <a:ea typeface="微软雅黑" panose="020B0503020204020204" pitchFamily="34" charset="-122"/>
              </a:rPr>
              <a:t> Low incidence of hepatic </a:t>
            </a:r>
            <a:r>
              <a:rPr lang="en-US" altLang="zh-CN" sz="900" dirty="0" err="1">
                <a:solidFill>
                  <a:srgbClr val="212121"/>
                </a:solidFill>
                <a:latin typeface="Arial" panose="020B0604020202020204"/>
                <a:ea typeface="微软雅黑" panose="020B0503020204020204" pitchFamily="34" charset="-122"/>
              </a:rPr>
              <a:t>veno</a:t>
            </a:r>
            <a:r>
              <a:rPr lang="en-US" altLang="zh-CN" sz="900" dirty="0">
                <a:solidFill>
                  <a:srgbClr val="212121"/>
                </a:solidFill>
                <a:latin typeface="Arial" panose="020B0604020202020204"/>
                <a:ea typeface="微软雅黑" panose="020B0503020204020204" pitchFamily="34" charset="-122"/>
              </a:rPr>
              <a:t>-occlusive disease (VOD) in patients with B-cell acute lymphoblastic leukemia (B-ALL) treated with </a:t>
            </a:r>
            <a:r>
              <a:rPr lang="en-US" altLang="zh-CN" sz="900" dirty="0" err="1">
                <a:solidFill>
                  <a:srgbClr val="212121"/>
                </a:solidFill>
                <a:latin typeface="Arial" panose="020B0604020202020204"/>
                <a:ea typeface="微软雅黑" panose="020B0503020204020204" pitchFamily="34" charset="-122"/>
              </a:rPr>
              <a:t>inotuzumab</a:t>
            </a:r>
            <a:r>
              <a:rPr lang="en-US" altLang="zh-CN" sz="900" dirty="0">
                <a:solidFill>
                  <a:srgbClr val="212121"/>
                </a:solidFill>
                <a:latin typeface="Arial" panose="020B0604020202020204"/>
                <a:ea typeface="微软雅黑" panose="020B0503020204020204" pitchFamily="34" charset="-122"/>
              </a:rPr>
              <a:t> </a:t>
            </a:r>
            <a:r>
              <a:rPr lang="en-US" altLang="zh-CN" sz="900" dirty="0" err="1">
                <a:solidFill>
                  <a:srgbClr val="212121"/>
                </a:solidFill>
                <a:latin typeface="Arial" panose="020B0604020202020204"/>
                <a:ea typeface="微软雅黑" panose="020B0503020204020204" pitchFamily="34" charset="-122"/>
              </a:rPr>
              <a:t>ozogamicin</a:t>
            </a:r>
            <a:r>
              <a:rPr lang="en-US" altLang="zh-CN" sz="900" dirty="0">
                <a:solidFill>
                  <a:srgbClr val="212121"/>
                </a:solidFill>
                <a:latin typeface="Arial" panose="020B0604020202020204"/>
                <a:ea typeface="微软雅黑" panose="020B0503020204020204" pitchFamily="34" charset="-122"/>
              </a:rPr>
              <a:t> (INO) followed by allogeneic stem cell transplantation (allo-SCT).. JCO 39, e19024-e19024(2021).</a:t>
            </a:r>
          </a:p>
          <a:p>
            <a:pPr marL="342797" indent="-342797" defTabSz="914126">
              <a:spcAft>
                <a:spcPts val="200"/>
              </a:spcAft>
              <a:buFont typeface="+mj-lt"/>
              <a:buAutoNum type="arabicPeriod"/>
            </a:pPr>
            <a:r>
              <a:rPr lang="en-US" altLang="zh-CN" sz="900" dirty="0">
                <a:solidFill>
                  <a:srgbClr val="212121"/>
                </a:solidFill>
                <a:latin typeface="Arial" panose="020B0604020202020204"/>
                <a:ea typeface="微软雅黑" panose="020B0503020204020204" pitchFamily="34" charset="-122"/>
              </a:rPr>
              <a:t>Marks D, Inotuzumab Ozogamicin in r/r ALL: a real-world retrospective study in the UK, European Hematology Association, June 9-12, 2021</a:t>
            </a:r>
          </a:p>
          <a:p>
            <a:pPr marL="342797" indent="-342797" defTabSz="914126">
              <a:spcAft>
                <a:spcPts val="200"/>
              </a:spcAft>
              <a:buFont typeface="+mj-lt"/>
              <a:buAutoNum type="arabicPeriod"/>
            </a:pPr>
            <a:r>
              <a:rPr lang="zh-CN" altLang="en-US" sz="900" dirty="0">
                <a:solidFill>
                  <a:srgbClr val="212121"/>
                </a:solidFill>
                <a:latin typeface="Arial" panose="020B0604020202020204"/>
                <a:ea typeface="微软雅黑" panose="020B0503020204020204" pitchFamily="34" charset="-122"/>
              </a:rPr>
              <a:t>注射用奥加伊妥珠单抗说明书</a:t>
            </a:r>
            <a:r>
              <a:rPr lang="en-US" altLang="zh-CN" sz="900" dirty="0">
                <a:solidFill>
                  <a:srgbClr val="212121"/>
                </a:solidFill>
                <a:latin typeface="Arial" panose="020B0604020202020204"/>
                <a:ea typeface="微软雅黑" panose="020B0503020204020204" pitchFamily="34" charset="-122"/>
              </a:rPr>
              <a:t>2021</a:t>
            </a:r>
            <a:r>
              <a:rPr lang="zh-CN" altLang="en-US" sz="900" dirty="0">
                <a:solidFill>
                  <a:srgbClr val="212121"/>
                </a:solidFill>
                <a:latin typeface="Arial" panose="020B0604020202020204"/>
                <a:ea typeface="微软雅黑" panose="020B0503020204020204" pitchFamily="34" charset="-122"/>
              </a:rPr>
              <a:t>年</a:t>
            </a:r>
            <a:r>
              <a:rPr lang="en-US" altLang="zh-CN" sz="900" dirty="0">
                <a:solidFill>
                  <a:srgbClr val="212121"/>
                </a:solidFill>
                <a:latin typeface="Arial" panose="020B0604020202020204"/>
                <a:ea typeface="微软雅黑" panose="020B0503020204020204" pitchFamily="34" charset="-122"/>
              </a:rPr>
              <a:t>12</a:t>
            </a:r>
            <a:r>
              <a:rPr lang="zh-CN" altLang="en-US" sz="900" dirty="0">
                <a:solidFill>
                  <a:srgbClr val="212121"/>
                </a:solidFill>
                <a:latin typeface="Arial" panose="020B0604020202020204"/>
                <a:ea typeface="微软雅黑" panose="020B0503020204020204" pitchFamily="34" charset="-122"/>
              </a:rPr>
              <a:t>月</a:t>
            </a:r>
            <a:r>
              <a:rPr lang="en-US" altLang="zh-CN" sz="900" dirty="0">
                <a:solidFill>
                  <a:srgbClr val="212121"/>
                </a:solidFill>
                <a:latin typeface="Arial" panose="020B0604020202020204"/>
                <a:ea typeface="微软雅黑" panose="020B0503020204020204" pitchFamily="34" charset="-122"/>
              </a:rPr>
              <a:t>20</a:t>
            </a:r>
            <a:r>
              <a:rPr lang="zh-CN" altLang="en-US" sz="900" dirty="0">
                <a:solidFill>
                  <a:srgbClr val="212121"/>
                </a:solidFill>
                <a:latin typeface="Arial" panose="020B0604020202020204"/>
                <a:ea typeface="微软雅黑" panose="020B0503020204020204" pitchFamily="34" charset="-122"/>
              </a:rPr>
              <a:t>日</a:t>
            </a:r>
            <a:endParaRPr lang="en-US" altLang="zh-CN" sz="900" dirty="0">
              <a:solidFill>
                <a:srgbClr val="212121"/>
              </a:solidFill>
              <a:latin typeface="Arial" panose="020B0604020202020204"/>
              <a:ea typeface="微软雅黑" panose="020B0503020204020204" pitchFamily="34" charset="-122"/>
            </a:endParaRPr>
          </a:p>
          <a:p>
            <a:pPr marL="342797" indent="-342797" defTabSz="914126">
              <a:spcAft>
                <a:spcPts val="200"/>
              </a:spcAft>
              <a:buFont typeface="+mj-lt"/>
              <a:buAutoNum type="arabicPeriod"/>
            </a:pPr>
            <a:r>
              <a:rPr lang="en-US" altLang="zh-CN" sz="900" dirty="0" err="1">
                <a:solidFill>
                  <a:srgbClr val="212121"/>
                </a:solidFill>
                <a:latin typeface="Arial" panose="020B0604020202020204"/>
                <a:ea typeface="微软雅黑" panose="020B0503020204020204" pitchFamily="34" charset="-122"/>
              </a:rPr>
              <a:t>Kantarjian</a:t>
            </a:r>
            <a:r>
              <a:rPr lang="en-US" altLang="zh-CN" sz="900" dirty="0">
                <a:solidFill>
                  <a:srgbClr val="212121"/>
                </a:solidFill>
                <a:latin typeface="Arial" panose="020B0604020202020204"/>
                <a:ea typeface="微软雅黑" panose="020B0503020204020204" pitchFamily="34" charset="-122"/>
              </a:rPr>
              <a:t> HM et al. N Engl J Med 2016;375:740–753</a:t>
            </a:r>
          </a:p>
          <a:p>
            <a:pPr marL="342797" indent="-342797" defTabSz="914126">
              <a:spcAft>
                <a:spcPts val="200"/>
              </a:spcAft>
              <a:buFont typeface="+mj-lt"/>
              <a:buAutoNum type="arabicPeriod"/>
            </a:pPr>
            <a:r>
              <a:rPr lang="en-US" altLang="zh-CN" sz="900" dirty="0">
                <a:solidFill>
                  <a:srgbClr val="212121"/>
                </a:solidFill>
                <a:latin typeface="Arial" panose="020B0604020202020204"/>
                <a:ea typeface="微软雅黑" panose="020B0503020204020204" pitchFamily="34" charset="-122"/>
              </a:rPr>
              <a:t>《</a:t>
            </a:r>
            <a:r>
              <a:rPr lang="zh-CN" altLang="en-US" sz="900" dirty="0">
                <a:solidFill>
                  <a:srgbClr val="212121"/>
                </a:solidFill>
                <a:latin typeface="Arial" panose="020B0604020202020204"/>
                <a:ea typeface="微软雅黑" panose="020B0503020204020204" pitchFamily="34" charset="-122"/>
              </a:rPr>
              <a:t>申请上市技术审评报告</a:t>
            </a:r>
            <a:r>
              <a:rPr lang="en-US" altLang="zh-CN" sz="900" dirty="0">
                <a:solidFill>
                  <a:srgbClr val="212121"/>
                </a:solidFill>
                <a:latin typeface="Arial" panose="020B0604020202020204"/>
                <a:ea typeface="微软雅黑" panose="020B0503020204020204" pitchFamily="34" charset="-122"/>
              </a:rPr>
              <a:t>-</a:t>
            </a:r>
            <a:r>
              <a:rPr lang="zh-CN" altLang="en-US" sz="900" dirty="0">
                <a:solidFill>
                  <a:srgbClr val="212121"/>
                </a:solidFill>
                <a:latin typeface="Arial" panose="020B0604020202020204"/>
                <a:ea typeface="微软雅黑" panose="020B0503020204020204" pitchFamily="34" charset="-122"/>
              </a:rPr>
              <a:t>注射用奥加伊妥珠单抗</a:t>
            </a:r>
            <a:r>
              <a:rPr lang="en-US" altLang="zh-CN" sz="900" dirty="0">
                <a:solidFill>
                  <a:srgbClr val="212121"/>
                </a:solidFill>
                <a:latin typeface="Arial" panose="020B0604020202020204"/>
                <a:ea typeface="微软雅黑" panose="020B0503020204020204" pitchFamily="34" charset="-122"/>
              </a:rPr>
              <a:t>》</a:t>
            </a:r>
            <a:r>
              <a:rPr lang="zh-CN" altLang="en-US" sz="900" dirty="0">
                <a:solidFill>
                  <a:srgbClr val="212121"/>
                </a:solidFill>
                <a:latin typeface="Arial" panose="020B0604020202020204"/>
                <a:ea typeface="微软雅黑" panose="020B0503020204020204" pitchFamily="34" charset="-122"/>
              </a:rPr>
              <a:t>，</a:t>
            </a:r>
            <a:r>
              <a:rPr lang="zh-CN" altLang="en-US" sz="900" dirty="0">
                <a:solidFill>
                  <a:srgbClr val="000000"/>
                </a:solidFill>
                <a:latin typeface="Arial" panose="020B0604020202020204"/>
                <a:ea typeface="微软雅黑" panose="020B0503020204020204" pitchFamily="34" charset="-122"/>
              </a:rPr>
              <a:t>国家药品监督管理局药品审评中心</a:t>
            </a:r>
            <a:endParaRPr lang="en-US" altLang="zh-CN" sz="900" dirty="0">
              <a:solidFill>
                <a:srgbClr val="000000"/>
              </a:solidFill>
              <a:latin typeface="Arial" panose="020B0604020202020204"/>
              <a:ea typeface="微软雅黑" panose="020B0503020204020204" pitchFamily="34" charset="-122"/>
            </a:endParaRPr>
          </a:p>
          <a:p>
            <a:pPr marL="342797" indent="-342797" defTabSz="914126">
              <a:spcAft>
                <a:spcPts val="200"/>
              </a:spcAft>
              <a:buFont typeface="+mj-lt"/>
              <a:buAutoNum type="arabicPeriod"/>
            </a:pPr>
            <a:r>
              <a:rPr lang="en-US" altLang="zh-CN" sz="900" dirty="0" err="1">
                <a:solidFill>
                  <a:srgbClr val="212121"/>
                </a:solidFill>
                <a:latin typeface="Arial" panose="020B0604020202020204"/>
                <a:ea typeface="微软雅黑" panose="020B0503020204020204" pitchFamily="34" charset="-122"/>
              </a:rPr>
              <a:t>Kantarjian</a:t>
            </a:r>
            <a:r>
              <a:rPr lang="en-US" altLang="zh-CN" sz="900" dirty="0">
                <a:solidFill>
                  <a:srgbClr val="212121"/>
                </a:solidFill>
                <a:latin typeface="Arial" panose="020B0604020202020204"/>
                <a:ea typeface="微软雅黑" panose="020B0503020204020204" pitchFamily="34" charset="-122"/>
              </a:rPr>
              <a:t> HM et al. Cancer 2019;125:2474–2487</a:t>
            </a:r>
          </a:p>
          <a:p>
            <a:pPr marL="342797" indent="-342797" defTabSz="914126">
              <a:spcAft>
                <a:spcPts val="200"/>
              </a:spcAft>
              <a:buFont typeface="+mj-lt"/>
              <a:buAutoNum type="arabicPeriod"/>
            </a:pPr>
            <a:r>
              <a:rPr lang="da-DK" altLang="zh-CN" sz="900" dirty="0">
                <a:solidFill>
                  <a:srgbClr val="000000"/>
                </a:solidFill>
                <a:latin typeface="Arial" panose="020B0604020202020204"/>
                <a:ea typeface="微软雅黑" panose="020B0503020204020204" pitchFamily="34" charset="-122"/>
              </a:rPr>
              <a:t>Nicola Gokbuget, et al. Blood. 2012 Sept 6;120(10):2032-41</a:t>
            </a:r>
          </a:p>
          <a:p>
            <a:pPr marL="342797" indent="-342797" defTabSz="914126">
              <a:spcAft>
                <a:spcPts val="200"/>
              </a:spcAft>
              <a:buFont typeface="+mj-lt"/>
              <a:buAutoNum type="arabicPeriod"/>
            </a:pPr>
            <a:r>
              <a:rPr lang="en-US" altLang="zh-CN" sz="900" dirty="0" err="1">
                <a:solidFill>
                  <a:srgbClr val="212121"/>
                </a:solidFill>
                <a:latin typeface="Arial" panose="020B0604020202020204"/>
                <a:ea typeface="微软雅黑" panose="020B0503020204020204" pitchFamily="34" charset="-122"/>
              </a:rPr>
              <a:t>Jabbour</a:t>
            </a:r>
            <a:r>
              <a:rPr lang="en-US" altLang="zh-CN" sz="900" dirty="0">
                <a:solidFill>
                  <a:srgbClr val="212121"/>
                </a:solidFill>
                <a:latin typeface="Arial" panose="020B0604020202020204"/>
                <a:ea typeface="微软雅黑" panose="020B0503020204020204" pitchFamily="34" charset="-122"/>
              </a:rPr>
              <a:t> E, </a:t>
            </a:r>
            <a:r>
              <a:rPr lang="en-US" altLang="zh-CN" sz="900" dirty="0" err="1">
                <a:solidFill>
                  <a:srgbClr val="212121"/>
                </a:solidFill>
                <a:latin typeface="Arial" panose="020B0604020202020204"/>
                <a:ea typeface="微软雅黑" panose="020B0503020204020204" pitchFamily="34" charset="-122"/>
              </a:rPr>
              <a:t>Gökbuget</a:t>
            </a:r>
            <a:r>
              <a:rPr lang="en-US" altLang="zh-CN" sz="900" dirty="0">
                <a:solidFill>
                  <a:srgbClr val="212121"/>
                </a:solidFill>
                <a:latin typeface="Arial" panose="020B0604020202020204"/>
                <a:ea typeface="微软雅黑" panose="020B0503020204020204" pitchFamily="34" charset="-122"/>
              </a:rPr>
              <a:t> N, Advani A, </a:t>
            </a:r>
            <a:r>
              <a:rPr lang="en-US" altLang="zh-CN" sz="900" dirty="0" err="1">
                <a:solidFill>
                  <a:srgbClr val="212121"/>
                </a:solidFill>
                <a:latin typeface="Arial" panose="020B0604020202020204"/>
                <a:ea typeface="微软雅黑" panose="020B0503020204020204" pitchFamily="34" charset="-122"/>
              </a:rPr>
              <a:t>Stelljes</a:t>
            </a:r>
            <a:r>
              <a:rPr lang="en-US" altLang="zh-CN" sz="900" dirty="0">
                <a:solidFill>
                  <a:srgbClr val="212121"/>
                </a:solidFill>
                <a:latin typeface="Arial" panose="020B0604020202020204"/>
                <a:ea typeface="微软雅黑" panose="020B0503020204020204" pitchFamily="34" charset="-122"/>
              </a:rPr>
              <a:t> M, Stock W, Liedtke M, Martinelli G, O'Brien S, Wang T, Laird AD, </a:t>
            </a:r>
            <a:r>
              <a:rPr lang="en-US" altLang="zh-CN" sz="900" dirty="0" err="1">
                <a:solidFill>
                  <a:srgbClr val="212121"/>
                </a:solidFill>
                <a:latin typeface="Arial" panose="020B0604020202020204"/>
                <a:ea typeface="微软雅黑" panose="020B0503020204020204" pitchFamily="34" charset="-122"/>
              </a:rPr>
              <a:t>Vandendries</a:t>
            </a:r>
            <a:r>
              <a:rPr lang="en-US" altLang="zh-CN" sz="900" dirty="0">
                <a:solidFill>
                  <a:srgbClr val="212121"/>
                </a:solidFill>
                <a:latin typeface="Arial" panose="020B0604020202020204"/>
                <a:ea typeface="微软雅黑" panose="020B0503020204020204" pitchFamily="34" charset="-122"/>
              </a:rPr>
              <a:t> E, </a:t>
            </a:r>
            <a:r>
              <a:rPr lang="en-US" altLang="zh-CN" sz="900" dirty="0" err="1">
                <a:solidFill>
                  <a:srgbClr val="212121"/>
                </a:solidFill>
                <a:latin typeface="Arial" panose="020B0604020202020204"/>
                <a:ea typeface="微软雅黑" panose="020B0503020204020204" pitchFamily="34" charset="-122"/>
              </a:rPr>
              <a:t>Neuhof</a:t>
            </a:r>
            <a:r>
              <a:rPr lang="en-US" altLang="zh-CN" sz="900" dirty="0">
                <a:solidFill>
                  <a:srgbClr val="212121"/>
                </a:solidFill>
                <a:latin typeface="Arial" panose="020B0604020202020204"/>
                <a:ea typeface="微软雅黑" panose="020B0503020204020204" pitchFamily="34" charset="-122"/>
              </a:rPr>
              <a:t> A, Nguyen K, </a:t>
            </a:r>
            <a:r>
              <a:rPr lang="en-US" altLang="zh-CN" sz="900" dirty="0" err="1">
                <a:solidFill>
                  <a:srgbClr val="212121"/>
                </a:solidFill>
                <a:latin typeface="Arial" panose="020B0604020202020204"/>
                <a:ea typeface="微软雅黑" panose="020B0503020204020204" pitchFamily="34" charset="-122"/>
              </a:rPr>
              <a:t>Dakappagari</a:t>
            </a:r>
            <a:r>
              <a:rPr lang="en-US" altLang="zh-CN" sz="900" dirty="0">
                <a:solidFill>
                  <a:srgbClr val="212121"/>
                </a:solidFill>
                <a:latin typeface="Arial" panose="020B0604020202020204"/>
                <a:ea typeface="微软雅黑" panose="020B0503020204020204" pitchFamily="34" charset="-122"/>
              </a:rPr>
              <a:t> N, DeAngelo DJ, </a:t>
            </a:r>
            <a:r>
              <a:rPr lang="en-US" altLang="zh-CN" sz="900" dirty="0" err="1">
                <a:solidFill>
                  <a:srgbClr val="212121"/>
                </a:solidFill>
                <a:latin typeface="Arial" panose="020B0604020202020204"/>
                <a:ea typeface="微软雅黑" panose="020B0503020204020204" pitchFamily="34" charset="-122"/>
              </a:rPr>
              <a:t>Kantarjian</a:t>
            </a:r>
            <a:r>
              <a:rPr lang="en-US" altLang="zh-CN" sz="900" dirty="0">
                <a:solidFill>
                  <a:srgbClr val="212121"/>
                </a:solidFill>
                <a:latin typeface="Arial" panose="020B0604020202020204"/>
                <a:ea typeface="微软雅黑" panose="020B0503020204020204" pitchFamily="34" charset="-122"/>
              </a:rPr>
              <a:t> H. Impact of minimal residual disease status in patients with relapsed/refractory acute lymphoblastic leukemia treated with </a:t>
            </a:r>
            <a:r>
              <a:rPr lang="en-US" altLang="zh-CN" sz="900" dirty="0" err="1">
                <a:solidFill>
                  <a:srgbClr val="212121"/>
                </a:solidFill>
                <a:latin typeface="Arial" panose="020B0604020202020204"/>
                <a:ea typeface="微软雅黑" panose="020B0503020204020204" pitchFamily="34" charset="-122"/>
              </a:rPr>
              <a:t>inotuzumab</a:t>
            </a:r>
            <a:r>
              <a:rPr lang="en-US" altLang="zh-CN" sz="900" dirty="0">
                <a:solidFill>
                  <a:srgbClr val="212121"/>
                </a:solidFill>
                <a:latin typeface="Arial" panose="020B0604020202020204"/>
                <a:ea typeface="微软雅黑" panose="020B0503020204020204" pitchFamily="34" charset="-122"/>
              </a:rPr>
              <a:t> </a:t>
            </a:r>
            <a:r>
              <a:rPr lang="en-US" altLang="zh-CN" sz="900" dirty="0" err="1">
                <a:solidFill>
                  <a:srgbClr val="212121"/>
                </a:solidFill>
                <a:latin typeface="Arial" panose="020B0604020202020204"/>
                <a:ea typeface="微软雅黑" panose="020B0503020204020204" pitchFamily="34" charset="-122"/>
              </a:rPr>
              <a:t>ozogamicin</a:t>
            </a:r>
            <a:r>
              <a:rPr lang="en-US" altLang="zh-CN" sz="900" dirty="0">
                <a:solidFill>
                  <a:srgbClr val="212121"/>
                </a:solidFill>
                <a:latin typeface="Arial" panose="020B0604020202020204"/>
                <a:ea typeface="微软雅黑" panose="020B0503020204020204" pitchFamily="34" charset="-122"/>
              </a:rPr>
              <a:t> in the phase III INO-VATE trial. Leuk Res. 2020 Jan;88:106283.</a:t>
            </a:r>
          </a:p>
          <a:p>
            <a:pPr marL="342797" indent="-342797" defTabSz="914126">
              <a:spcAft>
                <a:spcPts val="200"/>
              </a:spcAft>
              <a:buFont typeface="+mj-lt"/>
              <a:buAutoNum type="arabicPeriod"/>
            </a:pPr>
            <a:r>
              <a:rPr lang="en-US" altLang="zh-CN" sz="900" dirty="0" err="1">
                <a:solidFill>
                  <a:srgbClr val="212121"/>
                </a:solidFill>
                <a:latin typeface="Arial" panose="020B0604020202020204"/>
                <a:ea typeface="微软雅黑" panose="020B0503020204020204" pitchFamily="34" charset="-122"/>
              </a:rPr>
              <a:t>Kantarjian</a:t>
            </a:r>
            <a:r>
              <a:rPr lang="en-US" altLang="zh-CN" sz="900" dirty="0">
                <a:solidFill>
                  <a:srgbClr val="212121"/>
                </a:solidFill>
                <a:latin typeface="Arial" panose="020B0604020202020204"/>
                <a:ea typeface="微软雅黑" panose="020B0503020204020204" pitchFamily="34" charset="-122"/>
              </a:rPr>
              <a:t> H, Stein A, </a:t>
            </a:r>
            <a:r>
              <a:rPr lang="en-US" altLang="zh-CN" sz="900" dirty="0" err="1">
                <a:solidFill>
                  <a:srgbClr val="212121"/>
                </a:solidFill>
                <a:latin typeface="Arial" panose="020B0604020202020204"/>
                <a:ea typeface="微软雅黑" panose="020B0503020204020204" pitchFamily="34" charset="-122"/>
              </a:rPr>
              <a:t>Gökbuget</a:t>
            </a:r>
            <a:r>
              <a:rPr lang="en-US" altLang="zh-CN" sz="900" dirty="0">
                <a:solidFill>
                  <a:srgbClr val="212121"/>
                </a:solidFill>
                <a:latin typeface="Arial" panose="020B0604020202020204"/>
                <a:ea typeface="微软雅黑" panose="020B0503020204020204" pitchFamily="34" charset="-122"/>
              </a:rPr>
              <a:t> N, Fielding AK, Schuh AC, Ribera JM, Wei A, </a:t>
            </a:r>
            <a:r>
              <a:rPr lang="en-US" altLang="zh-CN" sz="900" dirty="0" err="1">
                <a:solidFill>
                  <a:srgbClr val="212121"/>
                </a:solidFill>
                <a:latin typeface="Arial" panose="020B0604020202020204"/>
                <a:ea typeface="微软雅黑" panose="020B0503020204020204" pitchFamily="34" charset="-122"/>
              </a:rPr>
              <a:t>Dombret</a:t>
            </a:r>
            <a:r>
              <a:rPr lang="en-US" altLang="zh-CN" sz="900" dirty="0">
                <a:solidFill>
                  <a:srgbClr val="212121"/>
                </a:solidFill>
                <a:latin typeface="Arial" panose="020B0604020202020204"/>
                <a:ea typeface="微软雅黑" panose="020B0503020204020204" pitchFamily="34" charset="-122"/>
              </a:rPr>
              <a:t> H, </a:t>
            </a:r>
            <a:r>
              <a:rPr lang="en-US" altLang="zh-CN" sz="900" dirty="0" err="1">
                <a:solidFill>
                  <a:srgbClr val="212121"/>
                </a:solidFill>
                <a:latin typeface="Arial" panose="020B0604020202020204"/>
                <a:ea typeface="微软雅黑" panose="020B0503020204020204" pitchFamily="34" charset="-122"/>
              </a:rPr>
              <a:t>Foà</a:t>
            </a:r>
            <a:r>
              <a:rPr lang="en-US" altLang="zh-CN" sz="900" dirty="0">
                <a:solidFill>
                  <a:srgbClr val="212121"/>
                </a:solidFill>
                <a:latin typeface="Arial" panose="020B0604020202020204"/>
                <a:ea typeface="微软雅黑" panose="020B0503020204020204" pitchFamily="34" charset="-122"/>
              </a:rPr>
              <a:t> R, </a:t>
            </a:r>
            <a:r>
              <a:rPr lang="en-US" altLang="zh-CN" sz="900" dirty="0" err="1">
                <a:solidFill>
                  <a:srgbClr val="212121"/>
                </a:solidFill>
                <a:latin typeface="Arial" panose="020B0604020202020204"/>
                <a:ea typeface="微软雅黑" panose="020B0503020204020204" pitchFamily="34" charset="-122"/>
              </a:rPr>
              <a:t>Bassan</a:t>
            </a:r>
            <a:r>
              <a:rPr lang="en-US" altLang="zh-CN" sz="900" dirty="0">
                <a:solidFill>
                  <a:srgbClr val="212121"/>
                </a:solidFill>
                <a:latin typeface="Arial" panose="020B0604020202020204"/>
                <a:ea typeface="微软雅黑" panose="020B0503020204020204" pitchFamily="34" charset="-122"/>
              </a:rPr>
              <a:t> R, Arslan Ö, Sanz MA, Bergeron J, </a:t>
            </a:r>
            <a:r>
              <a:rPr lang="en-US" altLang="zh-CN" sz="900" dirty="0" err="1">
                <a:solidFill>
                  <a:srgbClr val="212121"/>
                </a:solidFill>
                <a:latin typeface="Arial" panose="020B0604020202020204"/>
                <a:ea typeface="微软雅黑" panose="020B0503020204020204" pitchFamily="34" charset="-122"/>
              </a:rPr>
              <a:t>Demirkan</a:t>
            </a:r>
            <a:r>
              <a:rPr lang="en-US" altLang="zh-CN" sz="900" dirty="0">
                <a:solidFill>
                  <a:srgbClr val="212121"/>
                </a:solidFill>
                <a:latin typeface="Arial" panose="020B0604020202020204"/>
                <a:ea typeface="微软雅黑" panose="020B0503020204020204" pitchFamily="34" charset="-122"/>
              </a:rPr>
              <a:t> F, Lech-Maranda E, </a:t>
            </a:r>
            <a:r>
              <a:rPr lang="en-US" altLang="zh-CN" sz="900" dirty="0" err="1">
                <a:solidFill>
                  <a:srgbClr val="212121"/>
                </a:solidFill>
                <a:latin typeface="Arial" panose="020B0604020202020204"/>
                <a:ea typeface="微软雅黑" panose="020B0503020204020204" pitchFamily="34" charset="-122"/>
              </a:rPr>
              <a:t>Rambaldi</a:t>
            </a:r>
            <a:r>
              <a:rPr lang="en-US" altLang="zh-CN" sz="900" dirty="0">
                <a:solidFill>
                  <a:srgbClr val="212121"/>
                </a:solidFill>
                <a:latin typeface="Arial" panose="020B0604020202020204"/>
                <a:ea typeface="微软雅黑" panose="020B0503020204020204" pitchFamily="34" charset="-122"/>
              </a:rPr>
              <a:t> A, Thomas X, Horst HA, </a:t>
            </a:r>
            <a:r>
              <a:rPr lang="en-US" altLang="zh-CN" sz="900" dirty="0" err="1">
                <a:solidFill>
                  <a:srgbClr val="212121"/>
                </a:solidFill>
                <a:latin typeface="Arial" panose="020B0604020202020204"/>
                <a:ea typeface="微软雅黑" panose="020B0503020204020204" pitchFamily="34" charset="-122"/>
              </a:rPr>
              <a:t>Brüggemann</a:t>
            </a:r>
            <a:r>
              <a:rPr lang="en-US" altLang="zh-CN" sz="900" dirty="0">
                <a:solidFill>
                  <a:srgbClr val="212121"/>
                </a:solidFill>
                <a:latin typeface="Arial" panose="020B0604020202020204"/>
                <a:ea typeface="微软雅黑" panose="020B0503020204020204" pitchFamily="34" charset="-122"/>
              </a:rPr>
              <a:t> M, </a:t>
            </a:r>
            <a:r>
              <a:rPr lang="en-US" altLang="zh-CN" sz="900" dirty="0" err="1">
                <a:solidFill>
                  <a:srgbClr val="212121"/>
                </a:solidFill>
                <a:latin typeface="Arial" panose="020B0604020202020204"/>
                <a:ea typeface="微软雅黑" panose="020B0503020204020204" pitchFamily="34" charset="-122"/>
              </a:rPr>
              <a:t>Klapper</a:t>
            </a:r>
            <a:r>
              <a:rPr lang="en-US" altLang="zh-CN" sz="900" dirty="0">
                <a:solidFill>
                  <a:srgbClr val="212121"/>
                </a:solidFill>
                <a:latin typeface="Arial" panose="020B0604020202020204"/>
                <a:ea typeface="微软雅黑" panose="020B0503020204020204" pitchFamily="34" charset="-122"/>
              </a:rPr>
              <a:t> W, Wood BL, Fleishman A, </a:t>
            </a:r>
            <a:r>
              <a:rPr lang="en-US" altLang="zh-CN" sz="900" dirty="0" err="1">
                <a:solidFill>
                  <a:srgbClr val="212121"/>
                </a:solidFill>
                <a:latin typeface="Arial" panose="020B0604020202020204"/>
                <a:ea typeface="微软雅黑" panose="020B0503020204020204" pitchFamily="34" charset="-122"/>
              </a:rPr>
              <a:t>Nagorsen</a:t>
            </a:r>
            <a:r>
              <a:rPr lang="en-US" altLang="zh-CN" sz="900" dirty="0">
                <a:solidFill>
                  <a:srgbClr val="212121"/>
                </a:solidFill>
                <a:latin typeface="Arial" panose="020B0604020202020204"/>
                <a:ea typeface="微软雅黑" panose="020B0503020204020204" pitchFamily="34" charset="-122"/>
              </a:rPr>
              <a:t> D, Holland C, Zimmerman Z, </a:t>
            </a:r>
            <a:r>
              <a:rPr lang="en-US" altLang="zh-CN" sz="900" dirty="0" err="1">
                <a:solidFill>
                  <a:srgbClr val="212121"/>
                </a:solidFill>
                <a:latin typeface="Arial" panose="020B0604020202020204"/>
                <a:ea typeface="微软雅黑" panose="020B0503020204020204" pitchFamily="34" charset="-122"/>
              </a:rPr>
              <a:t>Topp</a:t>
            </a:r>
            <a:r>
              <a:rPr lang="en-US" altLang="zh-CN" sz="900" dirty="0">
                <a:solidFill>
                  <a:srgbClr val="212121"/>
                </a:solidFill>
                <a:latin typeface="Arial" panose="020B0604020202020204"/>
                <a:ea typeface="微软雅黑" panose="020B0503020204020204" pitchFamily="34" charset="-122"/>
              </a:rPr>
              <a:t> MS. Blinatumomab versus Chemotherapy for Advanced Acute Lymphoblastic Leukemia. N Engl J Med. 2017 Mar 2;376(9):836-847.</a:t>
            </a:r>
          </a:p>
          <a:p>
            <a:pPr marL="342797" indent="-342797" defTabSz="914126">
              <a:spcAft>
                <a:spcPts val="200"/>
              </a:spcAft>
              <a:buFont typeface="+mj-lt"/>
              <a:buAutoNum type="arabicPeriod"/>
            </a:pPr>
            <a:r>
              <a:rPr lang="en-US" altLang="zh-CN" sz="900" dirty="0">
                <a:solidFill>
                  <a:srgbClr val="212121"/>
                </a:solidFill>
                <a:latin typeface="Arial" panose="020B0604020202020204"/>
                <a:ea typeface="微软雅黑" panose="020B0503020204020204" pitchFamily="34" charset="-122"/>
              </a:rPr>
              <a:t>Pfizer data on file (phase 3 data)</a:t>
            </a:r>
          </a:p>
          <a:p>
            <a:pPr marL="342797" indent="-342797" defTabSz="914126">
              <a:buFont typeface="+mj-lt"/>
              <a:buAutoNum type="arabicPeriod"/>
            </a:pPr>
            <a:r>
              <a:rPr lang="en-US" altLang="zh-CN" sz="900" dirty="0">
                <a:solidFill>
                  <a:srgbClr val="000000"/>
                </a:solidFill>
                <a:latin typeface="Arial" panose="020B0604020202020204"/>
                <a:ea typeface="微软雅黑" panose="020B0503020204020204" pitchFamily="34" charset="-122"/>
              </a:rPr>
              <a:t>2024</a:t>
            </a:r>
            <a:r>
              <a:rPr lang="zh-CN" altLang="en-US" sz="900" dirty="0">
                <a:solidFill>
                  <a:srgbClr val="000000"/>
                </a:solidFill>
                <a:latin typeface="Arial" panose="020B0604020202020204"/>
                <a:ea typeface="微软雅黑" panose="020B0503020204020204" pitchFamily="34" charset="-122"/>
              </a:rPr>
              <a:t>中国临床肿瘤学会（</a:t>
            </a:r>
            <a:r>
              <a:rPr lang="en-US" altLang="zh-CN" sz="900" dirty="0">
                <a:solidFill>
                  <a:srgbClr val="000000"/>
                </a:solidFill>
                <a:latin typeface="Arial" panose="020B0604020202020204"/>
                <a:ea typeface="微软雅黑" panose="020B0503020204020204" pitchFamily="34" charset="-122"/>
              </a:rPr>
              <a:t>CSCO</a:t>
            </a:r>
            <a:r>
              <a:rPr lang="zh-CN" altLang="en-US" sz="900" dirty="0">
                <a:solidFill>
                  <a:srgbClr val="000000"/>
                </a:solidFill>
                <a:latin typeface="Arial" panose="020B0604020202020204"/>
                <a:ea typeface="微软雅黑" panose="020B0503020204020204" pitchFamily="34" charset="-122"/>
              </a:rPr>
              <a:t>）恶性血液病诊疗指南</a:t>
            </a:r>
            <a:endParaRPr lang="fr-FR" altLang="zh-CN" sz="900" dirty="0">
              <a:solidFill>
                <a:srgbClr val="000000"/>
              </a:solidFill>
              <a:latin typeface="Arial" panose="020B0604020202020204"/>
              <a:ea typeface="微软雅黑" panose="020B0503020204020204" pitchFamily="34" charset="-122"/>
            </a:endParaRPr>
          </a:p>
          <a:p>
            <a:pPr marL="342797" indent="-342797" defTabSz="914126">
              <a:buFont typeface="+mj-lt"/>
              <a:buAutoNum type="arabicPeriod"/>
            </a:pPr>
            <a:r>
              <a:rPr lang="fr-FR" altLang="zh-CN" sz="900" dirty="0">
                <a:solidFill>
                  <a:srgbClr val="000000"/>
                </a:solidFill>
                <a:latin typeface="Arial" panose="020B0604020202020204"/>
                <a:ea typeface="微软雅黑" panose="020B0503020204020204" pitchFamily="34" charset="-122"/>
              </a:rPr>
              <a:t>2024</a:t>
            </a:r>
            <a:r>
              <a:rPr lang="zh-CN" altLang="en-US" sz="900" dirty="0">
                <a:solidFill>
                  <a:srgbClr val="000000"/>
                </a:solidFill>
                <a:latin typeface="Arial" panose="020B0604020202020204"/>
                <a:ea typeface="微软雅黑" panose="020B0503020204020204" pitchFamily="34" charset="-122"/>
              </a:rPr>
              <a:t>美国</a:t>
            </a:r>
            <a:r>
              <a:rPr lang="en-US" altLang="zh-CN" sz="900" dirty="0">
                <a:solidFill>
                  <a:srgbClr val="000000"/>
                </a:solidFill>
                <a:latin typeface="Arial" panose="020B0604020202020204"/>
                <a:ea typeface="微软雅黑" panose="020B0503020204020204" pitchFamily="34" charset="-122"/>
              </a:rPr>
              <a:t>NCCN</a:t>
            </a:r>
            <a:r>
              <a:rPr lang="zh-CN" altLang="en-US" sz="900" dirty="0">
                <a:solidFill>
                  <a:srgbClr val="000000"/>
                </a:solidFill>
                <a:latin typeface="Arial" panose="020B0604020202020204"/>
                <a:ea typeface="微软雅黑" panose="020B0503020204020204" pitchFamily="34" charset="-122"/>
              </a:rPr>
              <a:t>指南</a:t>
            </a:r>
            <a:endParaRPr lang="en-US" altLang="zh-CN" sz="900" dirty="0">
              <a:solidFill>
                <a:srgbClr val="000000"/>
              </a:solidFill>
              <a:latin typeface="Arial" panose="020B0604020202020204"/>
              <a:ea typeface="微软雅黑" panose="020B0503020204020204" pitchFamily="34" charset="-122"/>
            </a:endParaRPr>
          </a:p>
          <a:p>
            <a:pPr marL="342797" indent="-342797" defTabSz="914126">
              <a:buFont typeface="+mj-lt"/>
              <a:buAutoNum type="arabicPeriod"/>
            </a:pPr>
            <a:r>
              <a:rPr lang="zh-CN" altLang="en-US" sz="900" dirty="0">
                <a:solidFill>
                  <a:srgbClr val="000000"/>
                </a:solidFill>
                <a:latin typeface="Arial" panose="020B0604020202020204"/>
                <a:ea typeface="微软雅黑" panose="020B0503020204020204" pitchFamily="34" charset="-122"/>
              </a:rPr>
              <a:t>中国成人急性淋巴细胞白血病诊断与治疗指南（</a:t>
            </a:r>
            <a:r>
              <a:rPr lang="en-US" altLang="zh-CN" sz="900" dirty="0">
                <a:solidFill>
                  <a:srgbClr val="000000"/>
                </a:solidFill>
                <a:latin typeface="Arial" panose="020B0604020202020204"/>
                <a:ea typeface="微软雅黑" panose="020B0503020204020204" pitchFamily="34" charset="-122"/>
              </a:rPr>
              <a:t>2024</a:t>
            </a:r>
            <a:r>
              <a:rPr lang="zh-CN" altLang="en-US" sz="900" dirty="0">
                <a:solidFill>
                  <a:srgbClr val="000000"/>
                </a:solidFill>
                <a:latin typeface="Arial" panose="020B0604020202020204"/>
                <a:ea typeface="微软雅黑" panose="020B0503020204020204" pitchFamily="34" charset="-122"/>
              </a:rPr>
              <a:t>年版）</a:t>
            </a:r>
            <a:endParaRPr lang="en-US" altLang="zh-CN" sz="900" dirty="0">
              <a:solidFill>
                <a:srgbClr val="000000"/>
              </a:solidFill>
              <a:latin typeface="Arial" panose="020B0604020202020204"/>
              <a:ea typeface="微软雅黑" panose="020B0503020204020204" pitchFamily="34" charset="-122"/>
            </a:endParaRPr>
          </a:p>
          <a:p>
            <a:pPr marL="342797" indent="-342797" defTabSz="914126">
              <a:buFont typeface="+mj-lt"/>
              <a:buAutoNum type="arabicPeriod"/>
            </a:pPr>
            <a:r>
              <a:rPr lang="zh-CN" altLang="en-US" sz="900" dirty="0">
                <a:solidFill>
                  <a:srgbClr val="000000"/>
                </a:solidFill>
                <a:latin typeface="Arial" panose="020B0604020202020204"/>
                <a:ea typeface="微软雅黑" panose="020B0503020204020204" pitchFamily="34" charset="-122"/>
              </a:rPr>
              <a:t>注射用贝林妥欧单抗说明书</a:t>
            </a:r>
            <a:endParaRPr lang="en-US" altLang="zh-CN" sz="900" dirty="0">
              <a:solidFill>
                <a:srgbClr val="000000"/>
              </a:solidFill>
              <a:latin typeface="Arial" panose="020B0604020202020204"/>
              <a:ea typeface="微软雅黑" panose="020B0503020204020204" pitchFamily="34" charset="-122"/>
            </a:endParaRPr>
          </a:p>
          <a:p>
            <a:pPr marL="342797" indent="-342797" defTabSz="914126">
              <a:buFont typeface="+mj-lt"/>
              <a:buAutoNum type="arabicPeriod"/>
            </a:pPr>
            <a:r>
              <a:rPr lang="en-GB" altLang="zh-CN" sz="900" dirty="0">
                <a:solidFill>
                  <a:srgbClr val="000000"/>
                </a:solidFill>
                <a:latin typeface="Arial" panose="020B0604020202020204"/>
                <a:ea typeface="微软雅黑" panose="020B0503020204020204" pitchFamily="34" charset="-122"/>
              </a:rPr>
              <a:t>Cai X, et al. Ann </a:t>
            </a:r>
            <a:r>
              <a:rPr lang="en-GB" altLang="zh-CN" sz="900" dirty="0" err="1">
                <a:solidFill>
                  <a:srgbClr val="000000"/>
                </a:solidFill>
                <a:latin typeface="Arial" panose="020B0604020202020204"/>
                <a:ea typeface="微软雅黑" panose="020B0503020204020204" pitchFamily="34" charset="-122"/>
              </a:rPr>
              <a:t>Hematol</a:t>
            </a:r>
            <a:r>
              <a:rPr lang="en-GB" altLang="zh-CN" sz="900" dirty="0">
                <a:solidFill>
                  <a:srgbClr val="000000"/>
                </a:solidFill>
                <a:latin typeface="Arial" panose="020B0604020202020204"/>
                <a:ea typeface="微软雅黑" panose="020B0503020204020204" pitchFamily="34" charset="-122"/>
              </a:rPr>
              <a:t>. 2019 Jul;98(7):1733-1742.</a:t>
            </a:r>
            <a:endParaRPr lang="en-US" altLang="zh-CN" sz="900" dirty="0">
              <a:solidFill>
                <a:srgbClr val="000000"/>
              </a:solidFill>
              <a:latin typeface="Arial" panose="020B0604020202020204"/>
              <a:ea typeface="微软雅黑" panose="020B0503020204020204" pitchFamily="34" charset="-122"/>
            </a:endParaRPr>
          </a:p>
          <a:p>
            <a:pPr marL="342797" indent="-342797" defTabSz="914126">
              <a:buFont typeface="+mj-lt"/>
              <a:buAutoNum type="arabicPeriod"/>
            </a:pPr>
            <a:r>
              <a:rPr lang="en-US" altLang="zh-CN" sz="900" dirty="0">
                <a:solidFill>
                  <a:srgbClr val="212121"/>
                </a:solidFill>
                <a:latin typeface="Arial" panose="020B0604020202020204"/>
                <a:ea typeface="微软雅黑" panose="020B0503020204020204" pitchFamily="34" charset="-122"/>
              </a:rPr>
              <a:t>Ohashi K, Tanabe J, Watanabe R, Tanaka T, </a:t>
            </a:r>
            <a:r>
              <a:rPr lang="en-US" altLang="zh-CN" sz="900" dirty="0" err="1">
                <a:solidFill>
                  <a:srgbClr val="212121"/>
                </a:solidFill>
                <a:latin typeface="Arial" panose="020B0604020202020204"/>
                <a:ea typeface="微软雅黑" panose="020B0503020204020204" pitchFamily="34" charset="-122"/>
              </a:rPr>
              <a:t>Sakamaki</a:t>
            </a:r>
            <a:r>
              <a:rPr lang="en-US" altLang="zh-CN" sz="900" dirty="0">
                <a:solidFill>
                  <a:srgbClr val="212121"/>
                </a:solidFill>
                <a:latin typeface="Arial" panose="020B0604020202020204"/>
                <a:ea typeface="微软雅黑" panose="020B0503020204020204" pitchFamily="34" charset="-122"/>
              </a:rPr>
              <a:t> H, </a:t>
            </a:r>
            <a:r>
              <a:rPr lang="en-US" altLang="zh-CN" sz="900" dirty="0" err="1">
                <a:solidFill>
                  <a:srgbClr val="212121"/>
                </a:solidFill>
                <a:latin typeface="Arial" panose="020B0604020202020204"/>
                <a:ea typeface="微软雅黑" panose="020B0503020204020204" pitchFamily="34" charset="-122"/>
              </a:rPr>
              <a:t>Maruta</a:t>
            </a:r>
            <a:r>
              <a:rPr lang="en-US" altLang="zh-CN" sz="900" dirty="0">
                <a:solidFill>
                  <a:srgbClr val="212121"/>
                </a:solidFill>
                <a:latin typeface="Arial" panose="020B0604020202020204"/>
                <a:ea typeface="微软雅黑" panose="020B0503020204020204" pitchFamily="34" charset="-122"/>
              </a:rPr>
              <a:t> A, Okamoto S, </a:t>
            </a:r>
            <a:r>
              <a:rPr lang="en-US" altLang="zh-CN" sz="900" dirty="0" err="1">
                <a:solidFill>
                  <a:srgbClr val="212121"/>
                </a:solidFill>
                <a:latin typeface="Arial" panose="020B0604020202020204"/>
                <a:ea typeface="微软雅黑" panose="020B0503020204020204" pitchFamily="34" charset="-122"/>
              </a:rPr>
              <a:t>Aotsuka</a:t>
            </a:r>
            <a:r>
              <a:rPr lang="en-US" altLang="zh-CN" sz="900" dirty="0">
                <a:solidFill>
                  <a:srgbClr val="212121"/>
                </a:solidFill>
                <a:latin typeface="Arial" panose="020B0604020202020204"/>
                <a:ea typeface="微软雅黑" panose="020B0503020204020204" pitchFamily="34" charset="-122"/>
              </a:rPr>
              <a:t> N, Saito K, Nishimura M, Oh H, </a:t>
            </a:r>
            <a:r>
              <a:rPr lang="en-US" altLang="zh-CN" sz="900" dirty="0" err="1">
                <a:solidFill>
                  <a:srgbClr val="212121"/>
                </a:solidFill>
                <a:latin typeface="Arial" panose="020B0604020202020204"/>
                <a:ea typeface="微软雅黑" panose="020B0503020204020204" pitchFamily="34" charset="-122"/>
              </a:rPr>
              <a:t>Matsuzaki</a:t>
            </a:r>
            <a:r>
              <a:rPr lang="en-US" altLang="zh-CN" sz="900" dirty="0">
                <a:solidFill>
                  <a:srgbClr val="212121"/>
                </a:solidFill>
                <a:latin typeface="Arial" panose="020B0604020202020204"/>
                <a:ea typeface="微软雅黑" panose="020B0503020204020204" pitchFamily="34" charset="-122"/>
              </a:rPr>
              <a:t> M, Takahashi S, </a:t>
            </a:r>
            <a:r>
              <a:rPr lang="en-US" altLang="zh-CN" sz="900" dirty="0" err="1">
                <a:solidFill>
                  <a:srgbClr val="212121"/>
                </a:solidFill>
                <a:latin typeface="Arial" panose="020B0604020202020204"/>
                <a:ea typeface="微软雅黑" panose="020B0503020204020204" pitchFamily="34" charset="-122"/>
              </a:rPr>
              <a:t>Yonekura</a:t>
            </a:r>
            <a:r>
              <a:rPr lang="en-US" altLang="zh-CN" sz="900" dirty="0">
                <a:solidFill>
                  <a:srgbClr val="212121"/>
                </a:solidFill>
                <a:latin typeface="Arial" panose="020B0604020202020204"/>
                <a:ea typeface="微软雅黑" panose="020B0503020204020204" pitchFamily="34" charset="-122"/>
              </a:rPr>
              <a:t> S. The Japanese multicenter open randomized trial of </a:t>
            </a:r>
            <a:r>
              <a:rPr lang="en-US" altLang="zh-CN" sz="900" dirty="0" err="1">
                <a:solidFill>
                  <a:srgbClr val="212121"/>
                </a:solidFill>
                <a:latin typeface="Arial" panose="020B0604020202020204"/>
                <a:ea typeface="微软雅黑" panose="020B0503020204020204" pitchFamily="34" charset="-122"/>
              </a:rPr>
              <a:t>ursodeoxycholic</a:t>
            </a:r>
            <a:r>
              <a:rPr lang="en-US" altLang="zh-CN" sz="900" dirty="0">
                <a:solidFill>
                  <a:srgbClr val="212121"/>
                </a:solidFill>
                <a:latin typeface="Arial" panose="020B0604020202020204"/>
                <a:ea typeface="微软雅黑" panose="020B0503020204020204" pitchFamily="34" charset="-122"/>
              </a:rPr>
              <a:t> acid prophylaxis for hepatic </a:t>
            </a:r>
            <a:r>
              <a:rPr lang="en-US" altLang="zh-CN" sz="900" dirty="0" err="1">
                <a:solidFill>
                  <a:srgbClr val="212121"/>
                </a:solidFill>
                <a:latin typeface="Arial" panose="020B0604020202020204"/>
                <a:ea typeface="微软雅黑" panose="020B0503020204020204" pitchFamily="34" charset="-122"/>
              </a:rPr>
              <a:t>veno</a:t>
            </a:r>
            <a:r>
              <a:rPr lang="en-US" altLang="zh-CN" sz="900" dirty="0">
                <a:solidFill>
                  <a:srgbClr val="212121"/>
                </a:solidFill>
                <a:latin typeface="Arial" panose="020B0604020202020204"/>
                <a:ea typeface="微软雅黑" panose="020B0503020204020204" pitchFamily="34" charset="-122"/>
              </a:rPr>
              <a:t>-occlusive disease after stem cell transplantation. Am J </a:t>
            </a:r>
            <a:r>
              <a:rPr lang="en-US" altLang="zh-CN" sz="900" dirty="0" err="1">
                <a:solidFill>
                  <a:srgbClr val="212121"/>
                </a:solidFill>
                <a:latin typeface="Arial" panose="020B0604020202020204"/>
                <a:ea typeface="微软雅黑" panose="020B0503020204020204" pitchFamily="34" charset="-122"/>
              </a:rPr>
              <a:t>Hematol</a:t>
            </a:r>
            <a:r>
              <a:rPr lang="en-US" altLang="zh-CN" sz="900" dirty="0">
                <a:solidFill>
                  <a:srgbClr val="212121"/>
                </a:solidFill>
                <a:latin typeface="Arial" panose="020B0604020202020204"/>
                <a:ea typeface="微软雅黑" panose="020B0503020204020204" pitchFamily="34" charset="-122"/>
              </a:rPr>
              <a:t>. 2000 May;64(1):32-8.</a:t>
            </a:r>
          </a:p>
          <a:p>
            <a:pPr marL="342797" indent="-342797" defTabSz="914126">
              <a:buFont typeface="+mj-lt"/>
              <a:buAutoNum type="arabicPeriod"/>
            </a:pPr>
            <a:r>
              <a:rPr lang="en-US" altLang="zh-CN" sz="900" dirty="0">
                <a:solidFill>
                  <a:srgbClr val="212121"/>
                </a:solidFill>
                <a:latin typeface="Arial" panose="020B0604020202020204"/>
                <a:ea typeface="微软雅黑" panose="020B0503020204020204" pitchFamily="34" charset="-122"/>
              </a:rPr>
              <a:t>Cai Z, Xu X, et al. Inotuzumab Ozogamicin Rescue Treatment Improved the Survival of High-risk Adult R/R B-ALL patients with critical tumor suppressor gene alteration. EHA 2024/05</a:t>
            </a:r>
          </a:p>
          <a:p>
            <a:pPr marL="342797" indent="-342797" defTabSz="914126">
              <a:buFont typeface="+mj-lt"/>
              <a:buAutoNum type="arabicPeriod"/>
            </a:pPr>
            <a:r>
              <a:rPr lang="en-US" altLang="zh-CN" sz="900" dirty="0">
                <a:solidFill>
                  <a:srgbClr val="212121"/>
                </a:solidFill>
                <a:latin typeface="Arial" panose="020B0604020202020204"/>
                <a:ea typeface="微软雅黑" panose="020B0503020204020204" pitchFamily="34" charset="-122"/>
              </a:rPr>
              <a:t>Tang S, Ren J, et al. Fixed dose of Inotuzumab Ozogamicin combined with </a:t>
            </a:r>
            <a:r>
              <a:rPr lang="en-US" altLang="zh-CN" sz="900" dirty="0" err="1">
                <a:solidFill>
                  <a:srgbClr val="212121"/>
                </a:solidFill>
                <a:latin typeface="Arial" panose="020B0604020202020204"/>
                <a:ea typeface="微软雅黑" panose="020B0503020204020204" pitchFamily="34" charset="-122"/>
              </a:rPr>
              <a:t>vp</a:t>
            </a:r>
            <a:r>
              <a:rPr lang="en-US" altLang="zh-CN" sz="900" dirty="0">
                <a:solidFill>
                  <a:srgbClr val="212121"/>
                </a:solidFill>
                <a:latin typeface="Arial" panose="020B0604020202020204"/>
                <a:ea typeface="微软雅黑" panose="020B0503020204020204" pitchFamily="34" charset="-122"/>
              </a:rPr>
              <a:t>-based chemotherapy induces efficacy in B-cell acute lymphoblastic leukemia of different stages including maintenance. EHA 2024/05</a:t>
            </a:r>
          </a:p>
          <a:p>
            <a:pPr marL="342797" indent="-342797" defTabSz="914126">
              <a:buFont typeface="+mj-lt"/>
              <a:buAutoNum type="arabicPeriod"/>
            </a:pPr>
            <a:r>
              <a:rPr lang="en-US" altLang="zh-CN" sz="900" dirty="0">
                <a:solidFill>
                  <a:srgbClr val="212121"/>
                </a:solidFill>
                <a:latin typeface="Arial" panose="020B0604020202020204"/>
                <a:ea typeface="微软雅黑" panose="020B0503020204020204" pitchFamily="34" charset="-122"/>
              </a:rPr>
              <a:t>2022</a:t>
            </a:r>
            <a:r>
              <a:rPr lang="zh-CN" altLang="en-US" sz="900" dirty="0">
                <a:solidFill>
                  <a:srgbClr val="212121"/>
                </a:solidFill>
                <a:latin typeface="Arial" panose="020B0604020202020204"/>
                <a:ea typeface="微软雅黑" panose="020B0503020204020204" pitchFamily="34" charset="-122"/>
              </a:rPr>
              <a:t>年中国抗癌协会（</a:t>
            </a:r>
            <a:r>
              <a:rPr lang="en-US" altLang="zh-CN" sz="900" dirty="0">
                <a:solidFill>
                  <a:srgbClr val="212121"/>
                </a:solidFill>
                <a:latin typeface="Arial" panose="020B0604020202020204"/>
                <a:ea typeface="微软雅黑" panose="020B0503020204020204" pitchFamily="34" charset="-122"/>
              </a:rPr>
              <a:t>CACA</a:t>
            </a:r>
            <a:r>
              <a:rPr lang="zh-CN" altLang="en-US" sz="900" dirty="0">
                <a:solidFill>
                  <a:srgbClr val="212121"/>
                </a:solidFill>
                <a:latin typeface="Arial" panose="020B0604020202020204"/>
                <a:ea typeface="微软雅黑" panose="020B0503020204020204" pitchFamily="34" charset="-122"/>
              </a:rPr>
              <a:t>）白血病诊疗指南</a:t>
            </a:r>
            <a:endParaRPr lang="en-US" altLang="zh-CN" sz="900" dirty="0">
              <a:solidFill>
                <a:srgbClr val="212121"/>
              </a:solidFill>
              <a:latin typeface="Arial" panose="020B0604020202020204"/>
              <a:ea typeface="微软雅黑" panose="020B0503020204020204" pitchFamily="34" charset="-122"/>
            </a:endParaRPr>
          </a:p>
          <a:p>
            <a:pPr marL="342797" indent="-342797" defTabSz="914126">
              <a:buFont typeface="+mj-lt"/>
              <a:buAutoNum type="arabicPeriod"/>
            </a:pPr>
            <a:r>
              <a:rPr lang="en-US" altLang="zh-CN" sz="900" dirty="0" err="1">
                <a:solidFill>
                  <a:srgbClr val="000000"/>
                </a:solidFill>
                <a:latin typeface="+mj-lt"/>
                <a:ea typeface="微软雅黑" panose="020B0503020204020204" pitchFamily="34" charset="-122"/>
              </a:rPr>
              <a:t>Kantarjian</a:t>
            </a:r>
            <a:r>
              <a:rPr lang="en-US" altLang="zh-CN" sz="900" dirty="0">
                <a:solidFill>
                  <a:srgbClr val="000000"/>
                </a:solidFill>
                <a:latin typeface="+mj-lt"/>
                <a:ea typeface="微软雅黑" panose="020B0503020204020204" pitchFamily="34" charset="-122"/>
              </a:rPr>
              <a:t> HM et al. Blinatumomab versus Chemo for Advanced Acute Lymphoblastic Leukemia, The New England Journal of Medicine, 2017;376:836-47</a:t>
            </a:r>
          </a:p>
          <a:p>
            <a:pPr marL="342797" indent="-342797" defTabSz="914126">
              <a:buFont typeface="+mj-lt"/>
              <a:buAutoNum type="arabicPeriod"/>
            </a:pPr>
            <a:endParaRPr lang="en-US" altLang="zh-CN" sz="900" dirty="0">
              <a:solidFill>
                <a:srgbClr val="000000"/>
              </a:solidFill>
              <a:latin typeface="Arial" panose="020B0604020202020204"/>
              <a:ea typeface="微软雅黑" panose="020B0503020204020204" pitchFamily="34" charset="-122"/>
            </a:endParaRPr>
          </a:p>
        </p:txBody>
      </p:sp>
    </p:spTree>
    <p:extLst>
      <p:ext uri="{BB962C8B-B14F-4D97-AF65-F5344CB8AC3E}">
        <p14:creationId xmlns:p14="http://schemas.microsoft.com/office/powerpoint/2010/main" val="4181934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a:extLst>
              <a:ext uri="{FF2B5EF4-FFF2-40B4-BE49-F238E27FC236}">
                <a16:creationId xmlns:a16="http://schemas.microsoft.com/office/drawing/2014/main" id="{1F550D4A-B18C-4553-821D-CE5B83651676}"/>
              </a:ext>
            </a:extLst>
          </p:cNvPr>
          <p:cNvGraphicFramePr>
            <a:graphicFrameLocks noChangeAspect="1"/>
          </p:cNvGraphicFramePr>
          <p:nvPr>
            <p:custDataLst>
              <p:tags r:id="rId1"/>
            </p:custDataLst>
            <p:extLst>
              <p:ext uri="{D42A27DB-BD31-4B8C-83A1-F6EECF244321}">
                <p14:modId xmlns:p14="http://schemas.microsoft.com/office/powerpoint/2010/main" val="3911948109"/>
              </p:ext>
            </p:extLst>
          </p:nvPr>
        </p:nvGraphicFramePr>
        <p:xfrm>
          <a:off x="4762" y="2480"/>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3" name="对象 2" hidden="1">
                        <a:extLst>
                          <a:ext uri="{FF2B5EF4-FFF2-40B4-BE49-F238E27FC236}">
                            <a16:creationId xmlns:a16="http://schemas.microsoft.com/office/drawing/2014/main" id="{1F550D4A-B18C-4553-821D-CE5B83651676}"/>
                          </a:ext>
                        </a:extLst>
                      </p:cNvPr>
                      <p:cNvPicPr/>
                      <p:nvPr/>
                    </p:nvPicPr>
                    <p:blipFill>
                      <a:blip r:embed="rId4"/>
                      <a:stretch>
                        <a:fillRect/>
                      </a:stretch>
                    </p:blipFill>
                    <p:spPr>
                      <a:xfrm>
                        <a:off x="4762" y="2480"/>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61BBAB6D-3331-4E8F-8A24-45B62E2C6A9C}"/>
              </a:ext>
            </a:extLst>
          </p:cNvPr>
          <p:cNvSpPr>
            <a:spLocks noGrp="1"/>
          </p:cNvSpPr>
          <p:nvPr>
            <p:ph type="title"/>
          </p:nvPr>
        </p:nvSpPr>
        <p:spPr>
          <a:xfrm>
            <a:off x="448386" y="574388"/>
            <a:ext cx="11292840" cy="850392"/>
          </a:xfrm>
        </p:spPr>
        <p:txBody>
          <a:bodyPr vert="horz"/>
          <a:lstStyle/>
          <a:p>
            <a:r>
              <a:rPr lang="zh-CN" altLang="en-US" sz="2799" dirty="0">
                <a:latin typeface="微软雅黑" panose="020B0503020204020204" pitchFamily="34" charset="-122"/>
                <a:ea typeface="微软雅黑" panose="020B0503020204020204" pitchFamily="34" charset="-122"/>
              </a:rPr>
              <a:t>目录</a:t>
            </a:r>
          </a:p>
        </p:txBody>
      </p:sp>
      <p:sp>
        <p:nvSpPr>
          <p:cNvPr id="11" name="文本框 10">
            <a:extLst>
              <a:ext uri="{FF2B5EF4-FFF2-40B4-BE49-F238E27FC236}">
                <a16:creationId xmlns:a16="http://schemas.microsoft.com/office/drawing/2014/main" id="{7366781F-AE36-48EE-AEA2-E0883BE851B9}"/>
              </a:ext>
            </a:extLst>
          </p:cNvPr>
          <p:cNvSpPr txBox="1"/>
          <p:nvPr/>
        </p:nvSpPr>
        <p:spPr bwMode="gray">
          <a:xfrm>
            <a:off x="2068442" y="874070"/>
            <a:ext cx="9194204" cy="1595117"/>
          </a:xfrm>
          <a:prstGeom prst="rect">
            <a:avLst/>
          </a:prstGeom>
          <a:noFill/>
        </p:spPr>
        <p:txBody>
          <a:bodyPr wrap="square">
            <a:spAutoFit/>
          </a:bodyPr>
          <a:lstStyle/>
          <a:p>
            <a:pPr algn="ctr" defTabSz="914126">
              <a:lnSpc>
                <a:spcPct val="125000"/>
              </a:lnSpc>
              <a:spcAft>
                <a:spcPts val="600"/>
              </a:spcAft>
              <a:defRPr/>
            </a:pPr>
            <a:r>
              <a:rPr lang="zh-CN" altLang="en-US" sz="3000" b="1" dirty="0">
                <a:solidFill>
                  <a:srgbClr val="0047BB"/>
                </a:solidFill>
                <a:latin typeface="微软雅黑" panose="020B0503020204020204" pitchFamily="34" charset="-122"/>
                <a:ea typeface="微软雅黑" panose="020B0503020204020204" pitchFamily="34" charset="-122"/>
              </a:rPr>
              <a:t>注射用奥加伊妥珠单抗</a:t>
            </a:r>
            <a:r>
              <a:rPr lang="zh-CN" altLang="en-US" sz="2400" b="1" dirty="0">
                <a:solidFill>
                  <a:srgbClr val="000000"/>
                </a:solidFill>
                <a:latin typeface="微软雅黑" panose="020B0503020204020204" pitchFamily="34" charset="-122"/>
                <a:ea typeface="微软雅黑" panose="020B0503020204020204" pitchFamily="34" charset="-122"/>
              </a:rPr>
              <a:t>（贝博萨</a:t>
            </a:r>
            <a:r>
              <a:rPr lang="en-US" altLang="zh-CN" sz="2400" b="1" baseline="30000" dirty="0">
                <a:solidFill>
                  <a:srgbClr val="000000"/>
                </a:solidFill>
                <a:latin typeface="微软雅黑" panose="020B0503020204020204" pitchFamily="34" charset="-122"/>
                <a:ea typeface="微软雅黑" panose="020B0503020204020204" pitchFamily="34" charset="-122"/>
              </a:rPr>
              <a:t>®</a:t>
            </a:r>
            <a:r>
              <a:rPr lang="en-US" altLang="zh-CN" sz="2400" b="1" dirty="0">
                <a:solidFill>
                  <a:srgbClr val="000000"/>
                </a:solidFill>
                <a:latin typeface="微软雅黑" panose="020B0503020204020204" pitchFamily="34" charset="-122"/>
                <a:ea typeface="微软雅黑" panose="020B0503020204020204" pitchFamily="34" charset="-122"/>
              </a:rPr>
              <a:t> </a:t>
            </a:r>
            <a:r>
              <a:rPr lang="zh-CN" altLang="en-US" sz="2400" b="1" dirty="0">
                <a:solidFill>
                  <a:srgbClr val="000000"/>
                </a:solidFill>
                <a:latin typeface="微软雅黑" panose="020B0503020204020204" pitchFamily="34" charset="-122"/>
                <a:ea typeface="微软雅黑" panose="020B0503020204020204" pitchFamily="34" charset="-122"/>
              </a:rPr>
              <a:t>）</a:t>
            </a:r>
          </a:p>
          <a:p>
            <a:pPr algn="ctr" defTabSz="913852">
              <a:lnSpc>
                <a:spcPct val="120000"/>
              </a:lnSpc>
              <a:defRPr/>
            </a:pPr>
            <a:r>
              <a:rPr lang="zh-CN" altLang="en-US" sz="2399" b="1" dirty="0">
                <a:solidFill>
                  <a:srgbClr val="C00000"/>
                </a:solidFill>
                <a:latin typeface="微软雅黑" panose="020B0503020204020204" pitchFamily="34" charset="-122"/>
                <a:ea typeface="微软雅黑" panose="020B0503020204020204" pitchFamily="34" charset="-122"/>
              </a:rPr>
              <a:t>弥补</a:t>
            </a:r>
            <a:r>
              <a:rPr lang="zh-CN" altLang="en-US" sz="2399" b="1" dirty="0">
                <a:solidFill>
                  <a:srgbClr val="000000"/>
                </a:solidFill>
                <a:latin typeface="微软雅黑" panose="020B0503020204020204" pitchFamily="34" charset="-122"/>
                <a:ea typeface="微软雅黑" panose="020B0503020204020204" pitchFamily="34" charset="-122"/>
              </a:rPr>
              <a:t>成人</a:t>
            </a:r>
            <a:r>
              <a:rPr lang="zh-CN" altLang="en-US" sz="2399" b="1" dirty="0">
                <a:solidFill>
                  <a:srgbClr val="0047BB"/>
                </a:solidFill>
                <a:latin typeface="微软雅黑" panose="020B0503020204020204" pitchFamily="34" charset="-122"/>
                <a:ea typeface="微软雅黑" panose="020B0503020204020204" pitchFamily="34" charset="-122"/>
              </a:rPr>
              <a:t>复发性</a:t>
            </a:r>
            <a:r>
              <a:rPr lang="en-US" altLang="zh-CN" sz="2399" b="1" dirty="0">
                <a:solidFill>
                  <a:srgbClr val="0047BB"/>
                </a:solidFill>
                <a:latin typeface="微软雅黑" panose="020B0503020204020204" pitchFamily="34" charset="-122"/>
                <a:ea typeface="微软雅黑" panose="020B0503020204020204" pitchFamily="34" charset="-122"/>
              </a:rPr>
              <a:t>/</a:t>
            </a:r>
            <a:r>
              <a:rPr lang="zh-CN" altLang="en-US" sz="2399" b="1" dirty="0">
                <a:solidFill>
                  <a:srgbClr val="0047BB"/>
                </a:solidFill>
                <a:latin typeface="微软雅黑" panose="020B0503020204020204" pitchFamily="34" charset="-122"/>
                <a:ea typeface="微软雅黑" panose="020B0503020204020204" pitchFamily="34" charset="-122"/>
              </a:rPr>
              <a:t>难治性</a:t>
            </a:r>
            <a:r>
              <a:rPr lang="zh-CN" altLang="en-US" sz="2400" b="1" dirty="0">
                <a:solidFill>
                  <a:srgbClr val="000000"/>
                </a:solidFill>
                <a:latin typeface="微软雅黑" panose="020B0503020204020204" pitchFamily="34" charset="-122"/>
                <a:ea typeface="微软雅黑" panose="020B0503020204020204" pitchFamily="34" charset="-122"/>
              </a:rPr>
              <a:t>前体</a:t>
            </a:r>
            <a:r>
              <a:rPr lang="en-US" altLang="zh-CN" sz="2399" b="1" dirty="0">
                <a:solidFill>
                  <a:srgbClr val="000000"/>
                </a:solidFill>
                <a:latin typeface="微软雅黑" panose="020B0503020204020204" pitchFamily="34" charset="-122"/>
                <a:ea typeface="微软雅黑" panose="020B0503020204020204" pitchFamily="34" charset="-122"/>
              </a:rPr>
              <a:t>B</a:t>
            </a:r>
            <a:r>
              <a:rPr lang="zh-CN" altLang="en-US" sz="2399" b="1" dirty="0">
                <a:solidFill>
                  <a:srgbClr val="000000"/>
                </a:solidFill>
                <a:latin typeface="微软雅黑" panose="020B0503020204020204" pitchFamily="34" charset="-122"/>
                <a:ea typeface="微软雅黑" panose="020B0503020204020204" pitchFamily="34" charset="-122"/>
              </a:rPr>
              <a:t>细胞急性淋巴细胞白血病治疗的</a:t>
            </a:r>
            <a:r>
              <a:rPr lang="zh-CN" altLang="en-US" sz="2399" b="1" dirty="0">
                <a:solidFill>
                  <a:srgbClr val="C00000"/>
                </a:solidFill>
                <a:latin typeface="微软雅黑" panose="020B0503020204020204" pitchFamily="34" charset="-122"/>
                <a:ea typeface="微软雅黑" panose="020B0503020204020204" pitchFamily="34" charset="-122"/>
              </a:rPr>
              <a:t>空白</a:t>
            </a:r>
          </a:p>
          <a:p>
            <a:pPr algn="ctr" defTabSz="913852">
              <a:lnSpc>
                <a:spcPct val="120000"/>
              </a:lnSpc>
              <a:defRPr/>
            </a:pPr>
            <a:r>
              <a:rPr lang="zh-CN" altLang="en-US" sz="2399" b="1" dirty="0">
                <a:solidFill>
                  <a:srgbClr val="C00000"/>
                </a:solidFill>
                <a:latin typeface="微软雅黑" panose="020B0503020204020204" pitchFamily="34" charset="-122"/>
                <a:ea typeface="微软雅黑" panose="020B0503020204020204" pitchFamily="34" charset="-122"/>
              </a:rPr>
              <a:t>首个且唯一</a:t>
            </a:r>
            <a:r>
              <a:rPr lang="zh-CN" altLang="en-US" sz="2399" b="1" dirty="0">
                <a:solidFill>
                  <a:srgbClr val="000000"/>
                </a:solidFill>
                <a:latin typeface="微软雅黑" panose="020B0503020204020204" pitchFamily="34" charset="-122"/>
                <a:ea typeface="微软雅黑" panose="020B0503020204020204" pitchFamily="34" charset="-122"/>
              </a:rPr>
              <a:t>治疗白血病的</a:t>
            </a:r>
            <a:r>
              <a:rPr lang="en-US" altLang="zh-CN" sz="2399" b="1" dirty="0">
                <a:solidFill>
                  <a:srgbClr val="C00000"/>
                </a:solidFill>
                <a:latin typeface="微软雅黑" panose="020B0503020204020204" pitchFamily="34" charset="-122"/>
                <a:ea typeface="微软雅黑" panose="020B0503020204020204" pitchFamily="34" charset="-122"/>
              </a:rPr>
              <a:t>ADC</a:t>
            </a:r>
            <a:r>
              <a:rPr lang="zh-CN" altLang="en-US" sz="2399" b="1" dirty="0">
                <a:solidFill>
                  <a:srgbClr val="C00000"/>
                </a:solidFill>
                <a:latin typeface="微软雅黑" panose="020B0503020204020204" pitchFamily="34" charset="-122"/>
                <a:ea typeface="微软雅黑" panose="020B0503020204020204" pitchFamily="34" charset="-122"/>
              </a:rPr>
              <a:t>药物</a:t>
            </a:r>
          </a:p>
        </p:txBody>
      </p:sp>
      <p:grpSp>
        <p:nvGrpSpPr>
          <p:cNvPr id="6" name="组合 5">
            <a:extLst>
              <a:ext uri="{FF2B5EF4-FFF2-40B4-BE49-F238E27FC236}">
                <a16:creationId xmlns:a16="http://schemas.microsoft.com/office/drawing/2014/main" id="{9CAB4413-5DD5-5952-BFA4-5A3EB487A0E5}"/>
              </a:ext>
            </a:extLst>
          </p:cNvPr>
          <p:cNvGrpSpPr/>
          <p:nvPr/>
        </p:nvGrpSpPr>
        <p:grpSpPr>
          <a:xfrm>
            <a:off x="4015380" y="2658644"/>
            <a:ext cx="5092995" cy="468000"/>
            <a:chOff x="2036135" y="1738423"/>
            <a:chExt cx="5092995" cy="468000"/>
          </a:xfrm>
        </p:grpSpPr>
        <p:sp>
          <p:nvSpPr>
            <p:cNvPr id="2" name="椭圆 1">
              <a:extLst>
                <a:ext uri="{FF2B5EF4-FFF2-40B4-BE49-F238E27FC236}">
                  <a16:creationId xmlns:a16="http://schemas.microsoft.com/office/drawing/2014/main" id="{995A8C08-33B4-D2EE-0246-FE2898C1A3F1}"/>
                </a:ext>
              </a:extLst>
            </p:cNvPr>
            <p:cNvSpPr/>
            <p:nvPr/>
          </p:nvSpPr>
          <p:spPr bwMode="gray">
            <a:xfrm>
              <a:off x="2036135" y="1738423"/>
              <a:ext cx="468000" cy="468000"/>
            </a:xfrm>
            <a:prstGeom prst="ellipse">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en-US" altLang="zh-CN" b="1" dirty="0">
                  <a:solidFill>
                    <a:srgbClr val="FFFFFF"/>
                  </a:solidFill>
                  <a:latin typeface="Arial" panose="020B0604020202020204"/>
                  <a:ea typeface="黑体" panose="02010609060101010101" pitchFamily="49" charset="-122"/>
                </a:rPr>
                <a:t>1</a:t>
              </a:r>
              <a:endParaRPr lang="zh-CN" altLang="en-US" b="1" dirty="0">
                <a:solidFill>
                  <a:srgbClr val="FFFFFF"/>
                </a:solidFill>
                <a:latin typeface="Arial" panose="020B0604020202020204"/>
                <a:ea typeface="黑体" panose="02010609060101010101" pitchFamily="49" charset="-122"/>
              </a:endParaRPr>
            </a:p>
          </p:txBody>
        </p:sp>
        <p:sp>
          <p:nvSpPr>
            <p:cNvPr id="4" name="矩形: 圆角 3">
              <a:extLst>
                <a:ext uri="{FF2B5EF4-FFF2-40B4-BE49-F238E27FC236}">
                  <a16:creationId xmlns:a16="http://schemas.microsoft.com/office/drawing/2014/main" id="{91ABAB75-566C-022F-DAD7-42AE2E76C774}"/>
                </a:ext>
              </a:extLst>
            </p:cNvPr>
            <p:cNvSpPr/>
            <p:nvPr/>
          </p:nvSpPr>
          <p:spPr bwMode="gray">
            <a:xfrm>
              <a:off x="2817628" y="1738423"/>
              <a:ext cx="4311502" cy="468000"/>
            </a:xfrm>
            <a:prstGeom prst="round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fontAlgn="base">
                <a:lnSpc>
                  <a:spcPct val="90000"/>
                </a:lnSpc>
                <a:spcAft>
                  <a:spcPct val="0"/>
                </a:spcAft>
                <a:buClr>
                  <a:srgbClr val="0095FF"/>
                </a:buClr>
                <a:buSzPct val="90000"/>
              </a:pPr>
              <a:r>
                <a:rPr lang="zh-CN" altLang="en-US" b="1" dirty="0">
                  <a:solidFill>
                    <a:srgbClr val="000000"/>
                  </a:solidFill>
                  <a:latin typeface="微软雅黑" panose="020B0503020204020204" pitchFamily="34" charset="-122"/>
                  <a:ea typeface="微软雅黑" panose="020B0503020204020204" pitchFamily="34" charset="-122"/>
                </a:rPr>
                <a:t>药品基本信息</a:t>
              </a:r>
            </a:p>
          </p:txBody>
        </p:sp>
      </p:grpSp>
      <p:grpSp>
        <p:nvGrpSpPr>
          <p:cNvPr id="7" name="组合 6">
            <a:extLst>
              <a:ext uri="{FF2B5EF4-FFF2-40B4-BE49-F238E27FC236}">
                <a16:creationId xmlns:a16="http://schemas.microsoft.com/office/drawing/2014/main" id="{FA4BB9AD-863B-828C-EBB6-CD94E69DFDB7}"/>
              </a:ext>
            </a:extLst>
          </p:cNvPr>
          <p:cNvGrpSpPr/>
          <p:nvPr/>
        </p:nvGrpSpPr>
        <p:grpSpPr>
          <a:xfrm>
            <a:off x="4015380" y="3411784"/>
            <a:ext cx="5092995" cy="468000"/>
            <a:chOff x="2036135" y="1738423"/>
            <a:chExt cx="5092995" cy="468000"/>
          </a:xfrm>
        </p:grpSpPr>
        <p:sp>
          <p:nvSpPr>
            <p:cNvPr id="8" name="椭圆 7">
              <a:extLst>
                <a:ext uri="{FF2B5EF4-FFF2-40B4-BE49-F238E27FC236}">
                  <a16:creationId xmlns:a16="http://schemas.microsoft.com/office/drawing/2014/main" id="{E85628C9-0EA4-FE7A-9BD2-1AF94721893B}"/>
                </a:ext>
              </a:extLst>
            </p:cNvPr>
            <p:cNvSpPr/>
            <p:nvPr/>
          </p:nvSpPr>
          <p:spPr bwMode="gray">
            <a:xfrm>
              <a:off x="2036135" y="1738423"/>
              <a:ext cx="468000" cy="468000"/>
            </a:xfrm>
            <a:prstGeom prst="ellipse">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en-US" altLang="zh-CN" b="1" dirty="0">
                  <a:solidFill>
                    <a:srgbClr val="FFFFFF"/>
                  </a:solidFill>
                  <a:latin typeface="Arial" panose="020B0604020202020204"/>
                  <a:ea typeface="黑体" panose="02010609060101010101" pitchFamily="49" charset="-122"/>
                </a:rPr>
                <a:t>2</a:t>
              </a:r>
              <a:endParaRPr lang="zh-CN" altLang="en-US" b="1" dirty="0">
                <a:solidFill>
                  <a:srgbClr val="FFFFFF"/>
                </a:solidFill>
                <a:latin typeface="Arial" panose="020B0604020202020204"/>
                <a:ea typeface="黑体" panose="02010609060101010101" pitchFamily="49" charset="-122"/>
              </a:endParaRPr>
            </a:p>
          </p:txBody>
        </p:sp>
        <p:sp>
          <p:nvSpPr>
            <p:cNvPr id="9" name="矩形: 圆角 8">
              <a:extLst>
                <a:ext uri="{FF2B5EF4-FFF2-40B4-BE49-F238E27FC236}">
                  <a16:creationId xmlns:a16="http://schemas.microsoft.com/office/drawing/2014/main" id="{70FC8E4F-9604-5FC4-816A-B14007B307A3}"/>
                </a:ext>
              </a:extLst>
            </p:cNvPr>
            <p:cNvSpPr/>
            <p:nvPr/>
          </p:nvSpPr>
          <p:spPr bwMode="gray">
            <a:xfrm>
              <a:off x="2817628" y="1738423"/>
              <a:ext cx="4311502" cy="468000"/>
            </a:xfrm>
            <a:prstGeom prst="round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fontAlgn="base">
                <a:lnSpc>
                  <a:spcPct val="90000"/>
                </a:lnSpc>
                <a:spcAft>
                  <a:spcPct val="0"/>
                </a:spcAft>
                <a:buClr>
                  <a:srgbClr val="0095FF"/>
                </a:buClr>
                <a:buSzPct val="90000"/>
              </a:pPr>
              <a:r>
                <a:rPr lang="zh-CN" altLang="en-US" b="1" dirty="0">
                  <a:solidFill>
                    <a:srgbClr val="000000"/>
                  </a:solidFill>
                  <a:latin typeface="微软雅黑" panose="020B0503020204020204" pitchFamily="34" charset="-122"/>
                  <a:ea typeface="微软雅黑" panose="020B0503020204020204" pitchFamily="34" charset="-122"/>
                </a:rPr>
                <a:t>安全性</a:t>
              </a:r>
            </a:p>
          </p:txBody>
        </p:sp>
      </p:grpSp>
      <p:grpSp>
        <p:nvGrpSpPr>
          <p:cNvPr id="10" name="组合 9">
            <a:extLst>
              <a:ext uri="{FF2B5EF4-FFF2-40B4-BE49-F238E27FC236}">
                <a16:creationId xmlns:a16="http://schemas.microsoft.com/office/drawing/2014/main" id="{A6B74B88-13BA-336A-F92E-5CEF130FC686}"/>
              </a:ext>
            </a:extLst>
          </p:cNvPr>
          <p:cNvGrpSpPr/>
          <p:nvPr/>
        </p:nvGrpSpPr>
        <p:grpSpPr>
          <a:xfrm>
            <a:off x="4015380" y="4164924"/>
            <a:ext cx="5092995" cy="468000"/>
            <a:chOff x="2036135" y="1738423"/>
            <a:chExt cx="5092995" cy="468000"/>
          </a:xfrm>
        </p:grpSpPr>
        <p:sp>
          <p:nvSpPr>
            <p:cNvPr id="12" name="椭圆 11">
              <a:extLst>
                <a:ext uri="{FF2B5EF4-FFF2-40B4-BE49-F238E27FC236}">
                  <a16:creationId xmlns:a16="http://schemas.microsoft.com/office/drawing/2014/main" id="{7D312B04-4E8E-D553-3B4C-CCBC7E777535}"/>
                </a:ext>
              </a:extLst>
            </p:cNvPr>
            <p:cNvSpPr/>
            <p:nvPr/>
          </p:nvSpPr>
          <p:spPr bwMode="gray">
            <a:xfrm>
              <a:off x="2036135" y="1738423"/>
              <a:ext cx="468000" cy="468000"/>
            </a:xfrm>
            <a:prstGeom prst="ellipse">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en-US" altLang="zh-CN" b="1" dirty="0">
                  <a:solidFill>
                    <a:srgbClr val="FFFFFF"/>
                  </a:solidFill>
                  <a:latin typeface="Arial" panose="020B0604020202020204"/>
                  <a:ea typeface="黑体" panose="02010609060101010101" pitchFamily="49" charset="-122"/>
                </a:rPr>
                <a:t>3</a:t>
              </a:r>
              <a:endParaRPr lang="zh-CN" altLang="en-US" b="1" dirty="0">
                <a:solidFill>
                  <a:srgbClr val="FFFFFF"/>
                </a:solidFill>
                <a:latin typeface="Arial" panose="020B0604020202020204"/>
                <a:ea typeface="黑体" panose="02010609060101010101" pitchFamily="49" charset="-122"/>
              </a:endParaRPr>
            </a:p>
          </p:txBody>
        </p:sp>
        <p:sp>
          <p:nvSpPr>
            <p:cNvPr id="13" name="矩形: 圆角 12">
              <a:extLst>
                <a:ext uri="{FF2B5EF4-FFF2-40B4-BE49-F238E27FC236}">
                  <a16:creationId xmlns:a16="http://schemas.microsoft.com/office/drawing/2014/main" id="{EEEB5CE0-EE9C-64D8-4C5A-0104C7F31B90}"/>
                </a:ext>
              </a:extLst>
            </p:cNvPr>
            <p:cNvSpPr/>
            <p:nvPr/>
          </p:nvSpPr>
          <p:spPr bwMode="gray">
            <a:xfrm>
              <a:off x="2817628" y="1738423"/>
              <a:ext cx="4311502" cy="468000"/>
            </a:xfrm>
            <a:prstGeom prst="round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fontAlgn="base">
                <a:lnSpc>
                  <a:spcPct val="90000"/>
                </a:lnSpc>
                <a:spcAft>
                  <a:spcPct val="0"/>
                </a:spcAft>
                <a:buClr>
                  <a:srgbClr val="0095FF"/>
                </a:buClr>
                <a:buSzPct val="90000"/>
              </a:pPr>
              <a:r>
                <a:rPr lang="zh-CN" altLang="en-US" b="1" dirty="0">
                  <a:solidFill>
                    <a:srgbClr val="000000"/>
                  </a:solidFill>
                  <a:latin typeface="微软雅黑" panose="020B0503020204020204" pitchFamily="34" charset="-122"/>
                  <a:ea typeface="微软雅黑" panose="020B0503020204020204" pitchFamily="34" charset="-122"/>
                </a:rPr>
                <a:t>有效性</a:t>
              </a:r>
            </a:p>
          </p:txBody>
        </p:sp>
      </p:grpSp>
      <p:grpSp>
        <p:nvGrpSpPr>
          <p:cNvPr id="14" name="组合 13">
            <a:extLst>
              <a:ext uri="{FF2B5EF4-FFF2-40B4-BE49-F238E27FC236}">
                <a16:creationId xmlns:a16="http://schemas.microsoft.com/office/drawing/2014/main" id="{4F804FC9-BB94-F2B8-E933-EFFAA1B5A4ED}"/>
              </a:ext>
            </a:extLst>
          </p:cNvPr>
          <p:cNvGrpSpPr/>
          <p:nvPr/>
        </p:nvGrpSpPr>
        <p:grpSpPr>
          <a:xfrm>
            <a:off x="4015380" y="4914353"/>
            <a:ext cx="5092995" cy="468000"/>
            <a:chOff x="2036135" y="1738423"/>
            <a:chExt cx="5092995" cy="468000"/>
          </a:xfrm>
        </p:grpSpPr>
        <p:sp>
          <p:nvSpPr>
            <p:cNvPr id="15" name="椭圆 14">
              <a:extLst>
                <a:ext uri="{FF2B5EF4-FFF2-40B4-BE49-F238E27FC236}">
                  <a16:creationId xmlns:a16="http://schemas.microsoft.com/office/drawing/2014/main" id="{CCCCE43D-0B1F-8ADE-BD3C-D5A1097EA87B}"/>
                </a:ext>
              </a:extLst>
            </p:cNvPr>
            <p:cNvSpPr/>
            <p:nvPr/>
          </p:nvSpPr>
          <p:spPr bwMode="gray">
            <a:xfrm>
              <a:off x="2036135" y="1738423"/>
              <a:ext cx="468000" cy="468000"/>
            </a:xfrm>
            <a:prstGeom prst="ellipse">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en-US" altLang="zh-CN" b="1" dirty="0">
                  <a:solidFill>
                    <a:srgbClr val="FFFFFF"/>
                  </a:solidFill>
                  <a:latin typeface="Arial" panose="020B0604020202020204"/>
                  <a:ea typeface="黑体" panose="02010609060101010101" pitchFamily="49" charset="-122"/>
                </a:rPr>
                <a:t>4</a:t>
              </a:r>
              <a:endParaRPr lang="zh-CN" altLang="en-US" b="1" dirty="0">
                <a:solidFill>
                  <a:srgbClr val="FFFFFF"/>
                </a:solidFill>
                <a:latin typeface="Arial" panose="020B0604020202020204"/>
                <a:ea typeface="黑体" panose="02010609060101010101" pitchFamily="49" charset="-122"/>
              </a:endParaRPr>
            </a:p>
          </p:txBody>
        </p:sp>
        <p:sp>
          <p:nvSpPr>
            <p:cNvPr id="16" name="矩形: 圆角 15">
              <a:extLst>
                <a:ext uri="{FF2B5EF4-FFF2-40B4-BE49-F238E27FC236}">
                  <a16:creationId xmlns:a16="http://schemas.microsoft.com/office/drawing/2014/main" id="{4AD7081A-E3AE-EA7D-6FCB-D457E51E5A30}"/>
                </a:ext>
              </a:extLst>
            </p:cNvPr>
            <p:cNvSpPr/>
            <p:nvPr/>
          </p:nvSpPr>
          <p:spPr bwMode="gray">
            <a:xfrm>
              <a:off x="2817628" y="1738423"/>
              <a:ext cx="4311502" cy="468000"/>
            </a:xfrm>
            <a:prstGeom prst="round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fontAlgn="base">
                <a:lnSpc>
                  <a:spcPct val="90000"/>
                </a:lnSpc>
                <a:spcAft>
                  <a:spcPct val="0"/>
                </a:spcAft>
                <a:buClr>
                  <a:srgbClr val="0095FF"/>
                </a:buClr>
                <a:buSzPct val="90000"/>
              </a:pPr>
              <a:r>
                <a:rPr lang="zh-CN" altLang="en-US" b="1" dirty="0">
                  <a:solidFill>
                    <a:srgbClr val="000000"/>
                  </a:solidFill>
                  <a:latin typeface="微软雅黑" panose="020B0503020204020204" pitchFamily="34" charset="-122"/>
                  <a:ea typeface="微软雅黑" panose="020B0503020204020204" pitchFamily="34" charset="-122"/>
                </a:rPr>
                <a:t>创新性</a:t>
              </a:r>
            </a:p>
          </p:txBody>
        </p:sp>
      </p:grpSp>
      <p:grpSp>
        <p:nvGrpSpPr>
          <p:cNvPr id="17" name="组合 16">
            <a:extLst>
              <a:ext uri="{FF2B5EF4-FFF2-40B4-BE49-F238E27FC236}">
                <a16:creationId xmlns:a16="http://schemas.microsoft.com/office/drawing/2014/main" id="{CC56426D-ED4A-A9D4-1314-48C359045B3A}"/>
              </a:ext>
            </a:extLst>
          </p:cNvPr>
          <p:cNvGrpSpPr/>
          <p:nvPr/>
        </p:nvGrpSpPr>
        <p:grpSpPr>
          <a:xfrm>
            <a:off x="4015380" y="5663782"/>
            <a:ext cx="5092995" cy="468000"/>
            <a:chOff x="2036135" y="1738423"/>
            <a:chExt cx="5092995" cy="468000"/>
          </a:xfrm>
        </p:grpSpPr>
        <p:sp>
          <p:nvSpPr>
            <p:cNvPr id="18" name="椭圆 17">
              <a:extLst>
                <a:ext uri="{FF2B5EF4-FFF2-40B4-BE49-F238E27FC236}">
                  <a16:creationId xmlns:a16="http://schemas.microsoft.com/office/drawing/2014/main" id="{78F92344-CC59-F7A6-D0FB-FC2EC1161CEE}"/>
                </a:ext>
              </a:extLst>
            </p:cNvPr>
            <p:cNvSpPr/>
            <p:nvPr/>
          </p:nvSpPr>
          <p:spPr bwMode="gray">
            <a:xfrm>
              <a:off x="2036135" y="1738423"/>
              <a:ext cx="468000" cy="468000"/>
            </a:xfrm>
            <a:prstGeom prst="ellipse">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en-US" altLang="zh-CN" b="1" dirty="0">
                  <a:solidFill>
                    <a:srgbClr val="FFFFFF"/>
                  </a:solidFill>
                  <a:latin typeface="Arial" panose="020B0604020202020204"/>
                  <a:ea typeface="黑体" panose="02010609060101010101" pitchFamily="49" charset="-122"/>
                </a:rPr>
                <a:t>5</a:t>
              </a:r>
              <a:endParaRPr lang="zh-CN" altLang="en-US" b="1" dirty="0">
                <a:solidFill>
                  <a:srgbClr val="FFFFFF"/>
                </a:solidFill>
                <a:latin typeface="Arial" panose="020B0604020202020204"/>
                <a:ea typeface="黑体" panose="02010609060101010101" pitchFamily="49" charset="-122"/>
              </a:endParaRPr>
            </a:p>
          </p:txBody>
        </p:sp>
        <p:sp>
          <p:nvSpPr>
            <p:cNvPr id="19" name="矩形: 圆角 18">
              <a:extLst>
                <a:ext uri="{FF2B5EF4-FFF2-40B4-BE49-F238E27FC236}">
                  <a16:creationId xmlns:a16="http://schemas.microsoft.com/office/drawing/2014/main" id="{41EA8750-762C-BC30-ABF8-E433AF327EF8}"/>
                </a:ext>
              </a:extLst>
            </p:cNvPr>
            <p:cNvSpPr/>
            <p:nvPr/>
          </p:nvSpPr>
          <p:spPr bwMode="gray">
            <a:xfrm>
              <a:off x="2817628" y="1738423"/>
              <a:ext cx="4311502" cy="468000"/>
            </a:xfrm>
            <a:prstGeom prst="round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fontAlgn="base">
                <a:lnSpc>
                  <a:spcPct val="90000"/>
                </a:lnSpc>
                <a:spcAft>
                  <a:spcPct val="0"/>
                </a:spcAft>
                <a:buClr>
                  <a:srgbClr val="0095FF"/>
                </a:buClr>
                <a:buSzPct val="90000"/>
              </a:pPr>
              <a:r>
                <a:rPr lang="zh-CN" altLang="en-US" b="1" dirty="0">
                  <a:solidFill>
                    <a:srgbClr val="000000"/>
                  </a:solidFill>
                  <a:latin typeface="微软雅黑" panose="020B0503020204020204" pitchFamily="34" charset="-122"/>
                  <a:ea typeface="微软雅黑" panose="020B0503020204020204" pitchFamily="34" charset="-122"/>
                </a:rPr>
                <a:t>公平性</a:t>
              </a:r>
            </a:p>
          </p:txBody>
        </p:sp>
      </p:grpSp>
    </p:spTree>
    <p:extLst>
      <p:ext uri="{BB962C8B-B14F-4D97-AF65-F5344CB8AC3E}">
        <p14:creationId xmlns:p14="http://schemas.microsoft.com/office/powerpoint/2010/main" val="149257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2996746628"/>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484632"/>
            <a:ext cx="11546728" cy="442308"/>
          </a:xfrm>
        </p:spPr>
        <p:txBody>
          <a:bodyPr vert="horz"/>
          <a:lstStyle/>
          <a:p>
            <a:r>
              <a:rPr lang="en-US" altLang="zh-CN" sz="2800" dirty="0">
                <a:latin typeface="微软雅黑" panose="020B0503020204020204" pitchFamily="34" charset="-122"/>
                <a:ea typeface="微软雅黑" panose="020B0503020204020204" pitchFamily="34" charset="-122"/>
              </a:rPr>
              <a:t>1.</a:t>
            </a:r>
            <a:r>
              <a:rPr lang="zh-CN" altLang="en-US" sz="3200" dirty="0">
                <a:solidFill>
                  <a:srgbClr val="0047BB"/>
                </a:solidFill>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基本信息 </a:t>
            </a:r>
            <a:r>
              <a:rPr lang="en-US" altLang="zh-CN" sz="2800" dirty="0">
                <a:latin typeface="微软雅黑" panose="020B0503020204020204" pitchFamily="34" charset="-122"/>
                <a:ea typeface="微软雅黑" panose="020B0503020204020204" pitchFamily="34" charset="-122"/>
              </a:rPr>
              <a:t>(1/2)</a:t>
            </a:r>
            <a:endParaRPr lang="zh-CN" altLang="en-US" sz="2800" dirty="0">
              <a:latin typeface="微软雅黑" panose="020B0503020204020204" pitchFamily="34" charset="-122"/>
              <a:ea typeface="微软雅黑" panose="020B0503020204020204" pitchFamily="34" charset="-122"/>
            </a:endParaRPr>
          </a:p>
        </p:txBody>
      </p:sp>
      <p:sp>
        <p:nvSpPr>
          <p:cNvPr id="50" name="矩形 49">
            <a:extLst>
              <a:ext uri="{FF2B5EF4-FFF2-40B4-BE49-F238E27FC236}">
                <a16:creationId xmlns:a16="http://schemas.microsoft.com/office/drawing/2014/main" id="{FA3190E0-F2E3-4CE6-B2B0-5B491082A33D}"/>
              </a:ext>
            </a:extLst>
          </p:cNvPr>
          <p:cNvSpPr/>
          <p:nvPr/>
        </p:nvSpPr>
        <p:spPr bwMode="gray">
          <a:xfrm>
            <a:off x="8176324" y="2432303"/>
            <a:ext cx="3607878" cy="3760966"/>
          </a:xfrm>
          <a:prstGeom prst="rect">
            <a:avLst/>
          </a:prstGeom>
          <a:solidFill>
            <a:schemeClr val="bg2">
              <a:lumMod val="40000"/>
              <a:lumOff val="60000"/>
            </a:schemeClr>
          </a:solidFill>
          <a:ln w="12700" cap="flat" cmpd="sng" algn="ctr">
            <a:noFill/>
            <a:prstDash val="solid"/>
            <a:miter lim="800000"/>
            <a:headEnd type="none" w="med" len="med"/>
            <a:tailEnd type="none" w="med" len="med"/>
          </a:ln>
          <a:effectLst/>
        </p:spPr>
        <p:txBody>
          <a:bodyPr vert="horz" wrap="square" lIns="91429" tIns="216000" rIns="91429" bIns="45715" numCol="1" rtlCol="0" anchor="ctr" anchorCtr="0" compatLnSpc="1">
            <a:prstTxWarp prst="textNoShape">
              <a:avLst/>
            </a:prstTxWarp>
            <a:noAutofit/>
          </a:bodyPr>
          <a:lstStyle/>
          <a:p>
            <a:pPr>
              <a:lnSpc>
                <a:spcPct val="120000"/>
              </a:lnSpc>
              <a:spcAft>
                <a:spcPts val="1000"/>
              </a:spcAft>
              <a:defRPr/>
            </a:pPr>
            <a:r>
              <a:rPr lang="zh-CN" altLang="en-US" sz="1600" dirty="0">
                <a:solidFill>
                  <a:srgbClr val="000000"/>
                </a:solidFill>
                <a:latin typeface="微软雅黑" panose="020B0503020204020204" pitchFamily="34" charset="-122"/>
                <a:ea typeface="微软雅黑" panose="020B0503020204020204" pitchFamily="34" charset="-122"/>
              </a:rPr>
              <a:t>理由：</a:t>
            </a:r>
            <a:endParaRPr lang="en-US" altLang="zh-CN" sz="1600" dirty="0">
              <a:solidFill>
                <a:srgbClr val="000000"/>
              </a:solidFill>
              <a:latin typeface="微软雅黑" panose="020B0503020204020204" pitchFamily="34" charset="-122"/>
              <a:ea typeface="微软雅黑" panose="020B0503020204020204" pitchFamily="34" charset="-122"/>
            </a:endParaRPr>
          </a:p>
          <a:p>
            <a:pPr marL="342900" indent="-342900">
              <a:lnSpc>
                <a:spcPct val="120000"/>
              </a:lnSpc>
              <a:spcAft>
                <a:spcPts val="1000"/>
              </a:spcAft>
              <a:buFont typeface="+mj-lt"/>
              <a:buAutoNum type="arabicPeriod"/>
              <a:defRPr/>
            </a:pPr>
            <a:r>
              <a:rPr lang="zh-CN" altLang="en-US" sz="1400" dirty="0">
                <a:solidFill>
                  <a:srgbClr val="000000"/>
                </a:solidFill>
                <a:latin typeface="微软雅黑" panose="020B0503020204020204" pitchFamily="34" charset="-122"/>
                <a:ea typeface="微软雅黑" panose="020B0503020204020204" pitchFamily="34" charset="-122"/>
              </a:rPr>
              <a:t>医保目录内</a:t>
            </a:r>
            <a:r>
              <a:rPr lang="zh-CN" altLang="en-US" sz="1400" b="1" dirty="0">
                <a:solidFill>
                  <a:srgbClr val="C00000"/>
                </a:solidFill>
                <a:latin typeface="微软雅黑" panose="020B0503020204020204" pitchFamily="34" charset="-122"/>
                <a:ea typeface="微软雅黑" panose="020B0503020204020204" pitchFamily="34" charset="-122"/>
              </a:rPr>
              <a:t>没有同适应症</a:t>
            </a:r>
            <a:r>
              <a:rPr lang="zh-CN" altLang="en-US" sz="1400" dirty="0">
                <a:latin typeface="微软雅黑" panose="020B0503020204020204" pitchFamily="34" charset="-122"/>
                <a:ea typeface="微软雅黑" panose="020B0503020204020204" pitchFamily="34" charset="-122"/>
              </a:rPr>
              <a:t>（复发性或难治性前体</a:t>
            </a:r>
            <a:r>
              <a:rPr lang="en-US" altLang="zh-CN" sz="1400" dirty="0">
                <a:latin typeface="微软雅黑" panose="020B0503020204020204" pitchFamily="34" charset="-122"/>
                <a:ea typeface="微软雅黑" panose="020B0503020204020204" pitchFamily="34" charset="-122"/>
              </a:rPr>
              <a:t>B</a:t>
            </a:r>
            <a:r>
              <a:rPr lang="zh-CN" altLang="en-US" sz="1400" dirty="0">
                <a:latin typeface="微软雅黑" panose="020B0503020204020204" pitchFamily="34" charset="-122"/>
                <a:ea typeface="微软雅黑" panose="020B0503020204020204" pitchFamily="34" charset="-122"/>
              </a:rPr>
              <a:t>细胞急性淋巴细胞白血病）</a:t>
            </a:r>
            <a:r>
              <a:rPr lang="zh-CN" altLang="en-US" sz="1400" dirty="0">
                <a:solidFill>
                  <a:srgbClr val="000000"/>
                </a:solidFill>
                <a:latin typeface="微软雅黑" panose="020B0503020204020204" pitchFamily="34" charset="-122"/>
                <a:ea typeface="微软雅黑" panose="020B0503020204020204" pitchFamily="34" charset="-122"/>
              </a:rPr>
              <a:t>的治疗药物</a:t>
            </a:r>
            <a:endParaRPr lang="en-US" altLang="zh-CN" sz="1400" dirty="0">
              <a:solidFill>
                <a:srgbClr val="000000"/>
              </a:solidFill>
              <a:latin typeface="微软雅黑" panose="020B0503020204020204" pitchFamily="34" charset="-122"/>
              <a:ea typeface="微软雅黑" panose="020B0503020204020204" pitchFamily="34" charset="-122"/>
            </a:endParaRPr>
          </a:p>
          <a:p>
            <a:pPr marL="342900" indent="-342900">
              <a:lnSpc>
                <a:spcPct val="120000"/>
              </a:lnSpc>
              <a:spcAft>
                <a:spcPts val="1000"/>
              </a:spcAft>
              <a:buFont typeface="+mj-lt"/>
              <a:buAutoNum type="arabicPeriod"/>
              <a:defRPr/>
            </a:pPr>
            <a:r>
              <a:rPr lang="zh-CN" altLang="en-US" sz="1400" b="1" dirty="0">
                <a:solidFill>
                  <a:srgbClr val="0047BB"/>
                </a:solidFill>
                <a:latin typeface="微软雅黑" panose="020B0503020204020204" pitchFamily="34" charset="-122"/>
                <a:ea typeface="微软雅黑" panose="020B0503020204020204" pitchFamily="34" charset="-122"/>
              </a:rPr>
              <a:t>适应症一致</a:t>
            </a:r>
            <a:r>
              <a:rPr lang="zh-CN" altLang="en-US" sz="1400" dirty="0">
                <a:solidFill>
                  <a:srgbClr val="000000">
                    <a:lumMod val="95000"/>
                    <a:lumOff val="5000"/>
                  </a:srgbClr>
                </a:solidFill>
                <a:latin typeface="微软雅黑" panose="020B0503020204020204" pitchFamily="34" charset="-122"/>
                <a:ea typeface="微软雅黑" panose="020B0503020204020204" pitchFamily="34" charset="-122"/>
              </a:rPr>
              <a:t>：</a:t>
            </a:r>
            <a:r>
              <a:rPr lang="zh-CN" altLang="en-US" sz="1400" b="1" dirty="0">
                <a:solidFill>
                  <a:srgbClr val="C00000"/>
                </a:solidFill>
                <a:latin typeface="微软雅黑" panose="020B0503020204020204" pitchFamily="34" charset="-122"/>
                <a:ea typeface="微软雅黑" panose="020B0503020204020204" pitchFamily="34" charset="-122"/>
              </a:rPr>
              <a:t>异基因造血干细胞移植</a:t>
            </a:r>
            <a:r>
              <a:rPr lang="zh-CN" altLang="en-US" sz="1400" dirty="0">
                <a:solidFill>
                  <a:srgbClr val="000000"/>
                </a:solidFill>
                <a:latin typeface="微软雅黑" panose="020B0503020204020204" pitchFamily="34" charset="-122"/>
                <a:ea typeface="微软雅黑" panose="020B0503020204020204" pitchFamily="34" charset="-122"/>
              </a:rPr>
              <a:t>是成人复发难治性</a:t>
            </a:r>
            <a:r>
              <a:rPr lang="en-US" altLang="zh-CN" sz="1400" dirty="0">
                <a:solidFill>
                  <a:srgbClr val="000000"/>
                </a:solidFill>
                <a:latin typeface="微软雅黑" panose="020B0503020204020204" pitchFamily="34" charset="-122"/>
                <a:ea typeface="微软雅黑" panose="020B0503020204020204" pitchFamily="34" charset="-122"/>
              </a:rPr>
              <a:t>B</a:t>
            </a:r>
            <a:r>
              <a:rPr lang="zh-CN" altLang="en-US" sz="1400" dirty="0">
                <a:solidFill>
                  <a:srgbClr val="000000"/>
                </a:solidFill>
                <a:latin typeface="微软雅黑" panose="020B0503020204020204" pitchFamily="34" charset="-122"/>
                <a:ea typeface="微软雅黑" panose="020B0503020204020204" pitchFamily="34" charset="-122"/>
              </a:rPr>
              <a:t>细胞急淋患者获得治愈、延长生命的</a:t>
            </a:r>
            <a:r>
              <a:rPr lang="zh-CN" altLang="en-US" sz="1400" b="1" dirty="0">
                <a:solidFill>
                  <a:srgbClr val="0047BB"/>
                </a:solidFill>
                <a:latin typeface="微软雅黑" panose="020B0503020204020204" pitchFamily="34" charset="-122"/>
                <a:ea typeface="微软雅黑" panose="020B0503020204020204" pitchFamily="34" charset="-122"/>
              </a:rPr>
              <a:t>主要治疗方式、临床应用广泛</a:t>
            </a:r>
            <a:r>
              <a:rPr lang="zh-CN" altLang="en-US" sz="1400" b="1" dirty="0">
                <a:solidFill>
                  <a:srgbClr val="000000"/>
                </a:solidFill>
                <a:latin typeface="微软雅黑" panose="020B0503020204020204" pitchFamily="34" charset="-122"/>
                <a:ea typeface="微软雅黑" panose="020B0503020204020204" pitchFamily="34" charset="-122"/>
              </a:rPr>
              <a:t> </a:t>
            </a:r>
            <a:endParaRPr lang="en-US" altLang="zh-CN" sz="1400" b="1" dirty="0">
              <a:solidFill>
                <a:srgbClr val="0047BB"/>
              </a:solidFill>
              <a:latin typeface="微软雅黑" panose="020B0503020204020204" pitchFamily="34" charset="-122"/>
              <a:ea typeface="微软雅黑" panose="020B0503020204020204" pitchFamily="34" charset="-122"/>
            </a:endParaRPr>
          </a:p>
          <a:p>
            <a:pPr marL="342900" indent="-342900">
              <a:lnSpc>
                <a:spcPct val="120000"/>
              </a:lnSpc>
              <a:spcAft>
                <a:spcPts val="1000"/>
              </a:spcAft>
              <a:buFont typeface="+mj-lt"/>
              <a:buAutoNum type="arabicPeriod"/>
              <a:defRPr/>
            </a:pPr>
            <a:r>
              <a:rPr lang="zh-CN" altLang="en-US" sz="1400" b="1" dirty="0">
                <a:solidFill>
                  <a:srgbClr val="0047BB"/>
                </a:solidFill>
                <a:latin typeface="微软雅黑" panose="020B0503020204020204" pitchFamily="34" charset="-122"/>
                <a:ea typeface="微软雅黑" panose="020B0503020204020204" pitchFamily="34" charset="-122"/>
              </a:rPr>
              <a:t>权威指南推荐</a:t>
            </a:r>
            <a:r>
              <a:rPr lang="zh-CN" altLang="en-US" sz="1400" b="1" dirty="0">
                <a:solidFill>
                  <a:srgbClr val="000000"/>
                </a:solidFill>
                <a:latin typeface="微软雅黑" panose="020B0503020204020204" pitchFamily="34" charset="-122"/>
                <a:ea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rPr>
              <a:t>获得国内外权威临床指南一致的</a:t>
            </a:r>
            <a:r>
              <a:rPr lang="zh-CN" altLang="en-US" sz="1400" b="1" dirty="0">
                <a:solidFill>
                  <a:srgbClr val="000000"/>
                </a:solidFill>
                <a:latin typeface="微软雅黑" panose="020B0503020204020204" pitchFamily="34" charset="-122"/>
                <a:ea typeface="微软雅黑" panose="020B0503020204020204" pitchFamily="34" charset="-122"/>
              </a:rPr>
              <a:t>一级推荐</a:t>
            </a:r>
            <a:r>
              <a:rPr lang="zh-CN" altLang="en-US" sz="1400" dirty="0">
                <a:solidFill>
                  <a:srgbClr val="000000"/>
                </a:solidFill>
                <a:latin typeface="微软雅黑" panose="020B0503020204020204" pitchFamily="34" charset="-122"/>
                <a:ea typeface="微软雅黑" panose="020B0503020204020204" pitchFamily="34" charset="-122"/>
              </a:rPr>
              <a:t>地位，患者经奥加伊妥珠单抗治疗达到</a:t>
            </a:r>
            <a:r>
              <a:rPr lang="zh-CN" altLang="en-US" sz="1400" b="1" dirty="0">
                <a:solidFill>
                  <a:srgbClr val="000000"/>
                </a:solidFill>
                <a:latin typeface="微软雅黑" panose="020B0503020204020204" pitchFamily="34" charset="-122"/>
                <a:ea typeface="微软雅黑" panose="020B0503020204020204" pitchFamily="34" charset="-122"/>
              </a:rPr>
              <a:t>缓解后</a:t>
            </a:r>
            <a:r>
              <a:rPr lang="zh-CN" altLang="en-US" sz="1400" dirty="0">
                <a:solidFill>
                  <a:srgbClr val="000000"/>
                </a:solidFill>
                <a:latin typeface="微软雅黑" panose="020B0503020204020204" pitchFamily="34" charset="-122"/>
                <a:ea typeface="微软雅黑" panose="020B0503020204020204" pitchFamily="34" charset="-122"/>
              </a:rPr>
              <a:t>，可进行</a:t>
            </a:r>
            <a:r>
              <a:rPr lang="zh-CN" altLang="en-US" sz="1400" b="1" dirty="0">
                <a:solidFill>
                  <a:srgbClr val="000000"/>
                </a:solidFill>
                <a:latin typeface="微软雅黑" panose="020B0503020204020204" pitchFamily="34" charset="-122"/>
                <a:ea typeface="微软雅黑" panose="020B0503020204020204" pitchFamily="34" charset="-122"/>
              </a:rPr>
              <a:t>异基因造血干细胞移植</a:t>
            </a:r>
            <a:r>
              <a:rPr lang="en-US" altLang="zh-CN" sz="1400" baseline="30000" dirty="0">
                <a:solidFill>
                  <a:srgbClr val="000000"/>
                </a:solidFill>
                <a:latin typeface="微软雅黑" panose="020B0503020204020204" pitchFamily="34" charset="-122"/>
                <a:ea typeface="微软雅黑" panose="020B0503020204020204" pitchFamily="34" charset="-122"/>
              </a:rPr>
              <a:t>15-17</a:t>
            </a:r>
          </a:p>
        </p:txBody>
      </p:sp>
      <p:grpSp>
        <p:nvGrpSpPr>
          <p:cNvPr id="52" name="组合 51">
            <a:extLst>
              <a:ext uri="{FF2B5EF4-FFF2-40B4-BE49-F238E27FC236}">
                <a16:creationId xmlns:a16="http://schemas.microsoft.com/office/drawing/2014/main" id="{CD159642-01E1-4815-916F-0CD50D70F5AD}"/>
              </a:ext>
            </a:extLst>
          </p:cNvPr>
          <p:cNvGrpSpPr/>
          <p:nvPr/>
        </p:nvGrpSpPr>
        <p:grpSpPr>
          <a:xfrm>
            <a:off x="8168780" y="1056274"/>
            <a:ext cx="3607877" cy="1292934"/>
            <a:chOff x="884409" y="4389121"/>
            <a:chExt cx="1853475" cy="1445023"/>
          </a:xfrm>
          <a:solidFill>
            <a:schemeClr val="accent4">
              <a:lumMod val="40000"/>
              <a:lumOff val="60000"/>
            </a:schemeClr>
          </a:solidFill>
        </p:grpSpPr>
        <p:sp>
          <p:nvSpPr>
            <p:cNvPr id="53" name="文本框 52">
              <a:extLst>
                <a:ext uri="{FF2B5EF4-FFF2-40B4-BE49-F238E27FC236}">
                  <a16:creationId xmlns:a16="http://schemas.microsoft.com/office/drawing/2014/main" id="{051BF4D5-C755-428F-BDC3-91463C4397BE}"/>
                </a:ext>
              </a:extLst>
            </p:cNvPr>
            <p:cNvSpPr txBox="1"/>
            <p:nvPr/>
          </p:nvSpPr>
          <p:spPr bwMode="gray">
            <a:xfrm>
              <a:off x="884409" y="4389121"/>
              <a:ext cx="1853475" cy="1445023"/>
            </a:xfrm>
            <a:prstGeom prst="rect">
              <a:avLst/>
            </a:prstGeom>
            <a:solidFill>
              <a:schemeClr val="bg2">
                <a:lumMod val="40000"/>
                <a:lumOff val="60000"/>
              </a:schemeClr>
            </a:solidFill>
            <a:ln w="25400">
              <a:noFill/>
            </a:ln>
          </p:spPr>
          <p:txBody>
            <a:bodyPr wrap="square" lIns="36000" tIns="180000" rIns="36000" bIns="36000" anchor="b" anchorCtr="0">
              <a:noAutofit/>
            </a:bodyPr>
            <a:lstStyle/>
            <a:p>
              <a:pPr algn="ctr">
                <a:lnSpc>
                  <a:spcPct val="125000"/>
                </a:lnSpc>
                <a:defRPr/>
              </a:pPr>
              <a:r>
                <a:rPr lang="zh-CN" altLang="en-US" sz="2000" b="1" dirty="0">
                  <a:solidFill>
                    <a:srgbClr val="C00000"/>
                  </a:solidFill>
                  <a:latin typeface="微软雅黑" panose="020B0503020204020204" pitchFamily="34" charset="-122"/>
                  <a:ea typeface="微软雅黑" panose="020B0503020204020204" pitchFamily="34" charset="-122"/>
                </a:rPr>
                <a:t>异基因造血干细胞移植</a:t>
              </a:r>
            </a:p>
            <a:p>
              <a:pPr algn="ctr">
                <a:lnSpc>
                  <a:spcPct val="125000"/>
                </a:lnSpc>
              </a:pPr>
              <a:r>
                <a:rPr lang="zh-CN" altLang="en-US" sz="1400" b="1" dirty="0">
                  <a:solidFill>
                    <a:srgbClr val="000000"/>
                  </a:solidFill>
                  <a:latin typeface="微软雅黑" panose="020B0503020204020204" pitchFamily="34" charset="-122"/>
                  <a:ea typeface="微软雅黑" panose="020B0503020204020204" pitchFamily="34" charset="-122"/>
                </a:rPr>
                <a:t>（部分地区纳入医保报销）</a:t>
              </a:r>
              <a:endParaRPr lang="zh-CN" altLang="en-US" sz="1400" dirty="0">
                <a:solidFill>
                  <a:srgbClr val="000000"/>
                </a:solidFill>
                <a:latin typeface="微软雅黑" panose="020B0503020204020204" pitchFamily="34" charset="-122"/>
                <a:ea typeface="微软雅黑" panose="020B0503020204020204" pitchFamily="34" charset="-122"/>
              </a:endParaRPr>
            </a:p>
          </p:txBody>
        </p:sp>
        <p:sp>
          <p:nvSpPr>
            <p:cNvPr id="54" name="文本框 53">
              <a:extLst>
                <a:ext uri="{FF2B5EF4-FFF2-40B4-BE49-F238E27FC236}">
                  <a16:creationId xmlns:a16="http://schemas.microsoft.com/office/drawing/2014/main" id="{5B62F2E5-394F-445E-96EC-1866D872434E}"/>
                </a:ext>
              </a:extLst>
            </p:cNvPr>
            <p:cNvSpPr txBox="1"/>
            <p:nvPr/>
          </p:nvSpPr>
          <p:spPr bwMode="gray">
            <a:xfrm>
              <a:off x="1308277" y="4646287"/>
              <a:ext cx="914400" cy="299099"/>
            </a:xfrm>
            <a:prstGeom prst="rect">
              <a:avLst/>
            </a:prstGeom>
            <a:noFill/>
          </p:spPr>
          <p:txBody>
            <a:bodyPr wrap="none" lIns="45720" tIns="45720" rIns="45720" bIns="45720" rtlCol="0" anchor="ctr">
              <a:noAutofit/>
            </a:bodyPr>
            <a:lstStyle/>
            <a:p>
              <a:pPr algn="ctr">
                <a:lnSpc>
                  <a:spcPct val="90000"/>
                </a:lnSpc>
                <a:spcBef>
                  <a:spcPts val="1000"/>
                </a:spcBef>
              </a:pPr>
              <a:r>
                <a:rPr lang="zh-CN" altLang="en-US" sz="2000" b="1" u="sng" dirty="0">
                  <a:solidFill>
                    <a:srgbClr val="0047BB"/>
                  </a:solidFill>
                  <a:latin typeface="微软雅黑" panose="020B0503020204020204" pitchFamily="34" charset="-122"/>
                  <a:ea typeface="微软雅黑" panose="020B0503020204020204" pitchFamily="34" charset="-122"/>
                </a:rPr>
                <a:t>建议参照药</a:t>
              </a:r>
              <a:endParaRPr lang="zh-CN" altLang="en-US" sz="2000" b="1" u="sng" dirty="0">
                <a:solidFill>
                  <a:srgbClr val="000000"/>
                </a:solidFill>
                <a:latin typeface="微软雅黑" panose="020B0503020204020204" pitchFamily="34" charset="-122"/>
                <a:ea typeface="微软雅黑" panose="020B0503020204020204" pitchFamily="34" charset="-122"/>
              </a:endParaRPr>
            </a:p>
          </p:txBody>
        </p:sp>
      </p:grpSp>
      <p:graphicFrame>
        <p:nvGraphicFramePr>
          <p:cNvPr id="14" name="表格 8">
            <a:extLst>
              <a:ext uri="{FF2B5EF4-FFF2-40B4-BE49-F238E27FC236}">
                <a16:creationId xmlns:a16="http://schemas.microsoft.com/office/drawing/2014/main" id="{D6CEA1D8-2DC7-4989-A633-1D435F96F156}"/>
              </a:ext>
            </a:extLst>
          </p:cNvPr>
          <p:cNvGraphicFramePr>
            <a:graphicFrameLocks noGrp="1"/>
          </p:cNvGraphicFramePr>
          <p:nvPr/>
        </p:nvGraphicFramePr>
        <p:xfrm>
          <a:off x="725581" y="1148373"/>
          <a:ext cx="6911246" cy="1200834"/>
        </p:xfrm>
        <a:graphic>
          <a:graphicData uri="http://schemas.openxmlformats.org/drawingml/2006/table">
            <a:tbl>
              <a:tblPr firstRow="1" bandRow="1">
                <a:tableStyleId>{5C22544A-7EE6-4342-B048-85BDC9FD1C3A}</a:tableStyleId>
              </a:tblPr>
              <a:tblGrid>
                <a:gridCol w="1726369">
                  <a:extLst>
                    <a:ext uri="{9D8B030D-6E8A-4147-A177-3AD203B41FA5}">
                      <a16:colId xmlns:a16="http://schemas.microsoft.com/office/drawing/2014/main" val="2705150259"/>
                    </a:ext>
                  </a:extLst>
                </a:gridCol>
                <a:gridCol w="5184877">
                  <a:extLst>
                    <a:ext uri="{9D8B030D-6E8A-4147-A177-3AD203B41FA5}">
                      <a16:colId xmlns:a16="http://schemas.microsoft.com/office/drawing/2014/main" val="1917713115"/>
                    </a:ext>
                  </a:extLst>
                </a:gridCol>
              </a:tblGrid>
              <a:tr h="318882">
                <a:tc>
                  <a:txBody>
                    <a:bodyPr/>
                    <a:lstStyle/>
                    <a:p>
                      <a:pPr>
                        <a:lnSpc>
                          <a:spcPct val="110000"/>
                        </a:lnSpc>
                      </a:pPr>
                      <a:r>
                        <a:rPr lang="zh-CN" altLang="en-US" sz="1400" b="0" dirty="0">
                          <a:solidFill>
                            <a:sysClr val="windowText" lastClr="000000"/>
                          </a:solidFill>
                          <a:latin typeface="微软雅黑" panose="020B0503020204020204" pitchFamily="34" charset="-122"/>
                          <a:ea typeface="微软雅黑" panose="020B0503020204020204" pitchFamily="34" charset="-122"/>
                        </a:rPr>
                        <a:t>药品通用名称：</a:t>
                      </a:r>
                    </a:p>
                  </a:txBody>
                  <a:tcPr marL="18000" marR="18000" marT="18000" marB="18000"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zh-CN" altLang="en-US" sz="1400" b="0" dirty="0">
                          <a:solidFill>
                            <a:sysClr val="windowText" lastClr="000000"/>
                          </a:solidFill>
                          <a:latin typeface="微软雅黑" panose="020B0503020204020204" pitchFamily="34" charset="-122"/>
                          <a:ea typeface="微软雅黑" panose="020B0503020204020204" pitchFamily="34" charset="-122"/>
                        </a:rPr>
                        <a:t>注射用奥加伊妥珠单抗</a:t>
                      </a:r>
                      <a:r>
                        <a:rPr lang="zh-CN" altLang="en-US" sz="1400" b="0" kern="1200" dirty="0">
                          <a:solidFill>
                            <a:sysClr val="windowText" lastClr="000000"/>
                          </a:solidFill>
                          <a:latin typeface="微软雅黑" panose="020B0503020204020204" pitchFamily="34" charset="-122"/>
                          <a:ea typeface="微软雅黑" panose="020B0503020204020204" pitchFamily="34" charset="-122"/>
                          <a:cs typeface="+mn-cs"/>
                        </a:rPr>
                        <a:t>（在</a:t>
                      </a:r>
                      <a:r>
                        <a:rPr lang="en-US" altLang="zh-CN" sz="1400" b="0" kern="1200" dirty="0">
                          <a:solidFill>
                            <a:sysClr val="windowText" lastClr="000000"/>
                          </a:solidFill>
                          <a:latin typeface="微软雅黑" panose="020B0503020204020204" pitchFamily="34" charset="-122"/>
                          <a:ea typeface="微软雅黑" panose="020B0503020204020204" pitchFamily="34" charset="-122"/>
                          <a:cs typeface="+mn-cs"/>
                        </a:rPr>
                        <a:t>FDA</a:t>
                      </a:r>
                      <a:r>
                        <a:rPr lang="zh-CN" altLang="en-US" sz="1400" b="0" kern="1200" dirty="0">
                          <a:solidFill>
                            <a:sysClr val="windowText" lastClr="000000"/>
                          </a:solidFill>
                          <a:latin typeface="微软雅黑" panose="020B0503020204020204" pitchFamily="34" charset="-122"/>
                          <a:ea typeface="微软雅黑" panose="020B0503020204020204" pitchFamily="34" charset="-122"/>
                          <a:cs typeface="+mn-cs"/>
                        </a:rPr>
                        <a:t>和</a:t>
                      </a:r>
                      <a:r>
                        <a:rPr lang="en-US" altLang="zh-CN" sz="1400" b="0" kern="1200" dirty="0">
                          <a:solidFill>
                            <a:sysClr val="windowText" lastClr="000000"/>
                          </a:solidFill>
                          <a:latin typeface="微软雅黑" panose="020B0503020204020204" pitchFamily="34" charset="-122"/>
                          <a:ea typeface="微软雅黑" panose="020B0503020204020204" pitchFamily="34" charset="-122"/>
                          <a:cs typeface="+mn-cs"/>
                        </a:rPr>
                        <a:t>EMA</a:t>
                      </a:r>
                      <a:r>
                        <a:rPr lang="zh-CN" altLang="en-US" sz="1400" b="0" kern="1200" dirty="0">
                          <a:solidFill>
                            <a:sysClr val="windowText" lastClr="000000"/>
                          </a:solidFill>
                          <a:latin typeface="微软雅黑" panose="020B0503020204020204" pitchFamily="34" charset="-122"/>
                          <a:ea typeface="微软雅黑" panose="020B0503020204020204" pitchFamily="34" charset="-122"/>
                          <a:cs typeface="+mn-cs"/>
                        </a:rPr>
                        <a:t>被授予</a:t>
                      </a:r>
                      <a:r>
                        <a:rPr lang="zh-CN" altLang="en-US" sz="1400" b="1" kern="1200" dirty="0">
                          <a:solidFill>
                            <a:srgbClr val="C00000"/>
                          </a:solidFill>
                          <a:latin typeface="微软雅黑" panose="020B0503020204020204" pitchFamily="34" charset="-122"/>
                          <a:ea typeface="微软雅黑" panose="020B0503020204020204" pitchFamily="34" charset="-122"/>
                          <a:cs typeface="+mn-cs"/>
                        </a:rPr>
                        <a:t>孤儿药</a:t>
                      </a:r>
                      <a:r>
                        <a:rPr lang="zh-CN" altLang="en-US" sz="1400" b="0" kern="1200" dirty="0">
                          <a:solidFill>
                            <a:sysClr val="windowText" lastClr="000000"/>
                          </a:solidFill>
                          <a:latin typeface="微软雅黑" panose="020B0503020204020204" pitchFamily="34" charset="-122"/>
                          <a:ea typeface="微软雅黑" panose="020B0503020204020204" pitchFamily="34" charset="-122"/>
                          <a:cs typeface="+mn-cs"/>
                        </a:rPr>
                        <a:t>认证）</a:t>
                      </a:r>
                    </a:p>
                  </a:txBody>
                  <a:tcPr marL="18000" marR="18000" marT="18000" marB="18000"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09928000"/>
                  </a:ext>
                </a:extLst>
              </a:tr>
              <a:tr h="285510">
                <a:tc>
                  <a:txBody>
                    <a:bodyPr/>
                    <a:lstStyle/>
                    <a:p>
                      <a:pPr>
                        <a:lnSpc>
                          <a:spcPct val="110000"/>
                        </a:lnSpc>
                      </a:pPr>
                      <a:r>
                        <a:rPr lang="zh-CN" altLang="en-US" sz="1400" b="0" dirty="0">
                          <a:solidFill>
                            <a:sysClr val="windowText" lastClr="000000"/>
                          </a:solidFill>
                          <a:latin typeface="微软雅黑" panose="020B0503020204020204" pitchFamily="34" charset="-122"/>
                          <a:ea typeface="微软雅黑" panose="020B0503020204020204" pitchFamily="34" charset="-122"/>
                        </a:rPr>
                        <a:t>注册规格：</a:t>
                      </a:r>
                    </a:p>
                  </a:txBody>
                  <a:tcPr marL="18000" marR="18000" marT="18000" marB="18000"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0000"/>
                        </a:lnSpc>
                      </a:pPr>
                      <a:r>
                        <a:rPr lang="en-US" altLang="zh-CN" sz="1400" b="0" dirty="0">
                          <a:solidFill>
                            <a:sysClr val="windowText" lastClr="000000"/>
                          </a:solidFill>
                          <a:latin typeface="微软雅黑" panose="020B0503020204020204" pitchFamily="34" charset="-122"/>
                          <a:ea typeface="微软雅黑" panose="020B0503020204020204" pitchFamily="34" charset="-122"/>
                        </a:rPr>
                        <a:t>1.0mg/</a:t>
                      </a:r>
                      <a:r>
                        <a:rPr lang="zh-CN" altLang="en-US" sz="1400" b="0" dirty="0">
                          <a:solidFill>
                            <a:sysClr val="windowText" lastClr="000000"/>
                          </a:solidFill>
                          <a:latin typeface="微软雅黑" panose="020B0503020204020204" pitchFamily="34" charset="-122"/>
                          <a:ea typeface="微软雅黑" panose="020B0503020204020204" pitchFamily="34" charset="-122"/>
                        </a:rPr>
                        <a:t>瓶</a:t>
                      </a:r>
                    </a:p>
                  </a:txBody>
                  <a:tcPr marL="18000" marR="18000" marT="18000" marB="18000"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3125999"/>
                  </a:ext>
                </a:extLst>
              </a:tr>
              <a:tr h="596442">
                <a:tc>
                  <a:txBody>
                    <a:bodyPr/>
                    <a:lstStyle/>
                    <a:p>
                      <a:pPr>
                        <a:lnSpc>
                          <a:spcPct val="110000"/>
                        </a:lnSpc>
                      </a:pPr>
                      <a:r>
                        <a:rPr lang="zh-CN" altLang="en-US" sz="1400" b="0" dirty="0">
                          <a:solidFill>
                            <a:sysClr val="windowText" lastClr="000000"/>
                          </a:solidFill>
                          <a:latin typeface="微软雅黑" panose="020B0503020204020204" pitchFamily="34" charset="-122"/>
                          <a:ea typeface="微软雅黑" panose="020B0503020204020204" pitchFamily="34" charset="-122"/>
                        </a:rPr>
                        <a:t>说明书适应症：</a:t>
                      </a:r>
                    </a:p>
                  </a:txBody>
                  <a:tcPr marL="18000" marR="18000" marT="18000" marB="18000"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0000"/>
                        </a:lnSpc>
                      </a:pPr>
                      <a:r>
                        <a:rPr lang="zh-CN" altLang="en-US" sz="1400" b="0" dirty="0">
                          <a:solidFill>
                            <a:schemeClr val="tx1"/>
                          </a:solidFill>
                          <a:latin typeface="微软雅黑" panose="020B0503020204020204" pitchFamily="34" charset="-122"/>
                          <a:ea typeface="微软雅黑" panose="020B0503020204020204" pitchFamily="34" charset="-122"/>
                        </a:rPr>
                        <a:t>本品适用于</a:t>
                      </a:r>
                      <a:r>
                        <a:rPr lang="zh-CN" altLang="en-US" sz="1400" b="1" dirty="0">
                          <a:solidFill>
                            <a:schemeClr val="tx1"/>
                          </a:solidFill>
                          <a:latin typeface="微软雅黑" panose="020B0503020204020204" pitchFamily="34" charset="-122"/>
                          <a:ea typeface="微软雅黑" panose="020B0503020204020204" pitchFamily="34" charset="-122"/>
                        </a:rPr>
                        <a:t>复发性或难治性前体</a:t>
                      </a:r>
                      <a:r>
                        <a:rPr lang="en-US" altLang="zh-CN" sz="1400" b="1" dirty="0">
                          <a:solidFill>
                            <a:schemeClr val="tx1"/>
                          </a:solidFill>
                          <a:latin typeface="微软雅黑" panose="020B0503020204020204" pitchFamily="34" charset="-122"/>
                          <a:ea typeface="微软雅黑" panose="020B0503020204020204" pitchFamily="34" charset="-122"/>
                        </a:rPr>
                        <a:t>B</a:t>
                      </a:r>
                      <a:r>
                        <a:rPr lang="zh-CN" altLang="en-US" sz="1400" b="1" dirty="0">
                          <a:solidFill>
                            <a:schemeClr val="tx1"/>
                          </a:solidFill>
                          <a:latin typeface="微软雅黑" panose="020B0503020204020204" pitchFamily="34" charset="-122"/>
                          <a:ea typeface="微软雅黑" panose="020B0503020204020204" pitchFamily="34" charset="-122"/>
                        </a:rPr>
                        <a:t>细胞急性淋巴细胞白血病</a:t>
                      </a:r>
                      <a:r>
                        <a:rPr lang="zh-CN" altLang="en-US" sz="1400" b="0" dirty="0">
                          <a:solidFill>
                            <a:schemeClr val="tx1"/>
                          </a:solidFill>
                          <a:latin typeface="微软雅黑" panose="020B0503020204020204" pitchFamily="34" charset="-122"/>
                          <a:ea typeface="微软雅黑" panose="020B0503020204020204" pitchFamily="34" charset="-122"/>
                        </a:rPr>
                        <a:t>（</a:t>
                      </a:r>
                      <a:r>
                        <a:rPr lang="en-US" altLang="zh-CN" sz="1400" b="0" dirty="0">
                          <a:solidFill>
                            <a:schemeClr val="tx1"/>
                          </a:solidFill>
                          <a:latin typeface="微软雅黑" panose="020B0503020204020204" pitchFamily="34" charset="-122"/>
                          <a:ea typeface="微软雅黑" panose="020B0503020204020204" pitchFamily="34" charset="-122"/>
                        </a:rPr>
                        <a:t>R/R B-ALL</a:t>
                      </a:r>
                      <a:r>
                        <a:rPr lang="zh-CN" altLang="en-US" sz="1400" b="0" dirty="0">
                          <a:solidFill>
                            <a:schemeClr val="tx1"/>
                          </a:solidFill>
                          <a:latin typeface="微软雅黑" panose="020B0503020204020204" pitchFamily="34" charset="-122"/>
                          <a:ea typeface="微软雅黑" panose="020B0503020204020204" pitchFamily="34" charset="-122"/>
                        </a:rPr>
                        <a:t>）</a:t>
                      </a:r>
                      <a:r>
                        <a:rPr lang="zh-CN" altLang="en-US" sz="1400" b="1" dirty="0">
                          <a:solidFill>
                            <a:schemeClr val="tx1"/>
                          </a:solidFill>
                          <a:latin typeface="微软雅黑" panose="020B0503020204020204" pitchFamily="34" charset="-122"/>
                          <a:ea typeface="微软雅黑" panose="020B0503020204020204" pitchFamily="34" charset="-122"/>
                        </a:rPr>
                        <a:t>成年</a:t>
                      </a:r>
                      <a:r>
                        <a:rPr lang="zh-CN" altLang="en-US" sz="1400" b="0" dirty="0">
                          <a:solidFill>
                            <a:schemeClr val="tx1"/>
                          </a:solidFill>
                          <a:latin typeface="微软雅黑" panose="020B0503020204020204" pitchFamily="34" charset="-122"/>
                          <a:ea typeface="微软雅黑" panose="020B0503020204020204" pitchFamily="34" charset="-122"/>
                        </a:rPr>
                        <a:t>患者 </a:t>
                      </a:r>
                      <a:endParaRPr lang="zh-CN" altLang="en-US" sz="1400" b="0" dirty="0">
                        <a:solidFill>
                          <a:sysClr val="windowText" lastClr="000000"/>
                        </a:solidFill>
                        <a:latin typeface="微软雅黑" panose="020B0503020204020204" pitchFamily="34" charset="-122"/>
                        <a:ea typeface="微软雅黑" panose="020B0503020204020204" pitchFamily="34" charset="-122"/>
                      </a:endParaRPr>
                    </a:p>
                  </a:txBody>
                  <a:tcPr marL="18000" marR="18000" marT="18000" marB="18000"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7037876"/>
                  </a:ext>
                </a:extLst>
              </a:tr>
            </a:tbl>
          </a:graphicData>
        </a:graphic>
      </p:graphicFrame>
      <p:sp>
        <p:nvSpPr>
          <p:cNvPr id="6" name="矩形 5">
            <a:extLst>
              <a:ext uri="{FF2B5EF4-FFF2-40B4-BE49-F238E27FC236}">
                <a16:creationId xmlns:a16="http://schemas.microsoft.com/office/drawing/2014/main" id="{6BAF6C73-2524-2CB7-B5D4-F85F191C5C34}"/>
              </a:ext>
            </a:extLst>
          </p:cNvPr>
          <p:cNvSpPr/>
          <p:nvPr/>
        </p:nvSpPr>
        <p:spPr bwMode="gray">
          <a:xfrm>
            <a:off x="9454222" y="0"/>
            <a:ext cx="2736000" cy="408742"/>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注射用奥加伊妥珠单抗</a:t>
            </a:r>
          </a:p>
        </p:txBody>
      </p:sp>
      <p:graphicFrame>
        <p:nvGraphicFramePr>
          <p:cNvPr id="3" name="表格 8">
            <a:extLst>
              <a:ext uri="{FF2B5EF4-FFF2-40B4-BE49-F238E27FC236}">
                <a16:creationId xmlns:a16="http://schemas.microsoft.com/office/drawing/2014/main" id="{4C5FF5B0-9C1B-67E3-98F5-94F5FE385382}"/>
              </a:ext>
            </a:extLst>
          </p:cNvPr>
          <p:cNvGraphicFramePr>
            <a:graphicFrameLocks noGrp="1"/>
          </p:cNvGraphicFramePr>
          <p:nvPr>
            <p:extLst>
              <p:ext uri="{D42A27DB-BD31-4B8C-83A1-F6EECF244321}">
                <p14:modId xmlns:p14="http://schemas.microsoft.com/office/powerpoint/2010/main" val="1740539912"/>
              </p:ext>
            </p:extLst>
          </p:nvPr>
        </p:nvGraphicFramePr>
        <p:xfrm>
          <a:off x="643285" y="2524169"/>
          <a:ext cx="6993542" cy="2624327"/>
        </p:xfrm>
        <a:graphic>
          <a:graphicData uri="http://schemas.openxmlformats.org/drawingml/2006/table">
            <a:tbl>
              <a:tblPr firstRow="1" bandRow="1">
                <a:tableStyleId>{5C22544A-7EE6-4342-B048-85BDC9FD1C3A}</a:tableStyleId>
              </a:tblPr>
              <a:tblGrid>
                <a:gridCol w="1810035">
                  <a:extLst>
                    <a:ext uri="{9D8B030D-6E8A-4147-A177-3AD203B41FA5}">
                      <a16:colId xmlns:a16="http://schemas.microsoft.com/office/drawing/2014/main" val="2705150259"/>
                    </a:ext>
                  </a:extLst>
                </a:gridCol>
                <a:gridCol w="5183507">
                  <a:extLst>
                    <a:ext uri="{9D8B030D-6E8A-4147-A177-3AD203B41FA5}">
                      <a16:colId xmlns:a16="http://schemas.microsoft.com/office/drawing/2014/main" val="1917713115"/>
                    </a:ext>
                  </a:extLst>
                </a:gridCol>
              </a:tblGrid>
              <a:tr h="2624327">
                <a:tc>
                  <a:txBody>
                    <a:bodyPr/>
                    <a:lstStyle/>
                    <a:p>
                      <a:pPr algn="ctr">
                        <a:lnSpc>
                          <a:spcPct val="110000"/>
                        </a:lnSpc>
                      </a:pPr>
                      <a:r>
                        <a:rPr lang="zh-CN" altLang="en-US" sz="1400" b="1" dirty="0">
                          <a:solidFill>
                            <a:schemeClr val="tx1"/>
                          </a:solidFill>
                          <a:latin typeface="微软雅黑" panose="020B0503020204020204" pitchFamily="34" charset="-122"/>
                          <a:ea typeface="微软雅黑" panose="020B0503020204020204" pitchFamily="34" charset="-122"/>
                        </a:rPr>
                        <a:t>用法用量</a:t>
                      </a:r>
                      <a:r>
                        <a:rPr lang="en-US" altLang="zh-CN" sz="1400" b="1" dirty="0">
                          <a:solidFill>
                            <a:schemeClr val="tx1"/>
                          </a:solidFill>
                          <a:latin typeface="微软雅黑" panose="020B0503020204020204" pitchFamily="34" charset="-122"/>
                          <a:ea typeface="微软雅黑" panose="020B0503020204020204" pitchFamily="34" charset="-122"/>
                        </a:rPr>
                        <a:t>:</a:t>
                      </a:r>
                    </a:p>
                    <a:p>
                      <a:pPr algn="ctr">
                        <a:lnSpc>
                          <a:spcPct val="110000"/>
                        </a:lnSpc>
                      </a:pPr>
                      <a:endParaRPr lang="en-US" altLang="zh-CN" sz="1400" b="1" dirty="0">
                        <a:solidFill>
                          <a:srgbClr val="C00000"/>
                        </a:solidFill>
                        <a:latin typeface="微软雅黑" panose="020B0503020204020204" pitchFamily="34" charset="-122"/>
                        <a:ea typeface="微软雅黑" panose="020B0503020204020204" pitchFamily="34" charset="-122"/>
                      </a:endParaRPr>
                    </a:p>
                    <a:p>
                      <a:pPr algn="ctr">
                        <a:lnSpc>
                          <a:spcPct val="110000"/>
                        </a:lnSpc>
                      </a:pPr>
                      <a:r>
                        <a:rPr lang="zh-CN" altLang="en-US" sz="2000" b="1" dirty="0">
                          <a:solidFill>
                            <a:srgbClr val="C00000"/>
                          </a:solidFill>
                          <a:latin typeface="微软雅黑" panose="020B0503020204020204" pitchFamily="34" charset="-122"/>
                          <a:ea typeface="微软雅黑" panose="020B0503020204020204" pitchFamily="34" charset="-122"/>
                        </a:rPr>
                        <a:t>实际治疗</a:t>
                      </a:r>
                      <a:endParaRPr lang="en-US" altLang="zh-CN" sz="2000" b="1" dirty="0">
                        <a:solidFill>
                          <a:srgbClr val="C00000"/>
                        </a:solidFill>
                        <a:latin typeface="微软雅黑" panose="020B0503020204020204" pitchFamily="34" charset="-122"/>
                        <a:ea typeface="微软雅黑" panose="020B0503020204020204" pitchFamily="34" charset="-122"/>
                      </a:endParaRPr>
                    </a:p>
                    <a:p>
                      <a:pPr algn="ctr">
                        <a:lnSpc>
                          <a:spcPct val="110000"/>
                        </a:lnSpc>
                      </a:pPr>
                      <a:r>
                        <a:rPr lang="zh-CN" altLang="en-US" sz="2000" b="1" dirty="0">
                          <a:solidFill>
                            <a:srgbClr val="C00000"/>
                          </a:solidFill>
                          <a:latin typeface="微软雅黑" panose="020B0503020204020204" pitchFamily="34" charset="-122"/>
                          <a:ea typeface="微软雅黑" panose="020B0503020204020204" pitchFamily="34" charset="-122"/>
                        </a:rPr>
                        <a:t>不超过</a:t>
                      </a:r>
                      <a:r>
                        <a:rPr lang="en-US" altLang="zh-CN" sz="2000" b="1" dirty="0">
                          <a:solidFill>
                            <a:srgbClr val="C00000"/>
                          </a:solidFill>
                          <a:latin typeface="微软雅黑" panose="020B0503020204020204" pitchFamily="34" charset="-122"/>
                          <a:ea typeface="微软雅黑" panose="020B0503020204020204" pitchFamily="34" charset="-122"/>
                        </a:rPr>
                        <a:t>2</a:t>
                      </a:r>
                      <a:r>
                        <a:rPr lang="zh-CN" altLang="en-US" sz="2000" b="1" dirty="0">
                          <a:solidFill>
                            <a:srgbClr val="C00000"/>
                          </a:solidFill>
                          <a:latin typeface="微软雅黑" panose="020B0503020204020204" pitchFamily="34" charset="-122"/>
                          <a:ea typeface="微软雅黑" panose="020B0503020204020204" pitchFamily="34" charset="-122"/>
                        </a:rPr>
                        <a:t>周期</a:t>
                      </a:r>
                      <a:endParaRPr lang="en-US" altLang="zh-CN" sz="2000" b="1" dirty="0">
                        <a:solidFill>
                          <a:srgbClr val="C00000"/>
                        </a:solidFill>
                        <a:latin typeface="微软雅黑" panose="020B0503020204020204" pitchFamily="34" charset="-122"/>
                        <a:ea typeface="微软雅黑" panose="020B0503020204020204" pitchFamily="34" charset="-122"/>
                      </a:endParaRPr>
                    </a:p>
                    <a:p>
                      <a:pPr algn="ctr">
                        <a:lnSpc>
                          <a:spcPct val="110000"/>
                        </a:lnSpc>
                      </a:pPr>
                      <a:r>
                        <a:rPr lang="en-US" altLang="zh-CN" sz="2000" b="1" dirty="0">
                          <a:solidFill>
                            <a:srgbClr val="C00000"/>
                          </a:solidFill>
                          <a:latin typeface="微软雅黑" panose="020B0503020204020204" pitchFamily="34" charset="-122"/>
                          <a:ea typeface="微软雅黑" panose="020B0503020204020204" pitchFamily="34" charset="-122"/>
                        </a:rPr>
                        <a:t>(7</a:t>
                      </a:r>
                      <a:r>
                        <a:rPr lang="zh-CN" altLang="en-US" sz="2000" b="1" dirty="0">
                          <a:solidFill>
                            <a:srgbClr val="C00000"/>
                          </a:solidFill>
                          <a:latin typeface="微软雅黑" panose="020B0503020204020204" pitchFamily="34" charset="-122"/>
                          <a:ea typeface="微软雅黑" panose="020B0503020204020204" pitchFamily="34" charset="-122"/>
                        </a:rPr>
                        <a:t>瓶）</a:t>
                      </a:r>
                    </a:p>
                  </a:txBody>
                  <a:tcPr marL="18000" marR="18000" marT="18000" marB="18000" anchor="ctr">
                    <a:lnL w="12700" cap="flat" cmpd="sng" algn="ctr">
                      <a:solidFill>
                        <a:srgbClr val="0047BB"/>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ap="flat" cmpd="sng" algn="ctr">
                      <a:solidFill>
                        <a:srgbClr val="0047BB"/>
                      </a:solidFill>
                      <a:prstDash val="solid"/>
                      <a:round/>
                      <a:headEnd type="none" w="med" len="med"/>
                      <a:tailEnd type="none" w="med" len="med"/>
                    </a:lnT>
                    <a:lnB w="12700" cap="flat" cmpd="sng" algn="ctr">
                      <a:solidFill>
                        <a:srgbClr val="0047BB"/>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71450" indent="-171450" fontAlgn="base">
                        <a:lnSpc>
                          <a:spcPct val="110000"/>
                        </a:lnSpc>
                        <a:spcBef>
                          <a:spcPts val="400"/>
                        </a:spcBef>
                        <a:spcAft>
                          <a:spcPts val="600"/>
                        </a:spcAft>
                        <a:buClr>
                          <a:schemeClr val="tx1"/>
                        </a:buClr>
                        <a:buSzPct val="90000"/>
                        <a:buFont typeface="Arial" panose="020B0604020202020204" pitchFamily="34" charset="0"/>
                        <a:buChar char="•"/>
                      </a:pPr>
                      <a:r>
                        <a:rPr lang="zh-CN" altLang="en-US" sz="1400" b="1" dirty="0">
                          <a:solidFill>
                            <a:srgbClr val="C00000"/>
                          </a:solidFill>
                          <a:latin typeface="微软雅黑" panose="020B0503020204020204" pitchFamily="34" charset="-122"/>
                          <a:ea typeface="微软雅黑" panose="020B0503020204020204" pitchFamily="34" charset="-122"/>
                        </a:rPr>
                        <a:t>说明书推荐</a:t>
                      </a:r>
                      <a:r>
                        <a:rPr lang="en-US" altLang="zh-CN" sz="1400" b="0" baseline="30000" dirty="0">
                          <a:solidFill>
                            <a:schemeClr val="tx1">
                              <a:lumMod val="75000"/>
                              <a:lumOff val="25000"/>
                            </a:schemeClr>
                          </a:solidFill>
                          <a:latin typeface="微软雅黑" panose="020B0503020204020204" pitchFamily="34" charset="-122"/>
                          <a:ea typeface="微软雅黑" panose="020B0503020204020204" pitchFamily="34" charset="-122"/>
                        </a:rPr>
                        <a:t>7</a:t>
                      </a:r>
                      <a:r>
                        <a:rPr lang="zh-CN" altLang="en-US" sz="1400" kern="1200" dirty="0">
                          <a:solidFill>
                            <a:schemeClr val="dk1"/>
                          </a:solidFill>
                          <a:latin typeface="微软雅黑" panose="020B0503020204020204" pitchFamily="34" charset="-122"/>
                          <a:ea typeface="微软雅黑" panose="020B0503020204020204" pitchFamily="34" charset="-122"/>
                          <a:cs typeface="+mn-cs"/>
                        </a:rPr>
                        <a:t>，</a:t>
                      </a:r>
                      <a:r>
                        <a:rPr lang="zh-CN" altLang="en-US" sz="1400" b="0" kern="1200" dirty="0">
                          <a:solidFill>
                            <a:schemeClr val="dk1"/>
                          </a:solidFill>
                          <a:latin typeface="微软雅黑" panose="020B0503020204020204" pitchFamily="34" charset="-122"/>
                          <a:ea typeface="微软雅黑" panose="020B0503020204020204" pitchFamily="34" charset="-122"/>
                          <a:cs typeface="+mn-cs"/>
                        </a:rPr>
                        <a:t>对于需要接受造血干细胞移植（</a:t>
                      </a:r>
                      <a:r>
                        <a:rPr lang="en-US" altLang="zh-CN" sz="1400" b="0" kern="1200" dirty="0">
                          <a:solidFill>
                            <a:schemeClr val="dk1"/>
                          </a:solidFill>
                          <a:latin typeface="微软雅黑" panose="020B0503020204020204" pitchFamily="34" charset="-122"/>
                          <a:ea typeface="微软雅黑" panose="020B0503020204020204" pitchFamily="34" charset="-122"/>
                          <a:cs typeface="+mn-cs"/>
                        </a:rPr>
                        <a:t>HSCT</a:t>
                      </a:r>
                      <a:r>
                        <a:rPr lang="zh-CN" altLang="en-US" sz="1400" b="0" kern="1200" dirty="0">
                          <a:solidFill>
                            <a:schemeClr val="dk1"/>
                          </a:solidFill>
                          <a:latin typeface="微软雅黑" panose="020B0503020204020204" pitchFamily="34" charset="-122"/>
                          <a:ea typeface="微软雅黑" panose="020B0503020204020204" pitchFamily="34" charset="-122"/>
                          <a:cs typeface="+mn-cs"/>
                        </a:rPr>
                        <a:t>）的患者，</a:t>
                      </a:r>
                      <a:r>
                        <a:rPr lang="zh-CN" altLang="en-US" sz="1400" b="0" dirty="0">
                          <a:solidFill>
                            <a:schemeClr val="tx1"/>
                          </a:solidFill>
                          <a:latin typeface="微软雅黑" panose="020B0503020204020204" pitchFamily="34" charset="-122"/>
                          <a:ea typeface="微软雅黑" panose="020B0503020204020204" pitchFamily="34" charset="-122"/>
                        </a:rPr>
                        <a:t>推荐的本品的</a:t>
                      </a:r>
                      <a:r>
                        <a:rPr lang="zh-CN" altLang="en-US" sz="1400" b="1" kern="1200" dirty="0">
                          <a:solidFill>
                            <a:srgbClr val="0047BB"/>
                          </a:solidFill>
                          <a:latin typeface="微软雅黑" panose="020B0503020204020204" pitchFamily="34" charset="-122"/>
                          <a:ea typeface="微软雅黑" panose="020B0503020204020204" pitchFamily="34" charset="-122"/>
                          <a:cs typeface="+mn-cs"/>
                        </a:rPr>
                        <a:t>治疗时间为</a:t>
                      </a:r>
                      <a:r>
                        <a:rPr lang="en-US" altLang="zh-CN" sz="1400" b="1" kern="1200" dirty="0">
                          <a:solidFill>
                            <a:srgbClr val="0047BB"/>
                          </a:solidFill>
                          <a:latin typeface="微软雅黑" panose="020B0503020204020204" pitchFamily="34" charset="-122"/>
                          <a:ea typeface="微软雅黑" panose="020B0503020204020204" pitchFamily="34" charset="-122"/>
                          <a:cs typeface="+mn-cs"/>
                        </a:rPr>
                        <a:t>2</a:t>
                      </a:r>
                      <a:r>
                        <a:rPr lang="zh-CN" altLang="en-US" sz="1400" b="1" kern="1200" dirty="0">
                          <a:solidFill>
                            <a:srgbClr val="0047BB"/>
                          </a:solidFill>
                          <a:latin typeface="微软雅黑" panose="020B0503020204020204" pitchFamily="34" charset="-122"/>
                          <a:ea typeface="微软雅黑" panose="020B0503020204020204" pitchFamily="34" charset="-122"/>
                          <a:cs typeface="+mn-cs"/>
                        </a:rPr>
                        <a:t>个周期</a:t>
                      </a:r>
                      <a:endParaRPr lang="en-US" altLang="zh-CN" sz="1400" b="1" kern="1200" dirty="0">
                        <a:solidFill>
                          <a:srgbClr val="0047BB"/>
                        </a:solidFill>
                        <a:latin typeface="微软雅黑" panose="020B0503020204020204" pitchFamily="34" charset="-122"/>
                        <a:ea typeface="微软雅黑" panose="020B0503020204020204" pitchFamily="34" charset="-122"/>
                        <a:cs typeface="+mn-cs"/>
                      </a:endParaRPr>
                    </a:p>
                    <a:p>
                      <a:pPr marL="171450" indent="-171450" fontAlgn="base">
                        <a:lnSpc>
                          <a:spcPct val="110000"/>
                        </a:lnSpc>
                        <a:spcBef>
                          <a:spcPts val="400"/>
                        </a:spcBef>
                        <a:spcAft>
                          <a:spcPts val="600"/>
                        </a:spcAft>
                        <a:buClr>
                          <a:schemeClr val="tx1"/>
                        </a:buClr>
                        <a:buSzPct val="90000"/>
                        <a:buFont typeface="Arial" panose="020B0604020202020204" pitchFamily="34" charset="0"/>
                        <a:buChar char="•"/>
                      </a:pPr>
                      <a:r>
                        <a:rPr lang="zh-CN" altLang="en-US" sz="1400" b="0" kern="1200" dirty="0">
                          <a:solidFill>
                            <a:schemeClr val="dk1"/>
                          </a:solidFill>
                          <a:latin typeface="微软雅黑" panose="020B0503020204020204" pitchFamily="34" charset="-122"/>
                          <a:ea typeface="微软雅黑" panose="020B0503020204020204" pitchFamily="34" charset="-122"/>
                          <a:cs typeface="+mn-cs"/>
                        </a:rPr>
                        <a:t>中国、英美</a:t>
                      </a:r>
                      <a:r>
                        <a:rPr lang="zh-CN" altLang="en-US" sz="1400" b="0" dirty="0">
                          <a:solidFill>
                            <a:schemeClr val="tx1"/>
                          </a:solidFill>
                          <a:latin typeface="微软雅黑" panose="020B0503020204020204" pitchFamily="34" charset="-122"/>
                          <a:ea typeface="微软雅黑" panose="020B0503020204020204" pitchFamily="34" charset="-122"/>
                        </a:rPr>
                        <a:t>等多国</a:t>
                      </a:r>
                      <a:r>
                        <a:rPr lang="zh-CN" altLang="en-US" sz="1400" b="1" dirty="0">
                          <a:solidFill>
                            <a:srgbClr val="C00000"/>
                          </a:solidFill>
                          <a:latin typeface="微软雅黑" panose="020B0503020204020204" pitchFamily="34" charset="-122"/>
                          <a:ea typeface="微软雅黑" panose="020B0503020204020204" pitchFamily="34" charset="-122"/>
                        </a:rPr>
                        <a:t>真实世界研究</a:t>
                      </a:r>
                      <a:r>
                        <a:rPr lang="zh-CN" altLang="en-US" sz="1400" b="0" dirty="0">
                          <a:solidFill>
                            <a:schemeClr val="tx1"/>
                          </a:solidFill>
                          <a:latin typeface="微软雅黑" panose="020B0503020204020204" pitchFamily="34" charset="-122"/>
                          <a:ea typeface="微软雅黑" panose="020B0503020204020204" pitchFamily="34" charset="-122"/>
                        </a:rPr>
                        <a:t>证实</a:t>
                      </a:r>
                      <a:r>
                        <a:rPr lang="en-US" altLang="zh-CN" sz="1400" b="0" baseline="30000" dirty="0">
                          <a:solidFill>
                            <a:schemeClr val="tx1"/>
                          </a:solidFill>
                          <a:latin typeface="微软雅黑" panose="020B0503020204020204" pitchFamily="34" charset="-122"/>
                          <a:ea typeface="微软雅黑" panose="020B0503020204020204" pitchFamily="34" charset="-122"/>
                        </a:rPr>
                        <a:t>1-6</a:t>
                      </a:r>
                      <a:r>
                        <a:rPr lang="zh-CN" altLang="en-US" sz="1400" b="0" dirty="0">
                          <a:solidFill>
                            <a:schemeClr val="tx1"/>
                          </a:solidFill>
                          <a:latin typeface="微软雅黑" panose="020B0503020204020204" pitchFamily="34" charset="-122"/>
                          <a:ea typeface="微软雅黑" panose="020B0503020204020204" pitchFamily="34" charset="-122"/>
                        </a:rPr>
                        <a:t>，无论移植与否，患者</a:t>
                      </a:r>
                      <a:r>
                        <a:rPr lang="zh-CN" altLang="en-US" sz="1400" b="1" dirty="0">
                          <a:solidFill>
                            <a:srgbClr val="0047BB"/>
                          </a:solidFill>
                          <a:latin typeface="微软雅黑" panose="020B0503020204020204" pitchFamily="34" charset="-122"/>
                          <a:ea typeface="微软雅黑" panose="020B0503020204020204" pitchFamily="34" charset="-122"/>
                        </a:rPr>
                        <a:t>实际中位使用周期</a:t>
                      </a:r>
                      <a:r>
                        <a:rPr lang="zh-CN" altLang="en-US" sz="1400" b="0" dirty="0">
                          <a:solidFill>
                            <a:schemeClr val="tx1"/>
                          </a:solidFill>
                          <a:latin typeface="微软雅黑" panose="020B0503020204020204" pitchFamily="34" charset="-122"/>
                          <a:ea typeface="微软雅黑" panose="020B0503020204020204" pitchFamily="34" charset="-122"/>
                        </a:rPr>
                        <a:t>均</a:t>
                      </a:r>
                      <a:r>
                        <a:rPr lang="zh-CN" altLang="en-US" sz="1400" b="1" dirty="0">
                          <a:solidFill>
                            <a:srgbClr val="0047BB"/>
                          </a:solidFill>
                          <a:latin typeface="微软雅黑" panose="020B0503020204020204" pitchFamily="34" charset="-122"/>
                          <a:ea typeface="微软雅黑" panose="020B0503020204020204" pitchFamily="34" charset="-122"/>
                        </a:rPr>
                        <a:t>未超过</a:t>
                      </a:r>
                      <a:r>
                        <a:rPr lang="en-US" altLang="zh-CN" sz="1400" b="1" dirty="0">
                          <a:solidFill>
                            <a:srgbClr val="0047BB"/>
                          </a:solidFill>
                          <a:latin typeface="微软雅黑" panose="020B0503020204020204" pitchFamily="34" charset="-122"/>
                          <a:ea typeface="微软雅黑" panose="020B0503020204020204" pitchFamily="34" charset="-122"/>
                        </a:rPr>
                        <a:t>2</a:t>
                      </a:r>
                      <a:r>
                        <a:rPr lang="zh-CN" altLang="en-US" sz="1400" b="1" dirty="0">
                          <a:solidFill>
                            <a:srgbClr val="0047BB"/>
                          </a:solidFill>
                          <a:latin typeface="微软雅黑" panose="020B0503020204020204" pitchFamily="34" charset="-122"/>
                          <a:ea typeface="微软雅黑" panose="020B0503020204020204" pitchFamily="34" charset="-122"/>
                        </a:rPr>
                        <a:t>个周期（大部分不超过</a:t>
                      </a:r>
                      <a:r>
                        <a:rPr lang="en-US" altLang="zh-CN" sz="1400" b="1" dirty="0">
                          <a:solidFill>
                            <a:srgbClr val="0047BB"/>
                          </a:solidFill>
                          <a:latin typeface="微软雅黑" panose="020B0503020204020204" pitchFamily="34" charset="-122"/>
                          <a:ea typeface="微软雅黑" panose="020B0503020204020204" pitchFamily="34" charset="-122"/>
                        </a:rPr>
                        <a:t>1</a:t>
                      </a:r>
                      <a:r>
                        <a:rPr lang="zh-CN" altLang="en-US" sz="1400" b="1" dirty="0">
                          <a:solidFill>
                            <a:srgbClr val="0047BB"/>
                          </a:solidFill>
                          <a:latin typeface="微软雅黑" panose="020B0503020204020204" pitchFamily="34" charset="-122"/>
                          <a:ea typeface="微软雅黑" panose="020B0503020204020204" pitchFamily="34" charset="-122"/>
                        </a:rPr>
                        <a:t>周期）</a:t>
                      </a:r>
                      <a:r>
                        <a:rPr lang="zh-CN" altLang="en-US" sz="1400" b="0" dirty="0">
                          <a:solidFill>
                            <a:schemeClr val="tx1"/>
                          </a:solidFill>
                          <a:latin typeface="微软雅黑" panose="020B0503020204020204" pitchFamily="34" charset="-122"/>
                          <a:ea typeface="微软雅黑" panose="020B0503020204020204" pitchFamily="34" charset="-122"/>
                        </a:rPr>
                        <a:t>，且疗效良好（达到缓解，并实现</a:t>
                      </a:r>
                      <a:r>
                        <a:rPr lang="en-US" altLang="zh-CN" sz="1400" b="0" dirty="0">
                          <a:solidFill>
                            <a:schemeClr val="tx1"/>
                          </a:solidFill>
                          <a:latin typeface="微软雅黑" panose="020B0503020204020204" pitchFamily="34" charset="-122"/>
                          <a:ea typeface="微软雅黑" panose="020B0503020204020204" pitchFamily="34" charset="-122"/>
                        </a:rPr>
                        <a:t>MRD</a:t>
                      </a:r>
                      <a:r>
                        <a:rPr lang="zh-CN" altLang="en-US" sz="1400" b="0" dirty="0">
                          <a:solidFill>
                            <a:schemeClr val="tx1"/>
                          </a:solidFill>
                          <a:latin typeface="微软雅黑" panose="020B0503020204020204" pitchFamily="34" charset="-122"/>
                          <a:ea typeface="微软雅黑" panose="020B0503020204020204" pitchFamily="34" charset="-122"/>
                        </a:rPr>
                        <a:t>转阴）</a:t>
                      </a:r>
                      <a:endParaRPr lang="en-US" altLang="zh-CN" sz="1400" b="0" baseline="30000" dirty="0">
                        <a:solidFill>
                          <a:schemeClr val="tx1"/>
                        </a:solidFill>
                        <a:latin typeface="微软雅黑" panose="020B0503020204020204" pitchFamily="34" charset="-122"/>
                        <a:ea typeface="微软雅黑" panose="020B0503020204020204" pitchFamily="34" charset="-122"/>
                      </a:endParaRPr>
                    </a:p>
                    <a:p>
                      <a:pPr marL="171450" indent="-171450" fontAlgn="base">
                        <a:lnSpc>
                          <a:spcPct val="110000"/>
                        </a:lnSpc>
                        <a:spcBef>
                          <a:spcPts val="400"/>
                        </a:spcBef>
                        <a:spcAft>
                          <a:spcPts val="600"/>
                        </a:spcAft>
                        <a:buClr>
                          <a:schemeClr val="tx1"/>
                        </a:buClr>
                        <a:buSzPct val="90000"/>
                        <a:buFont typeface="Arial" panose="020B0604020202020204" pitchFamily="34" charset="0"/>
                        <a:buChar char="•"/>
                      </a:pPr>
                      <a:r>
                        <a:rPr lang="zh-CN" altLang="en-US" sz="1400" b="1" dirty="0">
                          <a:solidFill>
                            <a:srgbClr val="C00000"/>
                          </a:solidFill>
                          <a:latin typeface="微软雅黑" panose="020B0503020204020204" pitchFamily="34" charset="-122"/>
                          <a:ea typeface="微软雅黑" panose="020B0503020204020204" pitchFamily="34" charset="-122"/>
                        </a:rPr>
                        <a:t>周边国家和地区</a:t>
                      </a:r>
                      <a:r>
                        <a:rPr lang="en-US" altLang="zh-CN" sz="1400" b="0" dirty="0">
                          <a:solidFill>
                            <a:schemeClr val="tx1"/>
                          </a:solidFill>
                          <a:latin typeface="微软雅黑" panose="020B0503020204020204" pitchFamily="34" charset="-122"/>
                          <a:ea typeface="微软雅黑" panose="020B0503020204020204" pitchFamily="34" charset="-122"/>
                        </a:rPr>
                        <a:t>(</a:t>
                      </a:r>
                      <a:r>
                        <a:rPr lang="zh-CN" altLang="en-US" sz="1400" b="0" dirty="0">
                          <a:solidFill>
                            <a:schemeClr val="tx1"/>
                          </a:solidFill>
                          <a:latin typeface="微软雅黑" panose="020B0503020204020204" pitchFamily="34" charset="-122"/>
                          <a:ea typeface="微软雅黑" panose="020B0503020204020204" pitchFamily="34" charset="-122"/>
                        </a:rPr>
                        <a:t>中国台湾、韩国和土耳其</a:t>
                      </a:r>
                      <a:r>
                        <a:rPr lang="en-US" altLang="zh-CN" sz="1400" b="0" dirty="0">
                          <a:solidFill>
                            <a:schemeClr val="tx1"/>
                          </a:solidFill>
                          <a:latin typeface="微软雅黑" panose="020B0503020204020204" pitchFamily="34" charset="-122"/>
                          <a:ea typeface="微软雅黑" panose="020B0503020204020204" pitchFamily="34" charset="-122"/>
                        </a:rPr>
                        <a:t>)</a:t>
                      </a:r>
                      <a:r>
                        <a:rPr lang="zh-CN" altLang="en-US" sz="1400" b="0" dirty="0">
                          <a:solidFill>
                            <a:schemeClr val="tx1"/>
                          </a:solidFill>
                          <a:latin typeface="微软雅黑" panose="020B0503020204020204" pitchFamily="34" charset="-122"/>
                          <a:ea typeface="微软雅黑" panose="020B0503020204020204" pitchFamily="34" charset="-122"/>
                        </a:rPr>
                        <a:t>已纳入</a:t>
                      </a:r>
                      <a:r>
                        <a:rPr lang="zh-CN" altLang="en-US" sz="1400" b="1" dirty="0">
                          <a:solidFill>
                            <a:srgbClr val="C00000"/>
                          </a:solidFill>
                          <a:latin typeface="微软雅黑" panose="020B0503020204020204" pitchFamily="34" charset="-122"/>
                          <a:ea typeface="微软雅黑" panose="020B0503020204020204" pitchFamily="34" charset="-122"/>
                        </a:rPr>
                        <a:t>医保报销</a:t>
                      </a:r>
                      <a:r>
                        <a:rPr lang="zh-CN" altLang="en-US" sz="1400" b="0" dirty="0">
                          <a:solidFill>
                            <a:schemeClr val="tx1"/>
                          </a:solidFill>
                          <a:latin typeface="微软雅黑" panose="020B0503020204020204" pitchFamily="34" charset="-122"/>
                          <a:ea typeface="微软雅黑" panose="020B0503020204020204" pitchFamily="34" charset="-122"/>
                        </a:rPr>
                        <a:t>（实际使用显示</a:t>
                      </a:r>
                      <a:r>
                        <a:rPr lang="zh-CN" altLang="en-US" sz="1400" b="1" dirty="0">
                          <a:solidFill>
                            <a:srgbClr val="0047BB"/>
                          </a:solidFill>
                          <a:latin typeface="微软雅黑" panose="020B0503020204020204" pitchFamily="34" charset="-122"/>
                          <a:ea typeface="微软雅黑" panose="020B0503020204020204" pitchFamily="34" charset="-122"/>
                        </a:rPr>
                        <a:t>不超过</a:t>
                      </a:r>
                      <a:r>
                        <a:rPr lang="en-US" altLang="zh-CN" sz="1400" b="1" dirty="0">
                          <a:solidFill>
                            <a:srgbClr val="0047BB"/>
                          </a:solidFill>
                          <a:latin typeface="微软雅黑" panose="020B0503020204020204" pitchFamily="34" charset="-122"/>
                          <a:ea typeface="微软雅黑" panose="020B0503020204020204" pitchFamily="34" charset="-122"/>
                        </a:rPr>
                        <a:t>2</a:t>
                      </a:r>
                      <a:r>
                        <a:rPr lang="zh-CN" altLang="en-US" sz="1400" b="1" dirty="0">
                          <a:solidFill>
                            <a:srgbClr val="0047BB"/>
                          </a:solidFill>
                          <a:latin typeface="微软雅黑" panose="020B0503020204020204" pitchFamily="34" charset="-122"/>
                          <a:ea typeface="微软雅黑" panose="020B0503020204020204" pitchFamily="34" charset="-122"/>
                        </a:rPr>
                        <a:t>个周期</a:t>
                      </a:r>
                      <a:r>
                        <a:rPr lang="zh-CN" altLang="en-US" sz="1400" b="0" dirty="0">
                          <a:solidFill>
                            <a:schemeClr val="tx1"/>
                          </a:solidFill>
                          <a:latin typeface="微软雅黑" panose="020B0503020204020204" pitchFamily="34" charset="-122"/>
                          <a:ea typeface="微软雅黑" panose="020B0503020204020204" pitchFamily="34" charset="-122"/>
                        </a:rPr>
                        <a:t>）</a:t>
                      </a:r>
                      <a:endParaRPr lang="en-US" altLang="zh-CN" sz="1400" b="0" dirty="0">
                        <a:solidFill>
                          <a:schemeClr val="tx1"/>
                        </a:solidFill>
                        <a:latin typeface="微软雅黑" panose="020B0503020204020204" pitchFamily="34" charset="-122"/>
                        <a:ea typeface="微软雅黑" panose="020B0503020204020204" pitchFamily="34" charset="-122"/>
                      </a:endParaRPr>
                    </a:p>
                    <a:p>
                      <a:pPr marL="171450" marR="0" lvl="0" indent="-171450" algn="l" defTabSz="914400" rtl="0" eaLnBrk="1" fontAlgn="base" latinLnBrk="0" hangingPunct="1">
                        <a:lnSpc>
                          <a:spcPct val="110000"/>
                        </a:lnSpc>
                        <a:spcBef>
                          <a:spcPts val="400"/>
                        </a:spcBef>
                        <a:spcAft>
                          <a:spcPts val="600"/>
                        </a:spcAft>
                        <a:buClr>
                          <a:schemeClr val="tx1"/>
                        </a:buClr>
                        <a:buSzPct val="90000"/>
                        <a:buFont typeface="Arial" panose="020B0604020202020204" pitchFamily="34" charset="0"/>
                        <a:buChar char="•"/>
                        <a:tabLst/>
                        <a:defRPr/>
                      </a:pPr>
                      <a:r>
                        <a:rPr lang="zh-CN" altLang="en-US" sz="1400" b="0" dirty="0">
                          <a:solidFill>
                            <a:schemeClr val="tx1"/>
                          </a:solidFill>
                          <a:latin typeface="微软雅黑" panose="020B0503020204020204" pitchFamily="34" charset="-122"/>
                          <a:ea typeface="微软雅黑" panose="020B0503020204020204" pitchFamily="34" charset="-122"/>
                        </a:rPr>
                        <a:t>三期临床研究显示，</a:t>
                      </a:r>
                      <a:r>
                        <a:rPr lang="en-US" altLang="zh-CN" sz="1400" b="0" dirty="0">
                          <a:solidFill>
                            <a:schemeClr val="tx1"/>
                          </a:solidFill>
                          <a:latin typeface="微软雅黑" panose="020B0503020204020204" pitchFamily="34" charset="-122"/>
                          <a:ea typeface="微软雅黑" panose="020B0503020204020204" pitchFamily="34" charset="-122"/>
                        </a:rPr>
                        <a:t>73%</a:t>
                      </a:r>
                      <a:r>
                        <a:rPr lang="zh-CN" altLang="en-US" sz="1400" b="0" dirty="0">
                          <a:solidFill>
                            <a:schemeClr val="tx1"/>
                          </a:solidFill>
                          <a:latin typeface="微软雅黑" panose="020B0503020204020204" pitchFamily="34" charset="-122"/>
                          <a:ea typeface="微软雅黑" panose="020B0503020204020204" pitchFamily="34" charset="-122"/>
                        </a:rPr>
                        <a:t>患者在第</a:t>
                      </a:r>
                      <a:r>
                        <a:rPr lang="en-US" altLang="zh-CN" sz="1400" b="0" dirty="0">
                          <a:solidFill>
                            <a:schemeClr val="tx1"/>
                          </a:solidFill>
                          <a:latin typeface="微软雅黑" panose="020B0503020204020204" pitchFamily="34" charset="-122"/>
                          <a:ea typeface="微软雅黑" panose="020B0503020204020204" pitchFamily="34" charset="-122"/>
                        </a:rPr>
                        <a:t>1</a:t>
                      </a:r>
                      <a:r>
                        <a:rPr lang="zh-CN" altLang="en-US" sz="1400" b="0" dirty="0">
                          <a:solidFill>
                            <a:schemeClr val="tx1"/>
                          </a:solidFill>
                          <a:latin typeface="微软雅黑" panose="020B0503020204020204" pitchFamily="34" charset="-122"/>
                          <a:ea typeface="微软雅黑" panose="020B0503020204020204" pitchFamily="34" charset="-122"/>
                        </a:rPr>
                        <a:t>周期达到缓解</a:t>
                      </a:r>
                      <a:r>
                        <a:rPr lang="en-US" altLang="zh-CN" sz="1400" b="0" baseline="30000" dirty="0">
                          <a:solidFill>
                            <a:schemeClr val="tx1"/>
                          </a:solidFill>
                          <a:latin typeface="微软雅黑" panose="020B0503020204020204" pitchFamily="34" charset="-122"/>
                          <a:ea typeface="微软雅黑" panose="020B0503020204020204" pitchFamily="34" charset="-122"/>
                        </a:rPr>
                        <a:t> </a:t>
                      </a:r>
                      <a:r>
                        <a:rPr lang="zh-CN" altLang="en-US" sz="1400" b="0" dirty="0">
                          <a:solidFill>
                            <a:schemeClr val="tx1"/>
                          </a:solidFill>
                          <a:latin typeface="微软雅黑" panose="020B0503020204020204" pitchFamily="34" charset="-122"/>
                          <a:ea typeface="微软雅黑" panose="020B0503020204020204" pitchFamily="34" charset="-122"/>
                        </a:rPr>
                        <a:t>，在</a:t>
                      </a:r>
                      <a:r>
                        <a:rPr lang="en-US" altLang="zh-CN" sz="1400" b="0" dirty="0">
                          <a:solidFill>
                            <a:schemeClr val="tx1"/>
                          </a:solidFill>
                          <a:latin typeface="微软雅黑" panose="020B0503020204020204" pitchFamily="34" charset="-122"/>
                          <a:ea typeface="微软雅黑" panose="020B0503020204020204" pitchFamily="34" charset="-122"/>
                        </a:rPr>
                        <a:t>2</a:t>
                      </a:r>
                      <a:r>
                        <a:rPr lang="zh-CN" altLang="en-US" sz="1400" b="0" dirty="0">
                          <a:solidFill>
                            <a:schemeClr val="tx1"/>
                          </a:solidFill>
                          <a:latin typeface="微软雅黑" panose="020B0503020204020204" pitchFamily="34" charset="-122"/>
                          <a:ea typeface="微软雅黑" panose="020B0503020204020204" pitchFamily="34" charset="-122"/>
                        </a:rPr>
                        <a:t>个周期内有</a:t>
                      </a:r>
                      <a:r>
                        <a:rPr lang="en-US" altLang="zh-CN" sz="1400" b="0" dirty="0">
                          <a:solidFill>
                            <a:schemeClr val="tx1"/>
                          </a:solidFill>
                          <a:latin typeface="微软雅黑" panose="020B0503020204020204" pitchFamily="34" charset="-122"/>
                          <a:ea typeface="微软雅黑" panose="020B0503020204020204" pitchFamily="34" charset="-122"/>
                        </a:rPr>
                        <a:t>97%</a:t>
                      </a:r>
                      <a:r>
                        <a:rPr lang="zh-CN" altLang="en-US" sz="1400" b="0" dirty="0">
                          <a:solidFill>
                            <a:schemeClr val="tx1"/>
                          </a:solidFill>
                          <a:latin typeface="微软雅黑" panose="020B0503020204020204" pitchFamily="34" charset="-122"/>
                          <a:ea typeface="微软雅黑" panose="020B0503020204020204" pitchFamily="34" charset="-122"/>
                        </a:rPr>
                        <a:t>的应答者缓解</a:t>
                      </a:r>
                      <a:r>
                        <a:rPr lang="en-US" altLang="zh-CN" sz="1400" b="0" baseline="30000" dirty="0">
                          <a:solidFill>
                            <a:schemeClr val="tx1">
                              <a:lumMod val="75000"/>
                              <a:lumOff val="25000"/>
                            </a:schemeClr>
                          </a:solidFill>
                          <a:latin typeface="微软雅黑" panose="020B0503020204020204" pitchFamily="34" charset="-122"/>
                          <a:ea typeface="微软雅黑" panose="020B0503020204020204" pitchFamily="34" charset="-122"/>
                        </a:rPr>
                        <a:t>8,14</a:t>
                      </a:r>
                      <a:endParaRPr lang="en-US" altLang="zh-CN" sz="1400" b="0" dirty="0">
                        <a:solidFill>
                          <a:schemeClr val="tx1"/>
                        </a:solidFill>
                        <a:latin typeface="微软雅黑" panose="020B0503020204020204" pitchFamily="34" charset="-122"/>
                        <a:ea typeface="微软雅黑" panose="020B0503020204020204" pitchFamily="34" charset="-122"/>
                      </a:endParaRPr>
                    </a:p>
                  </a:txBody>
                  <a:tcPr marL="18000" marR="18000" marT="18000" marB="18000" anchor="ctr">
                    <a:lnL w="3175" cap="flat" cmpd="sng" algn="ctr">
                      <a:solidFill>
                        <a:schemeClr val="bg1">
                          <a:lumMod val="75000"/>
                        </a:schemeClr>
                      </a:solidFill>
                      <a:prstDash val="solid"/>
                      <a:round/>
                      <a:headEnd type="none" w="med" len="med"/>
                      <a:tailEnd type="none" w="med" len="med"/>
                    </a:lnL>
                    <a:lnR w="12700" cap="flat" cmpd="sng" algn="ctr">
                      <a:solidFill>
                        <a:srgbClr val="0047BB"/>
                      </a:solidFill>
                      <a:prstDash val="solid"/>
                      <a:round/>
                      <a:headEnd type="none" w="med" len="med"/>
                      <a:tailEnd type="none" w="med" len="med"/>
                    </a:lnR>
                    <a:lnT w="12700" cap="flat" cmpd="sng" algn="ctr">
                      <a:solidFill>
                        <a:srgbClr val="0047BB"/>
                      </a:solidFill>
                      <a:prstDash val="solid"/>
                      <a:round/>
                      <a:headEnd type="none" w="med" len="med"/>
                      <a:tailEnd type="none" w="med" len="med"/>
                    </a:lnT>
                    <a:lnB w="12700" cap="flat" cmpd="sng" algn="ctr">
                      <a:solidFill>
                        <a:srgbClr val="0047BB"/>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86765282"/>
                  </a:ext>
                </a:extLst>
              </a:tr>
            </a:tbl>
          </a:graphicData>
        </a:graphic>
      </p:graphicFrame>
      <p:graphicFrame>
        <p:nvGraphicFramePr>
          <p:cNvPr id="4" name="表格 8">
            <a:extLst>
              <a:ext uri="{FF2B5EF4-FFF2-40B4-BE49-F238E27FC236}">
                <a16:creationId xmlns:a16="http://schemas.microsoft.com/office/drawing/2014/main" id="{AB1275A5-51AE-643E-422C-ACBCF6A14491}"/>
              </a:ext>
            </a:extLst>
          </p:cNvPr>
          <p:cNvGraphicFramePr>
            <a:graphicFrameLocks noGrp="1"/>
          </p:cNvGraphicFramePr>
          <p:nvPr/>
        </p:nvGraphicFramePr>
        <p:xfrm>
          <a:off x="643285" y="5249455"/>
          <a:ext cx="6993542" cy="943814"/>
        </p:xfrm>
        <a:graphic>
          <a:graphicData uri="http://schemas.openxmlformats.org/drawingml/2006/table">
            <a:tbl>
              <a:tblPr firstRow="1" bandRow="1">
                <a:tableStyleId>{5C22544A-7EE6-4342-B048-85BDC9FD1C3A}</a:tableStyleId>
              </a:tblPr>
              <a:tblGrid>
                <a:gridCol w="1956911">
                  <a:extLst>
                    <a:ext uri="{9D8B030D-6E8A-4147-A177-3AD203B41FA5}">
                      <a16:colId xmlns:a16="http://schemas.microsoft.com/office/drawing/2014/main" val="2705150259"/>
                    </a:ext>
                  </a:extLst>
                </a:gridCol>
                <a:gridCol w="1792734">
                  <a:extLst>
                    <a:ext uri="{9D8B030D-6E8A-4147-A177-3AD203B41FA5}">
                      <a16:colId xmlns:a16="http://schemas.microsoft.com/office/drawing/2014/main" val="1917713115"/>
                    </a:ext>
                  </a:extLst>
                </a:gridCol>
                <a:gridCol w="1453820">
                  <a:extLst>
                    <a:ext uri="{9D8B030D-6E8A-4147-A177-3AD203B41FA5}">
                      <a16:colId xmlns:a16="http://schemas.microsoft.com/office/drawing/2014/main" val="3603249480"/>
                    </a:ext>
                  </a:extLst>
                </a:gridCol>
                <a:gridCol w="1790077">
                  <a:extLst>
                    <a:ext uri="{9D8B030D-6E8A-4147-A177-3AD203B41FA5}">
                      <a16:colId xmlns:a16="http://schemas.microsoft.com/office/drawing/2014/main" val="225533103"/>
                    </a:ext>
                  </a:extLst>
                </a:gridCol>
              </a:tblGrid>
              <a:tr h="493777">
                <a:tc>
                  <a:txBody>
                    <a:bodyPr/>
                    <a:lstStyle/>
                    <a:p>
                      <a:pPr>
                        <a:lnSpc>
                          <a:spcPct val="110000"/>
                        </a:lnSpc>
                      </a:pPr>
                      <a:r>
                        <a:rPr lang="zh-CN" altLang="en-US" sz="1200" b="0" dirty="0">
                          <a:solidFill>
                            <a:sysClr val="windowText" lastClr="000000"/>
                          </a:solidFill>
                          <a:latin typeface="微软雅黑" panose="020B0503020204020204" pitchFamily="34" charset="-122"/>
                          <a:ea typeface="微软雅黑" panose="020B0503020204020204" pitchFamily="34" charset="-122"/>
                        </a:rPr>
                        <a:t>中国大陆首次上市时间</a:t>
                      </a:r>
                    </a:p>
                  </a:txBody>
                  <a:tcPr marL="18000" marR="18000" marT="18000" marB="18000"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0000"/>
                        </a:lnSpc>
                      </a:pPr>
                      <a:r>
                        <a:rPr lang="en-US" altLang="zh-CN" sz="1200" b="0" dirty="0">
                          <a:solidFill>
                            <a:sysClr val="windowText" lastClr="000000"/>
                          </a:solidFill>
                          <a:latin typeface="微软雅黑" panose="020B0503020204020204" pitchFamily="34" charset="-122"/>
                          <a:ea typeface="微软雅黑" panose="020B0503020204020204" pitchFamily="34" charset="-122"/>
                        </a:rPr>
                        <a:t>2021</a:t>
                      </a:r>
                      <a:r>
                        <a:rPr lang="zh-CN" altLang="en-US" sz="1200" b="0" dirty="0">
                          <a:solidFill>
                            <a:sysClr val="windowText" lastClr="000000"/>
                          </a:solidFill>
                          <a:latin typeface="微软雅黑" panose="020B0503020204020204" pitchFamily="34" charset="-122"/>
                          <a:ea typeface="微软雅黑" panose="020B0503020204020204" pitchFamily="34" charset="-122"/>
                        </a:rPr>
                        <a:t>年</a:t>
                      </a:r>
                      <a:r>
                        <a:rPr lang="en-US" altLang="zh-CN" sz="1200" b="0" dirty="0">
                          <a:solidFill>
                            <a:sysClr val="windowText" lastClr="000000"/>
                          </a:solidFill>
                          <a:latin typeface="微软雅黑" panose="020B0503020204020204" pitchFamily="34" charset="-122"/>
                          <a:ea typeface="微软雅黑" panose="020B0503020204020204" pitchFamily="34" charset="-122"/>
                        </a:rPr>
                        <a:t>12</a:t>
                      </a:r>
                      <a:r>
                        <a:rPr lang="zh-CN" altLang="en-US" sz="1200" b="0" dirty="0">
                          <a:solidFill>
                            <a:sysClr val="windowText" lastClr="000000"/>
                          </a:solidFill>
                          <a:latin typeface="微软雅黑" panose="020B0503020204020204" pitchFamily="34" charset="-122"/>
                          <a:ea typeface="微软雅黑" panose="020B0503020204020204" pitchFamily="34" charset="-122"/>
                        </a:rPr>
                        <a:t>月</a:t>
                      </a:r>
                      <a:r>
                        <a:rPr lang="en-US" altLang="zh-CN" sz="1200" b="0" dirty="0">
                          <a:solidFill>
                            <a:sysClr val="windowText" lastClr="000000"/>
                          </a:solidFill>
                          <a:latin typeface="微软雅黑" panose="020B0503020204020204" pitchFamily="34" charset="-122"/>
                          <a:ea typeface="微软雅黑" panose="020B0503020204020204" pitchFamily="34" charset="-122"/>
                        </a:rPr>
                        <a:t>20</a:t>
                      </a:r>
                      <a:r>
                        <a:rPr lang="zh-CN" altLang="en-US" sz="1200" b="0" dirty="0">
                          <a:solidFill>
                            <a:sysClr val="windowText" lastClr="000000"/>
                          </a:solidFill>
                          <a:latin typeface="微软雅黑" panose="020B0503020204020204" pitchFamily="34" charset="-122"/>
                          <a:ea typeface="微软雅黑" panose="020B0503020204020204" pitchFamily="34" charset="-122"/>
                        </a:rPr>
                        <a:t>日</a:t>
                      </a:r>
                    </a:p>
                  </a:txBody>
                  <a:tcPr marL="18000" marR="18000" marT="18000" marB="1800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lnSpc>
                          <a:spcPct val="110000"/>
                        </a:lnSpc>
                      </a:pPr>
                      <a:r>
                        <a:rPr lang="zh-CN" altLang="en-US" sz="1200" b="0" kern="1200" dirty="0">
                          <a:solidFill>
                            <a:sysClr val="windowText" lastClr="000000"/>
                          </a:solidFill>
                          <a:latin typeface="微软雅黑" panose="020B0503020204020204" pitchFamily="34" charset="-122"/>
                          <a:ea typeface="微软雅黑" panose="020B0503020204020204" pitchFamily="34" charset="-122"/>
                          <a:cs typeface="+mn-cs"/>
                        </a:rPr>
                        <a:t>全球首个上市</a:t>
                      </a:r>
                      <a:endParaRPr lang="en-US" altLang="zh-CN" sz="1200" b="0" kern="1200" dirty="0">
                        <a:solidFill>
                          <a:sysClr val="windowText" lastClr="0000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10000"/>
                        </a:lnSpc>
                      </a:pPr>
                      <a:r>
                        <a:rPr lang="zh-CN" altLang="en-US" sz="1200" b="0" kern="1200" dirty="0">
                          <a:solidFill>
                            <a:sysClr val="windowText" lastClr="000000"/>
                          </a:solidFill>
                          <a:latin typeface="微软雅黑" panose="020B0503020204020204" pitchFamily="34" charset="-122"/>
                          <a:ea typeface="微软雅黑" panose="020B0503020204020204" pitchFamily="34" charset="-122"/>
                          <a:cs typeface="+mn-cs"/>
                        </a:rPr>
                        <a:t>国家及时间</a:t>
                      </a:r>
                    </a:p>
                  </a:txBody>
                  <a:tcPr marL="18000" marR="18000" marT="18000" marB="1800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dirty="0">
                          <a:solidFill>
                            <a:sysClr val="windowText" lastClr="000000"/>
                          </a:solidFill>
                          <a:latin typeface="微软雅黑" panose="020B0503020204020204" pitchFamily="34" charset="-122"/>
                          <a:ea typeface="微软雅黑" panose="020B0503020204020204" pitchFamily="34" charset="-122"/>
                        </a:rPr>
                        <a:t>欧盟，</a:t>
                      </a:r>
                      <a:r>
                        <a:rPr lang="en-US" altLang="zh-CN" sz="1200" b="0" dirty="0">
                          <a:solidFill>
                            <a:sysClr val="windowText" lastClr="000000"/>
                          </a:solidFill>
                          <a:latin typeface="微软雅黑" panose="020B0503020204020204" pitchFamily="34" charset="-122"/>
                          <a:ea typeface="微软雅黑" panose="020B0503020204020204" pitchFamily="34" charset="-122"/>
                        </a:rPr>
                        <a:t>2017</a:t>
                      </a:r>
                      <a:r>
                        <a:rPr lang="zh-CN" altLang="en-US" sz="1200" b="0" dirty="0">
                          <a:solidFill>
                            <a:sysClr val="windowText" lastClr="000000"/>
                          </a:solidFill>
                          <a:latin typeface="微软雅黑" panose="020B0503020204020204" pitchFamily="34" charset="-122"/>
                          <a:ea typeface="微软雅黑" panose="020B0503020204020204" pitchFamily="34" charset="-122"/>
                        </a:rPr>
                        <a:t>年</a:t>
                      </a:r>
                      <a:r>
                        <a:rPr lang="en-US" altLang="zh-CN" sz="1200" b="0" dirty="0">
                          <a:solidFill>
                            <a:sysClr val="windowText" lastClr="000000"/>
                          </a:solidFill>
                          <a:latin typeface="微软雅黑" panose="020B0503020204020204" pitchFamily="34" charset="-122"/>
                          <a:ea typeface="微软雅黑" panose="020B0503020204020204" pitchFamily="34" charset="-122"/>
                        </a:rPr>
                        <a:t>6</a:t>
                      </a:r>
                      <a:r>
                        <a:rPr lang="zh-CN" altLang="en-US" sz="1200" b="0" dirty="0">
                          <a:solidFill>
                            <a:sysClr val="windowText" lastClr="000000"/>
                          </a:solidFill>
                          <a:latin typeface="微软雅黑" panose="020B0503020204020204" pitchFamily="34" charset="-122"/>
                          <a:ea typeface="微软雅黑" panose="020B0503020204020204" pitchFamily="34" charset="-122"/>
                        </a:rPr>
                        <a:t>月</a:t>
                      </a:r>
                    </a:p>
                  </a:txBody>
                  <a:tcPr marL="18000" marR="18000" marT="18000" marB="18000" anchor="ctr">
                    <a:lnL w="31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1550146"/>
                  </a:ext>
                </a:extLst>
              </a:tr>
              <a:tr h="450037">
                <a:tc>
                  <a:txBody>
                    <a:bodyPr/>
                    <a:lstStyle/>
                    <a:p>
                      <a:pPr>
                        <a:lnSpc>
                          <a:spcPct val="110000"/>
                        </a:lnSpc>
                      </a:pPr>
                      <a:r>
                        <a:rPr lang="zh-CN" altLang="en-US" sz="1200" b="0" dirty="0">
                          <a:solidFill>
                            <a:sysClr val="windowText" lastClr="000000"/>
                          </a:solidFill>
                          <a:latin typeface="微软雅黑" panose="020B0503020204020204" pitchFamily="34" charset="-122"/>
                          <a:ea typeface="微软雅黑" panose="020B0503020204020204" pitchFamily="34" charset="-122"/>
                        </a:rPr>
                        <a:t>大陆地区同通用名上市情况</a:t>
                      </a:r>
                    </a:p>
                  </a:txBody>
                  <a:tcPr marL="18000" marR="18000" marT="18000" marB="18000"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zh-CN" altLang="en-US" sz="1200" b="0" dirty="0">
                          <a:solidFill>
                            <a:sysClr val="windowText" lastClr="000000"/>
                          </a:solidFill>
                          <a:latin typeface="微软雅黑" panose="020B0503020204020204" pitchFamily="34" charset="-122"/>
                          <a:ea typeface="微软雅黑" panose="020B0503020204020204" pitchFamily="34" charset="-122"/>
                        </a:rPr>
                        <a:t>无，</a:t>
                      </a:r>
                      <a:r>
                        <a:rPr lang="zh-CN" altLang="en-US" sz="1200" b="1" dirty="0">
                          <a:solidFill>
                            <a:srgbClr val="C00000"/>
                          </a:solidFill>
                          <a:latin typeface="微软雅黑" panose="020B0503020204020204" pitchFamily="34" charset="-122"/>
                          <a:ea typeface="微软雅黑" panose="020B0503020204020204" pitchFamily="34" charset="-122"/>
                        </a:rPr>
                        <a:t>独家</a:t>
                      </a:r>
                    </a:p>
                  </a:txBody>
                  <a:tcPr marL="18000" marR="18000" marT="18000" marB="18000" anchor="ctr">
                    <a:lnL w="3175"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zh-CN" altLang="en-US" sz="1200" b="0" dirty="0">
                          <a:solidFill>
                            <a:sysClr val="windowText" lastClr="000000"/>
                          </a:solidFill>
                          <a:latin typeface="微软雅黑" panose="020B0503020204020204" pitchFamily="34" charset="-122"/>
                          <a:ea typeface="微软雅黑" panose="020B0503020204020204" pitchFamily="34" charset="-122"/>
                        </a:rPr>
                        <a:t>是否为</a:t>
                      </a:r>
                      <a:r>
                        <a:rPr lang="en-US" altLang="zh-CN" sz="1200" b="0" dirty="0">
                          <a:solidFill>
                            <a:sysClr val="windowText" lastClr="000000"/>
                          </a:solidFill>
                          <a:latin typeface="微软雅黑" panose="020B0503020204020204" pitchFamily="34" charset="-122"/>
                          <a:ea typeface="微软雅黑" panose="020B0503020204020204" pitchFamily="34" charset="-122"/>
                        </a:rPr>
                        <a:t>OTC</a:t>
                      </a:r>
                      <a:r>
                        <a:rPr lang="zh-CN" altLang="en-US" sz="1200" b="0" dirty="0">
                          <a:solidFill>
                            <a:sysClr val="windowText" lastClr="000000"/>
                          </a:solidFill>
                          <a:latin typeface="微软雅黑" panose="020B0503020204020204" pitchFamily="34" charset="-122"/>
                          <a:ea typeface="微软雅黑" panose="020B0503020204020204" pitchFamily="34" charset="-122"/>
                        </a:rPr>
                        <a:t>药品</a:t>
                      </a:r>
                    </a:p>
                  </a:txBody>
                  <a:tcPr marL="18000" marR="18000" marT="18000" marB="1800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dirty="0">
                          <a:solidFill>
                            <a:sysClr val="windowText" lastClr="000000"/>
                          </a:solidFill>
                          <a:latin typeface="微软雅黑" panose="020B0503020204020204" pitchFamily="34" charset="-122"/>
                          <a:ea typeface="微软雅黑" panose="020B0503020204020204" pitchFamily="34" charset="-122"/>
                        </a:rPr>
                        <a:t>否</a:t>
                      </a:r>
                    </a:p>
                  </a:txBody>
                  <a:tcPr marL="18000" marR="18000" marT="18000" marB="18000" anchor="ctr">
                    <a:lnL w="31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9255123"/>
                  </a:ext>
                </a:extLst>
              </a:tr>
            </a:tbl>
          </a:graphicData>
        </a:graphic>
      </p:graphicFrame>
      <p:sp>
        <p:nvSpPr>
          <p:cNvPr id="7" name="矩形 6">
            <a:extLst>
              <a:ext uri="{FF2B5EF4-FFF2-40B4-BE49-F238E27FC236}">
                <a16:creationId xmlns:a16="http://schemas.microsoft.com/office/drawing/2014/main" id="{BDA673C6-6B49-B23D-63E3-F72E3BB94F1D}"/>
              </a:ext>
            </a:extLst>
          </p:cNvPr>
          <p:cNvSpPr/>
          <p:nvPr/>
        </p:nvSpPr>
        <p:spPr bwMode="gray">
          <a:xfrm>
            <a:off x="8168778" y="1056274"/>
            <a:ext cx="3607878" cy="5136996"/>
          </a:xfrm>
          <a:prstGeom prst="rect">
            <a:avLst/>
          </a:prstGeom>
          <a:noFill/>
          <a:ln w="28575" cap="flat" cmpd="sng" algn="ctr">
            <a:solidFill>
              <a:schemeClr val="tx2"/>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8" name="文本框 7">
            <a:extLst>
              <a:ext uri="{FF2B5EF4-FFF2-40B4-BE49-F238E27FC236}">
                <a16:creationId xmlns:a16="http://schemas.microsoft.com/office/drawing/2014/main" id="{D27C9B23-0740-DF00-8E3E-B520A0B442AE}"/>
              </a:ext>
            </a:extLst>
          </p:cNvPr>
          <p:cNvSpPr txBox="1"/>
          <p:nvPr/>
        </p:nvSpPr>
        <p:spPr bwMode="gray">
          <a:xfrm>
            <a:off x="3414879" y="562997"/>
            <a:ext cx="8056497" cy="556259"/>
          </a:xfrm>
          <a:prstGeom prst="rect">
            <a:avLst/>
          </a:prstGeom>
        </p:spPr>
        <p:txBody>
          <a:bodyPr wrap="square" lIns="45720" tIns="45720" rIns="45720" bIns="45720" rtlCol="0">
            <a:noAutofit/>
          </a:bodyPr>
          <a:lstStyle/>
          <a:p>
            <a:pPr>
              <a:lnSpc>
                <a:spcPct val="90000"/>
              </a:lnSpc>
              <a:spcBef>
                <a:spcPts val="1000"/>
              </a:spcBef>
            </a:pPr>
            <a:r>
              <a:rPr lang="zh-CN" altLang="en-US" sz="2000" b="1" dirty="0">
                <a:solidFill>
                  <a:srgbClr val="C00000"/>
                </a:solidFill>
                <a:latin typeface="微软雅黑" panose="020B0503020204020204" pitchFamily="34" charset="-122"/>
                <a:ea typeface="微软雅黑" panose="020B0503020204020204" pitchFamily="34" charset="-122"/>
              </a:rPr>
              <a:t>实际治疗不超过</a:t>
            </a:r>
            <a:r>
              <a:rPr lang="en-US" altLang="zh-CN" sz="2000" b="1" dirty="0">
                <a:solidFill>
                  <a:srgbClr val="C00000"/>
                </a:solidFill>
                <a:latin typeface="微软雅黑" panose="020B0503020204020204" pitchFamily="34" charset="-122"/>
                <a:ea typeface="微软雅黑" panose="020B0503020204020204" pitchFamily="34" charset="-122"/>
              </a:rPr>
              <a:t>2</a:t>
            </a:r>
            <a:r>
              <a:rPr lang="zh-CN" altLang="en-US" sz="2000" b="1" dirty="0">
                <a:solidFill>
                  <a:srgbClr val="C00000"/>
                </a:solidFill>
                <a:latin typeface="微软雅黑" panose="020B0503020204020204" pitchFamily="34" charset="-122"/>
                <a:ea typeface="微软雅黑" panose="020B0503020204020204" pitchFamily="34" charset="-122"/>
              </a:rPr>
              <a:t>周期（</a:t>
            </a:r>
            <a:r>
              <a:rPr lang="en-US" altLang="zh-CN" sz="2000" b="1" dirty="0">
                <a:solidFill>
                  <a:srgbClr val="C00000"/>
                </a:solidFill>
                <a:latin typeface="微软雅黑" panose="020B0503020204020204" pitchFamily="34" charset="-122"/>
                <a:ea typeface="微软雅黑" panose="020B0503020204020204" pitchFamily="34" charset="-122"/>
              </a:rPr>
              <a:t>7</a:t>
            </a:r>
            <a:r>
              <a:rPr lang="zh-CN" altLang="en-US" sz="2000" b="1" dirty="0">
                <a:solidFill>
                  <a:srgbClr val="C00000"/>
                </a:solidFill>
                <a:latin typeface="微软雅黑" panose="020B0503020204020204" pitchFamily="34" charset="-122"/>
                <a:ea typeface="微软雅黑" panose="020B0503020204020204" pitchFamily="34" charset="-122"/>
              </a:rPr>
              <a:t>瓶），建议参照异基因造血干细胞移植</a:t>
            </a:r>
          </a:p>
        </p:txBody>
      </p:sp>
    </p:spTree>
    <p:extLst>
      <p:ext uri="{BB962C8B-B14F-4D97-AF65-F5344CB8AC3E}">
        <p14:creationId xmlns:p14="http://schemas.microsoft.com/office/powerpoint/2010/main" val="4084687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484632"/>
            <a:ext cx="11546728" cy="442308"/>
          </a:xfrm>
        </p:spPr>
        <p:txBody>
          <a:bodyPr vert="horz"/>
          <a:lstStyle/>
          <a:p>
            <a:r>
              <a:rPr lang="en-US" altLang="zh-CN" sz="2800" dirty="0">
                <a:latin typeface="微软雅黑" panose="020B0503020204020204" pitchFamily="34" charset="-122"/>
                <a:ea typeface="微软雅黑" panose="020B0503020204020204" pitchFamily="34" charset="-122"/>
              </a:rPr>
              <a:t>1. </a:t>
            </a:r>
            <a:r>
              <a:rPr lang="zh-CN" altLang="en-US" sz="2800" dirty="0">
                <a:latin typeface="微软雅黑" panose="020B0503020204020204" pitchFamily="34" charset="-122"/>
                <a:ea typeface="微软雅黑" panose="020B0503020204020204" pitchFamily="34" charset="-122"/>
              </a:rPr>
              <a:t>基本信息 </a:t>
            </a:r>
            <a:r>
              <a:rPr lang="en-US" altLang="zh-CN" sz="2800" dirty="0">
                <a:latin typeface="微软雅黑" panose="020B0503020204020204" pitchFamily="34" charset="-122"/>
                <a:ea typeface="微软雅黑" panose="020B0503020204020204" pitchFamily="34" charset="-122"/>
              </a:rPr>
              <a:t>(2/2)</a:t>
            </a:r>
            <a:endParaRPr lang="zh-CN" altLang="en-US" sz="2800" dirty="0">
              <a:latin typeface="微软雅黑" panose="020B0503020204020204" pitchFamily="34" charset="-122"/>
              <a:ea typeface="微软雅黑" panose="020B0503020204020204" pitchFamily="34" charset="-122"/>
            </a:endParaRPr>
          </a:p>
        </p:txBody>
      </p:sp>
      <p:grpSp>
        <p:nvGrpSpPr>
          <p:cNvPr id="7" name="组合 6">
            <a:extLst>
              <a:ext uri="{FF2B5EF4-FFF2-40B4-BE49-F238E27FC236}">
                <a16:creationId xmlns:a16="http://schemas.microsoft.com/office/drawing/2014/main" id="{B8D3F8D4-3587-803F-FAD5-75ACC4D62CEC}"/>
              </a:ext>
            </a:extLst>
          </p:cNvPr>
          <p:cNvGrpSpPr/>
          <p:nvPr/>
        </p:nvGrpSpPr>
        <p:grpSpPr>
          <a:xfrm>
            <a:off x="479008" y="1265284"/>
            <a:ext cx="5616992" cy="4589722"/>
            <a:chOff x="716682" y="1285581"/>
            <a:chExt cx="5286160" cy="4589722"/>
          </a:xfrm>
        </p:grpSpPr>
        <p:grpSp>
          <p:nvGrpSpPr>
            <p:cNvPr id="29" name="组合 28">
              <a:extLst>
                <a:ext uri="{FF2B5EF4-FFF2-40B4-BE49-F238E27FC236}">
                  <a16:creationId xmlns:a16="http://schemas.microsoft.com/office/drawing/2014/main" id="{56A1F136-BC1E-4E2E-8B8B-FFFC3BE05F6B}"/>
                </a:ext>
              </a:extLst>
            </p:cNvPr>
            <p:cNvGrpSpPr/>
            <p:nvPr/>
          </p:nvGrpSpPr>
          <p:grpSpPr>
            <a:xfrm>
              <a:off x="716682" y="1285581"/>
              <a:ext cx="5286160" cy="4589722"/>
              <a:chOff x="191387" y="1185530"/>
              <a:chExt cx="2612319" cy="5039833"/>
            </a:xfrm>
          </p:grpSpPr>
          <p:sp>
            <p:nvSpPr>
              <p:cNvPr id="20" name="矩形 19">
                <a:extLst>
                  <a:ext uri="{FF2B5EF4-FFF2-40B4-BE49-F238E27FC236}">
                    <a16:creationId xmlns:a16="http://schemas.microsoft.com/office/drawing/2014/main" id="{B66562F0-FE53-40AB-8D3A-3995642CD9F2}"/>
                  </a:ext>
                </a:extLst>
              </p:cNvPr>
              <p:cNvSpPr/>
              <p:nvPr/>
            </p:nvSpPr>
            <p:spPr bwMode="gray">
              <a:xfrm>
                <a:off x="191387" y="1334386"/>
                <a:ext cx="2612319" cy="4890977"/>
              </a:xfrm>
              <a:prstGeom prst="rect">
                <a:avLst/>
              </a:prstGeom>
              <a:noFill/>
              <a:ln w="12700" cap="flat" cmpd="sng" algn="ctr">
                <a:solidFill>
                  <a:schemeClr val="bg1">
                    <a:lumMod val="7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25" name="文本框 24">
                <a:extLst>
                  <a:ext uri="{FF2B5EF4-FFF2-40B4-BE49-F238E27FC236}">
                    <a16:creationId xmlns:a16="http://schemas.microsoft.com/office/drawing/2014/main" id="{49CBFFDB-BB20-4560-A819-0DB49579C4DE}"/>
                  </a:ext>
                </a:extLst>
              </p:cNvPr>
              <p:cNvSpPr txBox="1"/>
              <p:nvPr/>
            </p:nvSpPr>
            <p:spPr bwMode="gray">
              <a:xfrm>
                <a:off x="1059676" y="1185530"/>
                <a:ext cx="1064755" cy="341501"/>
              </a:xfrm>
              <a:prstGeom prst="rect">
                <a:avLst/>
              </a:prstGeom>
              <a:solidFill>
                <a:schemeClr val="bg1"/>
              </a:solidFill>
            </p:spPr>
            <p:txBody>
              <a:bodyPr wrap="none" lIns="45720" tIns="45720" rIns="45720" bIns="45720" rtlCol="0" anchor="ctr">
                <a:noAutofit/>
              </a:bodyPr>
              <a:lstStyle/>
              <a:p>
                <a:pPr algn="ctr">
                  <a:lnSpc>
                    <a:spcPct val="90000"/>
                  </a:lnSpc>
                  <a:spcBef>
                    <a:spcPts val="600"/>
                  </a:spcBef>
                </a:pPr>
                <a:r>
                  <a:rPr lang="zh-CN" altLang="en-US" sz="2000" b="1" dirty="0">
                    <a:solidFill>
                      <a:srgbClr val="000000"/>
                    </a:solidFill>
                    <a:latin typeface="微软雅黑" panose="020B0503020204020204" pitchFamily="34" charset="-122"/>
                    <a:ea typeface="微软雅黑" panose="020B0503020204020204" pitchFamily="34" charset="-122"/>
                  </a:rPr>
                  <a:t>疾病基本情况</a:t>
                </a:r>
                <a:endParaRPr lang="en-US" altLang="zh-CN" sz="2000" b="1" dirty="0">
                  <a:solidFill>
                    <a:srgbClr val="000000"/>
                  </a:solidFill>
                  <a:latin typeface="微软雅黑" panose="020B0503020204020204" pitchFamily="34" charset="-122"/>
                  <a:ea typeface="微软雅黑" panose="020B0503020204020204" pitchFamily="34" charset="-122"/>
                </a:endParaRPr>
              </a:p>
              <a:p>
                <a:pPr algn="ctr">
                  <a:lnSpc>
                    <a:spcPct val="90000"/>
                  </a:lnSpc>
                  <a:spcBef>
                    <a:spcPts val="600"/>
                  </a:spcBef>
                </a:pPr>
                <a:r>
                  <a:rPr lang="zh-CN" altLang="en-US" sz="1400" b="1" dirty="0">
                    <a:solidFill>
                      <a:srgbClr val="0047BB"/>
                    </a:solidFill>
                    <a:latin typeface="微软雅黑" panose="020B0503020204020204" pitchFamily="34" charset="-122"/>
                    <a:ea typeface="微软雅黑" panose="020B0503020204020204" pitchFamily="34" charset="-122"/>
                  </a:rPr>
                  <a:t>成人复发性</a:t>
                </a:r>
                <a:r>
                  <a:rPr lang="en-US" altLang="zh-CN" sz="1400" b="1" dirty="0">
                    <a:solidFill>
                      <a:srgbClr val="0047BB"/>
                    </a:solidFill>
                    <a:latin typeface="微软雅黑" panose="020B0503020204020204" pitchFamily="34" charset="-122"/>
                    <a:ea typeface="微软雅黑" panose="020B0503020204020204" pitchFamily="34" charset="-122"/>
                  </a:rPr>
                  <a:t>/</a:t>
                </a:r>
                <a:r>
                  <a:rPr lang="zh-CN" altLang="en-US" sz="1400" b="1" dirty="0">
                    <a:solidFill>
                      <a:srgbClr val="0047BB"/>
                    </a:solidFill>
                    <a:latin typeface="微软雅黑" panose="020B0503020204020204" pitchFamily="34" charset="-122"/>
                    <a:ea typeface="微软雅黑" panose="020B0503020204020204" pitchFamily="34" charset="-122"/>
                  </a:rPr>
                  <a:t>难治性</a:t>
                </a:r>
                <a:r>
                  <a:rPr lang="en-US" altLang="zh-CN" sz="1400" b="1" dirty="0">
                    <a:solidFill>
                      <a:srgbClr val="0047BB"/>
                    </a:solidFill>
                    <a:latin typeface="微软雅黑" panose="020B0503020204020204" pitchFamily="34" charset="-122"/>
                    <a:ea typeface="微软雅黑" panose="020B0503020204020204" pitchFamily="34" charset="-122"/>
                  </a:rPr>
                  <a:t>B</a:t>
                </a:r>
                <a:r>
                  <a:rPr lang="zh-CN" altLang="en-US" sz="1400" b="1" dirty="0">
                    <a:solidFill>
                      <a:srgbClr val="0047BB"/>
                    </a:solidFill>
                    <a:latin typeface="微软雅黑" panose="020B0503020204020204" pitchFamily="34" charset="-122"/>
                    <a:ea typeface="微软雅黑" panose="020B0503020204020204" pitchFamily="34" charset="-122"/>
                  </a:rPr>
                  <a:t>细胞急性淋巴细胞白血病</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grpSp>
        <p:sp>
          <p:nvSpPr>
            <p:cNvPr id="34" name="文本框 33">
              <a:extLst>
                <a:ext uri="{FF2B5EF4-FFF2-40B4-BE49-F238E27FC236}">
                  <a16:creationId xmlns:a16="http://schemas.microsoft.com/office/drawing/2014/main" id="{E0387D76-6E3B-4F07-AE43-8CA2BE182BB9}"/>
                </a:ext>
              </a:extLst>
            </p:cNvPr>
            <p:cNvSpPr txBox="1"/>
            <p:nvPr/>
          </p:nvSpPr>
          <p:spPr bwMode="gray">
            <a:xfrm>
              <a:off x="1128726" y="1882995"/>
              <a:ext cx="4753914" cy="1888905"/>
            </a:xfrm>
            <a:prstGeom prst="rect">
              <a:avLst/>
            </a:prstGeom>
          </p:spPr>
          <p:txBody>
            <a:bodyPr wrap="square" lIns="36000" tIns="36000" rIns="36000" bIns="36000" rtlCol="0">
              <a:noAutofit/>
            </a:bodyPr>
            <a:lstStyle/>
            <a:p>
              <a:pPr>
                <a:lnSpc>
                  <a:spcPct val="120000"/>
                </a:lnSpc>
                <a:spcBef>
                  <a:spcPts val="800"/>
                </a:spcBef>
              </a:pPr>
              <a:r>
                <a:rPr lang="zh-CN" altLang="en-US" sz="1600" b="1" dirty="0">
                  <a:solidFill>
                    <a:srgbClr val="C00000"/>
                  </a:solidFill>
                  <a:latin typeface="微软雅黑" panose="020B0503020204020204" pitchFamily="34" charset="-122"/>
                  <a:ea typeface="微软雅黑" panose="020B0503020204020204" pitchFamily="34" charset="-122"/>
                </a:rPr>
                <a:t>极高的死亡风险，成人患者生存堪忧</a:t>
              </a:r>
              <a:endParaRPr lang="en-US" altLang="zh-CN" sz="1400" b="1" dirty="0">
                <a:solidFill>
                  <a:srgbClr val="C00000"/>
                </a:solidFill>
                <a:latin typeface="微软雅黑" panose="020B0503020204020204" pitchFamily="34" charset="-122"/>
                <a:ea typeface="微软雅黑" panose="020B0503020204020204" pitchFamily="34" charset="-122"/>
              </a:endParaRPr>
            </a:p>
            <a:p>
              <a:pPr marL="180975" indent="-180975">
                <a:lnSpc>
                  <a:spcPct val="120000"/>
                </a:lnSpc>
                <a:spcBef>
                  <a:spcPts val="800"/>
                </a:spcBef>
                <a:buFont typeface="Arial" panose="020B0604020202020204" pitchFamily="34" charset="0"/>
                <a:buChar char="•"/>
              </a:pPr>
              <a:r>
                <a:rPr lang="zh-CN" altLang="en-US" sz="1400" b="1" dirty="0">
                  <a:solidFill>
                    <a:srgbClr val="0047BB"/>
                  </a:solidFill>
                  <a:latin typeface="微软雅黑" panose="020B0503020204020204" pitchFamily="34" charset="-122"/>
                  <a:ea typeface="微软雅黑" panose="020B0503020204020204" pitchFamily="34" charset="-122"/>
                </a:rPr>
                <a:t>中位生存期仅</a:t>
              </a:r>
              <a:r>
                <a:rPr lang="en-US" altLang="zh-CN" sz="1400" b="1" dirty="0">
                  <a:solidFill>
                    <a:srgbClr val="0047BB"/>
                  </a:solidFill>
                  <a:latin typeface="微软雅黑" panose="020B0503020204020204" pitchFamily="34" charset="-122"/>
                  <a:ea typeface="微软雅黑" panose="020B0503020204020204" pitchFamily="34" charset="-122"/>
                </a:rPr>
                <a:t>3-6</a:t>
              </a:r>
              <a:r>
                <a:rPr lang="zh-CN" altLang="en-US" sz="1400" b="1" dirty="0">
                  <a:solidFill>
                    <a:srgbClr val="0047BB"/>
                  </a:solidFill>
                  <a:latin typeface="微软雅黑" panose="020B0503020204020204" pitchFamily="34" charset="-122"/>
                  <a:ea typeface="微软雅黑" panose="020B0503020204020204" pitchFamily="34" charset="-122"/>
                </a:rPr>
                <a:t>个月</a:t>
              </a:r>
              <a:r>
                <a:rPr lang="en-US" altLang="zh-CN" sz="1400" baseline="30000" dirty="0">
                  <a:solidFill>
                    <a:srgbClr val="000000">
                      <a:lumMod val="75000"/>
                      <a:lumOff val="25000"/>
                    </a:srgbClr>
                  </a:solidFill>
                  <a:latin typeface="微软雅黑" panose="020B0503020204020204" pitchFamily="34" charset="-122"/>
                  <a:ea typeface="微软雅黑" panose="020B0503020204020204" pitchFamily="34" charset="-122"/>
                </a:rPr>
                <a:t>9</a:t>
              </a:r>
            </a:p>
            <a:p>
              <a:pPr marL="180975" indent="-180975">
                <a:lnSpc>
                  <a:spcPct val="120000"/>
                </a:lnSpc>
                <a:spcBef>
                  <a:spcPts val="800"/>
                </a:spcBef>
                <a:buFont typeface="Arial" panose="020B0604020202020204" pitchFamily="34" charset="0"/>
                <a:buChar char="•"/>
              </a:pPr>
              <a:r>
                <a:rPr lang="en-US" altLang="zh-CN" sz="1400" b="1" dirty="0">
                  <a:solidFill>
                    <a:srgbClr val="0047BB"/>
                  </a:solidFill>
                  <a:latin typeface="微软雅黑" panose="020B0503020204020204" pitchFamily="34" charset="-122"/>
                  <a:ea typeface="微软雅黑" panose="020B0503020204020204" pitchFamily="34" charset="-122"/>
                </a:rPr>
                <a:t>5</a:t>
              </a:r>
              <a:r>
                <a:rPr lang="zh-CN" altLang="en-US" sz="1400" b="1" dirty="0">
                  <a:solidFill>
                    <a:srgbClr val="0047BB"/>
                  </a:solidFill>
                  <a:latin typeface="微软雅黑" panose="020B0503020204020204" pitchFamily="34" charset="-122"/>
                  <a:ea typeface="微软雅黑" panose="020B0503020204020204" pitchFamily="34" charset="-122"/>
                </a:rPr>
                <a:t>年生存率</a:t>
              </a:r>
              <a:r>
                <a:rPr lang="en-US" altLang="zh-CN" sz="1400" b="1" dirty="0">
                  <a:solidFill>
                    <a:srgbClr val="0047BB"/>
                  </a:solidFill>
                  <a:latin typeface="微软雅黑" panose="020B0503020204020204" pitchFamily="34" charset="-122"/>
                  <a:ea typeface="微软雅黑" panose="020B0503020204020204" pitchFamily="34" charset="-122"/>
                </a:rPr>
                <a:t>&lt;10%</a:t>
              </a:r>
              <a:r>
                <a:rPr lang="zh-CN" altLang="en-US" sz="1400" b="1" dirty="0">
                  <a:solidFill>
                    <a:srgbClr val="0047BB"/>
                  </a:solidFill>
                  <a:latin typeface="微软雅黑" panose="020B0503020204020204" pitchFamily="34" charset="-122"/>
                  <a:ea typeface="微软雅黑" panose="020B0503020204020204" pitchFamily="34" charset="-122"/>
                </a:rPr>
                <a:t>（成人患者）</a:t>
              </a:r>
              <a:r>
                <a:rPr lang="en-US" altLang="zh-CN" sz="1400" baseline="30000" dirty="0">
                  <a:solidFill>
                    <a:srgbClr val="000000">
                      <a:lumMod val="75000"/>
                      <a:lumOff val="25000"/>
                    </a:srgbClr>
                  </a:solidFill>
                  <a:latin typeface="微软雅黑" panose="020B0503020204020204" pitchFamily="34" charset="-122"/>
                  <a:ea typeface="微软雅黑" panose="020B0503020204020204" pitchFamily="34" charset="-122"/>
                </a:rPr>
                <a:t>10</a:t>
              </a:r>
              <a:r>
                <a:rPr lang="zh-CN" altLang="en-US" sz="1400" dirty="0">
                  <a:solidFill>
                    <a:srgbClr val="000000"/>
                  </a:solidFill>
                  <a:latin typeface="微软雅黑" panose="020B0503020204020204" pitchFamily="34" charset="-122"/>
                  <a:ea typeface="微软雅黑" panose="020B0503020204020204" pitchFamily="34" charset="-122"/>
                </a:rPr>
                <a:t>：儿童急淋治愈率高。复发难治性急性淋巴细胞白血病多发生在</a:t>
              </a:r>
              <a:r>
                <a:rPr lang="zh-CN" altLang="en-US" sz="1400" dirty="0">
                  <a:latin typeface="微软雅黑" panose="020B0503020204020204" pitchFamily="34" charset="-122"/>
                  <a:ea typeface="微软雅黑" panose="020B0503020204020204" pitchFamily="34" charset="-122"/>
                </a:rPr>
                <a:t>成人</a:t>
              </a:r>
              <a:r>
                <a:rPr lang="zh-CN" altLang="en-US" sz="1400" dirty="0">
                  <a:solidFill>
                    <a:srgbClr val="000000"/>
                  </a:solidFill>
                  <a:latin typeface="微软雅黑" panose="020B0503020204020204" pitchFamily="34" charset="-122"/>
                  <a:ea typeface="微软雅黑" panose="020B0503020204020204" pitchFamily="34" charset="-122"/>
                </a:rPr>
                <a:t>患者，</a:t>
              </a:r>
              <a:r>
                <a:rPr lang="zh-CN" altLang="en-US" sz="1400" b="1" dirty="0">
                  <a:solidFill>
                    <a:srgbClr val="0047BB"/>
                  </a:solidFill>
                  <a:latin typeface="微软雅黑" panose="020B0503020204020204" pitchFamily="34" charset="-122"/>
                  <a:ea typeface="微软雅黑" panose="020B0503020204020204" pitchFamily="34" charset="-122"/>
                </a:rPr>
                <a:t>成人患者未满足需求更急迫</a:t>
              </a:r>
              <a:endParaRPr lang="en-US" altLang="zh-CN" sz="1400" b="1" dirty="0">
                <a:solidFill>
                  <a:srgbClr val="0047BB"/>
                </a:solidFill>
                <a:latin typeface="微软雅黑" panose="020B0503020204020204" pitchFamily="34" charset="-122"/>
                <a:ea typeface="微软雅黑" panose="020B0503020204020204" pitchFamily="34" charset="-122"/>
              </a:endParaRPr>
            </a:p>
          </p:txBody>
        </p:sp>
        <p:sp>
          <p:nvSpPr>
            <p:cNvPr id="48" name="文本框 47">
              <a:extLst>
                <a:ext uri="{FF2B5EF4-FFF2-40B4-BE49-F238E27FC236}">
                  <a16:creationId xmlns:a16="http://schemas.microsoft.com/office/drawing/2014/main" id="{F0A43926-79C0-459E-BB74-544445EE293E}"/>
                </a:ext>
              </a:extLst>
            </p:cNvPr>
            <p:cNvSpPr txBox="1"/>
            <p:nvPr/>
          </p:nvSpPr>
          <p:spPr bwMode="gray">
            <a:xfrm>
              <a:off x="1130090" y="4172792"/>
              <a:ext cx="4752551" cy="1682214"/>
            </a:xfrm>
            <a:prstGeom prst="rect">
              <a:avLst/>
            </a:prstGeom>
          </p:spPr>
          <p:txBody>
            <a:bodyPr wrap="square" lIns="36000" tIns="36000" rIns="36000" bIns="36000" rtlCol="0">
              <a:noAutofit/>
            </a:bodyPr>
            <a:lstStyle/>
            <a:p>
              <a:pPr>
                <a:lnSpc>
                  <a:spcPct val="120000"/>
                </a:lnSpc>
                <a:spcBef>
                  <a:spcPts val="800"/>
                </a:spcBef>
              </a:pPr>
              <a:r>
                <a:rPr lang="zh-CN" altLang="en-US" sz="1600" b="1" dirty="0">
                  <a:solidFill>
                    <a:srgbClr val="C00000"/>
                  </a:solidFill>
                  <a:latin typeface="微软雅黑" panose="020B0503020204020204" pitchFamily="34" charset="-122"/>
                  <a:ea typeface="微软雅黑" panose="020B0503020204020204" pitchFamily="34" charset="-122"/>
                </a:rPr>
                <a:t>罕见肿瘤，患者人数少，</a:t>
              </a:r>
              <a:r>
                <a:rPr lang="zh-CN" altLang="en-US" sz="1600" dirty="0">
                  <a:solidFill>
                    <a:srgbClr val="000000"/>
                  </a:solidFill>
                  <a:latin typeface="微软雅黑" panose="020B0503020204020204" pitchFamily="34" charset="-122"/>
                  <a:ea typeface="微软雅黑" panose="020B0503020204020204" pitchFamily="34" charset="-122"/>
                </a:rPr>
                <a:t>奥加伊妥珠单抗</a:t>
              </a:r>
              <a:r>
                <a:rPr lang="zh-CN" altLang="en-US" sz="1600" b="1" dirty="0">
                  <a:solidFill>
                    <a:srgbClr val="000000"/>
                  </a:solidFill>
                  <a:latin typeface="微软雅黑" panose="020B0503020204020204" pitchFamily="34" charset="-122"/>
                  <a:ea typeface="微软雅黑" panose="020B0503020204020204" pitchFamily="34" charset="-122"/>
                </a:rPr>
                <a:t>在</a:t>
              </a:r>
              <a:r>
                <a:rPr lang="en-US" altLang="zh-CN" sz="1600" b="1" dirty="0">
                  <a:solidFill>
                    <a:srgbClr val="000000"/>
                  </a:solidFill>
                  <a:latin typeface="微软雅黑" panose="020B0503020204020204" pitchFamily="34" charset="-122"/>
                  <a:ea typeface="微软雅黑" panose="020B0503020204020204" pitchFamily="34" charset="-122"/>
                </a:rPr>
                <a:t>FDA</a:t>
              </a:r>
              <a:r>
                <a:rPr lang="zh-CN" altLang="en-US" sz="1600" b="1" dirty="0">
                  <a:solidFill>
                    <a:srgbClr val="000000"/>
                  </a:solidFill>
                  <a:latin typeface="微软雅黑" panose="020B0503020204020204" pitchFamily="34" charset="-122"/>
                  <a:ea typeface="微软雅黑" panose="020B0503020204020204" pitchFamily="34" charset="-122"/>
                </a:rPr>
                <a:t>和</a:t>
              </a:r>
              <a:r>
                <a:rPr lang="en-US" altLang="zh-CN" sz="1600" b="1" dirty="0">
                  <a:solidFill>
                    <a:srgbClr val="000000"/>
                  </a:solidFill>
                  <a:latin typeface="微软雅黑" panose="020B0503020204020204" pitchFamily="34" charset="-122"/>
                  <a:ea typeface="微软雅黑" panose="020B0503020204020204" pitchFamily="34" charset="-122"/>
                </a:rPr>
                <a:t>EMA</a:t>
              </a:r>
              <a:r>
                <a:rPr lang="zh-CN" altLang="en-US" sz="1600" b="1" dirty="0">
                  <a:solidFill>
                    <a:srgbClr val="000000"/>
                  </a:solidFill>
                  <a:latin typeface="微软雅黑" panose="020B0503020204020204" pitchFamily="34" charset="-122"/>
                  <a:ea typeface="微软雅黑" panose="020B0503020204020204" pitchFamily="34" charset="-122"/>
                </a:rPr>
                <a:t>被授予</a:t>
              </a:r>
              <a:r>
                <a:rPr lang="zh-CN" altLang="en-US" sz="1600" b="1" dirty="0">
                  <a:solidFill>
                    <a:srgbClr val="C00000"/>
                  </a:solidFill>
                  <a:latin typeface="微软雅黑" panose="020B0503020204020204" pitchFamily="34" charset="-122"/>
                  <a:ea typeface="微软雅黑" panose="020B0503020204020204" pitchFamily="34" charset="-122"/>
                </a:rPr>
                <a:t>孤儿药</a:t>
              </a:r>
              <a:r>
                <a:rPr lang="zh-CN" altLang="en-US" sz="1600" b="1" dirty="0">
                  <a:solidFill>
                    <a:srgbClr val="000000"/>
                  </a:solidFill>
                  <a:latin typeface="微软雅黑" panose="020B0503020204020204" pitchFamily="34" charset="-122"/>
                  <a:ea typeface="微软雅黑" panose="020B0503020204020204" pitchFamily="34" charset="-122"/>
                </a:rPr>
                <a:t>认证</a:t>
              </a:r>
              <a:endParaRPr lang="en-US" altLang="zh-CN" sz="1600" b="1" dirty="0">
                <a:solidFill>
                  <a:srgbClr val="000000"/>
                </a:solidFill>
                <a:latin typeface="微软雅黑" panose="020B0503020204020204" pitchFamily="34" charset="-122"/>
                <a:ea typeface="微软雅黑" panose="020B0503020204020204" pitchFamily="34" charset="-122"/>
              </a:endParaRPr>
            </a:p>
            <a:p>
              <a:pPr marL="180975" indent="-180975">
                <a:lnSpc>
                  <a:spcPct val="120000"/>
                </a:lnSpc>
                <a:spcBef>
                  <a:spcPts val="800"/>
                </a:spcBef>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中国成人急淋发病率</a:t>
              </a:r>
              <a:r>
                <a:rPr lang="en-US" altLang="zh-CN" sz="1400" b="1" dirty="0">
                  <a:solidFill>
                    <a:srgbClr val="0047BB"/>
                  </a:solidFill>
                  <a:latin typeface="微软雅黑" panose="020B0503020204020204" pitchFamily="34" charset="-122"/>
                  <a:ea typeface="微软雅黑" panose="020B0503020204020204" pitchFamily="34" charset="-122"/>
                </a:rPr>
                <a:t>0.32/10</a:t>
              </a:r>
              <a:r>
                <a:rPr lang="zh-CN" altLang="en-US" sz="1400" b="1" dirty="0">
                  <a:solidFill>
                    <a:srgbClr val="0047BB"/>
                  </a:solidFill>
                  <a:latin typeface="微软雅黑" panose="020B0503020204020204" pitchFamily="34" charset="-122"/>
                  <a:ea typeface="微软雅黑" panose="020B0503020204020204" pitchFamily="34" charset="-122"/>
                </a:rPr>
                <a:t>万人</a:t>
              </a:r>
              <a:r>
                <a:rPr lang="en-US" altLang="zh-CN" sz="1400" dirty="0">
                  <a:solidFill>
                    <a:srgbClr val="000000"/>
                  </a:solidFill>
                  <a:latin typeface="微软雅黑" panose="020B0503020204020204" pitchFamily="34" charset="-122"/>
                  <a:ea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rPr>
                <a:t>，远低于国家癌症中心对于罕见肿瘤的建议（</a:t>
              </a:r>
              <a:r>
                <a:rPr lang="en-US" altLang="zh-CN" sz="1400" dirty="0">
                  <a:solidFill>
                    <a:srgbClr val="000000"/>
                  </a:solidFill>
                  <a:latin typeface="微软雅黑" panose="020B0503020204020204" pitchFamily="34" charset="-122"/>
                  <a:ea typeface="微软雅黑" panose="020B0503020204020204" pitchFamily="34" charset="-122"/>
                </a:rPr>
                <a:t>&lt;2.5/10</a:t>
              </a:r>
              <a:r>
                <a:rPr lang="zh-CN" altLang="en-US" sz="1400" dirty="0">
                  <a:solidFill>
                    <a:srgbClr val="000000"/>
                  </a:solidFill>
                  <a:latin typeface="微软雅黑" panose="020B0503020204020204" pitchFamily="34" charset="-122"/>
                  <a:ea typeface="微软雅黑" panose="020B0503020204020204" pitchFamily="34" charset="-122"/>
                </a:rPr>
                <a:t>万人即位</a:t>
              </a:r>
              <a:r>
                <a:rPr lang="zh-CN" altLang="en-US" sz="1400" b="1" dirty="0">
                  <a:solidFill>
                    <a:srgbClr val="C00000"/>
                  </a:solidFill>
                  <a:latin typeface="微软雅黑" panose="020B0503020204020204" pitchFamily="34" charset="-122"/>
                  <a:ea typeface="微软雅黑" panose="020B0503020204020204" pitchFamily="34" charset="-122"/>
                </a:rPr>
                <a:t>罕见肿瘤</a:t>
              </a:r>
              <a:r>
                <a:rPr lang="zh-CN" altLang="en-US" sz="1400" dirty="0">
                  <a:solidFill>
                    <a:srgbClr val="000000"/>
                  </a:solidFill>
                  <a:latin typeface="微软雅黑" panose="020B0503020204020204" pitchFamily="34" charset="-122"/>
                  <a:ea typeface="微软雅黑" panose="020B0503020204020204" pitchFamily="34" charset="-122"/>
                </a:rPr>
                <a:t>）</a:t>
              </a:r>
              <a:endParaRPr lang="en-US" altLang="zh-CN" sz="1400" dirty="0">
                <a:solidFill>
                  <a:srgbClr val="000000"/>
                </a:solidFill>
                <a:latin typeface="微软雅黑" panose="020B0503020204020204" pitchFamily="34" charset="-122"/>
                <a:ea typeface="微软雅黑" panose="020B0503020204020204" pitchFamily="34" charset="-122"/>
              </a:endParaRPr>
            </a:p>
          </p:txBody>
        </p:sp>
        <p:sp>
          <p:nvSpPr>
            <p:cNvPr id="19" name="椭圆 18">
              <a:extLst>
                <a:ext uri="{FF2B5EF4-FFF2-40B4-BE49-F238E27FC236}">
                  <a16:creationId xmlns:a16="http://schemas.microsoft.com/office/drawing/2014/main" id="{4CF171E2-C1C6-BE0A-8BE3-1B4231778186}"/>
                </a:ext>
              </a:extLst>
            </p:cNvPr>
            <p:cNvSpPr/>
            <p:nvPr/>
          </p:nvSpPr>
          <p:spPr bwMode="gray">
            <a:xfrm>
              <a:off x="787596" y="1937860"/>
              <a:ext cx="288000" cy="288000"/>
            </a:xfrm>
            <a:prstGeom prst="ellipse">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en-US" altLang="zh-CN" b="1" dirty="0">
                  <a:solidFill>
                    <a:srgbClr val="FFFFFF"/>
                  </a:solidFill>
                  <a:latin typeface="Arial" panose="020B0604020202020204"/>
                  <a:ea typeface="黑体" panose="02010609060101010101" pitchFamily="49" charset="-122"/>
                </a:rPr>
                <a:t>1</a:t>
              </a:r>
              <a:endParaRPr lang="zh-CN" altLang="en-US" b="1" dirty="0">
                <a:solidFill>
                  <a:srgbClr val="FFFFFF"/>
                </a:solidFill>
                <a:latin typeface="Arial" panose="020B0604020202020204"/>
                <a:ea typeface="黑体" panose="02010609060101010101" pitchFamily="49" charset="-122"/>
              </a:endParaRPr>
            </a:p>
          </p:txBody>
        </p:sp>
        <p:sp>
          <p:nvSpPr>
            <p:cNvPr id="21" name="椭圆 20">
              <a:extLst>
                <a:ext uri="{FF2B5EF4-FFF2-40B4-BE49-F238E27FC236}">
                  <a16:creationId xmlns:a16="http://schemas.microsoft.com/office/drawing/2014/main" id="{1FDD8E82-074C-E120-99BC-B142414FFDA4}"/>
                </a:ext>
              </a:extLst>
            </p:cNvPr>
            <p:cNvSpPr/>
            <p:nvPr/>
          </p:nvSpPr>
          <p:spPr bwMode="gray">
            <a:xfrm>
              <a:off x="787596" y="4274137"/>
              <a:ext cx="288000" cy="288000"/>
            </a:xfrm>
            <a:prstGeom prst="ellipse">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en-US" altLang="zh-CN" b="1" dirty="0">
                  <a:solidFill>
                    <a:srgbClr val="FFFFFF"/>
                  </a:solidFill>
                  <a:latin typeface="Arial" panose="020B0604020202020204"/>
                  <a:ea typeface="黑体" panose="02010609060101010101" pitchFamily="49" charset="-122"/>
                </a:rPr>
                <a:t>2</a:t>
              </a:r>
              <a:endParaRPr lang="zh-CN" altLang="en-US" b="1" dirty="0">
                <a:solidFill>
                  <a:srgbClr val="FFFFFF"/>
                </a:solidFill>
                <a:latin typeface="Arial" panose="020B0604020202020204"/>
                <a:ea typeface="黑体" panose="02010609060101010101" pitchFamily="49" charset="-122"/>
              </a:endParaRPr>
            </a:p>
          </p:txBody>
        </p:sp>
      </p:grpSp>
      <p:sp>
        <p:nvSpPr>
          <p:cNvPr id="4" name="矩形 3">
            <a:extLst>
              <a:ext uri="{FF2B5EF4-FFF2-40B4-BE49-F238E27FC236}">
                <a16:creationId xmlns:a16="http://schemas.microsoft.com/office/drawing/2014/main" id="{E361D74D-439E-3762-2C5D-D55CDA26511E}"/>
              </a:ext>
            </a:extLst>
          </p:cNvPr>
          <p:cNvSpPr/>
          <p:nvPr/>
        </p:nvSpPr>
        <p:spPr bwMode="gray">
          <a:xfrm>
            <a:off x="9454222" y="0"/>
            <a:ext cx="2736000" cy="408742"/>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注射用奥加伊妥珠单抗</a:t>
            </a:r>
          </a:p>
        </p:txBody>
      </p:sp>
      <p:sp>
        <p:nvSpPr>
          <p:cNvPr id="3" name="文本框 2">
            <a:extLst>
              <a:ext uri="{FF2B5EF4-FFF2-40B4-BE49-F238E27FC236}">
                <a16:creationId xmlns:a16="http://schemas.microsoft.com/office/drawing/2014/main" id="{A0B2826A-88C3-E3D6-CF92-93EBB02BB09A}"/>
              </a:ext>
            </a:extLst>
          </p:cNvPr>
          <p:cNvSpPr txBox="1"/>
          <p:nvPr/>
        </p:nvSpPr>
        <p:spPr bwMode="gray">
          <a:xfrm>
            <a:off x="3433167" y="506745"/>
            <a:ext cx="8056497" cy="556259"/>
          </a:xfrm>
          <a:prstGeom prst="rect">
            <a:avLst/>
          </a:prstGeom>
        </p:spPr>
        <p:txBody>
          <a:bodyPr wrap="square" lIns="45720" tIns="45720" rIns="45720" bIns="45720" rtlCol="0">
            <a:noAutofit/>
          </a:bodyPr>
          <a:lstStyle/>
          <a:p>
            <a:pPr>
              <a:lnSpc>
                <a:spcPct val="90000"/>
              </a:lnSpc>
              <a:spcBef>
                <a:spcPts val="1000"/>
              </a:spcBef>
            </a:pPr>
            <a:r>
              <a:rPr lang="zh-CN" altLang="en-US" sz="2000" b="1" dirty="0">
                <a:solidFill>
                  <a:srgbClr val="C00000"/>
                </a:solidFill>
                <a:latin typeface="微软雅黑" panose="020B0503020204020204" pitchFamily="34" charset="-122"/>
                <a:ea typeface="微软雅黑" panose="020B0503020204020204" pitchFamily="34" charset="-122"/>
              </a:rPr>
              <a:t>罕见肿瘤，成人患者未满足需求急迫</a:t>
            </a:r>
          </a:p>
        </p:txBody>
      </p:sp>
      <p:sp>
        <p:nvSpPr>
          <p:cNvPr id="6" name="文本框 5">
            <a:extLst>
              <a:ext uri="{FF2B5EF4-FFF2-40B4-BE49-F238E27FC236}">
                <a16:creationId xmlns:a16="http://schemas.microsoft.com/office/drawing/2014/main" id="{D3A61CE8-DE1D-D8E7-5ACB-BF746712F9B4}"/>
              </a:ext>
            </a:extLst>
          </p:cNvPr>
          <p:cNvSpPr txBox="1"/>
          <p:nvPr/>
        </p:nvSpPr>
        <p:spPr bwMode="gray">
          <a:xfrm>
            <a:off x="718270" y="5926074"/>
            <a:ext cx="6419088" cy="299649"/>
          </a:xfrm>
          <a:prstGeom prst="rect">
            <a:avLst/>
          </a:prstGeom>
        </p:spPr>
        <p:txBody>
          <a:bodyPr wrap="square" lIns="45720" tIns="45720" rIns="45720" bIns="45720" rtlCol="0">
            <a:noAutofit/>
          </a:bodyPr>
          <a:lstStyle/>
          <a:p>
            <a:pPr>
              <a:lnSpc>
                <a:spcPct val="90000"/>
              </a:lnSpc>
              <a:spcBef>
                <a:spcPts val="1000"/>
              </a:spcBef>
            </a:pPr>
            <a:r>
              <a:rPr lang="zh-CN" altLang="en-US" sz="1000" dirty="0">
                <a:solidFill>
                  <a:srgbClr val="000000"/>
                </a:solidFill>
                <a:latin typeface="微软雅黑" panose="020B0503020204020204" pitchFamily="34" charset="-122"/>
                <a:ea typeface="微软雅黑" panose="020B0503020204020204" pitchFamily="34" charset="-122"/>
              </a:rPr>
              <a:t>注：</a:t>
            </a:r>
            <a:r>
              <a:rPr lang="en-US" altLang="zh-CN" sz="1000" dirty="0">
                <a:solidFill>
                  <a:srgbClr val="000000"/>
                </a:solidFill>
                <a:latin typeface="微软雅黑" panose="020B0503020204020204" pitchFamily="34" charset="-122"/>
                <a:ea typeface="微软雅黑" panose="020B0503020204020204" pitchFamily="34" charset="-122"/>
              </a:rPr>
              <a:t>*</a:t>
            </a:r>
            <a:r>
              <a:rPr lang="zh-CN" altLang="en-US" sz="1000" dirty="0">
                <a:solidFill>
                  <a:srgbClr val="000000"/>
                </a:solidFill>
                <a:latin typeface="微软雅黑" panose="020B0503020204020204" pitchFamily="34" charset="-122"/>
                <a:ea typeface="微软雅黑" panose="020B0503020204020204" pitchFamily="34" charset="-122"/>
              </a:rPr>
              <a:t>中国急性淋巴细胞白血病的发病率：</a:t>
            </a:r>
            <a:r>
              <a:rPr lang="en-US" altLang="zh-CN" sz="1000" dirty="0">
                <a:solidFill>
                  <a:srgbClr val="000000"/>
                </a:solidFill>
                <a:latin typeface="微软雅黑" panose="020B0503020204020204" pitchFamily="34" charset="-122"/>
                <a:ea typeface="微软雅黑" panose="020B0503020204020204" pitchFamily="34" charset="-122"/>
              </a:rPr>
              <a:t>0.69/10</a:t>
            </a:r>
            <a:r>
              <a:rPr lang="zh-CN" altLang="en-US" sz="1000" dirty="0">
                <a:solidFill>
                  <a:srgbClr val="000000"/>
                </a:solidFill>
                <a:latin typeface="微软雅黑" panose="020B0503020204020204" pitchFamily="34" charset="-122"/>
                <a:ea typeface="微软雅黑" panose="020B0503020204020204" pitchFamily="34" charset="-122"/>
              </a:rPr>
              <a:t>万人，成人患者比例</a:t>
            </a:r>
            <a:r>
              <a:rPr lang="en-US" altLang="zh-CN" sz="1000" dirty="0">
                <a:solidFill>
                  <a:srgbClr val="000000"/>
                </a:solidFill>
                <a:latin typeface="微软雅黑" panose="020B0503020204020204" pitchFamily="34" charset="-122"/>
                <a:ea typeface="微软雅黑" panose="020B0503020204020204" pitchFamily="34" charset="-122"/>
              </a:rPr>
              <a:t>46.5%</a:t>
            </a:r>
            <a:r>
              <a:rPr lang="zh-CN" altLang="en-US" sz="1000" dirty="0">
                <a:solidFill>
                  <a:srgbClr val="000000"/>
                </a:solidFill>
                <a:latin typeface="微软雅黑" panose="020B0503020204020204" pitchFamily="34" charset="-122"/>
                <a:ea typeface="微软雅黑" panose="020B0503020204020204" pitchFamily="34" charset="-122"/>
              </a:rPr>
              <a:t>（源自于</a:t>
            </a:r>
            <a:r>
              <a:rPr lang="en-US" altLang="zh-CN" sz="1000" dirty="0">
                <a:solidFill>
                  <a:srgbClr val="000000"/>
                </a:solidFill>
                <a:latin typeface="微软雅黑" panose="020B0503020204020204" pitchFamily="34" charset="-122"/>
                <a:ea typeface="微软雅黑" panose="020B0503020204020204" pitchFamily="34" charset="-122"/>
              </a:rPr>
              <a:t>SEER Cancer</a:t>
            </a:r>
            <a:r>
              <a:rPr lang="zh-CN" altLang="en-US" sz="1000" dirty="0">
                <a:solidFill>
                  <a:srgbClr val="000000"/>
                </a:solidFill>
                <a:latin typeface="微软雅黑" panose="020B0503020204020204" pitchFamily="34" charset="-122"/>
                <a:ea typeface="微软雅黑" panose="020B0503020204020204" pitchFamily="34" charset="-122"/>
              </a:rPr>
              <a:t>数据库）</a:t>
            </a:r>
          </a:p>
        </p:txBody>
      </p:sp>
      <p:grpSp>
        <p:nvGrpSpPr>
          <p:cNvPr id="41" name="组合 40">
            <a:extLst>
              <a:ext uri="{FF2B5EF4-FFF2-40B4-BE49-F238E27FC236}">
                <a16:creationId xmlns:a16="http://schemas.microsoft.com/office/drawing/2014/main" id="{C8F394ED-1576-93FE-E7C2-7DBE9367C755}"/>
              </a:ext>
            </a:extLst>
          </p:cNvPr>
          <p:cNvGrpSpPr/>
          <p:nvPr/>
        </p:nvGrpSpPr>
        <p:grpSpPr>
          <a:xfrm>
            <a:off x="6469380" y="1165861"/>
            <a:ext cx="5158740" cy="1097279"/>
            <a:chOff x="6347460" y="1165861"/>
            <a:chExt cx="5280660" cy="1097279"/>
          </a:xfrm>
        </p:grpSpPr>
        <p:sp>
          <p:nvSpPr>
            <p:cNvPr id="10" name="矩形 9">
              <a:extLst>
                <a:ext uri="{FF2B5EF4-FFF2-40B4-BE49-F238E27FC236}">
                  <a16:creationId xmlns:a16="http://schemas.microsoft.com/office/drawing/2014/main" id="{3FBADD9E-3E7A-EEE1-6DF1-E37E11FEA42B}"/>
                </a:ext>
              </a:extLst>
            </p:cNvPr>
            <p:cNvSpPr/>
            <p:nvPr/>
          </p:nvSpPr>
          <p:spPr bwMode="gray">
            <a:xfrm>
              <a:off x="6347460" y="1165861"/>
              <a:ext cx="5280660" cy="410424"/>
            </a:xfrm>
            <a:prstGeom prst="rect">
              <a:avLst/>
            </a:prstGeom>
            <a:solidFill>
              <a:srgbClr val="D9F0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现有治疗药物</a:t>
              </a:r>
            </a:p>
          </p:txBody>
        </p:sp>
        <p:sp>
          <p:nvSpPr>
            <p:cNvPr id="12" name="矩形 11">
              <a:extLst>
                <a:ext uri="{FF2B5EF4-FFF2-40B4-BE49-F238E27FC236}">
                  <a16:creationId xmlns:a16="http://schemas.microsoft.com/office/drawing/2014/main" id="{789CA2D1-298C-86A2-2AA6-2CC154D77E5D}"/>
                </a:ext>
              </a:extLst>
            </p:cNvPr>
            <p:cNvSpPr/>
            <p:nvPr/>
          </p:nvSpPr>
          <p:spPr bwMode="gray">
            <a:xfrm>
              <a:off x="6347460" y="1576285"/>
              <a:ext cx="5280660" cy="686855"/>
            </a:xfrm>
            <a:prstGeom prst="rect">
              <a:avLst/>
            </a:prstGeom>
            <a:noFill/>
            <a:ln w="6350" cap="flat" cmpd="sng" algn="ctr">
              <a:solidFill>
                <a:schemeClr val="bg1">
                  <a:lumMod val="7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2563" indent="-182563" fontAlgn="base">
                <a:lnSpc>
                  <a:spcPct val="90000"/>
                </a:lnSpc>
                <a:spcAft>
                  <a:spcPct val="0"/>
                </a:spcAft>
                <a:buClr>
                  <a:schemeClr val="tx1"/>
                </a:buClr>
                <a:buSzPct val="9000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医保目录内仅有</a:t>
              </a:r>
              <a:r>
                <a:rPr lang="zh-CN" altLang="en-US" sz="1600" b="1" dirty="0">
                  <a:latin typeface="微软雅黑" panose="020B0503020204020204" pitchFamily="34" charset="-122"/>
                  <a:ea typeface="微软雅黑" panose="020B0503020204020204" pitchFamily="34" charset="-122"/>
                </a:rPr>
                <a:t>异基因造血干细胞移植</a:t>
              </a:r>
              <a:r>
                <a:rPr lang="zh-CN" altLang="en-US" sz="1600" dirty="0">
                  <a:latin typeface="微软雅黑" panose="020B0503020204020204" pitchFamily="34" charset="-122"/>
                  <a:ea typeface="微软雅黑" panose="020B0503020204020204" pitchFamily="34" charset="-122"/>
                </a:rPr>
                <a:t>和</a:t>
              </a:r>
              <a:r>
                <a:rPr lang="zh-CN" altLang="en-US" sz="1600" b="1" dirty="0">
                  <a:latin typeface="微软雅黑" panose="020B0503020204020204" pitchFamily="34" charset="-122"/>
                  <a:ea typeface="微软雅黑" panose="020B0503020204020204" pitchFamily="34" charset="-122"/>
                </a:rPr>
                <a:t>传统药物</a:t>
              </a:r>
            </a:p>
          </p:txBody>
        </p:sp>
      </p:grpSp>
      <p:grpSp>
        <p:nvGrpSpPr>
          <p:cNvPr id="40" name="组合 39">
            <a:extLst>
              <a:ext uri="{FF2B5EF4-FFF2-40B4-BE49-F238E27FC236}">
                <a16:creationId xmlns:a16="http://schemas.microsoft.com/office/drawing/2014/main" id="{09BD3FC7-4E3A-E922-BD1C-21832CC3E5C2}"/>
              </a:ext>
            </a:extLst>
          </p:cNvPr>
          <p:cNvGrpSpPr/>
          <p:nvPr/>
        </p:nvGrpSpPr>
        <p:grpSpPr>
          <a:xfrm>
            <a:off x="6469380" y="2601938"/>
            <a:ext cx="5158740" cy="3253067"/>
            <a:chOff x="6347460" y="2601938"/>
            <a:chExt cx="5280660" cy="3253067"/>
          </a:xfrm>
        </p:grpSpPr>
        <p:sp>
          <p:nvSpPr>
            <p:cNvPr id="31" name="矩形 30">
              <a:extLst>
                <a:ext uri="{FF2B5EF4-FFF2-40B4-BE49-F238E27FC236}">
                  <a16:creationId xmlns:a16="http://schemas.microsoft.com/office/drawing/2014/main" id="{8CAF871D-2BC9-AC1F-3249-0AA045F0EE90}"/>
                </a:ext>
              </a:extLst>
            </p:cNvPr>
            <p:cNvSpPr/>
            <p:nvPr/>
          </p:nvSpPr>
          <p:spPr bwMode="gray">
            <a:xfrm>
              <a:off x="6347460" y="2601938"/>
              <a:ext cx="5280660" cy="410424"/>
            </a:xfrm>
            <a:prstGeom prst="rect">
              <a:avLst/>
            </a:prstGeom>
            <a:solidFill>
              <a:srgbClr val="FAECF0"/>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sz="2000" b="1" dirty="0">
                  <a:solidFill>
                    <a:srgbClr val="C00000"/>
                  </a:solidFill>
                  <a:latin typeface="微软雅黑" panose="020B0503020204020204" pitchFamily="34" charset="-122"/>
                  <a:ea typeface="微软雅黑" panose="020B0503020204020204" pitchFamily="34" charset="-122"/>
                </a:rPr>
                <a:t>未满足需求</a:t>
              </a:r>
            </a:p>
          </p:txBody>
        </p:sp>
        <p:sp>
          <p:nvSpPr>
            <p:cNvPr id="32" name="矩形 31">
              <a:extLst>
                <a:ext uri="{FF2B5EF4-FFF2-40B4-BE49-F238E27FC236}">
                  <a16:creationId xmlns:a16="http://schemas.microsoft.com/office/drawing/2014/main" id="{DD715BA6-4E62-193A-3E36-752D6E2D93D7}"/>
                </a:ext>
              </a:extLst>
            </p:cNvPr>
            <p:cNvSpPr/>
            <p:nvPr/>
          </p:nvSpPr>
          <p:spPr bwMode="gray">
            <a:xfrm>
              <a:off x="6347460" y="3006700"/>
              <a:ext cx="5280660" cy="2848305"/>
            </a:xfrm>
            <a:prstGeom prst="rect">
              <a:avLst/>
            </a:prstGeom>
            <a:noFill/>
            <a:ln w="6350" cap="flat" cmpd="sng" algn="ctr">
              <a:solidFill>
                <a:schemeClr val="bg1">
                  <a:lumMod val="7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2563" indent="-182563" fontAlgn="base">
                <a:lnSpc>
                  <a:spcPct val="150000"/>
                </a:lnSpc>
                <a:spcAft>
                  <a:spcPts val="600"/>
                </a:spcAft>
                <a:buClr>
                  <a:schemeClr val="tx1"/>
                </a:buClr>
                <a:buSzPct val="90000"/>
                <a:buFont typeface="Arial" panose="020B0604020202020204" pitchFamily="34" charset="0"/>
                <a:buChar char="•"/>
              </a:pPr>
              <a:r>
                <a:rPr lang="zh-CN" altLang="en-US" sz="1600" b="1" dirty="0">
                  <a:latin typeface="微软雅黑" panose="020B0503020204020204" pitchFamily="34" charset="-122"/>
                  <a:ea typeface="微软雅黑" panose="020B0503020204020204" pitchFamily="34" charset="-122"/>
                </a:rPr>
                <a:t>总缓解率低：</a:t>
              </a:r>
              <a:r>
                <a:rPr lang="zh-CN" altLang="en-US" sz="1600" dirty="0">
                  <a:latin typeface="微软雅黑" panose="020B0503020204020204" pitchFamily="34" charset="-122"/>
                  <a:ea typeface="微软雅黑" panose="020B0503020204020204" pitchFamily="34" charset="-122"/>
                </a:rPr>
                <a:t>仅</a:t>
              </a:r>
              <a:r>
                <a:rPr lang="en-US" altLang="zh-CN" sz="1600" dirty="0">
                  <a:latin typeface="微软雅黑" panose="020B0503020204020204" pitchFamily="34" charset="-122"/>
                  <a:ea typeface="微软雅黑" panose="020B0503020204020204" pitchFamily="34" charset="-122"/>
                </a:rPr>
                <a:t>30%</a:t>
              </a:r>
            </a:p>
            <a:p>
              <a:pPr marL="182563" indent="-182563" fontAlgn="base">
                <a:lnSpc>
                  <a:spcPct val="150000"/>
                </a:lnSpc>
                <a:spcAft>
                  <a:spcPts val="600"/>
                </a:spcAft>
                <a:buClr>
                  <a:schemeClr val="tx1"/>
                </a:buClr>
                <a:buSzPct val="90000"/>
                <a:buFont typeface="Arial" panose="020B0604020202020204" pitchFamily="34" charset="0"/>
                <a:buChar char="•"/>
              </a:pPr>
              <a:r>
                <a:rPr lang="en-US" altLang="zh-CN" sz="1600" b="1" dirty="0">
                  <a:latin typeface="微软雅黑" panose="020B0503020204020204" pitchFamily="34" charset="-122"/>
                  <a:ea typeface="微软雅黑" panose="020B0503020204020204" pitchFamily="34" charset="-122"/>
                </a:rPr>
                <a:t>MRD</a:t>
              </a:r>
              <a:r>
                <a:rPr lang="zh-CN" altLang="en-US" sz="1600" b="1" dirty="0">
                  <a:latin typeface="微软雅黑" panose="020B0503020204020204" pitchFamily="34" charset="-122"/>
                  <a:ea typeface="微软雅黑" panose="020B0503020204020204" pitchFamily="34" charset="-122"/>
                </a:rPr>
                <a:t>转阴率低：</a:t>
              </a:r>
              <a:r>
                <a:rPr lang="zh-CN" altLang="en-US" sz="1600" dirty="0">
                  <a:latin typeface="微软雅黑" panose="020B0503020204020204" pitchFamily="34" charset="-122"/>
                  <a:ea typeface="微软雅黑" panose="020B0503020204020204" pitchFamily="34" charset="-122"/>
                </a:rPr>
                <a:t>仅</a:t>
              </a:r>
              <a:r>
                <a:rPr lang="en-US" altLang="zh-CN" sz="1600" dirty="0">
                  <a:latin typeface="微软雅黑" panose="020B0503020204020204" pitchFamily="34" charset="-122"/>
                  <a:ea typeface="微软雅黑" panose="020B0503020204020204" pitchFamily="34" charset="-122"/>
                </a:rPr>
                <a:t>28.1%</a:t>
              </a:r>
            </a:p>
            <a:p>
              <a:pPr marL="182563" indent="-182563" fontAlgn="base">
                <a:lnSpc>
                  <a:spcPct val="150000"/>
                </a:lnSpc>
                <a:spcAft>
                  <a:spcPts val="600"/>
                </a:spcAft>
                <a:buClr>
                  <a:schemeClr val="tx1"/>
                </a:buClr>
                <a:buSzPct val="90000"/>
                <a:buFont typeface="Arial" panose="020B0604020202020204" pitchFamily="34" charset="0"/>
                <a:buChar char="•"/>
              </a:pPr>
              <a:r>
                <a:rPr lang="zh-CN" altLang="en-US" sz="1600" b="1" dirty="0">
                  <a:latin typeface="微软雅黑" panose="020B0503020204020204" pitchFamily="34" charset="-122"/>
                  <a:ea typeface="微软雅黑" panose="020B0503020204020204" pitchFamily="34" charset="-122"/>
                </a:rPr>
                <a:t>移植率低</a:t>
              </a:r>
              <a:r>
                <a:rPr lang="zh-CN" altLang="en-US" sz="1600" dirty="0">
                  <a:latin typeface="微软雅黑" panose="020B0503020204020204" pitchFamily="34" charset="-122"/>
                  <a:ea typeface="微软雅黑" panose="020B0503020204020204" pitchFamily="34" charset="-122"/>
                </a:rPr>
                <a:t>：仅</a:t>
              </a:r>
              <a:r>
                <a:rPr lang="en-US" altLang="zh-CN" sz="1600" dirty="0">
                  <a:latin typeface="微软雅黑" panose="020B0503020204020204" pitchFamily="34" charset="-122"/>
                  <a:ea typeface="微软雅黑" panose="020B0503020204020204" pitchFamily="34" charset="-122"/>
                </a:rPr>
                <a:t>11%</a:t>
              </a:r>
            </a:p>
            <a:p>
              <a:pPr marL="182563" indent="-182563" fontAlgn="base">
                <a:lnSpc>
                  <a:spcPct val="150000"/>
                </a:lnSpc>
                <a:spcAft>
                  <a:spcPts val="600"/>
                </a:spcAft>
                <a:buClr>
                  <a:schemeClr val="tx1"/>
                </a:buClr>
                <a:buSzPct val="90000"/>
                <a:buFont typeface="Arial" panose="020B0604020202020204" pitchFamily="34" charset="0"/>
                <a:buChar char="•"/>
              </a:pPr>
              <a:r>
                <a:rPr lang="zh-CN" altLang="en-US" sz="1600" b="1" dirty="0">
                  <a:latin typeface="微软雅黑" panose="020B0503020204020204" pitchFamily="34" charset="-122"/>
                  <a:ea typeface="微软雅黑" panose="020B0503020204020204" pitchFamily="34" charset="-122"/>
                </a:rPr>
                <a:t>复发率高（成人）</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74%</a:t>
              </a:r>
              <a:r>
                <a:rPr lang="zh-CN" altLang="en-US" sz="1600" dirty="0">
                  <a:latin typeface="微软雅黑" panose="020B0503020204020204" pitchFamily="34" charset="-122"/>
                  <a:ea typeface="微软雅黑" panose="020B0503020204020204" pitchFamily="34" charset="-122"/>
                </a:rPr>
                <a:t>患者会在</a:t>
              </a:r>
              <a:r>
                <a:rPr lang="en-US" altLang="zh-CN" sz="1600" dirty="0">
                  <a:latin typeface="微软雅黑" panose="020B0503020204020204" pitchFamily="34" charset="-122"/>
                  <a:ea typeface="微软雅黑" panose="020B0503020204020204" pitchFamily="34" charset="-122"/>
                </a:rPr>
                <a:t>18</a:t>
              </a:r>
              <a:r>
                <a:rPr lang="zh-CN" altLang="en-US" sz="1600" dirty="0">
                  <a:latin typeface="微软雅黑" panose="020B0503020204020204" pitchFamily="34" charset="-122"/>
                  <a:ea typeface="微软雅黑" panose="020B0503020204020204" pitchFamily="34" charset="-122"/>
                </a:rPr>
                <a:t>个月内复发</a:t>
              </a:r>
              <a:endParaRPr lang="en-US" altLang="zh-CN" sz="1600" dirty="0">
                <a:latin typeface="微软雅黑" panose="020B0503020204020204" pitchFamily="34" charset="-122"/>
                <a:ea typeface="微软雅黑" panose="020B0503020204020204" pitchFamily="34" charset="-122"/>
              </a:endParaRPr>
            </a:p>
            <a:p>
              <a:pPr marL="182563" indent="-182563" fontAlgn="base">
                <a:lnSpc>
                  <a:spcPct val="150000"/>
                </a:lnSpc>
                <a:spcAft>
                  <a:spcPts val="600"/>
                </a:spcAft>
                <a:buClr>
                  <a:schemeClr val="tx1"/>
                </a:buClr>
                <a:buSzPct val="90000"/>
                <a:buFont typeface="Arial" panose="020B0604020202020204" pitchFamily="34" charset="0"/>
                <a:buChar char="•"/>
              </a:pPr>
              <a:r>
                <a:rPr lang="zh-CN" altLang="en-US" sz="1600" b="1" dirty="0">
                  <a:latin typeface="微软雅黑" panose="020B0503020204020204" pitchFamily="34" charset="-122"/>
                  <a:ea typeface="微软雅黑" panose="020B0503020204020204" pitchFamily="34" charset="-122"/>
                </a:rPr>
                <a:t>生存期短</a:t>
              </a:r>
              <a:r>
                <a:rPr lang="zh-CN" altLang="en-US" sz="1600" dirty="0">
                  <a:latin typeface="微软雅黑" panose="020B0503020204020204" pitchFamily="34" charset="-122"/>
                  <a:ea typeface="微软雅黑" panose="020B0503020204020204" pitchFamily="34" charset="-122"/>
                </a:rPr>
                <a:t>：中位生存期仅</a:t>
              </a:r>
              <a:r>
                <a:rPr lang="en-US" altLang="zh-CN" sz="1600" dirty="0">
                  <a:latin typeface="微软雅黑" panose="020B0503020204020204" pitchFamily="34" charset="-122"/>
                  <a:ea typeface="微软雅黑" panose="020B0503020204020204" pitchFamily="34" charset="-122"/>
                </a:rPr>
                <a:t>3-6</a:t>
              </a:r>
              <a:r>
                <a:rPr lang="zh-CN" altLang="en-US" sz="1600" dirty="0">
                  <a:latin typeface="微软雅黑" panose="020B0503020204020204" pitchFamily="34" charset="-122"/>
                  <a:ea typeface="微软雅黑" panose="020B0503020204020204" pitchFamily="34" charset="-122"/>
                </a:rPr>
                <a:t>个月，</a:t>
              </a:r>
              <a:r>
                <a:rPr lang="en-US" altLang="zh-CN" sz="1600" dirty="0">
                  <a:latin typeface="微软雅黑" panose="020B0503020204020204" pitchFamily="34" charset="-122"/>
                  <a:ea typeface="微软雅黑" panose="020B0503020204020204" pitchFamily="34" charset="-122"/>
                </a:rPr>
                <a:t>5</a:t>
              </a:r>
              <a:r>
                <a:rPr lang="zh-CN" altLang="en-US" sz="1600" dirty="0">
                  <a:latin typeface="微软雅黑" panose="020B0503020204020204" pitchFamily="34" charset="-122"/>
                  <a:ea typeface="微软雅黑" panose="020B0503020204020204" pitchFamily="34" charset="-122"/>
                </a:rPr>
                <a:t>年生存率</a:t>
              </a:r>
              <a:r>
                <a:rPr lang="en-US" altLang="zh-CN" sz="1600" dirty="0">
                  <a:latin typeface="微软雅黑" panose="020B0503020204020204" pitchFamily="34" charset="-122"/>
                  <a:ea typeface="微软雅黑" panose="020B0503020204020204" pitchFamily="34" charset="-122"/>
                </a:rPr>
                <a:t>&lt;10%</a:t>
              </a:r>
            </a:p>
          </p:txBody>
        </p:sp>
      </p:grpSp>
    </p:spTree>
    <p:extLst>
      <p:ext uri="{BB962C8B-B14F-4D97-AF65-F5344CB8AC3E}">
        <p14:creationId xmlns:p14="http://schemas.microsoft.com/office/powerpoint/2010/main" val="2271047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959656422"/>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5" imgW="415" imgH="416" progId="TCLayout.ActiveDocument.1">
                  <p:embed/>
                </p:oleObj>
              </mc:Choice>
              <mc:Fallback>
                <p:oleObj name="think-cell 幻灯片" r:id="rId35"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36"/>
                      <a:stretch>
                        <a:fillRect/>
                      </a:stretch>
                    </p:blipFill>
                    <p:spPr>
                      <a:xfrm>
                        <a:off x="3176" y="1588"/>
                        <a:ext cx="1588" cy="1588"/>
                      </a:xfrm>
                      <a:prstGeom prst="rect">
                        <a:avLst/>
                      </a:prstGeom>
                    </p:spPr>
                  </p:pic>
                </p:oleObj>
              </mc:Fallback>
            </mc:AlternateContent>
          </a:graphicData>
        </a:graphic>
      </p:graphicFrame>
      <p:sp>
        <p:nvSpPr>
          <p:cNvPr id="13" name="矩形 12">
            <a:extLst>
              <a:ext uri="{FF2B5EF4-FFF2-40B4-BE49-F238E27FC236}">
                <a16:creationId xmlns:a16="http://schemas.microsoft.com/office/drawing/2014/main" id="{403BEB9B-D7F8-906E-08E2-20DD59668B8C}"/>
              </a:ext>
            </a:extLst>
          </p:cNvPr>
          <p:cNvSpPr/>
          <p:nvPr/>
        </p:nvSpPr>
        <p:spPr bwMode="gray">
          <a:xfrm>
            <a:off x="2346326" y="1554959"/>
            <a:ext cx="5715000" cy="838262"/>
          </a:xfrm>
          <a:prstGeom prst="rect">
            <a:avLst/>
          </a:prstGeom>
          <a:solidFill>
            <a:schemeClr val="bg1"/>
          </a:solidFill>
          <a:ln w="6350"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12" name="矩形 11">
            <a:extLst>
              <a:ext uri="{FF2B5EF4-FFF2-40B4-BE49-F238E27FC236}">
                <a16:creationId xmlns:a16="http://schemas.microsoft.com/office/drawing/2014/main" id="{08273E42-0320-443D-021D-D9487CD7640D}"/>
              </a:ext>
            </a:extLst>
          </p:cNvPr>
          <p:cNvSpPr/>
          <p:nvPr/>
        </p:nvSpPr>
        <p:spPr bwMode="gray">
          <a:xfrm>
            <a:off x="928689" y="1650240"/>
            <a:ext cx="1527175" cy="647700"/>
          </a:xfrm>
          <a:prstGeom prst="rect">
            <a:avLst/>
          </a:prstGeom>
          <a:solidFill>
            <a:srgbClr val="CCEA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0000"/>
                </a:solidFill>
                <a:latin typeface="微软雅黑" panose="020B0503020204020204" pitchFamily="34" charset="-122"/>
                <a:ea typeface="微软雅黑" panose="020B0503020204020204" pitchFamily="34" charset="-122"/>
              </a:rPr>
              <a:t>更高更快缓解</a:t>
            </a:r>
          </a:p>
        </p:txBody>
      </p:sp>
      <p:sp>
        <p:nvSpPr>
          <p:cNvPr id="19" name="矩形 18">
            <a:extLst>
              <a:ext uri="{FF2B5EF4-FFF2-40B4-BE49-F238E27FC236}">
                <a16:creationId xmlns:a16="http://schemas.microsoft.com/office/drawing/2014/main" id="{4DD0F782-21D9-E8C9-6B46-E1E633624BF5}"/>
              </a:ext>
            </a:extLst>
          </p:cNvPr>
          <p:cNvSpPr/>
          <p:nvPr/>
        </p:nvSpPr>
        <p:spPr bwMode="gray">
          <a:xfrm>
            <a:off x="8156576" y="1554959"/>
            <a:ext cx="2894012" cy="838262"/>
          </a:xfrm>
          <a:prstGeom prst="rect">
            <a:avLst/>
          </a:prstGeom>
          <a:solidFill>
            <a:schemeClr val="bg1"/>
          </a:solidFill>
          <a:ln w="6350" cap="flat" cmpd="sng" algn="ctr">
            <a:solidFill>
              <a:schemeClr val="bg1">
                <a:lumMod val="8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r>
              <a:rPr lang="en-US" altLang="zh-CN" sz="1300" b="1">
                <a:solidFill>
                  <a:srgbClr val="000000">
                    <a:lumMod val="65000"/>
                    <a:lumOff val="35000"/>
                  </a:srgbClr>
                </a:solidFill>
                <a:latin typeface="微软雅黑" panose="020B0503020204020204" pitchFamily="34" charset="-122"/>
                <a:ea typeface="微软雅黑" panose="020B0503020204020204" pitchFamily="34" charset="-122"/>
              </a:rPr>
              <a:t>44% </a:t>
            </a:r>
            <a:r>
              <a:rPr lang="en-US" altLang="zh-CN" sz="1300">
                <a:solidFill>
                  <a:srgbClr val="000000">
                    <a:lumMod val="65000"/>
                    <a:lumOff val="35000"/>
                  </a:srgbClr>
                </a:solidFill>
                <a:latin typeface="微软雅黑" panose="020B0503020204020204" pitchFamily="34" charset="-122"/>
                <a:ea typeface="微软雅黑" panose="020B0503020204020204" pitchFamily="34" charset="-122"/>
              </a:rPr>
              <a:t>vs. 25%</a:t>
            </a:r>
            <a:r>
              <a:rPr lang="en-US" altLang="zh-CN" sz="1300" baseline="30000">
                <a:solidFill>
                  <a:srgbClr val="000000">
                    <a:lumMod val="65000"/>
                    <a:lumOff val="35000"/>
                  </a:srgbClr>
                </a:solidFill>
                <a:latin typeface="微软雅黑" panose="020B0503020204020204" pitchFamily="34" charset="-122"/>
                <a:ea typeface="微软雅黑" panose="020B0503020204020204" pitchFamily="34" charset="-122"/>
              </a:rPr>
              <a:t>13</a:t>
            </a:r>
            <a:endParaRPr lang="zh-CN" altLang="en-US" sz="1300" baseline="30000"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77" name="文本框 76">
            <a:extLst>
              <a:ext uri="{FF2B5EF4-FFF2-40B4-BE49-F238E27FC236}">
                <a16:creationId xmlns:a16="http://schemas.microsoft.com/office/drawing/2014/main" id="{23566C67-40F5-32BB-B147-E6F8570283C8}"/>
              </a:ext>
            </a:extLst>
          </p:cNvPr>
          <p:cNvSpPr txBox="1"/>
          <p:nvPr/>
        </p:nvSpPr>
        <p:spPr bwMode="gray">
          <a:xfrm>
            <a:off x="2382839" y="1693380"/>
            <a:ext cx="2524125" cy="552074"/>
          </a:xfrm>
          <a:prstGeom prst="rect">
            <a:avLst/>
          </a:prstGeom>
          <a:noFill/>
        </p:spPr>
        <p:txBody>
          <a:bodyPr wrap="square">
            <a:spAutoFit/>
          </a:bodyPr>
          <a:lstStyle/>
          <a:p>
            <a:pPr algn="ctr">
              <a:lnSpc>
                <a:spcPct val="120000"/>
              </a:lnSpc>
            </a:pPr>
            <a:r>
              <a:rPr lang="zh-CN" altLang="en-US" sz="1300" b="1" dirty="0">
                <a:solidFill>
                  <a:srgbClr val="0047BB"/>
                </a:solidFill>
                <a:latin typeface="微软雅黑" panose="020B0503020204020204" pitchFamily="34" charset="-122"/>
                <a:ea typeface="微软雅黑" panose="020B0503020204020204" pitchFamily="34" charset="-122"/>
              </a:rPr>
              <a:t>缓解率</a:t>
            </a:r>
            <a:r>
              <a:rPr lang="en-US" altLang="zh-CN" sz="1300" b="1" dirty="0">
                <a:solidFill>
                  <a:srgbClr val="0047BB"/>
                </a:solidFill>
                <a:latin typeface="微软雅黑" panose="020B0503020204020204" pitchFamily="34" charset="-122"/>
                <a:ea typeface="微软雅黑" panose="020B0503020204020204" pitchFamily="34" charset="-122"/>
              </a:rPr>
              <a:t>(CR/CRi) 80.7%</a:t>
            </a:r>
          </a:p>
          <a:p>
            <a:pPr algn="ctr">
              <a:lnSpc>
                <a:spcPct val="120000"/>
              </a:lnSpc>
            </a:pPr>
            <a:r>
              <a:rPr lang="en-US" altLang="zh-CN" sz="1300" b="1" dirty="0">
                <a:solidFill>
                  <a:srgbClr val="0047BB"/>
                </a:solidFill>
                <a:latin typeface="微软雅黑" panose="020B0503020204020204" pitchFamily="34" charset="-122"/>
                <a:ea typeface="微软雅黑" panose="020B0503020204020204" pitchFamily="34" charset="-122"/>
              </a:rPr>
              <a:t>2</a:t>
            </a:r>
            <a:r>
              <a:rPr lang="zh-CN" altLang="en-US" sz="1300" b="1" dirty="0">
                <a:solidFill>
                  <a:srgbClr val="0047BB"/>
                </a:solidFill>
                <a:latin typeface="微软雅黑" panose="020B0503020204020204" pitchFamily="34" charset="-122"/>
                <a:ea typeface="微软雅黑" panose="020B0503020204020204" pitchFamily="34" charset="-122"/>
              </a:rPr>
              <a:t>周期</a:t>
            </a:r>
            <a:r>
              <a:rPr lang="zh-CN" altLang="en-US" sz="1300" b="1" dirty="0">
                <a:solidFill>
                  <a:srgbClr val="000000">
                    <a:lumMod val="85000"/>
                    <a:lumOff val="15000"/>
                  </a:srgbClr>
                </a:solidFill>
                <a:latin typeface="微软雅黑" panose="020B0503020204020204" pitchFamily="34" charset="-122"/>
                <a:ea typeface="微软雅黑" panose="020B0503020204020204" pitchFamily="34" charset="-122"/>
              </a:rPr>
              <a:t>内</a:t>
            </a:r>
            <a:r>
              <a:rPr lang="en-US" altLang="zh-CN" sz="1300" b="1" dirty="0">
                <a:solidFill>
                  <a:srgbClr val="000000">
                    <a:lumMod val="85000"/>
                    <a:lumOff val="15000"/>
                  </a:srgbClr>
                </a:solidFill>
                <a:latin typeface="微软雅黑" panose="020B0503020204020204" pitchFamily="34" charset="-122"/>
                <a:ea typeface="微软雅黑" panose="020B0503020204020204" pitchFamily="34" charset="-122"/>
              </a:rPr>
              <a:t>97%</a:t>
            </a:r>
            <a:r>
              <a:rPr lang="zh-CN" altLang="en-US" sz="1300" b="1" dirty="0">
                <a:solidFill>
                  <a:srgbClr val="000000">
                    <a:lumMod val="85000"/>
                    <a:lumOff val="15000"/>
                  </a:srgbClr>
                </a:solidFill>
                <a:latin typeface="微软雅黑" panose="020B0503020204020204" pitchFamily="34" charset="-122"/>
                <a:ea typeface="微软雅黑" panose="020B0503020204020204" pitchFamily="34" charset="-122"/>
              </a:rPr>
              <a:t>患者缓解</a:t>
            </a:r>
            <a:r>
              <a:rPr lang="en-US" altLang="zh-CN" sz="1300" baseline="30000" dirty="0">
                <a:solidFill>
                  <a:srgbClr val="000000">
                    <a:lumMod val="85000"/>
                    <a:lumOff val="15000"/>
                  </a:srgbClr>
                </a:solidFill>
                <a:latin typeface="微软雅黑" panose="020B0503020204020204" pitchFamily="34" charset="-122"/>
                <a:ea typeface="微软雅黑" panose="020B0503020204020204" pitchFamily="34" charset="-122"/>
              </a:rPr>
              <a:t>8</a:t>
            </a:r>
            <a:endParaRPr lang="zh-CN" altLang="en-US" sz="1300" baseline="30000"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566277"/>
            <a:ext cx="11546728" cy="442308"/>
          </a:xfrm>
        </p:spPr>
        <p:txBody>
          <a:bodyPr vert="horz"/>
          <a:lstStyle/>
          <a:p>
            <a:r>
              <a:rPr lang="en-US" altLang="zh-CN" sz="2800" dirty="0">
                <a:latin typeface="微软雅黑" panose="020B0503020204020204" pitchFamily="34" charset="-122"/>
                <a:ea typeface="微软雅黑" panose="020B0503020204020204" pitchFamily="34" charset="-122"/>
              </a:rPr>
              <a:t>2. </a:t>
            </a:r>
            <a:r>
              <a:rPr lang="zh-CN" altLang="en-US" sz="2800" dirty="0">
                <a:latin typeface="微软雅黑" panose="020B0503020204020204" pitchFamily="34" charset="-122"/>
                <a:ea typeface="微软雅黑" panose="020B0503020204020204" pitchFamily="34" charset="-122"/>
              </a:rPr>
              <a:t>有效性 </a:t>
            </a:r>
            <a:r>
              <a:rPr lang="en-US" altLang="zh-CN" sz="2800" dirty="0">
                <a:latin typeface="微软雅黑" panose="020B0503020204020204" pitchFamily="34" charset="-122"/>
                <a:ea typeface="微软雅黑" panose="020B0503020204020204" pitchFamily="34" charset="-122"/>
              </a:rPr>
              <a:t>(1/2)</a:t>
            </a:r>
            <a:endParaRPr lang="zh-CN" altLang="en-US" sz="2800"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65DA8840-02F7-1CFF-329C-BF57EEE99489}"/>
              </a:ext>
            </a:extLst>
          </p:cNvPr>
          <p:cNvSpPr txBox="1"/>
          <p:nvPr/>
        </p:nvSpPr>
        <p:spPr bwMode="gray">
          <a:xfrm>
            <a:off x="3094839" y="606464"/>
            <a:ext cx="8276499" cy="556259"/>
          </a:xfrm>
          <a:prstGeom prst="rect">
            <a:avLst/>
          </a:prstGeom>
        </p:spPr>
        <p:txBody>
          <a:bodyPr wrap="square" lIns="45720" tIns="45720" rIns="45720" bIns="45720" rtlCol="0">
            <a:noAutofit/>
          </a:bodyPr>
          <a:lstStyle/>
          <a:p>
            <a:pPr>
              <a:lnSpc>
                <a:spcPct val="90000"/>
              </a:lnSpc>
              <a:spcBef>
                <a:spcPts val="1000"/>
              </a:spcBef>
            </a:pPr>
            <a:r>
              <a:rPr lang="en-US" altLang="zh-CN" sz="2000" b="1" dirty="0">
                <a:solidFill>
                  <a:srgbClr val="C00000"/>
                </a:solidFill>
                <a:latin typeface="微软雅黑" panose="020B0503020204020204" pitchFamily="34" charset="-122"/>
                <a:ea typeface="微软雅黑" panose="020B0503020204020204" pitchFamily="34" charset="-122"/>
              </a:rPr>
              <a:t>2</a:t>
            </a:r>
            <a:r>
              <a:rPr lang="zh-CN" altLang="en-US" sz="2000" b="1" dirty="0">
                <a:solidFill>
                  <a:srgbClr val="C00000"/>
                </a:solidFill>
                <a:latin typeface="微软雅黑" panose="020B0503020204020204" pitchFamily="34" charset="-122"/>
                <a:ea typeface="微软雅黑" panose="020B0503020204020204" pitchFamily="34" charset="-122"/>
              </a:rPr>
              <a:t>周期内</a:t>
            </a:r>
            <a:r>
              <a:rPr lang="zh-CN" altLang="en-US" sz="2000" b="1" dirty="0">
                <a:solidFill>
                  <a:srgbClr val="0047BB"/>
                </a:solidFill>
                <a:latin typeface="微软雅黑" panose="020B0503020204020204" pitchFamily="34" charset="-122"/>
                <a:ea typeface="微软雅黑" panose="020B0503020204020204" pitchFamily="34" charset="-122"/>
              </a:rPr>
              <a:t>快速深度缓解，延长患者生命，更优于现有治疗方案</a:t>
            </a:r>
          </a:p>
        </p:txBody>
      </p:sp>
      <p:sp>
        <p:nvSpPr>
          <p:cNvPr id="94" name="矩形 93">
            <a:extLst>
              <a:ext uri="{FF2B5EF4-FFF2-40B4-BE49-F238E27FC236}">
                <a16:creationId xmlns:a16="http://schemas.microsoft.com/office/drawing/2014/main" id="{00CE46EF-5C2C-D0C7-2100-F3A0880D9B8A}"/>
              </a:ext>
            </a:extLst>
          </p:cNvPr>
          <p:cNvSpPr/>
          <p:nvPr/>
        </p:nvSpPr>
        <p:spPr bwMode="gray">
          <a:xfrm>
            <a:off x="9454222" y="0"/>
            <a:ext cx="2736000" cy="408742"/>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注射用奥加伊妥珠单抗</a:t>
            </a:r>
          </a:p>
        </p:txBody>
      </p:sp>
      <p:graphicFrame>
        <p:nvGraphicFramePr>
          <p:cNvPr id="42" name="Chart 3">
            <a:extLst>
              <a:ext uri="{FF2B5EF4-FFF2-40B4-BE49-F238E27FC236}">
                <a16:creationId xmlns:a16="http://schemas.microsoft.com/office/drawing/2014/main" id="{C67C7B91-00FC-D3FE-8EE7-150600E507E0}"/>
              </a:ext>
            </a:extLst>
          </p:cNvPr>
          <p:cNvGraphicFramePr/>
          <p:nvPr>
            <p:custDataLst>
              <p:tags r:id="rId2"/>
            </p:custDataLst>
            <p:extLst>
              <p:ext uri="{D42A27DB-BD31-4B8C-83A1-F6EECF244321}">
                <p14:modId xmlns:p14="http://schemas.microsoft.com/office/powerpoint/2010/main" val="3722805974"/>
              </p:ext>
            </p:extLst>
          </p:nvPr>
        </p:nvGraphicFramePr>
        <p:xfrm>
          <a:off x="4979988" y="1655763"/>
          <a:ext cx="2998787" cy="509587"/>
        </p:xfrm>
        <a:graphic>
          <a:graphicData uri="http://schemas.openxmlformats.org/drawingml/2006/chart">
            <c:chart xmlns:c="http://schemas.openxmlformats.org/drawingml/2006/chart" xmlns:r="http://schemas.openxmlformats.org/officeDocument/2006/relationships" r:id="rId37"/>
          </a:graphicData>
        </a:graphic>
      </p:graphicFrame>
      <p:cxnSp>
        <p:nvCxnSpPr>
          <p:cNvPr id="31" name="直接连接符 30">
            <a:extLst>
              <a:ext uri="{FF2B5EF4-FFF2-40B4-BE49-F238E27FC236}">
                <a16:creationId xmlns:a16="http://schemas.microsoft.com/office/drawing/2014/main" id="{F8B21C53-CB90-C723-7BFB-7143B813C47F}"/>
              </a:ext>
            </a:extLst>
          </p:cNvPr>
          <p:cNvCxnSpPr>
            <a:cxnSpLocks/>
          </p:cNvCxnSpPr>
          <p:nvPr>
            <p:custDataLst>
              <p:tags r:id="rId3"/>
            </p:custDataLst>
          </p:nvPr>
        </p:nvCxnSpPr>
        <p:spPr bwMode="auto">
          <a:xfrm flipH="1">
            <a:off x="5727699" y="1738313"/>
            <a:ext cx="1176338" cy="0"/>
          </a:xfrm>
          <a:prstGeom prst="line">
            <a:avLst/>
          </a:prstGeom>
          <a:ln w="6350"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5" name="直接连接符 34">
            <a:extLst>
              <a:ext uri="{FF2B5EF4-FFF2-40B4-BE49-F238E27FC236}">
                <a16:creationId xmlns:a16="http://schemas.microsoft.com/office/drawing/2014/main" id="{E068E098-0BA1-F9D2-0A0D-79AAEA493B26}"/>
              </a:ext>
            </a:extLst>
          </p:cNvPr>
          <p:cNvCxnSpPr/>
          <p:nvPr>
            <p:custDataLst>
              <p:tags r:id="rId4"/>
            </p:custDataLst>
          </p:nvPr>
        </p:nvCxnSpPr>
        <p:spPr bwMode="gray">
          <a:xfrm>
            <a:off x="5770563" y="1735138"/>
            <a:ext cx="0" cy="215900"/>
          </a:xfrm>
          <a:prstGeom prst="line">
            <a:avLst/>
          </a:prstGeom>
          <a:ln w="28575" cap="flat" cmpd="sng" algn="ctr">
            <a:solidFill>
              <a:schemeClr val="accent2"/>
            </a:solidFill>
            <a:prstDash val="solid"/>
            <a:round/>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24" name="Text Placeholder 2">
            <a:extLst>
              <a:ext uri="{FF2B5EF4-FFF2-40B4-BE49-F238E27FC236}">
                <a16:creationId xmlns:a16="http://schemas.microsoft.com/office/drawing/2014/main" id="{5C858ACF-4171-72C1-6FB0-5F6DECAF5DB4}"/>
              </a:ext>
            </a:extLst>
          </p:cNvPr>
          <p:cNvSpPr>
            <a:spLocks/>
          </p:cNvSpPr>
          <p:nvPr>
            <p:custDataLst>
              <p:tags r:id="rId5"/>
            </p:custDataLst>
          </p:nvPr>
        </p:nvSpPr>
        <p:spPr bwMode="gray">
          <a:xfrm>
            <a:off x="5575300" y="1951039"/>
            <a:ext cx="392113" cy="136525"/>
          </a:xfrm>
          <a:prstGeom prst="rect">
            <a:avLst/>
          </a:prstGeom>
          <a:noFill/>
          <a:ln>
            <a:noFill/>
          </a:ln>
          <a:effectLst/>
          <a:extLst>
            <a:ext uri="{909E8E84-426E-40DD-AFC4-6F175D3DCCD1}">
              <a14:hiddenFill xmlns:a14="http://schemas.microsoft.com/office/drawing/2010/main">
                <a:solidFill>
                  <a:srgbClr val="DFE5EF"/>
                </a:solidFill>
              </a14:hiddenFill>
            </a:ext>
          </a:extLst>
        </p:spPr>
        <p:txBody>
          <a:bodyPr vert="horz" wrap="none" lIns="17463" tIns="0" rIns="17463"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D78EB58-4BB9-4D77-A465-3532539D1F72}" type="datetime'2''''9''''.''''''4''''''''''''''''''''''''''%'''''''''">
              <a:rPr lang="en-US" altLang="en-US" sz="1000">
                <a:solidFill>
                  <a:srgbClr val="808080"/>
                </a:solidFill>
                <a:latin typeface="Arial" panose="020B0604020202020204"/>
              </a:rPr>
              <a:pPr marL="0" indent="0" algn="ctr">
                <a:spcBef>
                  <a:spcPct val="0"/>
                </a:spcBef>
                <a:spcAft>
                  <a:spcPct val="0"/>
                </a:spcAft>
                <a:buNone/>
              </a:pPr>
              <a:t>29.4%</a:t>
            </a:fld>
            <a:endParaRPr lang="zh-CN" altLang="en-US" sz="1000" dirty="0">
              <a:solidFill>
                <a:srgbClr val="808080"/>
              </a:solidFill>
              <a:latin typeface="Arial" panose="020B0604020202020204"/>
              <a:ea typeface="黑体" panose="02010609060101010101" pitchFamily="49" charset="-122"/>
            </a:endParaRPr>
          </a:p>
        </p:txBody>
      </p:sp>
      <p:sp>
        <p:nvSpPr>
          <p:cNvPr id="26" name="Text Placeholder 2">
            <a:extLst>
              <a:ext uri="{FF2B5EF4-FFF2-40B4-BE49-F238E27FC236}">
                <a16:creationId xmlns:a16="http://schemas.microsoft.com/office/drawing/2014/main" id="{155BF25B-646A-CE9A-7A33-FD1BC7D5B7B3}"/>
              </a:ext>
            </a:extLst>
          </p:cNvPr>
          <p:cNvSpPr>
            <a:spLocks/>
          </p:cNvSpPr>
          <p:nvPr>
            <p:custDataLst>
              <p:tags r:id="rId6"/>
            </p:custDataLst>
          </p:nvPr>
        </p:nvSpPr>
        <p:spPr bwMode="auto">
          <a:xfrm>
            <a:off x="5510213" y="2125664"/>
            <a:ext cx="520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342A21A-1169-4A42-BEDB-F71D9A406C54}" type="datetime'''''''''''传''''''''''''''统药''''''''物'''''''''''''''">
              <a:rPr lang="zh-CN" altLang="en-US" sz="1000">
                <a:solidFill>
                  <a:srgbClr val="808080"/>
                </a:solidFill>
                <a:latin typeface="微软雅黑" panose="020B0503020204020204" pitchFamily="34" charset="-122"/>
                <a:ea typeface="微软雅黑" panose="020B0503020204020204" pitchFamily="34" charset="-122"/>
              </a:rPr>
              <a:pPr marL="0" indent="0" algn="ctr">
                <a:spcBef>
                  <a:spcPct val="0"/>
                </a:spcBef>
                <a:spcAft>
                  <a:spcPct val="0"/>
                </a:spcAft>
                <a:buNone/>
              </a:pPr>
              <a:t>传统药物</a:t>
            </a:fld>
            <a:endParaRPr lang="zh-CN" altLang="en-US" sz="1000" dirty="0">
              <a:solidFill>
                <a:srgbClr val="80808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Text Placeholder 2">
            <a:extLst>
              <a:ext uri="{FF2B5EF4-FFF2-40B4-BE49-F238E27FC236}">
                <a16:creationId xmlns:a16="http://schemas.microsoft.com/office/drawing/2014/main" id="{9F30BCA2-B042-1B04-B049-F96A884C5056}"/>
              </a:ext>
            </a:extLst>
          </p:cNvPr>
          <p:cNvSpPr>
            <a:spLocks/>
          </p:cNvSpPr>
          <p:nvPr>
            <p:custDataLst>
              <p:tags r:id="rId7"/>
            </p:custDataLst>
          </p:nvPr>
        </p:nvSpPr>
        <p:spPr bwMode="gray">
          <a:xfrm>
            <a:off x="6910388" y="1814513"/>
            <a:ext cx="554038" cy="192088"/>
          </a:xfrm>
          <a:prstGeom prst="rect">
            <a:avLst/>
          </a:prstGeom>
          <a:noFill/>
          <a:ln>
            <a:noFill/>
          </a:ln>
          <a:effectLst/>
          <a:extLst>
            <a:ext uri="{909E8E84-426E-40DD-AFC4-6F175D3DCCD1}">
              <a14:hiddenFill xmlns:a14="http://schemas.microsoft.com/office/drawing/2010/main">
                <a:solidFill>
                  <a:srgbClr val="6F8DB9"/>
                </a:solidFill>
              </a14:hiddenFill>
            </a:ext>
          </a:extLst>
        </p:spPr>
        <p:txBody>
          <a:bodyPr vert="horz" wrap="none" lIns="25400" tIns="0" rIns="2540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88F72AA-EFD8-4782-9EAB-5E20259C4397}" type="datetime'''''''''8''''''''''''''''0''''''.''''7''''''''''''''''''%'">
              <a:rPr lang="en-US" altLang="en-US" sz="1400" b="1">
                <a:solidFill>
                  <a:srgbClr val="FFFFFF"/>
                </a:solidFill>
                <a:latin typeface="Arial" panose="020B0604020202020204"/>
              </a:rPr>
              <a:pPr marL="0" indent="0" algn="ctr">
                <a:spcBef>
                  <a:spcPct val="0"/>
                </a:spcBef>
                <a:spcAft>
                  <a:spcPct val="0"/>
                </a:spcAft>
                <a:buNone/>
              </a:pPr>
              <a:t>80.7%</a:t>
            </a:fld>
            <a:endParaRPr lang="zh-CN" altLang="en-US" sz="1400" b="1" dirty="0">
              <a:solidFill>
                <a:srgbClr val="FFFFFF"/>
              </a:solidFill>
              <a:latin typeface="Arial" panose="020B0604020202020204"/>
              <a:ea typeface="黑体" panose="02010609060101010101" pitchFamily="49" charset="-122"/>
            </a:endParaRPr>
          </a:p>
        </p:txBody>
      </p:sp>
      <p:sp>
        <p:nvSpPr>
          <p:cNvPr id="67" name="Text Placeholder 2">
            <a:extLst>
              <a:ext uri="{FF2B5EF4-FFF2-40B4-BE49-F238E27FC236}">
                <a16:creationId xmlns:a16="http://schemas.microsoft.com/office/drawing/2014/main" id="{A37BDB21-9E9F-9E6D-4DCE-00132E6906A1}"/>
              </a:ext>
            </a:extLst>
          </p:cNvPr>
          <p:cNvSpPr>
            <a:spLocks/>
          </p:cNvSpPr>
          <p:nvPr>
            <p:custDataLst>
              <p:tags r:id="rId8"/>
            </p:custDataLst>
          </p:nvPr>
        </p:nvSpPr>
        <p:spPr bwMode="auto">
          <a:xfrm>
            <a:off x="6735763" y="2125664"/>
            <a:ext cx="901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5D280E7-BC7D-4850-AD3F-183F1915B131}" type="datetime'''''奥''''''加''''伊妥''珠''单抗'''''''''''''''''''''''''''''''''''''">
              <a:rPr lang="zh-CN" altLang="en-US" sz="1000" b="1">
                <a:solidFill>
                  <a:srgbClr val="000000"/>
                </a:solidFill>
                <a:latin typeface="微软雅黑" panose="020B0503020204020204" pitchFamily="34" charset="-122"/>
                <a:ea typeface="微软雅黑" panose="020B0503020204020204" pitchFamily="34" charset="-122"/>
              </a:rPr>
              <a:pPr marL="0" indent="0" algn="ctr">
                <a:spcBef>
                  <a:spcPct val="0"/>
                </a:spcBef>
                <a:spcAft>
                  <a:spcPct val="0"/>
                </a:spcAft>
                <a:buNone/>
              </a:pPr>
              <a:t>奥加伊妥珠单抗</a:t>
            </a:fld>
            <a:endParaRPr lang="zh-CN" altLang="en-US" sz="1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Text Placeholder 2">
            <a:extLst>
              <a:ext uri="{FF2B5EF4-FFF2-40B4-BE49-F238E27FC236}">
                <a16:creationId xmlns:a16="http://schemas.microsoft.com/office/drawing/2014/main" id="{C7924120-70DD-1FDC-09FC-7F2CBBBC37F9}"/>
              </a:ext>
            </a:extLst>
          </p:cNvPr>
          <p:cNvSpPr>
            <a:spLocks/>
          </p:cNvSpPr>
          <p:nvPr>
            <p:custDataLst>
              <p:tags r:id="rId9"/>
            </p:custDataLst>
          </p:nvPr>
        </p:nvSpPr>
        <p:spPr bwMode="auto">
          <a:xfrm>
            <a:off x="5165725" y="1716088"/>
            <a:ext cx="514350" cy="234950"/>
          </a:xfrm>
          <a:prstGeom prst="ellipse">
            <a:avLst/>
          </a:prstGeom>
          <a:solidFill>
            <a:schemeClr val="bg1"/>
          </a:solidFill>
          <a:ln w="9525" cmpd="sng" algn="ctr">
            <a:solidFill>
              <a:schemeClr val="accent2"/>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0"/>
              </a:spcBef>
              <a:spcAft>
                <a:spcPct val="0"/>
              </a:spcAft>
              <a:buNone/>
            </a:pPr>
            <a:r>
              <a:rPr lang="en-US" altLang="en-US" sz="1200" b="1" dirty="0">
                <a:solidFill>
                  <a:schemeClr val="accent2"/>
                </a:solidFill>
                <a:effectLst/>
              </a:rPr>
              <a:t>2.7</a:t>
            </a:r>
            <a:r>
              <a:rPr lang="zh-CN" altLang="en-US" sz="1200" b="1" dirty="0">
                <a:solidFill>
                  <a:schemeClr val="accent2"/>
                </a:solidFill>
                <a:effectLst/>
              </a:rPr>
              <a:t>倍</a:t>
            </a:r>
            <a:endParaRPr lang="zh-CN" altLang="en-US" sz="1200" b="1" dirty="0">
              <a:solidFill>
                <a:schemeClr val="accent2"/>
              </a:solidFill>
            </a:endParaRPr>
          </a:p>
        </p:txBody>
      </p:sp>
      <p:sp>
        <p:nvSpPr>
          <p:cNvPr id="80" name="文本框 79">
            <a:extLst>
              <a:ext uri="{FF2B5EF4-FFF2-40B4-BE49-F238E27FC236}">
                <a16:creationId xmlns:a16="http://schemas.microsoft.com/office/drawing/2014/main" id="{340A4D06-3551-12F4-EA03-690179103A1F}"/>
              </a:ext>
            </a:extLst>
          </p:cNvPr>
          <p:cNvSpPr txBox="1"/>
          <p:nvPr/>
        </p:nvSpPr>
        <p:spPr bwMode="gray">
          <a:xfrm>
            <a:off x="4304666" y="1227810"/>
            <a:ext cx="1798320" cy="289050"/>
          </a:xfrm>
          <a:prstGeom prst="rect">
            <a:avLst/>
          </a:prstGeom>
          <a:solidFill>
            <a:srgbClr val="CCEAFF"/>
          </a:solidFill>
        </p:spPr>
        <p:txBody>
          <a:bodyPr wrap="none" lIns="45720" tIns="45720" rIns="45720" bIns="45720" rtlCol="0">
            <a:noAutofit/>
          </a:bodyPr>
          <a:lstStyle/>
          <a:p>
            <a:pPr algn="ctr">
              <a:lnSpc>
                <a:spcPct val="90000"/>
              </a:lnSpc>
              <a:spcBef>
                <a:spcPts val="1000"/>
              </a:spcBef>
            </a:pPr>
            <a:r>
              <a:rPr lang="zh-CN" altLang="en-US" sz="1400" b="1" dirty="0">
                <a:solidFill>
                  <a:srgbClr val="000000"/>
                </a:solidFill>
                <a:latin typeface="微软雅黑" panose="020B0503020204020204" pitchFamily="34" charset="-122"/>
                <a:ea typeface="微软雅黑" panose="020B0503020204020204" pitchFamily="34" charset="-122"/>
              </a:rPr>
              <a:t>奥加伊妥珠单抗</a:t>
            </a:r>
          </a:p>
        </p:txBody>
      </p:sp>
      <p:sp>
        <p:nvSpPr>
          <p:cNvPr id="82" name="文本框 81">
            <a:extLst>
              <a:ext uri="{FF2B5EF4-FFF2-40B4-BE49-F238E27FC236}">
                <a16:creationId xmlns:a16="http://schemas.microsoft.com/office/drawing/2014/main" id="{07604E70-1B0C-F12E-D809-532DB5101F0E}"/>
              </a:ext>
            </a:extLst>
          </p:cNvPr>
          <p:cNvSpPr txBox="1"/>
          <p:nvPr/>
        </p:nvSpPr>
        <p:spPr bwMode="gray">
          <a:xfrm>
            <a:off x="8156576" y="1259840"/>
            <a:ext cx="2894012" cy="254636"/>
          </a:xfrm>
          <a:prstGeom prst="rect">
            <a:avLst/>
          </a:prstGeom>
        </p:spPr>
        <p:txBody>
          <a:bodyPr wrap="none" lIns="45720" tIns="45720" rIns="45720" bIns="45720" rtlCol="0">
            <a:noAutofit/>
          </a:bodyPr>
          <a:lstStyle/>
          <a:p>
            <a:pPr algn="ctr">
              <a:lnSpc>
                <a:spcPct val="90000"/>
              </a:lnSpc>
              <a:spcBef>
                <a:spcPts val="1000"/>
              </a:spcBef>
            </a:pPr>
            <a:r>
              <a:rPr lang="zh-CN" altLang="en-US" sz="1300" u="sng" dirty="0">
                <a:solidFill>
                  <a:srgbClr val="000000">
                    <a:lumMod val="65000"/>
                    <a:lumOff val="35000"/>
                  </a:srgbClr>
                </a:solidFill>
                <a:latin typeface="微软雅黑" panose="020B0503020204020204" pitchFamily="34" charset="-122"/>
                <a:ea typeface="微软雅黑" panose="020B0503020204020204" pitchFamily="34" charset="-122"/>
              </a:rPr>
              <a:t>贝林妥欧单抗</a:t>
            </a:r>
          </a:p>
        </p:txBody>
      </p:sp>
      <p:sp>
        <p:nvSpPr>
          <p:cNvPr id="89" name="矩形 88">
            <a:extLst>
              <a:ext uri="{FF2B5EF4-FFF2-40B4-BE49-F238E27FC236}">
                <a16:creationId xmlns:a16="http://schemas.microsoft.com/office/drawing/2014/main" id="{19BC1B06-D468-2B1F-5B4C-722F8F8C7F18}"/>
              </a:ext>
            </a:extLst>
          </p:cNvPr>
          <p:cNvSpPr/>
          <p:nvPr/>
        </p:nvSpPr>
        <p:spPr bwMode="gray">
          <a:xfrm>
            <a:off x="2346326" y="2520685"/>
            <a:ext cx="5715000" cy="838800"/>
          </a:xfrm>
          <a:prstGeom prst="rect">
            <a:avLst/>
          </a:prstGeom>
          <a:solidFill>
            <a:schemeClr val="bg1"/>
          </a:solidFill>
          <a:ln w="6350"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90" name="矩形 89">
            <a:extLst>
              <a:ext uri="{FF2B5EF4-FFF2-40B4-BE49-F238E27FC236}">
                <a16:creationId xmlns:a16="http://schemas.microsoft.com/office/drawing/2014/main" id="{D138ADEA-DA6A-57AA-D5B1-4CD3B94CC9B0}"/>
              </a:ext>
            </a:extLst>
          </p:cNvPr>
          <p:cNvSpPr/>
          <p:nvPr/>
        </p:nvSpPr>
        <p:spPr bwMode="gray">
          <a:xfrm>
            <a:off x="928689" y="2616235"/>
            <a:ext cx="1527175" cy="647700"/>
          </a:xfrm>
          <a:prstGeom prst="rect">
            <a:avLst/>
          </a:prstGeom>
          <a:solidFill>
            <a:srgbClr val="CCEA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0000"/>
                </a:solidFill>
                <a:latin typeface="微软雅黑" panose="020B0503020204020204" pitchFamily="34" charset="-122"/>
                <a:ea typeface="微软雅黑" panose="020B0503020204020204" pitchFamily="34" charset="-122"/>
              </a:rPr>
              <a:t>更深度缓解</a:t>
            </a:r>
          </a:p>
        </p:txBody>
      </p:sp>
      <p:sp>
        <p:nvSpPr>
          <p:cNvPr id="91" name="矩形 90">
            <a:extLst>
              <a:ext uri="{FF2B5EF4-FFF2-40B4-BE49-F238E27FC236}">
                <a16:creationId xmlns:a16="http://schemas.microsoft.com/office/drawing/2014/main" id="{0099E85D-4E86-F6D5-38F5-6C041E6ACC4E}"/>
              </a:ext>
            </a:extLst>
          </p:cNvPr>
          <p:cNvSpPr/>
          <p:nvPr/>
        </p:nvSpPr>
        <p:spPr bwMode="gray">
          <a:xfrm>
            <a:off x="8156576" y="2518885"/>
            <a:ext cx="2894012" cy="838800"/>
          </a:xfrm>
          <a:prstGeom prst="rect">
            <a:avLst/>
          </a:prstGeom>
          <a:solidFill>
            <a:schemeClr val="bg1"/>
          </a:solidFill>
          <a:ln w="6350" cap="flat" cmpd="sng" algn="ctr">
            <a:solidFill>
              <a:schemeClr val="bg1">
                <a:lumMod val="8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r>
              <a:rPr lang="en-US" altLang="zh-CN" sz="1300" b="1" dirty="0">
                <a:solidFill>
                  <a:srgbClr val="000000">
                    <a:lumMod val="65000"/>
                    <a:lumOff val="35000"/>
                  </a:srgbClr>
                </a:solidFill>
                <a:latin typeface="微软雅黑" panose="020B0503020204020204" pitchFamily="34" charset="-122"/>
                <a:ea typeface="微软雅黑" panose="020B0503020204020204" pitchFamily="34" charset="-122"/>
              </a:rPr>
              <a:t>26.9% </a:t>
            </a:r>
            <a:r>
              <a:rPr lang="en-US" altLang="zh-CN" sz="1300" dirty="0">
                <a:solidFill>
                  <a:srgbClr val="000000">
                    <a:lumMod val="65000"/>
                    <a:lumOff val="35000"/>
                  </a:srgbClr>
                </a:solidFill>
                <a:latin typeface="微软雅黑" panose="020B0503020204020204" pitchFamily="34" charset="-122"/>
                <a:ea typeface="微软雅黑" panose="020B0503020204020204" pitchFamily="34" charset="-122"/>
              </a:rPr>
              <a:t>vs. 10.4%</a:t>
            </a:r>
            <a:r>
              <a:rPr lang="en-US" altLang="zh-CN" sz="1300" baseline="30000" dirty="0">
                <a:solidFill>
                  <a:srgbClr val="000000">
                    <a:lumMod val="65000"/>
                    <a:lumOff val="35000"/>
                  </a:srgbClr>
                </a:solidFill>
                <a:latin typeface="微软雅黑" panose="020B0503020204020204" pitchFamily="34" charset="-122"/>
                <a:ea typeface="微软雅黑" panose="020B0503020204020204" pitchFamily="34" charset="-122"/>
              </a:rPr>
              <a:t>13</a:t>
            </a:r>
            <a:endParaRPr lang="zh-CN" altLang="en-US" sz="1300" baseline="30000"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92" name="文本框 91">
            <a:extLst>
              <a:ext uri="{FF2B5EF4-FFF2-40B4-BE49-F238E27FC236}">
                <a16:creationId xmlns:a16="http://schemas.microsoft.com/office/drawing/2014/main" id="{48B0E2AA-DD98-BE11-3959-A1CF99DFD32C}"/>
              </a:ext>
            </a:extLst>
          </p:cNvPr>
          <p:cNvSpPr txBox="1"/>
          <p:nvPr/>
        </p:nvSpPr>
        <p:spPr bwMode="gray">
          <a:xfrm>
            <a:off x="2447801" y="2664048"/>
            <a:ext cx="2556000" cy="552074"/>
          </a:xfrm>
          <a:prstGeom prst="rect">
            <a:avLst/>
          </a:prstGeom>
          <a:noFill/>
        </p:spPr>
        <p:txBody>
          <a:bodyPr wrap="square" anchor="ctr">
            <a:spAutoFit/>
          </a:bodyPr>
          <a:lstStyle/>
          <a:p>
            <a:pPr algn="ctr">
              <a:lnSpc>
                <a:spcPct val="120000"/>
              </a:lnSpc>
            </a:pPr>
            <a:r>
              <a:rPr lang="zh-CN" altLang="en-US" sz="1300" b="1" dirty="0">
                <a:solidFill>
                  <a:srgbClr val="0047BB"/>
                </a:solidFill>
                <a:latin typeface="微软雅黑" panose="020B0503020204020204" pitchFamily="34" charset="-122"/>
                <a:ea typeface="微软雅黑" panose="020B0503020204020204" pitchFamily="34" charset="-122"/>
              </a:rPr>
              <a:t>微小残留病转阴率</a:t>
            </a:r>
            <a:r>
              <a:rPr lang="en-US" altLang="zh-CN" sz="1300" b="1" dirty="0">
                <a:solidFill>
                  <a:srgbClr val="0047BB"/>
                </a:solidFill>
                <a:latin typeface="微软雅黑" panose="020B0503020204020204" pitchFamily="34" charset="-122"/>
                <a:ea typeface="微软雅黑" panose="020B0503020204020204" pitchFamily="34" charset="-122"/>
              </a:rPr>
              <a:t>(MRD) 78.4%</a:t>
            </a:r>
            <a:r>
              <a:rPr lang="en-US" altLang="zh-CN" sz="1300" baseline="30000" dirty="0">
                <a:solidFill>
                  <a:srgbClr val="000000">
                    <a:lumMod val="85000"/>
                    <a:lumOff val="15000"/>
                  </a:srgbClr>
                </a:solidFill>
                <a:latin typeface="微软雅黑" panose="020B0503020204020204" pitchFamily="34" charset="-122"/>
                <a:ea typeface="微软雅黑" panose="020B0503020204020204" pitchFamily="34" charset="-122"/>
              </a:rPr>
              <a:t>8</a:t>
            </a:r>
            <a:endParaRPr lang="zh-CN" altLang="en-US" sz="1300" b="1" dirty="0">
              <a:solidFill>
                <a:srgbClr val="0047BB"/>
              </a:solidFill>
              <a:latin typeface="微软雅黑" panose="020B0503020204020204" pitchFamily="34" charset="-122"/>
              <a:ea typeface="微软雅黑" panose="020B0503020204020204" pitchFamily="34" charset="-122"/>
            </a:endParaRPr>
          </a:p>
        </p:txBody>
      </p:sp>
      <p:sp>
        <p:nvSpPr>
          <p:cNvPr id="96" name="矩形 95">
            <a:extLst>
              <a:ext uri="{FF2B5EF4-FFF2-40B4-BE49-F238E27FC236}">
                <a16:creationId xmlns:a16="http://schemas.microsoft.com/office/drawing/2014/main" id="{B153A501-99F4-951B-F36A-3A2BC42748EA}"/>
              </a:ext>
            </a:extLst>
          </p:cNvPr>
          <p:cNvSpPr/>
          <p:nvPr/>
        </p:nvSpPr>
        <p:spPr bwMode="gray">
          <a:xfrm>
            <a:off x="2346326" y="3483349"/>
            <a:ext cx="5715000" cy="838800"/>
          </a:xfrm>
          <a:prstGeom prst="rect">
            <a:avLst/>
          </a:prstGeom>
          <a:solidFill>
            <a:schemeClr val="bg1"/>
          </a:solidFill>
          <a:ln w="6350"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97" name="矩形 96">
            <a:extLst>
              <a:ext uri="{FF2B5EF4-FFF2-40B4-BE49-F238E27FC236}">
                <a16:creationId xmlns:a16="http://schemas.microsoft.com/office/drawing/2014/main" id="{FCBA7FE8-A599-B797-AB27-F7A78CECC0F1}"/>
              </a:ext>
            </a:extLst>
          </p:cNvPr>
          <p:cNvSpPr/>
          <p:nvPr/>
        </p:nvSpPr>
        <p:spPr bwMode="gray">
          <a:xfrm>
            <a:off x="928689" y="3578899"/>
            <a:ext cx="1527175" cy="647700"/>
          </a:xfrm>
          <a:prstGeom prst="rect">
            <a:avLst/>
          </a:prstGeom>
          <a:solidFill>
            <a:srgbClr val="CCEA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0000"/>
                </a:solidFill>
                <a:latin typeface="微软雅黑" panose="020B0503020204020204" pitchFamily="34" charset="-122"/>
                <a:ea typeface="微软雅黑" panose="020B0503020204020204" pitchFamily="34" charset="-122"/>
              </a:rPr>
              <a:t>更多移植机会</a:t>
            </a:r>
          </a:p>
        </p:txBody>
      </p:sp>
      <p:sp>
        <p:nvSpPr>
          <p:cNvPr id="98" name="矩形 97">
            <a:extLst>
              <a:ext uri="{FF2B5EF4-FFF2-40B4-BE49-F238E27FC236}">
                <a16:creationId xmlns:a16="http://schemas.microsoft.com/office/drawing/2014/main" id="{6ABC5530-187B-F395-D1F5-385A0C949691}"/>
              </a:ext>
            </a:extLst>
          </p:cNvPr>
          <p:cNvSpPr/>
          <p:nvPr/>
        </p:nvSpPr>
        <p:spPr bwMode="gray">
          <a:xfrm>
            <a:off x="8156576" y="3483349"/>
            <a:ext cx="2894012" cy="838800"/>
          </a:xfrm>
          <a:prstGeom prst="rect">
            <a:avLst/>
          </a:prstGeom>
          <a:solidFill>
            <a:schemeClr val="bg1"/>
          </a:solidFill>
          <a:ln w="6350" cap="flat" cmpd="sng" algn="ctr">
            <a:solidFill>
              <a:schemeClr val="bg1">
                <a:lumMod val="8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r>
              <a:rPr lang="en-US" altLang="zh-CN" sz="1300" b="1" dirty="0">
                <a:solidFill>
                  <a:srgbClr val="000000">
                    <a:lumMod val="65000"/>
                    <a:lumOff val="35000"/>
                  </a:srgbClr>
                </a:solidFill>
                <a:latin typeface="微软雅黑" panose="020B0503020204020204" pitchFamily="34" charset="-122"/>
                <a:ea typeface="微软雅黑" panose="020B0503020204020204" pitchFamily="34" charset="-122"/>
              </a:rPr>
              <a:t>24% </a:t>
            </a:r>
            <a:r>
              <a:rPr lang="en-US" altLang="zh-CN" sz="1300" dirty="0">
                <a:solidFill>
                  <a:srgbClr val="000000">
                    <a:lumMod val="65000"/>
                    <a:lumOff val="35000"/>
                  </a:srgbClr>
                </a:solidFill>
                <a:latin typeface="微软雅黑" panose="020B0503020204020204" pitchFamily="34" charset="-122"/>
                <a:ea typeface="微软雅黑" panose="020B0503020204020204" pitchFamily="34" charset="-122"/>
              </a:rPr>
              <a:t>vs. 24%</a:t>
            </a:r>
            <a:r>
              <a:rPr lang="en-US" altLang="zh-CN" sz="1300" baseline="30000" dirty="0">
                <a:solidFill>
                  <a:srgbClr val="000000">
                    <a:lumMod val="65000"/>
                    <a:lumOff val="35000"/>
                  </a:srgbClr>
                </a:solidFill>
                <a:latin typeface="微软雅黑" panose="020B0503020204020204" pitchFamily="34" charset="-122"/>
                <a:ea typeface="微软雅黑" panose="020B0503020204020204" pitchFamily="34" charset="-122"/>
              </a:rPr>
              <a:t>13</a:t>
            </a:r>
            <a:endParaRPr lang="zh-CN" altLang="en-US" sz="1300" baseline="30000"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99" name="文本框 98">
            <a:extLst>
              <a:ext uri="{FF2B5EF4-FFF2-40B4-BE49-F238E27FC236}">
                <a16:creationId xmlns:a16="http://schemas.microsoft.com/office/drawing/2014/main" id="{52F16DB6-FD8E-93B4-0A30-4572599B8181}"/>
              </a:ext>
            </a:extLst>
          </p:cNvPr>
          <p:cNvSpPr txBox="1"/>
          <p:nvPr/>
        </p:nvSpPr>
        <p:spPr bwMode="gray">
          <a:xfrm>
            <a:off x="2382839" y="3746745"/>
            <a:ext cx="2524125" cy="312008"/>
          </a:xfrm>
          <a:prstGeom prst="rect">
            <a:avLst/>
          </a:prstGeom>
          <a:noFill/>
        </p:spPr>
        <p:txBody>
          <a:bodyPr wrap="square">
            <a:spAutoFit/>
          </a:bodyPr>
          <a:lstStyle/>
          <a:p>
            <a:pPr algn="ctr">
              <a:lnSpc>
                <a:spcPct val="120000"/>
              </a:lnSpc>
            </a:pPr>
            <a:r>
              <a:rPr lang="zh-CN" altLang="en-US" sz="1300" b="1" dirty="0">
                <a:solidFill>
                  <a:srgbClr val="0047BB"/>
                </a:solidFill>
                <a:latin typeface="微软雅黑" panose="020B0503020204020204" pitchFamily="34" charset="-122"/>
                <a:ea typeface="微软雅黑" panose="020B0503020204020204" pitchFamily="34" charset="-122"/>
              </a:rPr>
              <a:t>桥接移植率提高近</a:t>
            </a:r>
            <a:r>
              <a:rPr lang="en-US" altLang="zh-CN" sz="1300" b="1" dirty="0">
                <a:solidFill>
                  <a:srgbClr val="0047BB"/>
                </a:solidFill>
                <a:latin typeface="微软雅黑" panose="020B0503020204020204" pitchFamily="34" charset="-122"/>
                <a:ea typeface="微软雅黑" panose="020B0503020204020204" pitchFamily="34" charset="-122"/>
              </a:rPr>
              <a:t>4</a:t>
            </a:r>
            <a:r>
              <a:rPr lang="zh-CN" altLang="en-US" sz="1300" b="1" dirty="0">
                <a:solidFill>
                  <a:srgbClr val="0047BB"/>
                </a:solidFill>
                <a:latin typeface="微软雅黑" panose="020B0503020204020204" pitchFamily="34" charset="-122"/>
                <a:ea typeface="微软雅黑" panose="020B0503020204020204" pitchFamily="34" charset="-122"/>
              </a:rPr>
              <a:t>倍</a:t>
            </a:r>
            <a:r>
              <a:rPr lang="en-US" altLang="zh-CN" sz="1300" baseline="30000" dirty="0">
                <a:solidFill>
                  <a:srgbClr val="000000">
                    <a:lumMod val="85000"/>
                    <a:lumOff val="15000"/>
                  </a:srgbClr>
                </a:solidFill>
                <a:latin typeface="微软雅黑" panose="020B0503020204020204" pitchFamily="34" charset="-122"/>
                <a:ea typeface="微软雅黑" panose="020B0503020204020204" pitchFamily="34" charset="-122"/>
              </a:rPr>
              <a:t>8</a:t>
            </a:r>
            <a:endParaRPr lang="zh-CN" altLang="en-US" sz="1300" b="1"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01" name="矩形 100">
            <a:extLst>
              <a:ext uri="{FF2B5EF4-FFF2-40B4-BE49-F238E27FC236}">
                <a16:creationId xmlns:a16="http://schemas.microsoft.com/office/drawing/2014/main" id="{5A630B5B-562C-EC83-5E59-D0D6ABFBC657}"/>
              </a:ext>
            </a:extLst>
          </p:cNvPr>
          <p:cNvSpPr/>
          <p:nvPr/>
        </p:nvSpPr>
        <p:spPr bwMode="gray">
          <a:xfrm>
            <a:off x="2346326" y="4447814"/>
            <a:ext cx="5715000" cy="947851"/>
          </a:xfrm>
          <a:prstGeom prst="rect">
            <a:avLst/>
          </a:prstGeom>
          <a:solidFill>
            <a:schemeClr val="bg1"/>
          </a:solidFill>
          <a:ln w="6350"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102" name="矩形 101">
            <a:extLst>
              <a:ext uri="{FF2B5EF4-FFF2-40B4-BE49-F238E27FC236}">
                <a16:creationId xmlns:a16="http://schemas.microsoft.com/office/drawing/2014/main" id="{85EC41E0-7197-4BBD-F774-8283E4E11DFF}"/>
              </a:ext>
            </a:extLst>
          </p:cNvPr>
          <p:cNvSpPr/>
          <p:nvPr/>
        </p:nvSpPr>
        <p:spPr bwMode="gray">
          <a:xfrm>
            <a:off x="928689" y="4555785"/>
            <a:ext cx="1527175" cy="731906"/>
          </a:xfrm>
          <a:prstGeom prst="rect">
            <a:avLst/>
          </a:prstGeom>
          <a:solidFill>
            <a:srgbClr val="CCEA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0000"/>
                </a:solidFill>
                <a:latin typeface="微软雅黑" panose="020B0503020204020204" pitchFamily="34" charset="-122"/>
                <a:ea typeface="微软雅黑" panose="020B0503020204020204" pitchFamily="34" charset="-122"/>
              </a:rPr>
              <a:t>延长患者生命</a:t>
            </a:r>
          </a:p>
        </p:txBody>
      </p:sp>
      <p:sp>
        <p:nvSpPr>
          <p:cNvPr id="103" name="矩形 102">
            <a:extLst>
              <a:ext uri="{FF2B5EF4-FFF2-40B4-BE49-F238E27FC236}">
                <a16:creationId xmlns:a16="http://schemas.microsoft.com/office/drawing/2014/main" id="{43210881-A2F2-3B04-626C-21648E7DDB24}"/>
              </a:ext>
            </a:extLst>
          </p:cNvPr>
          <p:cNvSpPr/>
          <p:nvPr/>
        </p:nvSpPr>
        <p:spPr bwMode="gray">
          <a:xfrm>
            <a:off x="8156576" y="4447814"/>
            <a:ext cx="2894012" cy="947851"/>
          </a:xfrm>
          <a:prstGeom prst="rect">
            <a:avLst/>
          </a:prstGeom>
          <a:solidFill>
            <a:schemeClr val="bg1"/>
          </a:solidFill>
          <a:ln w="6350" cap="flat" cmpd="sng" algn="ctr">
            <a:solidFill>
              <a:schemeClr val="bg1">
                <a:lumMod val="8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r>
              <a:rPr lang="en-US" altLang="zh-CN" sz="1300" dirty="0">
                <a:solidFill>
                  <a:srgbClr val="000000">
                    <a:lumMod val="65000"/>
                    <a:lumOff val="35000"/>
                  </a:srgbClr>
                </a:solidFill>
                <a:latin typeface="微软雅黑" panose="020B0503020204020204" pitchFamily="34" charset="-122"/>
                <a:ea typeface="微软雅黑" panose="020B0503020204020204" pitchFamily="34" charset="-122"/>
              </a:rPr>
              <a:t>7.7</a:t>
            </a:r>
            <a:r>
              <a:rPr lang="zh-CN" altLang="en-US" sz="1300" dirty="0">
                <a:solidFill>
                  <a:srgbClr val="000000">
                    <a:lumMod val="65000"/>
                    <a:lumOff val="35000"/>
                  </a:srgbClr>
                </a:solidFill>
                <a:latin typeface="微软雅黑" panose="020B0503020204020204" pitchFamily="34" charset="-122"/>
                <a:ea typeface="微软雅黑" panose="020B0503020204020204" pitchFamily="34" charset="-122"/>
              </a:rPr>
              <a:t>个月</a:t>
            </a:r>
            <a:r>
              <a:rPr lang="en-US" altLang="zh-CN" sz="1300" baseline="30000" dirty="0">
                <a:solidFill>
                  <a:srgbClr val="000000">
                    <a:lumMod val="65000"/>
                    <a:lumOff val="35000"/>
                  </a:srgbClr>
                </a:solidFill>
                <a:latin typeface="微软雅黑" panose="020B0503020204020204" pitchFamily="34" charset="-122"/>
                <a:ea typeface="微软雅黑" panose="020B0503020204020204" pitchFamily="34" charset="-122"/>
              </a:rPr>
              <a:t>13</a:t>
            </a:r>
            <a:endParaRPr lang="zh-CN" altLang="en-US" sz="1300" baseline="30000" dirty="0">
              <a:solidFill>
                <a:srgbClr val="000000">
                  <a:lumMod val="65000"/>
                  <a:lumOff val="35000"/>
                </a:srgbClr>
              </a:solidFill>
              <a:latin typeface="微软雅黑" panose="020B0503020204020204" pitchFamily="34" charset="-122"/>
              <a:ea typeface="微软雅黑" panose="020B0503020204020204" pitchFamily="34" charset="-122"/>
            </a:endParaRPr>
          </a:p>
        </p:txBody>
      </p:sp>
      <p:sp>
        <p:nvSpPr>
          <p:cNvPr id="104" name="文本框 103">
            <a:extLst>
              <a:ext uri="{FF2B5EF4-FFF2-40B4-BE49-F238E27FC236}">
                <a16:creationId xmlns:a16="http://schemas.microsoft.com/office/drawing/2014/main" id="{EB034FEC-B28E-5735-A549-7A411C1E1022}"/>
              </a:ext>
            </a:extLst>
          </p:cNvPr>
          <p:cNvSpPr txBox="1"/>
          <p:nvPr/>
        </p:nvSpPr>
        <p:spPr bwMode="gray">
          <a:xfrm>
            <a:off x="2382838" y="4765734"/>
            <a:ext cx="2524125" cy="312008"/>
          </a:xfrm>
          <a:prstGeom prst="rect">
            <a:avLst/>
          </a:prstGeom>
          <a:noFill/>
        </p:spPr>
        <p:txBody>
          <a:bodyPr wrap="square">
            <a:spAutoFit/>
          </a:bodyPr>
          <a:lstStyle/>
          <a:p>
            <a:pPr algn="ctr">
              <a:lnSpc>
                <a:spcPct val="120000"/>
              </a:lnSpc>
            </a:pPr>
            <a:r>
              <a:rPr lang="zh-CN" altLang="en-US" sz="1300" b="1" dirty="0">
                <a:solidFill>
                  <a:srgbClr val="0047BB"/>
                </a:solidFill>
                <a:latin typeface="微软雅黑" panose="020B0503020204020204" pitchFamily="34" charset="-122"/>
                <a:ea typeface="微软雅黑" panose="020B0503020204020204" pitchFamily="34" charset="-122"/>
              </a:rPr>
              <a:t>中位生存期提高</a:t>
            </a:r>
            <a:r>
              <a:rPr lang="en-US" altLang="zh-CN" sz="1300" b="1" dirty="0">
                <a:solidFill>
                  <a:srgbClr val="0047BB"/>
                </a:solidFill>
                <a:latin typeface="微软雅黑" panose="020B0503020204020204" pitchFamily="34" charset="-122"/>
                <a:ea typeface="微软雅黑" panose="020B0503020204020204" pitchFamily="34" charset="-122"/>
              </a:rPr>
              <a:t>6</a:t>
            </a:r>
            <a:r>
              <a:rPr lang="zh-CN" altLang="en-US" sz="1300" b="1" dirty="0">
                <a:solidFill>
                  <a:srgbClr val="0047BB"/>
                </a:solidFill>
                <a:latin typeface="微软雅黑" panose="020B0503020204020204" pitchFamily="34" charset="-122"/>
                <a:ea typeface="微软雅黑" panose="020B0503020204020204" pitchFamily="34" charset="-122"/>
              </a:rPr>
              <a:t>倍</a:t>
            </a:r>
            <a:endParaRPr lang="zh-CN" altLang="en-US" sz="1300" b="1" dirty="0">
              <a:solidFill>
                <a:srgbClr val="000000">
                  <a:lumMod val="85000"/>
                  <a:lumOff val="15000"/>
                </a:srgbClr>
              </a:solidFill>
              <a:latin typeface="微软雅黑" panose="020B0503020204020204" pitchFamily="34" charset="-122"/>
              <a:ea typeface="微软雅黑" panose="020B0503020204020204" pitchFamily="34" charset="-122"/>
            </a:endParaRPr>
          </a:p>
        </p:txBody>
      </p:sp>
      <p:sp>
        <p:nvSpPr>
          <p:cNvPr id="111" name="矩形 110">
            <a:extLst>
              <a:ext uri="{FF2B5EF4-FFF2-40B4-BE49-F238E27FC236}">
                <a16:creationId xmlns:a16="http://schemas.microsoft.com/office/drawing/2014/main" id="{0BBFED68-3926-81E8-0842-F89AD158BF77}"/>
              </a:ext>
            </a:extLst>
          </p:cNvPr>
          <p:cNvSpPr/>
          <p:nvPr/>
        </p:nvSpPr>
        <p:spPr bwMode="gray">
          <a:xfrm>
            <a:off x="2346326" y="5521329"/>
            <a:ext cx="5715000" cy="647700"/>
          </a:xfrm>
          <a:prstGeom prst="rect">
            <a:avLst/>
          </a:prstGeom>
          <a:solidFill>
            <a:schemeClr val="bg1"/>
          </a:solidFill>
          <a:ln w="6350"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110" name="矩形 109">
            <a:extLst>
              <a:ext uri="{FF2B5EF4-FFF2-40B4-BE49-F238E27FC236}">
                <a16:creationId xmlns:a16="http://schemas.microsoft.com/office/drawing/2014/main" id="{C5F3C3CF-77F5-9595-F15D-7137BBBB4638}"/>
              </a:ext>
            </a:extLst>
          </p:cNvPr>
          <p:cNvSpPr/>
          <p:nvPr/>
        </p:nvSpPr>
        <p:spPr bwMode="gray">
          <a:xfrm>
            <a:off x="928689" y="5630191"/>
            <a:ext cx="1527175" cy="442308"/>
          </a:xfrm>
          <a:prstGeom prst="rect">
            <a:avLst/>
          </a:prstGeom>
          <a:solidFill>
            <a:srgbClr val="CCEA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0000"/>
                </a:solidFill>
                <a:latin typeface="微软雅黑" panose="020B0503020204020204" pitchFamily="34" charset="-122"/>
                <a:ea typeface="微软雅黑" panose="020B0503020204020204" pitchFamily="34" charset="-122"/>
              </a:rPr>
              <a:t>使用更便捷</a:t>
            </a:r>
          </a:p>
        </p:txBody>
      </p:sp>
      <p:sp>
        <p:nvSpPr>
          <p:cNvPr id="112" name="矩形 111">
            <a:extLst>
              <a:ext uri="{FF2B5EF4-FFF2-40B4-BE49-F238E27FC236}">
                <a16:creationId xmlns:a16="http://schemas.microsoft.com/office/drawing/2014/main" id="{0C47CA82-F94D-2567-6FBF-446E5F90C8CB}"/>
              </a:ext>
            </a:extLst>
          </p:cNvPr>
          <p:cNvSpPr/>
          <p:nvPr/>
        </p:nvSpPr>
        <p:spPr bwMode="gray">
          <a:xfrm>
            <a:off x="8156576" y="5521329"/>
            <a:ext cx="2894012" cy="647700"/>
          </a:xfrm>
          <a:prstGeom prst="rect">
            <a:avLst/>
          </a:prstGeom>
          <a:solidFill>
            <a:schemeClr val="bg1"/>
          </a:solidFill>
          <a:ln w="6350" cap="flat" cmpd="sng" algn="ctr">
            <a:solidFill>
              <a:schemeClr val="bg1">
                <a:lumMod val="85000"/>
              </a:schemeClr>
            </a:solidFill>
            <a:prstDash val="solid"/>
            <a:miter lim="800000"/>
            <a:headEnd type="none" w="med" len="med"/>
            <a:tailEnd type="none" w="med" len="med"/>
          </a:ln>
          <a:effectLst/>
        </p:spPr>
        <p:txBody>
          <a:bodyPr vert="horz" wrap="square" lIns="0" tIns="45715" rIns="0" bIns="45715" numCol="1" rtlCol="0" anchor="ctr" anchorCtr="0" compatLnSpc="1">
            <a:prstTxWarp prst="textNoShape">
              <a:avLst/>
            </a:prstTxWarp>
            <a:noAutofit/>
          </a:bodyPr>
          <a:lstStyle/>
          <a:p>
            <a:pPr algn="ctr"/>
            <a:r>
              <a:rPr lang="zh-CN" altLang="en-US" sz="1200" b="1" dirty="0">
                <a:solidFill>
                  <a:srgbClr val="000000">
                    <a:lumMod val="65000"/>
                    <a:lumOff val="35000"/>
                  </a:srgbClr>
                </a:solidFill>
                <a:latin typeface="微软雅黑" panose="020B0503020204020204" pitchFamily="34" charset="-122"/>
                <a:ea typeface="微软雅黑" panose="020B0503020204020204" pitchFamily="34" charset="-122"/>
              </a:rPr>
              <a:t>每周期</a:t>
            </a:r>
            <a:r>
              <a:rPr lang="en-US" altLang="zh-CN" sz="1200" b="1" dirty="0">
                <a:solidFill>
                  <a:srgbClr val="000000">
                    <a:lumMod val="65000"/>
                    <a:lumOff val="35000"/>
                  </a:srgbClr>
                </a:solidFill>
                <a:latin typeface="微软雅黑" panose="020B0503020204020204" pitchFamily="34" charset="-122"/>
                <a:ea typeface="微软雅黑" panose="020B0503020204020204" pitchFamily="34" charset="-122"/>
              </a:rPr>
              <a:t>672</a:t>
            </a:r>
            <a:r>
              <a:rPr lang="zh-CN" altLang="en-US" sz="1200" b="1" dirty="0">
                <a:solidFill>
                  <a:srgbClr val="000000">
                    <a:lumMod val="65000"/>
                    <a:lumOff val="35000"/>
                  </a:srgbClr>
                </a:solidFill>
                <a:latin typeface="微软雅黑" panose="020B0503020204020204" pitchFamily="34" charset="-122"/>
                <a:ea typeface="微软雅黑" panose="020B0503020204020204" pitchFamily="34" charset="-122"/>
              </a:rPr>
              <a:t>小时（持续住院）</a:t>
            </a:r>
            <a:endParaRPr lang="en-US" altLang="zh-CN" sz="1200" b="1" dirty="0">
              <a:solidFill>
                <a:srgbClr val="000000">
                  <a:lumMod val="65000"/>
                  <a:lumOff val="35000"/>
                </a:srgbClr>
              </a:solidFill>
              <a:latin typeface="微软雅黑" panose="020B0503020204020204" pitchFamily="34" charset="-122"/>
              <a:ea typeface="微软雅黑" panose="020B0503020204020204" pitchFamily="34" charset="-122"/>
            </a:endParaRPr>
          </a:p>
          <a:p>
            <a:pPr algn="ctr"/>
            <a:r>
              <a:rPr lang="zh-CN" altLang="en-US" sz="1100" dirty="0">
                <a:solidFill>
                  <a:srgbClr val="000000">
                    <a:lumMod val="65000"/>
                    <a:lumOff val="35000"/>
                  </a:srgbClr>
                </a:solidFill>
                <a:latin typeface="微软雅黑" panose="020B0503020204020204" pitchFamily="34" charset="-122"/>
                <a:ea typeface="微软雅黑" panose="020B0503020204020204" pitchFamily="34" charset="-122"/>
              </a:rPr>
              <a:t>每天</a:t>
            </a:r>
            <a:r>
              <a:rPr lang="en-US" altLang="zh-CN" sz="1100" dirty="0">
                <a:solidFill>
                  <a:srgbClr val="000000">
                    <a:lumMod val="65000"/>
                    <a:lumOff val="35000"/>
                  </a:srgbClr>
                </a:solidFill>
                <a:latin typeface="微软雅黑" panose="020B0503020204020204" pitchFamily="34" charset="-122"/>
                <a:ea typeface="微软雅黑" panose="020B0503020204020204" pitchFamily="34" charset="-122"/>
              </a:rPr>
              <a:t>24</a:t>
            </a:r>
            <a:r>
              <a:rPr lang="zh-CN" altLang="en-US" sz="1100" dirty="0">
                <a:solidFill>
                  <a:srgbClr val="000000">
                    <a:lumMod val="65000"/>
                    <a:lumOff val="35000"/>
                  </a:srgbClr>
                </a:solidFill>
                <a:latin typeface="微软雅黑" panose="020B0503020204020204" pitchFamily="34" charset="-122"/>
                <a:ea typeface="微软雅黑" panose="020B0503020204020204" pitchFamily="34" charset="-122"/>
              </a:rPr>
              <a:t>小时持续静脉输注，持续</a:t>
            </a:r>
            <a:r>
              <a:rPr lang="en-US" altLang="zh-CN" sz="1100" dirty="0">
                <a:solidFill>
                  <a:srgbClr val="000000">
                    <a:lumMod val="65000"/>
                    <a:lumOff val="35000"/>
                  </a:srgbClr>
                </a:solidFill>
                <a:latin typeface="微软雅黑" panose="020B0503020204020204" pitchFamily="34" charset="-122"/>
                <a:ea typeface="微软雅黑" panose="020B0503020204020204" pitchFamily="34" charset="-122"/>
              </a:rPr>
              <a:t>28</a:t>
            </a:r>
            <a:r>
              <a:rPr lang="zh-CN" altLang="en-US" sz="1100" dirty="0">
                <a:solidFill>
                  <a:srgbClr val="000000">
                    <a:lumMod val="65000"/>
                    <a:lumOff val="35000"/>
                  </a:srgbClr>
                </a:solidFill>
                <a:latin typeface="微软雅黑" panose="020B0503020204020204" pitchFamily="34" charset="-122"/>
                <a:ea typeface="微软雅黑" panose="020B0503020204020204" pitchFamily="34" charset="-122"/>
              </a:rPr>
              <a:t>天</a:t>
            </a:r>
            <a:r>
              <a:rPr lang="en-US" altLang="zh-CN" sz="1100" baseline="30000" dirty="0">
                <a:solidFill>
                  <a:srgbClr val="000000">
                    <a:lumMod val="65000"/>
                    <a:lumOff val="35000"/>
                  </a:srgbClr>
                </a:solidFill>
                <a:latin typeface="微软雅黑" panose="020B0503020204020204" pitchFamily="34" charset="-122"/>
                <a:ea typeface="微软雅黑" panose="020B0503020204020204" pitchFamily="34" charset="-122"/>
              </a:rPr>
              <a:t>18</a:t>
            </a:r>
            <a:endParaRPr lang="zh-CN" altLang="en-US" sz="1100" baseline="30000" dirty="0">
              <a:solidFill>
                <a:srgbClr val="000000">
                  <a:lumMod val="65000"/>
                  <a:lumOff val="35000"/>
                </a:srgbClr>
              </a:solidFill>
              <a:latin typeface="微软雅黑" panose="020B0503020204020204" pitchFamily="34" charset="-122"/>
              <a:ea typeface="微软雅黑" panose="020B0503020204020204" pitchFamily="34" charset="-122"/>
            </a:endParaRPr>
          </a:p>
        </p:txBody>
      </p:sp>
      <p:graphicFrame>
        <p:nvGraphicFramePr>
          <p:cNvPr id="56" name="Chart 3">
            <a:extLst>
              <a:ext uri="{FF2B5EF4-FFF2-40B4-BE49-F238E27FC236}">
                <a16:creationId xmlns:a16="http://schemas.microsoft.com/office/drawing/2014/main" id="{419BBD68-3174-8036-948B-D56318CC7D94}"/>
              </a:ext>
            </a:extLst>
          </p:cNvPr>
          <p:cNvGraphicFramePr/>
          <p:nvPr>
            <p:custDataLst>
              <p:tags r:id="rId10"/>
            </p:custDataLst>
            <p:extLst>
              <p:ext uri="{D42A27DB-BD31-4B8C-83A1-F6EECF244321}">
                <p14:modId xmlns:p14="http://schemas.microsoft.com/office/powerpoint/2010/main" val="2752259043"/>
              </p:ext>
            </p:extLst>
          </p:nvPr>
        </p:nvGraphicFramePr>
        <p:xfrm>
          <a:off x="4979988" y="2574925"/>
          <a:ext cx="2998787" cy="601663"/>
        </p:xfrm>
        <a:graphic>
          <a:graphicData uri="http://schemas.openxmlformats.org/drawingml/2006/chart">
            <c:chart xmlns:c="http://schemas.openxmlformats.org/drawingml/2006/chart" xmlns:r="http://schemas.openxmlformats.org/officeDocument/2006/relationships" r:id="rId38"/>
          </a:graphicData>
        </a:graphic>
      </p:graphicFrame>
      <p:cxnSp>
        <p:nvCxnSpPr>
          <p:cNvPr id="47" name="直接连接符 46">
            <a:extLst>
              <a:ext uri="{FF2B5EF4-FFF2-40B4-BE49-F238E27FC236}">
                <a16:creationId xmlns:a16="http://schemas.microsoft.com/office/drawing/2014/main" id="{23B58B30-4248-BB2E-4524-8F019B550D01}"/>
              </a:ext>
            </a:extLst>
          </p:cNvPr>
          <p:cNvCxnSpPr>
            <a:cxnSpLocks/>
          </p:cNvCxnSpPr>
          <p:nvPr>
            <p:custDataLst>
              <p:tags r:id="rId11"/>
            </p:custDataLst>
          </p:nvPr>
        </p:nvCxnSpPr>
        <p:spPr bwMode="auto">
          <a:xfrm flipH="1">
            <a:off x="5727699" y="2657475"/>
            <a:ext cx="1176338" cy="0"/>
          </a:xfrm>
          <a:prstGeom prst="line">
            <a:avLst/>
          </a:prstGeom>
          <a:ln w="6350"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 name="直接连接符 49">
            <a:extLst>
              <a:ext uri="{FF2B5EF4-FFF2-40B4-BE49-F238E27FC236}">
                <a16:creationId xmlns:a16="http://schemas.microsoft.com/office/drawing/2014/main" id="{D471E43D-3912-8A93-1027-66BE60B2D2F9}"/>
              </a:ext>
            </a:extLst>
          </p:cNvPr>
          <p:cNvCxnSpPr/>
          <p:nvPr>
            <p:custDataLst>
              <p:tags r:id="rId12"/>
            </p:custDataLst>
          </p:nvPr>
        </p:nvCxnSpPr>
        <p:spPr bwMode="gray">
          <a:xfrm>
            <a:off x="5770563" y="2654300"/>
            <a:ext cx="0" cy="285750"/>
          </a:xfrm>
          <a:prstGeom prst="line">
            <a:avLst/>
          </a:prstGeom>
          <a:ln w="28575" cap="flat" cmpd="sng" algn="ctr">
            <a:solidFill>
              <a:schemeClr val="accent2"/>
            </a:solidFill>
            <a:prstDash val="solid"/>
            <a:round/>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120" name="Text Placeholder 2">
            <a:extLst>
              <a:ext uri="{FF2B5EF4-FFF2-40B4-BE49-F238E27FC236}">
                <a16:creationId xmlns:a16="http://schemas.microsoft.com/office/drawing/2014/main" id="{656C503C-9E7E-2CBE-DC27-A061074FA081}"/>
              </a:ext>
            </a:extLst>
          </p:cNvPr>
          <p:cNvSpPr>
            <a:spLocks/>
          </p:cNvSpPr>
          <p:nvPr>
            <p:custDataLst>
              <p:tags r:id="rId13"/>
            </p:custDataLst>
          </p:nvPr>
        </p:nvSpPr>
        <p:spPr bwMode="gray">
          <a:xfrm>
            <a:off x="5575300" y="2946401"/>
            <a:ext cx="392113" cy="136525"/>
          </a:xfrm>
          <a:prstGeom prst="rect">
            <a:avLst/>
          </a:prstGeom>
          <a:noFill/>
          <a:ln>
            <a:noFill/>
          </a:ln>
          <a:effectLst/>
          <a:extLst>
            <a:ext uri="{909E8E84-426E-40DD-AFC4-6F175D3DCCD1}">
              <a14:hiddenFill xmlns:a14="http://schemas.microsoft.com/office/drawing/2010/main">
                <a:solidFill>
                  <a:srgbClr val="DFE5EF"/>
                </a:solidFill>
              </a14:hiddenFill>
            </a:ext>
          </a:extLst>
        </p:spPr>
        <p:txBody>
          <a:bodyPr vert="horz" wrap="none" lIns="17463" tIns="0" rIns="17463"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E4293DB-9EBA-4B27-A258-A2B32A7640AE}" type="datetime'''''''''''''''''''''''''''''2''''''8''''.''''''''1''''''%'''">
              <a:rPr lang="en-US" altLang="en-US" sz="1000">
                <a:solidFill>
                  <a:srgbClr val="808080"/>
                </a:solidFill>
                <a:latin typeface="Arial" panose="020B0604020202020204"/>
              </a:rPr>
              <a:pPr marL="0" indent="0" algn="ctr">
                <a:spcBef>
                  <a:spcPct val="0"/>
                </a:spcBef>
                <a:spcAft>
                  <a:spcPct val="0"/>
                </a:spcAft>
                <a:buNone/>
              </a:pPr>
              <a:t>28.1%</a:t>
            </a:fld>
            <a:endParaRPr lang="zh-CN" altLang="en-US" sz="1000" dirty="0">
              <a:solidFill>
                <a:srgbClr val="808080"/>
              </a:solidFill>
              <a:latin typeface="Arial" panose="020B0604020202020204"/>
              <a:ea typeface="黑体" panose="02010609060101010101" pitchFamily="49" charset="-122"/>
            </a:endParaRPr>
          </a:p>
        </p:txBody>
      </p:sp>
      <p:sp>
        <p:nvSpPr>
          <p:cNvPr id="121" name="Text Placeholder 2">
            <a:extLst>
              <a:ext uri="{FF2B5EF4-FFF2-40B4-BE49-F238E27FC236}">
                <a16:creationId xmlns:a16="http://schemas.microsoft.com/office/drawing/2014/main" id="{77A7FB76-14EC-BA55-173D-8BF4607ADA50}"/>
              </a:ext>
            </a:extLst>
          </p:cNvPr>
          <p:cNvSpPr>
            <a:spLocks/>
          </p:cNvSpPr>
          <p:nvPr>
            <p:custDataLst>
              <p:tags r:id="rId14"/>
            </p:custDataLst>
          </p:nvPr>
        </p:nvSpPr>
        <p:spPr bwMode="auto">
          <a:xfrm>
            <a:off x="5510213" y="3136901"/>
            <a:ext cx="520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BD5DBD20-0212-408D-AA9C-E772EDE47321}" type="datetime'''''''''''''''传''''''''''''''''''''统''''''''''药物'''''''''">
              <a:rPr lang="zh-CN" altLang="en-US" sz="1000">
                <a:solidFill>
                  <a:srgbClr val="808080"/>
                </a:solidFill>
                <a:latin typeface="微软雅黑" panose="020B0503020204020204" pitchFamily="34" charset="-122"/>
                <a:ea typeface="微软雅黑" panose="020B0503020204020204" pitchFamily="34" charset="-122"/>
              </a:rPr>
              <a:pPr marL="0" indent="0" algn="ctr">
                <a:spcBef>
                  <a:spcPct val="0"/>
                </a:spcBef>
                <a:spcAft>
                  <a:spcPct val="0"/>
                </a:spcAft>
                <a:buNone/>
              </a:pPr>
              <a:t>传统药物</a:t>
            </a:fld>
            <a:endParaRPr lang="zh-CN" altLang="en-US" sz="1000" dirty="0">
              <a:solidFill>
                <a:srgbClr val="80808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2" name="Text Placeholder 2">
            <a:extLst>
              <a:ext uri="{FF2B5EF4-FFF2-40B4-BE49-F238E27FC236}">
                <a16:creationId xmlns:a16="http://schemas.microsoft.com/office/drawing/2014/main" id="{E97AB347-70FD-933B-0315-23BCE03FBA89}"/>
              </a:ext>
            </a:extLst>
          </p:cNvPr>
          <p:cNvSpPr>
            <a:spLocks/>
          </p:cNvSpPr>
          <p:nvPr>
            <p:custDataLst>
              <p:tags r:id="rId15"/>
            </p:custDataLst>
          </p:nvPr>
        </p:nvSpPr>
        <p:spPr bwMode="gray">
          <a:xfrm>
            <a:off x="6910388" y="2779713"/>
            <a:ext cx="554038" cy="192088"/>
          </a:xfrm>
          <a:prstGeom prst="rect">
            <a:avLst/>
          </a:prstGeom>
          <a:noFill/>
          <a:ln>
            <a:noFill/>
          </a:ln>
          <a:effectLst/>
          <a:extLst>
            <a:ext uri="{909E8E84-426E-40DD-AFC4-6F175D3DCCD1}">
              <a14:hiddenFill xmlns:a14="http://schemas.microsoft.com/office/drawing/2010/main">
                <a:solidFill>
                  <a:srgbClr val="6F8DB9"/>
                </a:solidFill>
              </a14:hiddenFill>
            </a:ext>
          </a:extLst>
        </p:spPr>
        <p:txBody>
          <a:bodyPr vert="horz" wrap="none" lIns="25400" tIns="0" rIns="2540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2766709-8668-43B5-9296-04D175CDC888}" type="datetime'''''''''''''''''''''7''''8.''''''''''''''''''''4''''''%'''''''">
              <a:rPr lang="en-US" altLang="en-US" sz="1400" b="1">
                <a:solidFill>
                  <a:srgbClr val="FFFFFF"/>
                </a:solidFill>
                <a:latin typeface="Arial" panose="020B0604020202020204"/>
              </a:rPr>
              <a:pPr marL="0" indent="0" algn="ctr">
                <a:spcBef>
                  <a:spcPct val="0"/>
                </a:spcBef>
                <a:spcAft>
                  <a:spcPct val="0"/>
                </a:spcAft>
                <a:buNone/>
              </a:pPr>
              <a:t>78.4%</a:t>
            </a:fld>
            <a:endParaRPr lang="zh-CN" altLang="en-US" sz="1400" b="1" dirty="0">
              <a:solidFill>
                <a:srgbClr val="FFFFFF"/>
              </a:solidFill>
              <a:latin typeface="Arial" panose="020B0604020202020204"/>
              <a:ea typeface="黑体" panose="02010609060101010101" pitchFamily="49" charset="-122"/>
            </a:endParaRPr>
          </a:p>
        </p:txBody>
      </p:sp>
      <p:sp>
        <p:nvSpPr>
          <p:cNvPr id="123" name="Text Placeholder 2">
            <a:extLst>
              <a:ext uri="{FF2B5EF4-FFF2-40B4-BE49-F238E27FC236}">
                <a16:creationId xmlns:a16="http://schemas.microsoft.com/office/drawing/2014/main" id="{53765171-4FBC-EF7C-1785-667A7E5BA966}"/>
              </a:ext>
            </a:extLst>
          </p:cNvPr>
          <p:cNvSpPr>
            <a:spLocks/>
          </p:cNvSpPr>
          <p:nvPr>
            <p:custDataLst>
              <p:tags r:id="rId16"/>
            </p:custDataLst>
          </p:nvPr>
        </p:nvSpPr>
        <p:spPr bwMode="auto">
          <a:xfrm>
            <a:off x="6735763" y="3136901"/>
            <a:ext cx="901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D47B743-6879-4686-BF65-B98F811DC671}" type="datetime'''''奥''''''''''''''加伊''''''''''''妥''珠''单''''''抗'''''''''''">
              <a:rPr lang="zh-CN" altLang="en-US" sz="1000" b="1">
                <a:solidFill>
                  <a:srgbClr val="000000"/>
                </a:solidFill>
                <a:latin typeface="微软雅黑" panose="020B0503020204020204" pitchFamily="34" charset="-122"/>
                <a:ea typeface="微软雅黑" panose="020B0503020204020204" pitchFamily="34" charset="-122"/>
              </a:rPr>
              <a:pPr marL="0" indent="0" algn="ctr">
                <a:spcBef>
                  <a:spcPct val="0"/>
                </a:spcBef>
                <a:spcAft>
                  <a:spcPct val="0"/>
                </a:spcAft>
                <a:buNone/>
              </a:pPr>
              <a:t>奥加伊妥珠单抗</a:t>
            </a:fld>
            <a:endParaRPr lang="zh-CN" altLang="en-US" sz="1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 name="Text Placeholder 2">
            <a:extLst>
              <a:ext uri="{FF2B5EF4-FFF2-40B4-BE49-F238E27FC236}">
                <a16:creationId xmlns:a16="http://schemas.microsoft.com/office/drawing/2014/main" id="{59104B02-02BE-69C0-46F6-F9DA99DB9780}"/>
              </a:ext>
            </a:extLst>
          </p:cNvPr>
          <p:cNvSpPr>
            <a:spLocks/>
          </p:cNvSpPr>
          <p:nvPr>
            <p:custDataLst>
              <p:tags r:id="rId17"/>
            </p:custDataLst>
          </p:nvPr>
        </p:nvSpPr>
        <p:spPr bwMode="auto">
          <a:xfrm>
            <a:off x="5165725" y="2679700"/>
            <a:ext cx="514350" cy="234950"/>
          </a:xfrm>
          <a:prstGeom prst="ellipse">
            <a:avLst/>
          </a:prstGeom>
          <a:solidFill>
            <a:schemeClr val="bg1"/>
          </a:solidFill>
          <a:ln w="9525" cmpd="sng" algn="ctr">
            <a:solidFill>
              <a:schemeClr val="accent2"/>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0"/>
              </a:spcBef>
              <a:spcAft>
                <a:spcPct val="0"/>
              </a:spcAft>
              <a:buNone/>
            </a:pPr>
            <a:r>
              <a:rPr lang="en-US" altLang="en-US" sz="1200" b="1" dirty="0">
                <a:solidFill>
                  <a:schemeClr val="accent2"/>
                </a:solidFill>
                <a:effectLst/>
              </a:rPr>
              <a:t>2.8</a:t>
            </a:r>
            <a:r>
              <a:rPr lang="zh-CN" altLang="en-US" sz="1200" b="1" dirty="0">
                <a:solidFill>
                  <a:schemeClr val="accent2"/>
                </a:solidFill>
                <a:effectLst/>
              </a:rPr>
              <a:t>倍</a:t>
            </a:r>
            <a:endParaRPr lang="zh-CN" altLang="en-US" sz="1200" b="1" dirty="0">
              <a:solidFill>
                <a:schemeClr val="accent2"/>
              </a:solidFill>
            </a:endParaRPr>
          </a:p>
        </p:txBody>
      </p:sp>
      <p:graphicFrame>
        <p:nvGraphicFramePr>
          <p:cNvPr id="139" name="Chart 3">
            <a:extLst>
              <a:ext uri="{FF2B5EF4-FFF2-40B4-BE49-F238E27FC236}">
                <a16:creationId xmlns:a16="http://schemas.microsoft.com/office/drawing/2014/main" id="{06BB0F2E-5B15-8DCA-4F2C-238F9498947C}"/>
              </a:ext>
            </a:extLst>
          </p:cNvPr>
          <p:cNvGraphicFramePr/>
          <p:nvPr>
            <p:custDataLst>
              <p:tags r:id="rId18"/>
            </p:custDataLst>
            <p:extLst>
              <p:ext uri="{D42A27DB-BD31-4B8C-83A1-F6EECF244321}">
                <p14:modId xmlns:p14="http://schemas.microsoft.com/office/powerpoint/2010/main" val="220427262"/>
              </p:ext>
            </p:extLst>
          </p:nvPr>
        </p:nvGraphicFramePr>
        <p:xfrm>
          <a:off x="4979988" y="3592513"/>
          <a:ext cx="2998787" cy="557212"/>
        </p:xfrm>
        <a:graphic>
          <a:graphicData uri="http://schemas.openxmlformats.org/drawingml/2006/chart">
            <c:chart xmlns:c="http://schemas.openxmlformats.org/drawingml/2006/chart" xmlns:r="http://schemas.openxmlformats.org/officeDocument/2006/relationships" r:id="rId39"/>
          </a:graphicData>
        </a:graphic>
      </p:graphicFrame>
      <p:cxnSp>
        <p:nvCxnSpPr>
          <p:cNvPr id="71" name="直接连接符 70">
            <a:extLst>
              <a:ext uri="{FF2B5EF4-FFF2-40B4-BE49-F238E27FC236}">
                <a16:creationId xmlns:a16="http://schemas.microsoft.com/office/drawing/2014/main" id="{D82313A9-AA84-23B6-4F5F-6346999DAA44}"/>
              </a:ext>
            </a:extLst>
          </p:cNvPr>
          <p:cNvCxnSpPr>
            <a:cxnSpLocks/>
          </p:cNvCxnSpPr>
          <p:nvPr>
            <p:custDataLst>
              <p:tags r:id="rId19"/>
            </p:custDataLst>
          </p:nvPr>
        </p:nvCxnSpPr>
        <p:spPr bwMode="auto">
          <a:xfrm flipH="1">
            <a:off x="5727699" y="3675063"/>
            <a:ext cx="1176338" cy="0"/>
          </a:xfrm>
          <a:prstGeom prst="line">
            <a:avLst/>
          </a:prstGeom>
          <a:ln w="6350"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4" name="直接连接符 73">
            <a:extLst>
              <a:ext uri="{FF2B5EF4-FFF2-40B4-BE49-F238E27FC236}">
                <a16:creationId xmlns:a16="http://schemas.microsoft.com/office/drawing/2014/main" id="{C1724C23-D76C-BBDA-7324-6AC08690D652}"/>
              </a:ext>
            </a:extLst>
          </p:cNvPr>
          <p:cNvCxnSpPr/>
          <p:nvPr>
            <p:custDataLst>
              <p:tags r:id="rId20"/>
            </p:custDataLst>
          </p:nvPr>
        </p:nvCxnSpPr>
        <p:spPr bwMode="gray">
          <a:xfrm>
            <a:off x="5770563" y="3671888"/>
            <a:ext cx="0" cy="274638"/>
          </a:xfrm>
          <a:prstGeom prst="line">
            <a:avLst/>
          </a:prstGeom>
          <a:ln w="28575" cap="flat" cmpd="sng" algn="ctr">
            <a:solidFill>
              <a:schemeClr val="accent2"/>
            </a:solidFill>
            <a:prstDash val="solid"/>
            <a:round/>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133" name="Text Placeholder 2">
            <a:extLst>
              <a:ext uri="{FF2B5EF4-FFF2-40B4-BE49-F238E27FC236}">
                <a16:creationId xmlns:a16="http://schemas.microsoft.com/office/drawing/2014/main" id="{3120741D-BD10-4D10-08FD-658CA5AB9A3D}"/>
              </a:ext>
            </a:extLst>
          </p:cNvPr>
          <p:cNvSpPr>
            <a:spLocks/>
          </p:cNvSpPr>
          <p:nvPr>
            <p:custDataLst>
              <p:tags r:id="rId21"/>
            </p:custDataLst>
          </p:nvPr>
        </p:nvSpPr>
        <p:spPr bwMode="gray">
          <a:xfrm>
            <a:off x="5627688" y="3946525"/>
            <a:ext cx="287338" cy="136525"/>
          </a:xfrm>
          <a:prstGeom prst="rect">
            <a:avLst/>
          </a:prstGeom>
          <a:noFill/>
          <a:ln>
            <a:noFill/>
          </a:ln>
          <a:effectLst/>
          <a:extLst>
            <a:ext uri="{909E8E84-426E-40DD-AFC4-6F175D3DCCD1}">
              <a14:hiddenFill xmlns:a14="http://schemas.microsoft.com/office/drawing/2010/main">
                <a:solidFill>
                  <a:srgbClr val="DFE5EF"/>
                </a:solidFill>
              </a14:hiddenFill>
            </a:ext>
          </a:extLst>
        </p:spPr>
        <p:txBody>
          <a:bodyPr vert="horz" wrap="none" lIns="17463" tIns="0" rIns="17463"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77BFB73-A5B2-465A-810D-BA23690DAE81}" type="datetime'''''1''''''''''''''''''''''''''''''1''''''''''''''''''%'''''''">
              <a:rPr lang="en-US" altLang="en-US" sz="1000" smtClean="0">
                <a:solidFill>
                  <a:srgbClr val="808080"/>
                </a:solidFill>
              </a:rPr>
              <a:pPr/>
              <a:t>11%</a:t>
            </a:fld>
            <a:endParaRPr lang="zh-CN" altLang="en-US" sz="1000" dirty="0">
              <a:solidFill>
                <a:srgbClr val="808080"/>
              </a:solidFill>
              <a:ea typeface="黑体" panose="02010609060101010101" pitchFamily="49" charset="-122"/>
            </a:endParaRPr>
          </a:p>
        </p:txBody>
      </p:sp>
      <p:sp>
        <p:nvSpPr>
          <p:cNvPr id="134" name="Text Placeholder 2">
            <a:extLst>
              <a:ext uri="{FF2B5EF4-FFF2-40B4-BE49-F238E27FC236}">
                <a16:creationId xmlns:a16="http://schemas.microsoft.com/office/drawing/2014/main" id="{56096522-461B-DB81-59A8-BE8C3D1D861F}"/>
              </a:ext>
            </a:extLst>
          </p:cNvPr>
          <p:cNvSpPr>
            <a:spLocks/>
          </p:cNvSpPr>
          <p:nvPr>
            <p:custDataLst>
              <p:tags r:id="rId22"/>
            </p:custDataLst>
          </p:nvPr>
        </p:nvSpPr>
        <p:spPr bwMode="auto">
          <a:xfrm>
            <a:off x="5510213" y="4110038"/>
            <a:ext cx="520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539985C-BD43-43A9-907D-A400C690A10B}" type="datetime'''''''''''''''''传''''''''''''''''''''''''''''''''''统药''''物'''">
              <a:rPr lang="zh-CN" altLang="en-US" sz="1000">
                <a:solidFill>
                  <a:srgbClr val="808080"/>
                </a:solidFill>
                <a:latin typeface="微软雅黑" panose="020B0503020204020204" pitchFamily="34" charset="-122"/>
                <a:ea typeface="微软雅黑" panose="020B0503020204020204" pitchFamily="34" charset="-122"/>
              </a:rPr>
              <a:pPr marL="0" indent="0" algn="ctr">
                <a:spcBef>
                  <a:spcPct val="0"/>
                </a:spcBef>
                <a:spcAft>
                  <a:spcPct val="0"/>
                </a:spcAft>
                <a:buNone/>
              </a:pPr>
              <a:t>传统药物</a:t>
            </a:fld>
            <a:endParaRPr lang="zh-CN" altLang="en-US" sz="1000" dirty="0">
              <a:solidFill>
                <a:srgbClr val="80808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5" name="Text Placeholder 2">
            <a:extLst>
              <a:ext uri="{FF2B5EF4-FFF2-40B4-BE49-F238E27FC236}">
                <a16:creationId xmlns:a16="http://schemas.microsoft.com/office/drawing/2014/main" id="{9B794FFB-8CAE-1533-9480-ED36A8609C63}"/>
              </a:ext>
            </a:extLst>
          </p:cNvPr>
          <p:cNvSpPr>
            <a:spLocks/>
          </p:cNvSpPr>
          <p:nvPr>
            <p:custDataLst>
              <p:tags r:id="rId23"/>
            </p:custDataLst>
          </p:nvPr>
        </p:nvSpPr>
        <p:spPr bwMode="gray">
          <a:xfrm>
            <a:off x="6983413" y="3775075"/>
            <a:ext cx="406400" cy="192088"/>
          </a:xfrm>
          <a:prstGeom prst="rect">
            <a:avLst/>
          </a:prstGeom>
          <a:noFill/>
          <a:ln>
            <a:noFill/>
          </a:ln>
          <a:effectLst/>
          <a:extLst>
            <a:ext uri="{909E8E84-426E-40DD-AFC4-6F175D3DCCD1}">
              <a14:hiddenFill xmlns:a14="http://schemas.microsoft.com/office/drawing/2010/main">
                <a:solidFill>
                  <a:srgbClr val="6F8DB9"/>
                </a:solidFill>
              </a14:hiddenFill>
            </a:ext>
          </a:extLst>
        </p:spPr>
        <p:txBody>
          <a:bodyPr vert="horz" wrap="none" lIns="25400" tIns="0" rIns="2540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1A362B5-1B77-43D5-A08C-53E9C91DE62E}" type="datetime'''''4''''''''''1''''''''''''''''''%'''''''''">
              <a:rPr lang="en-US" altLang="en-US" sz="1400" b="1" smtClean="0">
                <a:solidFill>
                  <a:srgbClr val="FFFFFF"/>
                </a:solidFill>
              </a:rPr>
              <a:pPr/>
              <a:t>41%</a:t>
            </a:fld>
            <a:endParaRPr lang="zh-CN" altLang="en-US" sz="1400" b="1" dirty="0">
              <a:solidFill>
                <a:srgbClr val="FFFFFF"/>
              </a:solidFill>
              <a:ea typeface="黑体" panose="02010609060101010101" pitchFamily="49" charset="-122"/>
            </a:endParaRPr>
          </a:p>
        </p:txBody>
      </p:sp>
      <p:sp>
        <p:nvSpPr>
          <p:cNvPr id="136" name="Text Placeholder 2">
            <a:extLst>
              <a:ext uri="{FF2B5EF4-FFF2-40B4-BE49-F238E27FC236}">
                <a16:creationId xmlns:a16="http://schemas.microsoft.com/office/drawing/2014/main" id="{1A04B092-5CE5-7B30-5D7E-37B677F0C7B7}"/>
              </a:ext>
            </a:extLst>
          </p:cNvPr>
          <p:cNvSpPr>
            <a:spLocks/>
          </p:cNvSpPr>
          <p:nvPr>
            <p:custDataLst>
              <p:tags r:id="rId24"/>
            </p:custDataLst>
          </p:nvPr>
        </p:nvSpPr>
        <p:spPr bwMode="auto">
          <a:xfrm>
            <a:off x="6735763" y="4110038"/>
            <a:ext cx="901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B30397F-4E77-4B01-9F37-346C36FC6158}" type="datetime'''''奥''''加''''''伊妥''''''''''''''珠''单''''''抗'">
              <a:rPr lang="zh-CN" altLang="en-US" sz="1000" b="1">
                <a:solidFill>
                  <a:srgbClr val="000000"/>
                </a:solidFill>
                <a:latin typeface="微软雅黑" panose="020B0503020204020204" pitchFamily="34" charset="-122"/>
                <a:ea typeface="微软雅黑" panose="020B0503020204020204" pitchFamily="34" charset="-122"/>
              </a:rPr>
              <a:pPr marL="0" indent="0" algn="ctr">
                <a:spcBef>
                  <a:spcPct val="0"/>
                </a:spcBef>
                <a:spcAft>
                  <a:spcPct val="0"/>
                </a:spcAft>
                <a:buNone/>
              </a:pPr>
              <a:t>奥加伊妥珠单抗</a:t>
            </a:fld>
            <a:endParaRPr lang="zh-CN" altLang="en-US" sz="1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 name="Text Placeholder 2">
            <a:extLst>
              <a:ext uri="{FF2B5EF4-FFF2-40B4-BE49-F238E27FC236}">
                <a16:creationId xmlns:a16="http://schemas.microsoft.com/office/drawing/2014/main" id="{CA203EE3-A558-2F18-62AF-B79BCA7953D0}"/>
              </a:ext>
            </a:extLst>
          </p:cNvPr>
          <p:cNvSpPr>
            <a:spLocks/>
          </p:cNvSpPr>
          <p:nvPr>
            <p:custDataLst>
              <p:tags r:id="rId25"/>
            </p:custDataLst>
          </p:nvPr>
        </p:nvSpPr>
        <p:spPr bwMode="auto">
          <a:xfrm>
            <a:off x="5129213" y="3700463"/>
            <a:ext cx="550863" cy="234950"/>
          </a:xfrm>
          <a:prstGeom prst="ellipse">
            <a:avLst/>
          </a:prstGeom>
          <a:solidFill>
            <a:schemeClr val="bg1"/>
          </a:solidFill>
          <a:ln w="9525" cmpd="sng" algn="ctr">
            <a:solidFill>
              <a:schemeClr val="accent2"/>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0"/>
              </a:spcBef>
              <a:spcAft>
                <a:spcPct val="0"/>
              </a:spcAft>
              <a:buNone/>
            </a:pPr>
            <a:r>
              <a:rPr lang="zh-CN" altLang="en-US" sz="1200" b="1" dirty="0">
                <a:solidFill>
                  <a:schemeClr val="accent2"/>
                </a:solidFill>
                <a:effectLst/>
              </a:rPr>
              <a:t>近</a:t>
            </a:r>
            <a:r>
              <a:rPr lang="en-US" altLang="en-US" sz="1200" b="1" dirty="0">
                <a:solidFill>
                  <a:schemeClr val="accent2"/>
                </a:solidFill>
                <a:effectLst/>
              </a:rPr>
              <a:t>4</a:t>
            </a:r>
            <a:r>
              <a:rPr lang="zh-CN" altLang="en-US" sz="1200" b="1" dirty="0">
                <a:solidFill>
                  <a:schemeClr val="accent2"/>
                </a:solidFill>
                <a:effectLst/>
              </a:rPr>
              <a:t>倍</a:t>
            </a:r>
            <a:endParaRPr lang="zh-CN" altLang="en-US" sz="1200" b="1" dirty="0">
              <a:solidFill>
                <a:schemeClr val="accent2"/>
              </a:solidFill>
            </a:endParaRPr>
          </a:p>
        </p:txBody>
      </p:sp>
      <p:graphicFrame>
        <p:nvGraphicFramePr>
          <p:cNvPr id="130" name="Chart 3">
            <a:extLst>
              <a:ext uri="{FF2B5EF4-FFF2-40B4-BE49-F238E27FC236}">
                <a16:creationId xmlns:a16="http://schemas.microsoft.com/office/drawing/2014/main" id="{897B0FB7-8439-30B1-9C75-E105ED8E643E}"/>
              </a:ext>
            </a:extLst>
          </p:cNvPr>
          <p:cNvGraphicFramePr/>
          <p:nvPr>
            <p:custDataLst>
              <p:tags r:id="rId26"/>
            </p:custDataLst>
            <p:extLst>
              <p:ext uri="{D42A27DB-BD31-4B8C-83A1-F6EECF244321}">
                <p14:modId xmlns:p14="http://schemas.microsoft.com/office/powerpoint/2010/main" val="466766772"/>
              </p:ext>
            </p:extLst>
          </p:nvPr>
        </p:nvGraphicFramePr>
        <p:xfrm>
          <a:off x="4979988" y="4708525"/>
          <a:ext cx="2998787" cy="388938"/>
        </p:xfrm>
        <a:graphic>
          <a:graphicData uri="http://schemas.openxmlformats.org/drawingml/2006/chart">
            <c:chart xmlns:c="http://schemas.openxmlformats.org/drawingml/2006/chart" xmlns:r="http://schemas.openxmlformats.org/officeDocument/2006/relationships" r:id="rId40"/>
          </a:graphicData>
        </a:graphic>
      </p:graphicFrame>
      <p:cxnSp>
        <p:nvCxnSpPr>
          <p:cNvPr id="95" name="直接连接符 94">
            <a:extLst>
              <a:ext uri="{FF2B5EF4-FFF2-40B4-BE49-F238E27FC236}">
                <a16:creationId xmlns:a16="http://schemas.microsoft.com/office/drawing/2014/main" id="{9FC9D87A-C823-DCE0-729D-625920B2DB4D}"/>
              </a:ext>
            </a:extLst>
          </p:cNvPr>
          <p:cNvCxnSpPr>
            <a:cxnSpLocks/>
          </p:cNvCxnSpPr>
          <p:nvPr>
            <p:custDataLst>
              <p:tags r:id="rId27"/>
            </p:custDataLst>
          </p:nvPr>
        </p:nvCxnSpPr>
        <p:spPr bwMode="auto">
          <a:xfrm flipH="1">
            <a:off x="5727699" y="4791075"/>
            <a:ext cx="1176338" cy="0"/>
          </a:xfrm>
          <a:prstGeom prst="line">
            <a:avLst/>
          </a:prstGeom>
          <a:ln w="6350"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5" name="直接连接符 104">
            <a:extLst>
              <a:ext uri="{FF2B5EF4-FFF2-40B4-BE49-F238E27FC236}">
                <a16:creationId xmlns:a16="http://schemas.microsoft.com/office/drawing/2014/main" id="{019B7F2D-D2DD-22AC-EA17-7789A60C8BB9}"/>
              </a:ext>
            </a:extLst>
          </p:cNvPr>
          <p:cNvCxnSpPr>
            <a:cxnSpLocks/>
          </p:cNvCxnSpPr>
          <p:nvPr>
            <p:custDataLst>
              <p:tags r:id="rId28"/>
            </p:custDataLst>
          </p:nvPr>
        </p:nvCxnSpPr>
        <p:spPr bwMode="gray">
          <a:xfrm>
            <a:off x="5770563" y="4787901"/>
            <a:ext cx="0" cy="195263"/>
          </a:xfrm>
          <a:prstGeom prst="line">
            <a:avLst/>
          </a:prstGeom>
          <a:ln w="28575" cap="flat" cmpd="sng" algn="ctr">
            <a:solidFill>
              <a:schemeClr val="accent2"/>
            </a:solidFill>
            <a:prstDash val="solid"/>
            <a:round/>
            <a:headEnd type="none" w="med" len="med"/>
            <a:tailEnd type="triangle" w="med" len="med"/>
          </a:ln>
          <a:effectLst/>
        </p:spPr>
        <p:style>
          <a:lnRef idx="1">
            <a:schemeClr val="dk1"/>
          </a:lnRef>
          <a:fillRef idx="0">
            <a:schemeClr val="dk1"/>
          </a:fillRef>
          <a:effectRef idx="0">
            <a:schemeClr val="dk1"/>
          </a:effectRef>
          <a:fontRef idx="minor">
            <a:schemeClr val="tx1"/>
          </a:fontRef>
        </p:style>
      </p:cxnSp>
      <p:cxnSp>
        <p:nvCxnSpPr>
          <p:cNvPr id="152" name="直接连接符 151">
            <a:extLst>
              <a:ext uri="{FF2B5EF4-FFF2-40B4-BE49-F238E27FC236}">
                <a16:creationId xmlns:a16="http://schemas.microsoft.com/office/drawing/2014/main" id="{B7196575-511F-AE2C-A2AD-0EFA27B29BEB}"/>
              </a:ext>
            </a:extLst>
          </p:cNvPr>
          <p:cNvCxnSpPr>
            <a:cxnSpLocks/>
          </p:cNvCxnSpPr>
          <p:nvPr>
            <p:custDataLst>
              <p:tags r:id="rId29"/>
            </p:custDataLst>
          </p:nvPr>
        </p:nvCxnSpPr>
        <p:spPr bwMode="auto">
          <a:xfrm>
            <a:off x="5470527" y="4921250"/>
            <a:ext cx="85725" cy="76200"/>
          </a:xfrm>
          <a:prstGeom prst="line">
            <a:avLst/>
          </a:prstGeom>
          <a:ln w="6350"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53" name="Text Placeholder 2">
            <a:extLst>
              <a:ext uri="{FF2B5EF4-FFF2-40B4-BE49-F238E27FC236}">
                <a16:creationId xmlns:a16="http://schemas.microsoft.com/office/drawing/2014/main" id="{D1BD22F1-908D-24AA-C2F3-2C8D35A08887}"/>
              </a:ext>
            </a:extLst>
          </p:cNvPr>
          <p:cNvSpPr>
            <a:spLocks/>
          </p:cNvSpPr>
          <p:nvPr>
            <p:custDataLst>
              <p:tags r:id="rId30"/>
            </p:custDataLst>
          </p:nvPr>
        </p:nvSpPr>
        <p:spPr bwMode="gray">
          <a:xfrm>
            <a:off x="4999038" y="4852989"/>
            <a:ext cx="471488" cy="136525"/>
          </a:xfrm>
          <a:prstGeom prst="rect">
            <a:avLst/>
          </a:prstGeom>
          <a:noFill/>
          <a:ln>
            <a:noFill/>
          </a:ln>
          <a:effectLst/>
          <a:extLst>
            <a:ext uri="{909E8E84-426E-40DD-AFC4-6F175D3DCCD1}">
              <a14:hiddenFill xmlns:a14="http://schemas.microsoft.com/office/drawing/2010/main">
                <a:solidFill>
                  <a:srgbClr val="DFE5EF"/>
                </a:solidFill>
              </a14:hiddenFill>
            </a:ext>
          </a:extLst>
        </p:spPr>
        <p:txBody>
          <a:bodyPr vert="horz" wrap="none" lIns="17463" tIns="0" rIns="17463"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r>
              <a:rPr lang="en-US" altLang="zh-CN" sz="1000" dirty="0">
                <a:solidFill>
                  <a:srgbClr val="808080"/>
                </a:solidFill>
                <a:latin typeface="Arial" panose="020B0604020202020204"/>
                <a:ea typeface="黑体" panose="02010609060101010101" pitchFamily="49" charset="-122"/>
              </a:rPr>
              <a:t>3-6</a:t>
            </a:r>
            <a:r>
              <a:rPr lang="zh-CN" altLang="en-US" sz="1000" dirty="0">
                <a:solidFill>
                  <a:srgbClr val="808080"/>
                </a:solidFill>
                <a:latin typeface="Arial" panose="020B0604020202020204"/>
                <a:ea typeface="黑体" panose="02010609060101010101" pitchFamily="49" charset="-122"/>
              </a:rPr>
              <a:t>个月</a:t>
            </a:r>
          </a:p>
        </p:txBody>
      </p:sp>
      <p:sp>
        <p:nvSpPr>
          <p:cNvPr id="154" name="Text Placeholder 2">
            <a:extLst>
              <a:ext uri="{FF2B5EF4-FFF2-40B4-BE49-F238E27FC236}">
                <a16:creationId xmlns:a16="http://schemas.microsoft.com/office/drawing/2014/main" id="{E9564AAC-7A6A-3DA5-2392-CE4777E372C4}"/>
              </a:ext>
            </a:extLst>
          </p:cNvPr>
          <p:cNvSpPr>
            <a:spLocks/>
          </p:cNvSpPr>
          <p:nvPr>
            <p:custDataLst>
              <p:tags r:id="rId31"/>
            </p:custDataLst>
          </p:nvPr>
        </p:nvSpPr>
        <p:spPr bwMode="auto">
          <a:xfrm>
            <a:off x="5422900" y="5057776"/>
            <a:ext cx="6969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EC78A27B-C1A6-4CEF-BEC3-07985D31DCE1}" type="datetime'''''''''''未''接''''受移''''''''''''''''''''''''''''''''植'">
              <a:rPr lang="zh-CN" altLang="en-US" sz="1000">
                <a:solidFill>
                  <a:srgbClr val="808080"/>
                </a:solidFill>
                <a:latin typeface="微软雅黑" panose="020B0503020204020204" pitchFamily="34" charset="-122"/>
                <a:ea typeface="微软雅黑" panose="020B0503020204020204" pitchFamily="34" charset="-122"/>
              </a:rPr>
              <a:pPr marL="0" indent="0" algn="ctr">
                <a:spcBef>
                  <a:spcPct val="0"/>
                </a:spcBef>
                <a:spcAft>
                  <a:spcPct val="0"/>
                </a:spcAft>
                <a:buNone/>
              </a:pPr>
              <a:t>未接受移植</a:t>
            </a:fld>
            <a:r>
              <a:rPr lang="en-US" altLang="zh-CN" sz="1000" baseline="30000">
                <a:solidFill>
                  <a:srgbClr val="808080"/>
                </a:solidFill>
                <a:latin typeface="微软雅黑" panose="020B0503020204020204" pitchFamily="34" charset="-122"/>
                <a:ea typeface="微软雅黑" panose="020B0503020204020204" pitchFamily="34" charset="-122"/>
              </a:rPr>
              <a:t>9</a:t>
            </a:r>
            <a:endParaRPr lang="zh-CN" altLang="en-US" sz="1000" baseline="30000" dirty="0">
              <a:solidFill>
                <a:srgbClr val="80808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5" name="Text Placeholder 2">
            <a:extLst>
              <a:ext uri="{FF2B5EF4-FFF2-40B4-BE49-F238E27FC236}">
                <a16:creationId xmlns:a16="http://schemas.microsoft.com/office/drawing/2014/main" id="{CB4AC036-B223-67D1-55C9-21D3F590220A}"/>
              </a:ext>
            </a:extLst>
          </p:cNvPr>
          <p:cNvSpPr>
            <a:spLocks/>
          </p:cNvSpPr>
          <p:nvPr>
            <p:custDataLst>
              <p:tags r:id="rId32"/>
            </p:custDataLst>
          </p:nvPr>
        </p:nvSpPr>
        <p:spPr bwMode="gray">
          <a:xfrm>
            <a:off x="6811963" y="4806950"/>
            <a:ext cx="750888" cy="192088"/>
          </a:xfrm>
          <a:prstGeom prst="rect">
            <a:avLst/>
          </a:prstGeom>
          <a:solidFill>
            <a:srgbClr val="6F8DB9"/>
          </a:solidFill>
          <a:ln>
            <a:noFill/>
          </a:ln>
          <a:effectLst/>
        </p:spPr>
        <p:txBody>
          <a:bodyPr vert="horz" wrap="none" lIns="25400" tIns="0" rIns="2540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r>
              <a:rPr lang="en-US" altLang="zh-CN" sz="1400" b="1" dirty="0">
                <a:solidFill>
                  <a:srgbClr val="FFFFFF"/>
                </a:solidFill>
                <a:latin typeface="Arial" panose="020B0604020202020204"/>
                <a:ea typeface="黑体" panose="02010609060101010101" pitchFamily="49" charset="-122"/>
              </a:rPr>
              <a:t>19.2</a:t>
            </a:r>
            <a:r>
              <a:rPr lang="zh-CN" altLang="en-US" sz="1400" b="1" dirty="0">
                <a:solidFill>
                  <a:srgbClr val="FFFFFF"/>
                </a:solidFill>
                <a:latin typeface="Arial" panose="020B0604020202020204"/>
                <a:ea typeface="黑体" panose="02010609060101010101" pitchFamily="49" charset="-122"/>
              </a:rPr>
              <a:t>个月</a:t>
            </a:r>
          </a:p>
        </p:txBody>
      </p:sp>
      <p:sp>
        <p:nvSpPr>
          <p:cNvPr id="88" name="Text Placeholder 2">
            <a:extLst>
              <a:ext uri="{FF2B5EF4-FFF2-40B4-BE49-F238E27FC236}">
                <a16:creationId xmlns:a16="http://schemas.microsoft.com/office/drawing/2014/main" id="{0730CC5B-9298-4E5A-CEB3-28903E7E0D57}"/>
              </a:ext>
            </a:extLst>
          </p:cNvPr>
          <p:cNvSpPr>
            <a:spLocks/>
          </p:cNvSpPr>
          <p:nvPr>
            <p:custDataLst>
              <p:tags r:id="rId33"/>
            </p:custDataLst>
          </p:nvPr>
        </p:nvSpPr>
        <p:spPr bwMode="auto">
          <a:xfrm>
            <a:off x="5387975" y="4508500"/>
            <a:ext cx="766763" cy="234950"/>
          </a:xfrm>
          <a:prstGeom prst="ellipse">
            <a:avLst/>
          </a:prstGeom>
          <a:solidFill>
            <a:schemeClr val="bg1"/>
          </a:solidFill>
          <a:ln w="9525" cmpd="sng" algn="ctr">
            <a:solidFill>
              <a:schemeClr val="accent2"/>
            </a:solidFill>
          </a:ln>
          <a:effectLst/>
        </p:spPr>
        <p:txBody>
          <a:bodyPr vert="horz" wrap="none" lIns="0" tIns="0" rIns="0" bIns="0" rtlCol="0" anchor="ctr">
            <a:noAutofit/>
          </a:bodyP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0"/>
              </a:spcBef>
              <a:spcAft>
                <a:spcPct val="0"/>
              </a:spcAft>
              <a:buNone/>
            </a:pPr>
            <a:r>
              <a:rPr lang="zh-CN" altLang="en-US" sz="1200" b="1" dirty="0">
                <a:solidFill>
                  <a:schemeClr val="accent2"/>
                </a:solidFill>
                <a:effectLst/>
              </a:rPr>
              <a:t>高达</a:t>
            </a:r>
            <a:r>
              <a:rPr lang="en-US" altLang="zh-CN" sz="1200" b="1" dirty="0">
                <a:solidFill>
                  <a:schemeClr val="accent2"/>
                </a:solidFill>
                <a:effectLst/>
              </a:rPr>
              <a:t>6</a:t>
            </a:r>
            <a:r>
              <a:rPr lang="zh-CN" altLang="en-US" sz="1200" b="1" dirty="0">
                <a:solidFill>
                  <a:schemeClr val="accent2"/>
                </a:solidFill>
                <a:effectLst/>
              </a:rPr>
              <a:t>倍</a:t>
            </a:r>
            <a:endParaRPr lang="zh-CN" altLang="en-US" sz="1200" b="1" dirty="0">
              <a:solidFill>
                <a:schemeClr val="accent2"/>
              </a:solidFill>
            </a:endParaRPr>
          </a:p>
        </p:txBody>
      </p:sp>
      <p:sp>
        <p:nvSpPr>
          <p:cNvPr id="163" name="文本框 162">
            <a:extLst>
              <a:ext uri="{FF2B5EF4-FFF2-40B4-BE49-F238E27FC236}">
                <a16:creationId xmlns:a16="http://schemas.microsoft.com/office/drawing/2014/main" id="{18C991A2-1395-E9B7-B8FF-ED43435D5EBE}"/>
              </a:ext>
            </a:extLst>
          </p:cNvPr>
          <p:cNvSpPr txBox="1"/>
          <p:nvPr/>
        </p:nvSpPr>
        <p:spPr bwMode="gray">
          <a:xfrm>
            <a:off x="6550820" y="5014664"/>
            <a:ext cx="1268413" cy="369888"/>
          </a:xfrm>
          <a:prstGeom prst="rect">
            <a:avLst/>
          </a:prstGeom>
          <a:noFill/>
        </p:spPr>
        <p:txBody>
          <a:bodyPr wrap="square">
            <a:spAutoFit/>
          </a:bodyPr>
          <a:lstStyle/>
          <a:p>
            <a:pPr algn="ctr"/>
            <a:fld id="{B2C5FA2F-F7B1-47FC-AD53-650F75428BEC}" type="datetime'奥''加伊妥珠''''单''抗治''''疗''''''''''达''''''MR''D''转阴后''''移''植'">
              <a:rPr lang="zh-CN" altLang="en-US" sz="900" b="1">
                <a:solidFill>
                  <a:srgbClr val="000000"/>
                </a:solidFill>
                <a:latin typeface="微软雅黑" panose="020B0503020204020204" pitchFamily="34" charset="-122"/>
                <a:ea typeface="微软雅黑" panose="020B0503020204020204" pitchFamily="34" charset="-122"/>
              </a:rPr>
              <a:pPr algn="ctr"/>
              <a:t>奥加伊妥珠单抗治疗达MRD转阴后移植</a:t>
            </a:fld>
            <a:r>
              <a:rPr lang="en-US" altLang="zh-CN" sz="900" baseline="30000" dirty="0">
                <a:solidFill>
                  <a:srgbClr val="000000"/>
                </a:solidFill>
                <a:latin typeface="微软雅黑" panose="020B0503020204020204" pitchFamily="34" charset="-122"/>
                <a:ea typeface="微软雅黑" panose="020B0503020204020204" pitchFamily="34" charset="-122"/>
              </a:rPr>
              <a:t>12</a:t>
            </a:r>
            <a:endParaRPr lang="zh-CN" altLang="en-US" sz="900" baseline="30000" dirty="0">
              <a:solidFill>
                <a:srgbClr val="000000"/>
              </a:solidFill>
              <a:latin typeface="微软雅黑" panose="020B0503020204020204" pitchFamily="34" charset="-122"/>
              <a:ea typeface="微软雅黑" panose="020B0503020204020204" pitchFamily="34" charset="-122"/>
            </a:endParaRPr>
          </a:p>
        </p:txBody>
      </p:sp>
      <p:sp>
        <p:nvSpPr>
          <p:cNvPr id="170" name="文本框 169">
            <a:extLst>
              <a:ext uri="{FF2B5EF4-FFF2-40B4-BE49-F238E27FC236}">
                <a16:creationId xmlns:a16="http://schemas.microsoft.com/office/drawing/2014/main" id="{8B75AA72-E27A-EA3C-A1EE-1F098D7B8251}"/>
              </a:ext>
            </a:extLst>
          </p:cNvPr>
          <p:cNvSpPr txBox="1"/>
          <p:nvPr/>
        </p:nvSpPr>
        <p:spPr bwMode="gray">
          <a:xfrm>
            <a:off x="2447292" y="5598959"/>
            <a:ext cx="5614035" cy="492443"/>
          </a:xfrm>
          <a:prstGeom prst="rect">
            <a:avLst/>
          </a:prstGeom>
          <a:noFill/>
        </p:spPr>
        <p:txBody>
          <a:bodyPr wrap="square">
            <a:spAutoFit/>
          </a:bodyPr>
          <a:lstStyle/>
          <a:p>
            <a:pPr algn="ctr"/>
            <a:r>
              <a:rPr lang="zh-CN" altLang="en-US" sz="1300" b="1" dirty="0">
                <a:solidFill>
                  <a:srgbClr val="0047BB"/>
                </a:solidFill>
                <a:latin typeface="微软雅黑" panose="020B0503020204020204" pitchFamily="34" charset="-122"/>
                <a:ea typeface="微软雅黑" panose="020B0503020204020204" pitchFamily="34" charset="-122"/>
              </a:rPr>
              <a:t>每周期</a:t>
            </a:r>
            <a:r>
              <a:rPr lang="en-US" altLang="zh-CN" sz="1300" b="1" dirty="0">
                <a:solidFill>
                  <a:srgbClr val="0047BB"/>
                </a:solidFill>
                <a:latin typeface="微软雅黑" panose="020B0503020204020204" pitchFamily="34" charset="-122"/>
                <a:ea typeface="微软雅黑" panose="020B0503020204020204" pitchFamily="34" charset="-122"/>
              </a:rPr>
              <a:t>3</a:t>
            </a:r>
            <a:r>
              <a:rPr lang="zh-CN" altLang="en-US" sz="1300" b="1" dirty="0">
                <a:solidFill>
                  <a:srgbClr val="0047BB"/>
                </a:solidFill>
                <a:latin typeface="微软雅黑" panose="020B0503020204020204" pitchFamily="34" charset="-122"/>
                <a:ea typeface="微软雅黑" panose="020B0503020204020204" pitchFamily="34" charset="-122"/>
              </a:rPr>
              <a:t>小时（</a:t>
            </a:r>
            <a:r>
              <a:rPr lang="zh-CN" altLang="en-US" sz="1300" dirty="0">
                <a:solidFill>
                  <a:srgbClr val="000000"/>
                </a:solidFill>
                <a:latin typeface="微软雅黑" panose="020B0503020204020204" pitchFamily="34" charset="-122"/>
                <a:ea typeface="微软雅黑" panose="020B0503020204020204" pitchFamily="34" charset="-122"/>
              </a:rPr>
              <a:t>可</a:t>
            </a:r>
            <a:r>
              <a:rPr lang="zh-CN" altLang="en-US" sz="1300" b="1" dirty="0">
                <a:solidFill>
                  <a:srgbClr val="0047BB"/>
                </a:solidFill>
                <a:latin typeface="微软雅黑" panose="020B0503020204020204" pitchFamily="34" charset="-122"/>
                <a:ea typeface="微软雅黑" panose="020B0503020204020204" pitchFamily="34" charset="-122"/>
              </a:rPr>
              <a:t>门诊）</a:t>
            </a:r>
            <a:r>
              <a:rPr lang="en-US" altLang="zh-CN" sz="1300" baseline="30000" dirty="0">
                <a:solidFill>
                  <a:srgbClr val="000000"/>
                </a:solidFill>
                <a:latin typeface="微软雅黑" panose="020B0503020204020204" pitchFamily="34" charset="-122"/>
                <a:ea typeface="微软雅黑" panose="020B0503020204020204" pitchFamily="34" charset="-122"/>
              </a:rPr>
              <a:t>7</a:t>
            </a:r>
            <a:endParaRPr lang="en-US" altLang="zh-CN" sz="1300" b="1" dirty="0">
              <a:solidFill>
                <a:srgbClr val="0047BB"/>
              </a:solidFill>
              <a:latin typeface="微软雅黑" panose="020B0503020204020204" pitchFamily="34" charset="-122"/>
              <a:ea typeface="微软雅黑" panose="020B0503020204020204" pitchFamily="34" charset="-122"/>
            </a:endParaRPr>
          </a:p>
          <a:p>
            <a:pPr algn="ctr"/>
            <a:r>
              <a:rPr lang="zh-CN" altLang="en-US" sz="1200" dirty="0">
                <a:solidFill>
                  <a:srgbClr val="000000"/>
                </a:solidFill>
                <a:latin typeface="微软雅黑" panose="020B0503020204020204" pitchFamily="34" charset="-122"/>
                <a:ea typeface="微软雅黑" panose="020B0503020204020204" pitchFamily="34" charset="-122"/>
              </a:rPr>
              <a:t>每周期</a:t>
            </a:r>
            <a:r>
              <a:rPr lang="en-US" altLang="zh-CN" sz="1200" dirty="0">
                <a:solidFill>
                  <a:srgbClr val="000000"/>
                </a:solidFill>
                <a:latin typeface="微软雅黑" panose="020B0503020204020204" pitchFamily="34" charset="-122"/>
                <a:ea typeface="微软雅黑" panose="020B0503020204020204" pitchFamily="34" charset="-122"/>
              </a:rPr>
              <a:t>28</a:t>
            </a:r>
            <a:r>
              <a:rPr lang="zh-CN" altLang="en-US" sz="1200" dirty="0">
                <a:solidFill>
                  <a:srgbClr val="000000"/>
                </a:solidFill>
                <a:latin typeface="微软雅黑" panose="020B0503020204020204" pitchFamily="34" charset="-122"/>
                <a:ea typeface="微软雅黑" panose="020B0503020204020204" pitchFamily="34" charset="-122"/>
              </a:rPr>
              <a:t>天，仅需输注</a:t>
            </a:r>
            <a:r>
              <a:rPr lang="en-US" altLang="zh-CN" sz="1200" dirty="0">
                <a:solidFill>
                  <a:srgbClr val="000000"/>
                </a:solidFill>
                <a:latin typeface="微软雅黑" panose="020B0503020204020204" pitchFamily="34" charset="-122"/>
                <a:ea typeface="微软雅黑" panose="020B0503020204020204" pitchFamily="34" charset="-122"/>
              </a:rPr>
              <a:t>3</a:t>
            </a:r>
            <a:r>
              <a:rPr lang="zh-CN" altLang="en-US" sz="1200" dirty="0">
                <a:solidFill>
                  <a:srgbClr val="000000"/>
                </a:solidFill>
                <a:latin typeface="微软雅黑" panose="020B0503020204020204" pitchFamily="34" charset="-122"/>
                <a:ea typeface="微软雅黑" panose="020B0503020204020204" pitchFamily="34" charset="-122"/>
              </a:rPr>
              <a:t>次，每次</a:t>
            </a:r>
            <a:r>
              <a:rPr lang="en-US" altLang="zh-CN" sz="1200" dirty="0">
                <a:solidFill>
                  <a:srgbClr val="000000"/>
                </a:solidFill>
                <a:latin typeface="微软雅黑" panose="020B0503020204020204" pitchFamily="34" charset="-122"/>
                <a:ea typeface="微软雅黑" panose="020B0503020204020204" pitchFamily="34" charset="-122"/>
              </a:rPr>
              <a:t>1</a:t>
            </a:r>
            <a:r>
              <a:rPr lang="zh-CN" altLang="en-US" sz="1200" dirty="0">
                <a:solidFill>
                  <a:srgbClr val="000000"/>
                </a:solidFill>
                <a:latin typeface="微软雅黑" panose="020B0503020204020204" pitchFamily="34" charset="-122"/>
                <a:ea typeface="微软雅黑" panose="020B0503020204020204" pitchFamily="34" charset="-122"/>
              </a:rPr>
              <a:t>小时</a:t>
            </a:r>
            <a:endParaRPr lang="zh-CN" altLang="en-US" sz="1200" dirty="0">
              <a:solidFill>
                <a:srgbClr val="000000"/>
              </a:solidFill>
              <a:latin typeface="Arial" panose="020B0604020202020204"/>
              <a:ea typeface="黑体" panose="02010609060101010101" pitchFamily="49" charset="-122"/>
            </a:endParaRPr>
          </a:p>
        </p:txBody>
      </p:sp>
      <p:sp>
        <p:nvSpPr>
          <p:cNvPr id="4" name="加号 3">
            <a:extLst>
              <a:ext uri="{FF2B5EF4-FFF2-40B4-BE49-F238E27FC236}">
                <a16:creationId xmlns:a16="http://schemas.microsoft.com/office/drawing/2014/main" id="{A8C70E1E-8CC2-08C7-AEEB-097128832296}"/>
              </a:ext>
            </a:extLst>
          </p:cNvPr>
          <p:cNvSpPr/>
          <p:nvPr/>
        </p:nvSpPr>
        <p:spPr bwMode="gray">
          <a:xfrm>
            <a:off x="1558925" y="2321070"/>
            <a:ext cx="266700" cy="276985"/>
          </a:xfrm>
          <a:prstGeom prst="mathPlus">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6" name="箭头: V 形 5">
            <a:extLst>
              <a:ext uri="{FF2B5EF4-FFF2-40B4-BE49-F238E27FC236}">
                <a16:creationId xmlns:a16="http://schemas.microsoft.com/office/drawing/2014/main" id="{D051C7A5-7A0A-C183-92DF-1231569F07E8}"/>
              </a:ext>
            </a:extLst>
          </p:cNvPr>
          <p:cNvSpPr/>
          <p:nvPr/>
        </p:nvSpPr>
        <p:spPr bwMode="gray">
          <a:xfrm rot="5400000">
            <a:off x="1595634" y="3316455"/>
            <a:ext cx="193282" cy="209924"/>
          </a:xfrm>
          <a:prstGeom prst="chevron">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7" name="箭头: V 形 6">
            <a:extLst>
              <a:ext uri="{FF2B5EF4-FFF2-40B4-BE49-F238E27FC236}">
                <a16:creationId xmlns:a16="http://schemas.microsoft.com/office/drawing/2014/main" id="{4A9C8C94-8C21-1D00-0D55-1DF83BD7A5F3}"/>
              </a:ext>
            </a:extLst>
          </p:cNvPr>
          <p:cNvSpPr/>
          <p:nvPr/>
        </p:nvSpPr>
        <p:spPr bwMode="gray">
          <a:xfrm rot="5400000">
            <a:off x="1590871" y="4292887"/>
            <a:ext cx="193282" cy="209924"/>
          </a:xfrm>
          <a:prstGeom prst="chevron">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8" name="文本框 7">
            <a:extLst>
              <a:ext uri="{FF2B5EF4-FFF2-40B4-BE49-F238E27FC236}">
                <a16:creationId xmlns:a16="http://schemas.microsoft.com/office/drawing/2014/main" id="{4B0BC38B-E868-E7CC-A31E-D6942C6D5181}"/>
              </a:ext>
            </a:extLst>
          </p:cNvPr>
          <p:cNvSpPr txBox="1"/>
          <p:nvPr/>
        </p:nvSpPr>
        <p:spPr bwMode="gray">
          <a:xfrm>
            <a:off x="4613276" y="6246658"/>
            <a:ext cx="914400" cy="220817"/>
          </a:xfrm>
          <a:prstGeom prst="rect">
            <a:avLst/>
          </a:prstGeom>
        </p:spPr>
        <p:txBody>
          <a:bodyPr wrap="none" lIns="45720" tIns="45720" rIns="45720" bIns="45720" rtlCol="0">
            <a:noAutofit/>
          </a:bodyPr>
          <a:lstStyle/>
          <a:p>
            <a:pPr algn="l">
              <a:lnSpc>
                <a:spcPct val="90000"/>
              </a:lnSpc>
              <a:spcBef>
                <a:spcPts val="1000"/>
              </a:spcBef>
            </a:pP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本页列示数据分别源自于奥加伊妥珠单抗与贝林妥欧单抗三期临床数据，非头对头对比</a:t>
            </a:r>
          </a:p>
        </p:txBody>
      </p:sp>
    </p:spTree>
    <p:extLst>
      <p:ext uri="{BB962C8B-B14F-4D97-AF65-F5344CB8AC3E}">
        <p14:creationId xmlns:p14="http://schemas.microsoft.com/office/powerpoint/2010/main" val="3804374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1564559963"/>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566277"/>
            <a:ext cx="11546728" cy="442308"/>
          </a:xfrm>
        </p:spPr>
        <p:txBody>
          <a:bodyPr vert="horz"/>
          <a:lstStyle/>
          <a:p>
            <a:r>
              <a:rPr lang="en-US" altLang="zh-CN" sz="2800" dirty="0">
                <a:latin typeface="微软雅黑" panose="020B0503020204020204" pitchFamily="34" charset="-122"/>
                <a:ea typeface="微软雅黑" panose="020B0503020204020204" pitchFamily="34" charset="-122"/>
              </a:rPr>
              <a:t>2. </a:t>
            </a:r>
            <a:r>
              <a:rPr lang="zh-CN" altLang="en-US" sz="2800" dirty="0">
                <a:latin typeface="微软雅黑" panose="020B0503020204020204" pitchFamily="34" charset="-122"/>
                <a:ea typeface="微软雅黑" panose="020B0503020204020204" pitchFamily="34" charset="-122"/>
              </a:rPr>
              <a:t>有效性 </a:t>
            </a:r>
            <a:r>
              <a:rPr lang="en-US" altLang="zh-CN" sz="2800" dirty="0">
                <a:latin typeface="微软雅黑" panose="020B0503020204020204" pitchFamily="34" charset="-122"/>
                <a:ea typeface="微软雅黑" panose="020B0503020204020204" pitchFamily="34" charset="-122"/>
              </a:rPr>
              <a:t>(2/2)</a:t>
            </a:r>
            <a:endParaRPr lang="zh-CN" altLang="en-US" sz="2800"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65DA8840-02F7-1CFF-329C-BF57EEE99489}"/>
              </a:ext>
            </a:extLst>
          </p:cNvPr>
          <p:cNvSpPr txBox="1"/>
          <p:nvPr/>
        </p:nvSpPr>
        <p:spPr bwMode="gray">
          <a:xfrm>
            <a:off x="3094839" y="606464"/>
            <a:ext cx="8276499" cy="556259"/>
          </a:xfrm>
          <a:prstGeom prst="rect">
            <a:avLst/>
          </a:prstGeom>
        </p:spPr>
        <p:txBody>
          <a:bodyPr wrap="square" lIns="45720" tIns="45720" rIns="45720" bIns="45720" rtlCol="0">
            <a:noAutofit/>
          </a:bodyPr>
          <a:lstStyle/>
          <a:p>
            <a:pPr>
              <a:lnSpc>
                <a:spcPct val="90000"/>
              </a:lnSpc>
              <a:spcBef>
                <a:spcPts val="1000"/>
              </a:spcBef>
            </a:pPr>
            <a:r>
              <a:rPr lang="zh-CN" altLang="en-US" sz="2000" b="1" dirty="0">
                <a:solidFill>
                  <a:srgbClr val="000000"/>
                </a:solidFill>
                <a:latin typeface="微软雅黑" panose="020B0503020204020204" pitchFamily="34" charset="-122"/>
                <a:ea typeface="微软雅黑" panose="020B0503020204020204" pitchFamily="34" charset="-122"/>
              </a:rPr>
              <a:t>均获权威指南</a:t>
            </a:r>
            <a:r>
              <a:rPr lang="zh-CN" altLang="en-US" sz="2000" b="1" dirty="0">
                <a:solidFill>
                  <a:srgbClr val="C00000"/>
                </a:solidFill>
                <a:latin typeface="微软雅黑" panose="020B0503020204020204" pitchFamily="34" charset="-122"/>
                <a:ea typeface="微软雅黑" panose="020B0503020204020204" pitchFamily="34" charset="-122"/>
              </a:rPr>
              <a:t>一级推荐</a:t>
            </a:r>
            <a:endParaRPr lang="zh-CN" altLang="en-US" sz="2000" b="1" dirty="0">
              <a:solidFill>
                <a:srgbClr val="0047BB"/>
              </a:solidFill>
              <a:latin typeface="微软雅黑" panose="020B0503020204020204" pitchFamily="34" charset="-122"/>
              <a:ea typeface="微软雅黑" panose="020B0503020204020204" pitchFamily="34" charset="-122"/>
            </a:endParaRPr>
          </a:p>
        </p:txBody>
      </p:sp>
      <p:sp>
        <p:nvSpPr>
          <p:cNvPr id="94" name="矩形 93">
            <a:extLst>
              <a:ext uri="{FF2B5EF4-FFF2-40B4-BE49-F238E27FC236}">
                <a16:creationId xmlns:a16="http://schemas.microsoft.com/office/drawing/2014/main" id="{00CE46EF-5C2C-D0C7-2100-F3A0880D9B8A}"/>
              </a:ext>
            </a:extLst>
          </p:cNvPr>
          <p:cNvSpPr/>
          <p:nvPr/>
        </p:nvSpPr>
        <p:spPr bwMode="gray">
          <a:xfrm>
            <a:off x="9454222" y="0"/>
            <a:ext cx="2736000" cy="408742"/>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注射用奥加伊妥珠单抗</a:t>
            </a:r>
          </a:p>
        </p:txBody>
      </p:sp>
      <p:sp>
        <p:nvSpPr>
          <p:cNvPr id="6" name="矩形 5">
            <a:extLst>
              <a:ext uri="{FF2B5EF4-FFF2-40B4-BE49-F238E27FC236}">
                <a16:creationId xmlns:a16="http://schemas.microsoft.com/office/drawing/2014/main" id="{5B62B7BF-F452-6DBA-E7A7-910EA58F53E5}"/>
              </a:ext>
            </a:extLst>
          </p:cNvPr>
          <p:cNvSpPr/>
          <p:nvPr/>
        </p:nvSpPr>
        <p:spPr bwMode="gray">
          <a:xfrm>
            <a:off x="448386" y="1430559"/>
            <a:ext cx="2060182" cy="2480638"/>
          </a:xfrm>
          <a:prstGeom prst="rect">
            <a:avLst/>
          </a:prstGeom>
          <a:solidFill>
            <a:srgbClr val="DDF1FF"/>
          </a:solidFill>
          <a:ln w="28575" cap="flat" cmpd="sng" algn="ctr">
            <a:noFill/>
            <a:prstDash val="solid"/>
            <a:miter lim="800000"/>
            <a:headEnd type="none" w="med" len="med"/>
            <a:tailEnd type="none" w="med" len="med"/>
          </a:ln>
          <a:effectLst/>
        </p:spPr>
        <p:txBody>
          <a:bodyPr vert="horz" wrap="square" lIns="36000" tIns="45715" rIns="36000" bIns="45715" numCol="1" rtlCol="0" anchor="ctr" anchorCtr="0" compatLnSpc="1">
            <a:prstTxWarp prst="textNoShape">
              <a:avLst/>
            </a:prstTxWarp>
            <a:noAutofit/>
          </a:bodyPr>
          <a:lstStyle/>
          <a:p>
            <a:pPr algn="ctr" fontAlgn="base">
              <a:lnSpc>
                <a:spcPct val="110000"/>
              </a:lnSpc>
              <a:spcAft>
                <a:spcPct val="0"/>
              </a:spcAft>
              <a:buClr>
                <a:srgbClr val="0095FF"/>
              </a:buClr>
              <a:buSzPct val="90000"/>
              <a:defRPr/>
            </a:pPr>
            <a:r>
              <a:rPr lang="zh-CN" altLang="en-US" sz="2400" b="1" dirty="0">
                <a:solidFill>
                  <a:srgbClr val="000000"/>
                </a:solidFill>
                <a:latin typeface="微软雅黑" panose="020B0503020204020204" pitchFamily="34" charset="-122"/>
                <a:ea typeface="微软雅黑" panose="020B0503020204020204" pitchFamily="34" charset="-122"/>
              </a:rPr>
              <a:t>均获国内外</a:t>
            </a:r>
            <a:endParaRPr lang="en-US" altLang="zh-CN" sz="2400" b="1" dirty="0">
              <a:solidFill>
                <a:srgbClr val="000000"/>
              </a:solidFill>
              <a:latin typeface="微软雅黑" panose="020B0503020204020204" pitchFamily="34" charset="-122"/>
              <a:ea typeface="微软雅黑" panose="020B0503020204020204" pitchFamily="34" charset="-122"/>
            </a:endParaRPr>
          </a:p>
          <a:p>
            <a:pPr algn="ctr" fontAlgn="base">
              <a:lnSpc>
                <a:spcPct val="110000"/>
              </a:lnSpc>
              <a:spcAft>
                <a:spcPct val="0"/>
              </a:spcAft>
              <a:buClr>
                <a:srgbClr val="0095FF"/>
              </a:buClr>
              <a:buSzPct val="90000"/>
              <a:defRPr/>
            </a:pPr>
            <a:r>
              <a:rPr lang="zh-CN" altLang="en-US" sz="2400" b="1" dirty="0">
                <a:solidFill>
                  <a:srgbClr val="000000"/>
                </a:solidFill>
                <a:latin typeface="微软雅黑" panose="020B0503020204020204" pitchFamily="34" charset="-122"/>
                <a:ea typeface="微软雅黑" panose="020B0503020204020204" pitchFamily="34" charset="-122"/>
              </a:rPr>
              <a:t>权威指南</a:t>
            </a:r>
            <a:endParaRPr lang="en-US" altLang="zh-CN" sz="2400" b="1" dirty="0">
              <a:solidFill>
                <a:srgbClr val="000000"/>
              </a:solidFill>
              <a:latin typeface="微软雅黑" panose="020B0503020204020204" pitchFamily="34" charset="-122"/>
              <a:ea typeface="微软雅黑" panose="020B0503020204020204" pitchFamily="34" charset="-122"/>
            </a:endParaRPr>
          </a:p>
          <a:p>
            <a:pPr algn="ctr" fontAlgn="base">
              <a:lnSpc>
                <a:spcPct val="110000"/>
              </a:lnSpc>
              <a:spcAft>
                <a:spcPct val="0"/>
              </a:spcAft>
              <a:buClr>
                <a:srgbClr val="0095FF"/>
              </a:buClr>
              <a:buSzPct val="90000"/>
              <a:defRPr/>
            </a:pPr>
            <a:r>
              <a:rPr lang="zh-CN" altLang="en-US" sz="2400" b="1" dirty="0">
                <a:solidFill>
                  <a:srgbClr val="0047BB"/>
                </a:solidFill>
                <a:latin typeface="微软雅黑" panose="020B0503020204020204" pitchFamily="34" charset="-122"/>
                <a:ea typeface="微软雅黑" panose="020B0503020204020204" pitchFamily="34" charset="-122"/>
              </a:rPr>
              <a:t>一线</a:t>
            </a:r>
            <a:r>
              <a:rPr lang="zh-CN" altLang="en-US" sz="2400" b="1" dirty="0">
                <a:solidFill>
                  <a:srgbClr val="000000"/>
                </a:solidFill>
                <a:latin typeface="微软雅黑" panose="020B0503020204020204" pitchFamily="34" charset="-122"/>
                <a:ea typeface="微软雅黑" panose="020B0503020204020204" pitchFamily="34" charset="-122"/>
              </a:rPr>
              <a:t>推荐</a:t>
            </a:r>
          </a:p>
        </p:txBody>
      </p:sp>
      <p:sp>
        <p:nvSpPr>
          <p:cNvPr id="7" name="矩形 6">
            <a:extLst>
              <a:ext uri="{FF2B5EF4-FFF2-40B4-BE49-F238E27FC236}">
                <a16:creationId xmlns:a16="http://schemas.microsoft.com/office/drawing/2014/main" id="{56B8B7FA-51BE-3B64-07F6-5037A3CC23C9}"/>
              </a:ext>
            </a:extLst>
          </p:cNvPr>
          <p:cNvSpPr/>
          <p:nvPr/>
        </p:nvSpPr>
        <p:spPr bwMode="gray">
          <a:xfrm>
            <a:off x="2508568" y="1430559"/>
            <a:ext cx="8931904" cy="2480638"/>
          </a:xfrm>
          <a:prstGeom prst="rect">
            <a:avLst/>
          </a:prstGeom>
          <a:solidFill>
            <a:schemeClr val="bg1"/>
          </a:solidFill>
          <a:ln w="6350" cap="flat" cmpd="sng" algn="ctr">
            <a:solidFill>
              <a:schemeClr val="bg1">
                <a:lumMod val="8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fontAlgn="base">
              <a:lnSpc>
                <a:spcPct val="130000"/>
              </a:lnSpc>
              <a:spcAft>
                <a:spcPct val="0"/>
              </a:spcAft>
              <a:buClr>
                <a:srgbClr val="000000"/>
              </a:buClr>
              <a:buSzPct val="90000"/>
              <a:defRPr/>
            </a:pPr>
            <a:endParaRPr lang="zh-CN" altLang="en-US" sz="1400" b="1" dirty="0">
              <a:solidFill>
                <a:srgbClr val="000000"/>
              </a:solidFill>
              <a:latin typeface="微软雅黑" panose="020B0503020204020204" pitchFamily="34" charset="-122"/>
              <a:ea typeface="微软雅黑" panose="020B0503020204020204" pitchFamily="34" charset="-122"/>
            </a:endParaRPr>
          </a:p>
        </p:txBody>
      </p:sp>
      <p:graphicFrame>
        <p:nvGraphicFramePr>
          <p:cNvPr id="8" name="表格 443">
            <a:extLst>
              <a:ext uri="{FF2B5EF4-FFF2-40B4-BE49-F238E27FC236}">
                <a16:creationId xmlns:a16="http://schemas.microsoft.com/office/drawing/2014/main" id="{F14B96BE-4E4B-5844-4C44-A476199A53B6}"/>
              </a:ext>
            </a:extLst>
          </p:cNvPr>
          <p:cNvGraphicFramePr>
            <a:graphicFrameLocks noGrp="1"/>
          </p:cNvGraphicFramePr>
          <p:nvPr>
            <p:extLst>
              <p:ext uri="{D42A27DB-BD31-4B8C-83A1-F6EECF244321}">
                <p14:modId xmlns:p14="http://schemas.microsoft.com/office/powerpoint/2010/main" val="3161492481"/>
              </p:ext>
            </p:extLst>
          </p:nvPr>
        </p:nvGraphicFramePr>
        <p:xfrm>
          <a:off x="2555372" y="1467302"/>
          <a:ext cx="8838296" cy="2443895"/>
        </p:xfrm>
        <a:graphic>
          <a:graphicData uri="http://schemas.openxmlformats.org/drawingml/2006/table">
            <a:tbl>
              <a:tblPr firstRow="1" bandRow="1">
                <a:tableStyleId>{5C22544A-7EE6-4342-B048-85BDC9FD1C3A}</a:tableStyleId>
              </a:tblPr>
              <a:tblGrid>
                <a:gridCol w="4746176">
                  <a:extLst>
                    <a:ext uri="{9D8B030D-6E8A-4147-A177-3AD203B41FA5}">
                      <a16:colId xmlns:a16="http://schemas.microsoft.com/office/drawing/2014/main" val="821106004"/>
                    </a:ext>
                  </a:extLst>
                </a:gridCol>
                <a:gridCol w="1028700">
                  <a:extLst>
                    <a:ext uri="{9D8B030D-6E8A-4147-A177-3AD203B41FA5}">
                      <a16:colId xmlns:a16="http://schemas.microsoft.com/office/drawing/2014/main" val="191043699"/>
                    </a:ext>
                  </a:extLst>
                </a:gridCol>
                <a:gridCol w="1150620">
                  <a:extLst>
                    <a:ext uri="{9D8B030D-6E8A-4147-A177-3AD203B41FA5}">
                      <a16:colId xmlns:a16="http://schemas.microsoft.com/office/drawing/2014/main" val="3704922657"/>
                    </a:ext>
                  </a:extLst>
                </a:gridCol>
                <a:gridCol w="1912800">
                  <a:extLst>
                    <a:ext uri="{9D8B030D-6E8A-4147-A177-3AD203B41FA5}">
                      <a16:colId xmlns:a16="http://schemas.microsoft.com/office/drawing/2014/main" val="4051028668"/>
                    </a:ext>
                  </a:extLst>
                </a:gridCol>
              </a:tblGrid>
              <a:tr h="327807">
                <a:tc>
                  <a:txBody>
                    <a:bodyPr/>
                    <a:lstStyle/>
                    <a:p>
                      <a:r>
                        <a:rPr lang="zh-CN" altLang="en-US" sz="1400" dirty="0">
                          <a:solidFill>
                            <a:sysClr val="windowText" lastClr="000000"/>
                          </a:solidFill>
                          <a:latin typeface="微软雅黑" panose="020B0503020204020204" pitchFamily="34" charset="-122"/>
                          <a:ea typeface="微软雅黑" panose="020B0503020204020204" pitchFamily="34" charset="-122"/>
                        </a:rPr>
                        <a:t>指南名称</a:t>
                      </a:r>
                    </a:p>
                  </a:txBody>
                  <a:tcPr anchor="ctr">
                    <a:lnL w="6350" cap="flat" cmpd="sng" algn="ctr">
                      <a:noFill/>
                      <a:prstDash val="solid"/>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CN" altLang="en-US" sz="1400" dirty="0">
                          <a:solidFill>
                            <a:sysClr val="windowText" lastClr="000000"/>
                          </a:solidFill>
                          <a:latin typeface="微软雅黑" panose="020B0503020204020204" pitchFamily="34" charset="-122"/>
                          <a:ea typeface="微软雅黑" panose="020B0503020204020204" pitchFamily="34" charset="-122"/>
                        </a:rPr>
                        <a:t>发布年</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CN" altLang="en-US" sz="1400" dirty="0">
                          <a:solidFill>
                            <a:sysClr val="windowText" lastClr="000000"/>
                          </a:solidFill>
                          <a:latin typeface="微软雅黑" panose="020B0503020204020204" pitchFamily="34" charset="-122"/>
                          <a:ea typeface="微软雅黑" panose="020B0503020204020204" pitchFamily="34" charset="-122"/>
                        </a:rPr>
                        <a:t>发布地区</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zh-CN" altLang="en-US" sz="1400" dirty="0">
                          <a:solidFill>
                            <a:sysClr val="windowText" lastClr="000000"/>
                          </a:solidFill>
                          <a:latin typeface="微软雅黑" panose="020B0503020204020204" pitchFamily="34" charset="-122"/>
                          <a:ea typeface="微软雅黑" panose="020B0503020204020204" pitchFamily="34" charset="-122"/>
                        </a:rPr>
                        <a:t>推荐等级</a:t>
                      </a:r>
                    </a:p>
                  </a:txBody>
                  <a:tcPr anchor="ctr">
                    <a:lnL w="6350" cap="flat" cmpd="sng" algn="ctr">
                      <a:solidFill>
                        <a:schemeClr val="bg1">
                          <a:lumMod val="85000"/>
                        </a:schemeClr>
                      </a:solidFill>
                      <a:prstDash val="sysDashDot"/>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2333374"/>
                  </a:ext>
                </a:extLst>
              </a:tr>
              <a:tr h="605915">
                <a:tc>
                  <a:txBody>
                    <a:bodyPr/>
                    <a:lstStyle/>
                    <a:p>
                      <a:pPr algn="l"/>
                      <a:r>
                        <a:rPr kumimoji="0" lang="en-US" altLang="zh-CN"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《2024</a:t>
                      </a:r>
                      <a:r>
                        <a:rPr kumimoji="0" lang="zh-CN" altLang="en-US"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年中国临床肿瘤学会 </a:t>
                      </a:r>
                      <a:r>
                        <a:rPr kumimoji="0" lang="en-US" altLang="zh-CN"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(CSCO) </a:t>
                      </a:r>
                      <a:r>
                        <a:rPr kumimoji="0" lang="zh-CN" altLang="en-US"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恶性血液病诊疗指南</a:t>
                      </a:r>
                      <a:r>
                        <a:rPr kumimoji="0" lang="en-US" altLang="zh-CN"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en-US" altLang="zh-CN" sz="1200" b="0" i="0" u="none" strike="noStrike" kern="1200" cap="none" spc="0" normalizeH="0" baseline="3000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15</a:t>
                      </a:r>
                      <a:endParaRPr lang="zh-CN" altLang="en-US" sz="1200" b="0" baseline="300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en-US" altLang="zh-CN" sz="1200" dirty="0">
                          <a:solidFill>
                            <a:sysClr val="windowText" lastClr="000000"/>
                          </a:solidFill>
                          <a:latin typeface="微软雅黑" panose="020B0503020204020204" pitchFamily="34" charset="-122"/>
                          <a:ea typeface="微软雅黑" panose="020B0503020204020204" pitchFamily="34" charset="-122"/>
                        </a:rPr>
                        <a:t>2024</a:t>
                      </a:r>
                      <a:r>
                        <a:rPr lang="zh-CN" altLang="en-US" sz="1200" dirty="0">
                          <a:solidFill>
                            <a:sysClr val="windowText" lastClr="000000"/>
                          </a:solidFill>
                          <a:latin typeface="微软雅黑" panose="020B0503020204020204" pitchFamily="34" charset="-122"/>
                          <a:ea typeface="微软雅黑" panose="020B0503020204020204" pitchFamily="34" charset="-122"/>
                        </a:rPr>
                        <a:t>年</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中国</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1300" b="1" dirty="0">
                          <a:solidFill>
                            <a:srgbClr val="0047BB"/>
                          </a:solidFill>
                          <a:latin typeface="微软雅黑" panose="020B0503020204020204" pitchFamily="34" charset="-122"/>
                          <a:ea typeface="微软雅黑" panose="020B0503020204020204" pitchFamily="34" charset="-122"/>
                        </a:rPr>
                        <a:t>I</a:t>
                      </a:r>
                      <a:r>
                        <a:rPr lang="zh-CN" altLang="en-US" sz="1300" b="1" dirty="0">
                          <a:solidFill>
                            <a:srgbClr val="0047BB"/>
                          </a:solidFill>
                          <a:latin typeface="微软雅黑" panose="020B0503020204020204" pitchFamily="34" charset="-122"/>
                          <a:ea typeface="微软雅黑" panose="020B0503020204020204" pitchFamily="34" charset="-122"/>
                        </a:rPr>
                        <a:t>级推荐</a:t>
                      </a:r>
                    </a:p>
                  </a:txBody>
                  <a:tcPr marL="36000" marR="36000" marT="36000" marB="36000" anchor="ctr">
                    <a:lnL w="6350" cap="flat" cmpd="sng" algn="ctr">
                      <a:solidFill>
                        <a:schemeClr val="bg1">
                          <a:lumMod val="85000"/>
                        </a:schemeClr>
                      </a:solidFill>
                      <a:prstDash val="sysDashDot"/>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43764752"/>
                  </a:ext>
                </a:extLst>
              </a:tr>
              <a:tr h="503391">
                <a:tc>
                  <a:txBody>
                    <a:bodyPr/>
                    <a:lstStyle/>
                    <a:p>
                      <a:pPr algn="l"/>
                      <a:r>
                        <a:rPr lang="en-US" altLang="zh-CN" sz="1200" b="0" dirty="0">
                          <a:solidFill>
                            <a:schemeClr val="tx1"/>
                          </a:solidFill>
                          <a:latin typeface="微软雅黑" panose="020B0503020204020204" pitchFamily="34" charset="-122"/>
                          <a:ea typeface="微软雅黑" panose="020B0503020204020204" pitchFamily="34" charset="-122"/>
                        </a:rPr>
                        <a:t>《</a:t>
                      </a:r>
                      <a:r>
                        <a:rPr lang="zh-CN" altLang="en-US"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中国成人急性淋巴细胞白血病诊断与治疗指南（</a:t>
                      </a:r>
                      <a:r>
                        <a:rPr lang="en-US" altLang="zh-CN"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年版）</a:t>
                      </a:r>
                      <a:r>
                        <a:rPr lang="en-US" altLang="zh-CN"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sz="1200" b="0" i="0" u="none" strike="noStrike" kern="1200" cap="none" spc="0" normalizeH="0" baseline="3000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17</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en-US" altLang="zh-CN" sz="1200" dirty="0">
                          <a:solidFill>
                            <a:sysClr val="windowText" lastClr="000000"/>
                          </a:solidFill>
                          <a:latin typeface="微软雅黑" panose="020B0503020204020204" pitchFamily="34" charset="-122"/>
                          <a:ea typeface="微软雅黑" panose="020B0503020204020204" pitchFamily="34" charset="-122"/>
                        </a:rPr>
                        <a:t>2024</a:t>
                      </a:r>
                      <a:r>
                        <a:rPr lang="zh-CN" altLang="en-US" sz="1200" dirty="0">
                          <a:solidFill>
                            <a:sysClr val="windowText" lastClr="000000"/>
                          </a:solidFill>
                          <a:latin typeface="微软雅黑" panose="020B0503020204020204" pitchFamily="34" charset="-122"/>
                          <a:ea typeface="微软雅黑" panose="020B0503020204020204" pitchFamily="34" charset="-122"/>
                        </a:rPr>
                        <a:t>年</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中国</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zh-CN" altLang="en-US" sz="1300" b="1" dirty="0">
                          <a:solidFill>
                            <a:srgbClr val="0047BB"/>
                          </a:solidFill>
                          <a:latin typeface="微软雅黑" panose="020B0503020204020204" pitchFamily="34" charset="-122"/>
                          <a:ea typeface="微软雅黑" panose="020B0503020204020204" pitchFamily="34" charset="-122"/>
                        </a:rPr>
                        <a:t>基础挽救治疗</a:t>
                      </a:r>
                    </a:p>
                  </a:txBody>
                  <a:tcPr marL="36000" marR="36000" marT="36000" marB="36000" anchor="ctr">
                    <a:lnL w="6350" cap="flat" cmpd="sng" algn="ctr">
                      <a:solidFill>
                        <a:schemeClr val="bg1">
                          <a:lumMod val="85000"/>
                        </a:schemeClr>
                      </a:solidFill>
                      <a:prstDash val="sysDashDot"/>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0931806"/>
                  </a:ext>
                </a:extLst>
              </a:tr>
              <a:tr h="503391">
                <a:tc>
                  <a:txBody>
                    <a:bodyPr/>
                    <a:lstStyle/>
                    <a:p>
                      <a:pPr algn="l"/>
                      <a:r>
                        <a:rPr lang="en-US" altLang="zh-CN" sz="1200" b="0" baseline="0" dirty="0">
                          <a:solidFill>
                            <a:schemeClr val="tx1"/>
                          </a:solidFill>
                          <a:latin typeface="微软雅黑" panose="020B0503020204020204" pitchFamily="34" charset="-122"/>
                          <a:ea typeface="微软雅黑" panose="020B0503020204020204" pitchFamily="34" charset="-122"/>
                        </a:rPr>
                        <a:t>《2022</a:t>
                      </a:r>
                      <a:r>
                        <a:rPr lang="zh-CN" altLang="en-US" sz="1200" b="0" baseline="0" dirty="0">
                          <a:solidFill>
                            <a:schemeClr val="tx1"/>
                          </a:solidFill>
                          <a:latin typeface="微软雅黑" panose="020B0503020204020204" pitchFamily="34" charset="-122"/>
                          <a:ea typeface="微软雅黑" panose="020B0503020204020204" pitchFamily="34" charset="-122"/>
                        </a:rPr>
                        <a:t>年中国抗癌协会 </a:t>
                      </a:r>
                      <a:r>
                        <a:rPr lang="en-US" altLang="zh-CN" sz="1200" b="0" baseline="0" dirty="0">
                          <a:solidFill>
                            <a:schemeClr val="tx1"/>
                          </a:solidFill>
                          <a:latin typeface="微软雅黑" panose="020B0503020204020204" pitchFamily="34" charset="-122"/>
                          <a:ea typeface="微软雅黑" panose="020B0503020204020204" pitchFamily="34" charset="-122"/>
                        </a:rPr>
                        <a:t>(CACA) </a:t>
                      </a:r>
                      <a:r>
                        <a:rPr lang="zh-CN" altLang="en-US" sz="1200" b="0" baseline="0" dirty="0">
                          <a:solidFill>
                            <a:schemeClr val="tx1"/>
                          </a:solidFill>
                          <a:latin typeface="微软雅黑" panose="020B0503020204020204" pitchFamily="34" charset="-122"/>
                          <a:ea typeface="微软雅黑" panose="020B0503020204020204" pitchFamily="34" charset="-122"/>
                        </a:rPr>
                        <a:t>白血病诊疗指南</a:t>
                      </a:r>
                      <a:r>
                        <a:rPr lang="en-US" altLang="zh-CN" sz="1200" b="0" baseline="0" dirty="0">
                          <a:solidFill>
                            <a:schemeClr val="tx1"/>
                          </a:solidFill>
                          <a:latin typeface="微软雅黑" panose="020B0503020204020204" pitchFamily="34" charset="-122"/>
                          <a:ea typeface="微软雅黑" panose="020B0503020204020204" pitchFamily="34" charset="-122"/>
                        </a:rPr>
                        <a:t>》 </a:t>
                      </a:r>
                      <a:r>
                        <a:rPr lang="en-US" altLang="zh-CN" sz="1200" b="0" baseline="30000" dirty="0">
                          <a:solidFill>
                            <a:schemeClr val="tx1"/>
                          </a:solidFill>
                          <a:latin typeface="微软雅黑" panose="020B0503020204020204" pitchFamily="34" charset="-122"/>
                          <a:ea typeface="微软雅黑" panose="020B0503020204020204" pitchFamily="34" charset="-122"/>
                        </a:rPr>
                        <a:t>23</a:t>
                      </a:r>
                      <a:endParaRPr lang="zh-CN" altLang="en-US" sz="1200" b="0" baseline="300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en-US" altLang="zh-CN" sz="1200" dirty="0">
                          <a:solidFill>
                            <a:sysClr val="windowText" lastClr="000000"/>
                          </a:solidFill>
                          <a:latin typeface="微软雅黑" panose="020B0503020204020204" pitchFamily="34" charset="-122"/>
                          <a:ea typeface="微软雅黑" panose="020B0503020204020204" pitchFamily="34" charset="-122"/>
                        </a:rPr>
                        <a:t>2022</a:t>
                      </a:r>
                      <a:r>
                        <a:rPr lang="zh-CN" altLang="en-US" sz="1200" dirty="0">
                          <a:solidFill>
                            <a:sysClr val="windowText" lastClr="000000"/>
                          </a:solidFill>
                          <a:latin typeface="微软雅黑" panose="020B0503020204020204" pitchFamily="34" charset="-122"/>
                          <a:ea typeface="微软雅黑" panose="020B0503020204020204" pitchFamily="34" charset="-122"/>
                        </a:rPr>
                        <a:t>年</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中国</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zh-CN" altLang="en-US" sz="1300" b="1" dirty="0">
                          <a:solidFill>
                            <a:srgbClr val="0047BB"/>
                          </a:solidFill>
                          <a:latin typeface="微软雅黑" panose="020B0503020204020204" pitchFamily="34" charset="-122"/>
                          <a:ea typeface="微软雅黑" panose="020B0503020204020204" pitchFamily="34" charset="-122"/>
                        </a:rPr>
                        <a:t>基础挽救治疗</a:t>
                      </a:r>
                    </a:p>
                  </a:txBody>
                  <a:tcPr marL="36000" marR="36000" marT="36000" marB="36000" anchor="ctr">
                    <a:lnL w="6350" cap="flat" cmpd="sng" algn="ctr">
                      <a:solidFill>
                        <a:schemeClr val="bg1">
                          <a:lumMod val="85000"/>
                        </a:schemeClr>
                      </a:solidFill>
                      <a:prstDash val="sysDashDot"/>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5088558"/>
                  </a:ext>
                </a:extLst>
              </a:tr>
              <a:tr h="503391">
                <a:tc>
                  <a:txBody>
                    <a:bodyPr/>
                    <a:lstStyle/>
                    <a:p>
                      <a:pPr algn="l"/>
                      <a:r>
                        <a:rPr lang="en-US" altLang="zh-CN"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年美国</a:t>
                      </a:r>
                      <a:r>
                        <a:rPr lang="en-US" altLang="zh-CN"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NCCN</a:t>
                      </a:r>
                      <a:r>
                        <a:rPr lang="zh-CN" altLang="en-US"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急性淋巴细胞白血病诊疗指南</a:t>
                      </a:r>
                      <a:r>
                        <a:rPr lang="en-US" altLang="zh-CN" sz="1200" b="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sz="1200" b="0" i="0" u="none" strike="noStrike" kern="1200" cap="none" spc="0" normalizeH="0" baseline="3000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16</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en-US" altLang="zh-CN" sz="1200" dirty="0">
                          <a:solidFill>
                            <a:sysClr val="windowText" lastClr="000000"/>
                          </a:solidFill>
                          <a:latin typeface="微软雅黑" panose="020B0503020204020204" pitchFamily="34" charset="-122"/>
                          <a:ea typeface="微软雅黑" panose="020B0503020204020204" pitchFamily="34" charset="-122"/>
                        </a:rPr>
                        <a:t>2024</a:t>
                      </a:r>
                      <a:r>
                        <a:rPr lang="zh-CN" altLang="en-US" sz="1200" dirty="0">
                          <a:solidFill>
                            <a:sysClr val="windowText" lastClr="000000"/>
                          </a:solidFill>
                          <a:latin typeface="微软雅黑" panose="020B0503020204020204" pitchFamily="34" charset="-122"/>
                          <a:ea typeface="微软雅黑" panose="020B0503020204020204" pitchFamily="34" charset="-122"/>
                        </a:rPr>
                        <a:t>年</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30000"/>
                        </a:lnSpc>
                      </a:pPr>
                      <a:r>
                        <a:rPr lang="zh-CN" altLang="en-US" sz="1200" dirty="0">
                          <a:solidFill>
                            <a:sysClr val="windowText" lastClr="000000"/>
                          </a:solidFill>
                          <a:latin typeface="微软雅黑" panose="020B0503020204020204" pitchFamily="34" charset="-122"/>
                          <a:ea typeface="微软雅黑" panose="020B0503020204020204" pitchFamily="34" charset="-122"/>
                        </a:rPr>
                        <a:t>美国</a:t>
                      </a:r>
                    </a:p>
                  </a:txBody>
                  <a:tcPr anchor="ctr">
                    <a:lnL w="6350" cap="flat" cmpd="sng" algn="ctr">
                      <a:solidFill>
                        <a:schemeClr val="bg1">
                          <a:lumMod val="85000"/>
                        </a:schemeClr>
                      </a:solidFill>
                      <a:prstDash val="sysDashDot"/>
                      <a:round/>
                      <a:headEnd type="none" w="med" len="med"/>
                      <a:tailEnd type="none" w="med" len="med"/>
                    </a:lnL>
                    <a:lnR w="6350" cap="flat" cmpd="sng" algn="ctr">
                      <a:solidFill>
                        <a:schemeClr val="bg1">
                          <a:lumMod val="85000"/>
                        </a:schemeClr>
                      </a:solidFill>
                      <a:prstDash val="sysDashDot"/>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1300" b="1" dirty="0">
                          <a:solidFill>
                            <a:srgbClr val="0047BB"/>
                          </a:solidFill>
                          <a:latin typeface="微软雅黑" panose="020B0503020204020204" pitchFamily="34" charset="-122"/>
                          <a:ea typeface="微软雅黑" panose="020B0503020204020204" pitchFamily="34" charset="-122"/>
                        </a:rPr>
                        <a:t>I</a:t>
                      </a:r>
                      <a:r>
                        <a:rPr lang="zh-CN" altLang="en-US" sz="1300" b="1" dirty="0">
                          <a:solidFill>
                            <a:srgbClr val="0047BB"/>
                          </a:solidFill>
                          <a:latin typeface="微软雅黑" panose="020B0503020204020204" pitchFamily="34" charset="-122"/>
                          <a:ea typeface="微软雅黑" panose="020B0503020204020204" pitchFamily="34" charset="-122"/>
                        </a:rPr>
                        <a:t>级推荐</a:t>
                      </a:r>
                    </a:p>
                  </a:txBody>
                  <a:tcPr marL="36000" marR="36000" marT="36000" marB="36000" anchor="ctr">
                    <a:lnL w="6350" cap="flat" cmpd="sng" algn="ctr">
                      <a:solidFill>
                        <a:schemeClr val="bg1">
                          <a:lumMod val="85000"/>
                        </a:schemeClr>
                      </a:solidFill>
                      <a:prstDash val="sysDashDot"/>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ysDashDot"/>
                      <a:round/>
                      <a:headEnd type="none" w="med" len="med"/>
                      <a:tailEnd type="none" w="med" len="med"/>
                    </a:lnT>
                    <a:lnB w="6350" cap="flat" cmpd="sng" algn="ctr">
                      <a:solidFill>
                        <a:schemeClr val="bg1">
                          <a:lumMod val="85000"/>
                        </a:schemeClr>
                      </a:solidFill>
                      <a:prstDash val="sysDash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6021183"/>
                  </a:ext>
                </a:extLst>
              </a:tr>
            </a:tbl>
          </a:graphicData>
        </a:graphic>
      </p:graphicFrame>
      <p:grpSp>
        <p:nvGrpSpPr>
          <p:cNvPr id="11" name="组合 10">
            <a:extLst>
              <a:ext uri="{FF2B5EF4-FFF2-40B4-BE49-F238E27FC236}">
                <a16:creationId xmlns:a16="http://schemas.microsoft.com/office/drawing/2014/main" id="{7C9ADCB1-9AD6-4447-576F-AF1B555EBD63}"/>
              </a:ext>
            </a:extLst>
          </p:cNvPr>
          <p:cNvGrpSpPr/>
          <p:nvPr/>
        </p:nvGrpSpPr>
        <p:grpSpPr>
          <a:xfrm>
            <a:off x="448388" y="4333172"/>
            <a:ext cx="10992085" cy="1708709"/>
            <a:chOff x="446798" y="4715539"/>
            <a:chExt cx="10992085" cy="1504210"/>
          </a:xfrm>
        </p:grpSpPr>
        <p:sp>
          <p:nvSpPr>
            <p:cNvPr id="9" name="矩形 8">
              <a:extLst>
                <a:ext uri="{FF2B5EF4-FFF2-40B4-BE49-F238E27FC236}">
                  <a16:creationId xmlns:a16="http://schemas.microsoft.com/office/drawing/2014/main" id="{60C99753-C983-8B5D-2F5E-2DF2C55C1965}"/>
                </a:ext>
              </a:extLst>
            </p:cNvPr>
            <p:cNvSpPr/>
            <p:nvPr/>
          </p:nvSpPr>
          <p:spPr bwMode="gray">
            <a:xfrm>
              <a:off x="2506980" y="4715541"/>
              <a:ext cx="8931903" cy="1504208"/>
            </a:xfrm>
            <a:prstGeom prst="rect">
              <a:avLst/>
            </a:prstGeom>
            <a:solidFill>
              <a:schemeClr val="bg1"/>
            </a:solidFill>
            <a:ln w="6350" cap="flat" cmpd="sng" algn="ctr">
              <a:solidFill>
                <a:schemeClr val="bg1">
                  <a:lumMod val="8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r>
                <a:rPr lang="zh-CN" altLang="en-US" sz="1300" dirty="0">
                  <a:solidFill>
                    <a:srgbClr val="000000"/>
                  </a:solidFill>
                  <a:latin typeface="微软雅黑" panose="020B0503020204020204" pitchFamily="34" charset="-122"/>
                  <a:ea typeface="微软雅黑" panose="020B0503020204020204" pitchFamily="34" charset="-122"/>
                </a:rPr>
                <a:t>各关键临床试验数据表明奥加伊妥珠单抗展现显著的</a:t>
              </a:r>
              <a:r>
                <a:rPr lang="zh-CN" altLang="en-US" sz="1300" b="1" dirty="0">
                  <a:solidFill>
                    <a:srgbClr val="0047BB"/>
                  </a:solidFill>
                  <a:uFill>
                    <a:solidFill>
                      <a:srgbClr val="000000"/>
                    </a:solidFill>
                  </a:uFill>
                  <a:latin typeface="微软雅黑" panose="020B0503020204020204" pitchFamily="34" charset="-122"/>
                  <a:ea typeface="微软雅黑" panose="020B0503020204020204" pitchFamily="34" charset="-122"/>
                </a:rPr>
                <a:t>优效</a:t>
              </a:r>
              <a:r>
                <a:rPr lang="zh-CN" altLang="en-US" sz="1300" b="1" dirty="0">
                  <a:solidFill>
                    <a:srgbClr val="0047BB"/>
                  </a:solidFill>
                  <a:latin typeface="微软雅黑" panose="020B0503020204020204" pitchFamily="34" charset="-122"/>
                  <a:ea typeface="微软雅黑" panose="020B0503020204020204" pitchFamily="34" charset="-122"/>
                </a:rPr>
                <a:t>结果</a:t>
              </a:r>
              <a:r>
                <a:rPr lang="en-US" altLang="zh-CN" sz="1300" baseline="30000" dirty="0">
                  <a:solidFill>
                    <a:srgbClr val="000000"/>
                  </a:solidFill>
                  <a:latin typeface="微软雅黑" panose="020B0503020204020204" pitchFamily="34" charset="-122"/>
                  <a:ea typeface="微软雅黑" panose="020B0503020204020204" pitchFamily="34" charset="-122"/>
                </a:rPr>
                <a:t>9</a:t>
              </a:r>
              <a:r>
                <a:rPr lang="zh-CN" altLang="en-US" sz="1300" b="1" dirty="0">
                  <a:solidFill>
                    <a:srgbClr val="000000"/>
                  </a:solidFill>
                  <a:latin typeface="微软雅黑" panose="020B0503020204020204" pitchFamily="34" charset="-122"/>
                  <a:ea typeface="微软雅黑" panose="020B0503020204020204" pitchFamily="34" charset="-122"/>
                </a:rPr>
                <a:t>：</a:t>
              </a:r>
              <a:endParaRPr lang="en-US" altLang="zh-CN" sz="1300" b="1" dirty="0">
                <a:solidFill>
                  <a:srgbClr val="000000"/>
                </a:solidFill>
                <a:latin typeface="微软雅黑" panose="020B0503020204020204" pitchFamily="34" charset="-122"/>
                <a:ea typeface="微软雅黑" panose="020B0503020204020204" pitchFamily="34" charset="-122"/>
              </a:endParaRPr>
            </a:p>
            <a:p>
              <a:pPr marL="285750" indent="-285750">
                <a:lnSpc>
                  <a:spcPct val="125000"/>
                </a:lnSpc>
                <a:spcBef>
                  <a:spcPts val="600"/>
                </a:spcBef>
                <a:buFont typeface="Wingdings" panose="05000000000000000000" pitchFamily="2" charset="2"/>
                <a:buChar char="ü"/>
                <a:defRPr/>
              </a:pPr>
              <a:r>
                <a:rPr lang="zh-CN" altLang="en-US" sz="1300" dirty="0">
                  <a:solidFill>
                    <a:srgbClr val="000000"/>
                  </a:solidFill>
                  <a:latin typeface="微软雅黑" panose="020B0503020204020204" pitchFamily="34" charset="-122"/>
                  <a:ea typeface="微软雅黑" panose="020B0503020204020204" pitchFamily="34" charset="-122"/>
                </a:rPr>
                <a:t>评审认可在复发难治性</a:t>
              </a:r>
              <a:r>
                <a:rPr lang="en-US" altLang="zh-CN" sz="1300" dirty="0">
                  <a:solidFill>
                    <a:srgbClr val="000000"/>
                  </a:solidFill>
                  <a:latin typeface="微软雅黑" panose="020B0503020204020204" pitchFamily="34" charset="-122"/>
                  <a:ea typeface="微软雅黑" panose="020B0503020204020204" pitchFamily="34" charset="-122"/>
                </a:rPr>
                <a:t>CD22</a:t>
              </a:r>
              <a:r>
                <a:rPr lang="zh-CN" altLang="en-US" sz="1300" dirty="0">
                  <a:solidFill>
                    <a:srgbClr val="000000"/>
                  </a:solidFill>
                  <a:latin typeface="微软雅黑" panose="020B0503020204020204" pitchFamily="34" charset="-122"/>
                  <a:ea typeface="微软雅黑" panose="020B0503020204020204" pitchFamily="34" charset="-122"/>
                </a:rPr>
                <a:t>阳性成人急性淋巴细胞白血病患者中，</a:t>
              </a:r>
              <a:r>
                <a:rPr lang="zh-CN" altLang="en-US" sz="1300" dirty="0">
                  <a:solidFill>
                    <a:srgbClr val="000000"/>
                  </a:solidFill>
                  <a:uFill>
                    <a:solidFill>
                      <a:srgbClr val="000000"/>
                    </a:solidFill>
                  </a:uFill>
                  <a:latin typeface="微软雅黑" panose="020B0503020204020204" pitchFamily="34" charset="-122"/>
                  <a:ea typeface="微软雅黑" panose="020B0503020204020204" pitchFamily="34" charset="-122"/>
                </a:rPr>
                <a:t>奥加伊妥珠单抗治疗组的血液学缓解率</a:t>
              </a:r>
              <a:r>
                <a:rPr lang="zh-CN" altLang="en-US" sz="1300" b="1" dirty="0">
                  <a:solidFill>
                    <a:srgbClr val="000000"/>
                  </a:solidFill>
                  <a:uFill>
                    <a:solidFill>
                      <a:srgbClr val="000000"/>
                    </a:solidFill>
                  </a:uFill>
                  <a:latin typeface="微软雅黑" panose="020B0503020204020204" pitchFamily="34" charset="-122"/>
                  <a:ea typeface="微软雅黑" panose="020B0503020204020204" pitchFamily="34" charset="-122"/>
                </a:rPr>
                <a:t>优效</a:t>
              </a:r>
              <a:r>
                <a:rPr lang="zh-CN" altLang="en-US" sz="1300" dirty="0">
                  <a:solidFill>
                    <a:srgbClr val="000000"/>
                  </a:solidFill>
                  <a:uFill>
                    <a:solidFill>
                      <a:srgbClr val="000000"/>
                    </a:solidFill>
                  </a:uFill>
                  <a:latin typeface="微软雅黑" panose="020B0503020204020204" pitchFamily="34" charset="-122"/>
                  <a:ea typeface="微软雅黑" panose="020B0503020204020204" pitchFamily="34" charset="-122"/>
                </a:rPr>
                <a:t>于对照组，代表</a:t>
              </a:r>
              <a:r>
                <a:rPr lang="zh-CN" altLang="en-US" sz="1300" b="1" dirty="0">
                  <a:solidFill>
                    <a:srgbClr val="000000"/>
                  </a:solidFill>
                  <a:uFill>
                    <a:solidFill>
                      <a:srgbClr val="000000"/>
                    </a:solidFill>
                  </a:uFill>
                  <a:latin typeface="微软雅黑" panose="020B0503020204020204" pitchFamily="34" charset="-122"/>
                  <a:ea typeface="微软雅黑" panose="020B0503020204020204" pitchFamily="34" charset="-122"/>
                </a:rPr>
                <a:t>显著临床获益</a:t>
              </a:r>
              <a:r>
                <a:rPr lang="zh-CN" altLang="en-US" sz="1300" dirty="0">
                  <a:solidFill>
                    <a:srgbClr val="000000"/>
                  </a:solidFill>
                  <a:uFill>
                    <a:solidFill>
                      <a:srgbClr val="000000"/>
                    </a:solidFill>
                  </a:uFill>
                  <a:latin typeface="微软雅黑" panose="020B0503020204020204" pitchFamily="34" charset="-122"/>
                  <a:ea typeface="微软雅黑" panose="020B0503020204020204" pitchFamily="34" charset="-122"/>
                </a:rPr>
                <a:t>，可以给更多的患者带来</a:t>
              </a:r>
              <a:r>
                <a:rPr lang="zh-CN" altLang="en-US" sz="1300" b="1" dirty="0">
                  <a:solidFill>
                    <a:srgbClr val="000000"/>
                  </a:solidFill>
                  <a:uFill>
                    <a:solidFill>
                      <a:srgbClr val="000000"/>
                    </a:solidFill>
                  </a:uFill>
                  <a:latin typeface="微软雅黑" panose="020B0503020204020204" pitchFamily="34" charset="-122"/>
                  <a:ea typeface="微软雅黑" panose="020B0503020204020204" pitchFamily="34" charset="-122"/>
                </a:rPr>
                <a:t>接受造血干细胞移植机会</a:t>
              </a:r>
              <a:endParaRPr lang="en-US" altLang="zh-CN" sz="1300" b="1" dirty="0">
                <a:solidFill>
                  <a:srgbClr val="000000"/>
                </a:solidFill>
                <a:uFill>
                  <a:solidFill>
                    <a:srgbClr val="000000"/>
                  </a:solidFill>
                </a:uFill>
                <a:latin typeface="微软雅黑" panose="020B0503020204020204" pitchFamily="34" charset="-122"/>
                <a:ea typeface="微软雅黑" panose="020B0503020204020204" pitchFamily="34" charset="-122"/>
              </a:endParaRPr>
            </a:p>
            <a:p>
              <a:pPr marL="285750" indent="-285750">
                <a:lnSpc>
                  <a:spcPct val="125000"/>
                </a:lnSpc>
                <a:spcBef>
                  <a:spcPts val="600"/>
                </a:spcBef>
                <a:buFont typeface="Wingdings" panose="05000000000000000000" pitchFamily="2" charset="2"/>
                <a:buChar char="ü"/>
                <a:defRPr/>
              </a:pPr>
              <a:r>
                <a:rPr lang="zh-CN" altLang="en-US" sz="1300" dirty="0">
                  <a:solidFill>
                    <a:srgbClr val="000000"/>
                  </a:solidFill>
                  <a:uFill>
                    <a:solidFill>
                      <a:srgbClr val="000000"/>
                    </a:solidFill>
                  </a:uFill>
                  <a:latin typeface="微软雅黑" panose="020B0503020204020204" pitchFamily="34" charset="-122"/>
                  <a:ea typeface="微软雅黑" panose="020B0503020204020204" pitchFamily="34" charset="-122"/>
                </a:rPr>
                <a:t>亚裔患者在接受奥加伊妥珠单抗治疗，相比总人群，呈现</a:t>
              </a:r>
              <a:r>
                <a:rPr lang="zh-CN" altLang="en-US" sz="1300" b="1" dirty="0">
                  <a:solidFill>
                    <a:srgbClr val="000000"/>
                  </a:solidFill>
                  <a:uFill>
                    <a:solidFill>
                      <a:srgbClr val="000000"/>
                    </a:solidFill>
                  </a:uFill>
                  <a:latin typeface="微软雅黑" panose="020B0503020204020204" pitchFamily="34" charset="-122"/>
                  <a:ea typeface="微软雅黑" panose="020B0503020204020204" pitchFamily="34" charset="-122"/>
                </a:rPr>
                <a:t>一致的优势</a:t>
              </a:r>
            </a:p>
          </p:txBody>
        </p:sp>
        <p:sp>
          <p:nvSpPr>
            <p:cNvPr id="10" name="矩形 9">
              <a:extLst>
                <a:ext uri="{FF2B5EF4-FFF2-40B4-BE49-F238E27FC236}">
                  <a16:creationId xmlns:a16="http://schemas.microsoft.com/office/drawing/2014/main" id="{0943AB99-7348-5713-AC2B-250C2D4B4A57}"/>
                </a:ext>
              </a:extLst>
            </p:cNvPr>
            <p:cNvSpPr/>
            <p:nvPr/>
          </p:nvSpPr>
          <p:spPr bwMode="gray">
            <a:xfrm>
              <a:off x="446798" y="4715539"/>
              <a:ext cx="2060182" cy="1504209"/>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defRPr/>
              </a:pPr>
              <a:r>
                <a:rPr lang="zh-CN" altLang="en-US" sz="2200" b="1" dirty="0">
                  <a:solidFill>
                    <a:srgbClr val="000000"/>
                  </a:solidFill>
                  <a:latin typeface="微软雅黑" panose="020B0503020204020204" pitchFamily="34" charset="-122"/>
                  <a:ea typeface="微软雅黑" panose="020B0503020204020204" pitchFamily="34" charset="-122"/>
                </a:rPr>
                <a:t>药品审评报告</a:t>
              </a:r>
              <a:endParaRPr lang="en-US" altLang="zh-CN" sz="2200" b="1" dirty="0">
                <a:solidFill>
                  <a:srgbClr val="000000"/>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316639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1329489114"/>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484632"/>
            <a:ext cx="11546728" cy="442308"/>
          </a:xfrm>
        </p:spPr>
        <p:txBody>
          <a:bodyPr vert="horz"/>
          <a:lstStyle/>
          <a:p>
            <a:r>
              <a:rPr lang="en-US" altLang="zh-CN" sz="2800" dirty="0">
                <a:latin typeface="微软雅黑" panose="020B0503020204020204" pitchFamily="34" charset="-122"/>
                <a:ea typeface="微软雅黑" panose="020B0503020204020204" pitchFamily="34" charset="-122"/>
              </a:rPr>
              <a:t>3. </a:t>
            </a:r>
            <a:r>
              <a:rPr lang="zh-CN" altLang="en-US" sz="2800" dirty="0">
                <a:latin typeface="微软雅黑" panose="020B0503020204020204" pitchFamily="34" charset="-122"/>
                <a:ea typeface="微软雅黑" panose="020B0503020204020204" pitchFamily="34" charset="-122"/>
              </a:rPr>
              <a:t>安全性</a:t>
            </a:r>
          </a:p>
        </p:txBody>
      </p:sp>
      <p:sp>
        <p:nvSpPr>
          <p:cNvPr id="53" name="矩形 52">
            <a:extLst>
              <a:ext uri="{FF2B5EF4-FFF2-40B4-BE49-F238E27FC236}">
                <a16:creationId xmlns:a16="http://schemas.microsoft.com/office/drawing/2014/main" id="{6B9C9220-D4A0-4581-BA2F-DA1535AB087F}"/>
              </a:ext>
            </a:extLst>
          </p:cNvPr>
          <p:cNvSpPr/>
          <p:nvPr/>
        </p:nvSpPr>
        <p:spPr bwMode="gray">
          <a:xfrm>
            <a:off x="2943569" y="4961615"/>
            <a:ext cx="8457539" cy="857548"/>
          </a:xfrm>
          <a:prstGeom prst="rect">
            <a:avLst/>
          </a:prstGeom>
          <a:noFill/>
          <a:ln w="12700" cap="flat" cmpd="sng" algn="ctr">
            <a:solidFill>
              <a:schemeClr val="bg1">
                <a:lumMod val="7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285750" indent="-285750">
              <a:spcBef>
                <a:spcPts val="600"/>
              </a:spcBef>
              <a:buFont typeface="Arial" panose="020B0604020202020204" pitchFamily="34" charset="0"/>
              <a:buChar char="•"/>
            </a:pP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说明书中不良反应：感染、贫血、食欲减退、头痛、恶心、肝小静脉闭塞病</a:t>
            </a:r>
            <a:r>
              <a:rPr lang="en-US" altLang="zh-CN" sz="1400" dirty="0">
                <a:solidFill>
                  <a:srgbClr val="000000"/>
                </a:solidFill>
                <a:latin typeface="Arial" panose="020B0604020202020204"/>
                <a:ea typeface="微软雅黑" panose="020B0503020204020204" pitchFamily="34" charset="-122"/>
                <a:cs typeface="Times New Roman" panose="02020603050405020304" pitchFamily="18" charset="0"/>
              </a:rPr>
              <a:t>VOD</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 </a:t>
            </a:r>
            <a:r>
              <a:rPr lang="en-US" altLang="zh-CN" sz="1400" dirty="0">
                <a:solidFill>
                  <a:srgbClr val="000000"/>
                </a:solidFill>
                <a:latin typeface="Arial" panose="020B0604020202020204"/>
                <a:ea typeface="微软雅黑" panose="020B0503020204020204" pitchFamily="34" charset="-122"/>
                <a:cs typeface="Times New Roman" panose="02020603050405020304" pitchFamily="18" charset="0"/>
              </a:rPr>
              <a:t>(</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真实世界证实可通过预防手段将发生率降至接近</a:t>
            </a:r>
            <a:r>
              <a:rPr lang="en-US" altLang="zh-CN" sz="1400" dirty="0">
                <a:solidFill>
                  <a:srgbClr val="000000"/>
                </a:solidFill>
                <a:latin typeface="Arial" panose="020B0604020202020204"/>
                <a:ea typeface="微软雅黑" panose="020B0503020204020204" pitchFamily="34" charset="-122"/>
                <a:cs typeface="Times New Roman" panose="02020603050405020304" pitchFamily="18" charset="0"/>
              </a:rPr>
              <a:t>0%)</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等。</a:t>
            </a:r>
            <a:endParaRPr lang="en-US" altLang="zh-CN" sz="1400" dirty="0">
              <a:solidFill>
                <a:srgbClr val="000000"/>
              </a:solidFill>
              <a:latin typeface="Arial" panose="020B0604020202020204"/>
              <a:ea typeface="微软雅黑" panose="020B0503020204020204" pitchFamily="34" charset="-122"/>
              <a:cs typeface="Times New Roman" panose="02020603050405020304" pitchFamily="18" charset="0"/>
            </a:endParaRPr>
          </a:p>
        </p:txBody>
      </p:sp>
      <p:sp>
        <p:nvSpPr>
          <p:cNvPr id="26" name="文本框 25">
            <a:extLst>
              <a:ext uri="{FF2B5EF4-FFF2-40B4-BE49-F238E27FC236}">
                <a16:creationId xmlns:a16="http://schemas.microsoft.com/office/drawing/2014/main" id="{8E0E6264-26AB-4F6E-A4AC-516AD8A70252}"/>
              </a:ext>
            </a:extLst>
          </p:cNvPr>
          <p:cNvSpPr txBox="1"/>
          <p:nvPr/>
        </p:nvSpPr>
        <p:spPr bwMode="gray">
          <a:xfrm>
            <a:off x="2321121" y="6481315"/>
            <a:ext cx="4104844" cy="219075"/>
          </a:xfrm>
          <a:prstGeom prst="rect">
            <a:avLst/>
          </a:prstGeom>
        </p:spPr>
        <p:txBody>
          <a:bodyPr wrap="none" lIns="45720" tIns="45720" rIns="45720" bIns="45720" rtlCol="0">
            <a:noAutofit/>
          </a:bodyPr>
          <a:lstStyle/>
          <a:p>
            <a:pPr>
              <a:lnSpc>
                <a:spcPct val="90000"/>
              </a:lnSpc>
              <a:spcBef>
                <a:spcPts val="1000"/>
              </a:spcBef>
            </a:pPr>
            <a:r>
              <a:rPr lang="zh-CN" altLang="en-US" sz="800" dirty="0">
                <a:solidFill>
                  <a:srgbClr val="000000"/>
                </a:solidFill>
                <a:latin typeface="微软雅黑" panose="020B0503020204020204" pitchFamily="34" charset="-122"/>
                <a:ea typeface="微软雅黑" panose="020B0503020204020204" pitchFamily="34" charset="-122"/>
              </a:rPr>
              <a:t>备注</a:t>
            </a:r>
            <a:r>
              <a:rPr lang="en-US" altLang="zh-CN" sz="800" dirty="0">
                <a:solidFill>
                  <a:srgbClr val="000000"/>
                </a:solidFill>
                <a:latin typeface="微软雅黑" panose="020B0503020204020204" pitchFamily="34" charset="-122"/>
                <a:ea typeface="微软雅黑" panose="020B0503020204020204" pitchFamily="34" charset="-122"/>
              </a:rPr>
              <a:t>*</a:t>
            </a:r>
            <a:r>
              <a:rPr lang="zh-CN" altLang="en-US" sz="800" dirty="0">
                <a:solidFill>
                  <a:srgbClr val="000000"/>
                </a:solidFill>
                <a:latin typeface="微软雅黑" panose="020B0503020204020204" pitchFamily="34" charset="-122"/>
                <a:ea typeface="微软雅黑" panose="020B0503020204020204" pitchFamily="34" charset="-122"/>
              </a:rPr>
              <a:t>：源自于奥加伊妥珠单抗和贝林妥欧单抗的三期临床研究，非头对头对比</a:t>
            </a:r>
          </a:p>
        </p:txBody>
      </p:sp>
      <p:sp>
        <p:nvSpPr>
          <p:cNvPr id="32" name="矩形 31">
            <a:extLst>
              <a:ext uri="{FF2B5EF4-FFF2-40B4-BE49-F238E27FC236}">
                <a16:creationId xmlns:a16="http://schemas.microsoft.com/office/drawing/2014/main" id="{D8CA20B3-E771-4258-8696-8164A3BD4429}"/>
              </a:ext>
            </a:extLst>
          </p:cNvPr>
          <p:cNvSpPr/>
          <p:nvPr/>
        </p:nvSpPr>
        <p:spPr bwMode="gray">
          <a:xfrm>
            <a:off x="714529" y="4951496"/>
            <a:ext cx="2227039" cy="867668"/>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125000"/>
              </a:lnSpc>
            </a:pPr>
            <a:r>
              <a:rPr lang="zh-CN" altLang="en-US" b="1" dirty="0">
                <a:solidFill>
                  <a:srgbClr val="000000"/>
                </a:solidFill>
                <a:latin typeface="微软雅黑" panose="020B0503020204020204" pitchFamily="34" charset="-122"/>
                <a:ea typeface="微软雅黑" panose="020B0503020204020204" pitchFamily="34" charset="-122"/>
              </a:rPr>
              <a:t>说明书中收载的</a:t>
            </a:r>
            <a:endParaRPr lang="en-US" altLang="zh-CN" b="1" dirty="0">
              <a:solidFill>
                <a:srgbClr val="000000"/>
              </a:solidFill>
              <a:latin typeface="微软雅黑" panose="020B0503020204020204" pitchFamily="34" charset="-122"/>
              <a:ea typeface="微软雅黑" panose="020B0503020204020204" pitchFamily="34" charset="-122"/>
            </a:endParaRPr>
          </a:p>
          <a:p>
            <a:pPr algn="ctr">
              <a:lnSpc>
                <a:spcPct val="125000"/>
              </a:lnSpc>
            </a:pPr>
            <a:r>
              <a:rPr lang="zh-CN" altLang="en-US" b="1" dirty="0">
                <a:solidFill>
                  <a:srgbClr val="000000"/>
                </a:solidFill>
                <a:latin typeface="微软雅黑" panose="020B0503020204020204" pitchFamily="34" charset="-122"/>
                <a:ea typeface="微软雅黑" panose="020B0503020204020204" pitchFamily="34" charset="-122"/>
              </a:rPr>
              <a:t>安全性信息</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8F6AADBD-0B45-3A3F-C9C1-D5C3C1BEEE72}"/>
              </a:ext>
            </a:extLst>
          </p:cNvPr>
          <p:cNvSpPr/>
          <p:nvPr/>
        </p:nvSpPr>
        <p:spPr bwMode="gray">
          <a:xfrm>
            <a:off x="716531" y="2688338"/>
            <a:ext cx="2227039" cy="2084831"/>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120000"/>
              </a:lnSpc>
            </a:pPr>
            <a:r>
              <a:rPr lang="zh-CN" altLang="en-US" b="1" dirty="0">
                <a:solidFill>
                  <a:srgbClr val="000000"/>
                </a:solidFill>
                <a:latin typeface="微软雅黑" panose="020B0503020204020204" pitchFamily="34" charset="-122"/>
                <a:ea typeface="微软雅黑" panose="020B0503020204020204" pitchFamily="34" charset="-122"/>
              </a:rPr>
              <a:t>国内外不良反应发生情况</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7" name="矩形 6">
            <a:extLst>
              <a:ext uri="{FF2B5EF4-FFF2-40B4-BE49-F238E27FC236}">
                <a16:creationId xmlns:a16="http://schemas.microsoft.com/office/drawing/2014/main" id="{9D6EA8F9-B305-21B0-CE27-40DD5901B2CF}"/>
              </a:ext>
            </a:extLst>
          </p:cNvPr>
          <p:cNvSpPr/>
          <p:nvPr/>
        </p:nvSpPr>
        <p:spPr bwMode="gray">
          <a:xfrm>
            <a:off x="2950207" y="2688338"/>
            <a:ext cx="8450831" cy="2084831"/>
          </a:xfrm>
          <a:prstGeom prst="rect">
            <a:avLst/>
          </a:prstGeom>
          <a:noFill/>
          <a:ln w="12700" cap="flat" cmpd="sng" algn="ctr">
            <a:solidFill>
              <a:schemeClr val="bg1">
                <a:lumMod val="7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285750" indent="-285750">
              <a:lnSpc>
                <a:spcPct val="130000"/>
              </a:lnSpc>
              <a:spcBef>
                <a:spcPts val="600"/>
              </a:spcBef>
              <a:buFont typeface="Arial" panose="020B0604020202020204" pitchFamily="34" charset="0"/>
              <a:buChar char="•"/>
            </a:pPr>
            <a:r>
              <a:rPr lang="zh-CN" altLang="en-US" sz="1400" dirty="0">
                <a:ea typeface="微软雅黑" panose="020B0503020204020204" pitchFamily="34" charset="-122"/>
                <a:cs typeface="Times New Roman" panose="02020603050405020304" pitchFamily="18" charset="0"/>
              </a:rPr>
              <a:t>真实世界显示，</a:t>
            </a:r>
            <a:r>
              <a:rPr lang="zh-CN" altLang="en-US" sz="1400" dirty="0">
                <a:latin typeface="微软雅黑" panose="020B0503020204020204" pitchFamily="34" charset="-122"/>
                <a:ea typeface="微软雅黑" panose="020B0503020204020204" pitchFamily="34" charset="-122"/>
              </a:rPr>
              <a:t>通过有效的患者识别和预处理，可将肝小静脉闭塞病</a:t>
            </a:r>
            <a:r>
              <a:rPr lang="en-US" altLang="zh-CN" sz="1400" dirty="0">
                <a:latin typeface="微软雅黑" panose="020B0503020204020204" pitchFamily="34" charset="-122"/>
                <a:ea typeface="微软雅黑" panose="020B0503020204020204" pitchFamily="34" charset="-122"/>
              </a:rPr>
              <a:t>(VOD) </a:t>
            </a:r>
            <a:r>
              <a:rPr lang="zh-CN" altLang="en-US" sz="1400" b="1" dirty="0">
                <a:solidFill>
                  <a:srgbClr val="C00000"/>
                </a:solidFill>
                <a:latin typeface="微软雅黑" panose="020B0503020204020204" pitchFamily="34" charset="-122"/>
                <a:ea typeface="微软雅黑" panose="020B0503020204020204" pitchFamily="34" charset="-122"/>
              </a:rPr>
              <a:t>实际发生几率几乎降至</a:t>
            </a:r>
            <a:r>
              <a:rPr lang="en-US" altLang="zh-CN" sz="1400" b="1" dirty="0">
                <a:solidFill>
                  <a:srgbClr val="C00000"/>
                </a:solidFill>
                <a:latin typeface="微软雅黑" panose="020B0503020204020204" pitchFamily="34" charset="-122"/>
                <a:ea typeface="微软雅黑" panose="020B0503020204020204" pitchFamily="34" charset="-122"/>
              </a:rPr>
              <a:t>0%</a:t>
            </a:r>
            <a:endParaRPr lang="en-US" altLang="zh-CN" sz="1400" baseline="30000" dirty="0">
              <a:latin typeface="微软雅黑" panose="020B0503020204020204" pitchFamily="34" charset="-122"/>
              <a:ea typeface="微软雅黑" panose="020B0503020204020204" pitchFamily="34" charset="-122"/>
            </a:endParaRPr>
          </a:p>
          <a:p>
            <a:pPr marL="628650" lvl="1" indent="-171450">
              <a:lnSpc>
                <a:spcPct val="130000"/>
              </a:lnSpc>
              <a:spcBef>
                <a:spcPts val="600"/>
              </a:spcBef>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多中心回顾性分析显示，异基因移植后</a:t>
            </a:r>
            <a:r>
              <a:rPr lang="en-US" altLang="zh-CN" sz="1400" dirty="0">
                <a:latin typeface="微软雅黑" panose="020B0503020204020204" pitchFamily="34" charset="-122"/>
                <a:ea typeface="微软雅黑" panose="020B0503020204020204" pitchFamily="34" charset="-122"/>
              </a:rPr>
              <a:t>VOD</a:t>
            </a:r>
            <a:r>
              <a:rPr lang="zh-CN" altLang="en-US" sz="1400" dirty="0">
                <a:latin typeface="微软雅黑" panose="020B0503020204020204" pitchFamily="34" charset="-122"/>
                <a:ea typeface="微软雅黑" panose="020B0503020204020204" pitchFamily="34" charset="-122"/>
              </a:rPr>
              <a:t>的整体发生率仅</a:t>
            </a:r>
            <a:r>
              <a:rPr lang="en-US" altLang="zh-CN" sz="1400" b="1" dirty="0">
                <a:latin typeface="微软雅黑" panose="020B0503020204020204" pitchFamily="34" charset="-122"/>
                <a:ea typeface="微软雅黑" panose="020B0503020204020204" pitchFamily="34" charset="-122"/>
              </a:rPr>
              <a:t>0.4%</a:t>
            </a:r>
            <a:r>
              <a:rPr lang="en-US" altLang="zh-CN" sz="1400" baseline="30000" dirty="0">
                <a:latin typeface="微软雅黑" panose="020B0503020204020204" pitchFamily="34" charset="-122"/>
                <a:ea typeface="微软雅黑" panose="020B0503020204020204" pitchFamily="34" charset="-122"/>
              </a:rPr>
              <a:t>19</a:t>
            </a:r>
          </a:p>
          <a:p>
            <a:pPr marL="628650" lvl="1" indent="-171450">
              <a:lnSpc>
                <a:spcPct val="130000"/>
              </a:lnSpc>
              <a:spcBef>
                <a:spcPts val="600"/>
              </a:spcBef>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多项</a:t>
            </a:r>
            <a:r>
              <a:rPr lang="zh-CN" altLang="en-US" sz="1400" b="1" dirty="0">
                <a:latin typeface="微软雅黑" panose="020B0503020204020204" pitchFamily="34" charset="-122"/>
                <a:ea typeface="微软雅黑" panose="020B0503020204020204" pitchFamily="34" charset="-122"/>
              </a:rPr>
              <a:t>美国</a:t>
            </a:r>
            <a:r>
              <a:rPr lang="zh-CN" altLang="en-US" sz="1400" dirty="0">
                <a:latin typeface="微软雅黑" panose="020B0503020204020204" pitchFamily="34" charset="-122"/>
                <a:ea typeface="微软雅黑" panose="020B0503020204020204" pitchFamily="34" charset="-122"/>
              </a:rPr>
              <a:t>真实世界研究发现，通过进行有效的预处理后，</a:t>
            </a:r>
            <a:r>
              <a:rPr lang="zh-CN" altLang="en-US" sz="1400" b="1" dirty="0">
                <a:latin typeface="微软雅黑" panose="020B0503020204020204" pitchFamily="34" charset="-122"/>
                <a:ea typeface="微软雅黑" panose="020B0503020204020204" pitchFamily="34" charset="-122"/>
              </a:rPr>
              <a:t>未增加</a:t>
            </a:r>
            <a:r>
              <a:rPr lang="en-US" altLang="zh-CN" sz="1400" b="1" dirty="0">
                <a:latin typeface="微软雅黑" panose="020B0503020204020204" pitchFamily="34" charset="-122"/>
                <a:ea typeface="微软雅黑" panose="020B0503020204020204" pitchFamily="34" charset="-122"/>
              </a:rPr>
              <a:t>VOD</a:t>
            </a:r>
            <a:r>
              <a:rPr lang="zh-CN" altLang="en-US" sz="1400" b="1" dirty="0">
                <a:latin typeface="微软雅黑" panose="020B0503020204020204" pitchFamily="34" charset="-122"/>
                <a:ea typeface="微软雅黑" panose="020B0503020204020204" pitchFamily="34" charset="-122"/>
              </a:rPr>
              <a:t>发生风险</a:t>
            </a:r>
            <a:r>
              <a:rPr lang="en-US" altLang="zh-CN" sz="1400" baseline="30000" dirty="0">
                <a:latin typeface="微软雅黑" panose="020B0503020204020204" pitchFamily="34" charset="-122"/>
                <a:ea typeface="微软雅黑" panose="020B0503020204020204" pitchFamily="34" charset="-122"/>
              </a:rPr>
              <a:t>4</a:t>
            </a:r>
          </a:p>
          <a:p>
            <a:pPr marL="285750" indent="-285750">
              <a:lnSpc>
                <a:spcPct val="130000"/>
              </a:lnSpc>
              <a:spcBef>
                <a:spcPts val="600"/>
              </a:spcBef>
              <a:buFont typeface="Arial" panose="020B0604020202020204" pitchFamily="34" charset="0"/>
              <a:buChar char="•"/>
            </a:pPr>
            <a:r>
              <a:rPr lang="zh-CN" altLang="en-US" sz="1400" dirty="0">
                <a:ea typeface="微软雅黑" panose="020B0503020204020204" pitchFamily="34" charset="-122"/>
                <a:cs typeface="Times New Roman" panose="02020603050405020304" pitchFamily="18" charset="0"/>
              </a:rPr>
              <a:t>研究显示，</a:t>
            </a:r>
            <a:r>
              <a:rPr lang="zh-CN" altLang="en-US" sz="1400" dirty="0">
                <a:latin typeface="微软雅黑" panose="020B0503020204020204" pitchFamily="34" charset="-122"/>
                <a:ea typeface="微软雅黑" panose="020B0503020204020204" pitchFamily="34" charset="-122"/>
              </a:rPr>
              <a:t>肝小静脉闭塞病 </a:t>
            </a:r>
            <a:r>
              <a:rPr lang="en-US" altLang="zh-CN" sz="1400" dirty="0">
                <a:latin typeface="微软雅黑" panose="020B0503020204020204" pitchFamily="34" charset="-122"/>
                <a:ea typeface="微软雅黑" panose="020B0503020204020204" pitchFamily="34" charset="-122"/>
              </a:rPr>
              <a:t>(VOD) </a:t>
            </a:r>
            <a:r>
              <a:rPr lang="zh-CN" altLang="en-US" sz="1400" dirty="0">
                <a:latin typeface="微软雅黑" panose="020B0503020204020204" pitchFamily="34" charset="-122"/>
                <a:ea typeface="微软雅黑" panose="020B0503020204020204" pitchFamily="34" charset="-122"/>
              </a:rPr>
              <a:t>是</a:t>
            </a:r>
            <a:r>
              <a:rPr lang="zh-CN" altLang="en-US" sz="1400" b="1" dirty="0">
                <a:latin typeface="微软雅黑" panose="020B0503020204020204" pitchFamily="34" charset="-122"/>
                <a:ea typeface="微软雅黑" panose="020B0503020204020204" pitchFamily="34" charset="-122"/>
              </a:rPr>
              <a:t>可预防的</a:t>
            </a:r>
            <a:r>
              <a:rPr lang="zh-CN" altLang="en-US" sz="1400" dirty="0">
                <a:latin typeface="微软雅黑" panose="020B0503020204020204" pitchFamily="34" charset="-122"/>
                <a:ea typeface="微软雅黑" panose="020B0503020204020204" pitchFamily="34" charset="-122"/>
              </a:rPr>
              <a:t>：对高危患者采用熊去氧胆酸 </a:t>
            </a:r>
            <a:r>
              <a:rPr lang="en-US" altLang="zh-CN" sz="1400" dirty="0">
                <a:latin typeface="微软雅黑" panose="020B0503020204020204" pitchFamily="34" charset="-122"/>
                <a:ea typeface="微软雅黑" panose="020B0503020204020204" pitchFamily="34" charset="-122"/>
              </a:rPr>
              <a:t>(UDCA) </a:t>
            </a:r>
            <a:r>
              <a:rPr lang="zh-CN" altLang="en-US" sz="1400" dirty="0">
                <a:latin typeface="微软雅黑" panose="020B0503020204020204" pitchFamily="34" charset="-122"/>
                <a:ea typeface="微软雅黑" panose="020B0503020204020204" pitchFamily="34" charset="-122"/>
              </a:rPr>
              <a:t>进行移植前的预处理，可显著降低移植后肝小静脉闭塞病 </a:t>
            </a:r>
            <a:r>
              <a:rPr lang="en-US" altLang="zh-CN" sz="1400" dirty="0">
                <a:latin typeface="微软雅黑" panose="020B0503020204020204" pitchFamily="34" charset="-122"/>
                <a:ea typeface="微软雅黑" panose="020B0503020204020204" pitchFamily="34" charset="-122"/>
              </a:rPr>
              <a:t>(VOD) </a:t>
            </a:r>
            <a:r>
              <a:rPr lang="zh-CN" altLang="en-US" sz="1400" dirty="0">
                <a:latin typeface="微软雅黑" panose="020B0503020204020204" pitchFamily="34" charset="-122"/>
                <a:ea typeface="微软雅黑" panose="020B0503020204020204" pitchFamily="34" charset="-122"/>
              </a:rPr>
              <a:t>的发生率</a:t>
            </a:r>
            <a:r>
              <a:rPr lang="en-US" altLang="zh-CN" sz="1400" baseline="30000" dirty="0">
                <a:latin typeface="微软雅黑" panose="020B0503020204020204" pitchFamily="34" charset="-122"/>
                <a:ea typeface="微软雅黑" panose="020B0503020204020204" pitchFamily="34" charset="-122"/>
              </a:rPr>
              <a:t>20</a:t>
            </a:r>
          </a:p>
        </p:txBody>
      </p:sp>
      <p:sp>
        <p:nvSpPr>
          <p:cNvPr id="8" name="矩形 7">
            <a:extLst>
              <a:ext uri="{FF2B5EF4-FFF2-40B4-BE49-F238E27FC236}">
                <a16:creationId xmlns:a16="http://schemas.microsoft.com/office/drawing/2014/main" id="{F59B80E8-C305-F2B3-5547-1F0345724755}"/>
              </a:ext>
            </a:extLst>
          </p:cNvPr>
          <p:cNvSpPr/>
          <p:nvPr/>
        </p:nvSpPr>
        <p:spPr bwMode="gray">
          <a:xfrm>
            <a:off x="716532" y="1161110"/>
            <a:ext cx="2227039" cy="1355454"/>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125000"/>
              </a:lnSpc>
            </a:pPr>
            <a:r>
              <a:rPr lang="zh-CN" altLang="en-US" b="1" dirty="0">
                <a:solidFill>
                  <a:srgbClr val="000000"/>
                </a:solidFill>
                <a:latin typeface="微软雅黑" panose="020B0503020204020204" pitchFamily="34" charset="-122"/>
                <a:ea typeface="微软雅黑" panose="020B0503020204020204" pitchFamily="34" charset="-122"/>
              </a:rPr>
              <a:t>奥加伊妥珠单抗 </a:t>
            </a:r>
            <a:endParaRPr lang="en-US" altLang="zh-CN" b="1" dirty="0">
              <a:solidFill>
                <a:srgbClr val="000000"/>
              </a:solidFill>
              <a:latin typeface="微软雅黑" panose="020B0503020204020204" pitchFamily="34" charset="-122"/>
              <a:ea typeface="微软雅黑" panose="020B0503020204020204" pitchFamily="34" charset="-122"/>
            </a:endParaRPr>
          </a:p>
          <a:p>
            <a:pPr algn="ctr">
              <a:lnSpc>
                <a:spcPct val="125000"/>
              </a:lnSpc>
            </a:pPr>
            <a:r>
              <a:rPr lang="zh-CN" altLang="en-US" b="1" dirty="0">
                <a:solidFill>
                  <a:srgbClr val="000000"/>
                </a:solidFill>
                <a:latin typeface="微软雅黑" panose="020B0503020204020204" pitchFamily="34" charset="-122"/>
                <a:ea typeface="微软雅黑" panose="020B0503020204020204" pitchFamily="34" charset="-122"/>
              </a:rPr>
              <a:t>与目录内其他药物</a:t>
            </a:r>
            <a:endParaRPr lang="en-US" altLang="zh-CN" b="1" dirty="0">
              <a:solidFill>
                <a:srgbClr val="000000"/>
              </a:solidFill>
              <a:latin typeface="微软雅黑" panose="020B0503020204020204" pitchFamily="34" charset="-122"/>
              <a:ea typeface="微软雅黑" panose="020B0503020204020204" pitchFamily="34" charset="-122"/>
            </a:endParaRPr>
          </a:p>
          <a:p>
            <a:pPr algn="ctr">
              <a:lnSpc>
                <a:spcPct val="125000"/>
              </a:lnSpc>
            </a:pPr>
            <a:r>
              <a:rPr lang="zh-CN" altLang="en-US" b="1" dirty="0">
                <a:solidFill>
                  <a:srgbClr val="000000"/>
                </a:solidFill>
                <a:latin typeface="微软雅黑" panose="020B0503020204020204" pitchFamily="34" charset="-122"/>
                <a:ea typeface="微软雅黑" panose="020B0503020204020204" pitchFamily="34" charset="-122"/>
              </a:rPr>
              <a:t>相比</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9" name="矩形 8">
            <a:extLst>
              <a:ext uri="{FF2B5EF4-FFF2-40B4-BE49-F238E27FC236}">
                <a16:creationId xmlns:a16="http://schemas.microsoft.com/office/drawing/2014/main" id="{012583B6-E34D-D697-9819-87737848879B}"/>
              </a:ext>
            </a:extLst>
          </p:cNvPr>
          <p:cNvSpPr/>
          <p:nvPr/>
        </p:nvSpPr>
        <p:spPr bwMode="gray">
          <a:xfrm>
            <a:off x="2943570" y="1169484"/>
            <a:ext cx="8450831" cy="1347080"/>
          </a:xfrm>
          <a:prstGeom prst="rect">
            <a:avLst/>
          </a:prstGeom>
          <a:noFill/>
          <a:ln w="12700" cap="flat" cmpd="sng" algn="ctr">
            <a:solidFill>
              <a:schemeClr val="bg1">
                <a:lumMod val="7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285750" indent="-285750">
              <a:lnSpc>
                <a:spcPct val="130000"/>
              </a:lnSpc>
              <a:spcBef>
                <a:spcPts val="1200"/>
              </a:spcBef>
              <a:buFont typeface="Arial" panose="020B0604020202020204" pitchFamily="34" charset="0"/>
              <a:buChar char="•"/>
            </a:pP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与传统药物相比：作为</a:t>
            </a:r>
            <a:r>
              <a:rPr lang="zh-CN" altLang="en-US" sz="1400" b="1" dirty="0">
                <a:solidFill>
                  <a:srgbClr val="000000"/>
                </a:solidFill>
                <a:latin typeface="Arial" panose="020B0604020202020204"/>
                <a:ea typeface="微软雅黑" panose="020B0503020204020204" pitchFamily="34" charset="-122"/>
                <a:cs typeface="Times New Roman" panose="02020603050405020304" pitchFamily="18" charset="0"/>
              </a:rPr>
              <a:t>首个且唯一</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治疗急性淋巴细胞白血病的抗体药物偶联物（</a:t>
            </a:r>
            <a:r>
              <a:rPr lang="en-US" altLang="zh-CN" sz="1400" b="1" dirty="0">
                <a:solidFill>
                  <a:srgbClr val="000000"/>
                </a:solidFill>
                <a:latin typeface="Arial" panose="020B0604020202020204"/>
                <a:ea typeface="微软雅黑" panose="020B0503020204020204" pitchFamily="34" charset="-122"/>
                <a:cs typeface="Times New Roman" panose="02020603050405020304" pitchFamily="18" charset="0"/>
              </a:rPr>
              <a:t>ADC</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）药物，实现</a:t>
            </a:r>
            <a:r>
              <a:rPr lang="zh-CN" altLang="en-US" sz="1400" b="1" dirty="0">
                <a:solidFill>
                  <a:srgbClr val="000000"/>
                </a:solidFill>
                <a:latin typeface="Arial" panose="020B0604020202020204"/>
                <a:ea typeface="微软雅黑" panose="020B0503020204020204" pitchFamily="34" charset="-122"/>
                <a:cs typeface="Times New Roman" panose="02020603050405020304" pitchFamily="18" charset="0"/>
              </a:rPr>
              <a:t>更精准</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、患者</a:t>
            </a:r>
            <a:r>
              <a:rPr lang="zh-CN" altLang="en-US" sz="1400" b="1" dirty="0">
                <a:solidFill>
                  <a:srgbClr val="000000"/>
                </a:solidFill>
                <a:latin typeface="Arial" panose="020B0604020202020204"/>
                <a:ea typeface="微软雅黑" panose="020B0503020204020204" pitchFamily="34" charset="-122"/>
                <a:cs typeface="Times New Roman" panose="02020603050405020304" pitchFamily="18" charset="0"/>
              </a:rPr>
              <a:t>更耐受</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的肿瘤细胞</a:t>
            </a:r>
            <a:r>
              <a:rPr lang="zh-CN" altLang="en-US" sz="1400" b="1" dirty="0">
                <a:solidFill>
                  <a:srgbClr val="000000"/>
                </a:solidFill>
                <a:latin typeface="Arial" panose="020B0604020202020204"/>
                <a:ea typeface="微软雅黑" panose="020B0503020204020204" pitchFamily="34" charset="-122"/>
                <a:cs typeface="Times New Roman" panose="02020603050405020304" pitchFamily="18" charset="0"/>
              </a:rPr>
              <a:t>强效</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杀伤（传统化疗手段副作用大）</a:t>
            </a:r>
          </a:p>
          <a:p>
            <a:pPr marL="285750" indent="-285750">
              <a:lnSpc>
                <a:spcPct val="130000"/>
              </a:lnSpc>
              <a:spcBef>
                <a:spcPts val="1200"/>
              </a:spcBef>
              <a:buFont typeface="Arial" panose="020B0604020202020204" pitchFamily="34" charset="0"/>
              <a:buChar char="•"/>
            </a:pPr>
            <a:r>
              <a:rPr lang="zh-CN" altLang="en-US" sz="1400" b="1" dirty="0">
                <a:solidFill>
                  <a:srgbClr val="000000"/>
                </a:solidFill>
                <a:latin typeface="微软雅黑" panose="020B0503020204020204" pitchFamily="34" charset="-122"/>
                <a:ea typeface="微软雅黑" panose="020B0503020204020204" pitchFamily="34" charset="-122"/>
              </a:rPr>
              <a:t>与现有其他创新治疗方案相比</a:t>
            </a:r>
            <a:r>
              <a:rPr lang="zh-CN" altLang="en-US" sz="1400" b="1" dirty="0">
                <a:solidFill>
                  <a:srgbClr val="000000"/>
                </a:solidFill>
                <a:latin typeface="Arial" panose="020B0604020202020204"/>
                <a:ea typeface="微软雅黑" panose="020B0503020204020204" pitchFamily="34" charset="-122"/>
                <a:cs typeface="Times New Roman" panose="02020603050405020304" pitchFamily="18" charset="0"/>
              </a:rPr>
              <a:t>：</a:t>
            </a:r>
            <a:r>
              <a:rPr lang="zh-CN" altLang="en-US" sz="1400" b="1" dirty="0">
                <a:solidFill>
                  <a:srgbClr val="C00000"/>
                </a:solidFill>
                <a:latin typeface="Arial" panose="020B0604020202020204"/>
                <a:ea typeface="微软雅黑" panose="020B0503020204020204" pitchFamily="34" charset="-122"/>
                <a:cs typeface="Times New Roman" panose="02020603050405020304" pitchFamily="18" charset="0"/>
              </a:rPr>
              <a:t>严重不良反应（≥</a:t>
            </a:r>
            <a:r>
              <a:rPr lang="en-US" altLang="zh-CN" sz="1400" b="1" dirty="0">
                <a:solidFill>
                  <a:srgbClr val="C00000"/>
                </a:solidFill>
                <a:latin typeface="Arial" panose="020B0604020202020204"/>
                <a:ea typeface="微软雅黑" panose="020B0503020204020204" pitchFamily="34" charset="-122"/>
                <a:cs typeface="Times New Roman" panose="02020603050405020304" pitchFamily="18" charset="0"/>
              </a:rPr>
              <a:t>3</a:t>
            </a:r>
            <a:r>
              <a:rPr lang="zh-CN" altLang="en-US" sz="1400" b="1" dirty="0">
                <a:solidFill>
                  <a:srgbClr val="C00000"/>
                </a:solidFill>
                <a:latin typeface="Arial" panose="020B0604020202020204"/>
                <a:ea typeface="微软雅黑" panose="020B0503020204020204" pitchFamily="34" charset="-122"/>
                <a:cs typeface="Times New Roman" panose="02020603050405020304" pitchFamily="18" charset="0"/>
              </a:rPr>
              <a:t>级以上）发生比例降低</a:t>
            </a:r>
            <a:r>
              <a:rPr lang="en-US" altLang="zh-CN" sz="1400" b="1" dirty="0">
                <a:solidFill>
                  <a:srgbClr val="C00000"/>
                </a:solidFill>
                <a:latin typeface="Arial" panose="020B0604020202020204"/>
                <a:ea typeface="微软雅黑" panose="020B0503020204020204" pitchFamily="34" charset="-122"/>
                <a:cs typeface="Times New Roman" panose="02020603050405020304" pitchFamily="18" charset="0"/>
              </a:rPr>
              <a:t>14%</a:t>
            </a:r>
            <a:r>
              <a:rPr lang="en-US" altLang="zh-CN" sz="1400" baseline="30000" dirty="0">
                <a:solidFill>
                  <a:srgbClr val="000000"/>
                </a:solidFill>
                <a:latin typeface="Arial" panose="020B0604020202020204"/>
                <a:ea typeface="微软雅黑" panose="020B0503020204020204" pitchFamily="34" charset="-122"/>
                <a:cs typeface="Times New Roman" panose="02020603050405020304" pitchFamily="18" charset="0"/>
              </a:rPr>
              <a:t>8,13</a:t>
            </a:r>
            <a:r>
              <a:rPr lang="en-US" altLang="zh-CN" sz="1400" b="1" dirty="0">
                <a:solidFill>
                  <a:srgbClr val="C00000"/>
                </a:solidFill>
                <a:latin typeface="Arial" panose="020B0604020202020204"/>
                <a:ea typeface="微软雅黑" panose="020B0503020204020204" pitchFamily="34" charset="-122"/>
                <a:cs typeface="Times New Roman" panose="02020603050405020304" pitchFamily="18" charset="0"/>
              </a:rPr>
              <a:t>*</a:t>
            </a:r>
            <a:endParaRPr lang="en-US" altLang="zh-CN" sz="1400" baseline="30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a:extLst>
              <a:ext uri="{FF2B5EF4-FFF2-40B4-BE49-F238E27FC236}">
                <a16:creationId xmlns:a16="http://schemas.microsoft.com/office/drawing/2014/main" id="{C6F4CD09-067A-237B-9468-8D3B812E592F}"/>
              </a:ext>
            </a:extLst>
          </p:cNvPr>
          <p:cNvSpPr txBox="1"/>
          <p:nvPr/>
        </p:nvSpPr>
        <p:spPr bwMode="gray">
          <a:xfrm>
            <a:off x="2123078" y="528961"/>
            <a:ext cx="8739993" cy="556259"/>
          </a:xfrm>
          <a:prstGeom prst="rect">
            <a:avLst/>
          </a:prstGeom>
        </p:spPr>
        <p:txBody>
          <a:bodyPr wrap="square" lIns="45720" tIns="45720" rIns="45720" bIns="45720" rtlCol="0">
            <a:noAutofit/>
          </a:bodyPr>
          <a:lstStyle/>
          <a:p>
            <a:pPr>
              <a:lnSpc>
                <a:spcPct val="90000"/>
              </a:lnSpc>
              <a:spcBef>
                <a:spcPts val="1000"/>
              </a:spcBef>
            </a:pPr>
            <a:r>
              <a:rPr lang="zh-CN" altLang="en-US" sz="2000" b="1" dirty="0">
                <a:solidFill>
                  <a:srgbClr val="C00000"/>
                </a:solidFill>
                <a:latin typeface="微软雅黑" panose="020B0503020204020204" pitchFamily="34" charset="-122"/>
                <a:ea typeface="微软雅黑" panose="020B0503020204020204" pitchFamily="34" charset="-122"/>
              </a:rPr>
              <a:t>精准靶向</a:t>
            </a:r>
            <a:r>
              <a:rPr lang="zh-CN" altLang="en-US" sz="2000" b="1" dirty="0">
                <a:solidFill>
                  <a:srgbClr val="000000"/>
                </a:solidFill>
                <a:latin typeface="微软雅黑" panose="020B0503020204020204" pitchFamily="34" charset="-122"/>
                <a:ea typeface="微软雅黑" panose="020B0503020204020204" pitchFamily="34" charset="-122"/>
              </a:rPr>
              <a:t>、</a:t>
            </a:r>
            <a:r>
              <a:rPr lang="zh-CN" altLang="en-US" sz="2000" b="1" dirty="0">
                <a:solidFill>
                  <a:srgbClr val="C00000"/>
                </a:solidFill>
                <a:latin typeface="微软雅黑" panose="020B0503020204020204" pitchFamily="34" charset="-122"/>
                <a:ea typeface="微软雅黑" panose="020B0503020204020204" pitchFamily="34" charset="-122"/>
              </a:rPr>
              <a:t>强效</a:t>
            </a:r>
            <a:r>
              <a:rPr lang="zh-CN" altLang="en-US" sz="2000" b="1" dirty="0">
                <a:solidFill>
                  <a:srgbClr val="000000"/>
                </a:solidFill>
                <a:latin typeface="微软雅黑" panose="020B0503020204020204" pitchFamily="34" charset="-122"/>
                <a:ea typeface="微软雅黑" panose="020B0503020204020204" pitchFamily="34" charset="-122"/>
              </a:rPr>
              <a:t>杀伤肿瘤细胞，严重不良反应比例</a:t>
            </a:r>
            <a:r>
              <a:rPr lang="zh-CN" altLang="en-US" sz="2000" b="1" dirty="0">
                <a:solidFill>
                  <a:srgbClr val="C00000"/>
                </a:solidFill>
                <a:latin typeface="微软雅黑" panose="020B0503020204020204" pitchFamily="34" charset="-122"/>
                <a:ea typeface="微软雅黑" panose="020B0503020204020204" pitchFamily="34" charset="-122"/>
              </a:rPr>
              <a:t>低</a:t>
            </a:r>
          </a:p>
        </p:txBody>
      </p:sp>
      <p:sp>
        <p:nvSpPr>
          <p:cNvPr id="10" name="矩形 9">
            <a:extLst>
              <a:ext uri="{FF2B5EF4-FFF2-40B4-BE49-F238E27FC236}">
                <a16:creationId xmlns:a16="http://schemas.microsoft.com/office/drawing/2014/main" id="{1B9DDF20-EEDF-8C74-4989-3DBC16F67392}"/>
              </a:ext>
            </a:extLst>
          </p:cNvPr>
          <p:cNvSpPr/>
          <p:nvPr/>
        </p:nvSpPr>
        <p:spPr bwMode="gray">
          <a:xfrm>
            <a:off x="9454222" y="0"/>
            <a:ext cx="2736000" cy="408742"/>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注射用奥加伊妥珠单抗</a:t>
            </a:r>
          </a:p>
        </p:txBody>
      </p:sp>
    </p:spTree>
    <p:extLst>
      <p:ext uri="{BB962C8B-B14F-4D97-AF65-F5344CB8AC3E}">
        <p14:creationId xmlns:p14="http://schemas.microsoft.com/office/powerpoint/2010/main" val="1389726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3960981925"/>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484632"/>
            <a:ext cx="11546728" cy="442308"/>
          </a:xfrm>
        </p:spPr>
        <p:txBody>
          <a:bodyPr vert="horz"/>
          <a:lstStyle/>
          <a:p>
            <a:r>
              <a:rPr lang="en-US" altLang="zh-CN" sz="2800" dirty="0">
                <a:latin typeface="微软雅黑" panose="020B0503020204020204" pitchFamily="34" charset="-122"/>
                <a:ea typeface="微软雅黑" panose="020B0503020204020204" pitchFamily="34" charset="-122"/>
              </a:rPr>
              <a:t>4. </a:t>
            </a:r>
            <a:r>
              <a:rPr lang="zh-CN" altLang="en-US" sz="2800" dirty="0">
                <a:latin typeface="微软雅黑" panose="020B0503020204020204" pitchFamily="34" charset="-122"/>
                <a:ea typeface="微软雅黑" panose="020B0503020204020204" pitchFamily="34" charset="-122"/>
              </a:rPr>
              <a:t>创新性</a:t>
            </a:r>
          </a:p>
        </p:txBody>
      </p:sp>
      <p:sp>
        <p:nvSpPr>
          <p:cNvPr id="3" name="文本框 2">
            <a:extLst>
              <a:ext uri="{FF2B5EF4-FFF2-40B4-BE49-F238E27FC236}">
                <a16:creationId xmlns:a16="http://schemas.microsoft.com/office/drawing/2014/main" id="{A2265586-8533-FD5E-68F8-0DF6453F12F4}"/>
              </a:ext>
            </a:extLst>
          </p:cNvPr>
          <p:cNvSpPr txBox="1"/>
          <p:nvPr/>
        </p:nvSpPr>
        <p:spPr bwMode="gray">
          <a:xfrm>
            <a:off x="2123076" y="506301"/>
            <a:ext cx="9207863" cy="556259"/>
          </a:xfrm>
          <a:prstGeom prst="rect">
            <a:avLst/>
          </a:prstGeom>
        </p:spPr>
        <p:txBody>
          <a:bodyPr wrap="square" lIns="45720" tIns="45720" rIns="45720" bIns="45720" rtlCol="0">
            <a:noAutofit/>
          </a:bodyPr>
          <a:lstStyle/>
          <a:p>
            <a:pPr>
              <a:lnSpc>
                <a:spcPct val="90000"/>
              </a:lnSpc>
              <a:spcBef>
                <a:spcPts val="1000"/>
              </a:spcBef>
            </a:pPr>
            <a:r>
              <a:rPr lang="zh-CN" altLang="en-US" sz="2000" b="1" dirty="0">
                <a:solidFill>
                  <a:srgbClr val="C00000"/>
                </a:solidFill>
                <a:latin typeface="微软雅黑" panose="020B0503020204020204" pitchFamily="34" charset="-122"/>
                <a:ea typeface="微软雅黑" panose="020B0503020204020204" pitchFamily="34" charset="-122"/>
              </a:rPr>
              <a:t>首个且唯一治疗白血病的</a:t>
            </a:r>
            <a:r>
              <a:rPr lang="en-US" altLang="zh-CN" sz="2000" b="1" dirty="0">
                <a:solidFill>
                  <a:srgbClr val="C00000"/>
                </a:solidFill>
                <a:latin typeface="微软雅黑" panose="020B0503020204020204" pitchFamily="34" charset="-122"/>
                <a:ea typeface="微软雅黑" panose="020B0503020204020204" pitchFamily="34" charset="-122"/>
              </a:rPr>
              <a:t>ADC</a:t>
            </a:r>
            <a:r>
              <a:rPr lang="zh-CN" altLang="en-US" sz="2000" b="1" dirty="0">
                <a:solidFill>
                  <a:srgbClr val="C00000"/>
                </a:solidFill>
                <a:latin typeface="微软雅黑" panose="020B0503020204020204" pitchFamily="34" charset="-122"/>
                <a:ea typeface="微软雅黑" panose="020B0503020204020204" pitchFamily="34" charset="-122"/>
              </a:rPr>
              <a:t>药物，获得</a:t>
            </a:r>
            <a:r>
              <a:rPr lang="en-US" altLang="zh-CN" sz="2000" b="1" dirty="0">
                <a:solidFill>
                  <a:srgbClr val="C00000"/>
                </a:solidFill>
                <a:latin typeface="微软雅黑" panose="020B0503020204020204" pitchFamily="34" charset="-122"/>
                <a:ea typeface="微软雅黑" panose="020B0503020204020204" pitchFamily="34" charset="-122"/>
              </a:rPr>
              <a:t>FDA</a:t>
            </a:r>
            <a:r>
              <a:rPr lang="zh-CN" altLang="en-US" sz="2000" b="1" dirty="0">
                <a:solidFill>
                  <a:srgbClr val="C00000"/>
                </a:solidFill>
                <a:latin typeface="微软雅黑" panose="020B0503020204020204" pitchFamily="34" charset="-122"/>
                <a:ea typeface="微软雅黑" panose="020B0503020204020204" pitchFamily="34" charset="-122"/>
              </a:rPr>
              <a:t>和</a:t>
            </a:r>
            <a:r>
              <a:rPr lang="en-US" altLang="zh-CN" sz="2000" b="1" dirty="0">
                <a:solidFill>
                  <a:srgbClr val="C00000"/>
                </a:solidFill>
                <a:latin typeface="微软雅黑" panose="020B0503020204020204" pitchFamily="34" charset="-122"/>
                <a:ea typeface="微软雅黑" panose="020B0503020204020204" pitchFamily="34" charset="-122"/>
              </a:rPr>
              <a:t>EMA</a:t>
            </a:r>
            <a:r>
              <a:rPr lang="zh-CN" altLang="en-US" sz="2000" b="1" dirty="0">
                <a:solidFill>
                  <a:srgbClr val="C00000"/>
                </a:solidFill>
                <a:latin typeface="微软雅黑" panose="020B0503020204020204" pitchFamily="34" charset="-122"/>
                <a:ea typeface="微软雅黑" panose="020B0503020204020204" pitchFamily="34" charset="-122"/>
              </a:rPr>
              <a:t>的孤儿药认证；罕见肿瘤</a:t>
            </a:r>
          </a:p>
        </p:txBody>
      </p:sp>
      <p:sp>
        <p:nvSpPr>
          <p:cNvPr id="11" name="矩形 10">
            <a:extLst>
              <a:ext uri="{FF2B5EF4-FFF2-40B4-BE49-F238E27FC236}">
                <a16:creationId xmlns:a16="http://schemas.microsoft.com/office/drawing/2014/main" id="{0CB6F404-5728-F5B2-EB4E-595FD8B68B6F}"/>
              </a:ext>
            </a:extLst>
          </p:cNvPr>
          <p:cNvSpPr/>
          <p:nvPr/>
        </p:nvSpPr>
        <p:spPr bwMode="gray">
          <a:xfrm>
            <a:off x="9454222" y="0"/>
            <a:ext cx="2736000" cy="408742"/>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注射用奥加伊妥珠单抗</a:t>
            </a:r>
          </a:p>
        </p:txBody>
      </p:sp>
      <p:sp>
        <p:nvSpPr>
          <p:cNvPr id="9" name="矩形 8">
            <a:extLst>
              <a:ext uri="{FF2B5EF4-FFF2-40B4-BE49-F238E27FC236}">
                <a16:creationId xmlns:a16="http://schemas.microsoft.com/office/drawing/2014/main" id="{44BB2695-3E73-9562-699E-4C8E09F5909C}"/>
              </a:ext>
            </a:extLst>
          </p:cNvPr>
          <p:cNvSpPr/>
          <p:nvPr/>
        </p:nvSpPr>
        <p:spPr bwMode="gray">
          <a:xfrm>
            <a:off x="2136017" y="1033188"/>
            <a:ext cx="8674343" cy="456349"/>
          </a:xfrm>
          <a:prstGeom prst="rect">
            <a:avLst/>
          </a:prstGeom>
          <a:solidFill>
            <a:srgbClr val="DDF1FF"/>
          </a:solid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spcAft>
                <a:spcPct val="0"/>
              </a:spcAft>
              <a:buClr>
                <a:schemeClr val="accent2"/>
              </a:buClr>
              <a:buSzPct val="90000"/>
            </a:pPr>
            <a:r>
              <a:rPr lang="zh-CN" altLang="en-US" sz="1600" b="1" dirty="0">
                <a:latin typeface="微软雅黑" panose="020B0503020204020204" pitchFamily="34" charset="-122"/>
                <a:ea typeface="微软雅黑" panose="020B0503020204020204" pitchFamily="34" charset="-122"/>
              </a:rPr>
              <a:t>中国</a:t>
            </a:r>
            <a:r>
              <a:rPr lang="zh-CN" altLang="en-US" sz="1600" b="1" dirty="0">
                <a:solidFill>
                  <a:srgbClr val="0047BB"/>
                </a:solidFill>
                <a:latin typeface="微软雅黑" panose="020B0503020204020204" pitchFamily="34" charset="-122"/>
                <a:ea typeface="微软雅黑" panose="020B0503020204020204" pitchFamily="34" charset="-122"/>
              </a:rPr>
              <a:t>首个</a:t>
            </a:r>
            <a:r>
              <a:rPr lang="zh-CN" altLang="en-US" sz="1600" b="1" dirty="0">
                <a:latin typeface="微软雅黑" panose="020B0503020204020204" pitchFamily="34" charset="-122"/>
                <a:ea typeface="微软雅黑" panose="020B0503020204020204" pitchFamily="34" charset="-122"/>
              </a:rPr>
              <a:t>且</a:t>
            </a:r>
            <a:r>
              <a:rPr lang="zh-CN" altLang="en-US" sz="1600" b="1" dirty="0">
                <a:solidFill>
                  <a:srgbClr val="0047BB"/>
                </a:solidFill>
                <a:latin typeface="微软雅黑" panose="020B0503020204020204" pitchFamily="34" charset="-122"/>
                <a:ea typeface="微软雅黑" panose="020B0503020204020204" pitchFamily="34" charset="-122"/>
              </a:rPr>
              <a:t>唯一</a:t>
            </a:r>
            <a:r>
              <a:rPr lang="zh-CN" altLang="en-US" sz="1600" b="1" dirty="0">
                <a:latin typeface="微软雅黑" panose="020B0503020204020204" pitchFamily="34" charset="-122"/>
                <a:ea typeface="微软雅黑" panose="020B0503020204020204" pitchFamily="34" charset="-122"/>
              </a:rPr>
              <a:t>治疗急性淋巴细胞白血病的</a:t>
            </a:r>
            <a:r>
              <a:rPr lang="zh-CN" altLang="en-US" sz="1600" b="1" dirty="0">
                <a:solidFill>
                  <a:srgbClr val="0047BB"/>
                </a:solidFill>
                <a:latin typeface="微软雅黑" panose="020B0503020204020204" pitchFamily="34" charset="-122"/>
                <a:ea typeface="微软雅黑" panose="020B0503020204020204" pitchFamily="34" charset="-122"/>
              </a:rPr>
              <a:t>抗体药物偶联物（</a:t>
            </a:r>
            <a:r>
              <a:rPr lang="en-US" altLang="zh-CN" sz="1600" b="1" dirty="0">
                <a:solidFill>
                  <a:srgbClr val="0047BB"/>
                </a:solidFill>
                <a:latin typeface="微软雅黑" panose="020B0503020204020204" pitchFamily="34" charset="-122"/>
                <a:ea typeface="微软雅黑" panose="020B0503020204020204" pitchFamily="34" charset="-122"/>
              </a:rPr>
              <a:t>ADC</a:t>
            </a:r>
            <a:r>
              <a:rPr lang="zh-CN" altLang="en-US" sz="1600" b="1" dirty="0">
                <a:solidFill>
                  <a:srgbClr val="0047BB"/>
                </a:solidFill>
                <a:latin typeface="微软雅黑" panose="020B0503020204020204" pitchFamily="34" charset="-122"/>
                <a:ea typeface="微软雅黑" panose="020B0503020204020204" pitchFamily="34" charset="-122"/>
              </a:rPr>
              <a:t>），</a:t>
            </a:r>
            <a:r>
              <a:rPr lang="zh-CN" altLang="en-US" sz="1600" b="1" dirty="0">
                <a:solidFill>
                  <a:srgbClr val="C00000"/>
                </a:solidFill>
                <a:latin typeface="微软雅黑" panose="020B0503020204020204" pitchFamily="34" charset="-122"/>
                <a:ea typeface="微软雅黑" panose="020B0503020204020204" pitchFamily="34" charset="-122"/>
              </a:rPr>
              <a:t>罕见肿瘤</a:t>
            </a:r>
          </a:p>
        </p:txBody>
      </p:sp>
      <p:grpSp>
        <p:nvGrpSpPr>
          <p:cNvPr id="37" name="组合 36">
            <a:extLst>
              <a:ext uri="{FF2B5EF4-FFF2-40B4-BE49-F238E27FC236}">
                <a16:creationId xmlns:a16="http://schemas.microsoft.com/office/drawing/2014/main" id="{C57332BD-778B-DBB8-19DD-073E99DD29E9}"/>
              </a:ext>
            </a:extLst>
          </p:cNvPr>
          <p:cNvGrpSpPr/>
          <p:nvPr/>
        </p:nvGrpSpPr>
        <p:grpSpPr>
          <a:xfrm>
            <a:off x="1754974" y="1048962"/>
            <a:ext cx="424800" cy="424800"/>
            <a:chOff x="510540" y="1409879"/>
            <a:chExt cx="424800" cy="424800"/>
          </a:xfrm>
        </p:grpSpPr>
        <p:sp>
          <p:nvSpPr>
            <p:cNvPr id="38" name="椭圆 37">
              <a:extLst>
                <a:ext uri="{FF2B5EF4-FFF2-40B4-BE49-F238E27FC236}">
                  <a16:creationId xmlns:a16="http://schemas.microsoft.com/office/drawing/2014/main" id="{47F81E01-380C-D624-4D27-7261A0BE801F}"/>
                </a:ext>
              </a:extLst>
            </p:cNvPr>
            <p:cNvSpPr/>
            <p:nvPr/>
          </p:nvSpPr>
          <p:spPr bwMode="gray">
            <a:xfrm>
              <a:off x="510540" y="1409879"/>
              <a:ext cx="424800" cy="424800"/>
            </a:xfrm>
            <a:prstGeom prst="ellipse">
              <a:avLst/>
            </a:prstGeom>
            <a:solidFill>
              <a:srgbClr val="0047BB"/>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b="1" dirty="0">
                <a:solidFill>
                  <a:schemeClr val="accent1"/>
                </a:solidFill>
                <a:latin typeface="+mj-lt"/>
              </a:endParaRPr>
            </a:p>
          </p:txBody>
        </p:sp>
        <p:sp>
          <p:nvSpPr>
            <p:cNvPr id="41" name="pills_65503">
              <a:extLst>
                <a:ext uri="{FF2B5EF4-FFF2-40B4-BE49-F238E27FC236}">
                  <a16:creationId xmlns:a16="http://schemas.microsoft.com/office/drawing/2014/main" id="{D8396DE1-2527-1D4F-7D36-21FFA6DE40AC}"/>
                </a:ext>
              </a:extLst>
            </p:cNvPr>
            <p:cNvSpPr>
              <a:spLocks noChangeAspect="1"/>
            </p:cNvSpPr>
            <p:nvPr/>
          </p:nvSpPr>
          <p:spPr>
            <a:xfrm>
              <a:off x="598387" y="1505386"/>
              <a:ext cx="249105" cy="216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08126" h="588113">
                  <a:moveTo>
                    <a:pt x="384694" y="407112"/>
                  </a:moveTo>
                  <a:cubicBezTo>
                    <a:pt x="370792" y="407112"/>
                    <a:pt x="358875" y="419015"/>
                    <a:pt x="358875" y="433894"/>
                  </a:cubicBezTo>
                  <a:cubicBezTo>
                    <a:pt x="358875" y="447782"/>
                    <a:pt x="370792" y="459686"/>
                    <a:pt x="384694" y="459686"/>
                  </a:cubicBezTo>
                  <a:lnTo>
                    <a:pt x="536628" y="459686"/>
                  </a:lnTo>
                  <a:cubicBezTo>
                    <a:pt x="550530" y="459686"/>
                    <a:pt x="562447" y="447782"/>
                    <a:pt x="562447" y="433894"/>
                  </a:cubicBezTo>
                  <a:cubicBezTo>
                    <a:pt x="562447" y="419015"/>
                    <a:pt x="550530" y="407112"/>
                    <a:pt x="536628" y="407112"/>
                  </a:cubicBezTo>
                  <a:close/>
                  <a:moveTo>
                    <a:pt x="460165" y="286092"/>
                  </a:moveTo>
                  <a:cubicBezTo>
                    <a:pt x="542586" y="286092"/>
                    <a:pt x="608126" y="351562"/>
                    <a:pt x="608126" y="433894"/>
                  </a:cubicBezTo>
                  <a:cubicBezTo>
                    <a:pt x="608126" y="515235"/>
                    <a:pt x="542586" y="581697"/>
                    <a:pt x="460165" y="581697"/>
                  </a:cubicBezTo>
                  <a:cubicBezTo>
                    <a:pt x="378736" y="581697"/>
                    <a:pt x="312203" y="515235"/>
                    <a:pt x="312203" y="433894"/>
                  </a:cubicBezTo>
                  <a:cubicBezTo>
                    <a:pt x="312203" y="351562"/>
                    <a:pt x="378736" y="286092"/>
                    <a:pt x="460165" y="286092"/>
                  </a:cubicBezTo>
                  <a:close/>
                  <a:moveTo>
                    <a:pt x="321809" y="2715"/>
                  </a:moveTo>
                  <a:cubicBezTo>
                    <a:pt x="358818" y="-4475"/>
                    <a:pt x="398559" y="2467"/>
                    <a:pt x="432339" y="25277"/>
                  </a:cubicBezTo>
                  <a:cubicBezTo>
                    <a:pt x="500893" y="71889"/>
                    <a:pt x="518776" y="165112"/>
                    <a:pt x="472080" y="234533"/>
                  </a:cubicBezTo>
                  <a:lnTo>
                    <a:pt x="464132" y="246434"/>
                  </a:lnTo>
                  <a:cubicBezTo>
                    <a:pt x="463138" y="246434"/>
                    <a:pt x="461151" y="246434"/>
                    <a:pt x="460158" y="246434"/>
                  </a:cubicBezTo>
                  <a:cubicBezTo>
                    <a:pt x="433333" y="246434"/>
                    <a:pt x="407501" y="252385"/>
                    <a:pt x="384650" y="262302"/>
                  </a:cubicBezTo>
                  <a:lnTo>
                    <a:pt x="425384" y="201806"/>
                  </a:lnTo>
                  <a:cubicBezTo>
                    <a:pt x="454197" y="159161"/>
                    <a:pt x="443268" y="101641"/>
                    <a:pt x="400546" y="71889"/>
                  </a:cubicBezTo>
                  <a:cubicBezTo>
                    <a:pt x="358818" y="44120"/>
                    <a:pt x="303181" y="55029"/>
                    <a:pt x="274368" y="96682"/>
                  </a:cubicBezTo>
                  <a:lnTo>
                    <a:pt x="174022" y="244451"/>
                  </a:lnTo>
                  <a:lnTo>
                    <a:pt x="303181" y="331724"/>
                  </a:lnTo>
                  <a:cubicBezTo>
                    <a:pt x="284303" y="360484"/>
                    <a:pt x="273375" y="396187"/>
                    <a:pt x="273375" y="433873"/>
                  </a:cubicBezTo>
                  <a:cubicBezTo>
                    <a:pt x="273375" y="459658"/>
                    <a:pt x="278342" y="483459"/>
                    <a:pt x="287284" y="506269"/>
                  </a:cubicBezTo>
                  <a:lnTo>
                    <a:pt x="277349" y="520154"/>
                  </a:lnTo>
                  <a:cubicBezTo>
                    <a:pt x="229659" y="590567"/>
                    <a:pt x="133287" y="609410"/>
                    <a:pt x="62747" y="561807"/>
                  </a:cubicBezTo>
                  <a:cubicBezTo>
                    <a:pt x="-2826" y="517178"/>
                    <a:pt x="-19716" y="428914"/>
                    <a:pt x="24993" y="363459"/>
                  </a:cubicBezTo>
                  <a:lnTo>
                    <a:pt x="227672" y="64946"/>
                  </a:lnTo>
                  <a:cubicBezTo>
                    <a:pt x="250524" y="31227"/>
                    <a:pt x="284800" y="9905"/>
                    <a:pt x="321809" y="27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矩形 46">
            <a:extLst>
              <a:ext uri="{FF2B5EF4-FFF2-40B4-BE49-F238E27FC236}">
                <a16:creationId xmlns:a16="http://schemas.microsoft.com/office/drawing/2014/main" id="{570D273B-8C09-D8EF-974C-41A5140307F2}"/>
              </a:ext>
            </a:extLst>
          </p:cNvPr>
          <p:cNvSpPr/>
          <p:nvPr/>
        </p:nvSpPr>
        <p:spPr bwMode="gray">
          <a:xfrm>
            <a:off x="393458" y="2941631"/>
            <a:ext cx="1877302" cy="307399"/>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b="1" dirty="0">
                <a:latin typeface="微软雅黑" panose="020B0503020204020204" pitchFamily="34" charset="-122"/>
                <a:ea typeface="微软雅黑" panose="020B0503020204020204" pitchFamily="34" charset="-122"/>
              </a:rPr>
              <a:t>主要创新机制</a:t>
            </a:r>
          </a:p>
        </p:txBody>
      </p:sp>
      <p:sp>
        <p:nvSpPr>
          <p:cNvPr id="48" name="矩形 47">
            <a:extLst>
              <a:ext uri="{FF2B5EF4-FFF2-40B4-BE49-F238E27FC236}">
                <a16:creationId xmlns:a16="http://schemas.microsoft.com/office/drawing/2014/main" id="{8A707DFE-0614-BB14-8B6B-60A0C32D8721}"/>
              </a:ext>
            </a:extLst>
          </p:cNvPr>
          <p:cNvSpPr/>
          <p:nvPr/>
        </p:nvSpPr>
        <p:spPr bwMode="gray">
          <a:xfrm>
            <a:off x="2733020" y="2941631"/>
            <a:ext cx="8953277" cy="307399"/>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b="1" dirty="0">
                <a:latin typeface="微软雅黑" panose="020B0503020204020204" pitchFamily="34" charset="-122"/>
                <a:ea typeface="微软雅黑" panose="020B0503020204020204" pitchFamily="34" charset="-122"/>
              </a:rPr>
              <a:t>创新带来的患者获益</a:t>
            </a:r>
          </a:p>
        </p:txBody>
      </p:sp>
      <p:sp>
        <p:nvSpPr>
          <p:cNvPr id="49" name="矩形 48">
            <a:extLst>
              <a:ext uri="{FF2B5EF4-FFF2-40B4-BE49-F238E27FC236}">
                <a16:creationId xmlns:a16="http://schemas.microsoft.com/office/drawing/2014/main" id="{4DEE1F94-B63E-2D40-E2CB-F869EC769E41}"/>
              </a:ext>
            </a:extLst>
          </p:cNvPr>
          <p:cNvSpPr/>
          <p:nvPr/>
        </p:nvSpPr>
        <p:spPr bwMode="gray">
          <a:xfrm>
            <a:off x="393458" y="3249029"/>
            <a:ext cx="1877302" cy="2986019"/>
          </a:xfrm>
          <a:prstGeom prst="rect">
            <a:avLst/>
          </a:prstGeom>
          <a:solidFill>
            <a:schemeClr val="bg2">
              <a:lumMod val="20000"/>
              <a:lumOff val="80000"/>
            </a:schemeClr>
          </a:solid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spcAft>
                <a:spcPct val="0"/>
              </a:spcAft>
              <a:buClr>
                <a:schemeClr val="accent2"/>
              </a:buClr>
              <a:buSzPct val="90000"/>
            </a:pPr>
            <a:r>
              <a:rPr lang="zh-CN" altLang="en-US" sz="1600" b="1" dirty="0">
                <a:solidFill>
                  <a:srgbClr val="0047BB"/>
                </a:solidFill>
                <a:latin typeface="微软雅黑" panose="020B0503020204020204" pitchFamily="34" charset="-122"/>
                <a:ea typeface="微软雅黑" panose="020B0503020204020204" pitchFamily="34" charset="-122"/>
              </a:rPr>
              <a:t>首个</a:t>
            </a:r>
            <a:r>
              <a:rPr lang="zh-CN" altLang="en-US" sz="1600" b="1" dirty="0">
                <a:latin typeface="微软雅黑" panose="020B0503020204020204" pitchFamily="34" charset="-122"/>
                <a:ea typeface="微软雅黑" panose="020B0503020204020204" pitchFamily="34" charset="-122"/>
              </a:rPr>
              <a:t>且</a:t>
            </a:r>
            <a:r>
              <a:rPr lang="zh-CN" altLang="en-US" sz="1600" b="1" dirty="0">
                <a:solidFill>
                  <a:srgbClr val="0047BB"/>
                </a:solidFill>
                <a:latin typeface="微软雅黑" panose="020B0503020204020204" pitchFamily="34" charset="-122"/>
                <a:ea typeface="微软雅黑" panose="020B0503020204020204" pitchFamily="34" charset="-122"/>
              </a:rPr>
              <a:t>唯一</a:t>
            </a:r>
            <a:endParaRPr lang="en-US" altLang="zh-CN" sz="1600" b="1" dirty="0">
              <a:solidFill>
                <a:srgbClr val="0047BB"/>
              </a:solidFill>
              <a:latin typeface="微软雅黑" panose="020B0503020204020204" pitchFamily="34" charset="-122"/>
              <a:ea typeface="微软雅黑" panose="020B0503020204020204" pitchFamily="34" charset="-122"/>
            </a:endParaRPr>
          </a:p>
          <a:p>
            <a:pPr algn="ctr" fontAlgn="base">
              <a:spcAft>
                <a:spcPct val="0"/>
              </a:spcAft>
              <a:buClr>
                <a:schemeClr val="accent2"/>
              </a:buClr>
              <a:buSzPct val="90000"/>
            </a:pPr>
            <a:r>
              <a:rPr lang="zh-CN" altLang="en-US" sz="1600" b="1" dirty="0">
                <a:latin typeface="微软雅黑" panose="020B0503020204020204" pitchFamily="34" charset="-122"/>
                <a:ea typeface="微软雅黑" panose="020B0503020204020204" pitchFamily="34" charset="-122"/>
              </a:rPr>
              <a:t>治疗白血病的</a:t>
            </a:r>
            <a:endParaRPr lang="en-US" altLang="zh-CN" sz="1600" b="1" dirty="0">
              <a:latin typeface="微软雅黑" panose="020B0503020204020204" pitchFamily="34" charset="-122"/>
              <a:ea typeface="微软雅黑" panose="020B0503020204020204" pitchFamily="34" charset="-122"/>
            </a:endParaRPr>
          </a:p>
          <a:p>
            <a:pPr algn="ctr" fontAlgn="base">
              <a:spcAft>
                <a:spcPct val="0"/>
              </a:spcAft>
              <a:buClr>
                <a:schemeClr val="accent2"/>
              </a:buClr>
              <a:buSzPct val="90000"/>
            </a:pPr>
            <a:r>
              <a:rPr lang="zh-CN" altLang="en-US" sz="1600" b="1" dirty="0">
                <a:solidFill>
                  <a:srgbClr val="0047BB"/>
                </a:solidFill>
                <a:latin typeface="微软雅黑" panose="020B0503020204020204" pitchFamily="34" charset="-122"/>
                <a:ea typeface="微软雅黑" panose="020B0503020204020204" pitchFamily="34" charset="-122"/>
              </a:rPr>
              <a:t>抗体药物偶联物</a:t>
            </a:r>
            <a:endParaRPr lang="en-US" altLang="zh-CN" sz="1600" b="1" dirty="0">
              <a:solidFill>
                <a:srgbClr val="0047BB"/>
              </a:solidFill>
              <a:latin typeface="微软雅黑" panose="020B0503020204020204" pitchFamily="34" charset="-122"/>
              <a:ea typeface="微软雅黑" panose="020B0503020204020204" pitchFamily="34" charset="-122"/>
            </a:endParaRPr>
          </a:p>
          <a:p>
            <a:pPr algn="ctr" fontAlgn="base">
              <a:spcAft>
                <a:spcPct val="0"/>
              </a:spcAft>
              <a:buClr>
                <a:schemeClr val="accent2"/>
              </a:buClr>
              <a:buSzPct val="90000"/>
            </a:pPr>
            <a:r>
              <a:rPr lang="zh-CN" altLang="en-US" sz="1600" b="1" dirty="0">
                <a:solidFill>
                  <a:srgbClr val="0047BB"/>
                </a:solidFill>
                <a:latin typeface="微软雅黑" panose="020B0503020204020204" pitchFamily="34" charset="-122"/>
                <a:ea typeface="微软雅黑" panose="020B0503020204020204" pitchFamily="34" charset="-122"/>
              </a:rPr>
              <a:t>（</a:t>
            </a:r>
            <a:r>
              <a:rPr lang="en-US" altLang="zh-CN" sz="1600" b="1" dirty="0">
                <a:solidFill>
                  <a:srgbClr val="0047BB"/>
                </a:solidFill>
                <a:latin typeface="微软雅黑" panose="020B0503020204020204" pitchFamily="34" charset="-122"/>
                <a:ea typeface="微软雅黑" panose="020B0503020204020204" pitchFamily="34" charset="-122"/>
              </a:rPr>
              <a:t>ADC</a:t>
            </a:r>
            <a:r>
              <a:rPr lang="zh-CN" altLang="en-US" sz="1600" b="1" dirty="0">
                <a:solidFill>
                  <a:srgbClr val="0047BB"/>
                </a:solidFill>
                <a:latin typeface="微软雅黑" panose="020B0503020204020204" pitchFamily="34" charset="-122"/>
                <a:ea typeface="微软雅黑" panose="020B0503020204020204" pitchFamily="34" charset="-122"/>
              </a:rPr>
              <a:t>）</a:t>
            </a:r>
            <a:endParaRPr lang="en-US" altLang="zh-CN" sz="1600" b="1" dirty="0">
              <a:solidFill>
                <a:srgbClr val="0047BB"/>
              </a:solidFill>
              <a:latin typeface="微软雅黑" panose="020B0503020204020204" pitchFamily="34" charset="-122"/>
              <a:ea typeface="微软雅黑" panose="020B0503020204020204" pitchFamily="34" charset="-122"/>
            </a:endParaRPr>
          </a:p>
        </p:txBody>
      </p:sp>
      <p:sp>
        <p:nvSpPr>
          <p:cNvPr id="50" name="矩形 49">
            <a:extLst>
              <a:ext uri="{FF2B5EF4-FFF2-40B4-BE49-F238E27FC236}">
                <a16:creationId xmlns:a16="http://schemas.microsoft.com/office/drawing/2014/main" id="{4A873D8C-01E3-687A-52C1-EA0EA73A0CCB}"/>
              </a:ext>
            </a:extLst>
          </p:cNvPr>
          <p:cNvSpPr/>
          <p:nvPr/>
        </p:nvSpPr>
        <p:spPr bwMode="gray">
          <a:xfrm>
            <a:off x="3494617" y="3249030"/>
            <a:ext cx="8191680" cy="1764930"/>
          </a:xfrm>
          <a:prstGeom prst="rect">
            <a:avLst/>
          </a:prstGeom>
          <a:solidFill>
            <a:schemeClr val="bg1"/>
          </a:solid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2563" indent="-182563" fontAlgn="base">
              <a:buSzPct val="90000"/>
              <a:buFont typeface="Arial" panose="020B0604020202020204" pitchFamily="34" charset="0"/>
              <a:buChar char="•"/>
            </a:pPr>
            <a:r>
              <a:rPr lang="zh-CN" altLang="en-US" sz="1300" b="1" dirty="0">
                <a:solidFill>
                  <a:srgbClr val="0047BB"/>
                </a:solidFill>
                <a:latin typeface="微软雅黑" panose="020B0503020204020204" pitchFamily="34" charset="-122"/>
                <a:ea typeface="微软雅黑" panose="020B0503020204020204" pitchFamily="34" charset="-122"/>
              </a:rPr>
              <a:t>更强效的肿瘤细胞杀伤能力：</a:t>
            </a:r>
            <a:endParaRPr lang="en-US" altLang="zh-CN" sz="1300" b="1" dirty="0">
              <a:solidFill>
                <a:srgbClr val="0047BB"/>
              </a:solidFill>
              <a:latin typeface="微软雅黑" panose="020B0503020204020204" pitchFamily="34" charset="-122"/>
              <a:ea typeface="微软雅黑" panose="020B0503020204020204" pitchFamily="34" charset="-122"/>
            </a:endParaRPr>
          </a:p>
          <a:p>
            <a:pPr marL="468312" indent="-285750" fontAlgn="base">
              <a:spcBef>
                <a:spcPts val="300"/>
              </a:spcBef>
              <a:buSzPct val="90000"/>
              <a:buFont typeface="Wingdings" panose="05000000000000000000" pitchFamily="2" charset="2"/>
              <a:buChar char="ü"/>
            </a:pPr>
            <a:r>
              <a:rPr lang="zh-CN" altLang="en-US" sz="1300" b="1" dirty="0">
                <a:latin typeface="微软雅黑" panose="020B0503020204020204" pitchFamily="34" charset="-122"/>
                <a:ea typeface="微软雅黑" panose="020B0503020204020204" pitchFamily="34" charset="-122"/>
              </a:rPr>
              <a:t>快速深度缓解</a:t>
            </a:r>
            <a:r>
              <a:rPr lang="zh-CN" altLang="en-US" sz="1300" dirty="0">
                <a:latin typeface="微软雅黑" panose="020B0503020204020204" pitchFamily="34" charset="-122"/>
                <a:ea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rPr>
              <a:t>CR/CRi</a:t>
            </a:r>
            <a:r>
              <a:rPr lang="zh-CN" altLang="en-US" sz="1300" dirty="0">
                <a:latin typeface="微软雅黑" panose="020B0503020204020204" pitchFamily="34" charset="-122"/>
                <a:ea typeface="微软雅黑" panose="020B0503020204020204" pitchFamily="34" charset="-122"/>
              </a:rPr>
              <a:t>达到</a:t>
            </a:r>
            <a:r>
              <a:rPr lang="en-US" altLang="zh-CN" sz="1300" dirty="0">
                <a:latin typeface="微软雅黑" panose="020B0503020204020204" pitchFamily="34" charset="-122"/>
                <a:ea typeface="微软雅黑" panose="020B0503020204020204" pitchFamily="34" charset="-122"/>
              </a:rPr>
              <a:t>80.7%</a:t>
            </a:r>
            <a:r>
              <a:rPr lang="zh-CN" altLang="en-US" sz="1300" dirty="0">
                <a:latin typeface="微软雅黑" panose="020B0503020204020204" pitchFamily="34" charset="-122"/>
                <a:ea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rPr>
              <a:t>MRD</a:t>
            </a:r>
            <a:r>
              <a:rPr lang="zh-CN" altLang="en-US" sz="1300" dirty="0">
                <a:latin typeface="微软雅黑" panose="020B0503020204020204" pitchFamily="34" charset="-122"/>
                <a:ea typeface="微软雅黑" panose="020B0503020204020204" pitchFamily="34" charset="-122"/>
              </a:rPr>
              <a:t>转阴率</a:t>
            </a:r>
            <a:r>
              <a:rPr lang="en-US" altLang="zh-CN" sz="1300" dirty="0">
                <a:latin typeface="微软雅黑" panose="020B0503020204020204" pitchFamily="34" charset="-122"/>
                <a:ea typeface="微软雅黑" panose="020B0503020204020204" pitchFamily="34" charset="-122"/>
              </a:rPr>
              <a:t>78.8%</a:t>
            </a:r>
            <a:r>
              <a:rPr lang="zh-CN" altLang="en-US" sz="1300" dirty="0">
                <a:latin typeface="微软雅黑" panose="020B0503020204020204" pitchFamily="34" charset="-122"/>
                <a:ea typeface="微软雅黑" panose="020B0503020204020204" pitchFamily="34" charset="-122"/>
              </a:rPr>
              <a:t>）、</a:t>
            </a:r>
            <a:r>
              <a:rPr lang="zh-CN" altLang="en-US" sz="1300" b="1" dirty="0">
                <a:latin typeface="微软雅黑" panose="020B0503020204020204" pitchFamily="34" charset="-122"/>
                <a:ea typeface="微软雅黑" panose="020B0503020204020204" pitchFamily="34" charset="-122"/>
              </a:rPr>
              <a:t>提升接受移植机会</a:t>
            </a:r>
            <a:r>
              <a:rPr lang="zh-CN" altLang="en-US" sz="1300" dirty="0">
                <a:latin typeface="微软雅黑" panose="020B0503020204020204" pitchFamily="34" charset="-122"/>
                <a:ea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rPr>
              <a:t>41%</a:t>
            </a:r>
            <a:r>
              <a:rPr lang="zh-CN" altLang="en-US" sz="1300" dirty="0">
                <a:latin typeface="微软雅黑" panose="020B0503020204020204" pitchFamily="34" charset="-122"/>
                <a:ea typeface="微软雅黑" panose="020B0503020204020204" pitchFamily="34" charset="-122"/>
              </a:rPr>
              <a:t>）、</a:t>
            </a:r>
            <a:r>
              <a:rPr lang="zh-CN" altLang="en-US" sz="1300" b="1" dirty="0">
                <a:latin typeface="微软雅黑" panose="020B0503020204020204" pitchFamily="34" charset="-122"/>
                <a:ea typeface="微软雅黑" panose="020B0503020204020204" pitchFamily="34" charset="-122"/>
              </a:rPr>
              <a:t>延长生命</a:t>
            </a:r>
            <a:r>
              <a:rPr lang="zh-CN" altLang="en-US" sz="1300" dirty="0">
                <a:latin typeface="微软雅黑" panose="020B0503020204020204" pitchFamily="34" charset="-122"/>
                <a:ea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rPr>
              <a:t>mOS 19.2</a:t>
            </a:r>
            <a:r>
              <a:rPr lang="zh-CN" altLang="en-US" sz="1300" dirty="0">
                <a:latin typeface="微软雅黑" panose="020B0503020204020204" pitchFamily="34" charset="-122"/>
                <a:ea typeface="微软雅黑" panose="020B0503020204020204" pitchFamily="34" charset="-122"/>
              </a:rPr>
              <a:t>个月）、</a:t>
            </a:r>
            <a:r>
              <a:rPr lang="zh-CN" altLang="en-US" sz="1300" b="1" dirty="0">
                <a:latin typeface="微软雅黑" panose="020B0503020204020204" pitchFamily="34" charset="-122"/>
                <a:ea typeface="微软雅黑" panose="020B0503020204020204" pitchFamily="34" charset="-122"/>
              </a:rPr>
              <a:t>降低复发</a:t>
            </a:r>
            <a:r>
              <a:rPr lang="zh-CN" altLang="en-US" sz="1300" dirty="0">
                <a:latin typeface="微软雅黑" panose="020B0503020204020204" pitchFamily="34" charset="-122"/>
                <a:ea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rPr>
              <a:t>DOR 11.5</a:t>
            </a:r>
            <a:r>
              <a:rPr lang="zh-CN" altLang="en-US" sz="1300" dirty="0">
                <a:latin typeface="微软雅黑" panose="020B0503020204020204" pitchFamily="34" charset="-122"/>
                <a:ea typeface="微软雅黑" panose="020B0503020204020204" pitchFamily="34" charset="-122"/>
              </a:rPr>
              <a:t>个月）</a:t>
            </a:r>
            <a:endParaRPr lang="en-US" altLang="zh-CN" sz="1300" b="1" dirty="0">
              <a:latin typeface="微软雅黑" panose="020B0503020204020204" pitchFamily="34" charset="-122"/>
              <a:ea typeface="微软雅黑" panose="020B0503020204020204" pitchFamily="34" charset="-122"/>
            </a:endParaRPr>
          </a:p>
          <a:p>
            <a:pPr marL="182563" indent="-182563" fontAlgn="base">
              <a:spcBef>
                <a:spcPts val="600"/>
              </a:spcBef>
              <a:buSzPct val="90000"/>
              <a:buFont typeface="Arial" panose="020B0604020202020204" pitchFamily="34" charset="0"/>
              <a:buChar char="•"/>
            </a:pPr>
            <a:r>
              <a:rPr lang="zh-CN" altLang="en-US" sz="1300" b="1" dirty="0">
                <a:solidFill>
                  <a:srgbClr val="0047BB"/>
                </a:solidFill>
                <a:latin typeface="微软雅黑" panose="020B0503020204020204" pitchFamily="34" charset="-122"/>
                <a:ea typeface="微软雅黑" panose="020B0503020204020204" pitchFamily="34" charset="-122"/>
              </a:rPr>
              <a:t>特殊患者获益：</a:t>
            </a:r>
            <a:endParaRPr lang="en-US" altLang="zh-CN" sz="1300" b="1" dirty="0">
              <a:solidFill>
                <a:srgbClr val="0047BB"/>
              </a:solidFill>
              <a:latin typeface="微软雅黑" panose="020B0503020204020204" pitchFamily="34" charset="-122"/>
              <a:ea typeface="微软雅黑" panose="020B0503020204020204" pitchFamily="34" charset="-122"/>
            </a:endParaRPr>
          </a:p>
          <a:p>
            <a:pPr marL="468312" indent="-285750" fontAlgn="base">
              <a:spcBef>
                <a:spcPts val="300"/>
              </a:spcBef>
              <a:buSzPct val="90000"/>
              <a:buFont typeface="Wingdings" panose="05000000000000000000" pitchFamily="2" charset="2"/>
              <a:buChar char="ü"/>
            </a:pPr>
            <a:r>
              <a:rPr lang="zh-CN" altLang="en-US" sz="1300" dirty="0">
                <a:latin typeface="微软雅黑" panose="020B0503020204020204" pitchFamily="34" charset="-122"/>
                <a:ea typeface="微软雅黑" panose="020B0503020204020204" pitchFamily="34" charset="-122"/>
              </a:rPr>
              <a:t>唯一</a:t>
            </a:r>
            <a:r>
              <a:rPr lang="zh-CN" altLang="en-US" sz="1300" b="1" dirty="0">
                <a:latin typeface="微软雅黑" panose="020B0503020204020204" pitchFamily="34" charset="-122"/>
                <a:ea typeface="微软雅黑" panose="020B0503020204020204" pitchFamily="34" charset="-122"/>
              </a:rPr>
              <a:t>高肿瘤负荷患者</a:t>
            </a:r>
            <a:r>
              <a:rPr lang="zh-CN" altLang="en-US" sz="1300" dirty="0">
                <a:latin typeface="微软雅黑" panose="020B0503020204020204" pitchFamily="34" charset="-122"/>
                <a:ea typeface="微软雅黑" panose="020B0503020204020204" pitchFamily="34" charset="-122"/>
              </a:rPr>
              <a:t>仍可显著获益的治疗药物：肿瘤骨髓原始细胞比例（</a:t>
            </a:r>
            <a:r>
              <a:rPr lang="en-US" altLang="zh-CN" sz="1300" dirty="0">
                <a:latin typeface="微软雅黑" panose="020B0503020204020204" pitchFamily="34" charset="-122"/>
                <a:ea typeface="微软雅黑" panose="020B0503020204020204" pitchFamily="34" charset="-122"/>
              </a:rPr>
              <a:t>BMB%</a:t>
            </a:r>
            <a:r>
              <a:rPr lang="zh-CN" altLang="en-US" sz="1300" dirty="0">
                <a:latin typeface="微软雅黑" panose="020B0503020204020204" pitchFamily="34" charset="-122"/>
                <a:ea typeface="微软雅黑" panose="020B0503020204020204" pitchFamily="34" charset="-122"/>
              </a:rPr>
              <a:t>）</a:t>
            </a:r>
            <a:r>
              <a:rPr lang="en-US" altLang="zh-CN" sz="1300" dirty="0">
                <a:latin typeface="微软雅黑" panose="020B0503020204020204" pitchFamily="34" charset="-122"/>
                <a:ea typeface="微软雅黑" panose="020B0503020204020204" pitchFamily="34" charset="-122"/>
              </a:rPr>
              <a:t>&gt;50%</a:t>
            </a:r>
            <a:r>
              <a:rPr lang="zh-CN" altLang="en-US" sz="1300" dirty="0">
                <a:latin typeface="微软雅黑" panose="020B0503020204020204" pitchFamily="34" charset="-122"/>
                <a:ea typeface="微软雅黑" panose="020B0503020204020204" pitchFamily="34" charset="-122"/>
              </a:rPr>
              <a:t>患者，治疗后</a:t>
            </a:r>
            <a:r>
              <a:rPr lang="zh-CN" altLang="en-US" sz="1300" b="1" dirty="0">
                <a:latin typeface="微软雅黑" panose="020B0503020204020204" pitchFamily="34" charset="-122"/>
                <a:ea typeface="微软雅黑" panose="020B0503020204020204" pitchFamily="34" charset="-122"/>
              </a:rPr>
              <a:t>总缓解率高达</a:t>
            </a:r>
            <a:r>
              <a:rPr lang="en-US" altLang="zh-CN" sz="1300" b="1" dirty="0">
                <a:latin typeface="微软雅黑" panose="020B0503020204020204" pitchFamily="34" charset="-122"/>
                <a:ea typeface="微软雅黑" panose="020B0503020204020204" pitchFamily="34" charset="-122"/>
              </a:rPr>
              <a:t>70-75%</a:t>
            </a:r>
          </a:p>
          <a:p>
            <a:pPr marL="468312" indent="-285750" fontAlgn="base">
              <a:spcBef>
                <a:spcPts val="300"/>
              </a:spcBef>
              <a:buSzPct val="90000"/>
              <a:buFont typeface="Wingdings" panose="05000000000000000000" pitchFamily="2" charset="2"/>
              <a:buChar char="ü"/>
            </a:pPr>
            <a:r>
              <a:rPr lang="zh-CN" altLang="en-US" sz="1300" b="1" dirty="0">
                <a:latin typeface="微软雅黑" panose="020B0503020204020204" pitchFamily="34" charset="-122"/>
                <a:ea typeface="微软雅黑" panose="020B0503020204020204" pitchFamily="34" charset="-122"/>
              </a:rPr>
              <a:t>老年患者</a:t>
            </a:r>
            <a:r>
              <a:rPr lang="zh-CN" altLang="en-US" sz="1300" dirty="0">
                <a:latin typeface="微软雅黑" panose="020B0503020204020204" pitchFamily="34" charset="-122"/>
                <a:ea typeface="微软雅黑" panose="020B0503020204020204" pitchFamily="34" charset="-122"/>
              </a:rPr>
              <a:t>无法接受移植，但指南证实使用奥加伊妥珠单抗治疗后仍可取得</a:t>
            </a:r>
            <a:r>
              <a:rPr lang="zh-CN" altLang="en-US" sz="1300" b="1" dirty="0">
                <a:latin typeface="微软雅黑" panose="020B0503020204020204" pitchFamily="34" charset="-122"/>
                <a:ea typeface="微软雅黑" panose="020B0503020204020204" pitchFamily="34" charset="-122"/>
              </a:rPr>
              <a:t>较好疗效</a:t>
            </a:r>
            <a:endParaRPr lang="en-US" altLang="zh-CN" sz="1300" b="1" dirty="0">
              <a:latin typeface="微软雅黑" panose="020B0503020204020204" pitchFamily="34" charset="-122"/>
              <a:ea typeface="微软雅黑" panose="020B0503020204020204" pitchFamily="34" charset="-122"/>
            </a:endParaRPr>
          </a:p>
        </p:txBody>
      </p:sp>
      <p:sp>
        <p:nvSpPr>
          <p:cNvPr id="52" name="箭头: 右 51">
            <a:extLst>
              <a:ext uri="{FF2B5EF4-FFF2-40B4-BE49-F238E27FC236}">
                <a16:creationId xmlns:a16="http://schemas.microsoft.com/office/drawing/2014/main" id="{614178B7-768E-D1E2-4652-E3C4234F9858}"/>
              </a:ext>
            </a:extLst>
          </p:cNvPr>
          <p:cNvSpPr/>
          <p:nvPr/>
        </p:nvSpPr>
        <p:spPr bwMode="gray">
          <a:xfrm>
            <a:off x="2362068" y="3969492"/>
            <a:ext cx="252000" cy="324000"/>
          </a:xfrm>
          <a:prstGeom prst="rightArrow">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b="1" dirty="0">
              <a:solidFill>
                <a:schemeClr val="accent1"/>
              </a:solidFill>
              <a:latin typeface="+mj-lt"/>
            </a:endParaRPr>
          </a:p>
        </p:txBody>
      </p:sp>
      <p:sp>
        <p:nvSpPr>
          <p:cNvPr id="53" name="矩形 52">
            <a:extLst>
              <a:ext uri="{FF2B5EF4-FFF2-40B4-BE49-F238E27FC236}">
                <a16:creationId xmlns:a16="http://schemas.microsoft.com/office/drawing/2014/main" id="{CB75652A-1486-801C-3D06-701165E26E30}"/>
              </a:ext>
            </a:extLst>
          </p:cNvPr>
          <p:cNvSpPr/>
          <p:nvPr/>
        </p:nvSpPr>
        <p:spPr bwMode="gray">
          <a:xfrm>
            <a:off x="2735757" y="3249029"/>
            <a:ext cx="760228" cy="1764927"/>
          </a:xfrm>
          <a:prstGeom prst="rect">
            <a:avLst/>
          </a:prstGeom>
          <a:solidFill>
            <a:srgbClr val="DDF1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sz="1300" b="1" dirty="0">
                <a:latin typeface="微软雅黑" panose="020B0503020204020204" pitchFamily="34" charset="-122"/>
                <a:ea typeface="微软雅黑" panose="020B0503020204020204" pitchFamily="34" charset="-122"/>
              </a:rPr>
              <a:t>提升</a:t>
            </a:r>
            <a:endParaRPr lang="en-US" altLang="zh-CN" sz="1300" b="1" dirty="0">
              <a:latin typeface="微软雅黑" panose="020B0503020204020204" pitchFamily="34" charset="-122"/>
              <a:ea typeface="微软雅黑" panose="020B0503020204020204" pitchFamily="34" charset="-122"/>
            </a:endParaRPr>
          </a:p>
          <a:p>
            <a:pPr algn="ctr" fontAlgn="base">
              <a:lnSpc>
                <a:spcPct val="90000"/>
              </a:lnSpc>
              <a:spcAft>
                <a:spcPct val="0"/>
              </a:spcAft>
              <a:buClr>
                <a:schemeClr val="accent2"/>
              </a:buClr>
              <a:buSzPct val="90000"/>
            </a:pPr>
            <a:r>
              <a:rPr lang="zh-CN" altLang="en-US" sz="1300" b="1" dirty="0">
                <a:latin typeface="微软雅黑" panose="020B0503020204020204" pitchFamily="34" charset="-122"/>
                <a:ea typeface="微软雅黑" panose="020B0503020204020204" pitchFamily="34" charset="-122"/>
              </a:rPr>
              <a:t>有效性</a:t>
            </a:r>
          </a:p>
        </p:txBody>
      </p:sp>
      <p:sp>
        <p:nvSpPr>
          <p:cNvPr id="54" name="矩形 53">
            <a:extLst>
              <a:ext uri="{FF2B5EF4-FFF2-40B4-BE49-F238E27FC236}">
                <a16:creationId xmlns:a16="http://schemas.microsoft.com/office/drawing/2014/main" id="{427CC06D-1C2E-4004-F648-7A84B45BB756}"/>
              </a:ext>
            </a:extLst>
          </p:cNvPr>
          <p:cNvSpPr/>
          <p:nvPr/>
        </p:nvSpPr>
        <p:spPr bwMode="gray">
          <a:xfrm>
            <a:off x="3491880" y="5085449"/>
            <a:ext cx="8191680" cy="540000"/>
          </a:xfrm>
          <a:prstGeom prst="rect">
            <a:avLst/>
          </a:prstGeom>
          <a:solidFill>
            <a:schemeClr val="bg1"/>
          </a:solid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2563" indent="-182563" fontAlgn="base">
              <a:buSzPct val="90000"/>
              <a:buFont typeface="Arial" panose="020B0604020202020204" pitchFamily="34" charset="0"/>
              <a:buChar char="•"/>
            </a:pPr>
            <a:r>
              <a:rPr lang="zh-CN" altLang="en-US" sz="1300" b="1" dirty="0">
                <a:solidFill>
                  <a:srgbClr val="0047BB"/>
                </a:solidFill>
                <a:latin typeface="微软雅黑" panose="020B0503020204020204" pitchFamily="34" charset="-122"/>
                <a:ea typeface="微软雅黑" panose="020B0503020204020204" pitchFamily="34" charset="-122"/>
              </a:rPr>
              <a:t>精准靶向：</a:t>
            </a:r>
            <a:r>
              <a:rPr lang="zh-CN" altLang="en-US" sz="1300" dirty="0">
                <a:latin typeface="微软雅黑" panose="020B0503020204020204" pitchFamily="34" charset="-122"/>
                <a:ea typeface="微软雅黑" panose="020B0503020204020204" pitchFamily="34" charset="-122"/>
              </a:rPr>
              <a:t>与同适应症下目录外药品相比，严重不良反应发生比例显著降低</a:t>
            </a:r>
            <a:r>
              <a:rPr lang="en-US" altLang="zh-CN" sz="1300" dirty="0">
                <a:latin typeface="微软雅黑" panose="020B0503020204020204" pitchFamily="34" charset="-122"/>
                <a:ea typeface="微软雅黑" panose="020B0503020204020204" pitchFamily="34" charset="-122"/>
              </a:rPr>
              <a:t>14%</a:t>
            </a:r>
            <a:r>
              <a:rPr lang="en-US" altLang="zh-CN" sz="1300" baseline="30000" dirty="0">
                <a:latin typeface="微软雅黑" panose="020B0503020204020204" pitchFamily="34" charset="-122"/>
                <a:ea typeface="微软雅黑" panose="020B0503020204020204" pitchFamily="34" charset="-122"/>
              </a:rPr>
              <a:t>7,24</a:t>
            </a:r>
          </a:p>
        </p:txBody>
      </p:sp>
      <p:sp>
        <p:nvSpPr>
          <p:cNvPr id="56" name="矩形 55">
            <a:extLst>
              <a:ext uri="{FF2B5EF4-FFF2-40B4-BE49-F238E27FC236}">
                <a16:creationId xmlns:a16="http://schemas.microsoft.com/office/drawing/2014/main" id="{0826074A-7693-FB91-916B-E1CC5A976A01}"/>
              </a:ext>
            </a:extLst>
          </p:cNvPr>
          <p:cNvSpPr/>
          <p:nvPr/>
        </p:nvSpPr>
        <p:spPr bwMode="gray">
          <a:xfrm>
            <a:off x="2733020" y="5085449"/>
            <a:ext cx="760228" cy="540000"/>
          </a:xfrm>
          <a:prstGeom prst="rect">
            <a:avLst/>
          </a:prstGeom>
          <a:solidFill>
            <a:srgbClr val="DDF1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sz="1300" b="1" dirty="0">
                <a:latin typeface="微软雅黑" panose="020B0503020204020204" pitchFamily="34" charset="-122"/>
                <a:ea typeface="微软雅黑" panose="020B0503020204020204" pitchFamily="34" charset="-122"/>
              </a:rPr>
              <a:t>提升</a:t>
            </a:r>
            <a:endParaRPr lang="en-US" altLang="zh-CN" sz="1300" b="1" dirty="0">
              <a:latin typeface="微软雅黑" panose="020B0503020204020204" pitchFamily="34" charset="-122"/>
              <a:ea typeface="微软雅黑" panose="020B0503020204020204" pitchFamily="34" charset="-122"/>
            </a:endParaRPr>
          </a:p>
          <a:p>
            <a:pPr algn="ctr" fontAlgn="base">
              <a:lnSpc>
                <a:spcPct val="90000"/>
              </a:lnSpc>
              <a:spcAft>
                <a:spcPct val="0"/>
              </a:spcAft>
              <a:buClr>
                <a:schemeClr val="accent2"/>
              </a:buClr>
              <a:buSzPct val="90000"/>
            </a:pPr>
            <a:r>
              <a:rPr lang="zh-CN" altLang="en-US" sz="1300" b="1" dirty="0">
                <a:latin typeface="微软雅黑" panose="020B0503020204020204" pitchFamily="34" charset="-122"/>
                <a:ea typeface="微软雅黑" panose="020B0503020204020204" pitchFamily="34" charset="-122"/>
              </a:rPr>
              <a:t>安全性</a:t>
            </a:r>
          </a:p>
        </p:txBody>
      </p:sp>
      <p:sp>
        <p:nvSpPr>
          <p:cNvPr id="60" name="箭头: 右 59">
            <a:extLst>
              <a:ext uri="{FF2B5EF4-FFF2-40B4-BE49-F238E27FC236}">
                <a16:creationId xmlns:a16="http://schemas.microsoft.com/office/drawing/2014/main" id="{B8B8308B-FCD1-8DC4-3FE9-75728FA3CA96}"/>
              </a:ext>
            </a:extLst>
          </p:cNvPr>
          <p:cNvSpPr/>
          <p:nvPr/>
        </p:nvSpPr>
        <p:spPr bwMode="gray">
          <a:xfrm>
            <a:off x="2362068" y="5193449"/>
            <a:ext cx="252000" cy="324000"/>
          </a:xfrm>
          <a:prstGeom prst="rightArrow">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b="1" dirty="0">
              <a:solidFill>
                <a:schemeClr val="accent1"/>
              </a:solidFill>
              <a:latin typeface="+mj-lt"/>
            </a:endParaRPr>
          </a:p>
        </p:txBody>
      </p:sp>
      <p:sp>
        <p:nvSpPr>
          <p:cNvPr id="62" name="矩形 61">
            <a:extLst>
              <a:ext uri="{FF2B5EF4-FFF2-40B4-BE49-F238E27FC236}">
                <a16:creationId xmlns:a16="http://schemas.microsoft.com/office/drawing/2014/main" id="{FA98A066-C85D-D698-C3C8-A20E7BAAC34B}"/>
              </a:ext>
            </a:extLst>
          </p:cNvPr>
          <p:cNvSpPr/>
          <p:nvPr/>
        </p:nvSpPr>
        <p:spPr bwMode="gray">
          <a:xfrm>
            <a:off x="3493248" y="5695048"/>
            <a:ext cx="8191680" cy="540000"/>
          </a:xfrm>
          <a:prstGeom prst="rect">
            <a:avLst/>
          </a:prstGeom>
          <a:solidFill>
            <a:schemeClr val="bg1"/>
          </a:solid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2563" indent="-182563" fontAlgn="base">
              <a:buSzPct val="90000"/>
              <a:buFont typeface="Arial" panose="020B0604020202020204" pitchFamily="34" charset="0"/>
              <a:buChar char="•"/>
            </a:pPr>
            <a:r>
              <a:rPr lang="zh-CN" altLang="en-US" sz="1300" dirty="0">
                <a:latin typeface="微软雅黑" panose="020B0503020204020204" pitchFamily="34" charset="-122"/>
                <a:ea typeface="微软雅黑" panose="020B0503020204020204" pitchFamily="34" charset="-122"/>
              </a:rPr>
              <a:t>每周期（</a:t>
            </a:r>
            <a:r>
              <a:rPr lang="en-US" altLang="zh-CN" sz="1300" dirty="0">
                <a:latin typeface="微软雅黑" panose="020B0503020204020204" pitchFamily="34" charset="-122"/>
                <a:ea typeface="微软雅黑" panose="020B0503020204020204" pitchFamily="34" charset="-122"/>
              </a:rPr>
              <a:t>28</a:t>
            </a:r>
            <a:r>
              <a:rPr lang="zh-CN" altLang="en-US" sz="1300" dirty="0">
                <a:latin typeface="微软雅黑" panose="020B0503020204020204" pitchFamily="34" charset="-122"/>
                <a:ea typeface="微软雅黑" panose="020B0503020204020204" pitchFamily="34" charset="-122"/>
              </a:rPr>
              <a:t>天）仅需给药</a:t>
            </a:r>
            <a:r>
              <a:rPr lang="en-US" altLang="zh-CN" sz="1300" b="1" dirty="0">
                <a:solidFill>
                  <a:srgbClr val="0047BB"/>
                </a:solidFill>
                <a:latin typeface="微软雅黑" panose="020B0503020204020204" pitchFamily="34" charset="-122"/>
                <a:ea typeface="微软雅黑" panose="020B0503020204020204" pitchFamily="34" charset="-122"/>
              </a:rPr>
              <a:t>3</a:t>
            </a:r>
            <a:r>
              <a:rPr lang="zh-CN" altLang="en-US" sz="1300" b="1" dirty="0">
                <a:solidFill>
                  <a:srgbClr val="0047BB"/>
                </a:solidFill>
                <a:latin typeface="微软雅黑" panose="020B0503020204020204" pitchFamily="34" charset="-122"/>
                <a:ea typeface="微软雅黑" panose="020B0503020204020204" pitchFamily="34" charset="-122"/>
              </a:rPr>
              <a:t>次</a:t>
            </a:r>
            <a:r>
              <a:rPr lang="zh-CN" altLang="en-US" sz="1300" dirty="0">
                <a:latin typeface="微软雅黑" panose="020B0503020204020204" pitchFamily="34" charset="-122"/>
                <a:ea typeface="微软雅黑" panose="020B0503020204020204" pitchFamily="34" charset="-122"/>
              </a:rPr>
              <a:t>。每次</a:t>
            </a:r>
            <a:r>
              <a:rPr lang="en-US" altLang="zh-CN" sz="1300" b="1" dirty="0">
                <a:solidFill>
                  <a:srgbClr val="0047BB"/>
                </a:solidFill>
                <a:latin typeface="微软雅黑" panose="020B0503020204020204" pitchFamily="34" charset="-122"/>
                <a:ea typeface="微软雅黑" panose="020B0503020204020204" pitchFamily="34" charset="-122"/>
              </a:rPr>
              <a:t>1</a:t>
            </a:r>
            <a:r>
              <a:rPr lang="zh-CN" altLang="en-US" sz="1300" b="1" dirty="0">
                <a:solidFill>
                  <a:srgbClr val="0047BB"/>
                </a:solidFill>
                <a:latin typeface="微软雅黑" panose="020B0503020204020204" pitchFamily="34" charset="-122"/>
                <a:ea typeface="微软雅黑" panose="020B0503020204020204" pitchFamily="34" charset="-122"/>
              </a:rPr>
              <a:t>小时</a:t>
            </a:r>
            <a:r>
              <a:rPr lang="zh-CN" altLang="en-US" sz="1300" dirty="0">
                <a:latin typeface="微软雅黑" panose="020B0503020204020204" pitchFamily="34" charset="-122"/>
                <a:ea typeface="微软雅黑" panose="020B0503020204020204" pitchFamily="34" charset="-122"/>
              </a:rPr>
              <a:t>、可在</a:t>
            </a:r>
            <a:r>
              <a:rPr lang="zh-CN" altLang="en-US" sz="1300" b="1" dirty="0">
                <a:solidFill>
                  <a:srgbClr val="0047BB"/>
                </a:solidFill>
                <a:latin typeface="微软雅黑" panose="020B0503020204020204" pitchFamily="34" charset="-122"/>
                <a:ea typeface="微软雅黑" panose="020B0503020204020204" pitchFamily="34" charset="-122"/>
              </a:rPr>
              <a:t>门诊</a:t>
            </a:r>
            <a:r>
              <a:rPr lang="zh-CN" altLang="en-US" sz="1300" dirty="0">
                <a:latin typeface="微软雅黑" panose="020B0503020204020204" pitchFamily="34" charset="-122"/>
                <a:ea typeface="微软雅黑" panose="020B0503020204020204" pitchFamily="34" charset="-122"/>
              </a:rPr>
              <a:t>完成。</a:t>
            </a:r>
            <a:endParaRPr lang="en-US" altLang="zh-CN" sz="1300" baseline="30000" dirty="0">
              <a:latin typeface="微软雅黑" panose="020B0503020204020204" pitchFamily="34" charset="-122"/>
              <a:ea typeface="微软雅黑" panose="020B0503020204020204" pitchFamily="34" charset="-122"/>
            </a:endParaRPr>
          </a:p>
        </p:txBody>
      </p:sp>
      <p:sp>
        <p:nvSpPr>
          <p:cNvPr id="63" name="矩形 62">
            <a:extLst>
              <a:ext uri="{FF2B5EF4-FFF2-40B4-BE49-F238E27FC236}">
                <a16:creationId xmlns:a16="http://schemas.microsoft.com/office/drawing/2014/main" id="{CAC46144-F92D-05F6-6FC4-62807E2F6A0B}"/>
              </a:ext>
            </a:extLst>
          </p:cNvPr>
          <p:cNvSpPr/>
          <p:nvPr/>
        </p:nvSpPr>
        <p:spPr bwMode="gray">
          <a:xfrm>
            <a:off x="2734388" y="5695048"/>
            <a:ext cx="760228" cy="540000"/>
          </a:xfrm>
          <a:prstGeom prst="rect">
            <a:avLst/>
          </a:prstGeom>
          <a:solidFill>
            <a:srgbClr val="DDF1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sz="1300" b="1" dirty="0">
                <a:latin typeface="微软雅黑" panose="020B0503020204020204" pitchFamily="34" charset="-122"/>
                <a:ea typeface="微软雅黑" panose="020B0503020204020204" pitchFamily="34" charset="-122"/>
              </a:rPr>
              <a:t>提升</a:t>
            </a:r>
            <a:endParaRPr lang="en-US" altLang="zh-CN" sz="1300" b="1" dirty="0">
              <a:latin typeface="微软雅黑" panose="020B0503020204020204" pitchFamily="34" charset="-122"/>
              <a:ea typeface="微软雅黑" panose="020B0503020204020204" pitchFamily="34" charset="-122"/>
            </a:endParaRPr>
          </a:p>
          <a:p>
            <a:pPr algn="ctr" fontAlgn="base">
              <a:lnSpc>
                <a:spcPct val="90000"/>
              </a:lnSpc>
              <a:spcAft>
                <a:spcPct val="0"/>
              </a:spcAft>
              <a:buClr>
                <a:schemeClr val="accent2"/>
              </a:buClr>
              <a:buSzPct val="90000"/>
            </a:pPr>
            <a:r>
              <a:rPr lang="zh-CN" altLang="en-US" sz="1300" b="1" dirty="0">
                <a:latin typeface="微软雅黑" panose="020B0503020204020204" pitchFamily="34" charset="-122"/>
                <a:ea typeface="微软雅黑" panose="020B0503020204020204" pitchFamily="34" charset="-122"/>
              </a:rPr>
              <a:t>依从性</a:t>
            </a:r>
          </a:p>
        </p:txBody>
      </p:sp>
      <p:sp>
        <p:nvSpPr>
          <p:cNvPr id="64" name="箭头: 右 63">
            <a:extLst>
              <a:ext uri="{FF2B5EF4-FFF2-40B4-BE49-F238E27FC236}">
                <a16:creationId xmlns:a16="http://schemas.microsoft.com/office/drawing/2014/main" id="{7AFD73F4-BB20-B383-C1C5-0BAB465D6D08}"/>
              </a:ext>
            </a:extLst>
          </p:cNvPr>
          <p:cNvSpPr/>
          <p:nvPr/>
        </p:nvSpPr>
        <p:spPr bwMode="gray">
          <a:xfrm>
            <a:off x="2362068" y="5803048"/>
            <a:ext cx="252000" cy="324000"/>
          </a:xfrm>
          <a:prstGeom prst="rightArrow">
            <a:avLst/>
          </a:prstGeom>
          <a:solidFill>
            <a:schemeClr val="tx1">
              <a:lumMod val="50000"/>
              <a:lumOff val="5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b="1" dirty="0">
              <a:solidFill>
                <a:schemeClr val="accent1"/>
              </a:solidFill>
              <a:latin typeface="+mj-lt"/>
            </a:endParaRPr>
          </a:p>
        </p:txBody>
      </p:sp>
      <p:grpSp>
        <p:nvGrpSpPr>
          <p:cNvPr id="83" name="组合 82">
            <a:extLst>
              <a:ext uri="{FF2B5EF4-FFF2-40B4-BE49-F238E27FC236}">
                <a16:creationId xmlns:a16="http://schemas.microsoft.com/office/drawing/2014/main" id="{8EB5A42D-CC4A-E288-85AF-4BCFFCA054F9}"/>
              </a:ext>
            </a:extLst>
          </p:cNvPr>
          <p:cNvGrpSpPr/>
          <p:nvPr/>
        </p:nvGrpSpPr>
        <p:grpSpPr>
          <a:xfrm>
            <a:off x="1593062" y="1585044"/>
            <a:ext cx="2400300" cy="998221"/>
            <a:chOff x="1645920" y="1569720"/>
            <a:chExt cx="2400300" cy="998221"/>
          </a:xfrm>
        </p:grpSpPr>
        <p:pic>
          <p:nvPicPr>
            <p:cNvPr id="68" name="图片 67">
              <a:extLst>
                <a:ext uri="{FF2B5EF4-FFF2-40B4-BE49-F238E27FC236}">
                  <a16:creationId xmlns:a16="http://schemas.microsoft.com/office/drawing/2014/main" id="{0CA46636-7D33-7836-32B3-A2E4B7AFB242}"/>
                </a:ext>
              </a:extLst>
            </p:cNvPr>
            <p:cNvPicPr>
              <a:picLocks noChangeAspect="1"/>
            </p:cNvPicPr>
            <p:nvPr/>
          </p:nvPicPr>
          <p:blipFill>
            <a:blip r:embed="rId5"/>
            <a:stretch>
              <a:fillRect/>
            </a:stretch>
          </p:blipFill>
          <p:spPr>
            <a:xfrm>
              <a:off x="2091926" y="1677528"/>
              <a:ext cx="1523544" cy="435528"/>
            </a:xfrm>
            <a:prstGeom prst="rect">
              <a:avLst/>
            </a:prstGeom>
          </p:spPr>
        </p:pic>
        <p:sp>
          <p:nvSpPr>
            <p:cNvPr id="69" name="矩形 68">
              <a:extLst>
                <a:ext uri="{FF2B5EF4-FFF2-40B4-BE49-F238E27FC236}">
                  <a16:creationId xmlns:a16="http://schemas.microsoft.com/office/drawing/2014/main" id="{ECB36DF4-FBDA-847A-2640-A128CA189E34}"/>
                </a:ext>
              </a:extLst>
            </p:cNvPr>
            <p:cNvSpPr/>
            <p:nvPr/>
          </p:nvSpPr>
          <p:spPr bwMode="gray">
            <a:xfrm>
              <a:off x="2182209" y="2165409"/>
              <a:ext cx="1342978" cy="324000"/>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47BB"/>
                  </a:solidFill>
                  <a:uFill>
                    <a:solidFill>
                      <a:srgbClr val="000000"/>
                    </a:solidFill>
                  </a:uFill>
                  <a:latin typeface="微软雅黑" panose="020B0503020204020204" pitchFamily="34" charset="-122"/>
                  <a:ea typeface="微软雅黑" panose="020B0503020204020204" pitchFamily="34" charset="-122"/>
                </a:rPr>
                <a:t>优先审评</a:t>
              </a:r>
            </a:p>
          </p:txBody>
        </p:sp>
        <p:sp>
          <p:nvSpPr>
            <p:cNvPr id="82" name="矩形 81">
              <a:extLst>
                <a:ext uri="{FF2B5EF4-FFF2-40B4-BE49-F238E27FC236}">
                  <a16:creationId xmlns:a16="http://schemas.microsoft.com/office/drawing/2014/main" id="{4B10FB51-ABFB-BC84-3AE6-8DD22EE76099}"/>
                </a:ext>
              </a:extLst>
            </p:cNvPr>
            <p:cNvSpPr/>
            <p:nvPr/>
          </p:nvSpPr>
          <p:spPr bwMode="gray">
            <a:xfrm>
              <a:off x="1645920" y="1569720"/>
              <a:ext cx="2400300" cy="998221"/>
            </a:xfrm>
            <a:prstGeom prst="rect">
              <a:avLst/>
            </a:prstGeom>
            <a:no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b="1" dirty="0">
                <a:solidFill>
                  <a:schemeClr val="accent1"/>
                </a:solidFill>
                <a:latin typeface="+mj-lt"/>
              </a:endParaRPr>
            </a:p>
          </p:txBody>
        </p:sp>
      </p:grpSp>
      <p:grpSp>
        <p:nvGrpSpPr>
          <p:cNvPr id="85" name="组合 84">
            <a:extLst>
              <a:ext uri="{FF2B5EF4-FFF2-40B4-BE49-F238E27FC236}">
                <a16:creationId xmlns:a16="http://schemas.microsoft.com/office/drawing/2014/main" id="{9C21FE2B-1B4E-80DE-CBC8-CE6B2E9324FE}"/>
              </a:ext>
            </a:extLst>
          </p:cNvPr>
          <p:cNvGrpSpPr/>
          <p:nvPr/>
        </p:nvGrpSpPr>
        <p:grpSpPr>
          <a:xfrm>
            <a:off x="4216317" y="1585044"/>
            <a:ext cx="4283893" cy="998221"/>
            <a:chOff x="4326706" y="1585044"/>
            <a:chExt cx="4283893" cy="998221"/>
          </a:xfrm>
        </p:grpSpPr>
        <p:pic>
          <p:nvPicPr>
            <p:cNvPr id="71" name="Picture 4" descr="FDA Logo - MDIC">
              <a:extLst>
                <a:ext uri="{FF2B5EF4-FFF2-40B4-BE49-F238E27FC236}">
                  <a16:creationId xmlns:a16="http://schemas.microsoft.com/office/drawing/2014/main" id="{6A48282E-66DA-6EF8-EBFB-B66E2E6487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6132" y="1672340"/>
              <a:ext cx="914111" cy="435529"/>
            </a:xfrm>
            <a:prstGeom prst="rect">
              <a:avLst/>
            </a:prstGeom>
            <a:noFill/>
            <a:extLst>
              <a:ext uri="{909E8E84-426E-40DD-AFC4-6F175D3DCCD1}">
                <a14:hiddenFill xmlns:a14="http://schemas.microsoft.com/office/drawing/2010/main">
                  <a:solidFill>
                    <a:srgbClr val="FFFFFF"/>
                  </a:solidFill>
                </a14:hiddenFill>
              </a:ext>
            </a:extLst>
          </p:spPr>
        </p:pic>
        <p:sp>
          <p:nvSpPr>
            <p:cNvPr id="75" name="矩形 74">
              <a:extLst>
                <a:ext uri="{FF2B5EF4-FFF2-40B4-BE49-F238E27FC236}">
                  <a16:creationId xmlns:a16="http://schemas.microsoft.com/office/drawing/2014/main" id="{F5F03920-73CF-155B-7DA7-422D1FF25902}"/>
                </a:ext>
              </a:extLst>
            </p:cNvPr>
            <p:cNvSpPr/>
            <p:nvPr/>
          </p:nvSpPr>
          <p:spPr bwMode="gray">
            <a:xfrm>
              <a:off x="4427486" y="2165409"/>
              <a:ext cx="1342978"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spcAft>
                  <a:spcPts val="600"/>
                </a:spcAft>
                <a:defRPr/>
              </a:pPr>
              <a:r>
                <a:rPr lang="zh-CN" altLang="en-US" sz="1500" b="1" dirty="0">
                  <a:solidFill>
                    <a:srgbClr val="0047BB"/>
                  </a:solidFill>
                  <a:uFill>
                    <a:solidFill>
                      <a:srgbClr val="000000"/>
                    </a:solidFill>
                  </a:uFill>
                  <a:latin typeface="微软雅黑" panose="020B0503020204020204" pitchFamily="34" charset="-122"/>
                  <a:ea typeface="微软雅黑" panose="020B0503020204020204" pitchFamily="34" charset="-122"/>
                </a:rPr>
                <a:t>孤儿药认证</a:t>
              </a:r>
              <a:endParaRPr lang="en-US" altLang="zh-CN" sz="1500" b="1" dirty="0">
                <a:solidFill>
                  <a:srgbClr val="0047BB"/>
                </a:solidFill>
                <a:uFill>
                  <a:solidFill>
                    <a:srgbClr val="000000"/>
                  </a:solidFill>
                </a:uFill>
                <a:latin typeface="微软雅黑" panose="020B0503020204020204" pitchFamily="34" charset="-122"/>
                <a:ea typeface="微软雅黑" panose="020B0503020204020204" pitchFamily="34" charset="-122"/>
              </a:endParaRPr>
            </a:p>
          </p:txBody>
        </p:sp>
        <p:sp>
          <p:nvSpPr>
            <p:cNvPr id="78" name="矩形 77">
              <a:extLst>
                <a:ext uri="{FF2B5EF4-FFF2-40B4-BE49-F238E27FC236}">
                  <a16:creationId xmlns:a16="http://schemas.microsoft.com/office/drawing/2014/main" id="{8B2D1912-7743-EB52-404D-F6D2C8FA4969}"/>
                </a:ext>
              </a:extLst>
            </p:cNvPr>
            <p:cNvSpPr/>
            <p:nvPr/>
          </p:nvSpPr>
          <p:spPr bwMode="gray">
            <a:xfrm>
              <a:off x="5801699" y="2165409"/>
              <a:ext cx="1342978" cy="324000"/>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47BB"/>
                  </a:solidFill>
                  <a:uFill>
                    <a:solidFill>
                      <a:srgbClr val="000000"/>
                    </a:solidFill>
                  </a:uFill>
                  <a:latin typeface="微软雅黑" panose="020B0503020204020204" pitchFamily="34" charset="-122"/>
                  <a:ea typeface="微软雅黑" panose="020B0503020204020204" pitchFamily="34" charset="-122"/>
                </a:rPr>
                <a:t>突破性疗法</a:t>
              </a:r>
              <a:endParaRPr lang="en-US" altLang="zh-CN" sz="1500" b="1" dirty="0">
                <a:solidFill>
                  <a:srgbClr val="0047BB"/>
                </a:solidFill>
                <a:uFill>
                  <a:solidFill>
                    <a:srgbClr val="000000"/>
                  </a:solidFill>
                </a:uFill>
                <a:latin typeface="微软雅黑" panose="020B0503020204020204" pitchFamily="34" charset="-122"/>
                <a:ea typeface="微软雅黑" panose="020B0503020204020204" pitchFamily="34" charset="-122"/>
              </a:endParaRPr>
            </a:p>
          </p:txBody>
        </p:sp>
        <p:sp>
          <p:nvSpPr>
            <p:cNvPr id="79" name="矩形 78">
              <a:extLst>
                <a:ext uri="{FF2B5EF4-FFF2-40B4-BE49-F238E27FC236}">
                  <a16:creationId xmlns:a16="http://schemas.microsoft.com/office/drawing/2014/main" id="{001F9B16-D78A-6EB5-C7AB-98BD3A671978}"/>
                </a:ext>
              </a:extLst>
            </p:cNvPr>
            <p:cNvSpPr/>
            <p:nvPr/>
          </p:nvSpPr>
          <p:spPr bwMode="gray">
            <a:xfrm>
              <a:off x="7175912" y="2165409"/>
              <a:ext cx="1342978" cy="324000"/>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1500" b="1" dirty="0">
                  <a:solidFill>
                    <a:srgbClr val="0047BB"/>
                  </a:solidFill>
                  <a:uFill>
                    <a:solidFill>
                      <a:srgbClr val="000000"/>
                    </a:solidFill>
                  </a:uFill>
                  <a:latin typeface="微软雅黑" panose="020B0503020204020204" pitchFamily="34" charset="-122"/>
                  <a:ea typeface="微软雅黑" panose="020B0503020204020204" pitchFamily="34" charset="-122"/>
                </a:rPr>
                <a:t>优先审评</a:t>
              </a:r>
              <a:endParaRPr lang="en-US" altLang="zh-CN" sz="1500" b="1" dirty="0">
                <a:solidFill>
                  <a:srgbClr val="0047BB"/>
                </a:solidFill>
                <a:uFill>
                  <a:solidFill>
                    <a:srgbClr val="000000"/>
                  </a:solidFill>
                </a:uFill>
                <a:latin typeface="微软雅黑" panose="020B0503020204020204" pitchFamily="34" charset="-122"/>
                <a:ea typeface="微软雅黑" panose="020B0503020204020204" pitchFamily="34" charset="-122"/>
              </a:endParaRPr>
            </a:p>
          </p:txBody>
        </p:sp>
        <p:sp>
          <p:nvSpPr>
            <p:cNvPr id="84" name="矩形 83">
              <a:extLst>
                <a:ext uri="{FF2B5EF4-FFF2-40B4-BE49-F238E27FC236}">
                  <a16:creationId xmlns:a16="http://schemas.microsoft.com/office/drawing/2014/main" id="{127C394C-3BBD-8A91-3AE0-820F9C3B4FC5}"/>
                </a:ext>
              </a:extLst>
            </p:cNvPr>
            <p:cNvSpPr/>
            <p:nvPr/>
          </p:nvSpPr>
          <p:spPr bwMode="gray">
            <a:xfrm>
              <a:off x="4326706" y="1585044"/>
              <a:ext cx="4283893" cy="998221"/>
            </a:xfrm>
            <a:prstGeom prst="rect">
              <a:avLst/>
            </a:prstGeom>
            <a:no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b="1" dirty="0">
                <a:solidFill>
                  <a:schemeClr val="accent1"/>
                </a:solidFill>
                <a:latin typeface="+mj-lt"/>
              </a:endParaRPr>
            </a:p>
          </p:txBody>
        </p:sp>
      </p:grpSp>
      <p:grpSp>
        <p:nvGrpSpPr>
          <p:cNvPr id="87" name="组合 86">
            <a:extLst>
              <a:ext uri="{FF2B5EF4-FFF2-40B4-BE49-F238E27FC236}">
                <a16:creationId xmlns:a16="http://schemas.microsoft.com/office/drawing/2014/main" id="{C3B1B999-B12D-11F1-15BD-843C08A6FC11}"/>
              </a:ext>
            </a:extLst>
          </p:cNvPr>
          <p:cNvGrpSpPr/>
          <p:nvPr/>
        </p:nvGrpSpPr>
        <p:grpSpPr>
          <a:xfrm>
            <a:off x="8723166" y="1585044"/>
            <a:ext cx="2341074" cy="998221"/>
            <a:chOff x="9515646" y="1585044"/>
            <a:chExt cx="2341074" cy="998221"/>
          </a:xfrm>
        </p:grpSpPr>
        <p:grpSp>
          <p:nvGrpSpPr>
            <p:cNvPr id="72" name="组合 71">
              <a:extLst>
                <a:ext uri="{FF2B5EF4-FFF2-40B4-BE49-F238E27FC236}">
                  <a16:creationId xmlns:a16="http://schemas.microsoft.com/office/drawing/2014/main" id="{5B1837E5-0B2C-3800-C9E2-53A0518B35D5}"/>
                </a:ext>
              </a:extLst>
            </p:cNvPr>
            <p:cNvGrpSpPr/>
            <p:nvPr/>
          </p:nvGrpSpPr>
          <p:grpSpPr>
            <a:xfrm>
              <a:off x="9995716" y="1672340"/>
              <a:ext cx="1380935" cy="481747"/>
              <a:chOff x="4158718" y="3679228"/>
              <a:chExt cx="2064507" cy="720214"/>
            </a:xfrm>
          </p:grpSpPr>
          <p:pic>
            <p:nvPicPr>
              <p:cNvPr id="73" name="Picture 8" descr="EMA Logo - ACRP">
                <a:extLst>
                  <a:ext uri="{FF2B5EF4-FFF2-40B4-BE49-F238E27FC236}">
                    <a16:creationId xmlns:a16="http://schemas.microsoft.com/office/drawing/2014/main" id="{C1F67ACB-3F6C-BC6A-1B86-098621F8E5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58718" y="3679228"/>
                <a:ext cx="872024" cy="720214"/>
              </a:xfrm>
              <a:prstGeom prst="rect">
                <a:avLst/>
              </a:prstGeom>
              <a:noFill/>
              <a:extLst>
                <a:ext uri="{909E8E84-426E-40DD-AFC4-6F175D3DCCD1}">
                  <a14:hiddenFill xmlns:a14="http://schemas.microsoft.com/office/drawing/2010/main">
                    <a:solidFill>
                      <a:srgbClr val="FFFFFF"/>
                    </a:solidFill>
                  </a14:hiddenFill>
                </a:ext>
              </a:extLst>
            </p:spPr>
          </p:pic>
          <p:sp>
            <p:nvSpPr>
              <p:cNvPr id="74" name="矩形 73">
                <a:extLst>
                  <a:ext uri="{FF2B5EF4-FFF2-40B4-BE49-F238E27FC236}">
                    <a16:creationId xmlns:a16="http://schemas.microsoft.com/office/drawing/2014/main" id="{6508FABF-4821-63BF-C007-8986373E7B07}"/>
                  </a:ext>
                </a:extLst>
              </p:cNvPr>
              <p:cNvSpPr/>
              <p:nvPr/>
            </p:nvSpPr>
            <p:spPr>
              <a:xfrm>
                <a:off x="4318142" y="3812715"/>
                <a:ext cx="1905083" cy="400110"/>
              </a:xfrm>
              <a:prstGeom prst="rect">
                <a:avLst/>
              </a:prstGeom>
              <a:noFill/>
            </p:spPr>
            <p:txBody>
              <a:bodyPr wrap="square" lIns="91440" tIns="45720" rIns="91440" bIns="45720">
                <a:spAutoFit/>
              </a:bodyPr>
              <a:lstStyle/>
              <a:p>
                <a:pPr algn="ctr"/>
                <a:r>
                  <a:rPr lang="en-US" altLang="zh-CN" sz="2000" b="1" dirty="0">
                    <a:ln w="0"/>
                    <a:solidFill>
                      <a:srgbClr val="0000C9"/>
                    </a:solidFill>
                    <a:effectLst>
                      <a:outerShdw blurRad="38100" dist="25400" dir="5400000" algn="ctr" rotWithShape="0">
                        <a:srgbClr val="6E747A">
                          <a:alpha val="43000"/>
                        </a:srgbClr>
                      </a:outerShdw>
                    </a:effectLst>
                    <a:latin typeface="Verdana" panose="020B0604030504040204" pitchFamily="34" charset="0"/>
                    <a:ea typeface="Verdana" panose="020B0604030504040204" pitchFamily="34" charset="0"/>
                  </a:rPr>
                  <a:t>EMA</a:t>
                </a:r>
                <a:endParaRPr lang="zh-CN" altLang="en-US" sz="2000" b="1" dirty="0">
                  <a:ln w="0"/>
                  <a:solidFill>
                    <a:srgbClr val="0000C9"/>
                  </a:solidFill>
                  <a:effectLst>
                    <a:outerShdw blurRad="38100" dist="25400" dir="5400000" algn="ctr" rotWithShape="0">
                      <a:srgbClr val="6E747A">
                        <a:alpha val="43000"/>
                      </a:srgbClr>
                    </a:outerShdw>
                  </a:effectLst>
                  <a:latin typeface="Arial" panose="020B0604020202020204"/>
                  <a:ea typeface="黑体" panose="02010609060101010101" pitchFamily="49" charset="-122"/>
                </a:endParaRPr>
              </a:p>
            </p:txBody>
          </p:sp>
        </p:grpSp>
        <p:sp>
          <p:nvSpPr>
            <p:cNvPr id="81" name="矩形 80">
              <a:extLst>
                <a:ext uri="{FF2B5EF4-FFF2-40B4-BE49-F238E27FC236}">
                  <a16:creationId xmlns:a16="http://schemas.microsoft.com/office/drawing/2014/main" id="{5C3CC352-5A9A-06AD-A214-AE2DE2C39DA1}"/>
                </a:ext>
              </a:extLst>
            </p:cNvPr>
            <p:cNvSpPr/>
            <p:nvPr/>
          </p:nvSpPr>
          <p:spPr bwMode="gray">
            <a:xfrm>
              <a:off x="10014694" y="2165409"/>
              <a:ext cx="1342978"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spcAft>
                  <a:spcPts val="600"/>
                </a:spcAft>
                <a:defRPr/>
              </a:pPr>
              <a:r>
                <a:rPr lang="zh-CN" altLang="en-US" sz="1500" b="1" dirty="0">
                  <a:solidFill>
                    <a:srgbClr val="0047BB"/>
                  </a:solidFill>
                  <a:uFill>
                    <a:solidFill>
                      <a:srgbClr val="000000"/>
                    </a:solidFill>
                  </a:uFill>
                  <a:latin typeface="微软雅黑" panose="020B0503020204020204" pitchFamily="34" charset="-122"/>
                  <a:ea typeface="微软雅黑" panose="020B0503020204020204" pitchFamily="34" charset="-122"/>
                </a:rPr>
                <a:t>孤儿药认证</a:t>
              </a:r>
              <a:endParaRPr lang="en-US" altLang="zh-CN" sz="1500" b="1" dirty="0">
                <a:solidFill>
                  <a:srgbClr val="0047BB"/>
                </a:solidFill>
                <a:uFill>
                  <a:solidFill>
                    <a:srgbClr val="000000"/>
                  </a:solidFill>
                </a:uFill>
                <a:latin typeface="微软雅黑" panose="020B0503020204020204" pitchFamily="34" charset="-122"/>
                <a:ea typeface="微软雅黑" panose="020B0503020204020204" pitchFamily="34" charset="-122"/>
              </a:endParaRPr>
            </a:p>
          </p:txBody>
        </p:sp>
        <p:sp>
          <p:nvSpPr>
            <p:cNvPr id="86" name="矩形 85">
              <a:extLst>
                <a:ext uri="{FF2B5EF4-FFF2-40B4-BE49-F238E27FC236}">
                  <a16:creationId xmlns:a16="http://schemas.microsoft.com/office/drawing/2014/main" id="{167407A3-AD9D-E4A1-6624-049A196D756B}"/>
                </a:ext>
              </a:extLst>
            </p:cNvPr>
            <p:cNvSpPr/>
            <p:nvPr/>
          </p:nvSpPr>
          <p:spPr bwMode="gray">
            <a:xfrm>
              <a:off x="9515646" y="1585044"/>
              <a:ext cx="2341074" cy="998221"/>
            </a:xfrm>
            <a:prstGeom prst="rect">
              <a:avLst/>
            </a:prstGeom>
            <a:noFill/>
            <a:ln w="6350" cap="flat" cmpd="sng" algn="ctr">
              <a:solidFill>
                <a:srgbClr val="0047BB"/>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b="1" dirty="0">
                <a:solidFill>
                  <a:schemeClr val="accent1"/>
                </a:solidFill>
                <a:latin typeface="+mj-lt"/>
              </a:endParaRPr>
            </a:p>
          </p:txBody>
        </p:sp>
      </p:grpSp>
    </p:spTree>
    <p:extLst>
      <p:ext uri="{BB962C8B-B14F-4D97-AF65-F5344CB8AC3E}">
        <p14:creationId xmlns:p14="http://schemas.microsoft.com/office/powerpoint/2010/main" val="865838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4267557733"/>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15" imgH="416" progId="TCLayout.ActiveDocument.1">
                  <p:embed/>
                </p:oleObj>
              </mc:Choice>
              <mc:Fallback>
                <p:oleObj name="think-cell 幻灯片" r:id="rId3"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4"/>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516436"/>
            <a:ext cx="11546728" cy="442308"/>
          </a:xfrm>
        </p:spPr>
        <p:txBody>
          <a:bodyPr vert="horz"/>
          <a:lstStyle/>
          <a:p>
            <a:r>
              <a:rPr lang="en-US" altLang="zh-CN" sz="2800" dirty="0">
                <a:latin typeface="微软雅黑" panose="020B0503020204020204" pitchFamily="34" charset="-122"/>
                <a:ea typeface="微软雅黑" panose="020B0503020204020204" pitchFamily="34" charset="-122"/>
              </a:rPr>
              <a:t>5. </a:t>
            </a:r>
            <a:r>
              <a:rPr lang="zh-CN" altLang="en-US" sz="2800" dirty="0">
                <a:latin typeface="微软雅黑" panose="020B0503020204020204" pitchFamily="34" charset="-122"/>
                <a:ea typeface="微软雅黑" panose="020B0503020204020204" pitchFamily="34" charset="-122"/>
              </a:rPr>
              <a:t>公平性</a:t>
            </a:r>
            <a:r>
              <a:rPr lang="en-US" altLang="zh-CN" sz="2800"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一</a:t>
            </a:r>
            <a:r>
              <a:rPr lang="en-US" altLang="zh-CN" sz="2800"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grpSp>
        <p:nvGrpSpPr>
          <p:cNvPr id="56" name="组合 55">
            <a:extLst>
              <a:ext uri="{FF2B5EF4-FFF2-40B4-BE49-F238E27FC236}">
                <a16:creationId xmlns:a16="http://schemas.microsoft.com/office/drawing/2014/main" id="{CAB90012-28C2-42CB-BBCF-BBD88371FB20}"/>
              </a:ext>
            </a:extLst>
          </p:cNvPr>
          <p:cNvGrpSpPr/>
          <p:nvPr/>
        </p:nvGrpSpPr>
        <p:grpSpPr>
          <a:xfrm>
            <a:off x="467648" y="1348708"/>
            <a:ext cx="5502349" cy="1959497"/>
            <a:chOff x="191386" y="1185530"/>
            <a:chExt cx="2838893" cy="1959497"/>
          </a:xfrm>
        </p:grpSpPr>
        <p:sp>
          <p:nvSpPr>
            <p:cNvPr id="57" name="矩形 56">
              <a:extLst>
                <a:ext uri="{FF2B5EF4-FFF2-40B4-BE49-F238E27FC236}">
                  <a16:creationId xmlns:a16="http://schemas.microsoft.com/office/drawing/2014/main" id="{6CF06F47-D893-4163-A274-C3D8D60A3448}"/>
                </a:ext>
              </a:extLst>
            </p:cNvPr>
            <p:cNvSpPr/>
            <p:nvPr/>
          </p:nvSpPr>
          <p:spPr bwMode="gray">
            <a:xfrm>
              <a:off x="191386" y="1334387"/>
              <a:ext cx="2838893" cy="1810640"/>
            </a:xfrm>
            <a:prstGeom prst="rect">
              <a:avLst/>
            </a:prstGeom>
            <a:noFill/>
            <a:ln w="9525"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58" name="文本框 57">
              <a:extLst>
                <a:ext uri="{FF2B5EF4-FFF2-40B4-BE49-F238E27FC236}">
                  <a16:creationId xmlns:a16="http://schemas.microsoft.com/office/drawing/2014/main" id="{3DF2DE68-7FF8-40D2-85CF-6A85FFCA964D}"/>
                </a:ext>
              </a:extLst>
            </p:cNvPr>
            <p:cNvSpPr txBox="1"/>
            <p:nvPr/>
          </p:nvSpPr>
          <p:spPr bwMode="gray">
            <a:xfrm>
              <a:off x="831297" y="1185530"/>
              <a:ext cx="1559071" cy="297712"/>
            </a:xfrm>
            <a:prstGeom prst="rect">
              <a:avLst/>
            </a:prstGeom>
            <a:solidFill>
              <a:schemeClr val="bg1"/>
            </a:solidFill>
          </p:spPr>
          <p:txBody>
            <a:bodyPr wrap="none" lIns="45720" tIns="45720" rIns="45720" bIns="45720" rtlCol="0" anchor="ctr">
              <a:noAutofit/>
            </a:bodyPr>
            <a:lstStyle/>
            <a:p>
              <a:pPr algn="ctr">
                <a:lnSpc>
                  <a:spcPct val="110000"/>
                </a:lnSpc>
                <a:spcBef>
                  <a:spcPts val="1000"/>
                </a:spcBef>
              </a:pPr>
              <a:r>
                <a:rPr lang="zh-CN" altLang="en-US" sz="2000" b="1" dirty="0">
                  <a:solidFill>
                    <a:srgbClr val="000000"/>
                  </a:solidFill>
                  <a:latin typeface="微软雅黑" panose="020B0503020204020204" pitchFamily="34" charset="-122"/>
                  <a:ea typeface="微软雅黑" panose="020B0503020204020204" pitchFamily="34" charset="-122"/>
                </a:rPr>
                <a:t>对公共健康的影响</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grpSp>
      <p:grpSp>
        <p:nvGrpSpPr>
          <p:cNvPr id="59" name="组合 58">
            <a:extLst>
              <a:ext uri="{FF2B5EF4-FFF2-40B4-BE49-F238E27FC236}">
                <a16:creationId xmlns:a16="http://schemas.microsoft.com/office/drawing/2014/main" id="{5F6A1701-5F1C-4B7C-96AD-D8F37D48F80A}"/>
              </a:ext>
            </a:extLst>
          </p:cNvPr>
          <p:cNvGrpSpPr/>
          <p:nvPr/>
        </p:nvGrpSpPr>
        <p:grpSpPr>
          <a:xfrm>
            <a:off x="6321242" y="1348708"/>
            <a:ext cx="5502349" cy="1959497"/>
            <a:chOff x="191386" y="1185530"/>
            <a:chExt cx="2838893" cy="1959497"/>
          </a:xfrm>
        </p:grpSpPr>
        <p:sp>
          <p:nvSpPr>
            <p:cNvPr id="60" name="矩形 59">
              <a:extLst>
                <a:ext uri="{FF2B5EF4-FFF2-40B4-BE49-F238E27FC236}">
                  <a16:creationId xmlns:a16="http://schemas.microsoft.com/office/drawing/2014/main" id="{24C25321-AE11-4053-9DA9-A751C8B96DEA}"/>
                </a:ext>
              </a:extLst>
            </p:cNvPr>
            <p:cNvSpPr/>
            <p:nvPr/>
          </p:nvSpPr>
          <p:spPr bwMode="gray">
            <a:xfrm>
              <a:off x="191386" y="1334387"/>
              <a:ext cx="2838893" cy="1810640"/>
            </a:xfrm>
            <a:prstGeom prst="rect">
              <a:avLst/>
            </a:prstGeom>
            <a:noFill/>
            <a:ln w="9525"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61" name="文本框 60">
              <a:extLst>
                <a:ext uri="{FF2B5EF4-FFF2-40B4-BE49-F238E27FC236}">
                  <a16:creationId xmlns:a16="http://schemas.microsoft.com/office/drawing/2014/main" id="{A59D257B-DF81-41C3-B723-11F568164514}"/>
                </a:ext>
              </a:extLst>
            </p:cNvPr>
            <p:cNvSpPr txBox="1"/>
            <p:nvPr/>
          </p:nvSpPr>
          <p:spPr bwMode="gray">
            <a:xfrm>
              <a:off x="831297" y="1185530"/>
              <a:ext cx="1559071" cy="297712"/>
            </a:xfrm>
            <a:prstGeom prst="rect">
              <a:avLst/>
            </a:prstGeom>
            <a:solidFill>
              <a:schemeClr val="bg1"/>
            </a:solidFill>
          </p:spPr>
          <p:txBody>
            <a:bodyPr wrap="none" lIns="45720" tIns="45720" rIns="45720" bIns="45720" rtlCol="0" anchor="ctr">
              <a:noAutofit/>
            </a:bodyPr>
            <a:lstStyle/>
            <a:p>
              <a:pPr algn="ctr">
                <a:lnSpc>
                  <a:spcPct val="110000"/>
                </a:lnSpc>
                <a:spcBef>
                  <a:spcPts val="1000"/>
                </a:spcBef>
              </a:pPr>
              <a:r>
                <a:rPr lang="zh-CN" altLang="en-US" sz="2000" b="1" dirty="0">
                  <a:solidFill>
                    <a:srgbClr val="000000"/>
                  </a:solidFill>
                  <a:latin typeface="微软雅黑" panose="020B0503020204020204" pitchFamily="34" charset="-122"/>
                  <a:ea typeface="微软雅黑" panose="020B0503020204020204" pitchFamily="34" charset="-122"/>
                </a:rPr>
                <a:t>符合保基本原则</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grpSp>
      <p:grpSp>
        <p:nvGrpSpPr>
          <p:cNvPr id="62" name="组合 61">
            <a:extLst>
              <a:ext uri="{FF2B5EF4-FFF2-40B4-BE49-F238E27FC236}">
                <a16:creationId xmlns:a16="http://schemas.microsoft.com/office/drawing/2014/main" id="{5C9EED58-5BE4-4B42-B212-B943A67028BB}"/>
              </a:ext>
            </a:extLst>
          </p:cNvPr>
          <p:cNvGrpSpPr/>
          <p:nvPr/>
        </p:nvGrpSpPr>
        <p:grpSpPr>
          <a:xfrm>
            <a:off x="467648" y="3591540"/>
            <a:ext cx="5502349" cy="2273022"/>
            <a:chOff x="191386" y="1185530"/>
            <a:chExt cx="2838893" cy="2000657"/>
          </a:xfrm>
        </p:grpSpPr>
        <p:sp>
          <p:nvSpPr>
            <p:cNvPr id="63" name="矩形 62">
              <a:extLst>
                <a:ext uri="{FF2B5EF4-FFF2-40B4-BE49-F238E27FC236}">
                  <a16:creationId xmlns:a16="http://schemas.microsoft.com/office/drawing/2014/main" id="{B0B3FAAB-9B6C-4612-801F-827179F18125}"/>
                </a:ext>
              </a:extLst>
            </p:cNvPr>
            <p:cNvSpPr/>
            <p:nvPr/>
          </p:nvSpPr>
          <p:spPr bwMode="gray">
            <a:xfrm>
              <a:off x="191386" y="1334386"/>
              <a:ext cx="2838893" cy="1851801"/>
            </a:xfrm>
            <a:prstGeom prst="rect">
              <a:avLst/>
            </a:prstGeom>
            <a:noFill/>
            <a:ln w="9525"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64" name="文本框 63">
              <a:extLst>
                <a:ext uri="{FF2B5EF4-FFF2-40B4-BE49-F238E27FC236}">
                  <a16:creationId xmlns:a16="http://schemas.microsoft.com/office/drawing/2014/main" id="{8FBDC3F4-6AD5-4CAC-A390-542573D483CF}"/>
                </a:ext>
              </a:extLst>
            </p:cNvPr>
            <p:cNvSpPr txBox="1"/>
            <p:nvPr/>
          </p:nvSpPr>
          <p:spPr bwMode="gray">
            <a:xfrm>
              <a:off x="831297" y="1185530"/>
              <a:ext cx="1559071" cy="297712"/>
            </a:xfrm>
            <a:prstGeom prst="rect">
              <a:avLst/>
            </a:prstGeom>
            <a:solidFill>
              <a:schemeClr val="bg1"/>
            </a:solidFill>
          </p:spPr>
          <p:txBody>
            <a:bodyPr wrap="none" lIns="45720" tIns="45720" rIns="45720" bIns="45720" rtlCol="0" anchor="ctr">
              <a:noAutofit/>
            </a:bodyPr>
            <a:lstStyle/>
            <a:p>
              <a:pPr algn="ctr">
                <a:lnSpc>
                  <a:spcPct val="110000"/>
                </a:lnSpc>
                <a:spcBef>
                  <a:spcPts val="1000"/>
                </a:spcBef>
              </a:pPr>
              <a:r>
                <a:rPr lang="zh-CN" altLang="en-US" sz="2000" b="1" dirty="0">
                  <a:solidFill>
                    <a:srgbClr val="000000"/>
                  </a:solidFill>
                  <a:latin typeface="微软雅黑" panose="020B0503020204020204" pitchFamily="34" charset="-122"/>
                  <a:ea typeface="微软雅黑" panose="020B0503020204020204" pitchFamily="34" charset="-122"/>
                </a:rPr>
                <a:t>弥补目录短板</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grpSp>
      <p:grpSp>
        <p:nvGrpSpPr>
          <p:cNvPr id="65" name="组合 64">
            <a:extLst>
              <a:ext uri="{FF2B5EF4-FFF2-40B4-BE49-F238E27FC236}">
                <a16:creationId xmlns:a16="http://schemas.microsoft.com/office/drawing/2014/main" id="{0E76117B-FF17-4499-B6BA-B6EBF3E03820}"/>
              </a:ext>
            </a:extLst>
          </p:cNvPr>
          <p:cNvGrpSpPr/>
          <p:nvPr/>
        </p:nvGrpSpPr>
        <p:grpSpPr>
          <a:xfrm>
            <a:off x="6321242" y="3591541"/>
            <a:ext cx="5502349" cy="2273021"/>
            <a:chOff x="191386" y="1185530"/>
            <a:chExt cx="2838893" cy="1865340"/>
          </a:xfrm>
        </p:grpSpPr>
        <p:sp>
          <p:nvSpPr>
            <p:cNvPr id="66" name="矩形 65">
              <a:extLst>
                <a:ext uri="{FF2B5EF4-FFF2-40B4-BE49-F238E27FC236}">
                  <a16:creationId xmlns:a16="http://schemas.microsoft.com/office/drawing/2014/main" id="{BE6A9A4D-764D-4F42-92ED-70C17B695DE4}"/>
                </a:ext>
              </a:extLst>
            </p:cNvPr>
            <p:cNvSpPr/>
            <p:nvPr/>
          </p:nvSpPr>
          <p:spPr bwMode="gray">
            <a:xfrm>
              <a:off x="191386" y="1334387"/>
              <a:ext cx="2838893" cy="1716483"/>
            </a:xfrm>
            <a:prstGeom prst="rect">
              <a:avLst/>
            </a:prstGeom>
            <a:noFill/>
            <a:ln w="9525" cap="flat" cmpd="sng" algn="ctr">
              <a:solidFill>
                <a:schemeClr val="tx1">
                  <a:lumMod val="85000"/>
                  <a:lumOff val="1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sp>
          <p:nvSpPr>
            <p:cNvPr id="67" name="文本框 66">
              <a:extLst>
                <a:ext uri="{FF2B5EF4-FFF2-40B4-BE49-F238E27FC236}">
                  <a16:creationId xmlns:a16="http://schemas.microsoft.com/office/drawing/2014/main" id="{E1A09F95-D2FF-485A-AB3F-468DC2A70C3B}"/>
                </a:ext>
              </a:extLst>
            </p:cNvPr>
            <p:cNvSpPr txBox="1"/>
            <p:nvPr/>
          </p:nvSpPr>
          <p:spPr bwMode="gray">
            <a:xfrm>
              <a:off x="831297" y="1185530"/>
              <a:ext cx="1559071" cy="297712"/>
            </a:xfrm>
            <a:prstGeom prst="rect">
              <a:avLst/>
            </a:prstGeom>
            <a:solidFill>
              <a:schemeClr val="bg1"/>
            </a:solidFill>
          </p:spPr>
          <p:txBody>
            <a:bodyPr wrap="none" lIns="45720" tIns="45720" rIns="45720" bIns="45720" rtlCol="0" anchor="ctr">
              <a:noAutofit/>
            </a:bodyPr>
            <a:lstStyle/>
            <a:p>
              <a:pPr algn="ctr">
                <a:lnSpc>
                  <a:spcPct val="110000"/>
                </a:lnSpc>
                <a:spcBef>
                  <a:spcPts val="1000"/>
                </a:spcBef>
              </a:pPr>
              <a:r>
                <a:rPr lang="zh-CN" altLang="en-US" sz="2000" b="1" dirty="0">
                  <a:solidFill>
                    <a:srgbClr val="000000"/>
                  </a:solidFill>
                  <a:latin typeface="微软雅黑" panose="020B0503020204020204" pitchFamily="34" charset="-122"/>
                  <a:ea typeface="微软雅黑" panose="020B0503020204020204" pitchFamily="34" charset="-122"/>
                </a:rPr>
                <a:t>医保管理难度</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grpSp>
      <p:grpSp>
        <p:nvGrpSpPr>
          <p:cNvPr id="68" name="组合 67">
            <a:extLst>
              <a:ext uri="{FF2B5EF4-FFF2-40B4-BE49-F238E27FC236}">
                <a16:creationId xmlns:a16="http://schemas.microsoft.com/office/drawing/2014/main" id="{F92066A7-28CF-452D-B141-72CC6F978B66}"/>
              </a:ext>
            </a:extLst>
          </p:cNvPr>
          <p:cNvGrpSpPr/>
          <p:nvPr/>
        </p:nvGrpSpPr>
        <p:grpSpPr>
          <a:xfrm>
            <a:off x="1708590" y="1299563"/>
            <a:ext cx="396000" cy="396000"/>
            <a:chOff x="4272240" y="2805595"/>
            <a:chExt cx="396000" cy="396000"/>
          </a:xfrm>
        </p:grpSpPr>
        <p:sp>
          <p:nvSpPr>
            <p:cNvPr id="69" name="椭圆 68">
              <a:extLst>
                <a:ext uri="{FF2B5EF4-FFF2-40B4-BE49-F238E27FC236}">
                  <a16:creationId xmlns:a16="http://schemas.microsoft.com/office/drawing/2014/main" id="{3DA7EA45-B6BD-41BA-8892-1DF7738A7D15}"/>
                </a:ext>
              </a:extLst>
            </p:cNvPr>
            <p:cNvSpPr/>
            <p:nvPr/>
          </p:nvSpPr>
          <p:spPr bwMode="gray">
            <a:xfrm>
              <a:off x="4272240" y="2805595"/>
              <a:ext cx="396000" cy="396000"/>
            </a:xfrm>
            <a:prstGeom prst="ellipse">
              <a:avLst/>
            </a:prstGeom>
            <a:solidFill>
              <a:schemeClr val="accent2">
                <a:lumMod val="40000"/>
                <a:lumOff val="6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b="1" dirty="0">
                <a:solidFill>
                  <a:srgbClr val="0000C9"/>
                </a:solidFill>
                <a:latin typeface="微软雅黑" panose="020B0503020204020204" pitchFamily="34" charset="-122"/>
                <a:ea typeface="微软雅黑" panose="020B0503020204020204" pitchFamily="34" charset="-122"/>
              </a:endParaRPr>
            </a:p>
          </p:txBody>
        </p:sp>
        <p:pic>
          <p:nvPicPr>
            <p:cNvPr id="70" name="图形 69" descr="Cpr 纯色填充">
              <a:extLst>
                <a:ext uri="{FF2B5EF4-FFF2-40B4-BE49-F238E27FC236}">
                  <a16:creationId xmlns:a16="http://schemas.microsoft.com/office/drawing/2014/main" id="{AA9AAD54-CB98-42BE-A298-7E4737AB6E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26240" y="2859595"/>
              <a:ext cx="288000" cy="288000"/>
            </a:xfrm>
            <a:prstGeom prst="rect">
              <a:avLst/>
            </a:prstGeom>
          </p:spPr>
        </p:pic>
      </p:grpSp>
      <p:sp>
        <p:nvSpPr>
          <p:cNvPr id="71" name="文本框 70">
            <a:extLst>
              <a:ext uri="{FF2B5EF4-FFF2-40B4-BE49-F238E27FC236}">
                <a16:creationId xmlns:a16="http://schemas.microsoft.com/office/drawing/2014/main" id="{D39C72CF-754E-45DC-9174-782641A5D91E}"/>
              </a:ext>
            </a:extLst>
          </p:cNvPr>
          <p:cNvSpPr txBox="1"/>
          <p:nvPr/>
        </p:nvSpPr>
        <p:spPr bwMode="gray">
          <a:xfrm>
            <a:off x="508886" y="1857740"/>
            <a:ext cx="5461112" cy="1321968"/>
          </a:xfrm>
          <a:prstGeom prst="rect">
            <a:avLst/>
          </a:prstGeom>
        </p:spPr>
        <p:txBody>
          <a:bodyPr wrap="square" lIns="36000" tIns="36000" rIns="36000" bIns="36000" rtlCol="0" anchor="t">
            <a:noAutofit/>
          </a:bodyPr>
          <a:lstStyle/>
          <a:p>
            <a:pPr marL="285750" indent="-285750">
              <a:lnSpc>
                <a:spcPct val="110000"/>
              </a:lnSpc>
              <a:buFont typeface="Arial" panose="020B0604020202020204" pitchFamily="34" charset="0"/>
              <a:buChar char="•"/>
            </a:pPr>
            <a:r>
              <a:rPr lang="zh-CN" altLang="en-US" sz="1400" b="1" dirty="0">
                <a:solidFill>
                  <a:srgbClr val="000000"/>
                </a:solidFill>
                <a:latin typeface="微软雅黑" panose="020B0503020204020204" pitchFamily="34" charset="-122"/>
                <a:ea typeface="微软雅黑" panose="020B0503020204020204" pitchFamily="34" charset="-122"/>
              </a:rPr>
              <a:t>复发难治性</a:t>
            </a:r>
            <a:r>
              <a:rPr lang="zh-CN" altLang="en-US" sz="1400" dirty="0">
                <a:solidFill>
                  <a:srgbClr val="000000"/>
                </a:solidFill>
                <a:latin typeface="微软雅黑" panose="020B0503020204020204" pitchFamily="34" charset="-122"/>
                <a:ea typeface="微软雅黑" panose="020B0503020204020204" pitchFamily="34" charset="-122"/>
              </a:rPr>
              <a:t>急性淋巴细胞白血病是有</a:t>
            </a:r>
            <a:r>
              <a:rPr lang="zh-CN" altLang="en-US" sz="1400" b="1" dirty="0">
                <a:solidFill>
                  <a:srgbClr val="C00000"/>
                </a:solidFill>
                <a:latin typeface="微软雅黑" panose="020B0503020204020204" pitchFamily="34" charset="-122"/>
                <a:ea typeface="微软雅黑" panose="020B0503020204020204" pitchFamily="34" charset="-122"/>
              </a:rPr>
              <a:t>极高死亡风险</a:t>
            </a:r>
            <a:r>
              <a:rPr lang="zh-CN" altLang="en-US" sz="1400" dirty="0">
                <a:solidFill>
                  <a:srgbClr val="000000"/>
                </a:solidFill>
                <a:latin typeface="微软雅黑" panose="020B0503020204020204" pitchFamily="34" charset="-122"/>
                <a:ea typeface="微软雅黑" panose="020B0503020204020204" pitchFamily="34" charset="-122"/>
              </a:rPr>
              <a:t>的</a:t>
            </a:r>
            <a:r>
              <a:rPr lang="zh-CN" altLang="en-US" sz="1400" b="1" dirty="0">
                <a:solidFill>
                  <a:srgbClr val="C00000"/>
                </a:solidFill>
                <a:latin typeface="微软雅黑" panose="020B0503020204020204" pitchFamily="34" charset="-122"/>
                <a:ea typeface="微软雅黑" panose="020B0503020204020204" pitchFamily="34" charset="-122"/>
              </a:rPr>
              <a:t>罕见肿瘤</a:t>
            </a:r>
            <a:endParaRPr lang="en-US" altLang="zh-CN" sz="1400" b="1" dirty="0">
              <a:solidFill>
                <a:srgbClr val="C00000"/>
              </a:solidFill>
              <a:latin typeface="微软雅黑" panose="020B0503020204020204" pitchFamily="34" charset="-122"/>
              <a:ea typeface="微软雅黑" panose="020B0503020204020204" pitchFamily="34" charset="-122"/>
            </a:endParaRPr>
          </a:p>
          <a:p>
            <a:pPr marL="582300" lvl="1" indent="-285750">
              <a:lnSpc>
                <a:spcPct val="110000"/>
              </a:lnSpc>
              <a:spcBef>
                <a:spcPts val="300"/>
              </a:spcBef>
              <a:buFont typeface="Wingdings" panose="05000000000000000000" pitchFamily="2" charset="2"/>
              <a:buChar char="Ø"/>
            </a:pPr>
            <a:r>
              <a:rPr lang="zh-CN" altLang="en-US" sz="1400" b="1" dirty="0">
                <a:solidFill>
                  <a:srgbClr val="C00000"/>
                </a:solidFill>
                <a:latin typeface="微软雅黑" panose="020B0503020204020204" pitchFamily="34" charset="-122"/>
                <a:ea typeface="微软雅黑" panose="020B0503020204020204" pitchFamily="34" charset="-122"/>
              </a:rPr>
              <a:t>成人患者</a:t>
            </a:r>
            <a:r>
              <a:rPr lang="zh-CN" altLang="en-US" sz="1400" b="1" dirty="0">
                <a:solidFill>
                  <a:srgbClr val="000000"/>
                </a:solidFill>
                <a:latin typeface="微软雅黑" panose="020B0503020204020204" pitchFamily="34" charset="-122"/>
                <a:ea typeface="微软雅黑" panose="020B0503020204020204" pitchFamily="34" charset="-122"/>
              </a:rPr>
              <a:t>未满足需求大：生存期</a:t>
            </a:r>
            <a:r>
              <a:rPr lang="en-US" altLang="zh-CN" sz="1400" b="1" dirty="0">
                <a:solidFill>
                  <a:srgbClr val="000000"/>
                </a:solidFill>
                <a:latin typeface="微软雅黑" panose="020B0503020204020204" pitchFamily="34" charset="-122"/>
                <a:ea typeface="微软雅黑" panose="020B0503020204020204" pitchFamily="34" charset="-122"/>
              </a:rPr>
              <a:t>(mOS)</a:t>
            </a:r>
            <a:r>
              <a:rPr lang="zh-CN" altLang="en-US" sz="1400" b="1" dirty="0">
                <a:solidFill>
                  <a:srgbClr val="000000"/>
                </a:solidFill>
                <a:latin typeface="微软雅黑" panose="020B0503020204020204" pitchFamily="34" charset="-122"/>
                <a:ea typeface="微软雅黑" panose="020B0503020204020204" pitchFamily="34" charset="-122"/>
              </a:rPr>
              <a:t>仅</a:t>
            </a:r>
            <a:r>
              <a:rPr lang="en-US" altLang="zh-CN" sz="1400" b="1" dirty="0">
                <a:solidFill>
                  <a:srgbClr val="000000"/>
                </a:solidFill>
                <a:latin typeface="微软雅黑" panose="020B0503020204020204" pitchFamily="34" charset="-122"/>
                <a:ea typeface="微软雅黑" panose="020B0503020204020204" pitchFamily="34" charset="-122"/>
              </a:rPr>
              <a:t>3-6</a:t>
            </a:r>
            <a:r>
              <a:rPr lang="zh-CN" altLang="en-US" sz="1400" b="1" dirty="0">
                <a:solidFill>
                  <a:srgbClr val="000000"/>
                </a:solidFill>
                <a:latin typeface="微软雅黑" panose="020B0503020204020204" pitchFamily="34" charset="-122"/>
                <a:ea typeface="微软雅黑" panose="020B0503020204020204" pitchFamily="34" charset="-122"/>
              </a:rPr>
              <a:t>个月</a:t>
            </a:r>
            <a:r>
              <a:rPr lang="en-US" altLang="zh-CN" sz="1400" baseline="30000" dirty="0">
                <a:solidFill>
                  <a:srgbClr val="000000"/>
                </a:solidFill>
                <a:latin typeface="微软雅黑" panose="020B0503020204020204" pitchFamily="34" charset="-122"/>
                <a:ea typeface="微软雅黑" panose="020B0503020204020204" pitchFamily="34" charset="-122"/>
              </a:rPr>
              <a:t>9</a:t>
            </a:r>
            <a:r>
              <a:rPr lang="zh-CN" altLang="en-US" sz="1400" dirty="0">
                <a:solidFill>
                  <a:srgbClr val="000000"/>
                </a:solidFill>
                <a:latin typeface="微软雅黑" panose="020B0503020204020204" pitchFamily="34" charset="-122"/>
                <a:ea typeface="微软雅黑" panose="020B0503020204020204" pitchFamily="34" charset="-122"/>
              </a:rPr>
              <a:t>，</a:t>
            </a:r>
            <a:r>
              <a:rPr lang="en-US" altLang="zh-CN" sz="1400" dirty="0">
                <a:solidFill>
                  <a:srgbClr val="000000"/>
                </a:solidFill>
                <a:latin typeface="微软雅黑" panose="020B0503020204020204" pitchFamily="34" charset="-122"/>
                <a:ea typeface="微软雅黑" panose="020B0503020204020204" pitchFamily="34" charset="-122"/>
              </a:rPr>
              <a:t>5</a:t>
            </a:r>
            <a:r>
              <a:rPr lang="zh-CN" altLang="en-US" sz="1400" dirty="0">
                <a:solidFill>
                  <a:srgbClr val="000000"/>
                </a:solidFill>
                <a:latin typeface="微软雅黑" panose="020B0503020204020204" pitchFamily="34" charset="-122"/>
                <a:ea typeface="微软雅黑" panose="020B0503020204020204" pitchFamily="34" charset="-122"/>
              </a:rPr>
              <a:t>年生存率 </a:t>
            </a:r>
            <a:r>
              <a:rPr lang="en-US" altLang="zh-CN" sz="1400" dirty="0">
                <a:solidFill>
                  <a:srgbClr val="000000"/>
                </a:solidFill>
                <a:latin typeface="微软雅黑" panose="020B0503020204020204" pitchFamily="34" charset="-122"/>
                <a:ea typeface="微软雅黑" panose="020B0503020204020204" pitchFamily="34" charset="-122"/>
              </a:rPr>
              <a:t>(OS)&lt;10%</a:t>
            </a:r>
            <a:r>
              <a:rPr lang="en-US" altLang="zh-CN" sz="1400" baseline="30000" dirty="0">
                <a:solidFill>
                  <a:srgbClr val="000000"/>
                </a:solidFill>
                <a:latin typeface="微软雅黑" panose="020B0503020204020204" pitchFamily="34" charset="-122"/>
                <a:ea typeface="微软雅黑" panose="020B0503020204020204" pitchFamily="34" charset="-122"/>
              </a:rPr>
              <a:t>10</a:t>
            </a:r>
          </a:p>
          <a:p>
            <a:pPr marL="285750" lvl="1" indent="-285750">
              <a:lnSpc>
                <a:spcPct val="110000"/>
              </a:lnSpc>
              <a:spcBef>
                <a:spcPts val="600"/>
              </a:spcBef>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目前医保目录内的传统治疗方式下患者率低、生存期短；急需有效药物来</a:t>
            </a:r>
            <a:r>
              <a:rPr lang="zh-CN" altLang="en-US" sz="1400" b="1" dirty="0">
                <a:solidFill>
                  <a:srgbClr val="000000"/>
                </a:solidFill>
                <a:latin typeface="微软雅黑" panose="020B0503020204020204" pitchFamily="34" charset="-122"/>
                <a:ea typeface="微软雅黑" panose="020B0503020204020204" pitchFamily="34" charset="-122"/>
              </a:rPr>
              <a:t>延长生命、甚至实现治愈</a:t>
            </a:r>
            <a:r>
              <a:rPr lang="zh-CN" altLang="en-US" sz="1400" dirty="0">
                <a:solidFill>
                  <a:srgbClr val="000000"/>
                </a:solidFill>
                <a:latin typeface="微软雅黑" panose="020B0503020204020204" pitchFamily="34" charset="-122"/>
                <a:ea typeface="微软雅黑" panose="020B0503020204020204" pitchFamily="34" charset="-122"/>
              </a:rPr>
              <a:t>。</a:t>
            </a:r>
            <a:endParaRPr lang="en-US" altLang="zh-CN" sz="1400" b="1" baseline="30000" dirty="0">
              <a:solidFill>
                <a:srgbClr val="000000"/>
              </a:solidFill>
              <a:latin typeface="微软雅黑" panose="020B0503020204020204" pitchFamily="34" charset="-122"/>
              <a:ea typeface="微软雅黑" panose="020B0503020204020204" pitchFamily="34" charset="-122"/>
            </a:endParaRPr>
          </a:p>
          <a:p>
            <a:pPr marL="171450" indent="-171450">
              <a:lnSpc>
                <a:spcPct val="110000"/>
              </a:lnSpc>
              <a:spcBef>
                <a:spcPts val="300"/>
              </a:spcBef>
              <a:buFont typeface="Arial" panose="020B0604020202020204" pitchFamily="34" charset="0"/>
              <a:buChar char="•"/>
            </a:pPr>
            <a:endParaRPr lang="en-US" altLang="zh-CN" sz="1400" dirty="0">
              <a:solidFill>
                <a:srgbClr val="000000"/>
              </a:solidFill>
              <a:latin typeface="微软雅黑" panose="020B0503020204020204" pitchFamily="34" charset="-122"/>
              <a:ea typeface="微软雅黑" panose="020B0503020204020204" pitchFamily="34" charset="-122"/>
            </a:endParaRPr>
          </a:p>
        </p:txBody>
      </p:sp>
      <p:sp>
        <p:nvSpPr>
          <p:cNvPr id="85" name="文本框 84">
            <a:extLst>
              <a:ext uri="{FF2B5EF4-FFF2-40B4-BE49-F238E27FC236}">
                <a16:creationId xmlns:a16="http://schemas.microsoft.com/office/drawing/2014/main" id="{3640DDFD-174C-44DB-A88D-7C2C8E294871}"/>
              </a:ext>
            </a:extLst>
          </p:cNvPr>
          <p:cNvSpPr txBox="1"/>
          <p:nvPr/>
        </p:nvSpPr>
        <p:spPr bwMode="gray">
          <a:xfrm>
            <a:off x="6393734" y="1851426"/>
            <a:ext cx="5376321" cy="396000"/>
          </a:xfrm>
          <a:prstGeom prst="rect">
            <a:avLst/>
          </a:prstGeom>
        </p:spPr>
        <p:txBody>
          <a:bodyPr wrap="square" lIns="36000" tIns="36000" rIns="36000" bIns="36000" rtlCol="0" anchor="ctr">
            <a:noAutofit/>
          </a:bodyPr>
          <a:lstStyle/>
          <a:p>
            <a:pPr marL="285750" indent="-285750">
              <a:lnSpc>
                <a:spcPct val="110000"/>
              </a:lnSpc>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快速</a:t>
            </a:r>
            <a:r>
              <a:rPr lang="zh-CN" altLang="en-US" sz="1400" b="1" dirty="0">
                <a:solidFill>
                  <a:srgbClr val="000000"/>
                </a:solidFill>
                <a:latin typeface="微软雅黑" panose="020B0503020204020204" pitchFamily="34" charset="-122"/>
                <a:ea typeface="微软雅黑" panose="020B0503020204020204" pitchFamily="34" charset="-122"/>
              </a:rPr>
              <a:t>达到缓解</a:t>
            </a:r>
            <a:r>
              <a:rPr lang="zh-CN" altLang="en-US" sz="1400" dirty="0">
                <a:solidFill>
                  <a:srgbClr val="000000"/>
                </a:solidFill>
                <a:latin typeface="微软雅黑" panose="020B0503020204020204" pitchFamily="34" charset="-122"/>
                <a:ea typeface="微软雅黑" panose="020B0503020204020204" pitchFamily="34" charset="-122"/>
              </a:rPr>
              <a:t>，提高</a:t>
            </a:r>
            <a:r>
              <a:rPr lang="zh-CN" altLang="en-US" sz="1400" b="1" dirty="0">
                <a:solidFill>
                  <a:srgbClr val="000000"/>
                </a:solidFill>
                <a:latin typeface="微软雅黑" panose="020B0503020204020204" pitchFamily="34" charset="-122"/>
                <a:ea typeface="微软雅黑" panose="020B0503020204020204" pitchFamily="34" charset="-122"/>
              </a:rPr>
              <a:t>移植成功率，</a:t>
            </a:r>
            <a:r>
              <a:rPr lang="zh-CN" altLang="en-US" sz="1400" dirty="0">
                <a:solidFill>
                  <a:srgbClr val="000000"/>
                </a:solidFill>
                <a:latin typeface="微软雅黑" panose="020B0503020204020204" pitchFamily="34" charset="-122"/>
                <a:ea typeface="微软雅黑" panose="020B0503020204020204" pitchFamily="34" charset="-122"/>
              </a:rPr>
              <a:t>进而</a:t>
            </a:r>
            <a:r>
              <a:rPr lang="zh-CN" altLang="en-US" sz="1400" b="1" dirty="0">
                <a:solidFill>
                  <a:srgbClr val="000000"/>
                </a:solidFill>
                <a:latin typeface="微软雅黑" panose="020B0503020204020204" pitchFamily="34" charset="-122"/>
                <a:ea typeface="微软雅黑" panose="020B0503020204020204" pitchFamily="34" charset="-122"/>
              </a:rPr>
              <a:t>延长生命</a:t>
            </a:r>
            <a:r>
              <a:rPr lang="zh-CN" altLang="en-US" sz="1400" dirty="0">
                <a:solidFill>
                  <a:srgbClr val="000000"/>
                </a:solidFill>
                <a:latin typeface="微软雅黑" panose="020B0503020204020204" pitchFamily="34" charset="-122"/>
                <a:ea typeface="微软雅黑" panose="020B0503020204020204" pitchFamily="34" charset="-122"/>
              </a:rPr>
              <a:t>，是患者的基本医疗需求</a:t>
            </a:r>
            <a:endParaRPr lang="en-US" altLang="zh-CN" sz="1400" dirty="0">
              <a:solidFill>
                <a:srgbClr val="000000"/>
              </a:solidFill>
              <a:latin typeface="微软雅黑" panose="020B0503020204020204" pitchFamily="34" charset="-122"/>
              <a:ea typeface="微软雅黑" panose="020B0503020204020204" pitchFamily="34" charset="-122"/>
            </a:endParaRPr>
          </a:p>
        </p:txBody>
      </p:sp>
      <p:sp>
        <p:nvSpPr>
          <p:cNvPr id="92" name="文本框 91">
            <a:extLst>
              <a:ext uri="{FF2B5EF4-FFF2-40B4-BE49-F238E27FC236}">
                <a16:creationId xmlns:a16="http://schemas.microsoft.com/office/drawing/2014/main" id="{716E0E60-3F35-4CE2-82A5-DF941DBC9920}"/>
              </a:ext>
            </a:extLst>
          </p:cNvPr>
          <p:cNvSpPr txBox="1"/>
          <p:nvPr/>
        </p:nvSpPr>
        <p:spPr bwMode="gray">
          <a:xfrm>
            <a:off x="542310" y="4061830"/>
            <a:ext cx="5356803" cy="1403173"/>
          </a:xfrm>
          <a:prstGeom prst="rect">
            <a:avLst/>
          </a:prstGeom>
        </p:spPr>
        <p:txBody>
          <a:bodyPr wrap="square" lIns="36000" tIns="36000" rIns="36000" bIns="36000" rtlCol="0" anchor="ctr">
            <a:noAutofit/>
          </a:bodyPr>
          <a:lstStyle/>
          <a:p>
            <a:pPr marL="285750" indent="-285750">
              <a:lnSpc>
                <a:spcPct val="110000"/>
              </a:lnSpc>
              <a:spcBef>
                <a:spcPts val="600"/>
              </a:spcBef>
              <a:buFont typeface="Arial" panose="020B0604020202020204" pitchFamily="34" charset="0"/>
              <a:buChar char="•"/>
            </a:pPr>
            <a:r>
              <a:rPr lang="zh-CN" altLang="en-US" sz="1400" b="1" dirty="0">
                <a:solidFill>
                  <a:srgbClr val="C00000"/>
                </a:solidFill>
                <a:latin typeface="微软雅黑" panose="020B0503020204020204" pitchFamily="34" charset="-122"/>
                <a:ea typeface="微软雅黑" panose="020B0503020204020204" pitchFamily="34" charset="-122"/>
              </a:rPr>
              <a:t>弥补目录</a:t>
            </a:r>
            <a:r>
              <a:rPr lang="zh-CN" altLang="en-US" sz="1400" b="1" dirty="0">
                <a:solidFill>
                  <a:srgbClr val="000000"/>
                </a:solidFill>
                <a:latin typeface="微软雅黑" panose="020B0503020204020204" pitchFamily="34" charset="-122"/>
                <a:ea typeface="微软雅黑" panose="020B0503020204020204" pitchFamily="34" charset="-122"/>
              </a:rPr>
              <a:t>内治疗成人</a:t>
            </a:r>
            <a:r>
              <a:rPr lang="zh-CN" altLang="en-US" sz="1400" b="1" dirty="0">
                <a:solidFill>
                  <a:srgbClr val="C00000"/>
                </a:solidFill>
                <a:latin typeface="微软雅黑" panose="020B0503020204020204" pitchFamily="34" charset="-122"/>
                <a:ea typeface="微软雅黑" panose="020B0503020204020204" pitchFamily="34" charset="-122"/>
              </a:rPr>
              <a:t>复发性</a:t>
            </a:r>
            <a:r>
              <a:rPr lang="en-US" altLang="zh-CN" sz="1400" b="1" dirty="0">
                <a:solidFill>
                  <a:srgbClr val="C00000"/>
                </a:solidFill>
                <a:latin typeface="微软雅黑" panose="020B0503020204020204" pitchFamily="34" charset="-122"/>
                <a:ea typeface="微软雅黑" panose="020B0503020204020204" pitchFamily="34" charset="-122"/>
              </a:rPr>
              <a:t>/</a:t>
            </a:r>
            <a:r>
              <a:rPr lang="zh-CN" altLang="en-US" sz="1400" b="1" dirty="0">
                <a:solidFill>
                  <a:srgbClr val="C00000"/>
                </a:solidFill>
                <a:latin typeface="微软雅黑" panose="020B0503020204020204" pitchFamily="34" charset="-122"/>
                <a:ea typeface="微软雅黑" panose="020B0503020204020204" pitchFamily="34" charset="-122"/>
              </a:rPr>
              <a:t>难治性</a:t>
            </a:r>
            <a:r>
              <a:rPr lang="zh-CN" altLang="en-US" sz="1400" b="1" dirty="0">
                <a:solidFill>
                  <a:srgbClr val="000000"/>
                </a:solidFill>
                <a:latin typeface="微软雅黑" panose="020B0503020204020204" pitchFamily="34" charset="-122"/>
                <a:ea typeface="微软雅黑" panose="020B0503020204020204" pitchFamily="34" charset="-122"/>
              </a:rPr>
              <a:t>前体</a:t>
            </a:r>
            <a:r>
              <a:rPr lang="en-US" altLang="zh-CN" sz="1400" b="1" dirty="0">
                <a:solidFill>
                  <a:srgbClr val="000000"/>
                </a:solidFill>
                <a:latin typeface="微软雅黑" panose="020B0503020204020204" pitchFamily="34" charset="-122"/>
                <a:ea typeface="微软雅黑" panose="020B0503020204020204" pitchFamily="34" charset="-122"/>
              </a:rPr>
              <a:t>B</a:t>
            </a:r>
            <a:r>
              <a:rPr lang="zh-CN" altLang="en-US" sz="1400" b="1" dirty="0">
                <a:solidFill>
                  <a:srgbClr val="000000"/>
                </a:solidFill>
                <a:latin typeface="微软雅黑" panose="020B0503020204020204" pitchFamily="34" charset="-122"/>
                <a:ea typeface="微软雅黑" panose="020B0503020204020204" pitchFamily="34" charset="-122"/>
              </a:rPr>
              <a:t>细胞急性淋巴细胞白血病有效药物的</a:t>
            </a:r>
            <a:r>
              <a:rPr lang="zh-CN" altLang="en-US" sz="1400" b="1" dirty="0">
                <a:solidFill>
                  <a:srgbClr val="C00000"/>
                </a:solidFill>
                <a:latin typeface="微软雅黑" panose="020B0503020204020204" pitchFamily="34" charset="-122"/>
                <a:ea typeface="微软雅黑" panose="020B0503020204020204" pitchFamily="34" charset="-122"/>
              </a:rPr>
              <a:t>空白</a:t>
            </a:r>
            <a:endParaRPr lang="en-US" altLang="zh-CN" sz="1400" b="1" dirty="0">
              <a:solidFill>
                <a:srgbClr val="C00000"/>
              </a:solidFill>
              <a:latin typeface="微软雅黑" panose="020B0503020204020204" pitchFamily="34" charset="-122"/>
              <a:ea typeface="微软雅黑" panose="020B0503020204020204" pitchFamily="34" charset="-122"/>
            </a:endParaRPr>
          </a:p>
          <a:p>
            <a:pPr marL="468000" lvl="1" indent="-171450">
              <a:lnSpc>
                <a:spcPct val="110000"/>
              </a:lnSpc>
              <a:spcBef>
                <a:spcPts val="600"/>
              </a:spcBef>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成人急淋患者</a:t>
            </a:r>
            <a:r>
              <a:rPr lang="zh-CN" altLang="en-US" sz="1400" b="1" dirty="0">
                <a:solidFill>
                  <a:srgbClr val="000000"/>
                </a:solidFill>
                <a:latin typeface="微软雅黑" panose="020B0503020204020204" pitchFamily="34" charset="-122"/>
                <a:ea typeface="微软雅黑" panose="020B0503020204020204" pitchFamily="34" charset="-122"/>
              </a:rPr>
              <a:t>死亡率高</a:t>
            </a:r>
            <a:r>
              <a:rPr lang="zh-CN" altLang="en-US" sz="1400" dirty="0">
                <a:solidFill>
                  <a:srgbClr val="000000"/>
                </a:solidFill>
                <a:latin typeface="微软雅黑" panose="020B0503020204020204" pitchFamily="34" charset="-122"/>
                <a:ea typeface="微软雅黑" panose="020B0503020204020204" pitchFamily="34" charset="-122"/>
              </a:rPr>
              <a:t>，短期易复发</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468000" lvl="1" indent="-171450">
              <a:lnSpc>
                <a:spcPct val="110000"/>
              </a:lnSpc>
              <a:spcBef>
                <a:spcPts val="600"/>
              </a:spcBef>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急需有效治疗药物，达到缓解，接受移植，挽救生命</a:t>
            </a:r>
            <a:endParaRPr lang="en-US" altLang="zh-CN" sz="1400" dirty="0">
              <a:solidFill>
                <a:srgbClr val="000000"/>
              </a:solidFill>
              <a:latin typeface="微软雅黑" panose="020B0503020204020204" pitchFamily="34" charset="-122"/>
              <a:ea typeface="微软雅黑" panose="020B0503020204020204" pitchFamily="34" charset="-122"/>
            </a:endParaRPr>
          </a:p>
        </p:txBody>
      </p:sp>
      <p:grpSp>
        <p:nvGrpSpPr>
          <p:cNvPr id="7" name="组合 6">
            <a:extLst>
              <a:ext uri="{FF2B5EF4-FFF2-40B4-BE49-F238E27FC236}">
                <a16:creationId xmlns:a16="http://schemas.microsoft.com/office/drawing/2014/main" id="{A541A592-0086-4B0F-95EE-62B270918CA0}"/>
              </a:ext>
            </a:extLst>
          </p:cNvPr>
          <p:cNvGrpSpPr/>
          <p:nvPr/>
        </p:nvGrpSpPr>
        <p:grpSpPr>
          <a:xfrm>
            <a:off x="1919460" y="3543266"/>
            <a:ext cx="396000" cy="396000"/>
            <a:chOff x="416641" y="4021890"/>
            <a:chExt cx="396000" cy="396000"/>
          </a:xfrm>
        </p:grpSpPr>
        <p:sp>
          <p:nvSpPr>
            <p:cNvPr id="100" name="椭圆 99">
              <a:extLst>
                <a:ext uri="{FF2B5EF4-FFF2-40B4-BE49-F238E27FC236}">
                  <a16:creationId xmlns:a16="http://schemas.microsoft.com/office/drawing/2014/main" id="{83515289-5458-4E8C-9FDA-0AD69FD1A4E4}"/>
                </a:ext>
              </a:extLst>
            </p:cNvPr>
            <p:cNvSpPr/>
            <p:nvPr/>
          </p:nvSpPr>
          <p:spPr bwMode="gray">
            <a:xfrm>
              <a:off x="416641" y="4021890"/>
              <a:ext cx="396000" cy="396000"/>
            </a:xfrm>
            <a:prstGeom prst="ellipse">
              <a:avLst/>
            </a:prstGeom>
            <a:solidFill>
              <a:schemeClr val="accent2">
                <a:lumMod val="40000"/>
                <a:lumOff val="6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b="1" dirty="0">
                <a:solidFill>
                  <a:srgbClr val="0000C9"/>
                </a:solidFill>
                <a:latin typeface="微软雅黑" panose="020B0503020204020204" pitchFamily="34" charset="-122"/>
                <a:ea typeface="微软雅黑" panose="020B0503020204020204" pitchFamily="34" charset="-122"/>
              </a:endParaRPr>
            </a:p>
          </p:txBody>
        </p:sp>
        <p:pic>
          <p:nvPicPr>
            <p:cNvPr id="101" name="图形 100" descr="拼图 纯色填充">
              <a:extLst>
                <a:ext uri="{FF2B5EF4-FFF2-40B4-BE49-F238E27FC236}">
                  <a16:creationId xmlns:a16="http://schemas.microsoft.com/office/drawing/2014/main" id="{A24C771F-632A-4134-B57B-8DD66BBF5D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2641" y="4057891"/>
              <a:ext cx="324000" cy="323999"/>
            </a:xfrm>
            <a:prstGeom prst="rect">
              <a:avLst/>
            </a:prstGeom>
          </p:spPr>
        </p:pic>
      </p:grpSp>
      <p:sp>
        <p:nvSpPr>
          <p:cNvPr id="132" name="文本框 131">
            <a:extLst>
              <a:ext uri="{FF2B5EF4-FFF2-40B4-BE49-F238E27FC236}">
                <a16:creationId xmlns:a16="http://schemas.microsoft.com/office/drawing/2014/main" id="{A190266F-CDDA-4484-9751-1676284CA0DC}"/>
              </a:ext>
            </a:extLst>
          </p:cNvPr>
          <p:cNvSpPr txBox="1"/>
          <p:nvPr/>
        </p:nvSpPr>
        <p:spPr bwMode="gray">
          <a:xfrm>
            <a:off x="6376390" y="5043813"/>
            <a:ext cx="5502349" cy="396001"/>
          </a:xfrm>
          <a:prstGeom prst="rect">
            <a:avLst/>
          </a:prstGeom>
        </p:spPr>
        <p:txBody>
          <a:bodyPr wrap="square" lIns="36000" tIns="36000" rIns="36000" bIns="36000" rtlCol="0" anchor="ctr">
            <a:noAutofit/>
          </a:bodyPr>
          <a:lstStyle>
            <a:defPPr>
              <a:defRPr lang="en-US"/>
            </a:defPPr>
            <a:lvl1pPr marL="180975" marR="0" lvl="0" indent="-180975" fontAlgn="base">
              <a:lnSpc>
                <a:spcPct val="90000"/>
              </a:lnSpc>
              <a:spcBef>
                <a:spcPts val="0"/>
              </a:spcBef>
              <a:spcAft>
                <a:spcPct val="0"/>
              </a:spcAft>
              <a:buClr>
                <a:srgbClr val="000000"/>
              </a:buClr>
              <a:buSzPct val="90000"/>
              <a:buFont typeface="+mj-lt"/>
              <a:buAutoNum type="arabicPeriod" startAt="2"/>
              <a:tabLst/>
              <a:defRPr kumimoji="0" sz="1400" i="0" u="none" strike="noStrike" cap="none" spc="0" normalizeH="0" baseline="0">
                <a:ln>
                  <a:noFill/>
                </a:ln>
                <a:solidFill>
                  <a:srgbClr val="0047BB"/>
                </a:solidFill>
                <a:effectLst/>
                <a:uLnTx/>
                <a:uFill>
                  <a:solidFill>
                    <a:srgbClr val="000000"/>
                  </a:solidFill>
                </a:uFill>
                <a:latin typeface="微软雅黑" panose="020B0503020204020204" pitchFamily="34" charset="-122"/>
                <a:ea typeface="微软雅黑" panose="020B0503020204020204" pitchFamily="34" charset="-122"/>
              </a:defRPr>
            </a:lvl1pPr>
          </a:lstStyle>
          <a:p>
            <a:pPr marL="285750" indent="-285750">
              <a:lnSpc>
                <a:spcPct val="110000"/>
              </a:lnSpc>
              <a:buClrTx/>
              <a:buFont typeface="Arial" panose="020B0604020202020204" pitchFamily="34" charset="0"/>
              <a:buChar char="•"/>
            </a:pPr>
            <a:r>
              <a:rPr lang="zh-CN" altLang="en-US" b="1" dirty="0">
                <a:solidFill>
                  <a:srgbClr val="000000"/>
                </a:solidFill>
              </a:rPr>
              <a:t>适应症明确、</a:t>
            </a:r>
            <a:r>
              <a:rPr lang="zh-CN" altLang="en-US" dirty="0">
                <a:solidFill>
                  <a:srgbClr val="000000"/>
                </a:solidFill>
              </a:rPr>
              <a:t>诊断明确、不易滥用；</a:t>
            </a:r>
            <a:r>
              <a:rPr lang="zh-CN" altLang="en-US" b="1" dirty="0">
                <a:solidFill>
                  <a:srgbClr val="C00000"/>
                </a:solidFill>
              </a:rPr>
              <a:t>仅治疗成人患者</a:t>
            </a:r>
            <a:endParaRPr lang="en-US" altLang="zh-CN" b="1" dirty="0">
              <a:solidFill>
                <a:srgbClr val="C00000"/>
              </a:solidFill>
            </a:endParaRPr>
          </a:p>
        </p:txBody>
      </p:sp>
      <p:sp>
        <p:nvSpPr>
          <p:cNvPr id="116" name="文本框 115">
            <a:extLst>
              <a:ext uri="{FF2B5EF4-FFF2-40B4-BE49-F238E27FC236}">
                <a16:creationId xmlns:a16="http://schemas.microsoft.com/office/drawing/2014/main" id="{A6986908-103E-47C7-8282-167C6C0DB5EA}"/>
              </a:ext>
            </a:extLst>
          </p:cNvPr>
          <p:cNvSpPr txBox="1"/>
          <p:nvPr/>
        </p:nvSpPr>
        <p:spPr bwMode="gray">
          <a:xfrm>
            <a:off x="6376390" y="4052553"/>
            <a:ext cx="5502349" cy="396001"/>
          </a:xfrm>
          <a:prstGeom prst="rect">
            <a:avLst/>
          </a:prstGeom>
        </p:spPr>
        <p:txBody>
          <a:bodyPr wrap="square" lIns="36000" tIns="36000" rIns="36000" bIns="36000" rtlCol="0" anchor="ctr">
            <a:noAutofit/>
          </a:bodyPr>
          <a:lstStyle/>
          <a:p>
            <a:pPr marL="285750" indent="-285750" fontAlgn="base">
              <a:lnSpc>
                <a:spcPct val="110000"/>
              </a:lnSpc>
              <a:spcAft>
                <a:spcPct val="0"/>
              </a:spcAft>
              <a:buSzPct val="90000"/>
              <a:buFont typeface="Arial" panose="020B0604020202020204" pitchFamily="34" charset="0"/>
              <a:buChar char="•"/>
              <a:defRPr/>
            </a:pPr>
            <a:r>
              <a:rPr lang="zh-CN" altLang="en-US" sz="1400" b="1" dirty="0">
                <a:solidFill>
                  <a:srgbClr val="000000"/>
                </a:solidFill>
                <a:uFill>
                  <a:solidFill>
                    <a:srgbClr val="000000"/>
                  </a:solidFill>
                </a:uFill>
                <a:latin typeface="微软雅黑" panose="020B0503020204020204" pitchFamily="34" charset="-122"/>
                <a:ea typeface="微软雅黑" panose="020B0503020204020204" pitchFamily="34" charset="-122"/>
              </a:rPr>
              <a:t>治疗周期可控</a:t>
            </a:r>
            <a:r>
              <a:rPr lang="zh-CN" altLang="en-US" sz="1400" dirty="0">
                <a:solidFill>
                  <a:srgbClr val="000000"/>
                </a:solidFill>
                <a:uFill>
                  <a:solidFill>
                    <a:srgbClr val="000000"/>
                  </a:solidFill>
                </a:uFill>
                <a:latin typeface="微软雅黑" panose="020B0503020204020204" pitchFamily="34" charset="-122"/>
                <a:ea typeface="微软雅黑" panose="020B0503020204020204" pitchFamily="34" charset="-122"/>
              </a:rPr>
              <a:t>：</a:t>
            </a:r>
            <a:r>
              <a:rPr lang="zh-CN" altLang="en-US" sz="1400" b="1" dirty="0">
                <a:solidFill>
                  <a:srgbClr val="C00000"/>
                </a:solidFill>
                <a:uFill>
                  <a:solidFill>
                    <a:srgbClr val="000000"/>
                  </a:solidFill>
                </a:uFill>
                <a:latin typeface="微软雅黑" panose="020B0503020204020204" pitchFamily="34" charset="-122"/>
                <a:ea typeface="微软雅黑" panose="020B0503020204020204" pitchFamily="34" charset="-122"/>
              </a:rPr>
              <a:t>说明书</a:t>
            </a:r>
            <a:r>
              <a:rPr lang="zh-CN" altLang="en-US" sz="1400" dirty="0">
                <a:solidFill>
                  <a:srgbClr val="000000"/>
                </a:solidFill>
                <a:uFill>
                  <a:solidFill>
                    <a:srgbClr val="000000"/>
                  </a:solidFill>
                </a:uFill>
                <a:latin typeface="微软雅黑" panose="020B0503020204020204" pitchFamily="34" charset="-122"/>
                <a:ea typeface="微软雅黑" panose="020B0503020204020204" pitchFamily="34" charset="-122"/>
              </a:rPr>
              <a:t>推荐、</a:t>
            </a:r>
            <a:r>
              <a:rPr lang="zh-CN" altLang="en-US" sz="1400" b="1" dirty="0">
                <a:solidFill>
                  <a:srgbClr val="C00000"/>
                </a:solidFill>
                <a:uFill>
                  <a:solidFill>
                    <a:srgbClr val="000000"/>
                  </a:solidFill>
                </a:uFill>
                <a:latin typeface="微软雅黑" panose="020B0503020204020204" pitchFamily="34" charset="-122"/>
                <a:ea typeface="微软雅黑" panose="020B0503020204020204" pitchFamily="34" charset="-122"/>
              </a:rPr>
              <a:t>真实世界</a:t>
            </a:r>
            <a:r>
              <a:rPr lang="zh-CN" altLang="en-US" sz="1400" dirty="0">
                <a:solidFill>
                  <a:srgbClr val="000000"/>
                </a:solidFill>
                <a:uFill>
                  <a:solidFill>
                    <a:srgbClr val="000000"/>
                  </a:solidFill>
                </a:uFill>
                <a:latin typeface="微软雅黑" panose="020B0503020204020204" pitchFamily="34" charset="-122"/>
                <a:ea typeface="微软雅黑" panose="020B0503020204020204" pitchFamily="34" charset="-122"/>
              </a:rPr>
              <a:t>研究和</a:t>
            </a:r>
            <a:r>
              <a:rPr lang="zh-CN" altLang="en-US" sz="1400" b="1" dirty="0">
                <a:solidFill>
                  <a:srgbClr val="C00000"/>
                </a:solidFill>
                <a:uFill>
                  <a:solidFill>
                    <a:srgbClr val="000000"/>
                  </a:solidFill>
                </a:uFill>
                <a:latin typeface="微软雅黑" panose="020B0503020204020204" pitchFamily="34" charset="-122"/>
                <a:ea typeface="微软雅黑" panose="020B0503020204020204" pitchFamily="34" charset="-122"/>
              </a:rPr>
              <a:t>周边国家医保报销</a:t>
            </a:r>
            <a:r>
              <a:rPr lang="zh-CN" altLang="en-US" sz="1400" dirty="0">
                <a:solidFill>
                  <a:srgbClr val="000000"/>
                </a:solidFill>
                <a:uFill>
                  <a:solidFill>
                    <a:srgbClr val="000000"/>
                  </a:solidFill>
                </a:uFill>
                <a:latin typeface="微软雅黑" panose="020B0503020204020204" pitchFamily="34" charset="-122"/>
                <a:ea typeface="微软雅黑" panose="020B0503020204020204" pitchFamily="34" charset="-122"/>
              </a:rPr>
              <a:t>均证实，实际使用</a:t>
            </a:r>
            <a:r>
              <a:rPr lang="zh-CN" altLang="en-US" sz="1400" b="1" dirty="0">
                <a:solidFill>
                  <a:srgbClr val="C00000"/>
                </a:solidFill>
                <a:latin typeface="微软雅黑" panose="020B0503020204020204" pitchFamily="34" charset="-122"/>
                <a:ea typeface="微软雅黑" panose="020B0503020204020204" pitchFamily="34" charset="-122"/>
              </a:rPr>
              <a:t>不超过</a:t>
            </a:r>
            <a:r>
              <a:rPr lang="en-US" altLang="zh-CN" sz="1400" b="1" dirty="0">
                <a:solidFill>
                  <a:srgbClr val="C00000"/>
                </a:solidFill>
                <a:latin typeface="微软雅黑" panose="020B0503020204020204" pitchFamily="34" charset="-122"/>
                <a:ea typeface="微软雅黑" panose="020B0503020204020204" pitchFamily="34" charset="-122"/>
              </a:rPr>
              <a:t>2</a:t>
            </a:r>
            <a:r>
              <a:rPr lang="zh-CN" altLang="en-US" sz="1400" b="1" dirty="0">
                <a:solidFill>
                  <a:srgbClr val="C00000"/>
                </a:solidFill>
                <a:latin typeface="微软雅黑" panose="020B0503020204020204" pitchFamily="34" charset="-122"/>
                <a:ea typeface="微软雅黑" panose="020B0503020204020204" pitchFamily="34" charset="-122"/>
              </a:rPr>
              <a:t>周期（</a:t>
            </a:r>
            <a:r>
              <a:rPr lang="en-US" altLang="zh-CN" sz="1400" b="1" dirty="0">
                <a:solidFill>
                  <a:srgbClr val="C00000"/>
                </a:solidFill>
                <a:latin typeface="微软雅黑" panose="020B0503020204020204" pitchFamily="34" charset="-122"/>
                <a:ea typeface="微软雅黑" panose="020B0503020204020204" pitchFamily="34" charset="-122"/>
              </a:rPr>
              <a:t>7</a:t>
            </a:r>
            <a:r>
              <a:rPr lang="zh-CN" altLang="en-US" sz="1400" b="1" dirty="0">
                <a:solidFill>
                  <a:srgbClr val="C00000"/>
                </a:solidFill>
                <a:latin typeface="微软雅黑" panose="020B0503020204020204" pitchFamily="34" charset="-122"/>
                <a:ea typeface="微软雅黑" panose="020B0503020204020204" pitchFamily="34" charset="-122"/>
              </a:rPr>
              <a:t>瓶）</a:t>
            </a:r>
          </a:p>
        </p:txBody>
      </p:sp>
      <p:sp>
        <p:nvSpPr>
          <p:cNvPr id="128" name="椭圆 127">
            <a:extLst>
              <a:ext uri="{FF2B5EF4-FFF2-40B4-BE49-F238E27FC236}">
                <a16:creationId xmlns:a16="http://schemas.microsoft.com/office/drawing/2014/main" id="{CF11E6BC-2D65-4A51-8ABB-0FD5840AA269}"/>
              </a:ext>
            </a:extLst>
          </p:cNvPr>
          <p:cNvSpPr/>
          <p:nvPr/>
        </p:nvSpPr>
        <p:spPr bwMode="gray">
          <a:xfrm>
            <a:off x="7806544" y="3589250"/>
            <a:ext cx="396000" cy="396000"/>
          </a:xfrm>
          <a:prstGeom prst="ellipse">
            <a:avLst/>
          </a:prstGeom>
          <a:solidFill>
            <a:schemeClr val="accent2">
              <a:lumMod val="40000"/>
              <a:lumOff val="6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sz="1400" dirty="0">
              <a:solidFill>
                <a:srgbClr val="0000C9"/>
              </a:solidFill>
              <a:latin typeface="微软雅黑" panose="020B0503020204020204" pitchFamily="34" charset="-122"/>
              <a:ea typeface="微软雅黑" panose="020B0503020204020204" pitchFamily="34" charset="-122"/>
            </a:endParaRPr>
          </a:p>
        </p:txBody>
      </p:sp>
      <p:sp>
        <p:nvSpPr>
          <p:cNvPr id="122" name="文本框 121">
            <a:extLst>
              <a:ext uri="{FF2B5EF4-FFF2-40B4-BE49-F238E27FC236}">
                <a16:creationId xmlns:a16="http://schemas.microsoft.com/office/drawing/2014/main" id="{402A053B-F764-472E-9F69-47F273EDCFB7}"/>
              </a:ext>
            </a:extLst>
          </p:cNvPr>
          <p:cNvSpPr txBox="1"/>
          <p:nvPr/>
        </p:nvSpPr>
        <p:spPr bwMode="gray">
          <a:xfrm>
            <a:off x="6376390" y="4590711"/>
            <a:ext cx="5502349" cy="396001"/>
          </a:xfrm>
          <a:prstGeom prst="rect">
            <a:avLst/>
          </a:prstGeom>
        </p:spPr>
        <p:txBody>
          <a:bodyPr wrap="square" lIns="36000" tIns="36000" rIns="36000" bIns="36000" rtlCol="0" anchor="ctr">
            <a:noAutofit/>
          </a:bodyPr>
          <a:lstStyle>
            <a:defPPr>
              <a:defRPr lang="en-US"/>
            </a:defPPr>
            <a:lvl1pPr marL="180975" marR="0" lvl="0" indent="-180975" fontAlgn="base">
              <a:lnSpc>
                <a:spcPct val="90000"/>
              </a:lnSpc>
              <a:spcBef>
                <a:spcPts val="0"/>
              </a:spcBef>
              <a:spcAft>
                <a:spcPct val="0"/>
              </a:spcAft>
              <a:buClr>
                <a:srgbClr val="000000"/>
              </a:buClr>
              <a:buSzPct val="90000"/>
              <a:buFont typeface="+mj-lt"/>
              <a:buAutoNum type="arabicPeriod"/>
              <a:tabLst/>
              <a:defRPr kumimoji="0" sz="1400" i="0" u="none" strike="noStrike" cap="none" spc="0" normalizeH="0" baseline="0">
                <a:ln>
                  <a:noFill/>
                </a:ln>
                <a:solidFill>
                  <a:srgbClr val="0047BB"/>
                </a:solidFill>
                <a:effectLst/>
                <a:uLnTx/>
                <a:uFill>
                  <a:solidFill>
                    <a:srgbClr val="000000"/>
                  </a:solidFill>
                </a:uFill>
                <a:latin typeface="微软雅黑" panose="020B0503020204020204" pitchFamily="34" charset="-122"/>
                <a:ea typeface="微软雅黑" panose="020B0503020204020204" pitchFamily="34" charset="-122"/>
              </a:defRPr>
            </a:lvl1pPr>
          </a:lstStyle>
          <a:p>
            <a:pPr marL="285750" indent="-285750">
              <a:lnSpc>
                <a:spcPct val="110000"/>
              </a:lnSpc>
              <a:buClrTx/>
              <a:buFont typeface="Arial" panose="020B0604020202020204" pitchFamily="34" charset="0"/>
              <a:buChar char="•"/>
            </a:pPr>
            <a:r>
              <a:rPr lang="zh-CN" altLang="en-US" b="1" dirty="0">
                <a:solidFill>
                  <a:srgbClr val="000000"/>
                </a:solidFill>
              </a:rPr>
              <a:t>患者有限：</a:t>
            </a:r>
            <a:r>
              <a:rPr lang="zh-CN" altLang="en-US" dirty="0">
                <a:solidFill>
                  <a:srgbClr val="000000"/>
                </a:solidFill>
              </a:rPr>
              <a:t>成人复发难治性急淋患者在中国数量有限，发病率为</a:t>
            </a:r>
            <a:r>
              <a:rPr lang="en-US" altLang="zh-CN" dirty="0">
                <a:solidFill>
                  <a:srgbClr val="000000"/>
                </a:solidFill>
              </a:rPr>
              <a:t>0.32/10</a:t>
            </a:r>
            <a:r>
              <a:rPr lang="zh-CN" altLang="en-US" dirty="0">
                <a:solidFill>
                  <a:srgbClr val="000000"/>
                </a:solidFill>
              </a:rPr>
              <a:t>万人，是</a:t>
            </a:r>
            <a:r>
              <a:rPr lang="zh-CN" altLang="en-US" b="1" dirty="0">
                <a:solidFill>
                  <a:srgbClr val="C00000"/>
                </a:solidFill>
              </a:rPr>
              <a:t>罕见肿瘤</a:t>
            </a:r>
            <a:endParaRPr lang="zh-CN" altLang="en-US" dirty="0">
              <a:solidFill>
                <a:srgbClr val="FF0000"/>
              </a:solidFill>
              <a:highlight>
                <a:srgbClr val="FFFF00"/>
              </a:highlight>
            </a:endParaRPr>
          </a:p>
        </p:txBody>
      </p:sp>
      <p:pic>
        <p:nvPicPr>
          <p:cNvPr id="151" name="图形 150" descr="化学 纯色填充">
            <a:extLst>
              <a:ext uri="{FF2B5EF4-FFF2-40B4-BE49-F238E27FC236}">
                <a16:creationId xmlns:a16="http://schemas.microsoft.com/office/drawing/2014/main" id="{96924FBC-16E2-4F98-9DFA-F680E521E1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42544" y="3625250"/>
            <a:ext cx="324000" cy="324000"/>
          </a:xfrm>
          <a:prstGeom prst="rect">
            <a:avLst/>
          </a:prstGeom>
        </p:spPr>
      </p:pic>
      <p:sp>
        <p:nvSpPr>
          <p:cNvPr id="78" name="文本框 77">
            <a:extLst>
              <a:ext uri="{FF2B5EF4-FFF2-40B4-BE49-F238E27FC236}">
                <a16:creationId xmlns:a16="http://schemas.microsoft.com/office/drawing/2014/main" id="{E049427D-FAE5-4889-AC2A-76C1B865358F}"/>
              </a:ext>
            </a:extLst>
          </p:cNvPr>
          <p:cNvSpPr txBox="1"/>
          <p:nvPr/>
        </p:nvSpPr>
        <p:spPr bwMode="gray">
          <a:xfrm>
            <a:off x="6376390" y="2417157"/>
            <a:ext cx="5376321" cy="372789"/>
          </a:xfrm>
          <a:prstGeom prst="rect">
            <a:avLst/>
          </a:prstGeom>
        </p:spPr>
        <p:txBody>
          <a:bodyPr wrap="square" lIns="36000" tIns="36000" rIns="36000" bIns="36000" rtlCol="0" anchor="ctr">
            <a:noAutofit/>
          </a:bodyPr>
          <a:lstStyle/>
          <a:p>
            <a:pPr marL="285750" indent="-285750">
              <a:lnSpc>
                <a:spcPct val="110000"/>
              </a:lnSpc>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奥加伊妥珠单抗</a:t>
            </a:r>
            <a:r>
              <a:rPr lang="zh-CN" altLang="en-US" sz="1400" b="1" dirty="0">
                <a:solidFill>
                  <a:srgbClr val="000000"/>
                </a:solidFill>
                <a:latin typeface="微软雅黑" panose="020B0503020204020204" pitchFamily="34" charset="-122"/>
                <a:ea typeface="微软雅黑" panose="020B0503020204020204" pitchFamily="34" charset="-122"/>
              </a:rPr>
              <a:t>快速深度缓解</a:t>
            </a:r>
            <a:r>
              <a:rPr lang="zh-CN" altLang="en-US" sz="1400" dirty="0">
                <a:solidFill>
                  <a:srgbClr val="000000"/>
                </a:solidFill>
                <a:latin typeface="微软雅黑" panose="020B0503020204020204" pitchFamily="34" charset="-122"/>
                <a:ea typeface="微软雅黑" panose="020B0503020204020204" pitchFamily="34" charset="-122"/>
              </a:rPr>
              <a:t>，</a:t>
            </a:r>
            <a:r>
              <a:rPr lang="zh-CN" altLang="en-US" sz="1400" b="1" dirty="0">
                <a:solidFill>
                  <a:srgbClr val="000000"/>
                </a:solidFill>
                <a:latin typeface="微软雅黑" panose="020B0503020204020204" pitchFamily="34" charset="-122"/>
                <a:ea typeface="微软雅黑" panose="020B0503020204020204" pitchFamily="34" charset="-122"/>
              </a:rPr>
              <a:t>减少复发</a:t>
            </a:r>
            <a:r>
              <a:rPr lang="zh-CN" altLang="en-US" sz="1400" dirty="0">
                <a:solidFill>
                  <a:srgbClr val="000000"/>
                </a:solidFill>
                <a:latin typeface="微软雅黑" panose="020B0503020204020204" pitchFamily="34" charset="-122"/>
                <a:ea typeface="微软雅黑" panose="020B0503020204020204" pitchFamily="34" charset="-122"/>
              </a:rPr>
              <a:t>，实现患者</a:t>
            </a:r>
            <a:r>
              <a:rPr lang="zh-CN" altLang="en-US" sz="1400" b="1" dirty="0">
                <a:solidFill>
                  <a:srgbClr val="000000"/>
                </a:solidFill>
                <a:latin typeface="微软雅黑" panose="020B0503020204020204" pitchFamily="34" charset="-122"/>
                <a:ea typeface="微软雅黑" panose="020B0503020204020204" pitchFamily="34" charset="-122"/>
              </a:rPr>
              <a:t>更多移植机会</a:t>
            </a:r>
            <a:r>
              <a:rPr lang="zh-CN" altLang="en-US" sz="1400" dirty="0">
                <a:solidFill>
                  <a:srgbClr val="000000"/>
                </a:solidFill>
                <a:latin typeface="微软雅黑" panose="020B0503020204020204" pitchFamily="34" charset="-122"/>
                <a:ea typeface="微软雅黑" panose="020B0503020204020204" pitchFamily="34" charset="-122"/>
              </a:rPr>
              <a:t>，带来</a:t>
            </a:r>
            <a:r>
              <a:rPr lang="zh-CN" altLang="en-US" sz="1400" b="1" dirty="0">
                <a:solidFill>
                  <a:srgbClr val="000000"/>
                </a:solidFill>
                <a:latin typeface="微软雅黑" panose="020B0503020204020204" pitchFamily="34" charset="-122"/>
                <a:ea typeface="微软雅黑" panose="020B0503020204020204" pitchFamily="34" charset="-122"/>
              </a:rPr>
              <a:t>长期生存获益</a:t>
            </a:r>
            <a:endParaRPr lang="en-US" altLang="zh-CN" sz="1400" b="1" dirty="0">
              <a:solidFill>
                <a:srgbClr val="000000"/>
              </a:solidFill>
              <a:latin typeface="微软雅黑" panose="020B0503020204020204" pitchFamily="34" charset="-122"/>
              <a:ea typeface="微软雅黑" panose="020B0503020204020204" pitchFamily="34" charset="-122"/>
            </a:endParaRPr>
          </a:p>
        </p:txBody>
      </p:sp>
      <p:grpSp>
        <p:nvGrpSpPr>
          <p:cNvPr id="93" name="组合 92">
            <a:extLst>
              <a:ext uri="{FF2B5EF4-FFF2-40B4-BE49-F238E27FC236}">
                <a16:creationId xmlns:a16="http://schemas.microsoft.com/office/drawing/2014/main" id="{28BC1F9D-3AE9-47B1-9DEB-2C0CED176CE7}"/>
              </a:ext>
            </a:extLst>
          </p:cNvPr>
          <p:cNvGrpSpPr/>
          <p:nvPr/>
        </p:nvGrpSpPr>
        <p:grpSpPr>
          <a:xfrm>
            <a:off x="7770544" y="1300702"/>
            <a:ext cx="396000" cy="396000"/>
            <a:chOff x="6312456" y="4875696"/>
            <a:chExt cx="396000" cy="396000"/>
          </a:xfrm>
        </p:grpSpPr>
        <p:sp>
          <p:nvSpPr>
            <p:cNvPr id="96" name="椭圆 95">
              <a:extLst>
                <a:ext uri="{FF2B5EF4-FFF2-40B4-BE49-F238E27FC236}">
                  <a16:creationId xmlns:a16="http://schemas.microsoft.com/office/drawing/2014/main" id="{A45FB32A-406F-408A-9079-634BF6566163}"/>
                </a:ext>
              </a:extLst>
            </p:cNvPr>
            <p:cNvSpPr/>
            <p:nvPr/>
          </p:nvSpPr>
          <p:spPr bwMode="gray">
            <a:xfrm>
              <a:off x="6312456" y="4875696"/>
              <a:ext cx="396000" cy="396000"/>
            </a:xfrm>
            <a:prstGeom prst="ellipse">
              <a:avLst/>
            </a:prstGeom>
            <a:solidFill>
              <a:schemeClr val="accent2">
                <a:lumMod val="40000"/>
                <a:lumOff val="6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110000"/>
                </a:lnSpc>
                <a:spcAft>
                  <a:spcPct val="0"/>
                </a:spcAft>
                <a:buClr>
                  <a:srgbClr val="0095FF"/>
                </a:buClr>
                <a:buSzPct val="90000"/>
              </a:pPr>
              <a:endParaRPr lang="zh-CN" altLang="en-US" b="1" dirty="0">
                <a:solidFill>
                  <a:srgbClr val="0000C9"/>
                </a:solidFill>
                <a:latin typeface="Arial" panose="020B0604020202020204"/>
                <a:ea typeface="黑体" panose="02010609060101010101" pitchFamily="49" charset="-122"/>
              </a:endParaRPr>
            </a:p>
          </p:txBody>
        </p:sp>
        <p:pic>
          <p:nvPicPr>
            <p:cNvPr id="99" name="图形 98" descr="男人和女人 纯色填充">
              <a:extLst>
                <a:ext uri="{FF2B5EF4-FFF2-40B4-BE49-F238E27FC236}">
                  <a16:creationId xmlns:a16="http://schemas.microsoft.com/office/drawing/2014/main" id="{8B2790BC-36EA-40DB-9E10-0FD4357989C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48456" y="4911696"/>
              <a:ext cx="324000" cy="324000"/>
            </a:xfrm>
            <a:prstGeom prst="rect">
              <a:avLst/>
            </a:prstGeom>
          </p:spPr>
        </p:pic>
      </p:grpSp>
      <p:sp>
        <p:nvSpPr>
          <p:cNvPr id="4" name="文本框 3">
            <a:extLst>
              <a:ext uri="{FF2B5EF4-FFF2-40B4-BE49-F238E27FC236}">
                <a16:creationId xmlns:a16="http://schemas.microsoft.com/office/drawing/2014/main" id="{48675702-E702-FF43-5FAE-3B99040528B4}"/>
              </a:ext>
            </a:extLst>
          </p:cNvPr>
          <p:cNvSpPr txBox="1"/>
          <p:nvPr/>
        </p:nvSpPr>
        <p:spPr bwMode="gray">
          <a:xfrm>
            <a:off x="6376390" y="5428807"/>
            <a:ext cx="5502349" cy="396001"/>
          </a:xfrm>
          <a:prstGeom prst="rect">
            <a:avLst/>
          </a:prstGeom>
        </p:spPr>
        <p:txBody>
          <a:bodyPr wrap="square" lIns="36000" tIns="36000" rIns="36000" bIns="36000" rtlCol="0" anchor="ctr">
            <a:noAutofit/>
          </a:bodyPr>
          <a:lstStyle>
            <a:defPPr>
              <a:defRPr lang="en-US"/>
            </a:defPPr>
            <a:lvl1pPr marL="180975" marR="0" lvl="0" indent="-180975" fontAlgn="base">
              <a:lnSpc>
                <a:spcPct val="90000"/>
              </a:lnSpc>
              <a:spcBef>
                <a:spcPts val="0"/>
              </a:spcBef>
              <a:spcAft>
                <a:spcPct val="0"/>
              </a:spcAft>
              <a:buClr>
                <a:srgbClr val="000000"/>
              </a:buClr>
              <a:buSzPct val="90000"/>
              <a:buFont typeface="+mj-lt"/>
              <a:buAutoNum type="arabicPeriod" startAt="2"/>
              <a:tabLst/>
              <a:defRPr kumimoji="0" sz="1400" i="0" u="none" strike="noStrike" cap="none" spc="0" normalizeH="0" baseline="0">
                <a:ln>
                  <a:noFill/>
                </a:ln>
                <a:solidFill>
                  <a:srgbClr val="0047BB"/>
                </a:solidFill>
                <a:effectLst/>
                <a:uLnTx/>
                <a:uFill>
                  <a:solidFill>
                    <a:srgbClr val="000000"/>
                  </a:solidFill>
                </a:uFill>
                <a:latin typeface="微软雅黑" panose="020B0503020204020204" pitchFamily="34" charset="-122"/>
                <a:ea typeface="微软雅黑" panose="020B0503020204020204" pitchFamily="34" charset="-122"/>
              </a:defRPr>
            </a:lvl1pPr>
          </a:lstStyle>
          <a:p>
            <a:pPr marL="285750" indent="-285750">
              <a:lnSpc>
                <a:spcPct val="110000"/>
              </a:lnSpc>
              <a:buClrTx/>
              <a:buFont typeface="Arial" panose="020B0604020202020204" pitchFamily="34" charset="0"/>
              <a:buChar char="•"/>
            </a:pPr>
            <a:r>
              <a:rPr lang="zh-CN" altLang="en-US" dirty="0">
                <a:solidFill>
                  <a:srgbClr val="000000"/>
                </a:solidFill>
              </a:rPr>
              <a:t>可</a:t>
            </a:r>
            <a:r>
              <a:rPr lang="zh-CN" altLang="en-US" b="1" dirty="0">
                <a:solidFill>
                  <a:srgbClr val="C00000"/>
                </a:solidFill>
              </a:rPr>
              <a:t>门诊输注</a:t>
            </a:r>
            <a:r>
              <a:rPr lang="zh-CN" altLang="en-US" dirty="0">
                <a:solidFill>
                  <a:srgbClr val="C00000"/>
                </a:solidFill>
              </a:rPr>
              <a:t>，</a:t>
            </a:r>
            <a:r>
              <a:rPr lang="zh-CN" altLang="en-US" dirty="0">
                <a:solidFill>
                  <a:srgbClr val="000000"/>
                </a:solidFill>
              </a:rPr>
              <a:t>每次</a:t>
            </a:r>
            <a:r>
              <a:rPr lang="en-US" altLang="zh-CN" dirty="0">
                <a:solidFill>
                  <a:srgbClr val="000000"/>
                </a:solidFill>
              </a:rPr>
              <a:t>1</a:t>
            </a:r>
            <a:r>
              <a:rPr lang="zh-CN" altLang="en-US" dirty="0">
                <a:solidFill>
                  <a:srgbClr val="000000"/>
                </a:solidFill>
              </a:rPr>
              <a:t>小时，医保管理方便</a:t>
            </a:r>
            <a:endParaRPr lang="en-US" altLang="zh-CN" dirty="0">
              <a:solidFill>
                <a:srgbClr val="000000"/>
              </a:solidFill>
            </a:endParaRPr>
          </a:p>
        </p:txBody>
      </p:sp>
      <p:sp>
        <p:nvSpPr>
          <p:cNvPr id="3" name="文本框 2">
            <a:extLst>
              <a:ext uri="{FF2B5EF4-FFF2-40B4-BE49-F238E27FC236}">
                <a16:creationId xmlns:a16="http://schemas.microsoft.com/office/drawing/2014/main" id="{B2D9666A-A95E-754B-2BAC-7AAA072C69D3}"/>
              </a:ext>
            </a:extLst>
          </p:cNvPr>
          <p:cNvSpPr txBox="1"/>
          <p:nvPr/>
        </p:nvSpPr>
        <p:spPr bwMode="gray">
          <a:xfrm>
            <a:off x="2934344" y="547891"/>
            <a:ext cx="9255879" cy="402497"/>
          </a:xfrm>
          <a:prstGeom prst="rect">
            <a:avLst/>
          </a:prstGeom>
        </p:spPr>
        <p:txBody>
          <a:bodyPr wrap="square" lIns="45720" tIns="45720" rIns="45720" bIns="45720" rtlCol="0">
            <a:noAutofit/>
          </a:bodyPr>
          <a:lstStyle/>
          <a:p>
            <a:pPr>
              <a:lnSpc>
                <a:spcPct val="90000"/>
              </a:lnSpc>
              <a:spcBef>
                <a:spcPts val="1000"/>
              </a:spcBef>
            </a:pPr>
            <a:r>
              <a:rPr lang="zh-CN" altLang="en-US" sz="2000" b="1" dirty="0">
                <a:solidFill>
                  <a:srgbClr val="C00000"/>
                </a:solidFill>
                <a:latin typeface="微软雅黑" panose="020B0503020204020204" pitchFamily="34" charset="-122"/>
                <a:ea typeface="微软雅黑" panose="020B0503020204020204" pitchFamily="34" charset="-122"/>
              </a:rPr>
              <a:t>成人患者临床需求急迫，弥补空白，治疗周期可控，罕见肿瘤，患者人数有限</a:t>
            </a:r>
          </a:p>
        </p:txBody>
      </p:sp>
      <p:sp>
        <p:nvSpPr>
          <p:cNvPr id="9" name="矩形 8">
            <a:extLst>
              <a:ext uri="{FF2B5EF4-FFF2-40B4-BE49-F238E27FC236}">
                <a16:creationId xmlns:a16="http://schemas.microsoft.com/office/drawing/2014/main" id="{9444A7CA-01C6-D057-0F1D-7A6E552D1A4B}"/>
              </a:ext>
            </a:extLst>
          </p:cNvPr>
          <p:cNvSpPr/>
          <p:nvPr/>
        </p:nvSpPr>
        <p:spPr bwMode="gray">
          <a:xfrm>
            <a:off x="9454222" y="0"/>
            <a:ext cx="2736000" cy="408742"/>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rgbClr val="0095FF"/>
              </a:buClr>
              <a:buSzPct val="90000"/>
            </a:pPr>
            <a:r>
              <a:rPr lang="zh-CN" altLang="en-US" sz="2000" b="1" dirty="0">
                <a:solidFill>
                  <a:srgbClr val="0047BB"/>
                </a:solidFill>
                <a:latin typeface="微软雅黑" panose="020B0503020204020204" pitchFamily="34" charset="-122"/>
                <a:ea typeface="微软雅黑" panose="020B0503020204020204" pitchFamily="34" charset="-122"/>
              </a:rPr>
              <a:t>注射用奥加伊妥珠单抗</a:t>
            </a:r>
          </a:p>
        </p:txBody>
      </p:sp>
      <p:sp>
        <p:nvSpPr>
          <p:cNvPr id="6" name="文本框 5">
            <a:extLst>
              <a:ext uri="{FF2B5EF4-FFF2-40B4-BE49-F238E27FC236}">
                <a16:creationId xmlns:a16="http://schemas.microsoft.com/office/drawing/2014/main" id="{2A9916C8-F9DF-B4BD-9D4B-488FE59B8AA7}"/>
              </a:ext>
            </a:extLst>
          </p:cNvPr>
          <p:cNvSpPr txBox="1"/>
          <p:nvPr/>
        </p:nvSpPr>
        <p:spPr bwMode="gray">
          <a:xfrm>
            <a:off x="6375541" y="2842680"/>
            <a:ext cx="5376321" cy="372789"/>
          </a:xfrm>
          <a:prstGeom prst="rect">
            <a:avLst/>
          </a:prstGeom>
        </p:spPr>
        <p:txBody>
          <a:bodyPr wrap="square" lIns="36000" tIns="36000" rIns="36000" bIns="36000" rtlCol="0" anchor="ctr">
            <a:noAutofit/>
          </a:bodyPr>
          <a:lstStyle/>
          <a:p>
            <a:pPr marL="285750" indent="-285750">
              <a:lnSpc>
                <a:spcPct val="110000"/>
              </a:lnSpc>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周边国家和地区已纳入</a:t>
            </a:r>
            <a:r>
              <a:rPr lang="zh-CN" altLang="en-US" sz="1400" b="1" dirty="0">
                <a:solidFill>
                  <a:srgbClr val="000000"/>
                </a:solidFill>
                <a:latin typeface="微软雅黑" panose="020B0503020204020204" pitchFamily="34" charset="-122"/>
                <a:ea typeface="微软雅黑" panose="020B0503020204020204" pitchFamily="34" charset="-122"/>
              </a:rPr>
              <a:t>医保报销</a:t>
            </a:r>
            <a:r>
              <a:rPr lang="en-US" altLang="zh-CN" sz="1400" b="1" dirty="0">
                <a:solidFill>
                  <a:srgbClr val="000000"/>
                </a:solidFill>
                <a:latin typeface="微软雅黑" panose="020B0503020204020204" pitchFamily="34" charset="-122"/>
                <a:ea typeface="微软雅黑" panose="020B0503020204020204" pitchFamily="34" charset="-122"/>
              </a:rPr>
              <a:t>(</a:t>
            </a:r>
            <a:r>
              <a:rPr lang="zh-CN" altLang="en-US" sz="1400" b="1" dirty="0">
                <a:solidFill>
                  <a:srgbClr val="000000"/>
                </a:solidFill>
                <a:latin typeface="微软雅黑" panose="020B0503020204020204" pitchFamily="34" charset="-122"/>
                <a:ea typeface="微软雅黑" panose="020B0503020204020204" pitchFamily="34" charset="-122"/>
              </a:rPr>
              <a:t>中国台湾、韩国和土耳其</a:t>
            </a:r>
            <a:r>
              <a:rPr lang="en-US" altLang="zh-CN" sz="1400" b="1" dirty="0">
                <a:solidFill>
                  <a:srgbClr val="000000"/>
                </a:solidFill>
                <a:latin typeface="微软雅黑" panose="020B0503020204020204" pitchFamily="34" charset="-122"/>
                <a:ea typeface="微软雅黑" panose="020B0503020204020204" pitchFamily="34" charset="-122"/>
              </a:rPr>
              <a:t>)</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528361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49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yearfmt&gt;&lt;begin val=&quot;0&quot;/&gt;&lt;end val=&quot;4&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EjuShj9PVbesOMCuJozYc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OgMHQKtqNx0jElfDFyklZ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mGuX6MOOtoWnd8QHgQ9BX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3YE9qwblCgyLqb__TEUF3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fZedy02eYD45t2tlROAHI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11_jqrTw3Wh535qneq5sLQ"/>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xylITmgYMLSPfetOrezL9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cWoFoMEjSpQJsxmLocARH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oaGSs4cm51EJStqd7zXeb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KQO8Ov82oGjxwSQu0fDeN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3sVGGPbGHR4qhm_PjvNAU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kIAW2xtuCeKTpOfTB14XI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DcMeWudUOeUqEnvm.lwXR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k5wmv1rJz7AVeHlkf9QjI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V.vDBxiKbZDprmJHQWIq3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G7t0m9eDB70HKZXFVDYvdA"/>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kyEYCd8x9.suSQyYtKjko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Vx0XSltPJcGP9r6_fyA1e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SDdMdpS6H7gbeqUvLue7Z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EHDJA8yF.lbEukM3C6XQv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RQi8CZMvO6WpxrsUeAk3s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jjwypTJEB7NqQuj9eo6Si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rskhdOW.xSQ7IMvtJFghX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KOgbIDnyqFxNXxZoWvAHe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VX0hRdLgaj49qqaass9mu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_BvcS3tiszeYALxHDCFhl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a.ACz5lEkPZkkQbm0Hlm_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CQ480GreTHec4OKlzeKZ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BXR0Xlq7HvTy7b.y5cje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N7vibtfBkhdx.fngx4O_o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V04r1QXqBQJMq_DYijwaL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grfJTiQ9qbEv6L5HaSTkz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PFE2021">
      <a:dk1>
        <a:srgbClr val="000000"/>
      </a:dk1>
      <a:lt1>
        <a:srgbClr val="FFFFFF"/>
      </a:lt1>
      <a:dk2>
        <a:srgbClr val="F49C34"/>
      </a:dk2>
      <a:lt2>
        <a:srgbClr val="F8DF5A"/>
      </a:lt2>
      <a:accent1>
        <a:srgbClr val="0000C9"/>
      </a:accent1>
      <a:accent2>
        <a:srgbClr val="0095FF"/>
      </a:accent2>
      <a:accent3>
        <a:srgbClr val="0DBDBA"/>
      </a:accent3>
      <a:accent4>
        <a:srgbClr val="67BB6E"/>
      </a:accent4>
      <a:accent5>
        <a:srgbClr val="9D73F7"/>
      </a:accent5>
      <a:accent6>
        <a:srgbClr val="D95776"/>
      </a:accent6>
      <a:hlink>
        <a:srgbClr val="0095FF"/>
      </a:hlink>
      <a:folHlink>
        <a:srgbClr val="A1AA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lumMod val="95000"/>
          </a:schemeClr>
        </a:solidFill>
        <a:ln w="28575" cap="flat" cmpd="sng" algn="ctr">
          <a:noFill/>
          <a:prstDash val="solid"/>
          <a:miter lim="800000"/>
          <a:headEnd type="none" w="med" len="med"/>
          <a:tailEnd type="none" w="med" len="med"/>
        </a:ln>
        <a:effectLst/>
      </a:spPr>
      <a:bodyPr vert="horz" wrap="square" lIns="91429" tIns="45715" rIns="91429" bIns="45715" numCol="1" rtlCol="0" anchor="ctr" anchorCtr="0" compatLnSpc="1">
        <a:prstTxWarp prst="textNoShape">
          <a:avLst/>
        </a:prstTxWarp>
        <a:noAutofit/>
      </a:bodyPr>
      <a:lstStyle>
        <a:defPPr algn="ctr" fontAlgn="base">
          <a:lnSpc>
            <a:spcPct val="90000"/>
          </a:lnSpc>
          <a:spcAft>
            <a:spcPct val="0"/>
          </a:spcAft>
          <a:buClr>
            <a:schemeClr val="accent2"/>
          </a:buClr>
          <a:buSzPct val="90000"/>
          <a:defRPr b="1" dirty="0">
            <a:solidFill>
              <a:schemeClr val="accent1"/>
            </a:solidFill>
            <a:latin typeface="+mj-lt"/>
          </a:defRPr>
        </a:defPPr>
      </a:lstStyle>
    </a:spDef>
    <a:lnDef>
      <a:spPr bwMode="gray">
        <a:noFill/>
        <a:ln w="12700" cap="rnd">
          <a:solidFill>
            <a:schemeClr val="bg1">
              <a:lumMod val="75000"/>
            </a:schemeClr>
          </a:solidFill>
          <a:prstDash val="solid"/>
          <a:round/>
          <a:headEnd/>
          <a:tailEnd/>
        </a:ln>
        <a:effectLst/>
      </a:spPr>
      <a:bodyPr/>
      <a:lstStyle/>
    </a:lnDef>
    <a:txDef>
      <a:spPr bwMode="gray"/>
      <a:bodyPr wrap="square" lIns="45720" tIns="45720" rIns="45720" bIns="45720" rtlCol="0">
        <a:noAutofit/>
      </a:bodyPr>
      <a:lstStyle>
        <a:defPPr marL="171450" indent="-171450" algn="l">
          <a:lnSpc>
            <a:spcPct val="90000"/>
          </a:lnSpc>
          <a:spcBef>
            <a:spcPts val="1000"/>
          </a:spcBef>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P113901_Pfizwer PowerPoint Template_Logo_Confidential_16x9_011421_1230am.pptx" id="{E16796BA-4DED-40F6-9D93-A6103AA552F4}" vid="{4EBAB7F6-64B5-416D-A518-BA6D9B2F23F8}"/>
    </a:ext>
  </a:extLst>
</a:theme>
</file>

<file path=docProps/app.xml><?xml version="1.0" encoding="utf-8"?>
<Properties xmlns="http://schemas.openxmlformats.org/officeDocument/2006/extended-properties" xmlns:vt="http://schemas.openxmlformats.org/officeDocument/2006/docPropsVTypes">
  <TotalTime>626</TotalTime>
  <Words>2781</Words>
  <Application>Microsoft Office PowerPoint</Application>
  <PresentationFormat>宽屏</PresentationFormat>
  <Paragraphs>239</Paragraphs>
  <Slides>10</Slides>
  <Notes>0</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1</vt:i4>
      </vt:variant>
      <vt:variant>
        <vt:lpstr>幻灯片标题</vt:lpstr>
      </vt:variant>
      <vt:variant>
        <vt:i4>10</vt:i4>
      </vt:variant>
    </vt:vector>
  </HeadingPairs>
  <TitlesOfParts>
    <vt:vector size="17" baseType="lpstr">
      <vt:lpstr>微软雅黑</vt:lpstr>
      <vt:lpstr>Arial</vt:lpstr>
      <vt:lpstr>Arial Narrow</vt:lpstr>
      <vt:lpstr>Verdana</vt:lpstr>
      <vt:lpstr>Wingdings</vt:lpstr>
      <vt:lpstr>1_Office Theme</vt:lpstr>
      <vt:lpstr>think-cell 幻灯片</vt:lpstr>
      <vt:lpstr>PowerPoint 演示文稿</vt:lpstr>
      <vt:lpstr>目录</vt:lpstr>
      <vt:lpstr>1. 基本信息 (1/2)</vt:lpstr>
      <vt:lpstr>1. 基本信息 (2/2)</vt:lpstr>
      <vt:lpstr>2. 有效性 (1/2)</vt:lpstr>
      <vt:lpstr>2. 有效性 (2/2)</vt:lpstr>
      <vt:lpstr>3. 安全性</vt:lpstr>
      <vt:lpstr>4. 创新性</vt:lpstr>
      <vt:lpstr>5. 公平性(一)</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Sun, Wenlu</dc:creator>
  <cp:lastModifiedBy>Sun, Wenlu</cp:lastModifiedBy>
  <cp:revision>4</cp:revision>
  <dcterms:created xsi:type="dcterms:W3CDTF">2024-07-10T09:06:27Z</dcterms:created>
  <dcterms:modified xsi:type="dcterms:W3CDTF">2024-07-12T15:51:23Z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791b42f-c435-42ca-9531-75a3f42aae3d_Enabled">
    <vt:lpwstr>true</vt:lpwstr>
  </property>
  <property fmtid="{D5CDD505-2E9C-101B-9397-08002B2CF9AE}" pid="3" name="MSIP_Label_4791b42f-c435-42ca-9531-75a3f42aae3d_SetDate">
    <vt:lpwstr>2024-07-10T09:07:02Z</vt:lpwstr>
  </property>
  <property fmtid="{D5CDD505-2E9C-101B-9397-08002B2CF9AE}" pid="4" name="MSIP_Label_4791b42f-c435-42ca-9531-75a3f42aae3d_Method">
    <vt:lpwstr>Privileged</vt:lpwstr>
  </property>
  <property fmtid="{D5CDD505-2E9C-101B-9397-08002B2CF9AE}" pid="5" name="MSIP_Label_4791b42f-c435-42ca-9531-75a3f42aae3d_Name">
    <vt:lpwstr>4791b42f-c435-42ca-9531-75a3f42aae3d</vt:lpwstr>
  </property>
  <property fmtid="{D5CDD505-2E9C-101B-9397-08002B2CF9AE}" pid="6" name="MSIP_Label_4791b42f-c435-42ca-9531-75a3f42aae3d_SiteId">
    <vt:lpwstr>7a916015-20ae-4ad1-9170-eefd915e9272</vt:lpwstr>
  </property>
  <property fmtid="{D5CDD505-2E9C-101B-9397-08002B2CF9AE}" pid="7" name="MSIP_Label_4791b42f-c435-42ca-9531-75a3f42aae3d_ActionId">
    <vt:lpwstr>18d5ae98-7b91-49dd-9043-ea5cffc0810f</vt:lpwstr>
  </property>
  <property fmtid="{D5CDD505-2E9C-101B-9397-08002B2CF9AE}" pid="8" name="MSIP_Label_4791b42f-c435-42ca-9531-75a3f42aae3d_ContentBits">
    <vt:lpwstr>0</vt:lpwstr>
  </property>
</Properties>
</file>