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3" r:id="rId3"/>
    <p:sldId id="291" r:id="rId4"/>
    <p:sldId id="256" r:id="rId5"/>
    <p:sldId id="274" r:id="rId6"/>
    <p:sldId id="259" r:id="rId8"/>
    <p:sldId id="284" r:id="rId9"/>
    <p:sldId id="265" r:id="rId10"/>
    <p:sldId id="258" r:id="rId11"/>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0" userDrawn="1">
          <p15:clr>
            <a:srgbClr val="A4A3A4"/>
          </p15:clr>
        </p15:guide>
        <p15:guide id="2" pos="3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C6F6"/>
    <a:srgbClr val="B6C7EA"/>
    <a:srgbClr val="FFFFFF"/>
    <a:srgbClr val="70DDF8"/>
    <a:srgbClr val="F2F2F2"/>
    <a:srgbClr val="E2E7ED"/>
    <a:srgbClr val="F5F5F5"/>
    <a:srgbClr val="E2E6ED"/>
    <a:srgbClr val="FFF9B1"/>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00"/>
        <p:guide pos="380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99.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4.png"/><Relationship Id="rId21" Type="http://schemas.openxmlformats.org/officeDocument/2006/relationships/slideLayout" Target="../slideLayouts/slideLayout2.xml"/><Relationship Id="rId20" Type="http://schemas.openxmlformats.org/officeDocument/2006/relationships/tags" Target="../tags/tag80.xml"/><Relationship Id="rId2" Type="http://schemas.openxmlformats.org/officeDocument/2006/relationships/image" Target="../media/image3.png"/><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1.xml"/><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8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5.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4.png"/><Relationship Id="rId2" Type="http://schemas.openxmlformats.org/officeDocument/2006/relationships/image" Target="../media/image3.png"/><Relationship Id="rId17" Type="http://schemas.openxmlformats.org/officeDocument/2006/relationships/slideLayout" Target="../slideLayouts/slideLayout7.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alphaModFix amt="20000"/>
          </a:blip>
          <a:stretch>
            <a:fillRect/>
          </a:stretch>
        </a:blipFill>
        <a:effectLst/>
      </p:bgPr>
    </p:bg>
    <p:spTree>
      <p:nvGrpSpPr>
        <p:cNvPr id="1" name=""/>
        <p:cNvGrpSpPr/>
        <p:nvPr/>
      </p:nvGrpSpPr>
      <p:grpSpPr/>
      <p:pic>
        <p:nvPicPr>
          <p:cNvPr id="12" name="图片 11" descr="11"/>
          <p:cNvPicPr>
            <a:picLocks noChangeAspect="1"/>
          </p:cNvPicPr>
          <p:nvPr/>
        </p:nvPicPr>
        <p:blipFill>
          <a:blip r:embed="rId2">
            <a:alphaModFix amt="60000"/>
          </a:blip>
          <a:srcRect l="12318" t="10698" r="12982" b="13045"/>
          <a:stretch>
            <a:fillRect/>
          </a:stretch>
        </p:blipFill>
        <p:spPr>
          <a:xfrm>
            <a:off x="5867400" y="516255"/>
            <a:ext cx="6003290" cy="6128385"/>
          </a:xfrm>
          <a:prstGeom prst="rect">
            <a:avLst/>
          </a:prstGeom>
        </p:spPr>
      </p:pic>
      <p:pic>
        <p:nvPicPr>
          <p:cNvPr id="18" name="图片 17" descr="水仙1"/>
          <p:cNvPicPr>
            <a:picLocks noChangeAspect="1"/>
          </p:cNvPicPr>
          <p:nvPr/>
        </p:nvPicPr>
        <p:blipFill>
          <a:blip r:embed="rId3">
            <a:alphaModFix amt="40000"/>
          </a:blip>
          <a:srcRect l="14077"/>
          <a:stretch>
            <a:fillRect/>
          </a:stretch>
        </p:blipFill>
        <p:spPr>
          <a:xfrm>
            <a:off x="0" y="3008630"/>
            <a:ext cx="2242820" cy="3849370"/>
          </a:xfrm>
          <a:prstGeom prst="rect">
            <a:avLst/>
          </a:prstGeom>
          <a:noFill/>
        </p:spPr>
      </p:pic>
      <p:sp>
        <p:nvSpPr>
          <p:cNvPr id="6" name="文本框 5"/>
          <p:cNvSpPr txBox="1"/>
          <p:nvPr/>
        </p:nvSpPr>
        <p:spPr>
          <a:xfrm>
            <a:off x="810260" y="1203325"/>
            <a:ext cx="5299710" cy="1104900"/>
          </a:xfrm>
          <a:prstGeom prst="rect">
            <a:avLst/>
          </a:prstGeom>
          <a:noFill/>
        </p:spPr>
        <p:txBody>
          <a:bodyPr wrap="square" rtlCol="0">
            <a:noAutofit/>
            <a:scene3d>
              <a:camera prst="orthographicFront"/>
              <a:lightRig rig="threePt" dir="t"/>
            </a:scene3d>
          </a:bodyPr>
          <a:p>
            <a:pPr algn="ctr"/>
            <a:r>
              <a:rPr lang="zh-CN" altLang="en-US" sz="6000" b="1" spc="800">
                <a:solidFill>
                  <a:srgbClr val="00B0F0"/>
                </a:solidFill>
                <a:effectLst/>
                <a:uFillTx/>
              </a:rPr>
              <a:t>和兴活络油</a:t>
            </a:r>
            <a:endParaRPr lang="zh-CN" altLang="en-US" sz="6000" b="1" spc="800">
              <a:solidFill>
                <a:srgbClr val="00B0F0"/>
              </a:solidFill>
              <a:effectLst/>
              <a:uFillTx/>
            </a:endParaRPr>
          </a:p>
        </p:txBody>
      </p:sp>
      <p:pic>
        <p:nvPicPr>
          <p:cNvPr id="8" name="图片 7" descr="资源 1"/>
          <p:cNvPicPr>
            <a:picLocks noChangeAspect="1"/>
          </p:cNvPicPr>
          <p:nvPr/>
        </p:nvPicPr>
        <p:blipFill>
          <a:blip r:embed="rId4"/>
          <a:stretch>
            <a:fillRect/>
          </a:stretch>
        </p:blipFill>
        <p:spPr>
          <a:xfrm>
            <a:off x="2129155" y="2499360"/>
            <a:ext cx="2164080" cy="580390"/>
          </a:xfrm>
          <a:prstGeom prst="rect">
            <a:avLst/>
          </a:prstGeom>
        </p:spPr>
      </p:pic>
      <p:pic>
        <p:nvPicPr>
          <p:cNvPr id="10" name="图片 9" descr="产品"/>
          <p:cNvPicPr>
            <a:picLocks noChangeAspect="1"/>
          </p:cNvPicPr>
          <p:nvPr/>
        </p:nvPicPr>
        <p:blipFill>
          <a:blip r:embed="rId5"/>
          <a:stretch>
            <a:fillRect/>
          </a:stretch>
        </p:blipFill>
        <p:spPr>
          <a:xfrm>
            <a:off x="6209665" y="1595755"/>
            <a:ext cx="5661025" cy="5048885"/>
          </a:xfrm>
          <a:prstGeom prst="rect">
            <a:avLst/>
          </a:prstGeom>
        </p:spPr>
      </p:pic>
      <p:sp>
        <p:nvSpPr>
          <p:cNvPr id="11" name="文本框 10"/>
          <p:cNvSpPr txBox="1"/>
          <p:nvPr/>
        </p:nvSpPr>
        <p:spPr>
          <a:xfrm>
            <a:off x="1868805" y="3429000"/>
            <a:ext cx="3039110" cy="1346835"/>
          </a:xfrm>
          <a:prstGeom prst="rect">
            <a:avLst/>
          </a:prstGeom>
          <a:noFill/>
        </p:spPr>
        <p:txBody>
          <a:bodyPr wrap="square" rtlCol="0">
            <a:noAutofit/>
          </a:bodyPr>
          <a:p>
            <a:pPr indent="0" fontAlgn="auto">
              <a:lnSpc>
                <a:spcPct val="150000"/>
              </a:lnSpc>
            </a:pPr>
            <a:r>
              <a:rPr lang="zh-CN" altLang="en-US" sz="2600" spc="200">
                <a:solidFill>
                  <a:schemeClr val="tx1"/>
                </a:solidFill>
                <a:uFillTx/>
                <a:latin typeface="思源黑体 CN Medium" panose="020B0600000000000000" charset="-122"/>
                <a:ea typeface="思源黑体 CN Medium" panose="020B0600000000000000" charset="-122"/>
                <a:cs typeface="思源黑体 CN Medium" panose="020B0600000000000000" charset="-122"/>
              </a:rPr>
              <a:t>◎</a:t>
            </a:r>
            <a:r>
              <a:rPr lang="en-US" altLang="zh-CN" sz="2600" spc="200">
                <a:solidFill>
                  <a:schemeClr val="tx1"/>
                </a:solidFill>
                <a:uFillTx/>
                <a:latin typeface="思源黑体 CN Medium" panose="020B0600000000000000" charset="-122"/>
                <a:ea typeface="思源黑体 CN Medium" panose="020B0600000000000000" charset="-122"/>
                <a:cs typeface="思源黑体 CN Medium" panose="020B0600000000000000" charset="-122"/>
              </a:rPr>
              <a:t> </a:t>
            </a:r>
            <a:r>
              <a:rPr lang="zh-CN" altLang="en-US" sz="2600" spc="200">
                <a:solidFill>
                  <a:schemeClr val="tx1"/>
                </a:solidFill>
                <a:uFillTx/>
                <a:latin typeface="思源黑体 CN Medium" panose="020B0600000000000000" charset="-122"/>
                <a:ea typeface="思源黑体 CN Medium" panose="020B0600000000000000" charset="-122"/>
                <a:cs typeface="思源黑体 CN Medium" panose="020B0600000000000000" charset="-122"/>
              </a:rPr>
              <a:t>中国香港制造</a:t>
            </a:r>
            <a:endParaRPr lang="zh-CN" altLang="en-US" sz="2600" spc="200">
              <a:solidFill>
                <a:schemeClr val="tx1"/>
              </a:solidFill>
              <a:uFillTx/>
              <a:latin typeface="思源黑体 CN Medium" panose="020B0600000000000000" charset="-122"/>
              <a:ea typeface="思源黑体 CN Medium" panose="020B0600000000000000" charset="-122"/>
              <a:cs typeface="思源黑体 CN Medium" panose="020B0600000000000000" charset="-122"/>
            </a:endParaRPr>
          </a:p>
          <a:p>
            <a:pPr indent="0" fontAlgn="auto">
              <a:lnSpc>
                <a:spcPct val="150000"/>
              </a:lnSpc>
            </a:pPr>
            <a:r>
              <a:rPr lang="zh-CN" altLang="en-US" sz="2600" spc="200">
                <a:solidFill>
                  <a:schemeClr val="tx1"/>
                </a:solidFill>
                <a:uFillTx/>
                <a:latin typeface="思源黑体 CN Medium" panose="020B0600000000000000" charset="-122"/>
                <a:ea typeface="思源黑体 CN Medium" panose="020B0600000000000000" charset="-122"/>
                <a:cs typeface="思源黑体 CN Medium" panose="020B0600000000000000" charset="-122"/>
              </a:rPr>
              <a:t>◎</a:t>
            </a:r>
            <a:r>
              <a:rPr lang="en-US" altLang="zh-CN" sz="2600" spc="200">
                <a:solidFill>
                  <a:schemeClr val="tx1"/>
                </a:solidFill>
                <a:uFillTx/>
                <a:latin typeface="思源黑体 CN Medium" panose="020B0600000000000000" charset="-122"/>
                <a:ea typeface="思源黑体 CN Medium" panose="020B0600000000000000" charset="-122"/>
                <a:cs typeface="思源黑体 CN Medium" panose="020B0600000000000000" charset="-122"/>
              </a:rPr>
              <a:t> </a:t>
            </a:r>
            <a:r>
              <a:rPr lang="zh-CN" altLang="en-US" sz="2600" spc="200">
                <a:solidFill>
                  <a:schemeClr val="tx1"/>
                </a:solidFill>
                <a:uFillTx/>
                <a:latin typeface="思源黑体 CN Medium" panose="020B0600000000000000" charset="-122"/>
                <a:ea typeface="思源黑体 CN Medium" panose="020B0600000000000000" charset="-122"/>
                <a:cs typeface="思源黑体 CN Medium" panose="020B0600000000000000" charset="-122"/>
              </a:rPr>
              <a:t>原装进口</a:t>
            </a:r>
            <a:endParaRPr lang="zh-CN" altLang="en-US" sz="2600" spc="200">
              <a:solidFill>
                <a:schemeClr val="tx1"/>
              </a:solidFill>
              <a:uFillTx/>
              <a:latin typeface="思源黑体 CN Medium" panose="020B0600000000000000" charset="-122"/>
              <a:ea typeface="思源黑体 CN Medium" panose="020B0600000000000000" charset="-122"/>
              <a:cs typeface="思源黑体 CN Medium" panose="020B0600000000000000" charset="-122"/>
            </a:endParaRPr>
          </a:p>
        </p:txBody>
      </p:sp>
      <p:sp>
        <p:nvSpPr>
          <p:cNvPr id="13" name="文本框 12"/>
          <p:cNvSpPr txBox="1"/>
          <p:nvPr/>
        </p:nvSpPr>
        <p:spPr>
          <a:xfrm>
            <a:off x="1096645" y="6153150"/>
            <a:ext cx="4429125" cy="491490"/>
          </a:xfrm>
          <a:prstGeom prst="rect">
            <a:avLst/>
          </a:prstGeom>
          <a:noFill/>
        </p:spPr>
        <p:txBody>
          <a:bodyPr wrap="square" rtlCol="0">
            <a:spAutoFit/>
          </a:bodyPr>
          <a:p>
            <a:pPr algn="ctr"/>
            <a:r>
              <a:rPr lang="zh-CN" altLang="en-US" sz="2600">
                <a:solidFill>
                  <a:srgbClr val="00B0F0"/>
                </a:solidFill>
                <a:latin typeface="思源黑体 CN Medium" panose="020B0600000000000000" charset="-122"/>
                <a:ea typeface="思源黑体 CN Medium" panose="020B0600000000000000" charset="-122"/>
              </a:rPr>
              <a:t>和兴白花油药厂有限公司</a:t>
            </a:r>
            <a:endParaRPr lang="zh-CN" altLang="en-US" sz="2600">
              <a:solidFill>
                <a:srgbClr val="00B0F0"/>
              </a:solidFill>
              <a:latin typeface="思源黑体 CN Medium" panose="020B0600000000000000" charset="-122"/>
              <a:ea typeface="思源黑体 CN Medium" panose="020B0600000000000000" charset="-122"/>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alphaModFix amt="20000"/>
          </a:blip>
          <a:stretch>
            <a:fillRect/>
          </a:stretch>
        </a:blipFill>
        <a:effectLst/>
      </p:bgPr>
    </p:bg>
    <p:spTree>
      <p:nvGrpSpPr>
        <p:cNvPr id="1" name=""/>
        <p:cNvGrpSpPr/>
        <p:nvPr/>
      </p:nvGrpSpPr>
      <p:grpSpPr/>
      <p:pic>
        <p:nvPicPr>
          <p:cNvPr id="2" name="图片 1" descr="水仙1"/>
          <p:cNvPicPr>
            <a:picLocks noChangeAspect="1"/>
          </p:cNvPicPr>
          <p:nvPr/>
        </p:nvPicPr>
        <p:blipFill>
          <a:blip r:embed="rId2">
            <a:alphaModFix amt="40000"/>
          </a:blip>
          <a:srcRect l="14077"/>
          <a:stretch>
            <a:fillRect/>
          </a:stretch>
        </p:blipFill>
        <p:spPr>
          <a:xfrm flipH="1">
            <a:off x="10788015" y="4443095"/>
            <a:ext cx="1403985" cy="2409190"/>
          </a:xfrm>
          <a:prstGeom prst="rect">
            <a:avLst/>
          </a:prstGeom>
        </p:spPr>
      </p:pic>
      <p:sp>
        <p:nvSpPr>
          <p:cNvPr id="3" name="矩形 2"/>
          <p:cNvSpPr/>
          <p:nvPr/>
        </p:nvSpPr>
        <p:spPr>
          <a:xfrm flipV="1">
            <a:off x="477520" y="908050"/>
            <a:ext cx="11339830" cy="36195"/>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4" name="组合 3"/>
          <p:cNvGrpSpPr/>
          <p:nvPr/>
        </p:nvGrpSpPr>
        <p:grpSpPr>
          <a:xfrm>
            <a:off x="454025" y="248285"/>
            <a:ext cx="11490325" cy="724535"/>
            <a:chOff x="715" y="391"/>
            <a:chExt cx="18095" cy="1141"/>
          </a:xfrm>
        </p:grpSpPr>
        <p:pic>
          <p:nvPicPr>
            <p:cNvPr id="5" name="图片 4" descr="资源 1"/>
            <p:cNvPicPr>
              <a:picLocks noChangeAspect="1"/>
            </p:cNvPicPr>
            <p:nvPr/>
          </p:nvPicPr>
          <p:blipFill>
            <a:blip r:embed="rId3"/>
            <a:stretch>
              <a:fillRect/>
            </a:stretch>
          </p:blipFill>
          <p:spPr>
            <a:xfrm>
              <a:off x="16490" y="593"/>
              <a:ext cx="2025" cy="543"/>
            </a:xfrm>
            <a:prstGeom prst="rect">
              <a:avLst/>
            </a:prstGeom>
          </p:spPr>
        </p:pic>
        <p:sp>
          <p:nvSpPr>
            <p:cNvPr id="7" name="文本框 6"/>
            <p:cNvSpPr txBox="1"/>
            <p:nvPr/>
          </p:nvSpPr>
          <p:spPr>
            <a:xfrm>
              <a:off x="715" y="391"/>
              <a:ext cx="6826" cy="947"/>
            </a:xfrm>
            <a:prstGeom prst="rect">
              <a:avLst/>
            </a:prstGeom>
            <a:noFill/>
          </p:spPr>
          <p:txBody>
            <a:bodyPr wrap="square" rtlCol="0">
              <a:noAutofit/>
            </a:bodyPr>
            <a:p>
              <a:r>
                <a:rPr lang="zh-CN" sz="3200" b="1" kern="1000" spc="100">
                  <a:solidFill>
                    <a:schemeClr val="tx1"/>
                  </a:solidFill>
                  <a:uFillTx/>
                  <a:latin typeface="+mj-ea"/>
                  <a:ea typeface="+mj-ea"/>
                  <a:cs typeface="+mj-ea"/>
                </a:rPr>
                <a:t>目录</a:t>
              </a:r>
              <a:endParaRPr lang="zh-CN" sz="3200" b="1" kern="1000" spc="100">
                <a:solidFill>
                  <a:schemeClr val="tx1"/>
                </a:solidFill>
                <a:uFillTx/>
                <a:latin typeface="+mj-ea"/>
                <a:ea typeface="+mj-ea"/>
                <a:cs typeface="+mj-ea"/>
              </a:endParaRPr>
            </a:p>
          </p:txBody>
        </p:sp>
        <p:sp>
          <p:nvSpPr>
            <p:cNvPr id="9" name="矩形 8"/>
            <p:cNvSpPr/>
            <p:nvPr/>
          </p:nvSpPr>
          <p:spPr>
            <a:xfrm>
              <a:off x="952" y="1504"/>
              <a:ext cx="17858" cy="28"/>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58" name="组合 57"/>
          <p:cNvGrpSpPr/>
          <p:nvPr>
            <p:custDataLst>
              <p:tags r:id="rId4"/>
            </p:custDataLst>
          </p:nvPr>
        </p:nvGrpSpPr>
        <p:grpSpPr>
          <a:xfrm rot="0">
            <a:off x="1452880" y="2185035"/>
            <a:ext cx="3696970" cy="804545"/>
            <a:chOff x="2075" y="2741"/>
            <a:chExt cx="5362" cy="1167"/>
          </a:xfrm>
        </p:grpSpPr>
        <p:grpSp>
          <p:nvGrpSpPr>
            <p:cNvPr id="47" name="组合 46"/>
            <p:cNvGrpSpPr/>
            <p:nvPr/>
          </p:nvGrpSpPr>
          <p:grpSpPr>
            <a:xfrm>
              <a:off x="2075" y="2741"/>
              <a:ext cx="5362" cy="1167"/>
              <a:chOff x="2075" y="2741"/>
              <a:chExt cx="5362" cy="1167"/>
            </a:xfrm>
            <a:effectLst>
              <a:outerShdw blurRad="50800" dist="38100" dir="8100000" algn="tr" rotWithShape="0">
                <a:schemeClr val="accent1">
                  <a:alpha val="40000"/>
                </a:schemeClr>
              </a:outerShdw>
            </a:effectLst>
          </p:grpSpPr>
          <p:sp>
            <p:nvSpPr>
              <p:cNvPr id="42" name="流程图: 库存数据 41"/>
              <p:cNvSpPr/>
              <p:nvPr>
                <p:custDataLst>
                  <p:tags r:id="rId5"/>
                </p:custDataLst>
              </p:nvPr>
            </p:nvSpPr>
            <p:spPr>
              <a:xfrm rot="10800000">
                <a:off x="2855" y="2741"/>
                <a:ext cx="4582" cy="1167"/>
              </a:xfrm>
              <a:prstGeom prst="flowChartOnlineStorage">
                <a:avLst/>
              </a:prstGeom>
              <a:solidFill>
                <a:srgbClr val="31C6F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4" name="椭圆 43"/>
              <p:cNvSpPr/>
              <p:nvPr>
                <p:custDataLst>
                  <p:tags r:id="rId6"/>
                </p:custDataLst>
              </p:nvPr>
            </p:nvSpPr>
            <p:spPr>
              <a:xfrm>
                <a:off x="2075" y="2741"/>
                <a:ext cx="1290" cy="1167"/>
              </a:xfrm>
              <a:prstGeom prst="ellipse">
                <a:avLst/>
              </a:prstGeom>
              <a:solidFill>
                <a:srgbClr val="31C6F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latin typeface="+mn-ea"/>
                  </a:rPr>
                  <a:t>01</a:t>
                </a:r>
                <a:endParaRPr lang="en-US" altLang="zh-CN" sz="2400" b="1">
                  <a:latin typeface="+mn-ea"/>
                </a:endParaRPr>
              </a:p>
            </p:txBody>
          </p:sp>
        </p:grpSp>
        <p:sp>
          <p:nvSpPr>
            <p:cNvPr id="46" name="文本框 45"/>
            <p:cNvSpPr txBox="1"/>
            <p:nvPr>
              <p:custDataLst>
                <p:tags r:id="rId7"/>
              </p:custDataLst>
            </p:nvPr>
          </p:nvSpPr>
          <p:spPr>
            <a:xfrm>
              <a:off x="3609" y="2978"/>
              <a:ext cx="3723" cy="825"/>
            </a:xfrm>
            <a:prstGeom prst="rect">
              <a:avLst/>
            </a:prstGeom>
            <a:noFill/>
          </p:spPr>
          <p:txBody>
            <a:bodyPr wrap="square" rtlCol="0">
              <a:noAutofit/>
            </a:bodyPr>
            <a:p>
              <a:r>
                <a:rPr lang="zh-CN" altLang="en-US" sz="2600" b="1" spc="200">
                  <a:solidFill>
                    <a:schemeClr val="bg1"/>
                  </a:solidFill>
                  <a:uFillTx/>
                </a:rPr>
                <a:t>药品基本信息</a:t>
              </a:r>
              <a:endParaRPr lang="zh-CN" altLang="en-US" sz="2600" b="1" spc="200">
                <a:solidFill>
                  <a:schemeClr val="bg1"/>
                </a:solidFill>
                <a:uFillTx/>
              </a:endParaRPr>
            </a:p>
          </p:txBody>
        </p:sp>
      </p:grpSp>
      <p:grpSp>
        <p:nvGrpSpPr>
          <p:cNvPr id="57" name="组合 56"/>
          <p:cNvGrpSpPr/>
          <p:nvPr>
            <p:custDataLst>
              <p:tags r:id="rId8"/>
            </p:custDataLst>
          </p:nvPr>
        </p:nvGrpSpPr>
        <p:grpSpPr>
          <a:xfrm rot="0">
            <a:off x="6674485" y="2185035"/>
            <a:ext cx="3696970" cy="804545"/>
            <a:chOff x="9138" y="2898"/>
            <a:chExt cx="5362" cy="1167"/>
          </a:xfrm>
        </p:grpSpPr>
        <p:grpSp>
          <p:nvGrpSpPr>
            <p:cNvPr id="52" name="组合 51"/>
            <p:cNvGrpSpPr/>
            <p:nvPr/>
          </p:nvGrpSpPr>
          <p:grpSpPr>
            <a:xfrm>
              <a:off x="9138" y="2898"/>
              <a:ext cx="5362" cy="1167"/>
              <a:chOff x="2075" y="2741"/>
              <a:chExt cx="5362" cy="1167"/>
            </a:xfrm>
            <a:effectLst>
              <a:outerShdw blurRad="50800" dist="38100" dir="8100000" algn="tr" rotWithShape="0">
                <a:schemeClr val="accent1">
                  <a:alpha val="40000"/>
                </a:schemeClr>
              </a:outerShdw>
            </a:effectLst>
          </p:grpSpPr>
          <p:sp>
            <p:nvSpPr>
              <p:cNvPr id="53" name="流程图: 库存数据 52"/>
              <p:cNvSpPr/>
              <p:nvPr>
                <p:custDataLst>
                  <p:tags r:id="rId9"/>
                </p:custDataLst>
              </p:nvPr>
            </p:nvSpPr>
            <p:spPr>
              <a:xfrm rot="10800000">
                <a:off x="2855" y="2741"/>
                <a:ext cx="4582" cy="1167"/>
              </a:xfrm>
              <a:prstGeom prst="flowChartOnlineStorage">
                <a:avLst/>
              </a:prstGeom>
              <a:solidFill>
                <a:srgbClr val="31C6F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4" name="椭圆 53"/>
              <p:cNvSpPr/>
              <p:nvPr>
                <p:custDataLst>
                  <p:tags r:id="rId10"/>
                </p:custDataLst>
              </p:nvPr>
            </p:nvSpPr>
            <p:spPr>
              <a:xfrm>
                <a:off x="2075" y="2741"/>
                <a:ext cx="1290" cy="1167"/>
              </a:xfrm>
              <a:prstGeom prst="ellipse">
                <a:avLst/>
              </a:prstGeom>
              <a:solidFill>
                <a:srgbClr val="31C6F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latin typeface="+mn-ea"/>
                  </a:rPr>
                  <a:t>02</a:t>
                </a:r>
                <a:endParaRPr lang="en-US" altLang="zh-CN" sz="2400" b="1">
                  <a:latin typeface="+mn-ea"/>
                </a:endParaRPr>
              </a:p>
            </p:txBody>
          </p:sp>
        </p:grpSp>
        <p:sp>
          <p:nvSpPr>
            <p:cNvPr id="55" name="文本框 54"/>
            <p:cNvSpPr txBox="1"/>
            <p:nvPr>
              <p:custDataLst>
                <p:tags r:id="rId11"/>
              </p:custDataLst>
            </p:nvPr>
          </p:nvSpPr>
          <p:spPr>
            <a:xfrm>
              <a:off x="10672" y="3135"/>
              <a:ext cx="3051" cy="825"/>
            </a:xfrm>
            <a:prstGeom prst="rect">
              <a:avLst/>
            </a:prstGeom>
            <a:noFill/>
          </p:spPr>
          <p:txBody>
            <a:bodyPr wrap="square" rtlCol="0">
              <a:noAutofit/>
            </a:bodyPr>
            <a:p>
              <a:pPr algn="ctr"/>
              <a:r>
                <a:rPr lang="zh-CN" altLang="en-US" sz="2600" b="1" spc="200">
                  <a:solidFill>
                    <a:schemeClr val="bg1"/>
                  </a:solidFill>
                  <a:uFillTx/>
                </a:rPr>
                <a:t>安全性</a:t>
              </a:r>
              <a:endParaRPr lang="zh-CN" altLang="en-US" sz="2600" b="1" spc="200">
                <a:solidFill>
                  <a:schemeClr val="bg1"/>
                </a:solidFill>
                <a:uFillTx/>
              </a:endParaRPr>
            </a:p>
          </p:txBody>
        </p:sp>
      </p:grpSp>
      <p:grpSp>
        <p:nvGrpSpPr>
          <p:cNvPr id="59" name="组合 58"/>
          <p:cNvGrpSpPr/>
          <p:nvPr>
            <p:custDataLst>
              <p:tags r:id="rId12"/>
            </p:custDataLst>
          </p:nvPr>
        </p:nvGrpSpPr>
        <p:grpSpPr>
          <a:xfrm rot="0">
            <a:off x="1452880" y="3669030"/>
            <a:ext cx="3698240" cy="804545"/>
            <a:chOff x="2075" y="2741"/>
            <a:chExt cx="5364" cy="1167"/>
          </a:xfrm>
        </p:grpSpPr>
        <p:grpSp>
          <p:nvGrpSpPr>
            <p:cNvPr id="60" name="组合 59"/>
            <p:cNvGrpSpPr/>
            <p:nvPr/>
          </p:nvGrpSpPr>
          <p:grpSpPr>
            <a:xfrm>
              <a:off x="2075" y="2741"/>
              <a:ext cx="5364" cy="1167"/>
              <a:chOff x="2075" y="2741"/>
              <a:chExt cx="5364" cy="1167"/>
            </a:xfrm>
            <a:effectLst>
              <a:outerShdw blurRad="50800" dist="38100" dir="8100000" algn="tr" rotWithShape="0">
                <a:schemeClr val="accent1">
                  <a:alpha val="40000"/>
                </a:schemeClr>
              </a:outerShdw>
            </a:effectLst>
          </p:grpSpPr>
          <p:sp>
            <p:nvSpPr>
              <p:cNvPr id="61" name="流程图: 库存数据 60"/>
              <p:cNvSpPr/>
              <p:nvPr>
                <p:custDataLst>
                  <p:tags r:id="rId13"/>
                </p:custDataLst>
              </p:nvPr>
            </p:nvSpPr>
            <p:spPr>
              <a:xfrm rot="10800000">
                <a:off x="2855" y="2741"/>
                <a:ext cx="4584" cy="1167"/>
              </a:xfrm>
              <a:prstGeom prst="flowChartOnlineStorage">
                <a:avLst/>
              </a:prstGeom>
              <a:solidFill>
                <a:srgbClr val="31C6F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2" name="椭圆 61"/>
              <p:cNvSpPr/>
              <p:nvPr>
                <p:custDataLst>
                  <p:tags r:id="rId14"/>
                </p:custDataLst>
              </p:nvPr>
            </p:nvSpPr>
            <p:spPr>
              <a:xfrm>
                <a:off x="2075" y="2741"/>
                <a:ext cx="1290" cy="1167"/>
              </a:xfrm>
              <a:prstGeom prst="ellipse">
                <a:avLst/>
              </a:prstGeom>
              <a:solidFill>
                <a:srgbClr val="31C6F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latin typeface="+mn-ea"/>
                  </a:rPr>
                  <a:t>03</a:t>
                </a:r>
                <a:endParaRPr lang="en-US" altLang="zh-CN" sz="2400" b="1">
                  <a:latin typeface="+mn-ea"/>
                </a:endParaRPr>
              </a:p>
            </p:txBody>
          </p:sp>
        </p:grpSp>
        <p:sp>
          <p:nvSpPr>
            <p:cNvPr id="63" name="文本框 62"/>
            <p:cNvSpPr txBox="1"/>
            <p:nvPr>
              <p:custDataLst>
                <p:tags r:id="rId15"/>
              </p:custDataLst>
            </p:nvPr>
          </p:nvSpPr>
          <p:spPr>
            <a:xfrm>
              <a:off x="3609" y="2978"/>
              <a:ext cx="3006" cy="825"/>
            </a:xfrm>
            <a:prstGeom prst="rect">
              <a:avLst/>
            </a:prstGeom>
            <a:noFill/>
          </p:spPr>
          <p:txBody>
            <a:bodyPr wrap="square" rtlCol="0">
              <a:noAutofit/>
            </a:bodyPr>
            <a:p>
              <a:pPr algn="ctr"/>
              <a:r>
                <a:rPr lang="zh-CN" altLang="en-US" sz="2600" b="1" spc="200">
                  <a:solidFill>
                    <a:schemeClr val="bg1"/>
                  </a:solidFill>
                  <a:uFillTx/>
                </a:rPr>
                <a:t>有效性</a:t>
              </a:r>
              <a:endParaRPr lang="zh-CN" altLang="en-US" sz="2600" b="1" spc="200">
                <a:solidFill>
                  <a:schemeClr val="bg1"/>
                </a:solidFill>
                <a:uFillTx/>
              </a:endParaRPr>
            </a:p>
          </p:txBody>
        </p:sp>
      </p:grpSp>
      <p:grpSp>
        <p:nvGrpSpPr>
          <p:cNvPr id="64" name="组合 63"/>
          <p:cNvGrpSpPr/>
          <p:nvPr>
            <p:custDataLst>
              <p:tags r:id="rId16"/>
            </p:custDataLst>
          </p:nvPr>
        </p:nvGrpSpPr>
        <p:grpSpPr>
          <a:xfrm rot="0">
            <a:off x="6674485" y="3669030"/>
            <a:ext cx="3697605" cy="804545"/>
            <a:chOff x="9138" y="2898"/>
            <a:chExt cx="5363" cy="1167"/>
          </a:xfrm>
        </p:grpSpPr>
        <p:grpSp>
          <p:nvGrpSpPr>
            <p:cNvPr id="65" name="组合 64"/>
            <p:cNvGrpSpPr/>
            <p:nvPr/>
          </p:nvGrpSpPr>
          <p:grpSpPr>
            <a:xfrm>
              <a:off x="9138" y="2898"/>
              <a:ext cx="5363" cy="1167"/>
              <a:chOff x="2075" y="2741"/>
              <a:chExt cx="5363" cy="1167"/>
            </a:xfrm>
            <a:effectLst>
              <a:outerShdw blurRad="50800" dist="38100" dir="8100000" algn="tr" rotWithShape="0">
                <a:schemeClr val="accent1">
                  <a:alpha val="40000"/>
                </a:schemeClr>
              </a:outerShdw>
            </a:effectLst>
          </p:grpSpPr>
          <p:sp>
            <p:nvSpPr>
              <p:cNvPr id="66" name="流程图: 库存数据 65"/>
              <p:cNvSpPr/>
              <p:nvPr>
                <p:custDataLst>
                  <p:tags r:id="rId17"/>
                </p:custDataLst>
              </p:nvPr>
            </p:nvSpPr>
            <p:spPr>
              <a:xfrm rot="10800000">
                <a:off x="2855" y="2741"/>
                <a:ext cx="4583" cy="1167"/>
              </a:xfrm>
              <a:prstGeom prst="flowChartOnlineStorage">
                <a:avLst/>
              </a:prstGeom>
              <a:solidFill>
                <a:srgbClr val="31C6F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7" name="椭圆 66"/>
              <p:cNvSpPr/>
              <p:nvPr>
                <p:custDataLst>
                  <p:tags r:id="rId18"/>
                </p:custDataLst>
              </p:nvPr>
            </p:nvSpPr>
            <p:spPr>
              <a:xfrm>
                <a:off x="2075" y="2741"/>
                <a:ext cx="1290" cy="1167"/>
              </a:xfrm>
              <a:prstGeom prst="ellipse">
                <a:avLst/>
              </a:prstGeom>
              <a:solidFill>
                <a:srgbClr val="31C6F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latin typeface="+mn-ea"/>
                  </a:rPr>
                  <a:t>04</a:t>
                </a:r>
                <a:endParaRPr lang="en-US" altLang="zh-CN" sz="2400" b="1">
                  <a:latin typeface="+mn-ea"/>
                </a:endParaRPr>
              </a:p>
            </p:txBody>
          </p:sp>
        </p:grpSp>
        <p:sp>
          <p:nvSpPr>
            <p:cNvPr id="68" name="文本框 67"/>
            <p:cNvSpPr txBox="1"/>
            <p:nvPr>
              <p:custDataLst>
                <p:tags r:id="rId19"/>
              </p:custDataLst>
            </p:nvPr>
          </p:nvSpPr>
          <p:spPr>
            <a:xfrm>
              <a:off x="10672" y="3135"/>
              <a:ext cx="3051" cy="825"/>
            </a:xfrm>
            <a:prstGeom prst="rect">
              <a:avLst/>
            </a:prstGeom>
            <a:noFill/>
          </p:spPr>
          <p:txBody>
            <a:bodyPr wrap="square" rtlCol="0">
              <a:noAutofit/>
            </a:bodyPr>
            <a:p>
              <a:pPr algn="ctr"/>
              <a:r>
                <a:rPr lang="zh-CN" altLang="en-US" sz="2600" b="1">
                  <a:solidFill>
                    <a:schemeClr val="bg1"/>
                  </a:solidFill>
                </a:rPr>
                <a:t>公平性</a:t>
              </a:r>
              <a:endParaRPr lang="zh-CN" altLang="en-US" sz="2600" b="1">
                <a:solidFill>
                  <a:schemeClr val="bg1"/>
                </a:solidFill>
              </a:endParaRPr>
            </a:p>
          </p:txBody>
        </p:sp>
      </p:grpSp>
    </p:spTree>
    <p:custDataLst>
      <p:tags r:id="rId2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alphaModFix amt="20000"/>
          </a:blip>
          <a:stretch>
            <a:fillRect/>
          </a:stretch>
        </a:blipFill>
        <a:effectLst/>
      </p:bgPr>
    </p:bg>
    <p:spTree>
      <p:nvGrpSpPr>
        <p:cNvPr id="1" name=""/>
        <p:cNvGrpSpPr/>
        <p:nvPr/>
      </p:nvGrpSpPr>
      <p:grpSpPr>
        <a:xfrm>
          <a:off x="0" y="0"/>
          <a:ext cx="0" cy="0"/>
          <a:chOff x="0" y="0"/>
          <a:chExt cx="0" cy="0"/>
        </a:xfrm>
      </p:grpSpPr>
      <p:pic>
        <p:nvPicPr>
          <p:cNvPr id="10" name="图片 9" descr="水仙1"/>
          <p:cNvPicPr>
            <a:picLocks noChangeAspect="1"/>
          </p:cNvPicPr>
          <p:nvPr/>
        </p:nvPicPr>
        <p:blipFill>
          <a:blip r:embed="rId2">
            <a:alphaModFix amt="40000"/>
          </a:blip>
          <a:srcRect l="14077"/>
          <a:stretch>
            <a:fillRect/>
          </a:stretch>
        </p:blipFill>
        <p:spPr>
          <a:xfrm flipH="1">
            <a:off x="10788015" y="4443095"/>
            <a:ext cx="1403985" cy="2409190"/>
          </a:xfrm>
          <a:prstGeom prst="rect">
            <a:avLst/>
          </a:prstGeom>
        </p:spPr>
      </p:pic>
      <p:sp>
        <p:nvSpPr>
          <p:cNvPr id="20" name="文本框 19"/>
          <p:cNvSpPr txBox="1"/>
          <p:nvPr/>
        </p:nvSpPr>
        <p:spPr>
          <a:xfrm>
            <a:off x="3335020" y="5701665"/>
            <a:ext cx="8422005" cy="933450"/>
          </a:xfrm>
          <a:prstGeom prst="rect">
            <a:avLst/>
          </a:prstGeom>
          <a:solidFill>
            <a:srgbClr val="F0F0F0">
              <a:alpha val="36000"/>
            </a:srgbClr>
          </a:solidFill>
          <a:ln w="31750" cmpd="sng">
            <a:solidFill>
              <a:srgbClr val="00B0F0"/>
            </a:solidFill>
            <a:prstDash val="solid"/>
          </a:ln>
        </p:spPr>
        <p:txBody>
          <a:bodyPr wrap="square" rtlCol="0">
            <a:noAutofit/>
          </a:bodyPr>
          <a:p>
            <a:pPr algn="l"/>
            <a:endParaRPr lang="zh-CN" altLang="en-US" b="1">
              <a:latin typeface="思源黑体 CN Medium" panose="020B0600000000000000" charset="-122"/>
              <a:ea typeface="思源黑体 CN Medium" panose="020B0600000000000000" charset="-122"/>
            </a:endParaRPr>
          </a:p>
        </p:txBody>
      </p:sp>
      <p:pic>
        <p:nvPicPr>
          <p:cNvPr id="4" name="图片 3" descr="产品图"/>
          <p:cNvPicPr>
            <a:picLocks noChangeAspect="1"/>
          </p:cNvPicPr>
          <p:nvPr/>
        </p:nvPicPr>
        <p:blipFill>
          <a:blip r:embed="rId3"/>
          <a:stretch>
            <a:fillRect/>
          </a:stretch>
        </p:blipFill>
        <p:spPr>
          <a:xfrm>
            <a:off x="8428990" y="1536065"/>
            <a:ext cx="3124200" cy="3200400"/>
          </a:xfrm>
          <a:prstGeom prst="rect">
            <a:avLst/>
          </a:prstGeom>
          <a:effectLst>
            <a:outerShdw blurRad="50800" dist="38100" dir="5400000" algn="t" rotWithShape="0">
              <a:prstClr val="black">
                <a:alpha val="40000"/>
              </a:prstClr>
            </a:outerShdw>
          </a:effectLst>
        </p:spPr>
      </p:pic>
      <p:pic>
        <p:nvPicPr>
          <p:cNvPr id="6" name="图片 5" descr="资源 1"/>
          <p:cNvPicPr>
            <a:picLocks noChangeAspect="1"/>
          </p:cNvPicPr>
          <p:nvPr/>
        </p:nvPicPr>
        <p:blipFill>
          <a:blip r:embed="rId4"/>
          <a:stretch>
            <a:fillRect/>
          </a:stretch>
        </p:blipFill>
        <p:spPr>
          <a:xfrm>
            <a:off x="10471150" y="376555"/>
            <a:ext cx="1285875" cy="344805"/>
          </a:xfrm>
          <a:prstGeom prst="rect">
            <a:avLst/>
          </a:prstGeom>
        </p:spPr>
      </p:pic>
      <p:sp>
        <p:nvSpPr>
          <p:cNvPr id="8" name="文本框 7"/>
          <p:cNvSpPr txBox="1"/>
          <p:nvPr/>
        </p:nvSpPr>
        <p:spPr>
          <a:xfrm>
            <a:off x="454025" y="248285"/>
            <a:ext cx="5502275" cy="601345"/>
          </a:xfrm>
          <a:prstGeom prst="rect">
            <a:avLst/>
          </a:prstGeom>
          <a:noFill/>
        </p:spPr>
        <p:txBody>
          <a:bodyPr wrap="square" rtlCol="0">
            <a:noAutofit/>
          </a:bodyPr>
          <a:p>
            <a:r>
              <a:rPr lang="en-US" altLang="zh-CN" sz="3200" b="1" kern="1000" spc="100">
                <a:solidFill>
                  <a:schemeClr val="tx1"/>
                </a:solidFill>
                <a:uFillTx/>
                <a:latin typeface="+mj-ea"/>
                <a:ea typeface="+mj-ea"/>
                <a:cs typeface="+mj-ea"/>
              </a:rPr>
              <a:t>01 </a:t>
            </a:r>
            <a:r>
              <a:rPr lang="zh-CN" altLang="en-US" sz="3200" b="1" kern="1000" spc="100">
                <a:solidFill>
                  <a:schemeClr val="tx1"/>
                </a:solidFill>
                <a:uFillTx/>
                <a:latin typeface="+中文标题" charset="0"/>
                <a:ea typeface="+mj-ea"/>
                <a:cs typeface="+mj-ea"/>
              </a:rPr>
              <a:t>药品基本信息</a:t>
            </a:r>
            <a:r>
              <a:rPr lang="zh-CN" altLang="en-US" sz="3200" b="1" kern="1000" spc="100">
                <a:solidFill>
                  <a:schemeClr val="tx1"/>
                </a:solidFill>
                <a:uFillTx/>
                <a:latin typeface="+mj-lt"/>
                <a:ea typeface="+mj-ea"/>
                <a:cs typeface="+mj-lt"/>
              </a:rPr>
              <a:t>（</a:t>
            </a:r>
            <a:r>
              <a:rPr lang="en-US" altLang="zh-CN" sz="3200" b="1" kern="1000" spc="100">
                <a:solidFill>
                  <a:schemeClr val="tx1"/>
                </a:solidFill>
                <a:uFillTx/>
                <a:latin typeface="+mj-lt"/>
                <a:ea typeface="+mj-ea"/>
                <a:cs typeface="+mj-lt"/>
              </a:rPr>
              <a:t>1/2</a:t>
            </a:r>
            <a:r>
              <a:rPr lang="zh-CN" altLang="en-US" sz="3200" b="1" kern="1000" spc="100">
                <a:solidFill>
                  <a:schemeClr val="tx1"/>
                </a:solidFill>
                <a:uFillTx/>
                <a:latin typeface="+mj-lt"/>
                <a:ea typeface="+mj-ea"/>
                <a:cs typeface="+mj-lt"/>
              </a:rPr>
              <a:t>）</a:t>
            </a:r>
            <a:endParaRPr lang="zh-CN" altLang="en-US" sz="3200" b="1" kern="1000" spc="100">
              <a:solidFill>
                <a:schemeClr val="tx1"/>
              </a:solidFill>
              <a:uFillTx/>
              <a:latin typeface="+mj-lt"/>
              <a:ea typeface="+mj-ea"/>
              <a:cs typeface="+mj-lt"/>
            </a:endParaRPr>
          </a:p>
        </p:txBody>
      </p:sp>
      <p:sp>
        <p:nvSpPr>
          <p:cNvPr id="9" name="文本框 8"/>
          <p:cNvSpPr txBox="1"/>
          <p:nvPr/>
        </p:nvSpPr>
        <p:spPr>
          <a:xfrm>
            <a:off x="511175" y="1064260"/>
            <a:ext cx="7889240" cy="4577715"/>
          </a:xfrm>
          <a:prstGeom prst="rect">
            <a:avLst/>
          </a:prstGeom>
        </p:spPr>
        <p:txBody>
          <a:bodyPr wrap="square">
            <a:noAutofit/>
            <a:extLst>
              <a:ext uri="{4A0BC546-FE56-4ADE-93B0-CB8AF2F6F144}">
                <wpsdc:textFrameExt xmlns:wpsdc="http://www.wps.cn/officeDocument/2022/drawingmlCustomData" type="text"/>
              </a:ext>
            </a:extLst>
          </a:bodyPr>
          <a:p>
            <a:pPr indent="0" algn="l" fontAlgn="auto">
              <a:lnSpc>
                <a:spcPts val="2250"/>
              </a:lnSpc>
              <a:spcBef>
                <a:spcPts val="400"/>
              </a:spcBef>
              <a:spcAft>
                <a:spcPts val="400"/>
              </a:spcAft>
            </a:pPr>
            <a:r>
              <a:rPr lang="zh-CN" altLang="en-US" sz="1800" b="1" kern="1400">
                <a:solidFill>
                  <a:schemeClr val="tx1"/>
                </a:solidFill>
                <a:uFillTx/>
                <a:ea typeface="思源黑体 CN Medium" panose="020B0600000000000000" charset="-122"/>
                <a:cs typeface="+mn-lt"/>
              </a:rPr>
              <a:t>【通用名称】</a:t>
            </a:r>
            <a:r>
              <a:rPr lang="zh-CN" altLang="en-US" sz="1800" b="1" kern="1400">
                <a:solidFill>
                  <a:srgbClr val="FF0000"/>
                </a:solidFill>
                <a:uFillTx/>
                <a:latin typeface="思源黑体 CN Regular" panose="020B0500000000000000" charset="-122"/>
                <a:ea typeface="思源黑体 CN Regular" panose="020B0500000000000000" charset="-122"/>
                <a:cs typeface="+mn-lt"/>
              </a:rPr>
              <a:t>和兴活络油</a:t>
            </a:r>
            <a:endParaRPr lang="zh-CN" altLang="en-US" sz="1800" b="1" kern="1400">
              <a:solidFill>
                <a:srgbClr val="FF0000"/>
              </a:solidFill>
              <a:uFillTx/>
              <a:latin typeface="思源黑体 CN Regular" panose="020B0500000000000000" charset="-122"/>
              <a:ea typeface="思源黑体 CN Regular" panose="020B0500000000000000" charset="-122"/>
              <a:cs typeface="+mn-lt"/>
            </a:endParaRPr>
          </a:p>
          <a:p>
            <a:pPr indent="0" algn="l" fontAlgn="auto">
              <a:lnSpc>
                <a:spcPts val="2250"/>
              </a:lnSpc>
              <a:spcBef>
                <a:spcPts val="400"/>
              </a:spcBef>
              <a:spcAft>
                <a:spcPts val="400"/>
              </a:spcAft>
            </a:pPr>
            <a:r>
              <a:rPr lang="zh-CN" altLang="en-US" sz="1800" b="1" kern="1400">
                <a:solidFill>
                  <a:schemeClr val="tx1"/>
                </a:solidFill>
                <a:uFillTx/>
                <a:ea typeface="思源黑体 CN Medium" panose="020B0600000000000000" charset="-122"/>
                <a:cs typeface="+mn-lt"/>
              </a:rPr>
              <a:t>【注册规格】</a:t>
            </a:r>
            <a:r>
              <a:rPr lang="zh-CN"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每</a:t>
            </a:r>
            <a:r>
              <a:rPr lang="en-US" altLang="zh-CN"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1ml</a:t>
            </a:r>
            <a:r>
              <a:rPr lang="zh-CN" altLang="en-US"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含提取物</a:t>
            </a:r>
            <a:r>
              <a:rPr lang="en-US" altLang="zh-CN"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0.485g</a:t>
            </a:r>
            <a:r>
              <a:rPr lang="zh-CN" altLang="en-US"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，含水杨酸甲酯</a:t>
            </a:r>
            <a:r>
              <a:rPr lang="en-US" altLang="zh-CN"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0.291g</a:t>
            </a:r>
            <a:r>
              <a:rPr lang="zh-CN" altLang="en-US"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，含樟脑</a:t>
            </a:r>
            <a:r>
              <a:rPr lang="en-US" altLang="zh-CN"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0.0872g</a:t>
            </a:r>
            <a:r>
              <a:rPr lang="zh-CN" altLang="en-US"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a:t>
            </a:r>
            <a:endParaRPr lang="zh-CN"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endParaRPr>
          </a:p>
          <a:p>
            <a:pPr indent="0" algn="l" fontAlgn="auto">
              <a:lnSpc>
                <a:spcPts val="2250"/>
              </a:lnSpc>
              <a:spcBef>
                <a:spcPts val="400"/>
              </a:spcBef>
              <a:spcAft>
                <a:spcPts val="400"/>
              </a:spcAft>
            </a:pPr>
            <a:r>
              <a:rPr lang="zh-CN" altLang="en-US" b="1" kern="1400">
                <a:uFillTx/>
                <a:ea typeface="思源黑体 CN Medium" panose="020B0600000000000000" charset="-122"/>
                <a:cs typeface="+mn-lt"/>
                <a:sym typeface="+mn-ea"/>
              </a:rPr>
              <a:t>【中国大陆首次上市时间】</a:t>
            </a:r>
            <a:r>
              <a:rPr lang="en-US" altLang="zh-CN" kern="1400">
                <a:uFillTx/>
                <a:latin typeface="思源黑体 CN Regular" panose="020B0500000000000000" charset="-122"/>
                <a:ea typeface="思源黑体 CN Regular" panose="020B0500000000000000" charset="-122"/>
                <a:cs typeface="思源黑体 CN Regular" panose="020B0500000000000000" charset="-122"/>
                <a:sym typeface="+mn-ea"/>
              </a:rPr>
              <a:t>2022</a:t>
            </a:r>
            <a:r>
              <a:rPr lang="zh-CN" altLang="en-US" kern="1400">
                <a:uFillTx/>
                <a:latin typeface="思源黑体 CN Regular" panose="020B0500000000000000" charset="-122"/>
                <a:ea typeface="思源黑体 CN Regular" panose="020B0500000000000000" charset="-122"/>
                <a:cs typeface="思源黑体 CN Regular" panose="020B0500000000000000" charset="-122"/>
                <a:sym typeface="+mn-ea"/>
              </a:rPr>
              <a:t>年</a:t>
            </a:r>
            <a:r>
              <a:rPr lang="en-US" altLang="zh-CN" kern="1400">
                <a:uFillTx/>
                <a:latin typeface="思源黑体 CN Regular" panose="020B0500000000000000" charset="-122"/>
                <a:ea typeface="思源黑体 CN Regular" panose="020B0500000000000000" charset="-122"/>
                <a:cs typeface="思源黑体 CN Regular" panose="020B0500000000000000" charset="-122"/>
                <a:sym typeface="+mn-ea"/>
              </a:rPr>
              <a:t>7</a:t>
            </a:r>
            <a:r>
              <a:rPr lang="zh-CN" altLang="en-US" kern="1400">
                <a:uFillTx/>
                <a:latin typeface="思源黑体 CN Regular" panose="020B0500000000000000" charset="-122"/>
                <a:ea typeface="思源黑体 CN Regular" panose="020B0500000000000000" charset="-122"/>
                <a:cs typeface="思源黑体 CN Regular" panose="020B0500000000000000" charset="-122"/>
                <a:sym typeface="+mn-ea"/>
              </a:rPr>
              <a:t>月</a:t>
            </a:r>
            <a:endParaRPr lang="zh-CN" altLang="en-US"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endParaRPr>
          </a:p>
          <a:p>
            <a:pPr indent="0" algn="l" fontAlgn="auto">
              <a:lnSpc>
                <a:spcPts val="2250"/>
              </a:lnSpc>
              <a:spcBef>
                <a:spcPts val="400"/>
              </a:spcBef>
              <a:spcAft>
                <a:spcPts val="400"/>
              </a:spcAft>
            </a:pPr>
            <a:r>
              <a:rPr lang="zh-CN" altLang="en-US" sz="1800" b="1" kern="1400">
                <a:solidFill>
                  <a:schemeClr val="tx1"/>
                </a:solidFill>
                <a:uFillTx/>
                <a:ea typeface="思源黑体 CN Medium" panose="020B0600000000000000" charset="-122"/>
                <a:cs typeface="+mn-lt"/>
              </a:rPr>
              <a:t>【目前大陆地区同通用名药品的上市情况】</a:t>
            </a:r>
            <a:r>
              <a:rPr lang="zh-CN" altLang="en-US" sz="1800" b="1" kern="1400">
                <a:solidFill>
                  <a:srgbClr val="FF0000"/>
                </a:solidFill>
                <a:uFillTx/>
                <a:latin typeface="思源黑体 CN Regular" panose="020B0500000000000000" charset="-122"/>
                <a:ea typeface="思源黑体 CN Regular" panose="020B0500000000000000" charset="-122"/>
                <a:cs typeface="+mn-lt"/>
              </a:rPr>
              <a:t>独家</a:t>
            </a:r>
            <a:endParaRPr lang="zh-CN" altLang="en-US" sz="1800" b="1" kern="1400">
              <a:solidFill>
                <a:schemeClr val="tx1"/>
              </a:solidFill>
              <a:uFillTx/>
              <a:ea typeface="思源黑体 CN Medium" panose="020B0600000000000000" charset="-122"/>
              <a:cs typeface="+mn-lt"/>
            </a:endParaRPr>
          </a:p>
          <a:p>
            <a:pPr indent="0" algn="l" fontAlgn="auto">
              <a:lnSpc>
                <a:spcPts val="2250"/>
              </a:lnSpc>
              <a:spcBef>
                <a:spcPts val="400"/>
              </a:spcBef>
              <a:spcAft>
                <a:spcPts val="400"/>
              </a:spcAft>
            </a:pPr>
            <a:r>
              <a:rPr lang="zh-CN" altLang="en-US" sz="1800" b="1" kern="1400">
                <a:solidFill>
                  <a:schemeClr val="tx1"/>
                </a:solidFill>
                <a:uFillTx/>
                <a:ea typeface="思源黑体 CN Medium" panose="020B0600000000000000" charset="-122"/>
                <a:cs typeface="+mn-lt"/>
              </a:rPr>
              <a:t>【</a:t>
            </a:r>
            <a:r>
              <a:rPr lang="zh-CN" altLang="en-US" b="1" kern="1400">
                <a:uFillTx/>
                <a:ea typeface="思源黑体 CN Medium" panose="020B0600000000000000" charset="-122"/>
                <a:cs typeface="+mn-lt"/>
                <a:sym typeface="+mn-ea"/>
              </a:rPr>
              <a:t>全球首个上市国家</a:t>
            </a:r>
            <a:r>
              <a:rPr lang="en-US" altLang="zh-CN" b="1" kern="1400">
                <a:uFillTx/>
                <a:latin typeface="思源黑体 CN Medium" panose="020B0600000000000000" charset="-122"/>
                <a:ea typeface="思源黑体 CN Medium" panose="020B0600000000000000" charset="-122"/>
                <a:cs typeface="+mn-lt"/>
                <a:sym typeface="+mn-ea"/>
              </a:rPr>
              <a:t>/</a:t>
            </a:r>
            <a:r>
              <a:rPr lang="zh-CN" altLang="en-US" b="1" kern="1400">
                <a:uFillTx/>
                <a:ea typeface="思源黑体 CN Medium" panose="020B0600000000000000" charset="-122"/>
                <a:cs typeface="+mn-lt"/>
                <a:sym typeface="+mn-ea"/>
              </a:rPr>
              <a:t>地区及上市时间</a:t>
            </a:r>
            <a:r>
              <a:rPr lang="zh-CN" altLang="en-US" sz="1800" b="1" kern="1400">
                <a:solidFill>
                  <a:schemeClr val="tx1"/>
                </a:solidFill>
                <a:uFillTx/>
                <a:ea typeface="思源黑体 CN Medium" panose="020B0600000000000000" charset="-122"/>
                <a:cs typeface="+mn-lt"/>
              </a:rPr>
              <a:t>】</a:t>
            </a:r>
            <a:r>
              <a:rPr lang="zh-CN" altLang="en-US"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中国香港/2001年</a:t>
            </a:r>
            <a:r>
              <a:rPr lang="en-US" altLang="zh-CN"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10</a:t>
            </a:r>
            <a:r>
              <a:rPr lang="zh-CN" altLang="en-US"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月</a:t>
            </a:r>
            <a:endParaRPr lang="zh-CN" altLang="en-US" sz="1800" b="1"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endParaRPr>
          </a:p>
          <a:p>
            <a:pPr indent="0" algn="l" fontAlgn="auto">
              <a:lnSpc>
                <a:spcPts val="2250"/>
              </a:lnSpc>
              <a:spcBef>
                <a:spcPts val="400"/>
              </a:spcBef>
              <a:spcAft>
                <a:spcPts val="400"/>
              </a:spcAft>
            </a:pPr>
            <a:r>
              <a:rPr lang="zh-CN" altLang="en-US" sz="1800" b="1" kern="1400">
                <a:solidFill>
                  <a:schemeClr val="tx1"/>
                </a:solidFill>
                <a:uFillTx/>
                <a:ea typeface="思源黑体 CN Medium" panose="020B0600000000000000" charset="-122"/>
                <a:cs typeface="+mn-lt"/>
              </a:rPr>
              <a:t>【是否为OTC药品】</a:t>
            </a:r>
            <a:r>
              <a:rPr lang="zh-CN" altLang="en-US" sz="1800" kern="1400">
                <a:solidFill>
                  <a:schemeClr val="tx1"/>
                </a:solidFill>
                <a:uFillTx/>
                <a:latin typeface="思源黑体 CN Regular" panose="020B0500000000000000" charset="-122"/>
                <a:ea typeface="思源黑体 CN Regular" panose="020B0500000000000000" charset="-122"/>
                <a:cs typeface="+mn-lt"/>
              </a:rPr>
              <a:t>是</a:t>
            </a:r>
            <a:endParaRPr lang="zh-CN" altLang="en-US" sz="1800" kern="1400">
              <a:solidFill>
                <a:schemeClr val="tx1"/>
              </a:solidFill>
              <a:uFillTx/>
              <a:latin typeface="思源黑体 CN Regular" panose="020B0500000000000000" charset="-122"/>
              <a:ea typeface="思源黑体 CN Regular" panose="020B0500000000000000" charset="-122"/>
              <a:cs typeface="+mn-lt"/>
            </a:endParaRPr>
          </a:p>
          <a:p>
            <a:pPr indent="0" algn="l" fontAlgn="auto">
              <a:lnSpc>
                <a:spcPts val="2250"/>
              </a:lnSpc>
              <a:spcBef>
                <a:spcPts val="400"/>
              </a:spcBef>
              <a:spcAft>
                <a:spcPts val="400"/>
              </a:spcAft>
            </a:pPr>
            <a:r>
              <a:rPr lang="zh-CN" altLang="en-US" sz="1800" kern="1400">
                <a:solidFill>
                  <a:schemeClr val="tx1"/>
                </a:solidFill>
                <a:uFillTx/>
                <a:ea typeface="思源黑体 CN Medium" panose="020B0600000000000000" charset="-122"/>
                <a:cs typeface="+mn-lt"/>
              </a:rPr>
              <a:t>【粤港澳大湾区药品医疗器械监管创新发展工作方案】</a:t>
            </a:r>
            <a:r>
              <a:rPr lang="zh-CN" altLang="en-US" sz="1800" kern="1400">
                <a:solidFill>
                  <a:schemeClr val="tx1"/>
                </a:solidFill>
                <a:uFillTx/>
                <a:latin typeface="思源黑体 CN Regular" panose="020B0500000000000000" charset="-122"/>
                <a:ea typeface="思源黑体 CN Regular" panose="020B0500000000000000" charset="-122"/>
                <a:cs typeface="+mn-lt"/>
              </a:rPr>
              <a:t>港澳已上市传统外用中成药</a:t>
            </a:r>
            <a:r>
              <a:rPr lang="zh-CN" altLang="en-US" sz="1800" b="1" kern="1400">
                <a:solidFill>
                  <a:srgbClr val="FF0000"/>
                </a:solidFill>
                <a:uFillTx/>
                <a:latin typeface="思源黑体 CN Regular" panose="020B0500000000000000" charset="-122"/>
                <a:ea typeface="思源黑体 CN Regular" panose="020B0500000000000000" charset="-122"/>
                <a:cs typeface="+mn-lt"/>
              </a:rPr>
              <a:t>首批</a:t>
            </a:r>
            <a:r>
              <a:rPr lang="zh-CN" altLang="en-US" sz="1800" kern="1400">
                <a:solidFill>
                  <a:schemeClr val="tx1"/>
                </a:solidFill>
                <a:uFillTx/>
                <a:latin typeface="思源黑体 CN Regular" panose="020B0500000000000000" charset="-122"/>
                <a:ea typeface="思源黑体 CN Regular" panose="020B0500000000000000" charset="-122"/>
                <a:cs typeface="+mn-lt"/>
              </a:rPr>
              <a:t>简易注册产品</a:t>
            </a:r>
            <a:endParaRPr lang="zh-CN" altLang="en-US" sz="1800" kern="1400">
              <a:solidFill>
                <a:schemeClr val="tx1"/>
              </a:solidFill>
              <a:uFillTx/>
              <a:latin typeface="思源黑体 CN Regular" panose="020B0500000000000000" charset="-122"/>
              <a:ea typeface="思源黑体 CN Regular" panose="020B0500000000000000" charset="-122"/>
              <a:cs typeface="+mn-lt"/>
            </a:endParaRPr>
          </a:p>
          <a:p>
            <a:pPr indent="0" algn="l" fontAlgn="auto">
              <a:lnSpc>
                <a:spcPts val="2250"/>
              </a:lnSpc>
              <a:spcBef>
                <a:spcPts val="400"/>
              </a:spcBef>
              <a:spcAft>
                <a:spcPts val="400"/>
              </a:spcAft>
            </a:pPr>
            <a:r>
              <a:rPr lang="zh-CN" altLang="en-US" sz="1800" b="1" kern="1400">
                <a:solidFill>
                  <a:schemeClr val="tx1"/>
                </a:solidFill>
                <a:uFillTx/>
                <a:ea typeface="思源黑体 CN Medium" panose="020B0600000000000000" charset="-122"/>
                <a:cs typeface="+mn-lt"/>
              </a:rPr>
              <a:t>【适应症】</a:t>
            </a:r>
            <a:r>
              <a:rPr lang="zh-CN" altLang="en-US"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祛风通络，消肿止痛。用于暂时舒缓关节及肌肉因扭伤或拉伤引起的轻微疼痛。</a:t>
            </a:r>
            <a:endParaRPr lang="zh-CN" altLang="en-US" sz="1800" kern="1400">
              <a:solidFill>
                <a:schemeClr val="tx1"/>
              </a:solidFill>
              <a:uFillTx/>
              <a:ea typeface="思源黑体 CN Medium" panose="020B0600000000000000" charset="-122"/>
              <a:cs typeface="+mn-lt"/>
            </a:endParaRPr>
          </a:p>
          <a:p>
            <a:pPr indent="0" algn="l" fontAlgn="auto">
              <a:lnSpc>
                <a:spcPts val="2250"/>
              </a:lnSpc>
              <a:spcBef>
                <a:spcPts val="400"/>
              </a:spcBef>
              <a:spcAft>
                <a:spcPts val="400"/>
              </a:spcAft>
            </a:pPr>
            <a:r>
              <a:rPr lang="zh-CN" altLang="en-US" sz="1800" b="1" kern="1400">
                <a:solidFill>
                  <a:schemeClr val="tx1"/>
                </a:solidFill>
                <a:uFillTx/>
                <a:ea typeface="思源黑体 CN Medium" panose="020B0600000000000000" charset="-122"/>
                <a:cs typeface="+mn-lt"/>
              </a:rPr>
              <a:t>【用法用量】</a:t>
            </a:r>
            <a:r>
              <a:rPr lang="zh-CN" altLang="en-US"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rPr>
              <a:t>外用，2~3滴涂于患处并轻轻按摩1~2分钟，一日2~3次。必要时可取少量涂擦于患处最痛点，并用毛巾包裹合适温度的暖水袋按压患处约5~10分钟。</a:t>
            </a:r>
            <a:endParaRPr lang="zh-CN" altLang="en-US" sz="1800" kern="1400">
              <a:solidFill>
                <a:schemeClr val="tx1"/>
              </a:solidFill>
              <a:uFillTx/>
              <a:latin typeface="思源黑体 CN Regular" panose="020B0500000000000000" charset="-122"/>
              <a:ea typeface="思源黑体 CN Regular" panose="020B0500000000000000" charset="-122"/>
              <a:cs typeface="思源黑体 CN Regular" panose="020B0500000000000000" charset="-122"/>
            </a:endParaRPr>
          </a:p>
        </p:txBody>
      </p:sp>
      <p:sp>
        <p:nvSpPr>
          <p:cNvPr id="13" name="文本框 12"/>
          <p:cNvSpPr txBox="1"/>
          <p:nvPr/>
        </p:nvSpPr>
        <p:spPr>
          <a:xfrm>
            <a:off x="478155" y="5701665"/>
            <a:ext cx="2856865" cy="933450"/>
          </a:xfrm>
          <a:prstGeom prst="rect">
            <a:avLst/>
          </a:prstGeom>
          <a:solidFill>
            <a:srgbClr val="00B0F0">
              <a:alpha val="65000"/>
            </a:srgbClr>
          </a:solidFill>
          <a:ln w="31750">
            <a:solidFill>
              <a:srgbClr val="31C6F6"/>
            </a:solidFill>
          </a:ln>
        </p:spPr>
        <p:txBody>
          <a:bodyPr wrap="square" rtlCol="0">
            <a:noAutofit/>
          </a:bodyPr>
          <a:p>
            <a:pPr algn="l"/>
            <a:endParaRPr lang="zh-CN" altLang="en-US" b="1">
              <a:latin typeface="思源黑体 CN Medium" panose="020B0600000000000000" charset="-122"/>
              <a:ea typeface="思源黑体 CN Medium" panose="020B0600000000000000" charset="-122"/>
            </a:endParaRPr>
          </a:p>
        </p:txBody>
      </p:sp>
      <p:sp>
        <p:nvSpPr>
          <p:cNvPr id="16" name="文本框 15"/>
          <p:cNvSpPr txBox="1"/>
          <p:nvPr/>
        </p:nvSpPr>
        <p:spPr>
          <a:xfrm>
            <a:off x="772795" y="5759450"/>
            <a:ext cx="2268220" cy="480060"/>
          </a:xfrm>
          <a:prstGeom prst="rect">
            <a:avLst/>
          </a:prstGeom>
          <a:noFill/>
        </p:spPr>
        <p:txBody>
          <a:bodyPr wrap="square" rtlCol="0">
            <a:noAutofit/>
          </a:bodyPr>
          <a:p>
            <a:r>
              <a:rPr lang="zh-CN" altLang="en-US" sz="2400" b="1">
                <a:solidFill>
                  <a:schemeClr val="bg1"/>
                </a:solidFill>
                <a:latin typeface="思源黑体 CN Medium" panose="020B0600000000000000" charset="-122"/>
                <a:ea typeface="思源黑体 CN Medium" panose="020B0600000000000000" charset="-122"/>
              </a:rPr>
              <a:t>参照药品建议：</a:t>
            </a:r>
            <a:endParaRPr lang="zh-CN" altLang="en-US" sz="2400" b="1">
              <a:solidFill>
                <a:schemeClr val="bg1"/>
              </a:solidFill>
              <a:latin typeface="思源黑体 CN Medium" panose="020B0600000000000000" charset="-122"/>
              <a:ea typeface="思源黑体 CN Medium" panose="020B0600000000000000" charset="-122"/>
            </a:endParaRPr>
          </a:p>
        </p:txBody>
      </p:sp>
      <p:sp>
        <p:nvSpPr>
          <p:cNvPr id="22" name="文本框 21"/>
          <p:cNvSpPr txBox="1"/>
          <p:nvPr/>
        </p:nvSpPr>
        <p:spPr>
          <a:xfrm>
            <a:off x="3505200" y="5797550"/>
            <a:ext cx="7949565" cy="735330"/>
          </a:xfrm>
          <a:prstGeom prst="rect">
            <a:avLst/>
          </a:prstGeom>
          <a:noFill/>
        </p:spPr>
        <p:txBody>
          <a:bodyPr wrap="square" rtlCol="0">
            <a:noAutofit/>
          </a:bodyPr>
          <a:p>
            <a:pPr indent="0" fontAlgn="auto">
              <a:lnSpc>
                <a:spcPts val="2360"/>
              </a:lnSpc>
            </a:pPr>
            <a:r>
              <a:rPr lang="zh-CN" altLang="en-US" b="1" spc="100">
                <a:solidFill>
                  <a:schemeClr val="tx1"/>
                </a:solidFill>
                <a:uFillTx/>
                <a:latin typeface="思源黑体 CN Medium" panose="020B0600000000000000" charset="-122"/>
                <a:ea typeface="思源黑体 CN Medium" panose="020B0600000000000000" charset="-122"/>
              </a:rPr>
              <a:t>【选择理由】</a:t>
            </a:r>
            <a:r>
              <a:rPr dirty="0">
                <a:latin typeface="思源黑体 CN Regular" panose="020B0500000000000000" charset="-122"/>
                <a:ea typeface="思源黑体 CN Regular" panose="020B0500000000000000" charset="-122"/>
                <a:cs typeface="思源黑体 CN Regular" panose="020B0500000000000000" charset="-122"/>
                <a:sym typeface="+mn-ea"/>
              </a:rPr>
              <a:t>根据说明书，OTC用药更安全，减少皮肤刺激、疼痛、皮疹等不良反应，处方无剧毒药材，长期适用及可大面积使用</a:t>
            </a:r>
            <a:endParaRPr dirty="0">
              <a:latin typeface="思源黑体 CN Regular" panose="020B0500000000000000" charset="-122"/>
              <a:ea typeface="思源黑体 CN Regular" panose="020B0500000000000000" charset="-122"/>
              <a:cs typeface="思源黑体 CN Regular" panose="020B0500000000000000" charset="-122"/>
              <a:sym typeface="+mn-ea"/>
            </a:endParaRPr>
          </a:p>
        </p:txBody>
      </p:sp>
      <p:grpSp>
        <p:nvGrpSpPr>
          <p:cNvPr id="28" name="组合 27"/>
          <p:cNvGrpSpPr/>
          <p:nvPr/>
        </p:nvGrpSpPr>
        <p:grpSpPr>
          <a:xfrm>
            <a:off x="477520" y="908050"/>
            <a:ext cx="11466830" cy="64770"/>
            <a:chOff x="752" y="1430"/>
            <a:chExt cx="18058" cy="102"/>
          </a:xfrm>
        </p:grpSpPr>
        <p:sp>
          <p:nvSpPr>
            <p:cNvPr id="29" name="矩形 28"/>
            <p:cNvSpPr/>
            <p:nvPr/>
          </p:nvSpPr>
          <p:spPr>
            <a:xfrm flipV="1">
              <a:off x="752" y="1430"/>
              <a:ext cx="17858" cy="57"/>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nvSpPr>
          <p:spPr>
            <a:xfrm>
              <a:off x="952" y="1504"/>
              <a:ext cx="17858" cy="28"/>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2" name="文本框 1"/>
          <p:cNvSpPr txBox="1"/>
          <p:nvPr/>
        </p:nvSpPr>
        <p:spPr>
          <a:xfrm>
            <a:off x="713740" y="6169660"/>
            <a:ext cx="2385695" cy="413385"/>
          </a:xfrm>
          <a:prstGeom prst="rect">
            <a:avLst/>
          </a:prstGeom>
          <a:noFill/>
        </p:spPr>
        <p:txBody>
          <a:bodyPr wrap="square" rtlCol="0">
            <a:noAutofit/>
          </a:bodyPr>
          <a:p>
            <a:pPr algn="ctr"/>
            <a:r>
              <a:rPr lang="zh-CN" altLang="en-US" sz="2400">
                <a:solidFill>
                  <a:schemeClr val="bg1"/>
                </a:solidFill>
                <a:latin typeface="思源黑体 CN Regular" panose="020B0500000000000000" charset="-122"/>
                <a:ea typeface="思源黑体 CN Regular" panose="020B0500000000000000" charset="-122"/>
              </a:rPr>
              <a:t>黄道益活络油</a:t>
            </a:r>
            <a:endParaRPr lang="zh-CN" altLang="en-US" sz="2400">
              <a:solidFill>
                <a:schemeClr val="bg1"/>
              </a:solidFill>
              <a:latin typeface="思源黑体 CN Regular" panose="020B0500000000000000" charset="-122"/>
              <a:ea typeface="思源黑体 CN Regular" panose="020B0500000000000000" charset="-122"/>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alphaModFix amt="20000"/>
          </a:blip>
          <a:stretch>
            <a:fillRect/>
          </a:stretch>
        </a:blipFill>
        <a:effectLst/>
      </p:bgPr>
    </p:bg>
    <p:spTree>
      <p:nvGrpSpPr>
        <p:cNvPr id="1" name=""/>
        <p:cNvGrpSpPr/>
        <p:nvPr/>
      </p:nvGrpSpPr>
      <p:grpSpPr/>
      <p:sp>
        <p:nvSpPr>
          <p:cNvPr id="23" name="矩形 22"/>
          <p:cNvSpPr/>
          <p:nvPr/>
        </p:nvSpPr>
        <p:spPr>
          <a:xfrm>
            <a:off x="497840" y="3557905"/>
            <a:ext cx="11279505" cy="2418715"/>
          </a:xfrm>
          <a:prstGeom prst="rect">
            <a:avLst/>
          </a:prstGeom>
          <a:solidFill>
            <a:srgbClr val="F5F5F5">
              <a:alpha val="50000"/>
            </a:srgbClr>
          </a:solidFill>
          <a:ln w="34925">
            <a:solidFill>
              <a:schemeClr val="accent1">
                <a:lumMod val="40000"/>
                <a:lumOff val="6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17" name="矩形 16"/>
          <p:cNvSpPr/>
          <p:nvPr/>
        </p:nvSpPr>
        <p:spPr>
          <a:xfrm>
            <a:off x="499110" y="3560445"/>
            <a:ext cx="11258550" cy="504825"/>
          </a:xfrm>
          <a:prstGeom prst="rect">
            <a:avLst/>
          </a:prstGeom>
          <a:solidFill>
            <a:srgbClr val="31C6F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4" name="文本框 3"/>
          <p:cNvSpPr txBox="1"/>
          <p:nvPr/>
        </p:nvSpPr>
        <p:spPr>
          <a:xfrm>
            <a:off x="878205" y="3593465"/>
            <a:ext cx="10187305" cy="460375"/>
          </a:xfrm>
          <a:prstGeom prst="rect">
            <a:avLst/>
          </a:prstGeom>
          <a:noFill/>
        </p:spPr>
        <p:txBody>
          <a:bodyPr wrap="square" rtlCol="0">
            <a:spAutoFit/>
          </a:bodyPr>
          <a:p>
            <a:pPr algn="ctr"/>
            <a:r>
              <a:rPr lang="zh-CN" altLang="en-US" sz="2400" b="1">
                <a:solidFill>
                  <a:schemeClr val="bg1"/>
                </a:solidFill>
                <a:latin typeface="思源黑体 CN Medium" panose="020B0600000000000000" charset="-122"/>
                <a:ea typeface="思源黑体 CN Medium" panose="020B0600000000000000" charset="-122"/>
              </a:rPr>
              <a:t>同疾病治疗领域内或同药理作用药品上市情况</a:t>
            </a:r>
            <a:endParaRPr lang="zh-CN" altLang="en-US" sz="2400" b="1">
              <a:solidFill>
                <a:schemeClr val="bg1"/>
              </a:solidFill>
              <a:latin typeface="思源黑体 CN Medium" panose="020B0600000000000000" charset="-122"/>
              <a:ea typeface="思源黑体 CN Medium" panose="020B0600000000000000" charset="-122"/>
            </a:endParaRPr>
          </a:p>
        </p:txBody>
      </p:sp>
      <p:cxnSp>
        <p:nvCxnSpPr>
          <p:cNvPr id="29" name="直接连接符 28"/>
          <p:cNvCxnSpPr/>
          <p:nvPr/>
        </p:nvCxnSpPr>
        <p:spPr>
          <a:xfrm>
            <a:off x="497840" y="4709160"/>
            <a:ext cx="11261090" cy="0"/>
          </a:xfrm>
          <a:prstGeom prst="line">
            <a:avLst/>
          </a:prstGeom>
          <a:ln w="22225">
            <a:solidFill>
              <a:srgbClr val="B6C7EA"/>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nvCxnSpPr>
        <p:spPr>
          <a:xfrm>
            <a:off x="2487295" y="4065270"/>
            <a:ext cx="0" cy="1908175"/>
          </a:xfrm>
          <a:prstGeom prst="line">
            <a:avLst/>
          </a:prstGeom>
          <a:ln w="22225">
            <a:solidFill>
              <a:srgbClr val="B6C7EA"/>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a:off x="6085840" y="4065270"/>
            <a:ext cx="0" cy="1908175"/>
          </a:xfrm>
          <a:prstGeom prst="line">
            <a:avLst/>
          </a:prstGeom>
          <a:ln w="22225">
            <a:solidFill>
              <a:srgbClr val="B6C7EA"/>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nvCxnSpPr>
        <p:spPr>
          <a:xfrm>
            <a:off x="8958580" y="4065270"/>
            <a:ext cx="0" cy="1908175"/>
          </a:xfrm>
          <a:prstGeom prst="line">
            <a:avLst/>
          </a:prstGeom>
          <a:ln w="22225">
            <a:solidFill>
              <a:srgbClr val="B6C7EA"/>
            </a:solidFill>
          </a:ln>
        </p:spPr>
        <p:style>
          <a:lnRef idx="2">
            <a:schemeClr val="accent1"/>
          </a:lnRef>
          <a:fillRef idx="0">
            <a:srgbClr val="FFFFFF"/>
          </a:fillRef>
          <a:effectRef idx="0">
            <a:srgbClr val="FFFFFF"/>
          </a:effectRef>
          <a:fontRef idx="minor">
            <a:schemeClr val="tx1"/>
          </a:fontRef>
        </p:style>
      </p:cxnSp>
      <p:pic>
        <p:nvPicPr>
          <p:cNvPr id="18" name="图片 17" descr="水仙1"/>
          <p:cNvPicPr>
            <a:picLocks noChangeAspect="1"/>
          </p:cNvPicPr>
          <p:nvPr/>
        </p:nvPicPr>
        <p:blipFill>
          <a:blip r:embed="rId2">
            <a:alphaModFix amt="40000"/>
          </a:blip>
          <a:srcRect l="14077"/>
          <a:stretch>
            <a:fillRect/>
          </a:stretch>
        </p:blipFill>
        <p:spPr>
          <a:xfrm flipH="1">
            <a:off x="10788015" y="4443095"/>
            <a:ext cx="1403985" cy="2409190"/>
          </a:xfrm>
          <a:prstGeom prst="rect">
            <a:avLst/>
          </a:prstGeom>
        </p:spPr>
      </p:pic>
      <p:sp>
        <p:nvSpPr>
          <p:cNvPr id="20" name="文本框 19"/>
          <p:cNvSpPr txBox="1"/>
          <p:nvPr/>
        </p:nvSpPr>
        <p:spPr>
          <a:xfrm>
            <a:off x="3335020" y="1123950"/>
            <a:ext cx="8422005" cy="1565910"/>
          </a:xfrm>
          <a:prstGeom prst="rect">
            <a:avLst/>
          </a:prstGeom>
          <a:solidFill>
            <a:srgbClr val="F5F5F5"/>
          </a:solidFill>
          <a:ln w="31750" cmpd="sng">
            <a:solidFill>
              <a:srgbClr val="31C6F6"/>
            </a:solidFill>
            <a:prstDash val="solid"/>
          </a:ln>
          <a:effectLst>
            <a:outerShdw blurRad="50800" dist="38100" dir="2700000" algn="tl" rotWithShape="0">
              <a:prstClr val="black">
                <a:alpha val="40000"/>
              </a:prstClr>
            </a:outerShdw>
          </a:effectLst>
        </p:spPr>
        <p:txBody>
          <a:bodyPr wrap="square" rtlCol="0">
            <a:noAutofit/>
          </a:bodyPr>
          <a:p>
            <a:pPr algn="l"/>
            <a:endParaRPr lang="zh-CN" altLang="en-US" b="1">
              <a:latin typeface="思源黑体 CN Medium" panose="020B0600000000000000" charset="-122"/>
              <a:ea typeface="思源黑体 CN Medium" panose="020B0600000000000000" charset="-122"/>
            </a:endParaRPr>
          </a:p>
        </p:txBody>
      </p:sp>
      <p:sp>
        <p:nvSpPr>
          <p:cNvPr id="13" name="文本框 12"/>
          <p:cNvSpPr txBox="1"/>
          <p:nvPr/>
        </p:nvSpPr>
        <p:spPr>
          <a:xfrm>
            <a:off x="478155" y="1301433"/>
            <a:ext cx="2856865" cy="1236345"/>
          </a:xfrm>
          <a:prstGeom prst="rect">
            <a:avLst/>
          </a:prstGeom>
          <a:solidFill>
            <a:srgbClr val="31C6F6"/>
          </a:solidFill>
          <a:ln>
            <a:noFill/>
          </a:ln>
          <a:effectLst>
            <a:outerShdw blurRad="50800" dist="38100" dir="2700000" algn="tl" rotWithShape="0">
              <a:prstClr val="black">
                <a:alpha val="40000"/>
              </a:prstClr>
            </a:outerShdw>
          </a:effectLst>
        </p:spPr>
        <p:txBody>
          <a:bodyPr wrap="square" rtlCol="0">
            <a:noAutofit/>
          </a:bodyPr>
          <a:p>
            <a:pPr algn="l"/>
            <a:endParaRPr lang="zh-CN" altLang="en-US" b="1">
              <a:latin typeface="思源黑体 CN Medium" panose="020B0600000000000000" charset="-122"/>
              <a:ea typeface="思源黑体 CN Medium" panose="020B0600000000000000" charset="-122"/>
            </a:endParaRPr>
          </a:p>
        </p:txBody>
      </p:sp>
      <p:sp>
        <p:nvSpPr>
          <p:cNvPr id="16" name="文本框 15"/>
          <p:cNvSpPr txBox="1"/>
          <p:nvPr/>
        </p:nvSpPr>
        <p:spPr>
          <a:xfrm>
            <a:off x="721995" y="1660525"/>
            <a:ext cx="2077720" cy="518160"/>
          </a:xfrm>
          <a:prstGeom prst="rect">
            <a:avLst/>
          </a:prstGeom>
          <a:noFill/>
        </p:spPr>
        <p:txBody>
          <a:bodyPr wrap="square" rtlCol="0">
            <a:noAutofit/>
          </a:bodyPr>
          <a:p>
            <a:r>
              <a:rPr lang="zh-CN" altLang="en-US" sz="2400" b="1">
                <a:solidFill>
                  <a:schemeClr val="bg1"/>
                </a:solidFill>
                <a:latin typeface="思源黑体 CN Medium" panose="020B0600000000000000" charset="-122"/>
                <a:ea typeface="思源黑体 CN Medium" panose="020B0600000000000000" charset="-122"/>
              </a:rPr>
              <a:t>疾病基本情况</a:t>
            </a:r>
            <a:endParaRPr lang="zh-CN" altLang="en-US" sz="2400" b="1">
              <a:solidFill>
                <a:schemeClr val="bg1"/>
              </a:solidFill>
              <a:latin typeface="思源黑体 CN Medium" panose="020B0600000000000000" charset="-122"/>
              <a:ea typeface="思源黑体 CN Medium" panose="020B0600000000000000" charset="-122"/>
            </a:endParaRPr>
          </a:p>
        </p:txBody>
      </p:sp>
      <p:grpSp>
        <p:nvGrpSpPr>
          <p:cNvPr id="19" name="组合 18"/>
          <p:cNvGrpSpPr/>
          <p:nvPr/>
        </p:nvGrpSpPr>
        <p:grpSpPr>
          <a:xfrm>
            <a:off x="454025" y="248285"/>
            <a:ext cx="11490325" cy="724535"/>
            <a:chOff x="715" y="391"/>
            <a:chExt cx="18095" cy="1141"/>
          </a:xfrm>
        </p:grpSpPr>
        <p:pic>
          <p:nvPicPr>
            <p:cNvPr id="6" name="图片 5" descr="资源 1"/>
            <p:cNvPicPr>
              <a:picLocks noChangeAspect="1"/>
            </p:cNvPicPr>
            <p:nvPr/>
          </p:nvPicPr>
          <p:blipFill>
            <a:blip r:embed="rId3"/>
            <a:stretch>
              <a:fillRect/>
            </a:stretch>
          </p:blipFill>
          <p:spPr>
            <a:xfrm>
              <a:off x="16490" y="593"/>
              <a:ext cx="2025" cy="543"/>
            </a:xfrm>
            <a:prstGeom prst="rect">
              <a:avLst/>
            </a:prstGeom>
          </p:spPr>
        </p:pic>
        <p:sp>
          <p:nvSpPr>
            <p:cNvPr id="8" name="文本框 7"/>
            <p:cNvSpPr txBox="1"/>
            <p:nvPr/>
          </p:nvSpPr>
          <p:spPr>
            <a:xfrm>
              <a:off x="715" y="391"/>
              <a:ext cx="9024" cy="947"/>
            </a:xfrm>
            <a:prstGeom prst="rect">
              <a:avLst/>
            </a:prstGeom>
            <a:noFill/>
          </p:spPr>
          <p:txBody>
            <a:bodyPr wrap="square" rtlCol="0">
              <a:noAutofit/>
            </a:bodyPr>
            <a:p>
              <a:r>
                <a:rPr lang="en-US" altLang="zh-CN" sz="3200" b="1" kern="1000" spc="100">
                  <a:solidFill>
                    <a:schemeClr val="tx1"/>
                  </a:solidFill>
                  <a:uFillTx/>
                  <a:latin typeface="+mj-ea"/>
                  <a:ea typeface="+mj-ea"/>
                  <a:cs typeface="+mj-ea"/>
                </a:rPr>
                <a:t>01 </a:t>
              </a:r>
              <a:r>
                <a:rPr lang="zh-CN" altLang="en-US" sz="3200" b="1" kern="1000" spc="100">
                  <a:solidFill>
                    <a:schemeClr val="tx1"/>
                  </a:solidFill>
                  <a:uFillTx/>
                  <a:latin typeface="+中文标题" charset="0"/>
                  <a:ea typeface="+mj-ea"/>
                  <a:cs typeface="+mj-ea"/>
                </a:rPr>
                <a:t>药品基本信息</a:t>
              </a:r>
              <a:r>
                <a:rPr lang="zh-CN" altLang="en-US" sz="3200" b="1" kern="1000" spc="100">
                  <a:solidFill>
                    <a:schemeClr val="tx1"/>
                  </a:solidFill>
                  <a:uFillTx/>
                  <a:latin typeface="+mj-lt"/>
                  <a:ea typeface="+mj-ea"/>
                  <a:cs typeface="+mj-lt"/>
                </a:rPr>
                <a:t>（</a:t>
              </a:r>
              <a:r>
                <a:rPr lang="en-US" altLang="zh-CN" sz="3200" b="1" kern="1000" spc="100">
                  <a:solidFill>
                    <a:schemeClr val="tx1"/>
                  </a:solidFill>
                  <a:uFillTx/>
                  <a:latin typeface="+mj-lt"/>
                  <a:ea typeface="+mj-ea"/>
                  <a:cs typeface="+mj-lt"/>
                </a:rPr>
                <a:t>2/2</a:t>
              </a:r>
              <a:r>
                <a:rPr lang="zh-CN" altLang="en-US" sz="3200" b="1" kern="1000" spc="100">
                  <a:solidFill>
                    <a:schemeClr val="tx1"/>
                  </a:solidFill>
                  <a:uFillTx/>
                  <a:latin typeface="+mj-lt"/>
                  <a:ea typeface="+mj-ea"/>
                  <a:cs typeface="+mj-lt"/>
                </a:rPr>
                <a:t>）</a:t>
              </a:r>
              <a:endParaRPr lang="zh-CN" altLang="en-US" sz="3200" b="1" kern="1000" spc="100">
                <a:solidFill>
                  <a:schemeClr val="tx1"/>
                </a:solidFill>
                <a:uFillTx/>
                <a:latin typeface="+mj-lt"/>
                <a:ea typeface="+mj-ea"/>
                <a:cs typeface="+mj-lt"/>
              </a:endParaRPr>
            </a:p>
          </p:txBody>
        </p:sp>
        <p:grpSp>
          <p:nvGrpSpPr>
            <p:cNvPr id="10" name="组合 9"/>
            <p:cNvGrpSpPr/>
            <p:nvPr/>
          </p:nvGrpSpPr>
          <p:grpSpPr>
            <a:xfrm>
              <a:off x="752" y="1430"/>
              <a:ext cx="18058" cy="102"/>
              <a:chOff x="752" y="1430"/>
              <a:chExt cx="18058" cy="102"/>
            </a:xfrm>
          </p:grpSpPr>
          <p:sp>
            <p:nvSpPr>
              <p:cNvPr id="14" name="矩形 13"/>
              <p:cNvSpPr/>
              <p:nvPr/>
            </p:nvSpPr>
            <p:spPr>
              <a:xfrm flipV="1">
                <a:off x="752" y="1430"/>
                <a:ext cx="17858" cy="57"/>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952" y="1504"/>
                <a:ext cx="17858" cy="28"/>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sp>
        <p:nvSpPr>
          <p:cNvPr id="2" name="文本框 1"/>
          <p:cNvSpPr txBox="1"/>
          <p:nvPr/>
        </p:nvSpPr>
        <p:spPr>
          <a:xfrm>
            <a:off x="3461385" y="1243965"/>
            <a:ext cx="8164195" cy="1338580"/>
          </a:xfrm>
          <a:prstGeom prst="rect">
            <a:avLst/>
          </a:prstGeom>
          <a:noFill/>
        </p:spPr>
        <p:txBody>
          <a:bodyPr wrap="square" rtlCol="0">
            <a:noAutofit/>
          </a:bodyPr>
          <a:p>
            <a:pPr indent="0" fontAlgn="auto">
              <a:lnSpc>
                <a:spcPts val="2360"/>
              </a:lnSpc>
            </a:pPr>
            <a:r>
              <a:rPr>
                <a:solidFill>
                  <a:schemeClr val="tx1"/>
                </a:solidFill>
                <a:latin typeface="思源黑体 CN Regular" panose="020B0500000000000000" charset="-122"/>
                <a:ea typeface="思源黑体 CN Regular" panose="020B0500000000000000" charset="-122"/>
                <a:cs typeface="思源黑体 CN Regular" panose="020B0500000000000000" charset="-122"/>
              </a:rPr>
              <a:t>跌打损伤主要以</a:t>
            </a:r>
            <a:r>
              <a:rPr>
                <a:solidFill>
                  <a:srgbClr val="FF0000"/>
                </a:solidFill>
                <a:latin typeface="思源黑体 CN Regular" panose="020B0500000000000000" charset="-122"/>
                <a:ea typeface="思源黑体 CN Regular" panose="020B0500000000000000" charset="-122"/>
                <a:cs typeface="思源黑体 CN Regular" panose="020B0500000000000000" charset="-122"/>
              </a:rPr>
              <a:t>软组织损伤</a:t>
            </a:r>
            <a:r>
              <a:rPr>
                <a:solidFill>
                  <a:schemeClr val="tx1"/>
                </a:solidFill>
                <a:latin typeface="思源黑体 CN Regular" panose="020B0500000000000000" charset="-122"/>
                <a:ea typeface="思源黑体 CN Regular" panose="020B0500000000000000" charset="-122"/>
                <a:cs typeface="思源黑体 CN Regular" panose="020B0500000000000000" charset="-122"/>
              </a:rPr>
              <a:t>为主, 伴随着各种</a:t>
            </a:r>
            <a:r>
              <a:rPr>
                <a:solidFill>
                  <a:srgbClr val="FF0000"/>
                </a:solidFill>
                <a:latin typeface="思源黑体 CN Regular" panose="020B0500000000000000" charset="-122"/>
                <a:ea typeface="思源黑体 CN Regular" panose="020B0500000000000000" charset="-122"/>
                <a:cs typeface="思源黑体 CN Regular" panose="020B0500000000000000" charset="-122"/>
              </a:rPr>
              <a:t>肿痛</a:t>
            </a:r>
            <a:r>
              <a:rPr>
                <a:solidFill>
                  <a:schemeClr val="tx1"/>
                </a:solidFill>
                <a:latin typeface="思源黑体 CN Regular" panose="020B0500000000000000" charset="-122"/>
                <a:ea typeface="思源黑体 CN Regular" panose="020B0500000000000000" charset="-122"/>
                <a:cs typeface="思源黑体 CN Regular" panose="020B0500000000000000" charset="-122"/>
              </a:rPr>
              <a:t>、</a:t>
            </a:r>
            <a:r>
              <a:rPr>
                <a:solidFill>
                  <a:srgbClr val="FF0000"/>
                </a:solidFill>
                <a:latin typeface="思源黑体 CN Regular" panose="020B0500000000000000" charset="-122"/>
                <a:ea typeface="思源黑体 CN Regular" panose="020B0500000000000000" charset="-122"/>
                <a:cs typeface="思源黑体 CN Regular" panose="020B0500000000000000" charset="-122"/>
              </a:rPr>
              <a:t>胀痛</a:t>
            </a:r>
            <a:r>
              <a:rPr>
                <a:solidFill>
                  <a:schemeClr val="tx1"/>
                </a:solidFill>
                <a:latin typeface="思源黑体 CN Regular" panose="020B0500000000000000" charset="-122"/>
                <a:ea typeface="思源黑体 CN Regular" panose="020B0500000000000000" charset="-122"/>
                <a:cs typeface="思源黑体 CN Regular" panose="020B0500000000000000" charset="-122"/>
              </a:rPr>
              <a:t>表现。这是因为跌打损伤会导致毛细血管渗出或出血, 从而形成组织的血液沉淀物, 引发无菌性炎症, 因而使人感到组织疼痛和肿胀。风湿骨痛是由于</a:t>
            </a:r>
            <a:r>
              <a:rPr>
                <a:solidFill>
                  <a:srgbClr val="FF0000"/>
                </a:solidFill>
                <a:latin typeface="思源黑体 CN Regular" panose="020B0500000000000000" charset="-122"/>
                <a:ea typeface="思源黑体 CN Regular" panose="020B0500000000000000" charset="-122"/>
                <a:cs typeface="思源黑体 CN Regular" panose="020B0500000000000000" charset="-122"/>
              </a:rPr>
              <a:t>寒风湿气</a:t>
            </a:r>
            <a:r>
              <a:rPr>
                <a:solidFill>
                  <a:schemeClr val="tx1"/>
                </a:solidFill>
                <a:latin typeface="思源黑体 CN Regular" panose="020B0500000000000000" charset="-122"/>
                <a:ea typeface="思源黑体 CN Regular" panose="020B0500000000000000" charset="-122"/>
                <a:cs typeface="思源黑体 CN Regular" panose="020B0500000000000000" charset="-122"/>
              </a:rPr>
              <a:t>入侵人体所导致, 会导致</a:t>
            </a:r>
            <a:r>
              <a:rPr>
                <a:solidFill>
                  <a:srgbClr val="FF0000"/>
                </a:solidFill>
                <a:latin typeface="思源黑体 CN Regular" panose="020B0500000000000000" charset="-122"/>
                <a:ea typeface="思源黑体 CN Regular" panose="020B0500000000000000" charset="-122"/>
                <a:cs typeface="思源黑体 CN Regular" panose="020B0500000000000000" charset="-122"/>
              </a:rPr>
              <a:t>肌腱阻塞不通</a:t>
            </a:r>
            <a:r>
              <a:rPr>
                <a:solidFill>
                  <a:schemeClr val="tx1"/>
                </a:solidFill>
                <a:latin typeface="思源黑体 CN Regular" panose="020B0500000000000000" charset="-122"/>
                <a:ea typeface="思源黑体 CN Regular" panose="020B0500000000000000" charset="-122"/>
                <a:cs typeface="思源黑体 CN Regular" panose="020B0500000000000000" charset="-122"/>
              </a:rPr>
              <a:t>, 由此引起关节、肌肉等多个部位疼痛、发红、胀痛。</a:t>
            </a:r>
            <a:endParaRPr>
              <a:solidFill>
                <a:schemeClr val="tx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3" name="文本框 2"/>
          <p:cNvSpPr txBox="1"/>
          <p:nvPr/>
        </p:nvSpPr>
        <p:spPr>
          <a:xfrm>
            <a:off x="394335" y="6158865"/>
            <a:ext cx="11423015" cy="521970"/>
          </a:xfrm>
          <a:prstGeom prst="rect">
            <a:avLst/>
          </a:prstGeom>
          <a:noFill/>
        </p:spPr>
        <p:txBody>
          <a:bodyPr wrap="square" rtlCol="0">
            <a:spAutoFit/>
          </a:bodyPr>
          <a:p>
            <a:r>
              <a:rPr lang="zh-CN" altLang="en-US" sz="1400">
                <a:latin typeface="思源黑体 CN Medium" panose="020B0600000000000000" charset="-122"/>
                <a:ea typeface="思源黑体 CN Medium" panose="020B0600000000000000" charset="-122"/>
                <a:cs typeface="思源黑体 CN Medium" panose="020B0600000000000000" charset="-122"/>
              </a:rPr>
              <a:t>参考文献</a:t>
            </a:r>
            <a:endParaRPr lang="zh-CN" altLang="en-US" sz="1400">
              <a:latin typeface="思源黑体 CN Medium" panose="020B0600000000000000" charset="-122"/>
              <a:ea typeface="思源黑体 CN Medium" panose="020B0600000000000000" charset="-122"/>
              <a:cs typeface="思源黑体 CN Medium" panose="020B0600000000000000" charset="-122"/>
            </a:endParaRPr>
          </a:p>
          <a:p>
            <a:r>
              <a:rPr lang="zh-CN" altLang="en-US" sz="1400">
                <a:latin typeface="思源黑体 CN Medium" panose="020B0600000000000000" charset="-122"/>
                <a:ea typeface="思源黑体 CN Medium" panose="020B0600000000000000" charset="-122"/>
                <a:cs typeface="思源黑体 CN Medium" panose="020B0600000000000000" charset="-122"/>
              </a:rPr>
              <a:t>活络油成分及药效研究综述（期刊）临床医药文献电子杂志2016(38)</a:t>
            </a:r>
            <a:endParaRPr lang="zh-CN" altLang="en-US" sz="1400">
              <a:latin typeface="思源黑体 CN Medium" panose="020B0600000000000000" charset="-122"/>
              <a:ea typeface="思源黑体 CN Medium" panose="020B0600000000000000" charset="-122"/>
              <a:cs typeface="思源黑体 CN Medium" panose="020B0600000000000000" charset="-122"/>
            </a:endParaRPr>
          </a:p>
        </p:txBody>
      </p:sp>
      <p:cxnSp>
        <p:nvCxnSpPr>
          <p:cNvPr id="24" name="直接连接符 23"/>
          <p:cNvCxnSpPr/>
          <p:nvPr/>
        </p:nvCxnSpPr>
        <p:spPr>
          <a:xfrm>
            <a:off x="2400935" y="4076700"/>
            <a:ext cx="0" cy="28575"/>
          </a:xfrm>
          <a:prstGeom prst="line">
            <a:avLst/>
          </a:prstGeom>
        </p:spPr>
        <p:style>
          <a:lnRef idx="2">
            <a:schemeClr val="accent1"/>
          </a:lnRef>
          <a:fillRef idx="0">
            <a:srgbClr val="FFFFFF"/>
          </a:fillRef>
          <a:effectRef idx="0">
            <a:srgbClr val="FFFFFF"/>
          </a:effectRef>
          <a:fontRef idx="minor">
            <a:schemeClr val="tx1"/>
          </a:fontRef>
        </p:style>
      </p:cxnSp>
      <p:sp>
        <p:nvSpPr>
          <p:cNvPr id="27" name="文本框 26"/>
          <p:cNvSpPr txBox="1"/>
          <p:nvPr/>
        </p:nvSpPr>
        <p:spPr>
          <a:xfrm>
            <a:off x="757555" y="4171315"/>
            <a:ext cx="1512570" cy="398780"/>
          </a:xfrm>
          <a:prstGeom prst="rect">
            <a:avLst/>
          </a:prstGeom>
          <a:noFill/>
        </p:spPr>
        <p:txBody>
          <a:bodyPr wrap="square" rtlCol="0">
            <a:spAutoFit/>
          </a:bodyPr>
          <a:p>
            <a:pPr algn="ctr"/>
            <a:r>
              <a:rPr lang="zh-CN" altLang="en-US" sz="2000">
                <a:latin typeface="思源黑体 CN Regular" panose="020B0500000000000000" charset="-122"/>
                <a:ea typeface="思源黑体 CN Regular" panose="020B0500000000000000" charset="-122"/>
              </a:rPr>
              <a:t>药品名称</a:t>
            </a:r>
            <a:endParaRPr lang="zh-CN" altLang="en-US" sz="2000">
              <a:latin typeface="思源黑体 CN Regular" panose="020B0500000000000000" charset="-122"/>
              <a:ea typeface="思源黑体 CN Regular" panose="020B0500000000000000" charset="-122"/>
            </a:endParaRPr>
          </a:p>
        </p:txBody>
      </p:sp>
      <p:sp>
        <p:nvSpPr>
          <p:cNvPr id="34" name="文本框 33"/>
          <p:cNvSpPr txBox="1"/>
          <p:nvPr/>
        </p:nvSpPr>
        <p:spPr>
          <a:xfrm>
            <a:off x="2799715" y="4171315"/>
            <a:ext cx="1302385" cy="398780"/>
          </a:xfrm>
          <a:prstGeom prst="rect">
            <a:avLst/>
          </a:prstGeom>
          <a:noFill/>
        </p:spPr>
        <p:txBody>
          <a:bodyPr wrap="square" rtlCol="0">
            <a:spAutoFit/>
          </a:bodyPr>
          <a:p>
            <a:pPr algn="ctr"/>
            <a:r>
              <a:rPr lang="zh-CN" altLang="en-US" sz="2000">
                <a:latin typeface="思源黑体 CN Regular" panose="020B0500000000000000" charset="-122"/>
                <a:ea typeface="思源黑体 CN Regular" panose="020B0500000000000000" charset="-122"/>
              </a:rPr>
              <a:t>上市时间</a:t>
            </a:r>
            <a:endParaRPr lang="zh-CN" altLang="en-US" sz="2000">
              <a:latin typeface="思源黑体 CN Regular" panose="020B0500000000000000" charset="-122"/>
              <a:ea typeface="思源黑体 CN Regular" panose="020B0500000000000000" charset="-122"/>
            </a:endParaRPr>
          </a:p>
        </p:txBody>
      </p:sp>
      <p:sp>
        <p:nvSpPr>
          <p:cNvPr id="35" name="文本框 34"/>
          <p:cNvSpPr txBox="1"/>
          <p:nvPr/>
        </p:nvSpPr>
        <p:spPr>
          <a:xfrm>
            <a:off x="6647815" y="4171315"/>
            <a:ext cx="1797050" cy="398780"/>
          </a:xfrm>
          <a:prstGeom prst="rect">
            <a:avLst/>
          </a:prstGeom>
          <a:noFill/>
        </p:spPr>
        <p:txBody>
          <a:bodyPr wrap="square" rtlCol="0">
            <a:spAutoFit/>
          </a:bodyPr>
          <a:p>
            <a:pPr algn="ctr"/>
            <a:r>
              <a:rPr lang="zh-CN" altLang="en-US" sz="2000">
                <a:latin typeface="思源黑体 CN Regular" panose="020B0500000000000000" charset="-122"/>
                <a:ea typeface="思源黑体 CN Regular" panose="020B0500000000000000" charset="-122"/>
              </a:rPr>
              <a:t>优势</a:t>
            </a:r>
            <a:endParaRPr lang="zh-CN" altLang="en-US" sz="2000">
              <a:latin typeface="思源黑体 CN Regular" panose="020B0500000000000000" charset="-122"/>
              <a:ea typeface="思源黑体 CN Regular" panose="020B0500000000000000" charset="-122"/>
            </a:endParaRPr>
          </a:p>
        </p:txBody>
      </p:sp>
      <p:sp>
        <p:nvSpPr>
          <p:cNvPr id="36" name="文本框 35"/>
          <p:cNvSpPr txBox="1"/>
          <p:nvPr/>
        </p:nvSpPr>
        <p:spPr>
          <a:xfrm>
            <a:off x="9496425" y="4171315"/>
            <a:ext cx="1797050" cy="398780"/>
          </a:xfrm>
          <a:prstGeom prst="rect">
            <a:avLst/>
          </a:prstGeom>
          <a:noFill/>
        </p:spPr>
        <p:txBody>
          <a:bodyPr wrap="square" rtlCol="0">
            <a:spAutoFit/>
          </a:bodyPr>
          <a:p>
            <a:pPr algn="ctr"/>
            <a:r>
              <a:rPr lang="zh-CN" altLang="en-US" sz="2000">
                <a:latin typeface="思源黑体 CN Regular" panose="020B0500000000000000" charset="-122"/>
                <a:ea typeface="思源黑体 CN Regular" panose="020B0500000000000000" charset="-122"/>
              </a:rPr>
              <a:t>不足</a:t>
            </a:r>
            <a:endParaRPr lang="zh-CN" altLang="en-US" sz="2000">
              <a:latin typeface="思源黑体 CN Regular" panose="020B0500000000000000" charset="-122"/>
              <a:ea typeface="思源黑体 CN Regular" panose="020B0500000000000000" charset="-122"/>
            </a:endParaRPr>
          </a:p>
        </p:txBody>
      </p:sp>
      <p:sp>
        <p:nvSpPr>
          <p:cNvPr id="5" name="文本框 4"/>
          <p:cNvSpPr txBox="1"/>
          <p:nvPr/>
        </p:nvSpPr>
        <p:spPr>
          <a:xfrm>
            <a:off x="541020" y="2825750"/>
            <a:ext cx="11189970" cy="645160"/>
          </a:xfrm>
          <a:prstGeom prst="rect">
            <a:avLst/>
          </a:prstGeom>
          <a:noFill/>
        </p:spPr>
        <p:txBody>
          <a:bodyPr wrap="square" rtlCol="0">
            <a:spAutoFit/>
          </a:bodyPr>
          <a:p>
            <a:r>
              <a:rPr>
                <a:solidFill>
                  <a:srgbClr val="FF0000"/>
                </a:solidFill>
                <a:latin typeface="思源黑体 CN Medium" panose="020B0600000000000000" charset="-122"/>
                <a:ea typeface="思源黑体 CN Medium" panose="020B0600000000000000" charset="-122"/>
                <a:cs typeface="思源黑体 CN Medium" panose="020B0600000000000000" charset="-122"/>
                <a:sym typeface="+mn-ea"/>
              </a:rPr>
              <a:t>经络</a:t>
            </a:r>
            <a:r>
              <a:rPr>
                <a:latin typeface="思源黑体 CN Medium" panose="020B0600000000000000" charset="-122"/>
                <a:ea typeface="思源黑体 CN Medium" panose="020B0600000000000000" charset="-122"/>
                <a:cs typeface="思源黑体 CN Medium" panose="020B0600000000000000" charset="-122"/>
                <a:sym typeface="+mn-ea"/>
              </a:rPr>
              <a:t>是人体中联系人体的道路, 如果能够</a:t>
            </a:r>
            <a:r>
              <a:rPr>
                <a:solidFill>
                  <a:srgbClr val="FF0000"/>
                </a:solidFill>
                <a:latin typeface="思源黑体 CN Medium" panose="020B0600000000000000" charset="-122"/>
                <a:ea typeface="思源黑体 CN Medium" panose="020B0600000000000000" charset="-122"/>
                <a:cs typeface="思源黑体 CN Medium" panose="020B0600000000000000" charset="-122"/>
                <a:sym typeface="+mn-ea"/>
              </a:rPr>
              <a:t>疏通</a:t>
            </a:r>
            <a:r>
              <a:rPr>
                <a:latin typeface="思源黑体 CN Medium" panose="020B0600000000000000" charset="-122"/>
                <a:ea typeface="思源黑体 CN Medium" panose="020B0600000000000000" charset="-122"/>
                <a:cs typeface="思源黑体 CN Medium" panose="020B0600000000000000" charset="-122"/>
                <a:sym typeface="+mn-ea"/>
              </a:rPr>
              <a:t>, 可以保证人体血气的正常运行, 从而能减少疼痛, 达到迅速治疗疾病的效果。</a:t>
            </a:r>
            <a:endParaRPr lang="zh-CN" altLang="en-US">
              <a:latin typeface="思源黑体 CN Medium" panose="020B0600000000000000" charset="-122"/>
              <a:ea typeface="思源黑体 CN Medium" panose="020B0600000000000000" charset="-122"/>
              <a:cs typeface="思源黑体 CN Medium" panose="020B0600000000000000" charset="-122"/>
            </a:endParaRPr>
          </a:p>
        </p:txBody>
      </p:sp>
      <p:sp>
        <p:nvSpPr>
          <p:cNvPr id="11" name="文本框 10"/>
          <p:cNvSpPr txBox="1"/>
          <p:nvPr/>
        </p:nvSpPr>
        <p:spPr>
          <a:xfrm>
            <a:off x="596583" y="5176520"/>
            <a:ext cx="1834515" cy="398780"/>
          </a:xfrm>
          <a:prstGeom prst="rect">
            <a:avLst/>
          </a:prstGeom>
          <a:noFill/>
        </p:spPr>
        <p:txBody>
          <a:bodyPr wrap="square" rtlCol="0">
            <a:spAutoFit/>
          </a:bodyPr>
          <a:p>
            <a:pPr algn="ctr"/>
            <a:r>
              <a:rPr lang="zh-CN" altLang="en-US" sz="2000">
                <a:latin typeface="思源黑体 CN Regular" panose="020B0500000000000000" charset="-122"/>
                <a:ea typeface="思源黑体 CN Regular" panose="020B0500000000000000" charset="-122"/>
              </a:rPr>
              <a:t>黄道益活络油</a:t>
            </a:r>
            <a:endParaRPr lang="zh-CN" altLang="en-US" sz="2000">
              <a:latin typeface="思源黑体 CN Regular" panose="020B0500000000000000" charset="-122"/>
              <a:ea typeface="思源黑体 CN Regular" panose="020B0500000000000000" charset="-122"/>
            </a:endParaRPr>
          </a:p>
        </p:txBody>
      </p:sp>
      <p:sp>
        <p:nvSpPr>
          <p:cNvPr id="21" name="文本框 20"/>
          <p:cNvSpPr txBox="1"/>
          <p:nvPr/>
        </p:nvSpPr>
        <p:spPr>
          <a:xfrm>
            <a:off x="2580005" y="5123180"/>
            <a:ext cx="1614805" cy="487680"/>
          </a:xfrm>
          <a:prstGeom prst="rect">
            <a:avLst/>
          </a:prstGeom>
          <a:noFill/>
        </p:spPr>
        <p:txBody>
          <a:bodyPr wrap="square" rtlCol="0">
            <a:noAutofit/>
          </a:bodyPr>
          <a:p>
            <a:pPr algn="ctr">
              <a:lnSpc>
                <a:spcPct val="80000"/>
              </a:lnSpc>
            </a:pPr>
            <a:r>
              <a:rPr>
                <a:latin typeface="思源黑体 CN Regular" panose="020B0500000000000000" charset="-122"/>
                <a:ea typeface="思源黑体 CN Regular" panose="020B0500000000000000" charset="-122"/>
              </a:rPr>
              <a:t>1994年</a:t>
            </a:r>
            <a:endParaRPr>
              <a:latin typeface="思源黑体 CN Regular" panose="020B0500000000000000" charset="-122"/>
              <a:ea typeface="思源黑体 CN Regular" panose="020B0500000000000000" charset="-122"/>
            </a:endParaRPr>
          </a:p>
        </p:txBody>
      </p:sp>
      <p:sp>
        <p:nvSpPr>
          <p:cNvPr id="25" name="文本框 24"/>
          <p:cNvSpPr txBox="1"/>
          <p:nvPr/>
        </p:nvSpPr>
        <p:spPr>
          <a:xfrm>
            <a:off x="6210300" y="4831715"/>
            <a:ext cx="2640965" cy="1014730"/>
          </a:xfrm>
          <a:prstGeom prst="rect">
            <a:avLst/>
          </a:prstGeom>
          <a:noFill/>
        </p:spPr>
        <p:txBody>
          <a:bodyPr wrap="square" rtlCol="0">
            <a:noAutofit/>
          </a:bodyPr>
          <a:p>
            <a:pPr indent="0" fontAlgn="auto">
              <a:lnSpc>
                <a:spcPts val="2360"/>
              </a:lnSpc>
            </a:pPr>
            <a:r>
              <a:rPr lang="zh-CN" altLang="en-US">
                <a:latin typeface="思源黑体 CN Regular" panose="020B0500000000000000" charset="-122"/>
                <a:ea typeface="思源黑体 CN Regular" panose="020B0500000000000000" charset="-122"/>
                <a:sym typeface="+mn-ea"/>
              </a:rPr>
              <a:t>上市时间较长，家喻户晓</a:t>
            </a:r>
            <a:endParaRPr lang="zh-CN" altLang="en-US">
              <a:latin typeface="思源黑体 CN Regular" panose="020B0500000000000000" charset="-122"/>
              <a:ea typeface="思源黑体 CN Regular" panose="020B0500000000000000" charset="-122"/>
              <a:sym typeface="+mn-ea"/>
            </a:endParaRPr>
          </a:p>
        </p:txBody>
      </p:sp>
      <p:sp>
        <p:nvSpPr>
          <p:cNvPr id="28" name="文本框 27"/>
          <p:cNvSpPr txBox="1"/>
          <p:nvPr/>
        </p:nvSpPr>
        <p:spPr>
          <a:xfrm>
            <a:off x="9085580" y="4719955"/>
            <a:ext cx="2534920" cy="1243330"/>
          </a:xfrm>
          <a:prstGeom prst="rect">
            <a:avLst/>
          </a:prstGeom>
          <a:noFill/>
        </p:spPr>
        <p:txBody>
          <a:bodyPr wrap="square" rtlCol="0">
            <a:noAutofit/>
          </a:bodyPr>
          <a:p>
            <a:pPr indent="0" fontAlgn="auto">
              <a:lnSpc>
                <a:spcPts val="2360"/>
              </a:lnSpc>
            </a:pPr>
            <a:r>
              <a:rPr lang="zh-CN" altLang="en-US">
                <a:latin typeface="思源黑体 CN Regular" panose="020B0500000000000000" charset="-122"/>
                <a:ea typeface="思源黑体 CN Regular" panose="020B0500000000000000" charset="-122"/>
              </a:rPr>
              <a:t>处方药、不良反应较多（皮肤刺激、疼痛、皮疹等），有效期为三年，市场仿冒品较多。</a:t>
            </a:r>
            <a:endParaRPr lang="zh-CN" altLang="en-US">
              <a:latin typeface="思源黑体 CN Regular" panose="020B0500000000000000" charset="-122"/>
              <a:ea typeface="思源黑体 CN Regular" panose="020B0500000000000000" charset="-122"/>
            </a:endParaRPr>
          </a:p>
        </p:txBody>
      </p:sp>
      <p:cxnSp>
        <p:nvCxnSpPr>
          <p:cNvPr id="31" name="直接连接符 30"/>
          <p:cNvCxnSpPr/>
          <p:nvPr/>
        </p:nvCxnSpPr>
        <p:spPr>
          <a:xfrm>
            <a:off x="4349115" y="4065270"/>
            <a:ext cx="0" cy="1908175"/>
          </a:xfrm>
          <a:prstGeom prst="line">
            <a:avLst/>
          </a:prstGeom>
          <a:ln w="22225">
            <a:solidFill>
              <a:srgbClr val="B6C7EA"/>
            </a:solidFill>
          </a:ln>
        </p:spPr>
        <p:style>
          <a:lnRef idx="2">
            <a:schemeClr val="accent1"/>
          </a:lnRef>
          <a:fillRef idx="0">
            <a:srgbClr val="FFFFFF"/>
          </a:fillRef>
          <a:effectRef idx="0">
            <a:srgbClr val="FFFFFF"/>
          </a:effectRef>
          <a:fontRef idx="minor">
            <a:schemeClr val="tx1"/>
          </a:fontRef>
        </p:style>
      </p:cxnSp>
      <p:sp>
        <p:nvSpPr>
          <p:cNvPr id="32" name="文本框 31"/>
          <p:cNvSpPr txBox="1"/>
          <p:nvPr/>
        </p:nvSpPr>
        <p:spPr>
          <a:xfrm>
            <a:off x="4566285" y="4171315"/>
            <a:ext cx="1302385" cy="398780"/>
          </a:xfrm>
          <a:prstGeom prst="rect">
            <a:avLst/>
          </a:prstGeom>
          <a:noFill/>
        </p:spPr>
        <p:txBody>
          <a:bodyPr wrap="square" rtlCol="0">
            <a:spAutoFit/>
          </a:bodyPr>
          <a:p>
            <a:pPr algn="ctr"/>
            <a:r>
              <a:rPr lang="zh-CN" altLang="en-US" sz="2000">
                <a:latin typeface="思源黑体 CN Regular" panose="020B0500000000000000" charset="-122"/>
                <a:ea typeface="思源黑体 CN Regular" panose="020B0500000000000000" charset="-122"/>
              </a:rPr>
              <a:t>是否医保</a:t>
            </a:r>
            <a:endParaRPr lang="zh-CN" altLang="en-US" sz="2000">
              <a:latin typeface="思源黑体 CN Regular" panose="020B0500000000000000" charset="-122"/>
              <a:ea typeface="思源黑体 CN Regular" panose="020B0500000000000000" charset="-122"/>
            </a:endParaRPr>
          </a:p>
        </p:txBody>
      </p:sp>
      <p:sp>
        <p:nvSpPr>
          <p:cNvPr id="41" name="文本框 40"/>
          <p:cNvSpPr txBox="1"/>
          <p:nvPr/>
        </p:nvSpPr>
        <p:spPr>
          <a:xfrm>
            <a:off x="4591685" y="5108575"/>
            <a:ext cx="1248410" cy="469900"/>
          </a:xfrm>
          <a:prstGeom prst="rect">
            <a:avLst/>
          </a:prstGeom>
          <a:noFill/>
        </p:spPr>
        <p:txBody>
          <a:bodyPr wrap="square" rtlCol="0">
            <a:noAutofit/>
          </a:bodyPr>
          <a:p>
            <a:pPr indent="0" algn="ctr" fontAlgn="auto">
              <a:lnSpc>
                <a:spcPts val="2360"/>
              </a:lnSpc>
            </a:pPr>
            <a:r>
              <a:rPr lang="zh-CN" altLang="en-US">
                <a:latin typeface="思源黑体 CN Regular" panose="020B0500000000000000" charset="-122"/>
                <a:ea typeface="思源黑体 CN Regular" panose="020B0500000000000000" charset="-122"/>
                <a:sym typeface="+mn-ea"/>
              </a:rPr>
              <a:t>否</a:t>
            </a:r>
            <a:endParaRPr lang="zh-CN" altLang="en-US">
              <a:latin typeface="思源黑体 CN Regular" panose="020B0500000000000000" charset="-122"/>
              <a:ea typeface="思源黑体 CN Regular" panose="020B0500000000000000" charset="-122"/>
              <a:sym typeface="+mn-ea"/>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alphaModFix amt="20000"/>
          </a:blip>
          <a:stretch>
            <a:fillRect/>
          </a:stretch>
        </a:blipFill>
        <a:effectLst/>
      </p:bgPr>
    </p:bg>
    <p:spTree>
      <p:nvGrpSpPr>
        <p:cNvPr id="1" name=""/>
        <p:cNvGrpSpPr/>
        <p:nvPr/>
      </p:nvGrpSpPr>
      <p:grpSpPr/>
      <p:pic>
        <p:nvPicPr>
          <p:cNvPr id="18" name="图片 17" descr="水仙1"/>
          <p:cNvPicPr>
            <a:picLocks noChangeAspect="1"/>
          </p:cNvPicPr>
          <p:nvPr/>
        </p:nvPicPr>
        <p:blipFill>
          <a:blip r:embed="rId2">
            <a:alphaModFix amt="40000"/>
          </a:blip>
          <a:srcRect l="14077"/>
          <a:stretch>
            <a:fillRect/>
          </a:stretch>
        </p:blipFill>
        <p:spPr>
          <a:xfrm flipH="1">
            <a:off x="10788015" y="4443095"/>
            <a:ext cx="1403985" cy="2409190"/>
          </a:xfrm>
          <a:prstGeom prst="rect">
            <a:avLst/>
          </a:prstGeom>
        </p:spPr>
      </p:pic>
      <p:sp>
        <p:nvSpPr>
          <p:cNvPr id="3" name="矩形 2"/>
          <p:cNvSpPr/>
          <p:nvPr/>
        </p:nvSpPr>
        <p:spPr>
          <a:xfrm flipV="1">
            <a:off x="477520" y="908050"/>
            <a:ext cx="11339830" cy="36195"/>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7" name="组合 6"/>
          <p:cNvGrpSpPr/>
          <p:nvPr/>
        </p:nvGrpSpPr>
        <p:grpSpPr>
          <a:xfrm>
            <a:off x="454025" y="248285"/>
            <a:ext cx="11490325" cy="724535"/>
            <a:chOff x="715" y="391"/>
            <a:chExt cx="18095" cy="1141"/>
          </a:xfrm>
        </p:grpSpPr>
        <p:pic>
          <p:nvPicPr>
            <p:cNvPr id="4" name="图片 3" descr="资源 1"/>
            <p:cNvPicPr>
              <a:picLocks noChangeAspect="1"/>
            </p:cNvPicPr>
            <p:nvPr/>
          </p:nvPicPr>
          <p:blipFill>
            <a:blip r:embed="rId3"/>
            <a:stretch>
              <a:fillRect/>
            </a:stretch>
          </p:blipFill>
          <p:spPr>
            <a:xfrm>
              <a:off x="16490" y="593"/>
              <a:ext cx="2025" cy="543"/>
            </a:xfrm>
            <a:prstGeom prst="rect">
              <a:avLst/>
            </a:prstGeom>
          </p:spPr>
        </p:pic>
        <p:sp>
          <p:nvSpPr>
            <p:cNvPr id="2" name="文本框 1"/>
            <p:cNvSpPr txBox="1"/>
            <p:nvPr/>
          </p:nvSpPr>
          <p:spPr>
            <a:xfrm>
              <a:off x="715" y="391"/>
              <a:ext cx="6826" cy="947"/>
            </a:xfrm>
            <a:prstGeom prst="rect">
              <a:avLst/>
            </a:prstGeom>
            <a:noFill/>
          </p:spPr>
          <p:txBody>
            <a:bodyPr wrap="square" rtlCol="0">
              <a:noAutofit/>
            </a:bodyPr>
            <a:p>
              <a:r>
                <a:rPr lang="en-US" altLang="zh-CN" sz="3200" b="1" kern="1000" spc="100">
                  <a:solidFill>
                    <a:schemeClr val="tx1"/>
                  </a:solidFill>
                  <a:uFillTx/>
                  <a:latin typeface="+mj-ea"/>
                  <a:ea typeface="+mj-ea"/>
                  <a:cs typeface="+mj-ea"/>
                </a:rPr>
                <a:t>02 </a:t>
              </a:r>
              <a:r>
                <a:rPr lang="zh-CN" altLang="en-US" sz="3200" b="1" kern="1000" spc="100">
                  <a:solidFill>
                    <a:schemeClr val="tx1"/>
                  </a:solidFill>
                  <a:uFillTx/>
                  <a:latin typeface="+mj-ea"/>
                  <a:ea typeface="+mj-ea"/>
                  <a:cs typeface="+mj-ea"/>
                </a:rPr>
                <a:t>安全性</a:t>
              </a:r>
              <a:r>
                <a:rPr lang="zh-CN" altLang="en-US" sz="3200" b="1" kern="1000" spc="100">
                  <a:solidFill>
                    <a:schemeClr val="tx1"/>
                  </a:solidFill>
                  <a:uFillTx/>
                  <a:latin typeface="+mj-lt"/>
                  <a:ea typeface="+mj-ea"/>
                  <a:cs typeface="+mj-lt"/>
                </a:rPr>
                <a:t>（</a:t>
              </a:r>
              <a:r>
                <a:rPr lang="en-US" altLang="zh-CN" sz="3200" b="1" kern="1000" spc="100">
                  <a:solidFill>
                    <a:schemeClr val="tx1"/>
                  </a:solidFill>
                  <a:uFillTx/>
                  <a:latin typeface="+mj-lt"/>
                  <a:ea typeface="+mj-ea"/>
                  <a:cs typeface="+mj-lt"/>
                </a:rPr>
                <a:t>1/2</a:t>
              </a:r>
              <a:r>
                <a:rPr lang="zh-CN" altLang="en-US" sz="3200" b="1" kern="1000" spc="100">
                  <a:solidFill>
                    <a:schemeClr val="tx1"/>
                  </a:solidFill>
                  <a:uFillTx/>
                  <a:latin typeface="+mj-lt"/>
                  <a:ea typeface="+mj-ea"/>
                  <a:cs typeface="+mj-lt"/>
                </a:rPr>
                <a:t>）</a:t>
              </a:r>
              <a:endParaRPr lang="zh-CN" altLang="en-US" sz="3200" b="1" kern="1000" spc="100">
                <a:solidFill>
                  <a:schemeClr val="tx1"/>
                </a:solidFill>
                <a:uFillTx/>
                <a:latin typeface="+mj-lt"/>
                <a:ea typeface="+mj-ea"/>
                <a:cs typeface="+mj-lt"/>
              </a:endParaRPr>
            </a:p>
          </p:txBody>
        </p:sp>
        <p:sp>
          <p:nvSpPr>
            <p:cNvPr id="6" name="矩形 5"/>
            <p:cNvSpPr/>
            <p:nvPr/>
          </p:nvSpPr>
          <p:spPr>
            <a:xfrm>
              <a:off x="952" y="1504"/>
              <a:ext cx="17858" cy="28"/>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2" name="矩形 11"/>
          <p:cNvSpPr/>
          <p:nvPr/>
        </p:nvSpPr>
        <p:spPr>
          <a:xfrm>
            <a:off x="604520" y="2092325"/>
            <a:ext cx="10996930" cy="4173220"/>
          </a:xfrm>
          <a:prstGeom prst="rect">
            <a:avLst/>
          </a:prstGeom>
          <a:solidFill>
            <a:srgbClr val="FCFCFC">
              <a:alpha val="63000"/>
            </a:srgbClr>
          </a:solidFill>
          <a:ln w="31750">
            <a:solidFill>
              <a:srgbClr val="00B0F0"/>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               </a:t>
            </a:r>
            <a:endParaRPr lang="en-US" altLang="zh-CN"/>
          </a:p>
        </p:txBody>
      </p:sp>
      <p:sp>
        <p:nvSpPr>
          <p:cNvPr id="13" name="文本框 12"/>
          <p:cNvSpPr txBox="1"/>
          <p:nvPr/>
        </p:nvSpPr>
        <p:spPr>
          <a:xfrm>
            <a:off x="791845" y="2121535"/>
            <a:ext cx="10509885" cy="4144645"/>
          </a:xfrm>
          <a:prstGeom prst="rect">
            <a:avLst/>
          </a:prstGeom>
          <a:noFill/>
        </p:spPr>
        <p:txBody>
          <a:bodyPr wrap="square" rtlCol="0">
            <a:noAutofit/>
          </a:bodyPr>
          <a:p>
            <a:pPr indent="0" fontAlgn="auto">
              <a:lnSpc>
                <a:spcPts val="2260"/>
              </a:lnSpc>
            </a:pPr>
            <a:r>
              <a:rPr lang="en-US" altLang="zh-CN"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rPr>
              <a:t>1</a:t>
            </a:r>
            <a:r>
              <a:rPr lang="zh-CN" altLang="en-US"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rPr>
              <a:t>、本品为外用药，禁止内服。</a:t>
            </a:r>
            <a:endParaRPr lang="zh-CN" altLang="en-US"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endParaRPr>
          </a:p>
          <a:p>
            <a:pPr indent="0" fontAlgn="auto">
              <a:lnSpc>
                <a:spcPts val="2260"/>
              </a:lnSpc>
            </a:pPr>
            <a:r>
              <a:rPr lang="en-US" altLang="zh-CN"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rPr>
              <a:t>2</a:t>
            </a:r>
            <a:r>
              <a:rPr lang="zh-CN" altLang="en-US"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rPr>
              <a:t>、避免触及眼睛或黏膜部位。</a:t>
            </a:r>
            <a:endParaRPr lang="zh-CN" altLang="en-US"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endParaRPr>
          </a:p>
          <a:p>
            <a:pPr indent="0" fontAlgn="auto">
              <a:lnSpc>
                <a:spcPts val="2260"/>
              </a:lnSpc>
            </a:pPr>
            <a:r>
              <a:rPr lang="en-US" altLang="zh-CN"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rPr>
              <a:t>3</a:t>
            </a:r>
            <a:r>
              <a:rPr lang="zh-CN" altLang="en-US"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rPr>
              <a:t>、用药后局部出现皮疹等过敏表现者应停用。</a:t>
            </a:r>
            <a:endParaRPr lang="zh-CN" altLang="en-US"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endParaRPr>
          </a:p>
          <a:p>
            <a:pPr indent="0" fontAlgn="auto">
              <a:lnSpc>
                <a:spcPts val="2260"/>
              </a:lnSpc>
            </a:pPr>
            <a:r>
              <a:rPr lang="en-US" altLang="zh-CN"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rPr>
              <a:t>4</a:t>
            </a:r>
            <a:r>
              <a:rPr lang="zh-CN" altLang="en-US"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rPr>
              <a:t>、对本品及其所含成份过敏者禁用，过敏体质者慎用。</a:t>
            </a:r>
            <a:endParaRPr lang="zh-CN" altLang="en-US"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endParaRPr>
          </a:p>
          <a:p>
            <a:pPr indent="0" fontAlgn="auto">
              <a:lnSpc>
                <a:spcPts val="2260"/>
              </a:lnSpc>
            </a:pPr>
            <a:r>
              <a:rPr lang="en-US" altLang="zh-CN"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rPr>
              <a:t>5</a:t>
            </a:r>
            <a:r>
              <a:rPr lang="zh-CN" altLang="en-US" sz="170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rPr>
              <a:t>、本品含有水杨酸甲酯，外用亦可经皮肤吸收到血液，对于服用</a:t>
            </a:r>
            <a:r>
              <a:rPr sz="1700" spc="7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华法林药物的患者过量使用该药，存在可能引起出血</a:t>
            </a:r>
            <a:r>
              <a:rPr sz="1700" spc="-12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的风险。</a:t>
            </a:r>
            <a:r>
              <a:rPr lang="en-US" sz="1700" spc="7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            </a:t>
            </a:r>
            <a:endParaRPr sz="1700" spc="-12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0" fontAlgn="auto">
              <a:lnSpc>
                <a:spcPts val="2260"/>
              </a:lnSpc>
            </a:pPr>
            <a:r>
              <a:rPr lang="en-US" sz="1700" spc="-12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6</a:t>
            </a:r>
            <a:r>
              <a:rPr lang="zh-CN" altLang="en-US" sz="1700" spc="-12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a:t>
            </a:r>
            <a:r>
              <a:rPr sz="1700" spc="3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患有感冒、水</a:t>
            </a:r>
            <a:r>
              <a:rPr lang="zh-CN" sz="1700" spc="3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痘</a:t>
            </a:r>
            <a:r>
              <a:rPr sz="1700" spc="3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或发热病的儿童应避免使用含有水杨酸</a:t>
            </a:r>
            <a:r>
              <a:rPr lang="zh-CN" sz="1700" spc="3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甲酯</a:t>
            </a:r>
            <a:r>
              <a:rPr sz="1700" spc="3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的产品</a:t>
            </a:r>
            <a:r>
              <a:rPr lang="zh-CN" sz="1700" spc="3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a:t>
            </a:r>
            <a:endParaRPr lang="zh-CN" sz="1700" spc="3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0" fontAlgn="auto">
              <a:lnSpc>
                <a:spcPts val="2260"/>
              </a:lnSpc>
            </a:pPr>
            <a:r>
              <a:rPr lang="en-US" altLang="zh-CN" sz="1700" spc="3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7</a:t>
            </a:r>
            <a:r>
              <a:rPr lang="zh-CN" altLang="en-US" sz="1700" spc="3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a:t>
            </a:r>
            <a:r>
              <a:rPr sz="1700" spc="3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遗传</a:t>
            </a:r>
            <a:r>
              <a:rPr sz="1700" spc="7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性葡萄</a:t>
            </a:r>
            <a:r>
              <a:rPr sz="170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糖</a:t>
            </a:r>
            <a:r>
              <a:rPr sz="1700" spc="2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a:t>
            </a:r>
            <a:r>
              <a:rPr sz="1700" spc="-10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 </a:t>
            </a:r>
            <a:r>
              <a:rPr sz="1700" spc="-1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6-</a:t>
            </a:r>
            <a:r>
              <a:rPr sz="1700" spc="-10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 </a:t>
            </a:r>
            <a:r>
              <a:rPr sz="1700" spc="5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磷酸脱氢酶缺乏症患者、</a:t>
            </a:r>
            <a:r>
              <a:rPr sz="1700" spc="9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对</a:t>
            </a:r>
            <a:r>
              <a:rPr sz="170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水杨酸类药物过敏者慎用</a:t>
            </a:r>
            <a:r>
              <a:rPr lang="zh-CN" sz="170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a:t>
            </a:r>
            <a:endParaRPr lang="zh-CN" sz="170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0" fontAlgn="auto">
              <a:lnSpc>
                <a:spcPts val="2260"/>
              </a:lnSpc>
            </a:pPr>
            <a:r>
              <a:rPr lang="en-US" altLang="zh-CN" sz="170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8</a:t>
            </a:r>
            <a:r>
              <a:rPr lang="zh-CN" altLang="en-US" sz="170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a:t>
            </a:r>
            <a:r>
              <a:rPr sz="1700" spc="7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本品所含薄荷脑浓度较</a:t>
            </a:r>
            <a:r>
              <a:rPr sz="1700" spc="8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高</a:t>
            </a:r>
            <a:r>
              <a:rPr sz="1700" spc="-37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a:t>
            </a:r>
            <a:r>
              <a:rPr sz="1700" spc="-35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 </a:t>
            </a:r>
            <a:r>
              <a:rPr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有灼伤皮肤的风</a:t>
            </a:r>
            <a:r>
              <a:rPr sz="1700" spc="20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险</a:t>
            </a:r>
            <a:r>
              <a:rPr sz="1700" spc="-37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a:t>
            </a:r>
            <a:r>
              <a:rPr sz="1700" spc="-32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 </a:t>
            </a:r>
            <a:r>
              <a:rPr sz="1700" spc="20"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若出现</a:t>
            </a:r>
            <a:r>
              <a:rPr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皮肤烧灼感</a:t>
            </a:r>
            <a:r>
              <a:rPr lang="zh-CN"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a:t>
            </a:r>
            <a:r>
              <a:rPr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红肿或疼痛请立即停止使用，严重者请及时就医</a:t>
            </a:r>
            <a:r>
              <a:rPr lang="zh-CN"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a:t>
            </a:r>
            <a:endParaRPr lang="zh-CN"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0" fontAlgn="auto">
              <a:lnSpc>
                <a:spcPts val="2260"/>
              </a:lnSpc>
            </a:pPr>
            <a:r>
              <a:rPr lang="en-US" altLang="zh-CN"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9</a:t>
            </a:r>
            <a:r>
              <a:rPr lang="zh-CN" altLang="en-US"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、药品性状发生改变时禁止使用。</a:t>
            </a:r>
            <a:endParaRPr lang="zh-CN" altLang="en-US"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0" fontAlgn="auto">
              <a:lnSpc>
                <a:spcPts val="2260"/>
              </a:lnSpc>
            </a:pPr>
            <a:r>
              <a:rPr lang="en-US" altLang="zh-CN"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10</a:t>
            </a:r>
            <a:r>
              <a:rPr lang="zh-CN" altLang="en-US"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、儿童必须在成人的监护下使用。</a:t>
            </a:r>
            <a:endParaRPr lang="zh-CN" altLang="en-US"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0" fontAlgn="auto">
              <a:lnSpc>
                <a:spcPts val="2260"/>
              </a:lnSpc>
            </a:pPr>
            <a:r>
              <a:rPr lang="en-US" altLang="zh-CN"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11</a:t>
            </a:r>
            <a:r>
              <a:rPr lang="zh-CN" altLang="en-US"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、请将本品放在儿童不能接触的地方。</a:t>
            </a:r>
            <a:endParaRPr lang="zh-CN" altLang="en-US"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a:p>
            <a:pPr indent="0" fontAlgn="auto">
              <a:lnSpc>
                <a:spcPts val="2260"/>
              </a:lnSpc>
            </a:pPr>
            <a:r>
              <a:rPr lang="en-US" altLang="zh-CN"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12</a:t>
            </a:r>
            <a:r>
              <a:rPr lang="zh-CN" altLang="en-US"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rPr>
              <a:t>、如正在使用其他药品，使用本品前请咨询医师或药师。</a:t>
            </a:r>
            <a:endParaRPr lang="zh-CN" altLang="en-US" sz="1700" spc="45" dirty="0">
              <a:solidFill>
                <a:schemeClr val="bg1">
                  <a:lumMod val="50000"/>
                </a:schemeClr>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14" name="文本框 13"/>
          <p:cNvSpPr txBox="1"/>
          <p:nvPr/>
        </p:nvSpPr>
        <p:spPr>
          <a:xfrm>
            <a:off x="604520" y="1009650"/>
            <a:ext cx="10345420" cy="528955"/>
          </a:xfrm>
          <a:prstGeom prst="rect">
            <a:avLst/>
          </a:prstGeom>
          <a:noFill/>
        </p:spPr>
        <p:txBody>
          <a:bodyPr wrap="square" rtlCol="0">
            <a:noAutofit/>
          </a:bodyPr>
          <a:p>
            <a:r>
              <a:rPr lang="zh-CN" altLang="en-US" sz="2800" b="1">
                <a:solidFill>
                  <a:srgbClr val="31C6F6"/>
                </a:solidFill>
              </a:rPr>
              <a:t>药品说明书收载的安全性信息</a:t>
            </a:r>
            <a:endParaRPr lang="zh-CN" altLang="en-US" sz="2800" b="1">
              <a:solidFill>
                <a:srgbClr val="31C6F6"/>
              </a:solidFill>
            </a:endParaRPr>
          </a:p>
        </p:txBody>
      </p:sp>
      <p:sp>
        <p:nvSpPr>
          <p:cNvPr id="16" name="文本框 15"/>
          <p:cNvSpPr txBox="1"/>
          <p:nvPr/>
        </p:nvSpPr>
        <p:spPr>
          <a:xfrm>
            <a:off x="604520" y="1606550"/>
            <a:ext cx="10063480" cy="447675"/>
          </a:xfrm>
          <a:prstGeom prst="rect">
            <a:avLst/>
          </a:prstGeom>
          <a:noFill/>
        </p:spPr>
        <p:txBody>
          <a:bodyPr wrap="square" rtlCol="0">
            <a:noAutofit/>
          </a:bodyPr>
          <a:p>
            <a:r>
              <a:rPr lang="zh-CN" altLang="en-US" sz="2000" b="1">
                <a:solidFill>
                  <a:schemeClr val="tx1"/>
                </a:solidFill>
                <a:uFillTx/>
                <a:latin typeface="思源黑体 CN Medium" panose="020B0600000000000000" charset="-122"/>
                <a:ea typeface="思源黑体 CN Medium" panose="020B0600000000000000" charset="-122"/>
              </a:rPr>
              <a:t>说明书收载的不良反应情况：</a:t>
            </a:r>
            <a:r>
              <a:rPr lang="zh-CN" altLang="en-US" sz="2000">
                <a:solidFill>
                  <a:srgbClr val="FF0000"/>
                </a:solidFill>
                <a:uFillTx/>
                <a:latin typeface="思源黑体 CN Medium" panose="020B0600000000000000" charset="-122"/>
                <a:ea typeface="思源黑体 CN Medium" panose="020B0600000000000000" charset="-122"/>
              </a:rPr>
              <a:t>偶见皮肤红肿、瘙痒反应。</a:t>
            </a:r>
            <a:r>
              <a:rPr lang="zh-CN" altLang="en-US" sz="2000" b="1">
                <a:solidFill>
                  <a:schemeClr val="tx1"/>
                </a:solidFill>
                <a:uFillTx/>
                <a:latin typeface="思源黑体 CN Medium" panose="020B0600000000000000" charset="-122"/>
                <a:ea typeface="思源黑体 CN Medium" panose="020B0600000000000000" charset="-122"/>
              </a:rPr>
              <a:t>禁忌：</a:t>
            </a:r>
            <a:r>
              <a:rPr lang="zh-CN" altLang="en-US" sz="2000">
                <a:solidFill>
                  <a:srgbClr val="FF0000"/>
                </a:solidFill>
                <a:uFillTx/>
                <a:latin typeface="思源黑体 CN Medium" panose="020B0600000000000000" charset="-122"/>
                <a:ea typeface="思源黑体 CN Medium" panose="020B0600000000000000" charset="-122"/>
              </a:rPr>
              <a:t>婴幼儿及孕妇忌用。</a:t>
            </a:r>
            <a:endParaRPr lang="zh-CN" altLang="en-US" sz="2000">
              <a:solidFill>
                <a:srgbClr val="FF0000"/>
              </a:solidFill>
              <a:uFillTx/>
              <a:latin typeface="思源黑体 CN Medium" panose="020B0600000000000000" charset="-122"/>
              <a:ea typeface="思源黑体 CN Medium" panose="020B0600000000000000" charset="-122"/>
            </a:endParaRPr>
          </a:p>
        </p:txBody>
      </p:sp>
      <p:sp>
        <p:nvSpPr>
          <p:cNvPr id="5" name="文本框 4"/>
          <p:cNvSpPr txBox="1"/>
          <p:nvPr/>
        </p:nvSpPr>
        <p:spPr>
          <a:xfrm>
            <a:off x="477520" y="6333490"/>
            <a:ext cx="10344785" cy="398780"/>
          </a:xfrm>
          <a:prstGeom prst="rect">
            <a:avLst/>
          </a:prstGeom>
          <a:noFill/>
        </p:spPr>
        <p:txBody>
          <a:bodyPr wrap="square" rtlCol="0">
            <a:spAutoFit/>
          </a:bodyPr>
          <a:p>
            <a:pPr algn="l"/>
            <a:r>
              <a:rPr lang="zh-CN" altLang="en-US" sz="2000">
                <a:latin typeface="思源黑体 CN Medium" panose="020B0600000000000000" charset="-122"/>
                <a:ea typeface="思源黑体 CN Medium" panose="020B0600000000000000" charset="-122"/>
              </a:rPr>
              <a:t>【药物相互作用】如与其他药物同时使用可能会发生药物相互作用，详情请咨询医师或药师。</a:t>
            </a:r>
            <a:endParaRPr lang="zh-CN" altLang="en-US" sz="2000">
              <a:latin typeface="思源黑体 CN Medium" panose="020B0600000000000000" charset="-122"/>
              <a:ea typeface="思源黑体 CN Medium" panose="020B0600000000000000"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alphaModFix amt="20000"/>
          </a:blip>
          <a:stretch>
            <a:fillRect/>
          </a:stretch>
        </a:blipFill>
        <a:effectLst/>
      </p:bgPr>
    </p:bg>
    <p:spTree>
      <p:nvGrpSpPr>
        <p:cNvPr id="1" name=""/>
        <p:cNvGrpSpPr/>
        <p:nvPr/>
      </p:nvGrpSpPr>
      <p:grpSpPr/>
      <p:pic>
        <p:nvPicPr>
          <p:cNvPr id="18" name="图片 17" descr="水仙1"/>
          <p:cNvPicPr>
            <a:picLocks noChangeAspect="1"/>
          </p:cNvPicPr>
          <p:nvPr/>
        </p:nvPicPr>
        <p:blipFill>
          <a:blip r:embed="rId2">
            <a:alphaModFix amt="40000"/>
          </a:blip>
          <a:srcRect l="14077"/>
          <a:stretch>
            <a:fillRect/>
          </a:stretch>
        </p:blipFill>
        <p:spPr>
          <a:xfrm flipH="1">
            <a:off x="10788015" y="4443095"/>
            <a:ext cx="1403985" cy="2409190"/>
          </a:xfrm>
          <a:prstGeom prst="rect">
            <a:avLst/>
          </a:prstGeom>
        </p:spPr>
      </p:pic>
      <p:sp>
        <p:nvSpPr>
          <p:cNvPr id="3" name="矩形 2"/>
          <p:cNvSpPr/>
          <p:nvPr/>
        </p:nvSpPr>
        <p:spPr>
          <a:xfrm flipV="1">
            <a:off x="477520" y="908050"/>
            <a:ext cx="11339830" cy="36195"/>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7" name="组合 6"/>
          <p:cNvGrpSpPr/>
          <p:nvPr/>
        </p:nvGrpSpPr>
        <p:grpSpPr>
          <a:xfrm>
            <a:off x="454025" y="248285"/>
            <a:ext cx="11490325" cy="724535"/>
            <a:chOff x="715" y="391"/>
            <a:chExt cx="18095" cy="1141"/>
          </a:xfrm>
        </p:grpSpPr>
        <p:pic>
          <p:nvPicPr>
            <p:cNvPr id="4" name="图片 3" descr="资源 1"/>
            <p:cNvPicPr>
              <a:picLocks noChangeAspect="1"/>
            </p:cNvPicPr>
            <p:nvPr/>
          </p:nvPicPr>
          <p:blipFill>
            <a:blip r:embed="rId3"/>
            <a:stretch>
              <a:fillRect/>
            </a:stretch>
          </p:blipFill>
          <p:spPr>
            <a:xfrm>
              <a:off x="16490" y="593"/>
              <a:ext cx="2025" cy="543"/>
            </a:xfrm>
            <a:prstGeom prst="rect">
              <a:avLst/>
            </a:prstGeom>
          </p:spPr>
        </p:pic>
        <p:sp>
          <p:nvSpPr>
            <p:cNvPr id="2" name="文本框 1"/>
            <p:cNvSpPr txBox="1"/>
            <p:nvPr/>
          </p:nvSpPr>
          <p:spPr>
            <a:xfrm>
              <a:off x="715" y="391"/>
              <a:ext cx="6826" cy="947"/>
            </a:xfrm>
            <a:prstGeom prst="rect">
              <a:avLst/>
            </a:prstGeom>
            <a:noFill/>
          </p:spPr>
          <p:txBody>
            <a:bodyPr wrap="square" rtlCol="0">
              <a:noAutofit/>
            </a:bodyPr>
            <a:p>
              <a:r>
                <a:rPr lang="en-US" altLang="zh-CN" sz="3200" b="1" kern="1000" spc="100">
                  <a:solidFill>
                    <a:schemeClr val="tx1"/>
                  </a:solidFill>
                  <a:uFillTx/>
                  <a:latin typeface="+mj-ea"/>
                  <a:ea typeface="+mj-ea"/>
                  <a:cs typeface="+mj-ea"/>
                </a:rPr>
                <a:t>02 </a:t>
              </a:r>
              <a:r>
                <a:rPr lang="zh-CN" altLang="en-US" sz="3200" b="1" kern="1000" spc="100">
                  <a:solidFill>
                    <a:schemeClr val="tx1"/>
                  </a:solidFill>
                  <a:uFillTx/>
                  <a:latin typeface="+mj-ea"/>
                  <a:ea typeface="+mj-ea"/>
                  <a:cs typeface="+mj-ea"/>
                </a:rPr>
                <a:t>安全性</a:t>
              </a:r>
              <a:r>
                <a:rPr lang="zh-CN" altLang="en-US" sz="3200" b="1" kern="1000" spc="100">
                  <a:solidFill>
                    <a:schemeClr val="tx1"/>
                  </a:solidFill>
                  <a:uFillTx/>
                  <a:latin typeface="+mj-lt"/>
                  <a:ea typeface="+mj-ea"/>
                  <a:cs typeface="+mj-lt"/>
                </a:rPr>
                <a:t>（</a:t>
              </a:r>
              <a:r>
                <a:rPr lang="en-US" altLang="zh-CN" sz="3200" b="1" kern="1000" spc="100">
                  <a:solidFill>
                    <a:schemeClr val="tx1"/>
                  </a:solidFill>
                  <a:uFillTx/>
                  <a:latin typeface="+mj-lt"/>
                  <a:ea typeface="+mj-ea"/>
                  <a:cs typeface="+mj-lt"/>
                </a:rPr>
                <a:t>2/2</a:t>
              </a:r>
              <a:r>
                <a:rPr lang="zh-CN" altLang="en-US" sz="3200" b="1" kern="1000" spc="100">
                  <a:solidFill>
                    <a:schemeClr val="tx1"/>
                  </a:solidFill>
                  <a:uFillTx/>
                  <a:latin typeface="+mj-lt"/>
                  <a:ea typeface="+mj-ea"/>
                  <a:cs typeface="+mj-lt"/>
                </a:rPr>
                <a:t>）</a:t>
              </a:r>
              <a:endParaRPr lang="zh-CN" altLang="en-US" sz="3200" b="1" kern="1000" spc="100">
                <a:solidFill>
                  <a:schemeClr val="tx1"/>
                </a:solidFill>
                <a:uFillTx/>
                <a:latin typeface="+mj-lt"/>
                <a:ea typeface="+mj-ea"/>
                <a:cs typeface="+mj-lt"/>
              </a:endParaRPr>
            </a:p>
          </p:txBody>
        </p:sp>
        <p:sp>
          <p:nvSpPr>
            <p:cNvPr id="6" name="矩形 5"/>
            <p:cNvSpPr/>
            <p:nvPr/>
          </p:nvSpPr>
          <p:spPr>
            <a:xfrm>
              <a:off x="952" y="1504"/>
              <a:ext cx="17858" cy="28"/>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 name="文本框 9"/>
          <p:cNvSpPr txBox="1"/>
          <p:nvPr/>
        </p:nvSpPr>
        <p:spPr>
          <a:xfrm>
            <a:off x="604520" y="1928495"/>
            <a:ext cx="11066780" cy="4435475"/>
          </a:xfrm>
          <a:prstGeom prst="rect">
            <a:avLst/>
          </a:prstGeom>
          <a:noFill/>
        </p:spPr>
        <p:txBody>
          <a:bodyPr wrap="square" rtlCol="0">
            <a:noAutofit/>
          </a:bodyPr>
          <a:p>
            <a:pPr marL="13335" marR="117475" indent="462915" fontAlgn="auto">
              <a:lnSpc>
                <a:spcPct val="150000"/>
              </a:lnSpc>
              <a:tabLst>
                <a:tab pos="1639570" algn="l"/>
                <a:tab pos="2673350" algn="l"/>
                <a:tab pos="3073400" algn="l"/>
                <a:tab pos="3973195" algn="l"/>
                <a:tab pos="4832350" algn="l"/>
              </a:tabLst>
            </a:pP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使用禁忌及注意事项是通过在研发过程及定期每3个月上网搜罗</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方式包括浏览文献数据库如CNKI</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 中国知网）</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VIP</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维普网</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WanFang</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万方数据</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，PubMed</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Ernbase及 Ovid, 检索与药品及药品成份有关的不良反应数据，关键词包括</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不良反应、和兴活络油、水杨酸</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甲酯、</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薄荷脑、桉油、樟脑、合成樟脑松节油、肉桂油、methyl</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sali  </a:t>
            </a:r>
            <a:r>
              <a:rPr lang="en-US"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c</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ylate、me nthol </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eucalyptus</a:t>
            </a:r>
            <a:r>
              <a:rPr lang="en-US"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 </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oil 、camphor 、turpentine</a:t>
            </a:r>
            <a:r>
              <a:rPr lang="en-US"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 </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oil 、 cinnamon</a:t>
            </a:r>
            <a:r>
              <a:rPr lang="en-US"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 </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oil, 其他搜罗途径包括产品已上市地区监管机构管理的数据库，以香港为例，即香港卫生署药物办公室安全警示及药物回收栏</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当收到产品投诉时，亦会评估是否需要就投诉事项作为药品不良反应立案及通报监管机构。在搜罗过程当中识别到的风险</a:t>
            </a:r>
            <a:r>
              <a:rPr lang="zh-CN"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列在说明书上以使消费者可依赖购买及使用。</a:t>
            </a:r>
            <a:r>
              <a:rPr sz="2000" b="1" spc="100" dirty="0">
                <a:solidFill>
                  <a:srgbClr val="FF0000"/>
                </a:solidFill>
                <a:uFillTx/>
                <a:latin typeface="思源黑体 CN Regular" panose="020B0500000000000000" charset="-122"/>
                <a:ea typeface="思源黑体 CN Regular" panose="020B0500000000000000" charset="-122"/>
                <a:cs typeface="思源黑体 CN Regular" panose="020B0500000000000000" charset="-122"/>
                <a:sym typeface="+mn-ea"/>
              </a:rPr>
              <a:t>至今，未有收过不良反应报告</a:t>
            </a:r>
            <a:r>
              <a:rPr sz="2000"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endParaRPr sz="20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endParaRPr>
          </a:p>
          <a:p>
            <a:pPr marL="13335" marR="117475" indent="462915" fontAlgn="auto">
              <a:lnSpc>
                <a:spcPct val="150000"/>
              </a:lnSpc>
              <a:tabLst>
                <a:tab pos="1639570" algn="l"/>
                <a:tab pos="2673350" algn="l"/>
                <a:tab pos="3073400" algn="l"/>
                <a:tab pos="3973195" algn="l"/>
                <a:tab pos="4832350" algn="l"/>
              </a:tabLst>
            </a:pPr>
            <a:endParaRPr lang="zh-CN" altLang="en-US" sz="20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endParaRPr>
          </a:p>
        </p:txBody>
      </p:sp>
      <p:sp>
        <p:nvSpPr>
          <p:cNvPr id="9" name="文本框 8"/>
          <p:cNvSpPr txBox="1"/>
          <p:nvPr/>
        </p:nvSpPr>
        <p:spPr>
          <a:xfrm>
            <a:off x="440690" y="1228090"/>
            <a:ext cx="10345420" cy="702945"/>
          </a:xfrm>
          <a:prstGeom prst="rect">
            <a:avLst/>
          </a:prstGeom>
          <a:noFill/>
        </p:spPr>
        <p:txBody>
          <a:bodyPr wrap="square" rtlCol="0">
            <a:noAutofit/>
          </a:bodyPr>
          <a:p>
            <a:r>
              <a:rPr lang="zh-CN" altLang="en-US" sz="2800" b="1">
                <a:solidFill>
                  <a:srgbClr val="31C6F6"/>
                </a:solidFill>
              </a:rPr>
              <a:t>药品不良反应监测情况和药品安全性研究结果：</a:t>
            </a:r>
            <a:endParaRPr lang="zh-CN" altLang="en-US" sz="2800" b="1">
              <a:solidFill>
                <a:srgbClr val="31C6F6"/>
              </a:solidFill>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alphaModFix amt="20000"/>
          </a:blip>
          <a:stretch>
            <a:fillRect/>
          </a:stretch>
        </a:blipFill>
        <a:effectLst/>
      </p:bgPr>
    </p:bg>
    <p:spTree>
      <p:nvGrpSpPr>
        <p:cNvPr id="1" name=""/>
        <p:cNvGrpSpPr/>
        <p:nvPr/>
      </p:nvGrpSpPr>
      <p:grpSpPr/>
      <p:grpSp>
        <p:nvGrpSpPr>
          <p:cNvPr id="19" name="组合 18"/>
          <p:cNvGrpSpPr/>
          <p:nvPr/>
        </p:nvGrpSpPr>
        <p:grpSpPr>
          <a:xfrm>
            <a:off x="454025" y="248285"/>
            <a:ext cx="11490325" cy="724535"/>
            <a:chOff x="715" y="391"/>
            <a:chExt cx="18095" cy="1141"/>
          </a:xfrm>
        </p:grpSpPr>
        <p:pic>
          <p:nvPicPr>
            <p:cNvPr id="4" name="图片 3" descr="资源 1"/>
            <p:cNvPicPr>
              <a:picLocks noChangeAspect="1"/>
            </p:cNvPicPr>
            <p:nvPr/>
          </p:nvPicPr>
          <p:blipFill>
            <a:blip r:embed="rId2"/>
            <a:stretch>
              <a:fillRect/>
            </a:stretch>
          </p:blipFill>
          <p:spPr>
            <a:xfrm>
              <a:off x="16490" y="593"/>
              <a:ext cx="2025" cy="543"/>
            </a:xfrm>
            <a:prstGeom prst="rect">
              <a:avLst/>
            </a:prstGeom>
          </p:spPr>
        </p:pic>
        <p:sp>
          <p:nvSpPr>
            <p:cNvPr id="5" name="文本框 4"/>
            <p:cNvSpPr txBox="1"/>
            <p:nvPr/>
          </p:nvSpPr>
          <p:spPr>
            <a:xfrm>
              <a:off x="715" y="391"/>
              <a:ext cx="6826" cy="947"/>
            </a:xfrm>
            <a:prstGeom prst="rect">
              <a:avLst/>
            </a:prstGeom>
            <a:noFill/>
          </p:spPr>
          <p:txBody>
            <a:bodyPr wrap="square" rtlCol="0">
              <a:noAutofit/>
            </a:bodyPr>
            <a:p>
              <a:r>
                <a:rPr lang="en-US" altLang="zh-CN" sz="3200" b="1" kern="1000" spc="100">
                  <a:solidFill>
                    <a:schemeClr val="tx1"/>
                  </a:solidFill>
                  <a:uFillTx/>
                  <a:latin typeface="+mj-ea"/>
                  <a:ea typeface="+mj-ea"/>
                  <a:cs typeface="+mj-ea"/>
                </a:rPr>
                <a:t>03 </a:t>
              </a:r>
              <a:r>
                <a:rPr lang="zh-CN" altLang="en-US" sz="3200" b="1" kern="1000" spc="100">
                  <a:solidFill>
                    <a:schemeClr val="tx1"/>
                  </a:solidFill>
                  <a:uFillTx/>
                  <a:latin typeface="+mj-ea"/>
                  <a:ea typeface="+mj-ea"/>
                  <a:cs typeface="+mj-ea"/>
                </a:rPr>
                <a:t>有效性</a:t>
              </a:r>
              <a:endParaRPr lang="zh-CN" altLang="en-US" sz="3200" b="1" kern="1000" spc="100">
                <a:solidFill>
                  <a:schemeClr val="tx1"/>
                </a:solidFill>
                <a:uFillTx/>
                <a:latin typeface="+mj-ea"/>
                <a:ea typeface="+mj-ea"/>
                <a:cs typeface="+mj-ea"/>
              </a:endParaRPr>
            </a:p>
          </p:txBody>
        </p:sp>
        <p:grpSp>
          <p:nvGrpSpPr>
            <p:cNvPr id="10" name="组合 9"/>
            <p:cNvGrpSpPr/>
            <p:nvPr/>
          </p:nvGrpSpPr>
          <p:grpSpPr>
            <a:xfrm>
              <a:off x="752" y="1430"/>
              <a:ext cx="18058" cy="102"/>
              <a:chOff x="752" y="1430"/>
              <a:chExt cx="18058" cy="102"/>
            </a:xfrm>
          </p:grpSpPr>
          <p:sp>
            <p:nvSpPr>
              <p:cNvPr id="6" name="矩形 5"/>
              <p:cNvSpPr/>
              <p:nvPr/>
            </p:nvSpPr>
            <p:spPr>
              <a:xfrm flipV="1">
                <a:off x="752" y="1430"/>
                <a:ext cx="17858" cy="57"/>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952" y="1504"/>
                <a:ext cx="17858" cy="28"/>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18" name="图片 17" descr="水仙1"/>
          <p:cNvPicPr>
            <a:picLocks noChangeAspect="1"/>
          </p:cNvPicPr>
          <p:nvPr/>
        </p:nvPicPr>
        <p:blipFill>
          <a:blip r:embed="rId3">
            <a:alphaModFix amt="40000"/>
          </a:blip>
          <a:srcRect l="14077"/>
          <a:stretch>
            <a:fillRect/>
          </a:stretch>
        </p:blipFill>
        <p:spPr>
          <a:xfrm flipH="1">
            <a:off x="10788015" y="4443095"/>
            <a:ext cx="1403985" cy="2409190"/>
          </a:xfrm>
          <a:prstGeom prst="rect">
            <a:avLst/>
          </a:prstGeom>
        </p:spPr>
      </p:pic>
      <p:sp>
        <p:nvSpPr>
          <p:cNvPr id="11" name="圆角矩形 10"/>
          <p:cNvSpPr/>
          <p:nvPr/>
        </p:nvSpPr>
        <p:spPr>
          <a:xfrm>
            <a:off x="434340" y="1172845"/>
            <a:ext cx="11323320" cy="2276475"/>
          </a:xfrm>
          <a:prstGeom prst="roundRect">
            <a:avLst/>
          </a:prstGeom>
          <a:solidFill>
            <a:srgbClr val="FCFCFC"/>
          </a:solidFill>
          <a:ln>
            <a:noFill/>
          </a:ln>
          <a:effectLst>
            <a:outerShdw blurRad="177800" dir="5340000" algn="tl" rotWithShape="0">
              <a:prstClr val="black">
                <a:alpha val="23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1943735" y="1245235"/>
            <a:ext cx="8431530" cy="368300"/>
          </a:xfrm>
          <a:prstGeom prst="rect">
            <a:avLst/>
          </a:prstGeom>
          <a:noFill/>
        </p:spPr>
        <p:txBody>
          <a:bodyPr wrap="square" rtlCol="0">
            <a:spAutoFit/>
          </a:bodyPr>
          <a:p>
            <a:pPr algn="ctr"/>
            <a:r>
              <a:rPr lang="zh-CN" altLang="en-US" b="1">
                <a:latin typeface="思源黑体 CN Medium" panose="020B0600000000000000" charset="-122"/>
                <a:ea typeface="思源黑体 CN Medium" panose="020B0600000000000000" charset="-122"/>
              </a:rPr>
              <a:t>组方合理性</a:t>
            </a:r>
            <a:endParaRPr lang="zh-CN" altLang="en-US" b="1">
              <a:latin typeface="思源黑体 CN Medium" panose="020B0600000000000000" charset="-122"/>
              <a:ea typeface="思源黑体 CN Medium" panose="020B0600000000000000" charset="-122"/>
            </a:endParaRPr>
          </a:p>
        </p:txBody>
      </p:sp>
      <p:sp>
        <p:nvSpPr>
          <p:cNvPr id="14" name="文本框 13"/>
          <p:cNvSpPr txBox="1"/>
          <p:nvPr/>
        </p:nvSpPr>
        <p:spPr>
          <a:xfrm>
            <a:off x="477520" y="4345305"/>
            <a:ext cx="11351895" cy="2362200"/>
          </a:xfrm>
          <a:prstGeom prst="rect">
            <a:avLst/>
          </a:prstGeom>
          <a:noFill/>
        </p:spPr>
        <p:txBody>
          <a:bodyPr wrap="square" rtlCol="0">
            <a:noAutofit/>
          </a:bodyPr>
          <a:p>
            <a:pPr marL="12700" marR="43180" indent="462280" fontAlgn="auto">
              <a:lnSpc>
                <a:spcPts val="2360"/>
              </a:lnSpc>
              <a:spcBef>
                <a:spcPts val="200"/>
              </a:spcBef>
            </a:pPr>
            <a:r>
              <a:rPr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按国家药品监督管理局政府网站资料查询系统 </a:t>
            </a:r>
            <a:r>
              <a:rPr lang="en-US"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OTC</a:t>
            </a:r>
            <a:r>
              <a:rPr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 </a:t>
            </a:r>
            <a:r>
              <a:rPr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中药说明书范本， </a:t>
            </a:r>
            <a:r>
              <a:rPr lang="zh-CN"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和兴</a:t>
            </a:r>
            <a:r>
              <a:rPr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活络油及</a:t>
            </a:r>
            <a:r>
              <a:rPr lang="zh-CN"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黄道益</a:t>
            </a:r>
            <a:r>
              <a:rPr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活络油的功能主</a:t>
            </a:r>
            <a:r>
              <a:rPr lang="zh-CN"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治</a:t>
            </a:r>
            <a:r>
              <a:rPr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分别</a:t>
            </a:r>
            <a:r>
              <a:rPr lang="zh-CN"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为</a:t>
            </a:r>
            <a:endParaRPr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endParaRPr>
          </a:p>
          <a:p>
            <a:pPr marL="12700" marR="43180" indent="462280" fontAlgn="auto">
              <a:lnSpc>
                <a:spcPts val="2360"/>
              </a:lnSpc>
              <a:spcBef>
                <a:spcPts val="200"/>
              </a:spcBef>
            </a:pPr>
            <a:r>
              <a:rPr lang="zh-CN"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lang="en-US" altLang="zh-CN"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1</a:t>
            </a:r>
            <a:r>
              <a:rPr lang="zh-CN" altLang="en-US"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祛风活络，消肿止痛</a:t>
            </a:r>
            <a:r>
              <a:rPr lang="zh-CN"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。用于暂时舒缓关节及肌肉因扭伤或拉伤引起的轻微疼痛。</a:t>
            </a:r>
            <a:endParaRPr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endParaRPr>
          </a:p>
          <a:p>
            <a:pPr marL="12700" marR="43180" indent="462280" fontAlgn="auto">
              <a:lnSpc>
                <a:spcPts val="2360"/>
              </a:lnSpc>
              <a:spcBef>
                <a:spcPts val="200"/>
              </a:spcBef>
            </a:pPr>
            <a:r>
              <a:rPr lang="zh-CN"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lang="en-US" altLang="zh-CN"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2</a:t>
            </a:r>
            <a:r>
              <a:rPr lang="zh-CN" altLang="en-US"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舒筋活络，祛风散瘀。用于风湿骨痛，筋骨疼痛，腰骨刺痛，跌打旧患，小疮肿痛，皮肤痕痒，蚊叮虫咬，舟车晕浪，头晕肚痛。</a:t>
            </a:r>
            <a:endParaRPr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endParaRPr>
          </a:p>
          <a:p>
            <a:pPr marL="12700" marR="43180" indent="462280" fontAlgn="auto">
              <a:lnSpc>
                <a:spcPts val="2360"/>
              </a:lnSpc>
              <a:spcBef>
                <a:spcPts val="200"/>
              </a:spcBef>
            </a:pPr>
            <a:r>
              <a:rPr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和兴活络油的功能主治只针对祛风通络，止痛，减轻红肿，暂时舒缓关节及肌肉因扭伤或抽紧拉引起的轻微痛楚，相对国内同类型已上市的产品范围较少。</a:t>
            </a:r>
            <a:endParaRPr lang="zh-CN" altLang="en-US" spc="100" dirty="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2" name="文本框 1"/>
          <p:cNvSpPr txBox="1"/>
          <p:nvPr/>
        </p:nvSpPr>
        <p:spPr>
          <a:xfrm>
            <a:off x="725805" y="1686560"/>
            <a:ext cx="10814685" cy="1638935"/>
          </a:xfrm>
          <a:prstGeom prst="rect">
            <a:avLst/>
          </a:prstGeom>
          <a:noFill/>
        </p:spPr>
        <p:txBody>
          <a:bodyPr wrap="square" rtlCol="0">
            <a:noAutofit/>
          </a:bodyPr>
          <a:p>
            <a:pPr indent="0" fontAlgn="auto">
              <a:lnSpc>
                <a:spcPts val="2360"/>
              </a:lnSpc>
              <a:spcBef>
                <a:spcPts val="600"/>
              </a:spcBef>
              <a:spcAft>
                <a:spcPts val="600"/>
              </a:spcAft>
            </a:pPr>
            <a:r>
              <a:rPr spc="80" dirty="0">
                <a:latin typeface="思源黑体 CN Regular" panose="020B0500000000000000" charset="-122"/>
                <a:ea typeface="思源黑体 CN Regular" panose="020B0500000000000000" charset="-122"/>
                <a:cs typeface="思源黑体 CN Regular" panose="020B0500000000000000" charset="-122"/>
                <a:sym typeface="+mn-ea"/>
              </a:rPr>
              <a:t>处方中的</a:t>
            </a:r>
            <a:r>
              <a:rPr spc="8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松节油</a:t>
            </a:r>
            <a:r>
              <a:rPr spc="80" dirty="0">
                <a:latin typeface="思源黑体 CN Regular" panose="020B0500000000000000" charset="-122"/>
                <a:ea typeface="思源黑体 CN Regular" panose="020B0500000000000000" charset="-122"/>
                <a:cs typeface="思源黑体 CN Regular" panose="020B0500000000000000" charset="-122"/>
                <a:sym typeface="+mn-ea"/>
              </a:rPr>
              <a:t>具</a:t>
            </a:r>
            <a:r>
              <a:rPr spc="8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祛风，活血通络，消肿止痛</a:t>
            </a:r>
            <a:r>
              <a:rPr spc="80" dirty="0">
                <a:latin typeface="思源黑体 CN Regular" panose="020B0500000000000000" charset="-122"/>
                <a:ea typeface="思源黑体 CN Regular" panose="020B0500000000000000" charset="-122"/>
                <a:cs typeface="思源黑体 CN Regular" panose="020B0500000000000000" charset="-122"/>
                <a:sym typeface="+mn-ea"/>
              </a:rPr>
              <a:t>功能，</a:t>
            </a:r>
            <a:r>
              <a:rPr spc="8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桉油</a:t>
            </a:r>
            <a:r>
              <a:rPr spc="80" dirty="0">
                <a:latin typeface="思源黑体 CN Regular" panose="020B0500000000000000" charset="-122"/>
                <a:ea typeface="思源黑体 CN Regular" panose="020B0500000000000000" charset="-122"/>
                <a:cs typeface="思源黑体 CN Regular" panose="020B0500000000000000" charset="-122"/>
                <a:sym typeface="+mn-ea"/>
              </a:rPr>
              <a:t>亦同时具备</a:t>
            </a:r>
            <a:r>
              <a:rPr spc="8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祛风止痛</a:t>
            </a:r>
            <a:r>
              <a:rPr spc="70" dirty="0">
                <a:latin typeface="思源黑体 CN Regular" panose="020B0500000000000000" charset="-122"/>
                <a:ea typeface="思源黑体 CN Regular" panose="020B0500000000000000" charset="-122"/>
                <a:cs typeface="思源黑体 CN Regular" panose="020B0500000000000000" charset="-122"/>
                <a:sym typeface="+mn-ea"/>
              </a:rPr>
              <a:t>功能，而</a:t>
            </a:r>
            <a:r>
              <a:rPr spc="7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薄荷脑</a:t>
            </a:r>
            <a:r>
              <a:rPr spc="70" dirty="0">
                <a:latin typeface="思源黑体 CN Regular" panose="020B0500000000000000" charset="-122"/>
                <a:ea typeface="思源黑体 CN Regular" panose="020B0500000000000000" charset="-122"/>
                <a:cs typeface="思源黑体 CN Regular" panose="020B0500000000000000" charset="-122"/>
                <a:sym typeface="+mn-ea"/>
              </a:rPr>
              <a:t>对皮肤有刺激作用，使血管扩张，清凉感觉可</a:t>
            </a:r>
            <a:r>
              <a:rPr spc="7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减轻疼痛</a:t>
            </a:r>
            <a:r>
              <a:rPr spc="70" dirty="0">
                <a:latin typeface="思源黑体 CN Regular" panose="020B0500000000000000" charset="-122"/>
                <a:ea typeface="思源黑体 CN Regular" panose="020B0500000000000000" charset="-122"/>
                <a:cs typeface="思源黑体 CN Regular" panose="020B0500000000000000" charset="-122"/>
                <a:sym typeface="+mn-ea"/>
              </a:rPr>
              <a:t>。再加上</a:t>
            </a:r>
            <a:r>
              <a:rPr spc="7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樟脑</a:t>
            </a:r>
            <a:r>
              <a:rPr spc="70" dirty="0">
                <a:latin typeface="思源黑体 CN Regular" panose="020B0500000000000000" charset="-122"/>
                <a:ea typeface="思源黑体 CN Regular" panose="020B0500000000000000" charset="-122"/>
                <a:cs typeface="思源黑体 CN Regular" panose="020B0500000000000000" charset="-122"/>
                <a:sym typeface="+mn-ea"/>
              </a:rPr>
              <a:t>具</a:t>
            </a:r>
            <a:r>
              <a:rPr spc="7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止痛</a:t>
            </a:r>
            <a:r>
              <a:rPr spc="70" dirty="0">
                <a:latin typeface="思源黑体 CN Regular" panose="020B0500000000000000" charset="-122"/>
                <a:ea typeface="思源黑体 CN Regular" panose="020B0500000000000000" charset="-122"/>
                <a:cs typeface="思源黑体 CN Regular" panose="020B0500000000000000" charset="-122"/>
                <a:sym typeface="+mn-ea"/>
              </a:rPr>
              <a:t>及</a:t>
            </a:r>
            <a:r>
              <a:rPr spc="7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通窍</a:t>
            </a:r>
            <a:r>
              <a:rPr spc="70" dirty="0">
                <a:latin typeface="思源黑体 CN Regular" panose="020B0500000000000000" charset="-122"/>
                <a:ea typeface="思源黑体 CN Regular" panose="020B0500000000000000" charset="-122"/>
                <a:cs typeface="思源黑体 CN Regular" panose="020B0500000000000000" charset="-122"/>
                <a:sym typeface="+mn-ea"/>
              </a:rPr>
              <a:t>功能，和</a:t>
            </a:r>
            <a:r>
              <a:rPr spc="7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水杨酸</a:t>
            </a:r>
            <a:r>
              <a:rPr lang="zh-CN" spc="7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甲酯</a:t>
            </a:r>
            <a:r>
              <a:rPr spc="70" dirty="0">
                <a:latin typeface="思源黑体 CN Regular" panose="020B0500000000000000" charset="-122"/>
                <a:ea typeface="思源黑体 CN Regular" panose="020B0500000000000000" charset="-122"/>
                <a:cs typeface="思源黑体 CN Regular" panose="020B0500000000000000" charset="-122"/>
                <a:sym typeface="+mn-ea"/>
              </a:rPr>
              <a:t>对皮肤有刺激作用，可</a:t>
            </a:r>
            <a:r>
              <a:rPr spc="7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舒缓</a:t>
            </a:r>
            <a:r>
              <a:rPr spc="70" dirty="0">
                <a:latin typeface="思源黑体 CN Regular" panose="020B0500000000000000" charset="-122"/>
                <a:ea typeface="思源黑体 CN Regular" panose="020B0500000000000000" charset="-122"/>
                <a:cs typeface="思源黑体 CN Regular" panose="020B0500000000000000" charset="-122"/>
                <a:sym typeface="+mn-ea"/>
              </a:rPr>
              <a:t>肌肉与骨骼、关节及软组织不协调的</a:t>
            </a:r>
            <a:r>
              <a:rPr spc="7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痛楚</a:t>
            </a:r>
            <a:r>
              <a:rPr spc="70" dirty="0">
                <a:latin typeface="思源黑体 CN Regular" panose="020B0500000000000000" charset="-122"/>
                <a:ea typeface="思源黑体 CN Regular" panose="020B0500000000000000" charset="-122"/>
                <a:cs typeface="思源黑体 CN Regular" panose="020B0500000000000000" charset="-122"/>
                <a:sym typeface="+mn-ea"/>
              </a:rPr>
              <a:t>，加上</a:t>
            </a:r>
            <a:r>
              <a:rPr spc="7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肉桂油</a:t>
            </a:r>
            <a:r>
              <a:rPr spc="70" dirty="0">
                <a:latin typeface="思源黑体 CN Regular" panose="020B0500000000000000" charset="-122"/>
                <a:ea typeface="思源黑体 CN Regular" panose="020B0500000000000000" charset="-122"/>
                <a:cs typeface="思源黑体 CN Regular" panose="020B0500000000000000" charset="-122"/>
                <a:sym typeface="+mn-ea"/>
              </a:rPr>
              <a:t>具</a:t>
            </a:r>
            <a:r>
              <a:rPr spc="70" dirty="0">
                <a:solidFill>
                  <a:srgbClr val="FF0000"/>
                </a:solidFill>
                <a:latin typeface="思源黑体 CN Regular" panose="020B0500000000000000" charset="-122"/>
                <a:ea typeface="思源黑体 CN Regular" panose="020B0500000000000000" charset="-122"/>
                <a:cs typeface="思源黑体 CN Regular" panose="020B0500000000000000" charset="-122"/>
                <a:sym typeface="+mn-ea"/>
              </a:rPr>
              <a:t>抑菌</a:t>
            </a:r>
            <a:r>
              <a:rPr spc="70" dirty="0">
                <a:latin typeface="思源黑体 CN Regular" panose="020B0500000000000000" charset="-122"/>
                <a:ea typeface="思源黑体 CN Regular" panose="020B0500000000000000" charset="-122"/>
                <a:cs typeface="思源黑体 CN Regular" panose="020B0500000000000000" charset="-122"/>
                <a:sym typeface="+mn-ea"/>
              </a:rPr>
              <a:t>作用，可避免患处受细菌影响而增加不适的可能性。</a:t>
            </a:r>
            <a:r>
              <a:rPr b="1" spc="70" dirty="0">
                <a:solidFill>
                  <a:schemeClr val="tx1"/>
                </a:solidFill>
                <a:latin typeface="思源黑体 CN Regular" panose="020B0500000000000000" charset="-122"/>
                <a:ea typeface="思源黑体 CN Regular" panose="020B0500000000000000" charset="-122"/>
                <a:cs typeface="思源黑体 CN Regular" panose="020B0500000000000000" charset="-122"/>
                <a:sym typeface="+mn-ea"/>
              </a:rPr>
              <a:t>此等成份相须相辅，发挥了祛风通络，止痛，减轻红肿的功效，暂时舒缓关节</a:t>
            </a:r>
            <a:r>
              <a:rPr b="1" spc="20" dirty="0">
                <a:solidFill>
                  <a:schemeClr val="tx1"/>
                </a:solidFill>
                <a:latin typeface="思源黑体 CN Regular" panose="020B0500000000000000" charset="-122"/>
                <a:ea typeface="思源黑体 CN Regular" panose="020B0500000000000000" charset="-122"/>
                <a:cs typeface="思源黑体 CN Regular" panose="020B0500000000000000" charset="-122"/>
                <a:sym typeface="+mn-ea"/>
              </a:rPr>
              <a:t>及肌肉因扭伤或抽紧拉伤引起的轻微痛楚。</a:t>
            </a:r>
            <a:endParaRPr>
              <a:latin typeface="思源黑体 CN Regular" panose="020B0500000000000000" charset="-122"/>
              <a:ea typeface="思源黑体 CN Regular" panose="020B0500000000000000" charset="-122"/>
              <a:cs typeface="思源黑体 CN Regular" panose="020B0500000000000000" charset="-122"/>
            </a:endParaRPr>
          </a:p>
          <a:p>
            <a:endParaRPr lang="zh-CN" altLang="en-US">
              <a:latin typeface="思源黑体 CN Regular" panose="020B0500000000000000" charset="-122"/>
              <a:ea typeface="思源黑体 CN Regular" panose="020B0500000000000000" charset="-122"/>
              <a:cs typeface="思源黑体 CN Regular" panose="020B0500000000000000" charset="-122"/>
            </a:endParaRPr>
          </a:p>
        </p:txBody>
      </p:sp>
      <p:sp>
        <p:nvSpPr>
          <p:cNvPr id="7" name="文本框 6"/>
          <p:cNvSpPr txBox="1"/>
          <p:nvPr/>
        </p:nvSpPr>
        <p:spPr>
          <a:xfrm>
            <a:off x="666115" y="3620135"/>
            <a:ext cx="10860405" cy="675640"/>
          </a:xfrm>
          <a:prstGeom prst="rect">
            <a:avLst/>
          </a:prstGeom>
          <a:noFill/>
        </p:spPr>
        <p:txBody>
          <a:bodyPr wrap="square" rtlCol="0">
            <a:noAutofit/>
          </a:bodyPr>
          <a:p>
            <a:r>
              <a:rPr lang="zh-CN" altLang="en-US">
                <a:latin typeface="思源黑体 CN Medium" panose="020B0600000000000000" charset="-122"/>
                <a:ea typeface="思源黑体 CN Medium" panose="020B0600000000000000" charset="-122"/>
                <a:cs typeface="思源黑体 CN Medium" panose="020B0600000000000000" charset="-122"/>
              </a:rPr>
              <a:t>能够发挥中成药的治疗优势：</a:t>
            </a:r>
            <a:r>
              <a:rPr lang="zh-CN" altLang="en-US">
                <a:solidFill>
                  <a:srgbClr val="FF0000"/>
                </a:solidFill>
                <a:latin typeface="思源黑体 CN Medium" panose="020B0600000000000000" charset="-122"/>
                <a:ea typeface="思源黑体 CN Medium" panose="020B0600000000000000" charset="-122"/>
                <a:cs typeface="思源黑体 CN Medium" panose="020B0600000000000000" charset="-122"/>
              </a:rPr>
              <a:t>OTC用药更安全，减少皮肤刺激、疼痛、皮疹等不良反应，处方无剧毒药材，有效期长达5年。</a:t>
            </a:r>
            <a:endParaRPr lang="zh-CN" altLang="en-US">
              <a:solidFill>
                <a:srgbClr val="FF0000"/>
              </a:solidFill>
              <a:latin typeface="思源黑体 CN Medium" panose="020B0600000000000000" charset="-122"/>
              <a:ea typeface="思源黑体 CN Medium" panose="020B0600000000000000" charset="-122"/>
              <a:cs typeface="思源黑体 CN Medium" panose="020B0600000000000000" charset="-122"/>
            </a:endParaRPr>
          </a:p>
        </p:txBody>
      </p: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alphaModFix amt="20000"/>
          </a:blip>
          <a:stretch>
            <a:fillRect/>
          </a:stretch>
        </a:blipFill>
        <a:effectLst/>
      </p:bgPr>
    </p:bg>
    <p:spTree>
      <p:nvGrpSpPr>
        <p:cNvPr id="1" name=""/>
        <p:cNvGrpSpPr/>
        <p:nvPr/>
      </p:nvGrpSpPr>
      <p:grpSpPr/>
      <p:pic>
        <p:nvPicPr>
          <p:cNvPr id="18" name="图片 17" descr="水仙1"/>
          <p:cNvPicPr>
            <a:picLocks noChangeAspect="1"/>
          </p:cNvPicPr>
          <p:nvPr/>
        </p:nvPicPr>
        <p:blipFill>
          <a:blip r:embed="rId2">
            <a:alphaModFix amt="40000"/>
          </a:blip>
          <a:srcRect l="14077"/>
          <a:stretch>
            <a:fillRect/>
          </a:stretch>
        </p:blipFill>
        <p:spPr>
          <a:xfrm flipH="1">
            <a:off x="10788015" y="4443095"/>
            <a:ext cx="1403985" cy="2409190"/>
          </a:xfrm>
          <a:prstGeom prst="rect">
            <a:avLst/>
          </a:prstGeom>
        </p:spPr>
      </p:pic>
      <p:sp>
        <p:nvSpPr>
          <p:cNvPr id="7" name="矩形 6"/>
          <p:cNvSpPr/>
          <p:nvPr/>
        </p:nvSpPr>
        <p:spPr>
          <a:xfrm flipV="1">
            <a:off x="477520" y="908050"/>
            <a:ext cx="11339830" cy="36195"/>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0" name="组合 9"/>
          <p:cNvGrpSpPr/>
          <p:nvPr/>
        </p:nvGrpSpPr>
        <p:grpSpPr>
          <a:xfrm>
            <a:off x="454025" y="248285"/>
            <a:ext cx="11490325" cy="724535"/>
            <a:chOff x="715" y="391"/>
            <a:chExt cx="18095" cy="1141"/>
          </a:xfrm>
        </p:grpSpPr>
        <p:pic>
          <p:nvPicPr>
            <p:cNvPr id="4" name="图片 3" descr="资源 1"/>
            <p:cNvPicPr>
              <a:picLocks noChangeAspect="1"/>
            </p:cNvPicPr>
            <p:nvPr/>
          </p:nvPicPr>
          <p:blipFill>
            <a:blip r:embed="rId3"/>
            <a:stretch>
              <a:fillRect/>
            </a:stretch>
          </p:blipFill>
          <p:spPr>
            <a:xfrm>
              <a:off x="16490" y="593"/>
              <a:ext cx="2025" cy="543"/>
            </a:xfrm>
            <a:prstGeom prst="rect">
              <a:avLst/>
            </a:prstGeom>
          </p:spPr>
        </p:pic>
        <p:sp>
          <p:nvSpPr>
            <p:cNvPr id="2" name="文本框 1"/>
            <p:cNvSpPr txBox="1"/>
            <p:nvPr/>
          </p:nvSpPr>
          <p:spPr>
            <a:xfrm>
              <a:off x="715" y="391"/>
              <a:ext cx="6826" cy="947"/>
            </a:xfrm>
            <a:prstGeom prst="rect">
              <a:avLst/>
            </a:prstGeom>
            <a:noFill/>
          </p:spPr>
          <p:txBody>
            <a:bodyPr wrap="square" rtlCol="0">
              <a:noAutofit/>
            </a:bodyPr>
            <a:p>
              <a:r>
                <a:rPr lang="en-US" altLang="zh-CN" sz="3200" b="1" kern="1000" spc="100">
                  <a:solidFill>
                    <a:schemeClr val="tx1"/>
                  </a:solidFill>
                  <a:uFillTx/>
                  <a:latin typeface="+mj-ea"/>
                  <a:ea typeface="+mj-ea"/>
                  <a:cs typeface="+mj-ea"/>
                </a:rPr>
                <a:t>04 </a:t>
              </a:r>
              <a:r>
                <a:rPr lang="zh-CN" altLang="en-US" sz="3200" b="1" kern="1000" spc="100">
                  <a:solidFill>
                    <a:schemeClr val="tx1"/>
                  </a:solidFill>
                  <a:uFillTx/>
                  <a:latin typeface="+mj-ea"/>
                  <a:ea typeface="+mj-ea"/>
                  <a:cs typeface="+mj-ea"/>
                </a:rPr>
                <a:t>公平性</a:t>
              </a:r>
              <a:endParaRPr lang="zh-CN" altLang="en-US" sz="3200" b="1" kern="1000" spc="100">
                <a:solidFill>
                  <a:schemeClr val="tx1"/>
                </a:solidFill>
                <a:uFillTx/>
                <a:latin typeface="+mj-ea"/>
                <a:ea typeface="+mj-ea"/>
                <a:cs typeface="+mj-ea"/>
              </a:endParaRPr>
            </a:p>
          </p:txBody>
        </p:sp>
        <p:sp>
          <p:nvSpPr>
            <p:cNvPr id="8" name="矩形 7"/>
            <p:cNvSpPr/>
            <p:nvPr/>
          </p:nvSpPr>
          <p:spPr>
            <a:xfrm>
              <a:off x="952" y="1504"/>
              <a:ext cx="17858" cy="28"/>
            </a:xfrm>
            <a:prstGeom prst="rect">
              <a:avLst/>
            </a:prstGeom>
            <a:gradFill>
              <a:gsLst>
                <a:gs pos="100000">
                  <a:srgbClr val="FFF687">
                    <a:alpha val="46000"/>
                  </a:srgbClr>
                </a:gs>
                <a:gs pos="0">
                  <a:srgbClr val="FFF687">
                    <a:alpha val="53000"/>
                  </a:srgbClr>
                </a:gs>
                <a:gs pos="52000">
                  <a:srgbClr val="31C6F6"/>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5" name="组合 4"/>
          <p:cNvGrpSpPr/>
          <p:nvPr/>
        </p:nvGrpSpPr>
        <p:grpSpPr>
          <a:xfrm>
            <a:off x="836930" y="1116965"/>
            <a:ext cx="10511790" cy="5498465"/>
            <a:chOff x="1318" y="1759"/>
            <a:chExt cx="16554" cy="8659"/>
          </a:xfrm>
        </p:grpSpPr>
        <p:sp>
          <p:nvSpPr>
            <p:cNvPr id="14" name="圆角矩形 13"/>
            <p:cNvSpPr/>
            <p:nvPr>
              <p:custDataLst>
                <p:tags r:id="rId4"/>
              </p:custDataLst>
            </p:nvPr>
          </p:nvSpPr>
          <p:spPr>
            <a:xfrm>
              <a:off x="1326" y="2614"/>
              <a:ext cx="7552" cy="3813"/>
            </a:xfrm>
            <a:prstGeom prst="roundRect">
              <a:avLst/>
            </a:prstGeom>
            <a:solidFill>
              <a:srgbClr val="FCFCFC">
                <a:alpha val="5000"/>
              </a:srgbClr>
            </a:solidFill>
            <a:ln w="28575">
              <a:solidFill>
                <a:srgbClr val="31C6F6"/>
              </a:solidFill>
            </a:ln>
            <a:effectLst>
              <a:outerShdw blurRad="50800" dist="38100" dir="2700000" algn="tl" rotWithShape="0">
                <a:prstClr val="black">
                  <a:alpha val="15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custDataLst>
                <p:tags r:id="rId5"/>
              </p:custDataLst>
            </p:nvPr>
          </p:nvSpPr>
          <p:spPr>
            <a:xfrm>
              <a:off x="1511" y="1759"/>
              <a:ext cx="7238" cy="772"/>
            </a:xfrm>
            <a:prstGeom prst="rect">
              <a:avLst/>
            </a:prstGeom>
            <a:noFill/>
          </p:spPr>
          <p:txBody>
            <a:bodyPr wrap="square" rtlCol="0">
              <a:noAutofit/>
            </a:bodyPr>
            <a:p>
              <a:pPr algn="ctr"/>
              <a:r>
                <a:rPr lang="zh-CN" altLang="en-US" sz="2400" b="1" spc="100">
                  <a:solidFill>
                    <a:srgbClr val="FF0000"/>
                  </a:solidFill>
                  <a:uFillTx/>
                  <a:latin typeface="思源黑体 CN Medium" panose="020B0600000000000000" charset="-122"/>
                  <a:ea typeface="思源黑体 CN Medium" panose="020B0600000000000000" charset="-122"/>
                </a:rPr>
                <a:t>所治疗疾病对公共健康的影响</a:t>
              </a:r>
              <a:endParaRPr lang="zh-CN" altLang="en-US" sz="2400" b="1" spc="100">
                <a:solidFill>
                  <a:srgbClr val="FF0000"/>
                </a:solidFill>
                <a:uFillTx/>
                <a:latin typeface="思源黑体 CN Medium" panose="020B0600000000000000" charset="-122"/>
                <a:ea typeface="思源黑体 CN Medium" panose="020B0600000000000000" charset="-122"/>
              </a:endParaRPr>
            </a:p>
          </p:txBody>
        </p:sp>
        <p:sp>
          <p:nvSpPr>
            <p:cNvPr id="3" name="文本框 2"/>
            <p:cNvSpPr txBox="1"/>
            <p:nvPr>
              <p:custDataLst>
                <p:tags r:id="rId6"/>
              </p:custDataLst>
            </p:nvPr>
          </p:nvSpPr>
          <p:spPr>
            <a:xfrm>
              <a:off x="1577" y="2849"/>
              <a:ext cx="7054" cy="3126"/>
            </a:xfrm>
            <a:prstGeom prst="rect">
              <a:avLst/>
            </a:prstGeom>
            <a:noFill/>
          </p:spPr>
          <p:txBody>
            <a:bodyPr wrap="square" rtlCol="0">
              <a:noAutofit/>
            </a:bodyPr>
            <a:p>
              <a:pPr indent="0" fontAlgn="auto">
                <a:lnSpc>
                  <a:spcPts val="2360"/>
                </a:lnSpc>
              </a:pPr>
              <a:r>
                <a:rPr lang="zh-CN" altLang="en-US">
                  <a:latin typeface="思源黑体 CN Regular" panose="020B0500000000000000" charset="-122"/>
                  <a:ea typeface="思源黑体 CN Regular" panose="020B0500000000000000" charset="-122"/>
                  <a:cs typeface="思源黑体 CN Regular" panose="020B0500000000000000" charset="-122"/>
                </a:rPr>
                <a:t>提高患者依从性(</a:t>
              </a:r>
              <a:r>
                <a:rPr lang="zh-CN" altLang="en-US">
                  <a:solidFill>
                    <a:srgbClr val="FF0000"/>
                  </a:solidFill>
                  <a:latin typeface="思源黑体 CN Medium" panose="020B0600000000000000" charset="-122"/>
                  <a:ea typeface="思源黑体 CN Medium" panose="020B0600000000000000" charset="-122"/>
                  <a:cs typeface="思源黑体 CN Medium" panose="020B0600000000000000" charset="-122"/>
                </a:rPr>
                <a:t>和兴活络油为甲类OTC，用药更安全</a:t>
              </a:r>
              <a:r>
                <a:rPr lang="zh-CN" altLang="en-US">
                  <a:latin typeface="思源黑体 CN Regular" panose="020B0500000000000000" charset="-122"/>
                  <a:ea typeface="思源黑体 CN Regular" panose="020B0500000000000000" charset="-122"/>
                  <a:cs typeface="思源黑体 CN Regular" panose="020B0500000000000000" charset="-122"/>
                </a:rPr>
                <a:t>)，降低药品管理（密封储存即可），使用成本(和兴活络油一瓶可用30天，平均日均消费2.3元，降低了患者的用药成本），延长药品效期（</a:t>
              </a:r>
              <a:r>
                <a:rPr lang="zh-CN" altLang="en-US">
                  <a:solidFill>
                    <a:srgbClr val="FF0000"/>
                  </a:solidFill>
                  <a:latin typeface="思源黑体 CN Regular" panose="020B0500000000000000" charset="-122"/>
                  <a:ea typeface="思源黑体 CN Regular" panose="020B0500000000000000" charset="-122"/>
                  <a:cs typeface="思源黑体 CN Regular" panose="020B0500000000000000" charset="-122"/>
                </a:rPr>
                <a:t>同类药品的效期为三年，和兴活络油的效期为五年</a:t>
              </a:r>
              <a:r>
                <a:rPr lang="zh-CN" altLang="en-US">
                  <a:latin typeface="思源黑体 CN Regular" panose="020B0500000000000000" charset="-122"/>
                  <a:ea typeface="思源黑体 CN Regular" panose="020B0500000000000000" charset="-122"/>
                  <a:cs typeface="思源黑体 CN Regular" panose="020B0500000000000000" charset="-122"/>
                </a:rPr>
                <a:t>）。</a:t>
              </a:r>
              <a:endParaRPr lang="zh-CN" altLang="en-US">
                <a:latin typeface="思源黑体 CN Regular" panose="020B0500000000000000" charset="-122"/>
                <a:ea typeface="思源黑体 CN Regular" panose="020B0500000000000000" charset="-122"/>
                <a:cs typeface="思源黑体 CN Regular" panose="020B0500000000000000" charset="-122"/>
              </a:endParaRPr>
            </a:p>
          </p:txBody>
        </p:sp>
        <p:sp>
          <p:nvSpPr>
            <p:cNvPr id="15" name="圆角矩形 14"/>
            <p:cNvSpPr/>
            <p:nvPr>
              <p:custDataLst>
                <p:tags r:id="rId7"/>
              </p:custDataLst>
            </p:nvPr>
          </p:nvSpPr>
          <p:spPr>
            <a:xfrm>
              <a:off x="10320" y="2623"/>
              <a:ext cx="7552" cy="3813"/>
            </a:xfrm>
            <a:prstGeom prst="roundRect">
              <a:avLst/>
            </a:prstGeom>
            <a:solidFill>
              <a:srgbClr val="FCFCFC">
                <a:alpha val="5000"/>
              </a:srgbClr>
            </a:solidFill>
            <a:ln w="28575">
              <a:solidFill>
                <a:srgbClr val="31C6F6"/>
              </a:solidFill>
            </a:ln>
            <a:effectLst>
              <a:outerShdw blurRad="50800" dist="38100" dir="2700000" algn="tl" rotWithShape="0">
                <a:prstClr val="black">
                  <a:alpha val="15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custDataLst>
                <p:tags r:id="rId8"/>
              </p:custDataLst>
            </p:nvPr>
          </p:nvSpPr>
          <p:spPr>
            <a:xfrm>
              <a:off x="11197" y="1759"/>
              <a:ext cx="5792" cy="772"/>
            </a:xfrm>
            <a:prstGeom prst="rect">
              <a:avLst/>
            </a:prstGeom>
            <a:noFill/>
          </p:spPr>
          <p:txBody>
            <a:bodyPr wrap="square" rtlCol="0">
              <a:noAutofit/>
            </a:bodyPr>
            <a:p>
              <a:pPr algn="ctr"/>
              <a:r>
                <a:rPr lang="zh-CN" altLang="en-US" sz="2400" b="1" spc="100">
                  <a:solidFill>
                    <a:srgbClr val="FF0000"/>
                  </a:solidFill>
                  <a:uFillTx/>
                  <a:latin typeface="思源黑体 CN Medium" panose="020B0600000000000000" charset="-122"/>
                  <a:ea typeface="思源黑体 CN Medium" panose="020B0600000000000000" charset="-122"/>
                  <a:cs typeface="思源黑体 CN Medium" panose="020B0600000000000000" charset="-122"/>
                </a:rPr>
                <a:t>符合“保基本”原则</a:t>
              </a:r>
              <a:endParaRPr lang="zh-CN" altLang="en-US" sz="2400" b="1" spc="100">
                <a:solidFill>
                  <a:srgbClr val="FF0000"/>
                </a:solidFill>
                <a:uFillTx/>
                <a:latin typeface="思源黑体 CN Medium" panose="020B0600000000000000" charset="-122"/>
                <a:ea typeface="思源黑体 CN Medium" panose="020B0600000000000000" charset="-122"/>
                <a:cs typeface="思源黑体 CN Medium" panose="020B0600000000000000" charset="-122"/>
              </a:endParaRPr>
            </a:p>
          </p:txBody>
        </p:sp>
        <p:sp>
          <p:nvSpPr>
            <p:cNvPr id="17" name="文本框 16"/>
            <p:cNvSpPr txBox="1"/>
            <p:nvPr>
              <p:custDataLst>
                <p:tags r:id="rId9"/>
              </p:custDataLst>
            </p:nvPr>
          </p:nvSpPr>
          <p:spPr>
            <a:xfrm>
              <a:off x="10653" y="2846"/>
              <a:ext cx="6942" cy="3257"/>
            </a:xfrm>
            <a:prstGeom prst="rect">
              <a:avLst/>
            </a:prstGeom>
            <a:noFill/>
          </p:spPr>
          <p:txBody>
            <a:bodyPr wrap="square" rtlCol="0">
              <a:noAutofit/>
            </a:bodyPr>
            <a:p>
              <a:pPr indent="0" fontAlgn="auto">
                <a:lnSpc>
                  <a:spcPts val="2360"/>
                </a:lnSpc>
              </a:pPr>
              <a:r>
                <a:rPr lang="zh-CN" altLang="en-US">
                  <a:latin typeface="思源黑体 CN Regular" panose="020B0500000000000000" charset="-122"/>
                  <a:ea typeface="思源黑体 CN Regular" panose="020B0500000000000000" charset="-122"/>
                  <a:cs typeface="思源黑体 CN Regular" panose="020B0500000000000000" charset="-122"/>
                </a:rPr>
                <a:t>和兴活络油一瓶可用30天，平均日均消费2.3元，</a:t>
              </a:r>
              <a:r>
                <a:rPr lang="zh-CN" altLang="en-US" b="1">
                  <a:solidFill>
                    <a:srgbClr val="FF0000"/>
                  </a:solidFill>
                  <a:latin typeface="思源黑体 CN Regular" panose="020B0500000000000000" charset="-122"/>
                  <a:ea typeface="思源黑体 CN Regular" panose="020B0500000000000000" charset="-122"/>
                  <a:cs typeface="思源黑体 CN Regular" panose="020B0500000000000000" charset="-122"/>
                </a:rPr>
                <a:t>降低了患者的用药成本，本品治疗费用更具经济性</a:t>
              </a:r>
              <a:r>
                <a:rPr lang="zh-CN" altLang="en-US">
                  <a:latin typeface="思源黑体 CN Regular" panose="020B0500000000000000" charset="-122"/>
                  <a:ea typeface="思源黑体 CN Regular" panose="020B0500000000000000" charset="-122"/>
                  <a:cs typeface="思源黑体 CN Regular" panose="020B0500000000000000" charset="-122"/>
                </a:rPr>
                <a:t>。且可有效减少的不良事件发生，本品为</a:t>
              </a:r>
              <a:r>
                <a:rPr lang="zh-CN" altLang="en-US">
                  <a:solidFill>
                    <a:schemeClr val="tx1"/>
                  </a:solidFill>
                  <a:latin typeface="思源黑体 CN Regular" panose="020B0500000000000000" charset="-122"/>
                  <a:ea typeface="思源黑体 CN Regular" panose="020B0500000000000000" charset="-122"/>
                  <a:cs typeface="思源黑体 CN Regular" panose="020B0500000000000000" charset="-122"/>
                </a:rPr>
                <a:t>甲类非处方药，减少医疗操作，进一步降低医疗成本</a:t>
              </a:r>
              <a:r>
                <a:rPr lang="zh-CN" altLang="en-US">
                  <a:latin typeface="思源黑体 CN Regular" panose="020B0500000000000000" charset="-122"/>
                  <a:ea typeface="思源黑体 CN Regular" panose="020B0500000000000000" charset="-122"/>
                  <a:cs typeface="思源黑体 CN Regular" panose="020B0500000000000000" charset="-122"/>
                </a:rPr>
                <a:t>，节省医保基金，体现公平可及，符合“保基本”的原则。</a:t>
              </a:r>
              <a:endParaRPr lang="zh-CN" altLang="en-US">
                <a:latin typeface="思源黑体 CN Regular" panose="020B0500000000000000" charset="-122"/>
                <a:ea typeface="思源黑体 CN Regular" panose="020B0500000000000000" charset="-122"/>
                <a:cs typeface="思源黑体 CN Regular" panose="020B0500000000000000" charset="-122"/>
              </a:endParaRPr>
            </a:p>
          </p:txBody>
        </p:sp>
        <p:sp>
          <p:nvSpPr>
            <p:cNvPr id="20" name="圆角矩形 19"/>
            <p:cNvSpPr/>
            <p:nvPr>
              <p:custDataLst>
                <p:tags r:id="rId10"/>
              </p:custDataLst>
            </p:nvPr>
          </p:nvSpPr>
          <p:spPr>
            <a:xfrm>
              <a:off x="1318" y="7495"/>
              <a:ext cx="7552" cy="2914"/>
            </a:xfrm>
            <a:prstGeom prst="roundRect">
              <a:avLst/>
            </a:prstGeom>
            <a:solidFill>
              <a:srgbClr val="FCFCFC">
                <a:alpha val="5000"/>
              </a:srgbClr>
            </a:solidFill>
            <a:ln w="28575">
              <a:solidFill>
                <a:srgbClr val="00B0F0"/>
              </a:solidFill>
            </a:ln>
            <a:effectLst>
              <a:outerShdw blurRad="50800" dist="38100" dir="2700000" algn="tl" rotWithShape="0">
                <a:prstClr val="black">
                  <a:alpha val="15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文本框 20"/>
            <p:cNvSpPr txBox="1"/>
            <p:nvPr>
              <p:custDataLst>
                <p:tags r:id="rId11"/>
              </p:custDataLst>
            </p:nvPr>
          </p:nvSpPr>
          <p:spPr>
            <a:xfrm>
              <a:off x="1503" y="7694"/>
              <a:ext cx="7054" cy="2479"/>
            </a:xfrm>
            <a:prstGeom prst="rect">
              <a:avLst/>
            </a:prstGeom>
            <a:noFill/>
          </p:spPr>
          <p:txBody>
            <a:bodyPr wrap="square" rtlCol="0">
              <a:noAutofit/>
            </a:bodyPr>
            <a:p>
              <a:pPr indent="0" fontAlgn="auto">
                <a:lnSpc>
                  <a:spcPts val="2360"/>
                </a:lnSpc>
              </a:pPr>
              <a:r>
                <a:rPr lang="zh-CN" altLang="en-US" b="1">
                  <a:solidFill>
                    <a:srgbClr val="FF0000"/>
                  </a:solidFill>
                  <a:latin typeface="思源黑体 CN Regular" panose="020B0500000000000000" charset="-122"/>
                  <a:ea typeface="思源黑体 CN Regular" panose="020B0500000000000000" charset="-122"/>
                </a:rPr>
                <a:t>目录内尚无活络油外用药品</a:t>
              </a:r>
              <a:r>
                <a:rPr lang="zh-CN" altLang="en-US">
                  <a:latin typeface="思源黑体 CN Regular" panose="020B0500000000000000" charset="-122"/>
                  <a:ea typeface="思源黑体 CN Regular" panose="020B0500000000000000" charset="-122"/>
                </a:rPr>
                <a:t>。和兴活络油可祛风通络，消肿止痛。有效的暂时舒缓关节及肌肉因扭伤或拉伤引起的轻微疼痛。</a:t>
              </a:r>
              <a:endParaRPr lang="zh-CN" altLang="en-US">
                <a:latin typeface="思源黑体 CN Regular" panose="020B0500000000000000" charset="-122"/>
                <a:ea typeface="思源黑体 CN Regular" panose="020B0500000000000000" charset="-122"/>
              </a:endParaRPr>
            </a:p>
          </p:txBody>
        </p:sp>
        <p:sp>
          <p:nvSpPr>
            <p:cNvPr id="22" name="圆角矩形 21"/>
            <p:cNvSpPr/>
            <p:nvPr>
              <p:custDataLst>
                <p:tags r:id="rId12"/>
              </p:custDataLst>
            </p:nvPr>
          </p:nvSpPr>
          <p:spPr>
            <a:xfrm>
              <a:off x="10312" y="7504"/>
              <a:ext cx="7552" cy="2914"/>
            </a:xfrm>
            <a:prstGeom prst="roundRect">
              <a:avLst/>
            </a:prstGeom>
            <a:solidFill>
              <a:srgbClr val="FCFCFC">
                <a:alpha val="5000"/>
              </a:srgbClr>
            </a:solidFill>
            <a:ln w="28575">
              <a:solidFill>
                <a:srgbClr val="00B0F0"/>
              </a:solidFill>
            </a:ln>
            <a:effectLst>
              <a:outerShdw blurRad="50800" dist="38100" dir="2700000" algn="tl" rotWithShape="0">
                <a:prstClr val="black">
                  <a:alpha val="15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custDataLst>
                <p:tags r:id="rId13"/>
              </p:custDataLst>
            </p:nvPr>
          </p:nvSpPr>
          <p:spPr>
            <a:xfrm>
              <a:off x="10802" y="7694"/>
              <a:ext cx="7054" cy="2479"/>
            </a:xfrm>
            <a:prstGeom prst="rect">
              <a:avLst/>
            </a:prstGeom>
            <a:noFill/>
          </p:spPr>
          <p:txBody>
            <a:bodyPr wrap="square" rtlCol="0">
              <a:noAutofit/>
            </a:bodyPr>
            <a:p>
              <a:pPr indent="0" fontAlgn="auto">
                <a:lnSpc>
                  <a:spcPts val="2360"/>
                </a:lnSpc>
              </a:pPr>
              <a:r>
                <a:rPr lang="zh-CN" altLang="en-US">
                  <a:latin typeface="思源黑体 CN Regular" panose="020B0500000000000000" charset="-122"/>
                  <a:ea typeface="思源黑体 CN Regular" panose="020B0500000000000000" charset="-122"/>
                </a:rPr>
                <a:t>和兴活络油剂量准确，通过外用涂抹简化临床应用，安全便捷。不存在临床滥用风险和超说明书用药的可能性；</a:t>
              </a:r>
              <a:r>
                <a:rPr lang="zh-CN" altLang="en-US">
                  <a:solidFill>
                    <a:srgbClr val="FF0000"/>
                  </a:solidFill>
                  <a:latin typeface="思源黑体 CN Regular" panose="020B0500000000000000" charset="-122"/>
                  <a:ea typeface="思源黑体 CN Regular" panose="020B0500000000000000" charset="-122"/>
                </a:rPr>
                <a:t>适应症表述清晰；禁忌及不良反应限制要求明确，</a:t>
              </a:r>
              <a:r>
                <a:rPr lang="zh-CN" altLang="en-US">
                  <a:latin typeface="思源黑体 CN Regular" panose="020B0500000000000000" charset="-122"/>
                  <a:ea typeface="思源黑体 CN Regular" panose="020B0500000000000000" charset="-122"/>
                </a:rPr>
                <a:t>医保经办审核方便。</a:t>
              </a:r>
              <a:endParaRPr lang="zh-CN" altLang="en-US">
                <a:latin typeface="思源黑体 CN Regular" panose="020B0500000000000000" charset="-122"/>
                <a:ea typeface="思源黑体 CN Regular" panose="020B0500000000000000" charset="-122"/>
              </a:endParaRPr>
            </a:p>
          </p:txBody>
        </p:sp>
        <p:sp>
          <p:nvSpPr>
            <p:cNvPr id="24" name="文本框 23"/>
            <p:cNvSpPr txBox="1"/>
            <p:nvPr>
              <p:custDataLst>
                <p:tags r:id="rId14"/>
              </p:custDataLst>
            </p:nvPr>
          </p:nvSpPr>
          <p:spPr>
            <a:xfrm>
              <a:off x="2443" y="6694"/>
              <a:ext cx="4644" cy="772"/>
            </a:xfrm>
            <a:prstGeom prst="rect">
              <a:avLst/>
            </a:prstGeom>
            <a:noFill/>
          </p:spPr>
          <p:txBody>
            <a:bodyPr wrap="square" rtlCol="0">
              <a:noAutofit/>
            </a:bodyPr>
            <a:p>
              <a:pPr algn="ctr"/>
              <a:r>
                <a:rPr lang="zh-CN" altLang="en-US" sz="2400" b="1" spc="100">
                  <a:solidFill>
                    <a:srgbClr val="FF0000"/>
                  </a:solidFill>
                  <a:uFillTx/>
                  <a:latin typeface="思源黑体 CN Medium" panose="020B0600000000000000" charset="-122"/>
                  <a:ea typeface="思源黑体 CN Medium" panose="020B0600000000000000" charset="-122"/>
                </a:rPr>
                <a:t>弥补目录短板</a:t>
              </a:r>
              <a:endParaRPr lang="zh-CN" altLang="en-US" sz="2400" b="1" spc="100">
                <a:solidFill>
                  <a:srgbClr val="FF0000"/>
                </a:solidFill>
                <a:uFillTx/>
                <a:latin typeface="思源黑体 CN Medium" panose="020B0600000000000000" charset="-122"/>
                <a:ea typeface="思源黑体 CN Medium" panose="020B0600000000000000" charset="-122"/>
              </a:endParaRPr>
            </a:p>
          </p:txBody>
        </p:sp>
        <p:sp>
          <p:nvSpPr>
            <p:cNvPr id="25" name="文本框 24"/>
            <p:cNvSpPr txBox="1"/>
            <p:nvPr>
              <p:custDataLst>
                <p:tags r:id="rId15"/>
              </p:custDataLst>
            </p:nvPr>
          </p:nvSpPr>
          <p:spPr>
            <a:xfrm>
              <a:off x="12181" y="6694"/>
              <a:ext cx="4309" cy="772"/>
            </a:xfrm>
            <a:prstGeom prst="rect">
              <a:avLst/>
            </a:prstGeom>
            <a:noFill/>
          </p:spPr>
          <p:txBody>
            <a:bodyPr wrap="square" rtlCol="0">
              <a:noAutofit/>
            </a:bodyPr>
            <a:p>
              <a:pPr algn="ctr"/>
              <a:r>
                <a:rPr lang="zh-CN" altLang="en-US" sz="2400" b="1" spc="100">
                  <a:solidFill>
                    <a:srgbClr val="FF0000"/>
                  </a:solidFill>
                  <a:uFillTx/>
                  <a:latin typeface="思源黑体 CN Medium" panose="020B0600000000000000" charset="-122"/>
                  <a:ea typeface="思源黑体 CN Medium" panose="020B0600000000000000" charset="-122"/>
                </a:rPr>
                <a:t>临床管理难度</a:t>
              </a:r>
              <a:endParaRPr lang="zh-CN" altLang="en-US" sz="2400" b="1" spc="100">
                <a:solidFill>
                  <a:srgbClr val="FF0000"/>
                </a:solidFill>
                <a:uFillTx/>
                <a:latin typeface="思源黑体 CN Medium" panose="020B0600000000000000" charset="-122"/>
                <a:ea typeface="思源黑体 CN Medium" panose="020B0600000000000000" charset="-122"/>
              </a:endParaRPr>
            </a:p>
          </p:txBody>
        </p:sp>
      </p:grpSp>
    </p:spTree>
    <p:custDataLst>
      <p:tags r:id="rId1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DIAGRAM_VIRTUALLY_FRAME" val="{&quot;height&quot;:197.45,&quot;left&quot;:114.39133858267716,&quot;top&quot;:172.05,&quot;width&quot;:740.5336614173228}"/>
</p:tagLst>
</file>

<file path=ppt/tags/tag65.xml><?xml version="1.0" encoding="utf-8"?>
<p:tagLst xmlns:p="http://schemas.openxmlformats.org/presentationml/2006/main">
  <p:tag name="KSO_WM_DIAGRAM_VIRTUALLY_FRAME" val="{&quot;height&quot;:197.45,&quot;left&quot;:114.39133858267716,&quot;top&quot;:172.05,&quot;width&quot;:740.5336614173228}"/>
</p:tagLst>
</file>

<file path=ppt/tags/tag66.xml><?xml version="1.0" encoding="utf-8"?>
<p:tagLst xmlns:p="http://schemas.openxmlformats.org/presentationml/2006/main">
  <p:tag name="KSO_WM_DIAGRAM_VIRTUALLY_FRAME" val="{&quot;height&quot;:197.45,&quot;left&quot;:114.39133858267716,&quot;top&quot;:172.05,&quot;width&quot;:740.5336614173228}"/>
</p:tagLst>
</file>

<file path=ppt/tags/tag67.xml><?xml version="1.0" encoding="utf-8"?>
<p:tagLst xmlns:p="http://schemas.openxmlformats.org/presentationml/2006/main">
  <p:tag name="KSO_WM_DIAGRAM_VIRTUALLY_FRAME" val="{&quot;height&quot;:197.45,&quot;left&quot;:114.39133858267716,&quot;top&quot;:172.05,&quot;width&quot;:740.5336614173228}"/>
</p:tagLst>
</file>

<file path=ppt/tags/tag68.xml><?xml version="1.0" encoding="utf-8"?>
<p:tagLst xmlns:p="http://schemas.openxmlformats.org/presentationml/2006/main">
  <p:tag name="KSO_WM_DIAGRAM_VIRTUALLY_FRAME" val="{&quot;height&quot;:197.45,&quot;left&quot;:114.39133858267716,&quot;top&quot;:172.05,&quot;width&quot;:740.5336614173228}"/>
</p:tagLst>
</file>

<file path=ppt/tags/tag69.xml><?xml version="1.0" encoding="utf-8"?>
<p:tagLst xmlns:p="http://schemas.openxmlformats.org/presentationml/2006/main">
  <p:tag name="KSO_WM_DIAGRAM_VIRTUALLY_FRAME" val="{&quot;height&quot;:197.45,&quot;left&quot;:114.39133858267716,&quot;top&quot;:172.05,&quot;width&quot;:740.533661417322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197.45,&quot;left&quot;:114.39133858267716,&quot;top&quot;:172.05,&quot;width&quot;:740.5336614173228}"/>
</p:tagLst>
</file>

<file path=ppt/tags/tag71.xml><?xml version="1.0" encoding="utf-8"?>
<p:tagLst xmlns:p="http://schemas.openxmlformats.org/presentationml/2006/main">
  <p:tag name="KSO_WM_DIAGRAM_VIRTUALLY_FRAME" val="{&quot;height&quot;:197.45,&quot;left&quot;:114.39133858267716,&quot;top&quot;:172.05,&quot;width&quot;:740.5336614173228}"/>
</p:tagLst>
</file>

<file path=ppt/tags/tag72.xml><?xml version="1.0" encoding="utf-8"?>
<p:tagLst xmlns:p="http://schemas.openxmlformats.org/presentationml/2006/main">
  <p:tag name="KSO_WM_DIAGRAM_VIRTUALLY_FRAME" val="{&quot;height&quot;:197.45,&quot;left&quot;:114.39133858267716,&quot;top&quot;:172.05,&quot;width&quot;:740.5336614173228}"/>
</p:tagLst>
</file>

<file path=ppt/tags/tag73.xml><?xml version="1.0" encoding="utf-8"?>
<p:tagLst xmlns:p="http://schemas.openxmlformats.org/presentationml/2006/main">
  <p:tag name="KSO_WM_DIAGRAM_VIRTUALLY_FRAME" val="{&quot;height&quot;:197.45,&quot;left&quot;:114.39133858267716,&quot;top&quot;:172.05,&quot;width&quot;:740.5336614173228}"/>
</p:tagLst>
</file>

<file path=ppt/tags/tag74.xml><?xml version="1.0" encoding="utf-8"?>
<p:tagLst xmlns:p="http://schemas.openxmlformats.org/presentationml/2006/main">
  <p:tag name="KSO_WM_DIAGRAM_VIRTUALLY_FRAME" val="{&quot;height&quot;:197.45,&quot;left&quot;:114.39133858267716,&quot;top&quot;:172.05,&quot;width&quot;:740.5336614173228}"/>
</p:tagLst>
</file>

<file path=ppt/tags/tag75.xml><?xml version="1.0" encoding="utf-8"?>
<p:tagLst xmlns:p="http://schemas.openxmlformats.org/presentationml/2006/main">
  <p:tag name="KSO_WM_DIAGRAM_VIRTUALLY_FRAME" val="{&quot;height&quot;:197.45,&quot;left&quot;:114.39133858267716,&quot;top&quot;:172.05,&quot;width&quot;:740.5336614173228}"/>
</p:tagLst>
</file>

<file path=ppt/tags/tag76.xml><?xml version="1.0" encoding="utf-8"?>
<p:tagLst xmlns:p="http://schemas.openxmlformats.org/presentationml/2006/main">
  <p:tag name="KSO_WM_DIAGRAM_VIRTUALLY_FRAME" val="{&quot;height&quot;:197.45,&quot;left&quot;:114.39133858267716,&quot;top&quot;:172.05,&quot;width&quot;:740.5336614173228}"/>
</p:tagLst>
</file>

<file path=ppt/tags/tag77.xml><?xml version="1.0" encoding="utf-8"?>
<p:tagLst xmlns:p="http://schemas.openxmlformats.org/presentationml/2006/main">
  <p:tag name="KSO_WM_DIAGRAM_VIRTUALLY_FRAME" val="{&quot;height&quot;:197.45,&quot;left&quot;:114.39133858267716,&quot;top&quot;:172.05,&quot;width&quot;:740.5336614173228}"/>
</p:tagLst>
</file>

<file path=ppt/tags/tag78.xml><?xml version="1.0" encoding="utf-8"?>
<p:tagLst xmlns:p="http://schemas.openxmlformats.org/presentationml/2006/main">
  <p:tag name="KSO_WM_DIAGRAM_VIRTUALLY_FRAME" val="{&quot;height&quot;:197.45,&quot;left&quot;:114.39133858267716,&quot;top&quot;:172.05,&quot;width&quot;:740.5336614173228}"/>
</p:tagLst>
</file>

<file path=ppt/tags/tag79.xml><?xml version="1.0" encoding="utf-8"?>
<p:tagLst xmlns:p="http://schemas.openxmlformats.org/presentationml/2006/main">
  <p:tag name="KSO_WM_DIAGRAM_VIRTUALLY_FRAME" val="{&quot;height&quot;:197.45,&quot;left&quot;:114.39133858267716,&quot;top&quot;:172.05,&quot;width&quot;:740.533661417322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DIAGRAM_VIRTUALLY_FRAME" val="{&quot;height&quot;:416.35,&quot;left&quot;:47.2,&quot;top&quot;:104.55,&quot;width&quot;:849.7}"/>
</p:tagLst>
</file>

<file path=ppt/tags/tag87.xml><?xml version="1.0" encoding="utf-8"?>
<p:tagLst xmlns:p="http://schemas.openxmlformats.org/presentationml/2006/main">
  <p:tag name="KSO_WM_DIAGRAM_VIRTUALLY_FRAME" val="{&quot;height&quot;:223.45,&quot;left&quot;:47.6,&quot;top&quot;:104.55,&quot;width&quot;:831.7}"/>
</p:tagLst>
</file>

<file path=ppt/tags/tag88.xml><?xml version="1.0" encoding="utf-8"?>
<p:tagLst xmlns:p="http://schemas.openxmlformats.org/presentationml/2006/main">
  <p:tag name="KSO_WM_DIAGRAM_VIRTUALLY_FRAME" val="{&quot;height&quot;:416.35,&quot;left&quot;:47.2,&quot;top&quot;:104.55,&quot;width&quot;:849.7}"/>
</p:tagLst>
</file>

<file path=ppt/tags/tag89.xml><?xml version="1.0" encoding="utf-8"?>
<p:tagLst xmlns:p="http://schemas.openxmlformats.org/presentationml/2006/main">
  <p:tag name="KSO_WM_DIAGRAM_VIRTUALLY_FRAME" val="{&quot;height&quot;:416.35,&quot;left&quot;:47.2,&quot;top&quot;:104.55,&quot;width&quot;:849.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223.45,&quot;left&quot;:47.6,&quot;top&quot;:104.55,&quot;width&quot;:831.7}"/>
</p:tagLst>
</file>

<file path=ppt/tags/tag91.xml><?xml version="1.0" encoding="utf-8"?>
<p:tagLst xmlns:p="http://schemas.openxmlformats.org/presentationml/2006/main">
  <p:tag name="KSO_WM_DIAGRAM_VIRTUALLY_FRAME" val="{&quot;height&quot;:416.35,&quot;left&quot;:47.2,&quot;top&quot;:104.55,&quot;width&quot;:849.7}"/>
</p:tagLst>
</file>

<file path=ppt/tags/tag92.xml><?xml version="1.0" encoding="utf-8"?>
<p:tagLst xmlns:p="http://schemas.openxmlformats.org/presentationml/2006/main">
  <p:tag name="KSO_WM_DIAGRAM_VIRTUALLY_FRAME" val="{&quot;height&quot;:416.35,&quot;left&quot;:47.2,&quot;top&quot;:104.55,&quot;width&quot;:849.7}"/>
</p:tagLst>
</file>

<file path=ppt/tags/tag93.xml><?xml version="1.0" encoding="utf-8"?>
<p:tagLst xmlns:p="http://schemas.openxmlformats.org/presentationml/2006/main">
  <p:tag name="KSO_WM_DIAGRAM_VIRTUALLY_FRAME" val="{&quot;height&quot;:416.35,&quot;left&quot;:47.2,&quot;top&quot;:104.55,&quot;width&quot;:849.7}"/>
</p:tagLst>
</file>

<file path=ppt/tags/tag94.xml><?xml version="1.0" encoding="utf-8"?>
<p:tagLst xmlns:p="http://schemas.openxmlformats.org/presentationml/2006/main">
  <p:tag name="KSO_WM_DIAGRAM_VIRTUALLY_FRAME" val="{&quot;height&quot;:416.35,&quot;left&quot;:47.2,&quot;top&quot;:104.55,&quot;width&quot;:849.7}"/>
</p:tagLst>
</file>

<file path=ppt/tags/tag95.xml><?xml version="1.0" encoding="utf-8"?>
<p:tagLst xmlns:p="http://schemas.openxmlformats.org/presentationml/2006/main">
  <p:tag name="KSO_WM_DIAGRAM_VIRTUALLY_FRAME" val="{&quot;height&quot;:416.35,&quot;left&quot;:47.2,&quot;top&quot;:104.55,&quot;width&quot;:849.7}"/>
</p:tagLst>
</file>

<file path=ppt/tags/tag96.xml><?xml version="1.0" encoding="utf-8"?>
<p:tagLst xmlns:p="http://schemas.openxmlformats.org/presentationml/2006/main">
  <p:tag name="KSO_WM_DIAGRAM_VIRTUALLY_FRAME" val="{&quot;height&quot;:416.35,&quot;left&quot;:47.2,&quot;top&quot;:104.55,&quot;width&quot;:849.7}"/>
</p:tagLst>
</file>

<file path=ppt/tags/tag97.xml><?xml version="1.0" encoding="utf-8"?>
<p:tagLst xmlns:p="http://schemas.openxmlformats.org/presentationml/2006/main">
  <p:tag name="KSO_WM_DIAGRAM_VIRTUALLY_FRAME" val="{&quot;height&quot;:416.35,&quot;left&quot;:47.2,&quot;top&quot;:104.55,&quot;width&quot;:849.7}"/>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commondata" val="eyJoZGlkIjoiMzRiOGFjOTZkYjA3NmI4YzczNWFhMzBiZjEzMDUyZGI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2603</Words>
  <Application>WPS 演示</Application>
  <PresentationFormat>宽屏</PresentationFormat>
  <Paragraphs>142</Paragraphs>
  <Slides>8</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Arial</vt:lpstr>
      <vt:lpstr>宋体</vt:lpstr>
      <vt:lpstr>Wingdings</vt:lpstr>
      <vt:lpstr>Wingdings</vt:lpstr>
      <vt:lpstr>思源黑体 CN Medium</vt:lpstr>
      <vt:lpstr>+中文标题</vt:lpstr>
      <vt:lpstr>奇思圣诞节</vt:lpstr>
      <vt:lpstr>思源黑体 CN Regular</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224</cp:revision>
  <dcterms:created xsi:type="dcterms:W3CDTF">2019-06-19T02:08:00Z</dcterms:created>
  <dcterms:modified xsi:type="dcterms:W3CDTF">2024-07-13T07:48:06Z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FF7F179953CA490CB18363430524C9FF_13</vt:lpwstr>
  </property>
</Properties>
</file>