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71" r:id="rId3"/>
    <p:sldId id="274" r:id="rId4"/>
    <p:sldId id="275" r:id="rId5"/>
    <p:sldId id="276" r:id="rId6"/>
    <p:sldId id="277" r:id="rId7"/>
    <p:sldId id="279" r:id="rId8"/>
    <p:sldId id="280" r:id="rId9"/>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472C4"/>
    <a:srgbClr val="892657"/>
    <a:srgbClr val="006494"/>
    <a:srgbClr val="0070C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浅色样式 1 - 强调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FD0F851-EC5A-4D38-B0AD-8093EC10F338}" styleName="浅色样式 1 - 强调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C083E6E3-FA7D-4D7B-A595-EF9225AFEA82}" styleName="浅色样式 1 - 强调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938" autoAdjust="0"/>
    <p:restoredTop sz="94660"/>
  </p:normalViewPr>
  <p:slideViewPr>
    <p:cSldViewPr snapToGrid="0">
      <p:cViewPr varScale="1">
        <p:scale>
          <a:sx n="83" d="100"/>
          <a:sy n="83" d="100"/>
        </p:scale>
        <p:origin x="96" y="18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956ED2F-8345-45EB-B44B-0BFDB0B4BB63}" type="datetimeFigureOut">
              <a:rPr lang="zh-CN" altLang="en-US" smtClean="0"/>
              <a:t>2024/7/11</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B8E6681-E838-4F3D-BDD9-BBC8B07D2B2C}" type="slidenum">
              <a:rPr lang="zh-CN" altLang="en-US" smtClean="0"/>
              <a:t>‹#›</a:t>
            </a:fld>
            <a:endParaRPr lang="zh-CN" altLang="en-US"/>
          </a:p>
        </p:txBody>
      </p:sp>
    </p:spTree>
    <p:extLst>
      <p:ext uri="{BB962C8B-B14F-4D97-AF65-F5344CB8AC3E}">
        <p14:creationId xmlns:p14="http://schemas.microsoft.com/office/powerpoint/2010/main" val="41544796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BADC15D2-6D33-4241-9D30-0EEB4F4D2EF0}" type="slidenum">
              <a:rPr lang="zh-CN" altLang="en-US" smtClean="0"/>
              <a:t>2</a:t>
            </a:fld>
            <a:endParaRPr lang="zh-CN" altLang="en-US"/>
          </a:p>
        </p:txBody>
      </p:sp>
    </p:spTree>
    <p:extLst>
      <p:ext uri="{BB962C8B-B14F-4D97-AF65-F5344CB8AC3E}">
        <p14:creationId xmlns:p14="http://schemas.microsoft.com/office/powerpoint/2010/main" val="20714743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2596DA6E-770D-FBEC-7E79-329B39E707F8}"/>
              </a:ext>
            </a:extLst>
          </p:cNvPr>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a:extLst>
              <a:ext uri="{FF2B5EF4-FFF2-40B4-BE49-F238E27FC236}">
                <a16:creationId xmlns:a16="http://schemas.microsoft.com/office/drawing/2014/main" id="{0A167D35-3F92-E34A-E1EE-1FB79828390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a:extLst>
              <a:ext uri="{FF2B5EF4-FFF2-40B4-BE49-F238E27FC236}">
                <a16:creationId xmlns:a16="http://schemas.microsoft.com/office/drawing/2014/main" id="{46A81A86-2176-DFEE-FDDF-68D8CB80B021}"/>
              </a:ext>
            </a:extLst>
          </p:cNvPr>
          <p:cNvSpPr>
            <a:spLocks noGrp="1"/>
          </p:cNvSpPr>
          <p:nvPr>
            <p:ph type="dt" sz="half" idx="10"/>
          </p:nvPr>
        </p:nvSpPr>
        <p:spPr/>
        <p:txBody>
          <a:bodyPr/>
          <a:lstStyle/>
          <a:p>
            <a:fld id="{35471779-E953-4BC6-8F0B-DB569E65BBF3}" type="datetimeFigureOut">
              <a:rPr lang="zh-CN" altLang="en-US" smtClean="0"/>
              <a:t>2024/7/11</a:t>
            </a:fld>
            <a:endParaRPr lang="zh-CN" altLang="en-US"/>
          </a:p>
        </p:txBody>
      </p:sp>
      <p:sp>
        <p:nvSpPr>
          <p:cNvPr id="5" name="页脚占位符 4">
            <a:extLst>
              <a:ext uri="{FF2B5EF4-FFF2-40B4-BE49-F238E27FC236}">
                <a16:creationId xmlns:a16="http://schemas.microsoft.com/office/drawing/2014/main" id="{01AD877C-6630-54AC-D527-EF8E566167C3}"/>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E7BE1C36-1848-EEC4-DBAB-B17E7366F1DC}"/>
              </a:ext>
            </a:extLst>
          </p:cNvPr>
          <p:cNvSpPr>
            <a:spLocks noGrp="1"/>
          </p:cNvSpPr>
          <p:nvPr>
            <p:ph type="sldNum" sz="quarter" idx="12"/>
          </p:nvPr>
        </p:nvSpPr>
        <p:spPr/>
        <p:txBody>
          <a:bodyPr/>
          <a:lstStyle/>
          <a:p>
            <a:fld id="{3C592DF9-BB9C-451A-A767-DB114A60D3EC}" type="slidenum">
              <a:rPr lang="zh-CN" altLang="en-US" smtClean="0"/>
              <a:t>‹#›</a:t>
            </a:fld>
            <a:endParaRPr lang="zh-CN" altLang="en-US"/>
          </a:p>
        </p:txBody>
      </p:sp>
    </p:spTree>
    <p:extLst>
      <p:ext uri="{BB962C8B-B14F-4D97-AF65-F5344CB8AC3E}">
        <p14:creationId xmlns:p14="http://schemas.microsoft.com/office/powerpoint/2010/main" val="6190123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A9438BF-AB55-C6BE-581F-6EBBE75EC193}"/>
              </a:ext>
            </a:extLst>
          </p:cNvPr>
          <p:cNvSpPr>
            <a:spLocks noGrp="1"/>
          </p:cNvSpPr>
          <p:nvPr>
            <p:ph type="title"/>
          </p:nvPr>
        </p:nvSpPr>
        <p:spPr/>
        <p:txBody>
          <a:bodyPr/>
          <a:lstStyle/>
          <a:p>
            <a:r>
              <a:rPr lang="zh-CN" altLang="en-US"/>
              <a:t>单击此处编辑母版标题样式</a:t>
            </a:r>
          </a:p>
        </p:txBody>
      </p:sp>
      <p:sp>
        <p:nvSpPr>
          <p:cNvPr id="3" name="竖排文字占位符 2">
            <a:extLst>
              <a:ext uri="{FF2B5EF4-FFF2-40B4-BE49-F238E27FC236}">
                <a16:creationId xmlns:a16="http://schemas.microsoft.com/office/drawing/2014/main" id="{E8322582-06B0-B082-092E-1062622D7C01}"/>
              </a:ext>
            </a:extLst>
          </p:cNvPr>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81C7A9F5-375C-512C-1AED-C81EC28E64D8}"/>
              </a:ext>
            </a:extLst>
          </p:cNvPr>
          <p:cNvSpPr>
            <a:spLocks noGrp="1"/>
          </p:cNvSpPr>
          <p:nvPr>
            <p:ph type="dt" sz="half" idx="10"/>
          </p:nvPr>
        </p:nvSpPr>
        <p:spPr/>
        <p:txBody>
          <a:bodyPr/>
          <a:lstStyle/>
          <a:p>
            <a:fld id="{35471779-E953-4BC6-8F0B-DB569E65BBF3}" type="datetimeFigureOut">
              <a:rPr lang="zh-CN" altLang="en-US" smtClean="0"/>
              <a:t>2024/7/11</a:t>
            </a:fld>
            <a:endParaRPr lang="zh-CN" altLang="en-US"/>
          </a:p>
        </p:txBody>
      </p:sp>
      <p:sp>
        <p:nvSpPr>
          <p:cNvPr id="5" name="页脚占位符 4">
            <a:extLst>
              <a:ext uri="{FF2B5EF4-FFF2-40B4-BE49-F238E27FC236}">
                <a16:creationId xmlns:a16="http://schemas.microsoft.com/office/drawing/2014/main" id="{A3956203-FF77-43C8-EE29-A90C92F716E7}"/>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25897B87-62D2-E4B3-32EA-2717BD1E3C34}"/>
              </a:ext>
            </a:extLst>
          </p:cNvPr>
          <p:cNvSpPr>
            <a:spLocks noGrp="1"/>
          </p:cNvSpPr>
          <p:nvPr>
            <p:ph type="sldNum" sz="quarter" idx="12"/>
          </p:nvPr>
        </p:nvSpPr>
        <p:spPr/>
        <p:txBody>
          <a:bodyPr/>
          <a:lstStyle/>
          <a:p>
            <a:fld id="{3C592DF9-BB9C-451A-A767-DB114A60D3EC}" type="slidenum">
              <a:rPr lang="zh-CN" altLang="en-US" smtClean="0"/>
              <a:t>‹#›</a:t>
            </a:fld>
            <a:endParaRPr lang="zh-CN" altLang="en-US"/>
          </a:p>
        </p:txBody>
      </p:sp>
    </p:spTree>
    <p:extLst>
      <p:ext uri="{BB962C8B-B14F-4D97-AF65-F5344CB8AC3E}">
        <p14:creationId xmlns:p14="http://schemas.microsoft.com/office/powerpoint/2010/main" val="13936084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a:extLst>
              <a:ext uri="{FF2B5EF4-FFF2-40B4-BE49-F238E27FC236}">
                <a16:creationId xmlns:a16="http://schemas.microsoft.com/office/drawing/2014/main" id="{65F42F89-996C-79A6-D59E-649A42F9D6C7}"/>
              </a:ext>
            </a:extLst>
          </p:cNvPr>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a:extLst>
              <a:ext uri="{FF2B5EF4-FFF2-40B4-BE49-F238E27FC236}">
                <a16:creationId xmlns:a16="http://schemas.microsoft.com/office/drawing/2014/main" id="{56EEA7A5-63D0-FE1D-7F2B-C3031424AE5C}"/>
              </a:ext>
            </a:extLst>
          </p:cNvPr>
          <p:cNvSpPr>
            <a:spLocks noGrp="1"/>
          </p:cNvSpPr>
          <p:nvPr>
            <p:ph type="body" orient="vert" idx="1"/>
          </p:nvPr>
        </p:nvSpPr>
        <p:spPr>
          <a:xfrm>
            <a:off x="838200" y="365125"/>
            <a:ext cx="7734300" cy="5811838"/>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581BBD7A-C6E9-9964-18F6-19410C502615}"/>
              </a:ext>
            </a:extLst>
          </p:cNvPr>
          <p:cNvSpPr>
            <a:spLocks noGrp="1"/>
          </p:cNvSpPr>
          <p:nvPr>
            <p:ph type="dt" sz="half" idx="10"/>
          </p:nvPr>
        </p:nvSpPr>
        <p:spPr/>
        <p:txBody>
          <a:bodyPr/>
          <a:lstStyle/>
          <a:p>
            <a:fld id="{35471779-E953-4BC6-8F0B-DB569E65BBF3}" type="datetimeFigureOut">
              <a:rPr lang="zh-CN" altLang="en-US" smtClean="0"/>
              <a:t>2024/7/11</a:t>
            </a:fld>
            <a:endParaRPr lang="zh-CN" altLang="en-US"/>
          </a:p>
        </p:txBody>
      </p:sp>
      <p:sp>
        <p:nvSpPr>
          <p:cNvPr id="5" name="页脚占位符 4">
            <a:extLst>
              <a:ext uri="{FF2B5EF4-FFF2-40B4-BE49-F238E27FC236}">
                <a16:creationId xmlns:a16="http://schemas.microsoft.com/office/drawing/2014/main" id="{2D9969FB-9E67-CADA-7050-0937F148F619}"/>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3D29D1CD-8620-D354-BB82-EF01BA9F03B6}"/>
              </a:ext>
            </a:extLst>
          </p:cNvPr>
          <p:cNvSpPr>
            <a:spLocks noGrp="1"/>
          </p:cNvSpPr>
          <p:nvPr>
            <p:ph type="sldNum" sz="quarter" idx="12"/>
          </p:nvPr>
        </p:nvSpPr>
        <p:spPr/>
        <p:txBody>
          <a:bodyPr/>
          <a:lstStyle/>
          <a:p>
            <a:fld id="{3C592DF9-BB9C-451A-A767-DB114A60D3EC}" type="slidenum">
              <a:rPr lang="zh-CN" altLang="en-US" smtClean="0"/>
              <a:t>‹#›</a:t>
            </a:fld>
            <a:endParaRPr lang="zh-CN" altLang="en-US"/>
          </a:p>
        </p:txBody>
      </p:sp>
    </p:spTree>
    <p:extLst>
      <p:ext uri="{BB962C8B-B14F-4D97-AF65-F5344CB8AC3E}">
        <p14:creationId xmlns:p14="http://schemas.microsoft.com/office/powerpoint/2010/main" val="17800845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F669972-4E92-67A2-4FA7-EEB9F9719626}"/>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BCCF9856-5B02-6C66-A33F-E4ACF4ECC0AC}"/>
              </a:ext>
            </a:extLst>
          </p:cNvPr>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F9321316-4E25-78EC-BD74-9C82598097F6}"/>
              </a:ext>
            </a:extLst>
          </p:cNvPr>
          <p:cNvSpPr>
            <a:spLocks noGrp="1"/>
          </p:cNvSpPr>
          <p:nvPr>
            <p:ph type="dt" sz="half" idx="10"/>
          </p:nvPr>
        </p:nvSpPr>
        <p:spPr/>
        <p:txBody>
          <a:bodyPr/>
          <a:lstStyle/>
          <a:p>
            <a:fld id="{35471779-E953-4BC6-8F0B-DB569E65BBF3}" type="datetimeFigureOut">
              <a:rPr lang="zh-CN" altLang="en-US" smtClean="0"/>
              <a:t>2024/7/11</a:t>
            </a:fld>
            <a:endParaRPr lang="zh-CN" altLang="en-US"/>
          </a:p>
        </p:txBody>
      </p:sp>
      <p:sp>
        <p:nvSpPr>
          <p:cNvPr id="5" name="页脚占位符 4">
            <a:extLst>
              <a:ext uri="{FF2B5EF4-FFF2-40B4-BE49-F238E27FC236}">
                <a16:creationId xmlns:a16="http://schemas.microsoft.com/office/drawing/2014/main" id="{D42951EA-5DA6-9661-B581-68F50094AF04}"/>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C74DF30C-F856-CDDC-C7CA-313AFD44EF8A}"/>
              </a:ext>
            </a:extLst>
          </p:cNvPr>
          <p:cNvSpPr>
            <a:spLocks noGrp="1"/>
          </p:cNvSpPr>
          <p:nvPr>
            <p:ph type="sldNum" sz="quarter" idx="12"/>
          </p:nvPr>
        </p:nvSpPr>
        <p:spPr/>
        <p:txBody>
          <a:bodyPr/>
          <a:lstStyle/>
          <a:p>
            <a:fld id="{3C592DF9-BB9C-451A-A767-DB114A60D3EC}" type="slidenum">
              <a:rPr lang="zh-CN" altLang="en-US" smtClean="0"/>
              <a:t>‹#›</a:t>
            </a:fld>
            <a:endParaRPr lang="zh-CN" altLang="en-US"/>
          </a:p>
        </p:txBody>
      </p:sp>
    </p:spTree>
    <p:extLst>
      <p:ext uri="{BB962C8B-B14F-4D97-AF65-F5344CB8AC3E}">
        <p14:creationId xmlns:p14="http://schemas.microsoft.com/office/powerpoint/2010/main" val="34191270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5F20274-928E-D767-A8BA-970AC3D3C597}"/>
              </a:ext>
            </a:extLst>
          </p:cNvPr>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a:extLst>
              <a:ext uri="{FF2B5EF4-FFF2-40B4-BE49-F238E27FC236}">
                <a16:creationId xmlns:a16="http://schemas.microsoft.com/office/drawing/2014/main" id="{4BE6C713-27C7-C2A6-B8FC-BD668EEF78E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日期占位符 3">
            <a:extLst>
              <a:ext uri="{FF2B5EF4-FFF2-40B4-BE49-F238E27FC236}">
                <a16:creationId xmlns:a16="http://schemas.microsoft.com/office/drawing/2014/main" id="{8D02F1D9-2ADC-1B73-823A-33E29A91462F}"/>
              </a:ext>
            </a:extLst>
          </p:cNvPr>
          <p:cNvSpPr>
            <a:spLocks noGrp="1"/>
          </p:cNvSpPr>
          <p:nvPr>
            <p:ph type="dt" sz="half" idx="10"/>
          </p:nvPr>
        </p:nvSpPr>
        <p:spPr/>
        <p:txBody>
          <a:bodyPr/>
          <a:lstStyle/>
          <a:p>
            <a:fld id="{35471779-E953-4BC6-8F0B-DB569E65BBF3}" type="datetimeFigureOut">
              <a:rPr lang="zh-CN" altLang="en-US" smtClean="0"/>
              <a:t>2024/7/11</a:t>
            </a:fld>
            <a:endParaRPr lang="zh-CN" altLang="en-US"/>
          </a:p>
        </p:txBody>
      </p:sp>
      <p:sp>
        <p:nvSpPr>
          <p:cNvPr id="5" name="页脚占位符 4">
            <a:extLst>
              <a:ext uri="{FF2B5EF4-FFF2-40B4-BE49-F238E27FC236}">
                <a16:creationId xmlns:a16="http://schemas.microsoft.com/office/drawing/2014/main" id="{5275AB57-D672-1577-8AFC-936B5EEF11C5}"/>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8FA118A3-7AF7-C801-B01B-BBE81982E59A}"/>
              </a:ext>
            </a:extLst>
          </p:cNvPr>
          <p:cNvSpPr>
            <a:spLocks noGrp="1"/>
          </p:cNvSpPr>
          <p:nvPr>
            <p:ph type="sldNum" sz="quarter" idx="12"/>
          </p:nvPr>
        </p:nvSpPr>
        <p:spPr/>
        <p:txBody>
          <a:bodyPr/>
          <a:lstStyle/>
          <a:p>
            <a:fld id="{3C592DF9-BB9C-451A-A767-DB114A60D3EC}" type="slidenum">
              <a:rPr lang="zh-CN" altLang="en-US" smtClean="0"/>
              <a:t>‹#›</a:t>
            </a:fld>
            <a:endParaRPr lang="zh-CN" altLang="en-US"/>
          </a:p>
        </p:txBody>
      </p:sp>
    </p:spTree>
    <p:extLst>
      <p:ext uri="{BB962C8B-B14F-4D97-AF65-F5344CB8AC3E}">
        <p14:creationId xmlns:p14="http://schemas.microsoft.com/office/powerpoint/2010/main" val="36235906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82B16AC-20F2-D6E4-DCCA-8C2E451CA9B8}"/>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010650E6-09C5-9FBD-F038-235101A4D3A8}"/>
              </a:ext>
            </a:extLst>
          </p:cNvPr>
          <p:cNvSpPr>
            <a:spLocks noGrp="1"/>
          </p:cNvSpPr>
          <p:nvPr>
            <p:ph sz="half" idx="1"/>
          </p:nvPr>
        </p:nvSpPr>
        <p:spPr>
          <a:xfrm>
            <a:off x="838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内容占位符 3">
            <a:extLst>
              <a:ext uri="{FF2B5EF4-FFF2-40B4-BE49-F238E27FC236}">
                <a16:creationId xmlns:a16="http://schemas.microsoft.com/office/drawing/2014/main" id="{13D51A2B-04C5-C418-AEAB-3A0A32A46BD6}"/>
              </a:ext>
            </a:extLst>
          </p:cNvPr>
          <p:cNvSpPr>
            <a:spLocks noGrp="1"/>
          </p:cNvSpPr>
          <p:nvPr>
            <p:ph sz="half" idx="2"/>
          </p:nvPr>
        </p:nvSpPr>
        <p:spPr>
          <a:xfrm>
            <a:off x="6172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日期占位符 4">
            <a:extLst>
              <a:ext uri="{FF2B5EF4-FFF2-40B4-BE49-F238E27FC236}">
                <a16:creationId xmlns:a16="http://schemas.microsoft.com/office/drawing/2014/main" id="{80F6A3DA-E441-51E5-F887-762276A3D17A}"/>
              </a:ext>
            </a:extLst>
          </p:cNvPr>
          <p:cNvSpPr>
            <a:spLocks noGrp="1"/>
          </p:cNvSpPr>
          <p:nvPr>
            <p:ph type="dt" sz="half" idx="10"/>
          </p:nvPr>
        </p:nvSpPr>
        <p:spPr/>
        <p:txBody>
          <a:bodyPr/>
          <a:lstStyle/>
          <a:p>
            <a:fld id="{35471779-E953-4BC6-8F0B-DB569E65BBF3}" type="datetimeFigureOut">
              <a:rPr lang="zh-CN" altLang="en-US" smtClean="0"/>
              <a:t>2024/7/11</a:t>
            </a:fld>
            <a:endParaRPr lang="zh-CN" altLang="en-US"/>
          </a:p>
        </p:txBody>
      </p:sp>
      <p:sp>
        <p:nvSpPr>
          <p:cNvPr id="6" name="页脚占位符 5">
            <a:extLst>
              <a:ext uri="{FF2B5EF4-FFF2-40B4-BE49-F238E27FC236}">
                <a16:creationId xmlns:a16="http://schemas.microsoft.com/office/drawing/2014/main" id="{C8890EBF-27BA-3E06-EDDD-7E184838AF88}"/>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B7589472-E05F-6DD8-1C65-C06F625C6780}"/>
              </a:ext>
            </a:extLst>
          </p:cNvPr>
          <p:cNvSpPr>
            <a:spLocks noGrp="1"/>
          </p:cNvSpPr>
          <p:nvPr>
            <p:ph type="sldNum" sz="quarter" idx="12"/>
          </p:nvPr>
        </p:nvSpPr>
        <p:spPr/>
        <p:txBody>
          <a:bodyPr/>
          <a:lstStyle/>
          <a:p>
            <a:fld id="{3C592DF9-BB9C-451A-A767-DB114A60D3EC}" type="slidenum">
              <a:rPr lang="zh-CN" altLang="en-US" smtClean="0"/>
              <a:t>‹#›</a:t>
            </a:fld>
            <a:endParaRPr lang="zh-CN" altLang="en-US"/>
          </a:p>
        </p:txBody>
      </p:sp>
    </p:spTree>
    <p:extLst>
      <p:ext uri="{BB962C8B-B14F-4D97-AF65-F5344CB8AC3E}">
        <p14:creationId xmlns:p14="http://schemas.microsoft.com/office/powerpoint/2010/main" val="32461776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44E1F56A-B848-D263-2BC4-2C126CCC8C28}"/>
              </a:ext>
            </a:extLst>
          </p:cNvPr>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a:extLst>
              <a:ext uri="{FF2B5EF4-FFF2-40B4-BE49-F238E27FC236}">
                <a16:creationId xmlns:a16="http://schemas.microsoft.com/office/drawing/2014/main" id="{5F631F5D-8E64-7F45-F94F-F40E1197589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a:extLst>
              <a:ext uri="{FF2B5EF4-FFF2-40B4-BE49-F238E27FC236}">
                <a16:creationId xmlns:a16="http://schemas.microsoft.com/office/drawing/2014/main" id="{DD0D888A-C43C-AFB3-4B5D-5AE04340E4BF}"/>
              </a:ext>
            </a:extLst>
          </p:cNvPr>
          <p:cNvSpPr>
            <a:spLocks noGrp="1"/>
          </p:cNvSpPr>
          <p:nvPr>
            <p:ph sz="half" idx="2"/>
          </p:nvPr>
        </p:nvSpPr>
        <p:spPr>
          <a:xfrm>
            <a:off x="839788" y="2505075"/>
            <a:ext cx="5157787"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文本占位符 4">
            <a:extLst>
              <a:ext uri="{FF2B5EF4-FFF2-40B4-BE49-F238E27FC236}">
                <a16:creationId xmlns:a16="http://schemas.microsoft.com/office/drawing/2014/main" id="{74627F5C-3490-687A-437E-ADA047194B0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a:extLst>
              <a:ext uri="{FF2B5EF4-FFF2-40B4-BE49-F238E27FC236}">
                <a16:creationId xmlns:a16="http://schemas.microsoft.com/office/drawing/2014/main" id="{70AC9F21-0519-891A-FEED-1C617BBF0CDC}"/>
              </a:ext>
            </a:extLst>
          </p:cNvPr>
          <p:cNvSpPr>
            <a:spLocks noGrp="1"/>
          </p:cNvSpPr>
          <p:nvPr>
            <p:ph sz="quarter" idx="4"/>
          </p:nvPr>
        </p:nvSpPr>
        <p:spPr>
          <a:xfrm>
            <a:off x="6172200" y="2505075"/>
            <a:ext cx="5183188"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7" name="日期占位符 6">
            <a:extLst>
              <a:ext uri="{FF2B5EF4-FFF2-40B4-BE49-F238E27FC236}">
                <a16:creationId xmlns:a16="http://schemas.microsoft.com/office/drawing/2014/main" id="{076E258F-C4C0-34FE-E962-CF3B0DF714F9}"/>
              </a:ext>
            </a:extLst>
          </p:cNvPr>
          <p:cNvSpPr>
            <a:spLocks noGrp="1"/>
          </p:cNvSpPr>
          <p:nvPr>
            <p:ph type="dt" sz="half" idx="10"/>
          </p:nvPr>
        </p:nvSpPr>
        <p:spPr/>
        <p:txBody>
          <a:bodyPr/>
          <a:lstStyle/>
          <a:p>
            <a:fld id="{35471779-E953-4BC6-8F0B-DB569E65BBF3}" type="datetimeFigureOut">
              <a:rPr lang="zh-CN" altLang="en-US" smtClean="0"/>
              <a:t>2024/7/11</a:t>
            </a:fld>
            <a:endParaRPr lang="zh-CN" altLang="en-US"/>
          </a:p>
        </p:txBody>
      </p:sp>
      <p:sp>
        <p:nvSpPr>
          <p:cNvPr id="8" name="页脚占位符 7">
            <a:extLst>
              <a:ext uri="{FF2B5EF4-FFF2-40B4-BE49-F238E27FC236}">
                <a16:creationId xmlns:a16="http://schemas.microsoft.com/office/drawing/2014/main" id="{4C9D68E7-8908-7321-0219-C70B84C3C2D9}"/>
              </a:ext>
            </a:extLst>
          </p:cNvPr>
          <p:cNvSpPr>
            <a:spLocks noGrp="1"/>
          </p:cNvSpPr>
          <p:nvPr>
            <p:ph type="ftr" sz="quarter" idx="11"/>
          </p:nvPr>
        </p:nvSpPr>
        <p:spPr/>
        <p:txBody>
          <a:bodyPr/>
          <a:lstStyle/>
          <a:p>
            <a:endParaRPr lang="zh-CN" altLang="en-US"/>
          </a:p>
        </p:txBody>
      </p:sp>
      <p:sp>
        <p:nvSpPr>
          <p:cNvPr id="9" name="灯片编号占位符 8">
            <a:extLst>
              <a:ext uri="{FF2B5EF4-FFF2-40B4-BE49-F238E27FC236}">
                <a16:creationId xmlns:a16="http://schemas.microsoft.com/office/drawing/2014/main" id="{2AD5634A-96D3-4B96-FDB3-FFA92FB23E62}"/>
              </a:ext>
            </a:extLst>
          </p:cNvPr>
          <p:cNvSpPr>
            <a:spLocks noGrp="1"/>
          </p:cNvSpPr>
          <p:nvPr>
            <p:ph type="sldNum" sz="quarter" idx="12"/>
          </p:nvPr>
        </p:nvSpPr>
        <p:spPr/>
        <p:txBody>
          <a:bodyPr/>
          <a:lstStyle/>
          <a:p>
            <a:fld id="{3C592DF9-BB9C-451A-A767-DB114A60D3EC}" type="slidenum">
              <a:rPr lang="zh-CN" altLang="en-US" smtClean="0"/>
              <a:t>‹#›</a:t>
            </a:fld>
            <a:endParaRPr lang="zh-CN" altLang="en-US"/>
          </a:p>
        </p:txBody>
      </p:sp>
    </p:spTree>
    <p:extLst>
      <p:ext uri="{BB962C8B-B14F-4D97-AF65-F5344CB8AC3E}">
        <p14:creationId xmlns:p14="http://schemas.microsoft.com/office/powerpoint/2010/main" val="36472799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EFF53465-4556-2BDE-721B-09D54A7695D1}"/>
              </a:ext>
            </a:extLst>
          </p:cNvPr>
          <p:cNvSpPr>
            <a:spLocks noGrp="1"/>
          </p:cNvSpPr>
          <p:nvPr>
            <p:ph type="title"/>
          </p:nvPr>
        </p:nvSpPr>
        <p:spPr/>
        <p:txBody>
          <a:bodyPr/>
          <a:lstStyle/>
          <a:p>
            <a:r>
              <a:rPr lang="zh-CN" altLang="en-US"/>
              <a:t>单击此处编辑母版标题样式</a:t>
            </a:r>
          </a:p>
        </p:txBody>
      </p:sp>
      <p:sp>
        <p:nvSpPr>
          <p:cNvPr id="3" name="日期占位符 2">
            <a:extLst>
              <a:ext uri="{FF2B5EF4-FFF2-40B4-BE49-F238E27FC236}">
                <a16:creationId xmlns:a16="http://schemas.microsoft.com/office/drawing/2014/main" id="{1740619A-7152-4CCF-D4D0-60546F8BABD5}"/>
              </a:ext>
            </a:extLst>
          </p:cNvPr>
          <p:cNvSpPr>
            <a:spLocks noGrp="1"/>
          </p:cNvSpPr>
          <p:nvPr>
            <p:ph type="dt" sz="half" idx="10"/>
          </p:nvPr>
        </p:nvSpPr>
        <p:spPr/>
        <p:txBody>
          <a:bodyPr/>
          <a:lstStyle/>
          <a:p>
            <a:fld id="{35471779-E953-4BC6-8F0B-DB569E65BBF3}" type="datetimeFigureOut">
              <a:rPr lang="zh-CN" altLang="en-US" smtClean="0"/>
              <a:t>2024/7/11</a:t>
            </a:fld>
            <a:endParaRPr lang="zh-CN" altLang="en-US"/>
          </a:p>
        </p:txBody>
      </p:sp>
      <p:sp>
        <p:nvSpPr>
          <p:cNvPr id="4" name="页脚占位符 3">
            <a:extLst>
              <a:ext uri="{FF2B5EF4-FFF2-40B4-BE49-F238E27FC236}">
                <a16:creationId xmlns:a16="http://schemas.microsoft.com/office/drawing/2014/main" id="{981EF741-5F7F-4942-F88C-513F362C300F}"/>
              </a:ext>
            </a:extLst>
          </p:cNvPr>
          <p:cNvSpPr>
            <a:spLocks noGrp="1"/>
          </p:cNvSpPr>
          <p:nvPr>
            <p:ph type="ftr" sz="quarter" idx="11"/>
          </p:nvPr>
        </p:nvSpPr>
        <p:spPr/>
        <p:txBody>
          <a:bodyPr/>
          <a:lstStyle/>
          <a:p>
            <a:endParaRPr lang="zh-CN" altLang="en-US"/>
          </a:p>
        </p:txBody>
      </p:sp>
      <p:sp>
        <p:nvSpPr>
          <p:cNvPr id="5" name="灯片编号占位符 4">
            <a:extLst>
              <a:ext uri="{FF2B5EF4-FFF2-40B4-BE49-F238E27FC236}">
                <a16:creationId xmlns:a16="http://schemas.microsoft.com/office/drawing/2014/main" id="{E86FE3DC-FB75-D83A-EC67-AF31638F8385}"/>
              </a:ext>
            </a:extLst>
          </p:cNvPr>
          <p:cNvSpPr>
            <a:spLocks noGrp="1"/>
          </p:cNvSpPr>
          <p:nvPr>
            <p:ph type="sldNum" sz="quarter" idx="12"/>
          </p:nvPr>
        </p:nvSpPr>
        <p:spPr/>
        <p:txBody>
          <a:bodyPr/>
          <a:lstStyle/>
          <a:p>
            <a:fld id="{3C592DF9-BB9C-451A-A767-DB114A60D3EC}" type="slidenum">
              <a:rPr lang="zh-CN" altLang="en-US" smtClean="0"/>
              <a:t>‹#›</a:t>
            </a:fld>
            <a:endParaRPr lang="zh-CN" altLang="en-US"/>
          </a:p>
        </p:txBody>
      </p:sp>
    </p:spTree>
    <p:extLst>
      <p:ext uri="{BB962C8B-B14F-4D97-AF65-F5344CB8AC3E}">
        <p14:creationId xmlns:p14="http://schemas.microsoft.com/office/powerpoint/2010/main" val="25801485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a:extLst>
              <a:ext uri="{FF2B5EF4-FFF2-40B4-BE49-F238E27FC236}">
                <a16:creationId xmlns:a16="http://schemas.microsoft.com/office/drawing/2014/main" id="{8D45CA23-ACF3-93DA-E8E0-D755838F1E03}"/>
              </a:ext>
            </a:extLst>
          </p:cNvPr>
          <p:cNvSpPr>
            <a:spLocks noGrp="1"/>
          </p:cNvSpPr>
          <p:nvPr>
            <p:ph type="dt" sz="half" idx="10"/>
          </p:nvPr>
        </p:nvSpPr>
        <p:spPr/>
        <p:txBody>
          <a:bodyPr/>
          <a:lstStyle/>
          <a:p>
            <a:fld id="{35471779-E953-4BC6-8F0B-DB569E65BBF3}" type="datetimeFigureOut">
              <a:rPr lang="zh-CN" altLang="en-US" smtClean="0"/>
              <a:t>2024/7/11</a:t>
            </a:fld>
            <a:endParaRPr lang="zh-CN" altLang="en-US"/>
          </a:p>
        </p:txBody>
      </p:sp>
      <p:sp>
        <p:nvSpPr>
          <p:cNvPr id="3" name="页脚占位符 2">
            <a:extLst>
              <a:ext uri="{FF2B5EF4-FFF2-40B4-BE49-F238E27FC236}">
                <a16:creationId xmlns:a16="http://schemas.microsoft.com/office/drawing/2014/main" id="{617E71EF-65EC-E8F2-AE68-B1BAE2BCD767}"/>
              </a:ext>
            </a:extLst>
          </p:cNvPr>
          <p:cNvSpPr>
            <a:spLocks noGrp="1"/>
          </p:cNvSpPr>
          <p:nvPr>
            <p:ph type="ftr" sz="quarter" idx="11"/>
          </p:nvPr>
        </p:nvSpPr>
        <p:spPr/>
        <p:txBody>
          <a:bodyPr/>
          <a:lstStyle/>
          <a:p>
            <a:endParaRPr lang="zh-CN" altLang="en-US"/>
          </a:p>
        </p:txBody>
      </p:sp>
      <p:sp>
        <p:nvSpPr>
          <p:cNvPr id="4" name="灯片编号占位符 3">
            <a:extLst>
              <a:ext uri="{FF2B5EF4-FFF2-40B4-BE49-F238E27FC236}">
                <a16:creationId xmlns:a16="http://schemas.microsoft.com/office/drawing/2014/main" id="{0D2ADB2C-A0B2-0A4D-8A9D-3EBF0965A1BF}"/>
              </a:ext>
            </a:extLst>
          </p:cNvPr>
          <p:cNvSpPr>
            <a:spLocks noGrp="1"/>
          </p:cNvSpPr>
          <p:nvPr>
            <p:ph type="sldNum" sz="quarter" idx="12"/>
          </p:nvPr>
        </p:nvSpPr>
        <p:spPr/>
        <p:txBody>
          <a:bodyPr/>
          <a:lstStyle/>
          <a:p>
            <a:fld id="{3C592DF9-BB9C-451A-A767-DB114A60D3EC}" type="slidenum">
              <a:rPr lang="zh-CN" altLang="en-US" smtClean="0"/>
              <a:t>‹#›</a:t>
            </a:fld>
            <a:endParaRPr lang="zh-CN" altLang="en-US"/>
          </a:p>
        </p:txBody>
      </p:sp>
    </p:spTree>
    <p:extLst>
      <p:ext uri="{BB962C8B-B14F-4D97-AF65-F5344CB8AC3E}">
        <p14:creationId xmlns:p14="http://schemas.microsoft.com/office/powerpoint/2010/main" val="26092389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408A952-DF6D-A28D-C088-B5848E91C0C1}"/>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a:extLst>
              <a:ext uri="{FF2B5EF4-FFF2-40B4-BE49-F238E27FC236}">
                <a16:creationId xmlns:a16="http://schemas.microsoft.com/office/drawing/2014/main" id="{6329C3F0-DD3D-C494-445D-5091BFFEEA8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文本占位符 3">
            <a:extLst>
              <a:ext uri="{FF2B5EF4-FFF2-40B4-BE49-F238E27FC236}">
                <a16:creationId xmlns:a16="http://schemas.microsoft.com/office/drawing/2014/main" id="{BCD23E81-14FE-B415-B2B9-6ECE91C97E2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a:extLst>
              <a:ext uri="{FF2B5EF4-FFF2-40B4-BE49-F238E27FC236}">
                <a16:creationId xmlns:a16="http://schemas.microsoft.com/office/drawing/2014/main" id="{61C072B0-67BA-87E2-9A6A-27538348B749}"/>
              </a:ext>
            </a:extLst>
          </p:cNvPr>
          <p:cNvSpPr>
            <a:spLocks noGrp="1"/>
          </p:cNvSpPr>
          <p:nvPr>
            <p:ph type="dt" sz="half" idx="10"/>
          </p:nvPr>
        </p:nvSpPr>
        <p:spPr/>
        <p:txBody>
          <a:bodyPr/>
          <a:lstStyle/>
          <a:p>
            <a:fld id="{35471779-E953-4BC6-8F0B-DB569E65BBF3}" type="datetimeFigureOut">
              <a:rPr lang="zh-CN" altLang="en-US" smtClean="0"/>
              <a:t>2024/7/11</a:t>
            </a:fld>
            <a:endParaRPr lang="zh-CN" altLang="en-US"/>
          </a:p>
        </p:txBody>
      </p:sp>
      <p:sp>
        <p:nvSpPr>
          <p:cNvPr id="6" name="页脚占位符 5">
            <a:extLst>
              <a:ext uri="{FF2B5EF4-FFF2-40B4-BE49-F238E27FC236}">
                <a16:creationId xmlns:a16="http://schemas.microsoft.com/office/drawing/2014/main" id="{896410CE-C321-6CE1-ACB7-CC8B9871B12D}"/>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07F7053F-1B66-96DD-8597-005807DDC28C}"/>
              </a:ext>
            </a:extLst>
          </p:cNvPr>
          <p:cNvSpPr>
            <a:spLocks noGrp="1"/>
          </p:cNvSpPr>
          <p:nvPr>
            <p:ph type="sldNum" sz="quarter" idx="12"/>
          </p:nvPr>
        </p:nvSpPr>
        <p:spPr/>
        <p:txBody>
          <a:bodyPr/>
          <a:lstStyle/>
          <a:p>
            <a:fld id="{3C592DF9-BB9C-451A-A767-DB114A60D3EC}" type="slidenum">
              <a:rPr lang="zh-CN" altLang="en-US" smtClean="0"/>
              <a:t>‹#›</a:t>
            </a:fld>
            <a:endParaRPr lang="zh-CN" altLang="en-US"/>
          </a:p>
        </p:txBody>
      </p:sp>
    </p:spTree>
    <p:extLst>
      <p:ext uri="{BB962C8B-B14F-4D97-AF65-F5344CB8AC3E}">
        <p14:creationId xmlns:p14="http://schemas.microsoft.com/office/powerpoint/2010/main" val="38644081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43068CAC-3880-B203-8CEB-1A9604CFE964}"/>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a:extLst>
              <a:ext uri="{FF2B5EF4-FFF2-40B4-BE49-F238E27FC236}">
                <a16:creationId xmlns:a16="http://schemas.microsoft.com/office/drawing/2014/main" id="{66D77C60-CFA0-5848-4006-27228D3AFAC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a:extLst>
              <a:ext uri="{FF2B5EF4-FFF2-40B4-BE49-F238E27FC236}">
                <a16:creationId xmlns:a16="http://schemas.microsoft.com/office/drawing/2014/main" id="{1D9D5D27-149C-6C6C-565B-230DCFEE2B8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a:extLst>
              <a:ext uri="{FF2B5EF4-FFF2-40B4-BE49-F238E27FC236}">
                <a16:creationId xmlns:a16="http://schemas.microsoft.com/office/drawing/2014/main" id="{843C1A2D-9EC2-A396-E982-9F798358D602}"/>
              </a:ext>
            </a:extLst>
          </p:cNvPr>
          <p:cNvSpPr>
            <a:spLocks noGrp="1"/>
          </p:cNvSpPr>
          <p:nvPr>
            <p:ph type="dt" sz="half" idx="10"/>
          </p:nvPr>
        </p:nvSpPr>
        <p:spPr/>
        <p:txBody>
          <a:bodyPr/>
          <a:lstStyle/>
          <a:p>
            <a:fld id="{35471779-E953-4BC6-8F0B-DB569E65BBF3}" type="datetimeFigureOut">
              <a:rPr lang="zh-CN" altLang="en-US" smtClean="0"/>
              <a:t>2024/7/11</a:t>
            </a:fld>
            <a:endParaRPr lang="zh-CN" altLang="en-US"/>
          </a:p>
        </p:txBody>
      </p:sp>
      <p:sp>
        <p:nvSpPr>
          <p:cNvPr id="6" name="页脚占位符 5">
            <a:extLst>
              <a:ext uri="{FF2B5EF4-FFF2-40B4-BE49-F238E27FC236}">
                <a16:creationId xmlns:a16="http://schemas.microsoft.com/office/drawing/2014/main" id="{9689D8F2-AF2A-0FE2-B1CE-D413B3FB354D}"/>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F12D3870-3C4A-3DBF-BA1D-B55981C694BA}"/>
              </a:ext>
            </a:extLst>
          </p:cNvPr>
          <p:cNvSpPr>
            <a:spLocks noGrp="1"/>
          </p:cNvSpPr>
          <p:nvPr>
            <p:ph type="sldNum" sz="quarter" idx="12"/>
          </p:nvPr>
        </p:nvSpPr>
        <p:spPr/>
        <p:txBody>
          <a:bodyPr/>
          <a:lstStyle/>
          <a:p>
            <a:fld id="{3C592DF9-BB9C-451A-A767-DB114A60D3EC}" type="slidenum">
              <a:rPr lang="zh-CN" altLang="en-US" smtClean="0"/>
              <a:t>‹#›</a:t>
            </a:fld>
            <a:endParaRPr lang="zh-CN" altLang="en-US"/>
          </a:p>
        </p:txBody>
      </p:sp>
    </p:spTree>
    <p:extLst>
      <p:ext uri="{BB962C8B-B14F-4D97-AF65-F5344CB8AC3E}">
        <p14:creationId xmlns:p14="http://schemas.microsoft.com/office/powerpoint/2010/main" val="19802636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a:extLst>
              <a:ext uri="{FF2B5EF4-FFF2-40B4-BE49-F238E27FC236}">
                <a16:creationId xmlns:a16="http://schemas.microsoft.com/office/drawing/2014/main" id="{640A9772-1170-8212-9ACF-93FDE0FC4F3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a:extLst>
              <a:ext uri="{FF2B5EF4-FFF2-40B4-BE49-F238E27FC236}">
                <a16:creationId xmlns:a16="http://schemas.microsoft.com/office/drawing/2014/main" id="{6B5019DA-9FE9-E90B-A8A4-03C636E8087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B861076A-1CD4-E896-73A1-34A50293BC8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5471779-E953-4BC6-8F0B-DB569E65BBF3}" type="datetimeFigureOut">
              <a:rPr lang="zh-CN" altLang="en-US" smtClean="0"/>
              <a:t>2024/7/11</a:t>
            </a:fld>
            <a:endParaRPr lang="zh-CN" altLang="en-US"/>
          </a:p>
        </p:txBody>
      </p:sp>
      <p:sp>
        <p:nvSpPr>
          <p:cNvPr id="5" name="页脚占位符 4">
            <a:extLst>
              <a:ext uri="{FF2B5EF4-FFF2-40B4-BE49-F238E27FC236}">
                <a16:creationId xmlns:a16="http://schemas.microsoft.com/office/drawing/2014/main" id="{90A2484B-B6C5-2D09-8548-45F517C5C76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a:extLst>
              <a:ext uri="{FF2B5EF4-FFF2-40B4-BE49-F238E27FC236}">
                <a16:creationId xmlns:a16="http://schemas.microsoft.com/office/drawing/2014/main" id="{E57599B9-DE1A-8996-0C1B-2E812B42EA6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C592DF9-BB9C-451A-A767-DB114A60D3EC}" type="slidenum">
              <a:rPr lang="zh-CN" altLang="en-US" smtClean="0"/>
              <a:t>‹#›</a:t>
            </a:fld>
            <a:endParaRPr lang="zh-CN" altLang="en-US"/>
          </a:p>
        </p:txBody>
      </p:sp>
    </p:spTree>
    <p:extLst>
      <p:ext uri="{BB962C8B-B14F-4D97-AF65-F5344CB8AC3E}">
        <p14:creationId xmlns:p14="http://schemas.microsoft.com/office/powerpoint/2010/main" val="42874066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7.xml"/><Relationship Id="rId1" Type="http://schemas.openxmlformats.org/officeDocument/2006/relationships/tags" Target="../tags/tag1.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矩形: 圆角 8">
            <a:extLst>
              <a:ext uri="{FF2B5EF4-FFF2-40B4-BE49-F238E27FC236}">
                <a16:creationId xmlns:a16="http://schemas.microsoft.com/office/drawing/2014/main" id="{E4C26738-4B37-216A-B91B-BFA2432CD15D}"/>
              </a:ext>
            </a:extLst>
          </p:cNvPr>
          <p:cNvSpPr/>
          <p:nvPr/>
        </p:nvSpPr>
        <p:spPr>
          <a:xfrm>
            <a:off x="2951398" y="5137055"/>
            <a:ext cx="6583380" cy="662553"/>
          </a:xfrm>
          <a:prstGeom prst="roundRect">
            <a:avLst/>
          </a:prstGeom>
          <a:solidFill>
            <a:srgbClr val="4472C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8" name="文本框 7">
            <a:extLst>
              <a:ext uri="{FF2B5EF4-FFF2-40B4-BE49-F238E27FC236}">
                <a16:creationId xmlns:a16="http://schemas.microsoft.com/office/drawing/2014/main" id="{41EFC8B9-D45E-BFA6-E44E-A47253FEC230}"/>
              </a:ext>
            </a:extLst>
          </p:cNvPr>
          <p:cNvSpPr txBox="1"/>
          <p:nvPr/>
        </p:nvSpPr>
        <p:spPr>
          <a:xfrm>
            <a:off x="2951398" y="5066145"/>
            <a:ext cx="6751320" cy="662554"/>
          </a:xfrm>
          <a:prstGeom prst="rect">
            <a:avLst/>
          </a:prstGeom>
          <a:noFill/>
        </p:spPr>
        <p:txBody>
          <a:bodyPr wrap="square" rtlCol="0">
            <a:spAutoFit/>
          </a:bodyPr>
          <a:lstStyle/>
          <a:p>
            <a:pPr algn="ctr">
              <a:lnSpc>
                <a:spcPct val="150000"/>
              </a:lnSpc>
            </a:pPr>
            <a:r>
              <a:rPr lang="zh-CN" altLang="en-US" sz="2800" dirty="0">
                <a:solidFill>
                  <a:schemeClr val="bg1"/>
                </a:solidFill>
                <a:latin typeface="微软雅黑" panose="020B0503020204020204" pitchFamily="34" charset="-122"/>
                <a:ea typeface="微软雅黑" panose="020B0503020204020204" pitchFamily="34" charset="-122"/>
              </a:rPr>
              <a:t>江苏吴中医药集团有限公司苏州制药厂</a:t>
            </a:r>
          </a:p>
        </p:txBody>
      </p:sp>
      <p:sp>
        <p:nvSpPr>
          <p:cNvPr id="3" name="矩形: 圆角 2">
            <a:extLst>
              <a:ext uri="{FF2B5EF4-FFF2-40B4-BE49-F238E27FC236}">
                <a16:creationId xmlns:a16="http://schemas.microsoft.com/office/drawing/2014/main" id="{8D3EF741-AE41-E074-AC1E-6952F79FF81F}"/>
              </a:ext>
            </a:extLst>
          </p:cNvPr>
          <p:cNvSpPr/>
          <p:nvPr/>
        </p:nvSpPr>
        <p:spPr>
          <a:xfrm>
            <a:off x="2251587" y="835741"/>
            <a:ext cx="7836309" cy="3687052"/>
          </a:xfrm>
          <a:prstGeom prst="roundRect">
            <a:avLst/>
          </a:prstGeom>
          <a:noFill/>
          <a:ln w="38100">
            <a:solidFill>
              <a:srgbClr val="4472C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文本框 6">
            <a:extLst>
              <a:ext uri="{FF2B5EF4-FFF2-40B4-BE49-F238E27FC236}">
                <a16:creationId xmlns:a16="http://schemas.microsoft.com/office/drawing/2014/main" id="{0CECE543-0AD7-9078-B2C5-60B86243F1A4}"/>
              </a:ext>
            </a:extLst>
          </p:cNvPr>
          <p:cNvSpPr txBox="1"/>
          <p:nvPr/>
        </p:nvSpPr>
        <p:spPr>
          <a:xfrm>
            <a:off x="3737002" y="4065522"/>
            <a:ext cx="4717995" cy="743986"/>
          </a:xfrm>
          <a:prstGeom prst="rect">
            <a:avLst/>
          </a:prstGeom>
          <a:solidFill>
            <a:schemeClr val="bg1"/>
          </a:solidFill>
        </p:spPr>
        <p:txBody>
          <a:bodyPr wrap="square" rtlCol="0">
            <a:spAutoFit/>
          </a:bodyPr>
          <a:lstStyle/>
          <a:p>
            <a:pPr algn="dist">
              <a:lnSpc>
                <a:spcPct val="150000"/>
              </a:lnSpc>
            </a:pPr>
            <a:r>
              <a:rPr lang="zh-CN" altLang="en-US" sz="3200" b="1" dirty="0">
                <a:solidFill>
                  <a:srgbClr val="4472C4"/>
                </a:solidFill>
                <a:latin typeface="微软雅黑" panose="020B0503020204020204" pitchFamily="34" charset="-122"/>
                <a:ea typeface="微软雅黑" panose="020B0503020204020204" pitchFamily="34" charset="-122"/>
              </a:rPr>
              <a:t>利奈唑胺氯化钠注射液</a:t>
            </a:r>
          </a:p>
        </p:txBody>
      </p:sp>
      <p:pic>
        <p:nvPicPr>
          <p:cNvPr id="5" name="图片 4">
            <a:extLst>
              <a:ext uri="{FF2B5EF4-FFF2-40B4-BE49-F238E27FC236}">
                <a16:creationId xmlns:a16="http://schemas.microsoft.com/office/drawing/2014/main" id="{A4FD1DEC-A04C-041B-1D02-0566D82C0B71}"/>
              </a:ext>
            </a:extLst>
          </p:cNvPr>
          <p:cNvPicPr>
            <a:picLocks noChangeAspect="1"/>
          </p:cNvPicPr>
          <p:nvPr/>
        </p:nvPicPr>
        <p:blipFill rotWithShape="1">
          <a:blip r:embed="rId2">
            <a:extLst>
              <a:ext uri="{28A0092B-C50C-407E-A947-70E740481C1C}">
                <a14:useLocalDpi xmlns:a14="http://schemas.microsoft.com/office/drawing/2010/main" val="0"/>
              </a:ext>
            </a:extLst>
          </a:blip>
          <a:srcRect r="9615"/>
          <a:stretch/>
        </p:blipFill>
        <p:spPr>
          <a:xfrm>
            <a:off x="3034117" y="1566753"/>
            <a:ext cx="2028586" cy="2505546"/>
          </a:xfrm>
          <a:prstGeom prst="rect">
            <a:avLst/>
          </a:prstGeom>
        </p:spPr>
      </p:pic>
      <p:pic>
        <p:nvPicPr>
          <p:cNvPr id="11" name="图片 10">
            <a:extLst>
              <a:ext uri="{FF2B5EF4-FFF2-40B4-BE49-F238E27FC236}">
                <a16:creationId xmlns:a16="http://schemas.microsoft.com/office/drawing/2014/main" id="{70C06B6E-2AE5-9D59-F723-6F220DEFA750}"/>
              </a:ext>
            </a:extLst>
          </p:cNvPr>
          <p:cNvPicPr>
            <a:picLocks noChangeAspect="1"/>
          </p:cNvPicPr>
          <p:nvPr/>
        </p:nvPicPr>
        <p:blipFill rotWithShape="1">
          <a:blip r:embed="rId2">
            <a:extLst>
              <a:ext uri="{28A0092B-C50C-407E-A947-70E740481C1C}">
                <a14:useLocalDpi xmlns:a14="http://schemas.microsoft.com/office/drawing/2010/main" val="0"/>
              </a:ext>
            </a:extLst>
          </a:blip>
          <a:srcRect r="9615"/>
          <a:stretch/>
        </p:blipFill>
        <p:spPr>
          <a:xfrm>
            <a:off x="5529045" y="1311474"/>
            <a:ext cx="1844612" cy="2278316"/>
          </a:xfrm>
          <a:prstGeom prst="rect">
            <a:avLst/>
          </a:prstGeom>
        </p:spPr>
      </p:pic>
      <p:pic>
        <p:nvPicPr>
          <p:cNvPr id="12" name="图片 11">
            <a:extLst>
              <a:ext uri="{FF2B5EF4-FFF2-40B4-BE49-F238E27FC236}">
                <a16:creationId xmlns:a16="http://schemas.microsoft.com/office/drawing/2014/main" id="{6B8422EB-97DD-5507-E6A9-D5BCCB2FEA40}"/>
              </a:ext>
            </a:extLst>
          </p:cNvPr>
          <p:cNvPicPr>
            <a:picLocks noChangeAspect="1"/>
          </p:cNvPicPr>
          <p:nvPr/>
        </p:nvPicPr>
        <p:blipFill rotWithShape="1">
          <a:blip r:embed="rId2">
            <a:extLst>
              <a:ext uri="{28A0092B-C50C-407E-A947-70E740481C1C}">
                <a14:useLocalDpi xmlns:a14="http://schemas.microsoft.com/office/drawing/2010/main" val="0"/>
              </a:ext>
            </a:extLst>
          </a:blip>
          <a:srcRect r="9615"/>
          <a:stretch/>
        </p:blipFill>
        <p:spPr>
          <a:xfrm>
            <a:off x="7953910" y="1117107"/>
            <a:ext cx="1407736" cy="1738722"/>
          </a:xfrm>
          <a:prstGeom prst="rect">
            <a:avLst/>
          </a:prstGeom>
        </p:spPr>
      </p:pic>
    </p:spTree>
    <p:extLst>
      <p:ext uri="{BB962C8B-B14F-4D97-AF65-F5344CB8AC3E}">
        <p14:creationId xmlns:p14="http://schemas.microsoft.com/office/powerpoint/2010/main" val="30555950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5"/>
          <p:cNvSpPr>
            <a:spLocks/>
          </p:cNvSpPr>
          <p:nvPr/>
        </p:nvSpPr>
        <p:spPr bwMode="auto">
          <a:xfrm>
            <a:off x="0" y="1339"/>
            <a:ext cx="4260774" cy="6869605"/>
          </a:xfrm>
          <a:custGeom>
            <a:avLst/>
            <a:gdLst>
              <a:gd name="T0" fmla="*/ 0 w 5566"/>
              <a:gd name="T1" fmla="*/ 0 h 9000"/>
              <a:gd name="T2" fmla="*/ 3311315 w 5566"/>
              <a:gd name="T3" fmla="*/ 0 h 9000"/>
              <a:gd name="T4" fmla="*/ 4262438 w 5566"/>
              <a:gd name="T5" fmla="*/ 6872288 h 9000"/>
              <a:gd name="T6" fmla="*/ 0 w 5566"/>
              <a:gd name="T7" fmla="*/ 6872288 h 9000"/>
              <a:gd name="T8" fmla="*/ 0 w 5566"/>
              <a:gd name="T9" fmla="*/ 0 h 90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566" h="9000">
                <a:moveTo>
                  <a:pt x="0" y="0"/>
                </a:moveTo>
                <a:lnTo>
                  <a:pt x="4324" y="0"/>
                </a:lnTo>
                <a:lnTo>
                  <a:pt x="5566" y="9000"/>
                </a:lnTo>
                <a:lnTo>
                  <a:pt x="0" y="9000"/>
                </a:lnTo>
                <a:lnTo>
                  <a:pt x="0" y="0"/>
                </a:lnTo>
                <a:close/>
              </a:path>
            </a:pathLst>
          </a:custGeom>
          <a:solidFill>
            <a:srgbClr val="4472C4"/>
          </a:solidFill>
          <a:ln>
            <a:noFill/>
          </a:ln>
          <a:effectLst>
            <a:outerShdw blurRad="63500" algn="ctr" rotWithShape="0">
              <a:prstClr val="black">
                <a:alpha val="40000"/>
              </a:prstClr>
            </a:outerShdw>
          </a:effectLst>
        </p:spPr>
        <p:txBody>
          <a:bodyPr/>
          <a:lstStyle/>
          <a:p>
            <a:endParaRPr lang="zh-CN" altLang="en-US" sz="1799" dirty="0">
              <a:cs typeface="+mn-ea"/>
              <a:sym typeface="+mn-lt"/>
            </a:endParaRPr>
          </a:p>
        </p:txBody>
      </p:sp>
      <p:sp>
        <p:nvSpPr>
          <p:cNvPr id="3" name="TextBox 54"/>
          <p:cNvSpPr txBox="1"/>
          <p:nvPr/>
        </p:nvSpPr>
        <p:spPr>
          <a:xfrm>
            <a:off x="789223" y="3761355"/>
            <a:ext cx="2169760" cy="1231074"/>
          </a:xfrm>
          <a:prstGeom prst="rect">
            <a:avLst/>
          </a:prstGeom>
          <a:noFill/>
        </p:spPr>
        <p:txBody>
          <a:bodyPr wrap="none" lIns="121888" tIns="60944" rIns="121888" bIns="60944" rtlCol="0">
            <a:spAutoFit/>
          </a:bodyPr>
          <a:lstStyle/>
          <a:p>
            <a:pPr algn="ctr" defTabSz="914377">
              <a:defRPr/>
            </a:pPr>
            <a:r>
              <a:rPr lang="zh-CN" altLang="en-US" sz="7200" spc="300" dirty="0">
                <a:solidFill>
                  <a:schemeClr val="bg1"/>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mn-ea"/>
                <a:sym typeface="+mn-lt"/>
              </a:rPr>
              <a:t>目录</a:t>
            </a:r>
          </a:p>
        </p:txBody>
      </p:sp>
      <p:sp>
        <p:nvSpPr>
          <p:cNvPr id="4" name="TextBox 55"/>
          <p:cNvSpPr txBox="1"/>
          <p:nvPr/>
        </p:nvSpPr>
        <p:spPr>
          <a:xfrm>
            <a:off x="98910" y="4992429"/>
            <a:ext cx="3891386" cy="800187"/>
          </a:xfrm>
          <a:prstGeom prst="rect">
            <a:avLst/>
          </a:prstGeom>
          <a:noFill/>
        </p:spPr>
        <p:txBody>
          <a:bodyPr wrap="none" lIns="121888" tIns="60944" rIns="121888" bIns="60944" rtlCol="0">
            <a:spAutoFit/>
          </a:bodyPr>
          <a:lstStyle/>
          <a:p>
            <a:pPr algn="ctr" defTabSz="914377">
              <a:defRPr/>
            </a:pPr>
            <a:r>
              <a:rPr lang="en-US" altLang="zh-CN" sz="4400" spc="600" dirty="0">
                <a:solidFill>
                  <a:schemeClr val="bg1"/>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mn-ea"/>
                <a:sym typeface="+mn-lt"/>
              </a:rPr>
              <a:t>CONTENTS</a:t>
            </a:r>
            <a:endParaRPr lang="zh-CN" altLang="en-US" sz="4400" spc="600" dirty="0">
              <a:solidFill>
                <a:schemeClr val="bg1"/>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mn-ea"/>
              <a:sym typeface="+mn-lt"/>
            </a:endParaRPr>
          </a:p>
        </p:txBody>
      </p:sp>
      <p:sp>
        <p:nvSpPr>
          <p:cNvPr id="5" name="Freeform 11"/>
          <p:cNvSpPr>
            <a:spLocks/>
          </p:cNvSpPr>
          <p:nvPr/>
        </p:nvSpPr>
        <p:spPr bwMode="auto">
          <a:xfrm>
            <a:off x="5436230" y="1064621"/>
            <a:ext cx="891827" cy="112668"/>
          </a:xfrm>
          <a:custGeom>
            <a:avLst/>
            <a:gdLst>
              <a:gd name="T0" fmla="*/ 85667 w 1156"/>
              <a:gd name="T1" fmla="*/ 0 h 142"/>
              <a:gd name="T2" fmla="*/ 806508 w 1156"/>
              <a:gd name="T3" fmla="*/ 0 h 142"/>
              <a:gd name="T4" fmla="*/ 892175 w 1156"/>
              <a:gd name="T5" fmla="*/ 112712 h 142"/>
              <a:gd name="T6" fmla="*/ 0 w 1156"/>
              <a:gd name="T7" fmla="*/ 112712 h 142"/>
              <a:gd name="T8" fmla="*/ 85667 w 1156"/>
              <a:gd name="T9" fmla="*/ 0 h 14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156" h="142">
                <a:moveTo>
                  <a:pt x="111" y="0"/>
                </a:moveTo>
                <a:lnTo>
                  <a:pt x="1045" y="0"/>
                </a:lnTo>
                <a:lnTo>
                  <a:pt x="1156" y="142"/>
                </a:lnTo>
                <a:lnTo>
                  <a:pt x="0" y="142"/>
                </a:lnTo>
                <a:lnTo>
                  <a:pt x="111" y="0"/>
                </a:lnTo>
                <a:close/>
              </a:path>
            </a:pathLst>
          </a:custGeom>
          <a:solidFill>
            <a:srgbClr val="4472C4"/>
          </a:solidFill>
          <a:ln>
            <a:noFill/>
          </a:ln>
          <a:effectLst>
            <a:outerShdw blurRad="63500" algn="ctr" rotWithShape="0">
              <a:prstClr val="black">
                <a:alpha val="40000"/>
              </a:prstClr>
            </a:outerShdw>
          </a:effectLst>
        </p:spPr>
        <p:txBody>
          <a:bodyPr/>
          <a:lstStyle/>
          <a:p>
            <a:pPr algn="ctr"/>
            <a:endParaRPr lang="zh-CN" altLang="en-US" sz="1799">
              <a:cs typeface="+mn-ea"/>
              <a:sym typeface="+mn-lt"/>
            </a:endParaRPr>
          </a:p>
        </p:txBody>
      </p:sp>
      <p:sp>
        <p:nvSpPr>
          <p:cNvPr id="6" name="Freeform 10"/>
          <p:cNvSpPr>
            <a:spLocks/>
          </p:cNvSpPr>
          <p:nvPr/>
        </p:nvSpPr>
        <p:spPr bwMode="auto">
          <a:xfrm>
            <a:off x="5272781" y="1153487"/>
            <a:ext cx="5740555" cy="701401"/>
          </a:xfrm>
          <a:custGeom>
            <a:avLst/>
            <a:gdLst>
              <a:gd name="T0" fmla="*/ 74828 w 8676"/>
              <a:gd name="T1" fmla="*/ 0 h 884"/>
              <a:gd name="T2" fmla="*/ 6537843 w 8676"/>
              <a:gd name="T3" fmla="*/ 0 h 884"/>
              <a:gd name="T4" fmla="*/ 6692900 w 8676"/>
              <a:gd name="T5" fmla="*/ 160338 h 884"/>
              <a:gd name="T6" fmla="*/ 6692900 w 8676"/>
              <a:gd name="T7" fmla="*/ 625475 h 884"/>
              <a:gd name="T8" fmla="*/ 6618072 w 8676"/>
              <a:gd name="T9" fmla="*/ 701675 h 884"/>
              <a:gd name="T10" fmla="*/ 74828 w 8676"/>
              <a:gd name="T11" fmla="*/ 701675 h 884"/>
              <a:gd name="T12" fmla="*/ 0 w 8676"/>
              <a:gd name="T13" fmla="*/ 625475 h 884"/>
              <a:gd name="T14" fmla="*/ 0 w 8676"/>
              <a:gd name="T15" fmla="*/ 76200 h 884"/>
              <a:gd name="T16" fmla="*/ 74828 w 8676"/>
              <a:gd name="T17" fmla="*/ 0 h 88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8676" h="884">
                <a:moveTo>
                  <a:pt x="97" y="0"/>
                </a:moveTo>
                <a:lnTo>
                  <a:pt x="8475" y="0"/>
                </a:lnTo>
                <a:lnTo>
                  <a:pt x="8676" y="202"/>
                </a:lnTo>
                <a:lnTo>
                  <a:pt x="8676" y="788"/>
                </a:lnTo>
                <a:cubicBezTo>
                  <a:pt x="8676" y="841"/>
                  <a:pt x="8632" y="884"/>
                  <a:pt x="8579" y="884"/>
                </a:cubicBezTo>
                <a:lnTo>
                  <a:pt x="97" y="884"/>
                </a:lnTo>
                <a:cubicBezTo>
                  <a:pt x="44" y="884"/>
                  <a:pt x="0" y="841"/>
                  <a:pt x="0" y="788"/>
                </a:cubicBezTo>
                <a:lnTo>
                  <a:pt x="0" y="96"/>
                </a:lnTo>
                <a:cubicBezTo>
                  <a:pt x="0" y="43"/>
                  <a:pt x="44" y="0"/>
                  <a:pt x="97" y="0"/>
                </a:cubicBezTo>
                <a:close/>
              </a:path>
            </a:pathLst>
          </a:custGeom>
          <a:solidFill>
            <a:srgbClr val="FFFFFF"/>
          </a:solidFill>
          <a:ln w="10" cap="flat" cmpd="sng">
            <a:solidFill>
              <a:srgbClr val="A8A9AD"/>
            </a:solidFill>
            <a:round/>
            <a:headEnd/>
            <a:tailEnd/>
          </a:ln>
        </p:spPr>
        <p:txBody>
          <a:bodyPr/>
          <a:lstStyle/>
          <a:p>
            <a:endParaRPr lang="zh-CN" altLang="en-US" sz="1799">
              <a:cs typeface="+mn-ea"/>
              <a:sym typeface="+mn-lt"/>
            </a:endParaRPr>
          </a:p>
        </p:txBody>
      </p:sp>
      <p:sp>
        <p:nvSpPr>
          <p:cNvPr id="7" name="Rectangle 12"/>
          <p:cNvSpPr>
            <a:spLocks noChangeArrowheads="1"/>
          </p:cNvSpPr>
          <p:nvPr/>
        </p:nvSpPr>
        <p:spPr bwMode="auto">
          <a:xfrm>
            <a:off x="5521921" y="1064621"/>
            <a:ext cx="720444" cy="737899"/>
          </a:xfrm>
          <a:prstGeom prst="rect">
            <a:avLst/>
          </a:prstGeom>
          <a:solidFill>
            <a:srgbClr val="4472C4"/>
          </a:solidFill>
          <a:ln>
            <a:noFill/>
          </a:ln>
          <a:effectLst>
            <a:outerShdw blurRad="63500" algn="ctr" rotWithShape="0">
              <a:prstClr val="black">
                <a:alpha val="40000"/>
              </a:prstClr>
            </a:outerShdw>
          </a:effectLst>
        </p:spPr>
        <p:txBody>
          <a:bodyPr/>
          <a:lstStyle>
            <a:lvl1pPr eaLnBrk="0" hangingPunct="0">
              <a:spcBef>
                <a:spcPct val="20000"/>
              </a:spcBef>
              <a:buChar char="•"/>
              <a:defRPr sz="2000">
                <a:solidFill>
                  <a:schemeClr val="accent2"/>
                </a:solidFill>
                <a:latin typeface="Arial" panose="020B0604020202020204" pitchFamily="34" charset="0"/>
                <a:ea typeface="微软雅黑" panose="020B0503020204020204" pitchFamily="34" charset="-122"/>
              </a:defRPr>
            </a:lvl1pPr>
            <a:lvl2pPr marL="742950" indent="-285750" eaLnBrk="0" hangingPunct="0">
              <a:spcBef>
                <a:spcPct val="20000"/>
              </a:spcBef>
              <a:buChar char="–"/>
              <a:defRPr sz="2000">
                <a:solidFill>
                  <a:schemeClr val="accent2"/>
                </a:solidFill>
                <a:latin typeface="Arial" panose="020B0604020202020204" pitchFamily="34" charset="0"/>
                <a:ea typeface="仿宋_GB2312" pitchFamily="1" charset="-122"/>
              </a:defRPr>
            </a:lvl2pPr>
            <a:lvl3pPr marL="1143000" indent="-228600" eaLnBrk="0" hangingPunct="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algn="ctr" eaLnBrk="1" hangingPunct="1">
              <a:spcBef>
                <a:spcPct val="0"/>
              </a:spcBef>
              <a:buFontTx/>
              <a:buNone/>
            </a:pPr>
            <a:endParaRPr lang="zh-CN" altLang="en-US" sz="1799">
              <a:solidFill>
                <a:schemeClr val="tx1"/>
              </a:solidFill>
              <a:latin typeface="+mn-lt"/>
              <a:ea typeface="+mn-ea"/>
              <a:cs typeface="+mn-ea"/>
              <a:sym typeface="+mn-lt"/>
            </a:endParaRPr>
          </a:p>
        </p:txBody>
      </p:sp>
      <p:sp>
        <p:nvSpPr>
          <p:cNvPr id="8" name="Freeform 11"/>
          <p:cNvSpPr>
            <a:spLocks/>
          </p:cNvSpPr>
          <p:nvPr/>
        </p:nvSpPr>
        <p:spPr bwMode="auto">
          <a:xfrm>
            <a:off x="5436230" y="2084985"/>
            <a:ext cx="891827" cy="112669"/>
          </a:xfrm>
          <a:custGeom>
            <a:avLst/>
            <a:gdLst>
              <a:gd name="T0" fmla="*/ 85667 w 1156"/>
              <a:gd name="T1" fmla="*/ 0 h 142"/>
              <a:gd name="T2" fmla="*/ 806508 w 1156"/>
              <a:gd name="T3" fmla="*/ 0 h 142"/>
              <a:gd name="T4" fmla="*/ 892175 w 1156"/>
              <a:gd name="T5" fmla="*/ 112713 h 142"/>
              <a:gd name="T6" fmla="*/ 0 w 1156"/>
              <a:gd name="T7" fmla="*/ 112713 h 142"/>
              <a:gd name="T8" fmla="*/ 85667 w 1156"/>
              <a:gd name="T9" fmla="*/ 0 h 14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156" h="142">
                <a:moveTo>
                  <a:pt x="111" y="0"/>
                </a:moveTo>
                <a:lnTo>
                  <a:pt x="1045" y="0"/>
                </a:lnTo>
                <a:lnTo>
                  <a:pt x="1156" y="142"/>
                </a:lnTo>
                <a:lnTo>
                  <a:pt x="0" y="142"/>
                </a:lnTo>
                <a:lnTo>
                  <a:pt x="111" y="0"/>
                </a:lnTo>
                <a:close/>
              </a:path>
            </a:pathLst>
          </a:custGeom>
          <a:solidFill>
            <a:srgbClr val="4472C4"/>
          </a:solidFill>
          <a:ln>
            <a:noFill/>
          </a:ln>
          <a:effectLst>
            <a:outerShdw blurRad="63500" algn="ctr" rotWithShape="0">
              <a:prstClr val="black">
                <a:alpha val="40000"/>
              </a:prstClr>
            </a:outerShdw>
          </a:effectLst>
        </p:spPr>
        <p:txBody>
          <a:bodyPr/>
          <a:lstStyle/>
          <a:p>
            <a:pPr algn="ctr"/>
            <a:endParaRPr lang="zh-CN" altLang="en-US" sz="1799">
              <a:cs typeface="+mn-ea"/>
              <a:sym typeface="+mn-lt"/>
            </a:endParaRPr>
          </a:p>
        </p:txBody>
      </p:sp>
      <p:sp>
        <p:nvSpPr>
          <p:cNvPr id="9" name="Freeform 10"/>
          <p:cNvSpPr>
            <a:spLocks/>
          </p:cNvSpPr>
          <p:nvPr/>
        </p:nvSpPr>
        <p:spPr bwMode="auto">
          <a:xfrm>
            <a:off x="5272781" y="2173850"/>
            <a:ext cx="5740555" cy="701401"/>
          </a:xfrm>
          <a:custGeom>
            <a:avLst/>
            <a:gdLst>
              <a:gd name="T0" fmla="*/ 74828 w 8676"/>
              <a:gd name="T1" fmla="*/ 0 h 884"/>
              <a:gd name="T2" fmla="*/ 6537843 w 8676"/>
              <a:gd name="T3" fmla="*/ 0 h 884"/>
              <a:gd name="T4" fmla="*/ 6692900 w 8676"/>
              <a:gd name="T5" fmla="*/ 160338 h 884"/>
              <a:gd name="T6" fmla="*/ 6692900 w 8676"/>
              <a:gd name="T7" fmla="*/ 625475 h 884"/>
              <a:gd name="T8" fmla="*/ 6618072 w 8676"/>
              <a:gd name="T9" fmla="*/ 701675 h 884"/>
              <a:gd name="T10" fmla="*/ 74828 w 8676"/>
              <a:gd name="T11" fmla="*/ 701675 h 884"/>
              <a:gd name="T12" fmla="*/ 0 w 8676"/>
              <a:gd name="T13" fmla="*/ 625475 h 884"/>
              <a:gd name="T14" fmla="*/ 0 w 8676"/>
              <a:gd name="T15" fmla="*/ 76200 h 884"/>
              <a:gd name="T16" fmla="*/ 74828 w 8676"/>
              <a:gd name="T17" fmla="*/ 0 h 88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8676" h="884">
                <a:moveTo>
                  <a:pt x="97" y="0"/>
                </a:moveTo>
                <a:lnTo>
                  <a:pt x="8475" y="0"/>
                </a:lnTo>
                <a:lnTo>
                  <a:pt x="8676" y="202"/>
                </a:lnTo>
                <a:lnTo>
                  <a:pt x="8676" y="788"/>
                </a:lnTo>
                <a:cubicBezTo>
                  <a:pt x="8676" y="841"/>
                  <a:pt x="8632" y="884"/>
                  <a:pt x="8579" y="884"/>
                </a:cubicBezTo>
                <a:lnTo>
                  <a:pt x="97" y="884"/>
                </a:lnTo>
                <a:cubicBezTo>
                  <a:pt x="44" y="884"/>
                  <a:pt x="0" y="841"/>
                  <a:pt x="0" y="788"/>
                </a:cubicBezTo>
                <a:lnTo>
                  <a:pt x="0" y="96"/>
                </a:lnTo>
                <a:cubicBezTo>
                  <a:pt x="0" y="43"/>
                  <a:pt x="44" y="0"/>
                  <a:pt x="97" y="0"/>
                </a:cubicBezTo>
                <a:close/>
              </a:path>
            </a:pathLst>
          </a:custGeom>
          <a:solidFill>
            <a:srgbClr val="FFFFFF"/>
          </a:solidFill>
          <a:ln w="10" cap="flat" cmpd="sng">
            <a:solidFill>
              <a:srgbClr val="A8A9AD"/>
            </a:solidFill>
            <a:round/>
            <a:headEnd/>
            <a:tailEnd/>
          </a:ln>
        </p:spPr>
        <p:txBody>
          <a:bodyPr/>
          <a:lstStyle/>
          <a:p>
            <a:endParaRPr lang="zh-CN" altLang="en-US" sz="1799">
              <a:cs typeface="+mn-ea"/>
              <a:sym typeface="+mn-lt"/>
            </a:endParaRPr>
          </a:p>
        </p:txBody>
      </p:sp>
      <p:sp>
        <p:nvSpPr>
          <p:cNvPr id="10" name="Rectangle 12"/>
          <p:cNvSpPr>
            <a:spLocks noChangeArrowheads="1"/>
          </p:cNvSpPr>
          <p:nvPr/>
        </p:nvSpPr>
        <p:spPr bwMode="auto">
          <a:xfrm>
            <a:off x="5521921" y="2084984"/>
            <a:ext cx="720444" cy="737900"/>
          </a:xfrm>
          <a:prstGeom prst="rect">
            <a:avLst/>
          </a:prstGeom>
          <a:solidFill>
            <a:srgbClr val="4472C4"/>
          </a:solidFill>
          <a:ln>
            <a:noFill/>
          </a:ln>
          <a:effectLst>
            <a:outerShdw blurRad="63500" algn="ctr" rotWithShape="0">
              <a:prstClr val="black">
                <a:alpha val="40000"/>
              </a:prstClr>
            </a:outerShdw>
          </a:effectLst>
        </p:spPr>
        <p:txBody>
          <a:bodyPr/>
          <a:lstStyle>
            <a:lvl1pPr eaLnBrk="0" hangingPunct="0">
              <a:spcBef>
                <a:spcPct val="20000"/>
              </a:spcBef>
              <a:buChar char="•"/>
              <a:defRPr sz="2000">
                <a:solidFill>
                  <a:schemeClr val="accent2"/>
                </a:solidFill>
                <a:latin typeface="Arial" panose="020B0604020202020204" pitchFamily="34" charset="0"/>
                <a:ea typeface="微软雅黑" panose="020B0503020204020204" pitchFamily="34" charset="-122"/>
              </a:defRPr>
            </a:lvl1pPr>
            <a:lvl2pPr marL="742950" indent="-285750" eaLnBrk="0" hangingPunct="0">
              <a:spcBef>
                <a:spcPct val="20000"/>
              </a:spcBef>
              <a:buChar char="–"/>
              <a:defRPr sz="2000">
                <a:solidFill>
                  <a:schemeClr val="accent2"/>
                </a:solidFill>
                <a:latin typeface="Arial" panose="020B0604020202020204" pitchFamily="34" charset="0"/>
                <a:ea typeface="仿宋_GB2312" pitchFamily="1" charset="-122"/>
              </a:defRPr>
            </a:lvl2pPr>
            <a:lvl3pPr marL="1143000" indent="-228600" eaLnBrk="0" hangingPunct="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algn="ctr" eaLnBrk="1" hangingPunct="1">
              <a:spcBef>
                <a:spcPct val="0"/>
              </a:spcBef>
              <a:buFontTx/>
              <a:buNone/>
            </a:pPr>
            <a:endParaRPr lang="zh-CN" altLang="en-US" sz="1799">
              <a:solidFill>
                <a:schemeClr val="tx1"/>
              </a:solidFill>
              <a:latin typeface="+mn-lt"/>
              <a:ea typeface="+mn-ea"/>
              <a:cs typeface="+mn-ea"/>
              <a:sym typeface="+mn-lt"/>
            </a:endParaRPr>
          </a:p>
        </p:txBody>
      </p:sp>
      <p:sp>
        <p:nvSpPr>
          <p:cNvPr id="11" name="Freeform 11"/>
          <p:cNvSpPr>
            <a:spLocks/>
          </p:cNvSpPr>
          <p:nvPr/>
        </p:nvSpPr>
        <p:spPr bwMode="auto">
          <a:xfrm>
            <a:off x="5436230" y="3083133"/>
            <a:ext cx="891827" cy="112668"/>
          </a:xfrm>
          <a:custGeom>
            <a:avLst/>
            <a:gdLst>
              <a:gd name="T0" fmla="*/ 85667 w 1156"/>
              <a:gd name="T1" fmla="*/ 0 h 142"/>
              <a:gd name="T2" fmla="*/ 806508 w 1156"/>
              <a:gd name="T3" fmla="*/ 0 h 142"/>
              <a:gd name="T4" fmla="*/ 892175 w 1156"/>
              <a:gd name="T5" fmla="*/ 112712 h 142"/>
              <a:gd name="T6" fmla="*/ 0 w 1156"/>
              <a:gd name="T7" fmla="*/ 112712 h 142"/>
              <a:gd name="T8" fmla="*/ 85667 w 1156"/>
              <a:gd name="T9" fmla="*/ 0 h 14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156" h="142">
                <a:moveTo>
                  <a:pt x="111" y="0"/>
                </a:moveTo>
                <a:lnTo>
                  <a:pt x="1045" y="0"/>
                </a:lnTo>
                <a:lnTo>
                  <a:pt x="1156" y="142"/>
                </a:lnTo>
                <a:lnTo>
                  <a:pt x="0" y="142"/>
                </a:lnTo>
                <a:lnTo>
                  <a:pt x="111" y="0"/>
                </a:lnTo>
                <a:close/>
              </a:path>
            </a:pathLst>
          </a:custGeom>
          <a:solidFill>
            <a:srgbClr val="4472C4"/>
          </a:solidFill>
          <a:ln>
            <a:noFill/>
          </a:ln>
          <a:effectLst>
            <a:outerShdw blurRad="63500" algn="ctr" rotWithShape="0">
              <a:prstClr val="black">
                <a:alpha val="40000"/>
              </a:prstClr>
            </a:outerShdw>
          </a:effectLst>
        </p:spPr>
        <p:txBody>
          <a:bodyPr/>
          <a:lstStyle/>
          <a:p>
            <a:pPr algn="ctr"/>
            <a:endParaRPr lang="zh-CN" altLang="en-US" sz="1799">
              <a:cs typeface="+mn-ea"/>
              <a:sym typeface="+mn-lt"/>
            </a:endParaRPr>
          </a:p>
        </p:txBody>
      </p:sp>
      <p:sp>
        <p:nvSpPr>
          <p:cNvPr id="12" name="Freeform 10"/>
          <p:cNvSpPr>
            <a:spLocks/>
          </p:cNvSpPr>
          <p:nvPr/>
        </p:nvSpPr>
        <p:spPr bwMode="auto">
          <a:xfrm>
            <a:off x="5272781" y="3170411"/>
            <a:ext cx="5740555" cy="701401"/>
          </a:xfrm>
          <a:custGeom>
            <a:avLst/>
            <a:gdLst>
              <a:gd name="T0" fmla="*/ 74828 w 8676"/>
              <a:gd name="T1" fmla="*/ 0 h 884"/>
              <a:gd name="T2" fmla="*/ 6537843 w 8676"/>
              <a:gd name="T3" fmla="*/ 0 h 884"/>
              <a:gd name="T4" fmla="*/ 6692900 w 8676"/>
              <a:gd name="T5" fmla="*/ 160338 h 884"/>
              <a:gd name="T6" fmla="*/ 6692900 w 8676"/>
              <a:gd name="T7" fmla="*/ 625475 h 884"/>
              <a:gd name="T8" fmla="*/ 6618072 w 8676"/>
              <a:gd name="T9" fmla="*/ 701675 h 884"/>
              <a:gd name="T10" fmla="*/ 74828 w 8676"/>
              <a:gd name="T11" fmla="*/ 701675 h 884"/>
              <a:gd name="T12" fmla="*/ 0 w 8676"/>
              <a:gd name="T13" fmla="*/ 625475 h 884"/>
              <a:gd name="T14" fmla="*/ 0 w 8676"/>
              <a:gd name="T15" fmla="*/ 76200 h 884"/>
              <a:gd name="T16" fmla="*/ 74828 w 8676"/>
              <a:gd name="T17" fmla="*/ 0 h 88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8676" h="884">
                <a:moveTo>
                  <a:pt x="97" y="0"/>
                </a:moveTo>
                <a:lnTo>
                  <a:pt x="8475" y="0"/>
                </a:lnTo>
                <a:lnTo>
                  <a:pt x="8676" y="202"/>
                </a:lnTo>
                <a:lnTo>
                  <a:pt x="8676" y="788"/>
                </a:lnTo>
                <a:cubicBezTo>
                  <a:pt x="8676" y="841"/>
                  <a:pt x="8632" y="884"/>
                  <a:pt x="8579" y="884"/>
                </a:cubicBezTo>
                <a:lnTo>
                  <a:pt x="97" y="884"/>
                </a:lnTo>
                <a:cubicBezTo>
                  <a:pt x="44" y="884"/>
                  <a:pt x="0" y="841"/>
                  <a:pt x="0" y="788"/>
                </a:cubicBezTo>
                <a:lnTo>
                  <a:pt x="0" y="96"/>
                </a:lnTo>
                <a:cubicBezTo>
                  <a:pt x="0" y="43"/>
                  <a:pt x="44" y="0"/>
                  <a:pt x="97" y="0"/>
                </a:cubicBezTo>
                <a:close/>
              </a:path>
            </a:pathLst>
          </a:custGeom>
          <a:solidFill>
            <a:srgbClr val="FFFFFF"/>
          </a:solidFill>
          <a:ln w="10" cap="flat" cmpd="sng">
            <a:solidFill>
              <a:srgbClr val="A8A9AD"/>
            </a:solidFill>
            <a:round/>
            <a:headEnd/>
            <a:tailEnd/>
          </a:ln>
        </p:spPr>
        <p:txBody>
          <a:bodyPr/>
          <a:lstStyle/>
          <a:p>
            <a:endParaRPr lang="zh-CN" altLang="en-US" sz="1799">
              <a:cs typeface="+mn-ea"/>
              <a:sym typeface="+mn-lt"/>
            </a:endParaRPr>
          </a:p>
        </p:txBody>
      </p:sp>
      <p:sp>
        <p:nvSpPr>
          <p:cNvPr id="13" name="Rectangle 12"/>
          <p:cNvSpPr>
            <a:spLocks noChangeArrowheads="1"/>
          </p:cNvSpPr>
          <p:nvPr/>
        </p:nvSpPr>
        <p:spPr bwMode="auto">
          <a:xfrm>
            <a:off x="5521921" y="3083133"/>
            <a:ext cx="720444" cy="737899"/>
          </a:xfrm>
          <a:prstGeom prst="rect">
            <a:avLst/>
          </a:prstGeom>
          <a:solidFill>
            <a:srgbClr val="4472C4"/>
          </a:solidFill>
          <a:ln>
            <a:noFill/>
          </a:ln>
          <a:effectLst>
            <a:outerShdw blurRad="63500" algn="ctr" rotWithShape="0">
              <a:prstClr val="black">
                <a:alpha val="40000"/>
              </a:prstClr>
            </a:outerShdw>
          </a:effectLst>
        </p:spPr>
        <p:txBody>
          <a:bodyPr/>
          <a:lstStyle>
            <a:lvl1pPr eaLnBrk="0" hangingPunct="0">
              <a:spcBef>
                <a:spcPct val="20000"/>
              </a:spcBef>
              <a:buChar char="•"/>
              <a:defRPr sz="2000">
                <a:solidFill>
                  <a:schemeClr val="accent2"/>
                </a:solidFill>
                <a:latin typeface="Arial" panose="020B0604020202020204" pitchFamily="34" charset="0"/>
                <a:ea typeface="微软雅黑" panose="020B0503020204020204" pitchFamily="34" charset="-122"/>
              </a:defRPr>
            </a:lvl1pPr>
            <a:lvl2pPr marL="742950" indent="-285750" eaLnBrk="0" hangingPunct="0">
              <a:spcBef>
                <a:spcPct val="20000"/>
              </a:spcBef>
              <a:buChar char="–"/>
              <a:defRPr sz="2000">
                <a:solidFill>
                  <a:schemeClr val="accent2"/>
                </a:solidFill>
                <a:latin typeface="Arial" panose="020B0604020202020204" pitchFamily="34" charset="0"/>
                <a:ea typeface="仿宋_GB2312" pitchFamily="1" charset="-122"/>
              </a:defRPr>
            </a:lvl2pPr>
            <a:lvl3pPr marL="1143000" indent="-228600" eaLnBrk="0" hangingPunct="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algn="ctr" eaLnBrk="1" hangingPunct="1">
              <a:spcBef>
                <a:spcPct val="0"/>
              </a:spcBef>
              <a:buFontTx/>
              <a:buNone/>
            </a:pPr>
            <a:endParaRPr lang="zh-CN" altLang="en-US" sz="1799">
              <a:solidFill>
                <a:schemeClr val="tx1"/>
              </a:solidFill>
              <a:latin typeface="+mn-lt"/>
              <a:ea typeface="+mn-ea"/>
              <a:cs typeface="+mn-ea"/>
              <a:sym typeface="+mn-lt"/>
            </a:endParaRPr>
          </a:p>
        </p:txBody>
      </p:sp>
      <p:sp>
        <p:nvSpPr>
          <p:cNvPr id="17" name="Freeform 11"/>
          <p:cNvSpPr>
            <a:spLocks/>
          </p:cNvSpPr>
          <p:nvPr/>
        </p:nvSpPr>
        <p:spPr bwMode="auto">
          <a:xfrm>
            <a:off x="5436230" y="4175170"/>
            <a:ext cx="891827" cy="112668"/>
          </a:xfrm>
          <a:custGeom>
            <a:avLst/>
            <a:gdLst>
              <a:gd name="T0" fmla="*/ 85667 w 1156"/>
              <a:gd name="T1" fmla="*/ 0 h 142"/>
              <a:gd name="T2" fmla="*/ 806508 w 1156"/>
              <a:gd name="T3" fmla="*/ 0 h 142"/>
              <a:gd name="T4" fmla="*/ 892175 w 1156"/>
              <a:gd name="T5" fmla="*/ 112712 h 142"/>
              <a:gd name="T6" fmla="*/ 0 w 1156"/>
              <a:gd name="T7" fmla="*/ 112712 h 142"/>
              <a:gd name="T8" fmla="*/ 85667 w 1156"/>
              <a:gd name="T9" fmla="*/ 0 h 14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156" h="142">
                <a:moveTo>
                  <a:pt x="111" y="0"/>
                </a:moveTo>
                <a:lnTo>
                  <a:pt x="1045" y="0"/>
                </a:lnTo>
                <a:lnTo>
                  <a:pt x="1156" y="142"/>
                </a:lnTo>
                <a:lnTo>
                  <a:pt x="0" y="142"/>
                </a:lnTo>
                <a:lnTo>
                  <a:pt x="111" y="0"/>
                </a:lnTo>
                <a:close/>
              </a:path>
            </a:pathLst>
          </a:custGeom>
          <a:solidFill>
            <a:srgbClr val="4472C4"/>
          </a:solidFill>
          <a:ln>
            <a:noFill/>
          </a:ln>
          <a:effectLst>
            <a:outerShdw blurRad="63500" algn="ctr" rotWithShape="0">
              <a:prstClr val="black">
                <a:alpha val="40000"/>
              </a:prstClr>
            </a:outerShdw>
          </a:effectLst>
        </p:spPr>
        <p:txBody>
          <a:bodyPr/>
          <a:lstStyle/>
          <a:p>
            <a:pPr algn="ctr"/>
            <a:endParaRPr lang="zh-CN" altLang="en-US" sz="1799">
              <a:cs typeface="+mn-ea"/>
              <a:sym typeface="+mn-lt"/>
            </a:endParaRPr>
          </a:p>
        </p:txBody>
      </p:sp>
      <p:sp>
        <p:nvSpPr>
          <p:cNvPr id="18" name="Freeform 10"/>
          <p:cNvSpPr>
            <a:spLocks/>
          </p:cNvSpPr>
          <p:nvPr/>
        </p:nvSpPr>
        <p:spPr bwMode="auto">
          <a:xfrm>
            <a:off x="5272781" y="4262449"/>
            <a:ext cx="5740555" cy="701401"/>
          </a:xfrm>
          <a:custGeom>
            <a:avLst/>
            <a:gdLst>
              <a:gd name="T0" fmla="*/ 74828 w 8676"/>
              <a:gd name="T1" fmla="*/ 0 h 884"/>
              <a:gd name="T2" fmla="*/ 6537843 w 8676"/>
              <a:gd name="T3" fmla="*/ 0 h 884"/>
              <a:gd name="T4" fmla="*/ 6692900 w 8676"/>
              <a:gd name="T5" fmla="*/ 160338 h 884"/>
              <a:gd name="T6" fmla="*/ 6692900 w 8676"/>
              <a:gd name="T7" fmla="*/ 625475 h 884"/>
              <a:gd name="T8" fmla="*/ 6618072 w 8676"/>
              <a:gd name="T9" fmla="*/ 701675 h 884"/>
              <a:gd name="T10" fmla="*/ 74828 w 8676"/>
              <a:gd name="T11" fmla="*/ 701675 h 884"/>
              <a:gd name="T12" fmla="*/ 0 w 8676"/>
              <a:gd name="T13" fmla="*/ 625475 h 884"/>
              <a:gd name="T14" fmla="*/ 0 w 8676"/>
              <a:gd name="T15" fmla="*/ 76200 h 884"/>
              <a:gd name="T16" fmla="*/ 74828 w 8676"/>
              <a:gd name="T17" fmla="*/ 0 h 88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8676" h="884">
                <a:moveTo>
                  <a:pt x="97" y="0"/>
                </a:moveTo>
                <a:lnTo>
                  <a:pt x="8475" y="0"/>
                </a:lnTo>
                <a:lnTo>
                  <a:pt x="8676" y="202"/>
                </a:lnTo>
                <a:lnTo>
                  <a:pt x="8676" y="788"/>
                </a:lnTo>
                <a:cubicBezTo>
                  <a:pt x="8676" y="841"/>
                  <a:pt x="8632" y="884"/>
                  <a:pt x="8579" y="884"/>
                </a:cubicBezTo>
                <a:lnTo>
                  <a:pt x="97" y="884"/>
                </a:lnTo>
                <a:cubicBezTo>
                  <a:pt x="44" y="884"/>
                  <a:pt x="0" y="841"/>
                  <a:pt x="0" y="788"/>
                </a:cubicBezTo>
                <a:lnTo>
                  <a:pt x="0" y="96"/>
                </a:lnTo>
                <a:cubicBezTo>
                  <a:pt x="0" y="43"/>
                  <a:pt x="44" y="0"/>
                  <a:pt x="97" y="0"/>
                </a:cubicBezTo>
                <a:close/>
              </a:path>
            </a:pathLst>
          </a:custGeom>
          <a:solidFill>
            <a:srgbClr val="FFFFFF"/>
          </a:solidFill>
          <a:ln w="10" cap="flat" cmpd="sng">
            <a:solidFill>
              <a:srgbClr val="A8A9AD"/>
            </a:solidFill>
            <a:round/>
            <a:headEnd/>
            <a:tailEnd/>
          </a:ln>
        </p:spPr>
        <p:txBody>
          <a:bodyPr/>
          <a:lstStyle/>
          <a:p>
            <a:endParaRPr lang="zh-CN" altLang="en-US" sz="1799">
              <a:cs typeface="+mn-ea"/>
              <a:sym typeface="+mn-lt"/>
            </a:endParaRPr>
          </a:p>
        </p:txBody>
      </p:sp>
      <p:sp>
        <p:nvSpPr>
          <p:cNvPr id="19" name="Rectangle 12"/>
          <p:cNvSpPr>
            <a:spLocks noChangeArrowheads="1"/>
          </p:cNvSpPr>
          <p:nvPr/>
        </p:nvSpPr>
        <p:spPr bwMode="auto">
          <a:xfrm>
            <a:off x="5521921" y="4175171"/>
            <a:ext cx="720444" cy="737899"/>
          </a:xfrm>
          <a:prstGeom prst="rect">
            <a:avLst/>
          </a:prstGeom>
          <a:solidFill>
            <a:srgbClr val="4472C4"/>
          </a:solidFill>
          <a:ln>
            <a:noFill/>
          </a:ln>
          <a:effectLst>
            <a:outerShdw blurRad="63500" algn="ctr" rotWithShape="0">
              <a:prstClr val="black">
                <a:alpha val="40000"/>
              </a:prstClr>
            </a:outerShdw>
          </a:effectLst>
        </p:spPr>
        <p:txBody>
          <a:bodyPr/>
          <a:lstStyle>
            <a:lvl1pPr eaLnBrk="0" hangingPunct="0">
              <a:spcBef>
                <a:spcPct val="20000"/>
              </a:spcBef>
              <a:buChar char="•"/>
              <a:defRPr sz="2000">
                <a:solidFill>
                  <a:schemeClr val="accent2"/>
                </a:solidFill>
                <a:latin typeface="Arial" panose="020B0604020202020204" pitchFamily="34" charset="0"/>
                <a:ea typeface="微软雅黑" panose="020B0503020204020204" pitchFamily="34" charset="-122"/>
              </a:defRPr>
            </a:lvl1pPr>
            <a:lvl2pPr marL="742950" indent="-285750" eaLnBrk="0" hangingPunct="0">
              <a:spcBef>
                <a:spcPct val="20000"/>
              </a:spcBef>
              <a:buChar char="–"/>
              <a:defRPr sz="2000">
                <a:solidFill>
                  <a:schemeClr val="accent2"/>
                </a:solidFill>
                <a:latin typeface="Arial" panose="020B0604020202020204" pitchFamily="34" charset="0"/>
                <a:ea typeface="仿宋_GB2312" pitchFamily="1" charset="-122"/>
              </a:defRPr>
            </a:lvl2pPr>
            <a:lvl3pPr marL="1143000" indent="-228600" eaLnBrk="0" hangingPunct="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algn="ctr" eaLnBrk="1" hangingPunct="1">
              <a:spcBef>
                <a:spcPct val="0"/>
              </a:spcBef>
              <a:buFontTx/>
              <a:buNone/>
            </a:pPr>
            <a:endParaRPr lang="zh-CN" altLang="en-US" sz="1799">
              <a:solidFill>
                <a:schemeClr val="tx1"/>
              </a:solidFill>
              <a:latin typeface="+mn-lt"/>
              <a:ea typeface="+mn-ea"/>
              <a:cs typeface="+mn-ea"/>
              <a:sym typeface="+mn-lt"/>
            </a:endParaRPr>
          </a:p>
        </p:txBody>
      </p:sp>
      <p:sp>
        <p:nvSpPr>
          <p:cNvPr id="20" name="TextBox 105"/>
          <p:cNvSpPr txBox="1">
            <a:spLocks noChangeArrowheads="1"/>
          </p:cNvSpPr>
          <p:nvPr/>
        </p:nvSpPr>
        <p:spPr bwMode="auto">
          <a:xfrm>
            <a:off x="6451832" y="1215374"/>
            <a:ext cx="2492990" cy="5538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2000">
                <a:solidFill>
                  <a:schemeClr val="accent2"/>
                </a:solidFill>
                <a:latin typeface="Arial" panose="020B0604020202020204" pitchFamily="34" charset="0"/>
                <a:ea typeface="微软雅黑" panose="020B0503020204020204" pitchFamily="34" charset="-122"/>
              </a:defRPr>
            </a:lvl1pPr>
            <a:lvl2pPr marL="742950" indent="-285750" eaLnBrk="0" hangingPunct="0">
              <a:spcBef>
                <a:spcPct val="20000"/>
              </a:spcBef>
              <a:buChar char="–"/>
              <a:defRPr sz="2000">
                <a:solidFill>
                  <a:schemeClr val="accent2"/>
                </a:solidFill>
                <a:latin typeface="Arial" panose="020B0604020202020204" pitchFamily="34" charset="0"/>
                <a:ea typeface="仿宋_GB2312" pitchFamily="1" charset="-122"/>
              </a:defRPr>
            </a:lvl2pPr>
            <a:lvl3pPr marL="1143000" indent="-228600" eaLnBrk="0" hangingPunct="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eaLnBrk="1" hangingPunct="1">
              <a:spcBef>
                <a:spcPct val="0"/>
              </a:spcBef>
              <a:buFontTx/>
              <a:buNone/>
            </a:pPr>
            <a:r>
              <a:rPr lang="zh-CN" altLang="en-US" sz="2999" dirty="0">
                <a:solidFill>
                  <a:srgbClr val="006494"/>
                </a:solidFill>
                <a:latin typeface="微软雅黑" panose="020B0503020204020204" pitchFamily="34" charset="-122"/>
                <a:cs typeface="+mn-ea"/>
                <a:sym typeface="+mn-lt"/>
              </a:rPr>
              <a:t>药品基本信息</a:t>
            </a:r>
          </a:p>
        </p:txBody>
      </p:sp>
      <p:sp>
        <p:nvSpPr>
          <p:cNvPr id="21" name="TextBox 106"/>
          <p:cNvSpPr txBox="1">
            <a:spLocks noChangeArrowheads="1"/>
          </p:cNvSpPr>
          <p:nvPr/>
        </p:nvSpPr>
        <p:spPr bwMode="auto">
          <a:xfrm>
            <a:off x="5727317" y="1107467"/>
            <a:ext cx="304892" cy="707566"/>
          </a:xfrm>
          <a:prstGeom prst="rect">
            <a:avLst/>
          </a:prstGeom>
          <a:solidFill>
            <a:srgbClr val="4472C4"/>
          </a:solidFill>
          <a:ln>
            <a:noFill/>
          </a:ln>
        </p:spPr>
        <p:txBody>
          <a:bodyPr wrap="none">
            <a:spAutoFit/>
          </a:bodyPr>
          <a:lstStyle>
            <a:lvl1pPr eaLnBrk="0" hangingPunct="0">
              <a:spcBef>
                <a:spcPct val="20000"/>
              </a:spcBef>
              <a:buChar char="•"/>
              <a:defRPr sz="2000">
                <a:solidFill>
                  <a:schemeClr val="accent2"/>
                </a:solidFill>
                <a:latin typeface="Arial" panose="020B0604020202020204" pitchFamily="34" charset="0"/>
                <a:ea typeface="微软雅黑" panose="020B0503020204020204" pitchFamily="34" charset="-122"/>
              </a:defRPr>
            </a:lvl1pPr>
            <a:lvl2pPr marL="742950" indent="-285750" eaLnBrk="0" hangingPunct="0">
              <a:spcBef>
                <a:spcPct val="20000"/>
              </a:spcBef>
              <a:buChar char="–"/>
              <a:defRPr sz="2000">
                <a:solidFill>
                  <a:schemeClr val="accent2"/>
                </a:solidFill>
                <a:latin typeface="Arial" panose="020B0604020202020204" pitchFamily="34" charset="0"/>
                <a:ea typeface="仿宋_GB2312" pitchFamily="1" charset="-122"/>
              </a:defRPr>
            </a:lvl2pPr>
            <a:lvl3pPr marL="1143000" indent="-228600" eaLnBrk="0" hangingPunct="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algn="ctr" eaLnBrk="1" hangingPunct="1">
              <a:spcBef>
                <a:spcPct val="0"/>
              </a:spcBef>
              <a:buFontTx/>
              <a:buNone/>
            </a:pPr>
            <a:r>
              <a:rPr lang="en-US" altLang="zh-CN" sz="3998" b="1" dirty="0">
                <a:solidFill>
                  <a:srgbClr val="FFFFFF"/>
                </a:solidFill>
                <a:latin typeface="+mn-lt"/>
                <a:ea typeface="+mn-ea"/>
                <a:cs typeface="+mn-ea"/>
                <a:sym typeface="+mn-lt"/>
              </a:rPr>
              <a:t>1</a:t>
            </a:r>
            <a:endParaRPr lang="zh-CN" altLang="en-US" sz="3998" b="1" dirty="0">
              <a:solidFill>
                <a:srgbClr val="FFFFFF"/>
              </a:solidFill>
              <a:latin typeface="+mn-lt"/>
              <a:ea typeface="+mn-ea"/>
              <a:cs typeface="+mn-ea"/>
              <a:sym typeface="+mn-lt"/>
            </a:endParaRPr>
          </a:p>
        </p:txBody>
      </p:sp>
      <p:sp>
        <p:nvSpPr>
          <p:cNvPr id="22" name="TextBox 108"/>
          <p:cNvSpPr txBox="1">
            <a:spLocks noChangeArrowheads="1"/>
          </p:cNvSpPr>
          <p:nvPr/>
        </p:nvSpPr>
        <p:spPr bwMode="auto">
          <a:xfrm>
            <a:off x="6451832" y="2265889"/>
            <a:ext cx="1338828" cy="5538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2000">
                <a:solidFill>
                  <a:schemeClr val="accent2"/>
                </a:solidFill>
                <a:latin typeface="Arial" panose="020B0604020202020204" pitchFamily="34" charset="0"/>
                <a:ea typeface="微软雅黑" panose="020B0503020204020204" pitchFamily="34" charset="-122"/>
              </a:defRPr>
            </a:lvl1pPr>
            <a:lvl2pPr marL="742950" indent="-285750" eaLnBrk="0" hangingPunct="0">
              <a:spcBef>
                <a:spcPct val="20000"/>
              </a:spcBef>
              <a:buChar char="–"/>
              <a:defRPr sz="2000">
                <a:solidFill>
                  <a:schemeClr val="accent2"/>
                </a:solidFill>
                <a:latin typeface="Arial" panose="020B0604020202020204" pitchFamily="34" charset="0"/>
                <a:ea typeface="仿宋_GB2312" pitchFamily="1" charset="-122"/>
              </a:defRPr>
            </a:lvl2pPr>
            <a:lvl3pPr marL="1143000" indent="-228600" eaLnBrk="0" hangingPunct="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eaLnBrk="1" hangingPunct="1">
              <a:spcBef>
                <a:spcPct val="0"/>
              </a:spcBef>
              <a:buNone/>
            </a:pPr>
            <a:r>
              <a:rPr lang="zh-CN" altLang="en-US" sz="2999" dirty="0">
                <a:solidFill>
                  <a:srgbClr val="006494"/>
                </a:solidFill>
                <a:latin typeface="微软雅黑" panose="020B0503020204020204" pitchFamily="34" charset="-122"/>
                <a:cs typeface="+mn-ea"/>
                <a:sym typeface="+mn-lt"/>
              </a:rPr>
              <a:t>安全性</a:t>
            </a:r>
          </a:p>
        </p:txBody>
      </p:sp>
      <p:sp>
        <p:nvSpPr>
          <p:cNvPr id="23" name="TextBox 109"/>
          <p:cNvSpPr txBox="1">
            <a:spLocks noChangeArrowheads="1"/>
          </p:cNvSpPr>
          <p:nvPr/>
        </p:nvSpPr>
        <p:spPr bwMode="auto">
          <a:xfrm>
            <a:off x="5651976" y="2105615"/>
            <a:ext cx="455574" cy="707566"/>
          </a:xfrm>
          <a:prstGeom prst="rect">
            <a:avLst/>
          </a:prstGeom>
          <a:solidFill>
            <a:srgbClr val="4472C4"/>
          </a:solidFill>
          <a:ln>
            <a:noFill/>
          </a:ln>
        </p:spPr>
        <p:txBody>
          <a:bodyPr wrap="none">
            <a:spAutoFit/>
          </a:bodyPr>
          <a:lstStyle>
            <a:lvl1pPr eaLnBrk="0" hangingPunct="0">
              <a:spcBef>
                <a:spcPct val="20000"/>
              </a:spcBef>
              <a:buChar char="•"/>
              <a:defRPr sz="2000">
                <a:solidFill>
                  <a:schemeClr val="accent2"/>
                </a:solidFill>
                <a:latin typeface="Arial" panose="020B0604020202020204" pitchFamily="34" charset="0"/>
                <a:ea typeface="微软雅黑" panose="020B0503020204020204" pitchFamily="34" charset="-122"/>
              </a:defRPr>
            </a:lvl1pPr>
            <a:lvl2pPr marL="742950" indent="-285750" eaLnBrk="0" hangingPunct="0">
              <a:spcBef>
                <a:spcPct val="20000"/>
              </a:spcBef>
              <a:buChar char="–"/>
              <a:defRPr sz="2000">
                <a:solidFill>
                  <a:schemeClr val="accent2"/>
                </a:solidFill>
                <a:latin typeface="Arial" panose="020B0604020202020204" pitchFamily="34" charset="0"/>
                <a:ea typeface="仿宋_GB2312" pitchFamily="1" charset="-122"/>
              </a:defRPr>
            </a:lvl2pPr>
            <a:lvl3pPr marL="1143000" indent="-228600" eaLnBrk="0" hangingPunct="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algn="ctr" eaLnBrk="1" hangingPunct="1">
              <a:spcBef>
                <a:spcPct val="0"/>
              </a:spcBef>
              <a:buFontTx/>
              <a:buNone/>
            </a:pPr>
            <a:r>
              <a:rPr lang="en-US" altLang="zh-CN" sz="3998" b="1">
                <a:solidFill>
                  <a:srgbClr val="FFFFFF"/>
                </a:solidFill>
                <a:latin typeface="+mn-lt"/>
                <a:ea typeface="+mn-ea"/>
                <a:cs typeface="+mn-ea"/>
                <a:sym typeface="+mn-lt"/>
              </a:rPr>
              <a:t>2</a:t>
            </a:r>
            <a:endParaRPr lang="zh-CN" altLang="en-US" sz="3998" b="1">
              <a:solidFill>
                <a:srgbClr val="FFFFFF"/>
              </a:solidFill>
              <a:latin typeface="+mn-lt"/>
              <a:ea typeface="+mn-ea"/>
              <a:cs typeface="+mn-ea"/>
              <a:sym typeface="+mn-lt"/>
            </a:endParaRPr>
          </a:p>
        </p:txBody>
      </p:sp>
      <p:sp>
        <p:nvSpPr>
          <p:cNvPr id="24" name="TextBox 115"/>
          <p:cNvSpPr txBox="1">
            <a:spLocks noChangeArrowheads="1"/>
          </p:cNvSpPr>
          <p:nvPr/>
        </p:nvSpPr>
        <p:spPr bwMode="auto">
          <a:xfrm>
            <a:off x="6451832" y="3210083"/>
            <a:ext cx="1338828" cy="5538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2000">
                <a:solidFill>
                  <a:schemeClr val="accent2"/>
                </a:solidFill>
                <a:latin typeface="Arial" panose="020B0604020202020204" pitchFamily="34" charset="0"/>
                <a:ea typeface="微软雅黑" panose="020B0503020204020204" pitchFamily="34" charset="-122"/>
              </a:defRPr>
            </a:lvl1pPr>
            <a:lvl2pPr marL="742950" indent="-285750" eaLnBrk="0" hangingPunct="0">
              <a:spcBef>
                <a:spcPct val="20000"/>
              </a:spcBef>
              <a:buChar char="–"/>
              <a:defRPr sz="2000">
                <a:solidFill>
                  <a:schemeClr val="accent2"/>
                </a:solidFill>
                <a:latin typeface="Arial" panose="020B0604020202020204" pitchFamily="34" charset="0"/>
                <a:ea typeface="仿宋_GB2312" pitchFamily="1" charset="-122"/>
              </a:defRPr>
            </a:lvl2pPr>
            <a:lvl3pPr marL="1143000" indent="-228600" eaLnBrk="0" hangingPunct="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eaLnBrk="1" hangingPunct="1">
              <a:spcBef>
                <a:spcPct val="0"/>
              </a:spcBef>
              <a:buNone/>
            </a:pPr>
            <a:r>
              <a:rPr lang="zh-CN" altLang="en-US" sz="2999" dirty="0">
                <a:solidFill>
                  <a:srgbClr val="006494"/>
                </a:solidFill>
                <a:latin typeface="微软雅黑" panose="020B0503020204020204" pitchFamily="34" charset="-122"/>
                <a:cs typeface="+mn-ea"/>
                <a:sym typeface="+mn-lt"/>
              </a:rPr>
              <a:t>有效性</a:t>
            </a:r>
          </a:p>
        </p:txBody>
      </p:sp>
      <p:sp>
        <p:nvSpPr>
          <p:cNvPr id="25" name="TextBox 116"/>
          <p:cNvSpPr txBox="1">
            <a:spLocks noChangeArrowheads="1"/>
          </p:cNvSpPr>
          <p:nvPr/>
        </p:nvSpPr>
        <p:spPr bwMode="auto">
          <a:xfrm>
            <a:off x="5654381" y="3102175"/>
            <a:ext cx="450764" cy="707566"/>
          </a:xfrm>
          <a:prstGeom prst="rect">
            <a:avLst/>
          </a:prstGeom>
          <a:solidFill>
            <a:srgbClr val="4472C4"/>
          </a:solidFill>
          <a:ln>
            <a:noFill/>
          </a:ln>
        </p:spPr>
        <p:txBody>
          <a:bodyPr wrap="none">
            <a:spAutoFit/>
          </a:bodyPr>
          <a:lstStyle>
            <a:lvl1pPr eaLnBrk="0" hangingPunct="0">
              <a:spcBef>
                <a:spcPct val="20000"/>
              </a:spcBef>
              <a:buChar char="•"/>
              <a:defRPr sz="2000">
                <a:solidFill>
                  <a:schemeClr val="accent2"/>
                </a:solidFill>
                <a:latin typeface="Arial" panose="020B0604020202020204" pitchFamily="34" charset="0"/>
                <a:ea typeface="微软雅黑" panose="020B0503020204020204" pitchFamily="34" charset="-122"/>
              </a:defRPr>
            </a:lvl1pPr>
            <a:lvl2pPr marL="742950" indent="-285750" eaLnBrk="0" hangingPunct="0">
              <a:spcBef>
                <a:spcPct val="20000"/>
              </a:spcBef>
              <a:buChar char="–"/>
              <a:defRPr sz="2000">
                <a:solidFill>
                  <a:schemeClr val="accent2"/>
                </a:solidFill>
                <a:latin typeface="Arial" panose="020B0604020202020204" pitchFamily="34" charset="0"/>
                <a:ea typeface="仿宋_GB2312" pitchFamily="1" charset="-122"/>
              </a:defRPr>
            </a:lvl2pPr>
            <a:lvl3pPr marL="1143000" indent="-228600" eaLnBrk="0" hangingPunct="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algn="ctr" eaLnBrk="1" hangingPunct="1">
              <a:spcBef>
                <a:spcPct val="0"/>
              </a:spcBef>
              <a:buFontTx/>
              <a:buNone/>
            </a:pPr>
            <a:r>
              <a:rPr lang="en-US" altLang="zh-CN" sz="3998" b="1">
                <a:solidFill>
                  <a:srgbClr val="FFFFFF"/>
                </a:solidFill>
                <a:latin typeface="+mn-lt"/>
                <a:ea typeface="+mn-ea"/>
                <a:cs typeface="+mn-ea"/>
                <a:sym typeface="+mn-lt"/>
              </a:rPr>
              <a:t>3</a:t>
            </a:r>
            <a:endParaRPr lang="zh-CN" altLang="en-US" sz="3998" b="1">
              <a:solidFill>
                <a:srgbClr val="FFFFFF"/>
              </a:solidFill>
              <a:latin typeface="+mn-lt"/>
              <a:ea typeface="+mn-ea"/>
              <a:cs typeface="+mn-ea"/>
              <a:sym typeface="+mn-lt"/>
            </a:endParaRPr>
          </a:p>
        </p:txBody>
      </p:sp>
      <p:sp>
        <p:nvSpPr>
          <p:cNvPr id="28" name="TextBox 119"/>
          <p:cNvSpPr txBox="1">
            <a:spLocks noChangeArrowheads="1"/>
          </p:cNvSpPr>
          <p:nvPr/>
        </p:nvSpPr>
        <p:spPr bwMode="auto">
          <a:xfrm>
            <a:off x="6451832" y="4343380"/>
            <a:ext cx="1338828" cy="5538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2000">
                <a:solidFill>
                  <a:schemeClr val="accent2"/>
                </a:solidFill>
                <a:latin typeface="Arial" panose="020B0604020202020204" pitchFamily="34" charset="0"/>
                <a:ea typeface="微软雅黑" panose="020B0503020204020204" pitchFamily="34" charset="-122"/>
              </a:defRPr>
            </a:lvl1pPr>
            <a:lvl2pPr marL="742950" indent="-285750" eaLnBrk="0" hangingPunct="0">
              <a:spcBef>
                <a:spcPct val="20000"/>
              </a:spcBef>
              <a:buChar char="–"/>
              <a:defRPr sz="2000">
                <a:solidFill>
                  <a:schemeClr val="accent2"/>
                </a:solidFill>
                <a:latin typeface="Arial" panose="020B0604020202020204" pitchFamily="34" charset="0"/>
                <a:ea typeface="仿宋_GB2312" pitchFamily="1" charset="-122"/>
              </a:defRPr>
            </a:lvl2pPr>
            <a:lvl3pPr marL="1143000" indent="-228600" eaLnBrk="0" hangingPunct="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eaLnBrk="1" hangingPunct="1">
              <a:spcBef>
                <a:spcPct val="0"/>
              </a:spcBef>
              <a:buNone/>
            </a:pPr>
            <a:r>
              <a:rPr lang="zh-CN" altLang="en-US" sz="2999" dirty="0">
                <a:solidFill>
                  <a:srgbClr val="006494"/>
                </a:solidFill>
                <a:latin typeface="微软雅黑" panose="020B0503020204020204" pitchFamily="34" charset="-122"/>
                <a:cs typeface="+mn-ea"/>
                <a:sym typeface="+mn-lt"/>
              </a:rPr>
              <a:t>创新性</a:t>
            </a:r>
          </a:p>
        </p:txBody>
      </p:sp>
      <p:sp>
        <p:nvSpPr>
          <p:cNvPr id="29" name="TextBox 120"/>
          <p:cNvSpPr txBox="1">
            <a:spLocks noChangeArrowheads="1"/>
          </p:cNvSpPr>
          <p:nvPr/>
        </p:nvSpPr>
        <p:spPr bwMode="auto">
          <a:xfrm>
            <a:off x="5644762" y="4183105"/>
            <a:ext cx="470001" cy="707566"/>
          </a:xfrm>
          <a:prstGeom prst="rect">
            <a:avLst/>
          </a:prstGeom>
          <a:solidFill>
            <a:srgbClr val="4472C4"/>
          </a:solidFill>
          <a:ln>
            <a:noFill/>
          </a:ln>
        </p:spPr>
        <p:txBody>
          <a:bodyPr wrap="none">
            <a:spAutoFit/>
          </a:bodyPr>
          <a:lstStyle>
            <a:lvl1pPr eaLnBrk="0" hangingPunct="0">
              <a:spcBef>
                <a:spcPct val="20000"/>
              </a:spcBef>
              <a:buChar char="•"/>
              <a:defRPr sz="2000">
                <a:solidFill>
                  <a:schemeClr val="accent2"/>
                </a:solidFill>
                <a:latin typeface="Arial" panose="020B0604020202020204" pitchFamily="34" charset="0"/>
                <a:ea typeface="微软雅黑" panose="020B0503020204020204" pitchFamily="34" charset="-122"/>
              </a:defRPr>
            </a:lvl1pPr>
            <a:lvl2pPr marL="742950" indent="-285750" eaLnBrk="0" hangingPunct="0">
              <a:spcBef>
                <a:spcPct val="20000"/>
              </a:spcBef>
              <a:buChar char="–"/>
              <a:defRPr sz="2000">
                <a:solidFill>
                  <a:schemeClr val="accent2"/>
                </a:solidFill>
                <a:latin typeface="Arial" panose="020B0604020202020204" pitchFamily="34" charset="0"/>
                <a:ea typeface="仿宋_GB2312" pitchFamily="1" charset="-122"/>
              </a:defRPr>
            </a:lvl2pPr>
            <a:lvl3pPr marL="1143000" indent="-228600" eaLnBrk="0" hangingPunct="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algn="ctr" eaLnBrk="1" hangingPunct="1">
              <a:spcBef>
                <a:spcPct val="0"/>
              </a:spcBef>
              <a:buFontTx/>
              <a:buNone/>
            </a:pPr>
            <a:r>
              <a:rPr lang="en-US" altLang="zh-CN" sz="3998" b="1" dirty="0">
                <a:solidFill>
                  <a:srgbClr val="FFFFFF"/>
                </a:solidFill>
                <a:latin typeface="+mn-lt"/>
                <a:ea typeface="+mn-ea"/>
                <a:cs typeface="+mn-ea"/>
                <a:sym typeface="+mn-lt"/>
              </a:rPr>
              <a:t>4</a:t>
            </a:r>
            <a:endParaRPr lang="zh-CN" altLang="en-US" sz="3998" b="1" dirty="0">
              <a:solidFill>
                <a:srgbClr val="FFFFFF"/>
              </a:solidFill>
              <a:latin typeface="+mn-lt"/>
              <a:ea typeface="+mn-ea"/>
              <a:cs typeface="+mn-ea"/>
              <a:sym typeface="+mn-lt"/>
            </a:endParaRPr>
          </a:p>
        </p:txBody>
      </p:sp>
      <p:sp>
        <p:nvSpPr>
          <p:cNvPr id="30" name="Freeform 11">
            <a:extLst>
              <a:ext uri="{FF2B5EF4-FFF2-40B4-BE49-F238E27FC236}">
                <a16:creationId xmlns:a16="http://schemas.microsoft.com/office/drawing/2014/main" id="{63C981E4-544F-2041-636F-83CCF584ABED}"/>
              </a:ext>
            </a:extLst>
          </p:cNvPr>
          <p:cNvSpPr>
            <a:spLocks/>
          </p:cNvSpPr>
          <p:nvPr/>
        </p:nvSpPr>
        <p:spPr bwMode="auto">
          <a:xfrm>
            <a:off x="5436230" y="5168557"/>
            <a:ext cx="891827" cy="112668"/>
          </a:xfrm>
          <a:custGeom>
            <a:avLst/>
            <a:gdLst>
              <a:gd name="T0" fmla="*/ 85667 w 1156"/>
              <a:gd name="T1" fmla="*/ 0 h 142"/>
              <a:gd name="T2" fmla="*/ 806508 w 1156"/>
              <a:gd name="T3" fmla="*/ 0 h 142"/>
              <a:gd name="T4" fmla="*/ 892175 w 1156"/>
              <a:gd name="T5" fmla="*/ 112712 h 142"/>
              <a:gd name="T6" fmla="*/ 0 w 1156"/>
              <a:gd name="T7" fmla="*/ 112712 h 142"/>
              <a:gd name="T8" fmla="*/ 85667 w 1156"/>
              <a:gd name="T9" fmla="*/ 0 h 14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156" h="142">
                <a:moveTo>
                  <a:pt x="111" y="0"/>
                </a:moveTo>
                <a:lnTo>
                  <a:pt x="1045" y="0"/>
                </a:lnTo>
                <a:lnTo>
                  <a:pt x="1156" y="142"/>
                </a:lnTo>
                <a:lnTo>
                  <a:pt x="0" y="142"/>
                </a:lnTo>
                <a:lnTo>
                  <a:pt x="111" y="0"/>
                </a:lnTo>
                <a:close/>
              </a:path>
            </a:pathLst>
          </a:custGeom>
          <a:solidFill>
            <a:srgbClr val="4472C4"/>
          </a:solidFill>
          <a:ln>
            <a:noFill/>
          </a:ln>
          <a:effectLst>
            <a:outerShdw blurRad="63500" algn="ctr" rotWithShape="0">
              <a:prstClr val="black">
                <a:alpha val="40000"/>
              </a:prstClr>
            </a:outerShdw>
          </a:effectLst>
        </p:spPr>
        <p:txBody>
          <a:bodyPr/>
          <a:lstStyle/>
          <a:p>
            <a:pPr algn="ctr"/>
            <a:endParaRPr lang="zh-CN" altLang="en-US" sz="1799">
              <a:cs typeface="+mn-ea"/>
              <a:sym typeface="+mn-lt"/>
            </a:endParaRPr>
          </a:p>
        </p:txBody>
      </p:sp>
      <p:sp>
        <p:nvSpPr>
          <p:cNvPr id="31" name="Freeform 10">
            <a:extLst>
              <a:ext uri="{FF2B5EF4-FFF2-40B4-BE49-F238E27FC236}">
                <a16:creationId xmlns:a16="http://schemas.microsoft.com/office/drawing/2014/main" id="{99992095-9FF9-0F47-3DA7-F52FED0348FE}"/>
              </a:ext>
            </a:extLst>
          </p:cNvPr>
          <p:cNvSpPr>
            <a:spLocks/>
          </p:cNvSpPr>
          <p:nvPr/>
        </p:nvSpPr>
        <p:spPr bwMode="auto">
          <a:xfrm>
            <a:off x="5272781" y="5255836"/>
            <a:ext cx="5740555" cy="701401"/>
          </a:xfrm>
          <a:custGeom>
            <a:avLst/>
            <a:gdLst>
              <a:gd name="T0" fmla="*/ 74828 w 8676"/>
              <a:gd name="T1" fmla="*/ 0 h 884"/>
              <a:gd name="T2" fmla="*/ 6537843 w 8676"/>
              <a:gd name="T3" fmla="*/ 0 h 884"/>
              <a:gd name="T4" fmla="*/ 6692900 w 8676"/>
              <a:gd name="T5" fmla="*/ 160338 h 884"/>
              <a:gd name="T6" fmla="*/ 6692900 w 8676"/>
              <a:gd name="T7" fmla="*/ 625475 h 884"/>
              <a:gd name="T8" fmla="*/ 6618072 w 8676"/>
              <a:gd name="T9" fmla="*/ 701675 h 884"/>
              <a:gd name="T10" fmla="*/ 74828 w 8676"/>
              <a:gd name="T11" fmla="*/ 701675 h 884"/>
              <a:gd name="T12" fmla="*/ 0 w 8676"/>
              <a:gd name="T13" fmla="*/ 625475 h 884"/>
              <a:gd name="T14" fmla="*/ 0 w 8676"/>
              <a:gd name="T15" fmla="*/ 76200 h 884"/>
              <a:gd name="T16" fmla="*/ 74828 w 8676"/>
              <a:gd name="T17" fmla="*/ 0 h 88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8676" h="884">
                <a:moveTo>
                  <a:pt x="97" y="0"/>
                </a:moveTo>
                <a:lnTo>
                  <a:pt x="8475" y="0"/>
                </a:lnTo>
                <a:lnTo>
                  <a:pt x="8676" y="202"/>
                </a:lnTo>
                <a:lnTo>
                  <a:pt x="8676" y="788"/>
                </a:lnTo>
                <a:cubicBezTo>
                  <a:pt x="8676" y="841"/>
                  <a:pt x="8632" y="884"/>
                  <a:pt x="8579" y="884"/>
                </a:cubicBezTo>
                <a:lnTo>
                  <a:pt x="97" y="884"/>
                </a:lnTo>
                <a:cubicBezTo>
                  <a:pt x="44" y="884"/>
                  <a:pt x="0" y="841"/>
                  <a:pt x="0" y="788"/>
                </a:cubicBezTo>
                <a:lnTo>
                  <a:pt x="0" y="96"/>
                </a:lnTo>
                <a:cubicBezTo>
                  <a:pt x="0" y="43"/>
                  <a:pt x="44" y="0"/>
                  <a:pt x="97" y="0"/>
                </a:cubicBezTo>
                <a:close/>
              </a:path>
            </a:pathLst>
          </a:custGeom>
          <a:solidFill>
            <a:srgbClr val="FFFFFF"/>
          </a:solidFill>
          <a:ln w="10" cap="flat" cmpd="sng">
            <a:solidFill>
              <a:srgbClr val="A8A9AD"/>
            </a:solidFill>
            <a:round/>
            <a:headEnd/>
            <a:tailEnd/>
          </a:ln>
        </p:spPr>
        <p:txBody>
          <a:bodyPr/>
          <a:lstStyle/>
          <a:p>
            <a:endParaRPr lang="zh-CN" altLang="en-US" sz="1799">
              <a:cs typeface="+mn-ea"/>
              <a:sym typeface="+mn-lt"/>
            </a:endParaRPr>
          </a:p>
        </p:txBody>
      </p:sp>
      <p:sp>
        <p:nvSpPr>
          <p:cNvPr id="32" name="Rectangle 12">
            <a:extLst>
              <a:ext uri="{FF2B5EF4-FFF2-40B4-BE49-F238E27FC236}">
                <a16:creationId xmlns:a16="http://schemas.microsoft.com/office/drawing/2014/main" id="{9E1529DB-1400-953C-8E33-CF2D60922045}"/>
              </a:ext>
            </a:extLst>
          </p:cNvPr>
          <p:cNvSpPr>
            <a:spLocks noChangeArrowheads="1"/>
          </p:cNvSpPr>
          <p:nvPr/>
        </p:nvSpPr>
        <p:spPr bwMode="auto">
          <a:xfrm>
            <a:off x="5521921" y="5168558"/>
            <a:ext cx="720444" cy="737899"/>
          </a:xfrm>
          <a:prstGeom prst="rect">
            <a:avLst/>
          </a:prstGeom>
          <a:solidFill>
            <a:srgbClr val="4472C4"/>
          </a:solidFill>
          <a:ln>
            <a:noFill/>
          </a:ln>
          <a:effectLst>
            <a:outerShdw blurRad="63500" algn="ctr" rotWithShape="0">
              <a:prstClr val="black">
                <a:alpha val="40000"/>
              </a:prstClr>
            </a:outerShdw>
          </a:effectLst>
        </p:spPr>
        <p:txBody>
          <a:bodyPr/>
          <a:lstStyle>
            <a:lvl1pPr eaLnBrk="0" hangingPunct="0">
              <a:spcBef>
                <a:spcPct val="20000"/>
              </a:spcBef>
              <a:buChar char="•"/>
              <a:defRPr sz="2000">
                <a:solidFill>
                  <a:schemeClr val="accent2"/>
                </a:solidFill>
                <a:latin typeface="Arial" panose="020B0604020202020204" pitchFamily="34" charset="0"/>
                <a:ea typeface="微软雅黑" panose="020B0503020204020204" pitchFamily="34" charset="-122"/>
              </a:defRPr>
            </a:lvl1pPr>
            <a:lvl2pPr marL="742950" indent="-285750" eaLnBrk="0" hangingPunct="0">
              <a:spcBef>
                <a:spcPct val="20000"/>
              </a:spcBef>
              <a:buChar char="–"/>
              <a:defRPr sz="2000">
                <a:solidFill>
                  <a:schemeClr val="accent2"/>
                </a:solidFill>
                <a:latin typeface="Arial" panose="020B0604020202020204" pitchFamily="34" charset="0"/>
                <a:ea typeface="仿宋_GB2312" pitchFamily="1" charset="-122"/>
              </a:defRPr>
            </a:lvl2pPr>
            <a:lvl3pPr marL="1143000" indent="-228600" eaLnBrk="0" hangingPunct="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algn="ctr" eaLnBrk="1" hangingPunct="1">
              <a:spcBef>
                <a:spcPct val="0"/>
              </a:spcBef>
              <a:buFontTx/>
              <a:buNone/>
            </a:pPr>
            <a:endParaRPr lang="zh-CN" altLang="en-US" sz="1799">
              <a:solidFill>
                <a:schemeClr val="tx1"/>
              </a:solidFill>
              <a:latin typeface="+mn-lt"/>
              <a:ea typeface="+mn-ea"/>
              <a:cs typeface="+mn-ea"/>
              <a:sym typeface="+mn-lt"/>
            </a:endParaRPr>
          </a:p>
        </p:txBody>
      </p:sp>
      <p:sp>
        <p:nvSpPr>
          <p:cNvPr id="33" name="TextBox 119">
            <a:extLst>
              <a:ext uri="{FF2B5EF4-FFF2-40B4-BE49-F238E27FC236}">
                <a16:creationId xmlns:a16="http://schemas.microsoft.com/office/drawing/2014/main" id="{7EB8E5AE-A057-9584-6260-C0740EFE93FA}"/>
              </a:ext>
            </a:extLst>
          </p:cNvPr>
          <p:cNvSpPr txBox="1">
            <a:spLocks noChangeArrowheads="1"/>
          </p:cNvSpPr>
          <p:nvPr/>
        </p:nvSpPr>
        <p:spPr bwMode="auto">
          <a:xfrm>
            <a:off x="6451832" y="5336767"/>
            <a:ext cx="1338828" cy="5538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2000">
                <a:solidFill>
                  <a:schemeClr val="accent2"/>
                </a:solidFill>
                <a:latin typeface="Arial" panose="020B0604020202020204" pitchFamily="34" charset="0"/>
                <a:ea typeface="微软雅黑" panose="020B0503020204020204" pitchFamily="34" charset="-122"/>
              </a:defRPr>
            </a:lvl1pPr>
            <a:lvl2pPr marL="742950" indent="-285750" eaLnBrk="0" hangingPunct="0">
              <a:spcBef>
                <a:spcPct val="20000"/>
              </a:spcBef>
              <a:buChar char="–"/>
              <a:defRPr sz="2000">
                <a:solidFill>
                  <a:schemeClr val="accent2"/>
                </a:solidFill>
                <a:latin typeface="Arial" panose="020B0604020202020204" pitchFamily="34" charset="0"/>
                <a:ea typeface="仿宋_GB2312" pitchFamily="1" charset="-122"/>
              </a:defRPr>
            </a:lvl2pPr>
            <a:lvl3pPr marL="1143000" indent="-228600" eaLnBrk="0" hangingPunct="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eaLnBrk="1" hangingPunct="1">
              <a:spcBef>
                <a:spcPct val="0"/>
              </a:spcBef>
              <a:buNone/>
            </a:pPr>
            <a:r>
              <a:rPr lang="zh-CN" altLang="en-US" sz="2999" dirty="0">
                <a:solidFill>
                  <a:srgbClr val="006494"/>
                </a:solidFill>
                <a:latin typeface="微软雅黑" panose="020B0503020204020204" pitchFamily="34" charset="-122"/>
                <a:cs typeface="+mn-ea"/>
                <a:sym typeface="+mn-lt"/>
              </a:rPr>
              <a:t>公平性</a:t>
            </a:r>
          </a:p>
        </p:txBody>
      </p:sp>
      <p:sp>
        <p:nvSpPr>
          <p:cNvPr id="34" name="TextBox 120">
            <a:extLst>
              <a:ext uri="{FF2B5EF4-FFF2-40B4-BE49-F238E27FC236}">
                <a16:creationId xmlns:a16="http://schemas.microsoft.com/office/drawing/2014/main" id="{51C87582-47A0-02F8-D533-3D6DA5E4F7C8}"/>
              </a:ext>
            </a:extLst>
          </p:cNvPr>
          <p:cNvSpPr txBox="1">
            <a:spLocks noChangeArrowheads="1"/>
          </p:cNvSpPr>
          <p:nvPr/>
        </p:nvSpPr>
        <p:spPr bwMode="auto">
          <a:xfrm>
            <a:off x="5644762" y="5176492"/>
            <a:ext cx="470001" cy="707566"/>
          </a:xfrm>
          <a:prstGeom prst="rect">
            <a:avLst/>
          </a:prstGeom>
          <a:solidFill>
            <a:srgbClr val="4472C4"/>
          </a:solidFill>
          <a:ln>
            <a:noFill/>
          </a:ln>
        </p:spPr>
        <p:txBody>
          <a:bodyPr wrap="none">
            <a:spAutoFit/>
          </a:bodyPr>
          <a:lstStyle>
            <a:lvl1pPr eaLnBrk="0" hangingPunct="0">
              <a:spcBef>
                <a:spcPct val="20000"/>
              </a:spcBef>
              <a:buChar char="•"/>
              <a:defRPr sz="2000">
                <a:solidFill>
                  <a:schemeClr val="accent2"/>
                </a:solidFill>
                <a:latin typeface="Arial" panose="020B0604020202020204" pitchFamily="34" charset="0"/>
                <a:ea typeface="微软雅黑" panose="020B0503020204020204" pitchFamily="34" charset="-122"/>
              </a:defRPr>
            </a:lvl1pPr>
            <a:lvl2pPr marL="742950" indent="-285750" eaLnBrk="0" hangingPunct="0">
              <a:spcBef>
                <a:spcPct val="20000"/>
              </a:spcBef>
              <a:buChar char="–"/>
              <a:defRPr sz="2000">
                <a:solidFill>
                  <a:schemeClr val="accent2"/>
                </a:solidFill>
                <a:latin typeface="Arial" panose="020B0604020202020204" pitchFamily="34" charset="0"/>
                <a:ea typeface="仿宋_GB2312" pitchFamily="1" charset="-122"/>
              </a:defRPr>
            </a:lvl2pPr>
            <a:lvl3pPr marL="1143000" indent="-228600" eaLnBrk="0" hangingPunct="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algn="ctr" eaLnBrk="1" hangingPunct="1">
              <a:spcBef>
                <a:spcPct val="0"/>
              </a:spcBef>
              <a:buFontTx/>
              <a:buNone/>
            </a:pPr>
            <a:r>
              <a:rPr lang="en-US" altLang="zh-CN" sz="3998" b="1" dirty="0">
                <a:solidFill>
                  <a:srgbClr val="FFFFFF"/>
                </a:solidFill>
                <a:latin typeface="+mn-lt"/>
                <a:ea typeface="+mn-ea"/>
                <a:cs typeface="+mn-ea"/>
                <a:sym typeface="+mn-lt"/>
              </a:rPr>
              <a:t>5</a:t>
            </a:r>
            <a:endParaRPr lang="zh-CN" altLang="en-US" sz="3998" b="1" dirty="0">
              <a:solidFill>
                <a:srgbClr val="FFFFFF"/>
              </a:solidFill>
              <a:latin typeface="+mn-lt"/>
              <a:ea typeface="+mn-ea"/>
              <a:cs typeface="+mn-ea"/>
              <a:sym typeface="+mn-lt"/>
            </a:endParaRPr>
          </a:p>
        </p:txBody>
      </p:sp>
    </p:spTree>
    <p:extLst>
      <p:ext uri="{BB962C8B-B14F-4D97-AF65-F5344CB8AC3E}">
        <p14:creationId xmlns:p14="http://schemas.microsoft.com/office/powerpoint/2010/main" val="22349741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11">
            <a:extLst>
              <a:ext uri="{FF2B5EF4-FFF2-40B4-BE49-F238E27FC236}">
                <a16:creationId xmlns:a16="http://schemas.microsoft.com/office/drawing/2014/main" id="{CCE7D31C-B4A4-067A-013A-310DCE8A8874}"/>
              </a:ext>
            </a:extLst>
          </p:cNvPr>
          <p:cNvSpPr>
            <a:spLocks/>
          </p:cNvSpPr>
          <p:nvPr/>
        </p:nvSpPr>
        <p:spPr bwMode="auto">
          <a:xfrm>
            <a:off x="521035" y="0"/>
            <a:ext cx="1075044" cy="127819"/>
          </a:xfrm>
          <a:custGeom>
            <a:avLst/>
            <a:gdLst>
              <a:gd name="T0" fmla="*/ 85667 w 1156"/>
              <a:gd name="T1" fmla="*/ 0 h 142"/>
              <a:gd name="T2" fmla="*/ 806508 w 1156"/>
              <a:gd name="T3" fmla="*/ 0 h 142"/>
              <a:gd name="T4" fmla="*/ 892175 w 1156"/>
              <a:gd name="T5" fmla="*/ 112712 h 142"/>
              <a:gd name="T6" fmla="*/ 0 w 1156"/>
              <a:gd name="T7" fmla="*/ 112712 h 142"/>
              <a:gd name="T8" fmla="*/ 85667 w 1156"/>
              <a:gd name="T9" fmla="*/ 0 h 14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156" h="142">
                <a:moveTo>
                  <a:pt x="111" y="0"/>
                </a:moveTo>
                <a:lnTo>
                  <a:pt x="1045" y="0"/>
                </a:lnTo>
                <a:lnTo>
                  <a:pt x="1156" y="142"/>
                </a:lnTo>
                <a:lnTo>
                  <a:pt x="0" y="142"/>
                </a:lnTo>
                <a:lnTo>
                  <a:pt x="111" y="0"/>
                </a:lnTo>
                <a:close/>
              </a:path>
            </a:pathLst>
          </a:custGeom>
          <a:solidFill>
            <a:srgbClr val="4472C4"/>
          </a:solidFill>
          <a:ln>
            <a:noFill/>
          </a:ln>
          <a:effectLst>
            <a:outerShdw blurRad="63500" algn="ctr" rotWithShape="0">
              <a:prstClr val="black">
                <a:alpha val="40000"/>
              </a:prstClr>
            </a:outerShdw>
          </a:effectLst>
        </p:spPr>
        <p:txBody>
          <a:bodyPr/>
          <a:lstStyle/>
          <a:p>
            <a:pPr algn="ctr"/>
            <a:endParaRPr lang="zh-CN" altLang="en-US" sz="1799">
              <a:cs typeface="+mn-ea"/>
              <a:sym typeface="+mn-lt"/>
            </a:endParaRPr>
          </a:p>
        </p:txBody>
      </p:sp>
      <p:sp>
        <p:nvSpPr>
          <p:cNvPr id="3" name="Rectangle 12">
            <a:extLst>
              <a:ext uri="{FF2B5EF4-FFF2-40B4-BE49-F238E27FC236}">
                <a16:creationId xmlns:a16="http://schemas.microsoft.com/office/drawing/2014/main" id="{5D79FD8A-3462-C4DA-05AF-BF5F927E1312}"/>
              </a:ext>
            </a:extLst>
          </p:cNvPr>
          <p:cNvSpPr>
            <a:spLocks noChangeArrowheads="1"/>
          </p:cNvSpPr>
          <p:nvPr/>
        </p:nvSpPr>
        <p:spPr bwMode="auto">
          <a:xfrm>
            <a:off x="521035" y="127820"/>
            <a:ext cx="1075044" cy="983226"/>
          </a:xfrm>
          <a:prstGeom prst="rect">
            <a:avLst/>
          </a:prstGeom>
          <a:solidFill>
            <a:srgbClr val="4472C4"/>
          </a:solidFill>
          <a:ln>
            <a:noFill/>
          </a:ln>
          <a:effectLst>
            <a:outerShdw blurRad="63500" algn="ctr" rotWithShape="0">
              <a:prstClr val="black">
                <a:alpha val="40000"/>
              </a:prstClr>
            </a:outerShdw>
          </a:effectLst>
        </p:spPr>
        <p:txBody>
          <a:bodyPr/>
          <a:lstStyle>
            <a:lvl1pPr eaLnBrk="0" hangingPunct="0">
              <a:spcBef>
                <a:spcPct val="20000"/>
              </a:spcBef>
              <a:buChar char="•"/>
              <a:defRPr sz="2000">
                <a:solidFill>
                  <a:schemeClr val="accent2"/>
                </a:solidFill>
                <a:latin typeface="Arial" panose="020B0604020202020204" pitchFamily="34" charset="0"/>
                <a:ea typeface="微软雅黑" panose="020B0503020204020204" pitchFamily="34" charset="-122"/>
              </a:defRPr>
            </a:lvl1pPr>
            <a:lvl2pPr marL="742950" indent="-285750" eaLnBrk="0" hangingPunct="0">
              <a:spcBef>
                <a:spcPct val="20000"/>
              </a:spcBef>
              <a:buChar char="–"/>
              <a:defRPr sz="2000">
                <a:solidFill>
                  <a:schemeClr val="accent2"/>
                </a:solidFill>
                <a:latin typeface="Arial" panose="020B0604020202020204" pitchFamily="34" charset="0"/>
                <a:ea typeface="仿宋_GB2312" pitchFamily="1" charset="-122"/>
              </a:defRPr>
            </a:lvl2pPr>
            <a:lvl3pPr marL="1143000" indent="-228600" eaLnBrk="0" hangingPunct="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algn="ctr" eaLnBrk="1" hangingPunct="1">
              <a:spcBef>
                <a:spcPct val="0"/>
              </a:spcBef>
              <a:buFontTx/>
              <a:buNone/>
            </a:pPr>
            <a:endParaRPr lang="zh-CN" altLang="en-US" sz="1799">
              <a:solidFill>
                <a:schemeClr val="tx1"/>
              </a:solidFill>
              <a:latin typeface="+mn-lt"/>
              <a:ea typeface="+mn-ea"/>
              <a:cs typeface="+mn-ea"/>
              <a:sym typeface="+mn-lt"/>
            </a:endParaRPr>
          </a:p>
        </p:txBody>
      </p:sp>
      <p:sp>
        <p:nvSpPr>
          <p:cNvPr id="4" name="文本框 3">
            <a:extLst>
              <a:ext uri="{FF2B5EF4-FFF2-40B4-BE49-F238E27FC236}">
                <a16:creationId xmlns:a16="http://schemas.microsoft.com/office/drawing/2014/main" id="{15241B64-7C2E-4DB8-24EC-B762273AA7F0}"/>
              </a:ext>
            </a:extLst>
          </p:cNvPr>
          <p:cNvSpPr txBox="1"/>
          <p:nvPr/>
        </p:nvSpPr>
        <p:spPr>
          <a:xfrm>
            <a:off x="642605" y="214635"/>
            <a:ext cx="914400" cy="707886"/>
          </a:xfrm>
          <a:prstGeom prst="rect">
            <a:avLst/>
          </a:prstGeom>
          <a:noFill/>
        </p:spPr>
        <p:txBody>
          <a:bodyPr wrap="square" rtlCol="0">
            <a:spAutoFit/>
          </a:bodyPr>
          <a:lstStyle/>
          <a:p>
            <a:r>
              <a:rPr lang="en-US" altLang="zh-CN" sz="4000" b="1" dirty="0">
                <a:solidFill>
                  <a:schemeClr val="bg1"/>
                </a:solidFill>
                <a:latin typeface="微软雅黑" panose="020B0503020204020204" pitchFamily="34" charset="-122"/>
                <a:ea typeface="微软雅黑" panose="020B0503020204020204" pitchFamily="34" charset="-122"/>
              </a:rPr>
              <a:t>01</a:t>
            </a:r>
            <a:endParaRPr lang="zh-CN" altLang="en-US" sz="4000" b="1" dirty="0">
              <a:solidFill>
                <a:schemeClr val="bg1"/>
              </a:solidFill>
              <a:latin typeface="微软雅黑" panose="020B0503020204020204" pitchFamily="34" charset="-122"/>
              <a:ea typeface="微软雅黑" panose="020B0503020204020204" pitchFamily="34" charset="-122"/>
            </a:endParaRPr>
          </a:p>
        </p:txBody>
      </p:sp>
      <p:sp>
        <p:nvSpPr>
          <p:cNvPr id="5" name="文本框 4">
            <a:extLst>
              <a:ext uri="{FF2B5EF4-FFF2-40B4-BE49-F238E27FC236}">
                <a16:creationId xmlns:a16="http://schemas.microsoft.com/office/drawing/2014/main" id="{17636560-0FD4-AC1D-F421-96779696A496}"/>
              </a:ext>
            </a:extLst>
          </p:cNvPr>
          <p:cNvSpPr txBox="1"/>
          <p:nvPr/>
        </p:nvSpPr>
        <p:spPr>
          <a:xfrm>
            <a:off x="1839684" y="-43505"/>
            <a:ext cx="4101737" cy="743986"/>
          </a:xfrm>
          <a:prstGeom prst="rect">
            <a:avLst/>
          </a:prstGeom>
          <a:noFill/>
        </p:spPr>
        <p:txBody>
          <a:bodyPr wrap="square" rtlCol="0">
            <a:spAutoFit/>
          </a:bodyPr>
          <a:lstStyle/>
          <a:p>
            <a:pPr>
              <a:lnSpc>
                <a:spcPct val="150000"/>
              </a:lnSpc>
            </a:pPr>
            <a:r>
              <a:rPr lang="zh-CN" altLang="en-US" sz="3200" b="1" dirty="0">
                <a:solidFill>
                  <a:srgbClr val="4472C4"/>
                </a:solidFill>
                <a:latin typeface="微软雅黑" panose="020B0503020204020204" pitchFamily="34" charset="-122"/>
                <a:ea typeface="微软雅黑" panose="020B0503020204020204" pitchFamily="34" charset="-122"/>
              </a:rPr>
              <a:t>药品基本信息</a:t>
            </a:r>
          </a:p>
        </p:txBody>
      </p:sp>
      <p:sp>
        <p:nvSpPr>
          <p:cNvPr id="6" name="文本框 5">
            <a:extLst>
              <a:ext uri="{FF2B5EF4-FFF2-40B4-BE49-F238E27FC236}">
                <a16:creationId xmlns:a16="http://schemas.microsoft.com/office/drawing/2014/main" id="{BF6ED5A3-9D87-215B-000B-D18FB38C287E}"/>
              </a:ext>
            </a:extLst>
          </p:cNvPr>
          <p:cNvSpPr txBox="1"/>
          <p:nvPr/>
        </p:nvSpPr>
        <p:spPr>
          <a:xfrm>
            <a:off x="1839684" y="601431"/>
            <a:ext cx="2595154" cy="499624"/>
          </a:xfrm>
          <a:prstGeom prst="rect">
            <a:avLst/>
          </a:prstGeom>
          <a:noFill/>
        </p:spPr>
        <p:txBody>
          <a:bodyPr wrap="square" rtlCol="0">
            <a:spAutoFit/>
          </a:bodyPr>
          <a:lstStyle/>
          <a:p>
            <a:pPr algn="dist">
              <a:lnSpc>
                <a:spcPct val="150000"/>
              </a:lnSpc>
            </a:pPr>
            <a:r>
              <a:rPr lang="en-US" altLang="zh-CN" sz="2000" b="1" dirty="0">
                <a:solidFill>
                  <a:schemeClr val="bg1">
                    <a:lumMod val="85000"/>
                  </a:schemeClr>
                </a:solidFill>
                <a:latin typeface="微软雅黑" panose="020B0503020204020204" pitchFamily="34" charset="-122"/>
                <a:ea typeface="微软雅黑" panose="020B0503020204020204" pitchFamily="34" charset="-122"/>
              </a:rPr>
              <a:t>Basic Information</a:t>
            </a:r>
            <a:endParaRPr lang="zh-CN" altLang="en-US" sz="2000" b="1" dirty="0">
              <a:solidFill>
                <a:schemeClr val="bg1">
                  <a:lumMod val="85000"/>
                </a:schemeClr>
              </a:solidFill>
              <a:latin typeface="微软雅黑" panose="020B0503020204020204" pitchFamily="34" charset="-122"/>
              <a:ea typeface="微软雅黑" panose="020B0503020204020204" pitchFamily="34" charset="-122"/>
            </a:endParaRPr>
          </a:p>
        </p:txBody>
      </p:sp>
      <p:graphicFrame>
        <p:nvGraphicFramePr>
          <p:cNvPr id="7" name="表格 6">
            <a:extLst>
              <a:ext uri="{FF2B5EF4-FFF2-40B4-BE49-F238E27FC236}">
                <a16:creationId xmlns:a16="http://schemas.microsoft.com/office/drawing/2014/main" id="{050373B4-22B0-FFC5-2FE9-34969A899E10}"/>
              </a:ext>
            </a:extLst>
          </p:cNvPr>
          <p:cNvGraphicFramePr>
            <a:graphicFrameLocks noGrp="1"/>
          </p:cNvGraphicFramePr>
          <p:nvPr>
            <p:extLst>
              <p:ext uri="{D42A27DB-BD31-4B8C-83A1-F6EECF244321}">
                <p14:modId xmlns:p14="http://schemas.microsoft.com/office/powerpoint/2010/main" val="3955387919"/>
              </p:ext>
            </p:extLst>
          </p:nvPr>
        </p:nvGraphicFramePr>
        <p:xfrm>
          <a:off x="521035" y="1345417"/>
          <a:ext cx="11356331" cy="5156715"/>
        </p:xfrm>
        <a:graphic>
          <a:graphicData uri="http://schemas.openxmlformats.org/drawingml/2006/table">
            <a:tbl>
              <a:tblPr firstRow="1" bandRow="1">
                <a:tableStyleId>{5C22544A-7EE6-4342-B048-85BDC9FD1C3A}</a:tableStyleId>
              </a:tblPr>
              <a:tblGrid>
                <a:gridCol w="1710888">
                  <a:extLst>
                    <a:ext uri="{9D8B030D-6E8A-4147-A177-3AD203B41FA5}">
                      <a16:colId xmlns:a16="http://schemas.microsoft.com/office/drawing/2014/main" val="2683082459"/>
                    </a:ext>
                  </a:extLst>
                </a:gridCol>
                <a:gridCol w="2989005">
                  <a:extLst>
                    <a:ext uri="{9D8B030D-6E8A-4147-A177-3AD203B41FA5}">
                      <a16:colId xmlns:a16="http://schemas.microsoft.com/office/drawing/2014/main" val="3019794836"/>
                    </a:ext>
                  </a:extLst>
                </a:gridCol>
                <a:gridCol w="1789470">
                  <a:extLst>
                    <a:ext uri="{9D8B030D-6E8A-4147-A177-3AD203B41FA5}">
                      <a16:colId xmlns:a16="http://schemas.microsoft.com/office/drawing/2014/main" val="1082167996"/>
                    </a:ext>
                  </a:extLst>
                </a:gridCol>
                <a:gridCol w="4866968">
                  <a:extLst>
                    <a:ext uri="{9D8B030D-6E8A-4147-A177-3AD203B41FA5}">
                      <a16:colId xmlns:a16="http://schemas.microsoft.com/office/drawing/2014/main" val="73572454"/>
                    </a:ext>
                  </a:extLst>
                </a:gridCol>
              </a:tblGrid>
              <a:tr h="530000">
                <a:tc>
                  <a:txBody>
                    <a:bodyPr/>
                    <a:lstStyle/>
                    <a:p>
                      <a:pPr algn="ctr"/>
                      <a:r>
                        <a:rPr lang="zh-CN" altLang="en-US" sz="1600" dirty="0">
                          <a:solidFill>
                            <a:srgbClr val="4472C4"/>
                          </a:solidFill>
                          <a:latin typeface="微软雅黑" panose="020B0503020204020204" pitchFamily="34" charset="-122"/>
                          <a:ea typeface="微软雅黑" panose="020B0503020204020204" pitchFamily="34" charset="-122"/>
                        </a:rPr>
                        <a:t>药品通</a:t>
                      </a:r>
                      <a:r>
                        <a:rPr lang="zh-CN" altLang="en-US" sz="1600" b="1" kern="1200" dirty="0">
                          <a:solidFill>
                            <a:srgbClr val="4472C4"/>
                          </a:solidFill>
                          <a:latin typeface="微软雅黑" panose="020B0503020204020204" pitchFamily="34" charset="-122"/>
                          <a:ea typeface="微软雅黑" panose="020B0503020204020204" pitchFamily="34" charset="-122"/>
                          <a:cs typeface="+mn-cs"/>
                        </a:rPr>
                        <a:t>用名称</a:t>
                      </a:r>
                    </a:p>
                  </a:txBody>
                  <a:tcPr anchor="ctr">
                    <a:lnL w="28575" cap="flat" cmpd="sng" algn="ctr">
                      <a:solidFill>
                        <a:srgbClr val="4472C4"/>
                      </a:solidFill>
                      <a:prstDash val="solid"/>
                      <a:round/>
                      <a:headEnd type="none" w="med" len="med"/>
                      <a:tailEnd type="none" w="med" len="med"/>
                    </a:lnL>
                    <a:lnR w="6350" cap="flat" cmpd="sng" algn="ctr">
                      <a:solidFill>
                        <a:srgbClr val="4472C4"/>
                      </a:solidFill>
                      <a:prstDash val="solid"/>
                      <a:round/>
                      <a:headEnd type="none" w="med" len="med"/>
                      <a:tailEnd type="none" w="med" len="med"/>
                    </a:lnR>
                    <a:lnT w="28575"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noFill/>
                  </a:tcPr>
                </a:tc>
                <a:tc>
                  <a:txBody>
                    <a:bodyPr/>
                    <a:lstStyle/>
                    <a:p>
                      <a:pPr algn="l"/>
                      <a:r>
                        <a:rPr lang="zh-CN" altLang="en-US" sz="1600" b="0" dirty="0">
                          <a:solidFill>
                            <a:schemeClr val="tx1"/>
                          </a:solidFill>
                          <a:latin typeface="微软雅黑" panose="020B0503020204020204" pitchFamily="34" charset="-122"/>
                          <a:ea typeface="微软雅黑" panose="020B0503020204020204" pitchFamily="34" charset="-122"/>
                        </a:rPr>
                        <a:t>利奈唑胺氯化钠注射液</a:t>
                      </a:r>
                    </a:p>
                  </a:txBody>
                  <a:tcPr anchor="ctr">
                    <a:lnL w="6350" cap="flat" cmpd="sng" algn="ctr">
                      <a:solidFill>
                        <a:srgbClr val="4472C4"/>
                      </a:solidFill>
                      <a:prstDash val="solid"/>
                      <a:round/>
                      <a:headEnd type="none" w="med" len="med"/>
                      <a:tailEnd type="none" w="med" len="med"/>
                    </a:lnL>
                    <a:lnR w="6350" cap="flat" cmpd="sng" algn="ctr">
                      <a:solidFill>
                        <a:srgbClr val="4472C4"/>
                      </a:solidFill>
                      <a:prstDash val="solid"/>
                      <a:round/>
                      <a:headEnd type="none" w="med" len="med"/>
                      <a:tailEnd type="none" w="med" len="med"/>
                    </a:lnR>
                    <a:lnT w="28575"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noFill/>
                  </a:tcPr>
                </a:tc>
                <a:tc>
                  <a:txBody>
                    <a:bodyPr/>
                    <a:lstStyle/>
                    <a:p>
                      <a:pPr algn="ctr"/>
                      <a:r>
                        <a:rPr lang="zh-CN" altLang="en-US" sz="1600" b="1" kern="1200" dirty="0">
                          <a:solidFill>
                            <a:srgbClr val="4472C4"/>
                          </a:solidFill>
                          <a:latin typeface="微软雅黑" panose="020B0503020204020204" pitchFamily="34" charset="-122"/>
                          <a:ea typeface="微软雅黑" panose="020B0503020204020204" pitchFamily="34" charset="-122"/>
                          <a:cs typeface="+mn-cs"/>
                        </a:rPr>
                        <a:t>注册规格</a:t>
                      </a:r>
                      <a:endParaRPr lang="zh-CN" altLang="en-US" sz="1600" b="0" dirty="0">
                        <a:solidFill>
                          <a:schemeClr val="tx1"/>
                        </a:solidFill>
                        <a:latin typeface="微软雅黑" panose="020B0503020204020204" pitchFamily="34" charset="-122"/>
                        <a:ea typeface="微软雅黑" panose="020B0503020204020204" pitchFamily="34" charset="-122"/>
                      </a:endParaRPr>
                    </a:p>
                  </a:txBody>
                  <a:tcPr anchor="ctr">
                    <a:lnL w="6350" cap="flat" cmpd="sng" algn="ctr">
                      <a:solidFill>
                        <a:srgbClr val="4472C4"/>
                      </a:solidFill>
                      <a:prstDash val="solid"/>
                      <a:round/>
                      <a:headEnd type="none" w="med" len="med"/>
                      <a:tailEnd type="none" w="med" len="med"/>
                    </a:lnL>
                    <a:lnR w="6350" cap="flat" cmpd="sng" algn="ctr">
                      <a:solidFill>
                        <a:srgbClr val="4472C4"/>
                      </a:solidFill>
                      <a:prstDash val="solid"/>
                      <a:round/>
                      <a:headEnd type="none" w="med" len="med"/>
                      <a:tailEnd type="none" w="med" len="med"/>
                    </a:lnR>
                    <a:lnT w="28575"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noFill/>
                  </a:tcPr>
                </a:tc>
                <a:tc>
                  <a:txBody>
                    <a:bodyPr/>
                    <a:lstStyle/>
                    <a:p>
                      <a:pPr algn="l"/>
                      <a:r>
                        <a:rPr lang="en-US" altLang="zh-CN" sz="1600" b="0" kern="1200" dirty="0">
                          <a:solidFill>
                            <a:schemeClr val="tx1"/>
                          </a:solidFill>
                          <a:latin typeface="微软雅黑" panose="020B0503020204020204" pitchFamily="34" charset="-122"/>
                          <a:ea typeface="微软雅黑" panose="020B0503020204020204" pitchFamily="34" charset="-122"/>
                          <a:cs typeface="+mn-cs"/>
                        </a:rPr>
                        <a:t>300ml</a:t>
                      </a:r>
                      <a:r>
                        <a:rPr lang="zh-CN" altLang="en-US" sz="1600" b="0" kern="1200" dirty="0">
                          <a:solidFill>
                            <a:schemeClr val="tx1"/>
                          </a:solidFill>
                          <a:latin typeface="微软雅黑" panose="020B0503020204020204" pitchFamily="34" charset="-122"/>
                          <a:ea typeface="微软雅黑" panose="020B0503020204020204" pitchFamily="34" charset="-122"/>
                          <a:cs typeface="+mn-cs"/>
                        </a:rPr>
                        <a:t>：利奈唑胺</a:t>
                      </a:r>
                      <a:r>
                        <a:rPr lang="en-US" altLang="zh-CN" sz="1600" b="0" kern="1200" dirty="0">
                          <a:solidFill>
                            <a:schemeClr val="tx1"/>
                          </a:solidFill>
                          <a:latin typeface="微软雅黑" panose="020B0503020204020204" pitchFamily="34" charset="-122"/>
                          <a:ea typeface="微软雅黑" panose="020B0503020204020204" pitchFamily="34" charset="-122"/>
                          <a:cs typeface="+mn-cs"/>
                        </a:rPr>
                        <a:t>0.6g</a:t>
                      </a:r>
                      <a:r>
                        <a:rPr lang="zh-CN" altLang="en-US" sz="1600" b="0" kern="1200" dirty="0">
                          <a:solidFill>
                            <a:schemeClr val="tx1"/>
                          </a:solidFill>
                          <a:latin typeface="微软雅黑" panose="020B0503020204020204" pitchFamily="34" charset="-122"/>
                          <a:ea typeface="微软雅黑" panose="020B0503020204020204" pitchFamily="34" charset="-122"/>
                          <a:cs typeface="+mn-cs"/>
                        </a:rPr>
                        <a:t>与氯化钠</a:t>
                      </a:r>
                      <a:r>
                        <a:rPr lang="en-US" altLang="zh-CN" sz="1600" b="0" kern="1200" dirty="0">
                          <a:solidFill>
                            <a:schemeClr val="tx1"/>
                          </a:solidFill>
                          <a:latin typeface="微软雅黑" panose="020B0503020204020204" pitchFamily="34" charset="-122"/>
                          <a:ea typeface="微软雅黑" panose="020B0503020204020204" pitchFamily="34" charset="-122"/>
                          <a:cs typeface="+mn-cs"/>
                        </a:rPr>
                        <a:t>2.7g</a:t>
                      </a:r>
                      <a:endParaRPr lang="zh-CN" altLang="en-US" sz="1600" b="0" dirty="0">
                        <a:solidFill>
                          <a:schemeClr val="tx1"/>
                        </a:solidFill>
                        <a:latin typeface="微软雅黑" panose="020B0503020204020204" pitchFamily="34" charset="-122"/>
                        <a:ea typeface="微软雅黑" panose="020B0503020204020204" pitchFamily="34" charset="-122"/>
                      </a:endParaRPr>
                    </a:p>
                  </a:txBody>
                  <a:tcPr anchor="ctr">
                    <a:lnL w="6350" cap="flat" cmpd="sng" algn="ctr">
                      <a:solidFill>
                        <a:srgbClr val="4472C4"/>
                      </a:solidFill>
                      <a:prstDash val="solid"/>
                      <a:round/>
                      <a:headEnd type="none" w="med" len="med"/>
                      <a:tailEnd type="none" w="med" len="med"/>
                    </a:lnL>
                    <a:lnR w="28575" cap="flat" cmpd="sng" algn="ctr">
                      <a:solidFill>
                        <a:srgbClr val="4472C4"/>
                      </a:solidFill>
                      <a:prstDash val="solid"/>
                      <a:round/>
                      <a:headEnd type="none" w="med" len="med"/>
                      <a:tailEnd type="none" w="med" len="med"/>
                    </a:lnR>
                    <a:lnT w="28575"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noFill/>
                  </a:tcPr>
                </a:tc>
                <a:extLst>
                  <a:ext uri="{0D108BD9-81ED-4DB2-BD59-A6C34878D82A}">
                    <a16:rowId xmlns:a16="http://schemas.microsoft.com/office/drawing/2014/main" val="2684832974"/>
                  </a:ext>
                </a:extLst>
              </a:tr>
              <a:tr h="707238">
                <a:tc>
                  <a:txBody>
                    <a:bodyPr/>
                    <a:lstStyle/>
                    <a:p>
                      <a:pPr algn="ctr"/>
                      <a:r>
                        <a:rPr lang="zh-CN" altLang="en-US" sz="1600" b="1" kern="1200" dirty="0">
                          <a:solidFill>
                            <a:srgbClr val="4472C4"/>
                          </a:solidFill>
                          <a:latin typeface="微软雅黑" panose="020B0503020204020204" pitchFamily="34" charset="-122"/>
                          <a:ea typeface="微软雅黑" panose="020B0503020204020204" pitchFamily="34" charset="-122"/>
                          <a:cs typeface="+mn-cs"/>
                        </a:rPr>
                        <a:t>适应症</a:t>
                      </a:r>
                    </a:p>
                  </a:txBody>
                  <a:tcPr anchor="ctr">
                    <a:lnL w="28575" cap="flat" cmpd="sng" algn="ctr">
                      <a:solidFill>
                        <a:srgbClr val="4472C4"/>
                      </a:solidFill>
                      <a:prstDash val="solid"/>
                      <a:round/>
                      <a:headEnd type="none" w="med" len="med"/>
                      <a:tailEnd type="none" w="med" len="med"/>
                    </a:lnL>
                    <a:lnR w="6350" cap="flat" cmpd="sng" algn="ctr">
                      <a:solidFill>
                        <a:srgbClr val="4472C4"/>
                      </a:solidFill>
                      <a:prstDash val="solid"/>
                      <a:round/>
                      <a:headEnd type="none" w="med" len="med"/>
                      <a:tailEnd type="none" w="med" len="med"/>
                    </a:lnR>
                    <a:lnT w="6350"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noFill/>
                  </a:tcPr>
                </a:tc>
                <a:tc gridSpan="3">
                  <a:txBody>
                    <a:bodyPr/>
                    <a:lstStyle/>
                    <a:p>
                      <a:pPr algn="l"/>
                      <a:r>
                        <a:rPr lang="zh-CN" altLang="en-US" sz="1600" dirty="0">
                          <a:solidFill>
                            <a:schemeClr val="tx1"/>
                          </a:solidFill>
                          <a:latin typeface="微软雅黑" panose="020B0503020204020204" pitchFamily="34" charset="-122"/>
                          <a:ea typeface="微软雅黑" panose="020B0503020204020204" pitchFamily="34" charset="-122"/>
                        </a:rPr>
                        <a:t>本品用于治疗由特定微生物敏感株引起的下列感染：院内获得性肺炎、社区获得性肺炎、复杂性皮肤和皮肤软组织感染，包括未并发骨髓炎的糖尿病足部感染、万古霉素耐药的屎肠球菌感染，包括伴发的菌血症。</a:t>
                      </a:r>
                    </a:p>
                  </a:txBody>
                  <a:tcPr anchor="ctr">
                    <a:lnL w="6350" cap="flat" cmpd="sng" algn="ctr">
                      <a:solidFill>
                        <a:srgbClr val="4472C4"/>
                      </a:solidFill>
                      <a:prstDash val="solid"/>
                      <a:round/>
                      <a:headEnd type="none" w="med" len="med"/>
                      <a:tailEnd type="none" w="med" len="med"/>
                    </a:lnL>
                    <a:lnR w="28575" cap="flat" cmpd="sng" algn="ctr">
                      <a:solidFill>
                        <a:srgbClr val="4472C4"/>
                      </a:solidFill>
                      <a:prstDash val="solid"/>
                      <a:round/>
                      <a:headEnd type="none" w="med" len="med"/>
                      <a:tailEnd type="none" w="med" len="med"/>
                    </a:lnR>
                    <a:lnT w="6350"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noFill/>
                  </a:tcPr>
                </a:tc>
                <a:tc hMerge="1">
                  <a:txBody>
                    <a:bodyPr/>
                    <a:lstStyle/>
                    <a:p>
                      <a:endParaRPr lang="zh-CN" altLang="en-US"/>
                    </a:p>
                  </a:txBody>
                  <a:tcPr>
                    <a:lnL w="28575" cap="flat" cmpd="sng" algn="ctr">
                      <a:solidFill>
                        <a:srgbClr val="4472C4"/>
                      </a:solidFill>
                      <a:prstDash val="solid"/>
                      <a:round/>
                      <a:headEnd type="none" w="med" len="med"/>
                      <a:tailEnd type="none" w="med" len="med"/>
                    </a:lnL>
                    <a:lnT w="6350" cap="flat" cmpd="sng" algn="ctr">
                      <a:solidFill>
                        <a:srgbClr val="4472C4"/>
                      </a:solidFill>
                      <a:prstDash val="solid"/>
                      <a:round/>
                      <a:headEnd type="none" w="med" len="med"/>
                      <a:tailEnd type="none" w="med" len="med"/>
                    </a:lnT>
                  </a:tcPr>
                </a:tc>
                <a:tc hMerge="1">
                  <a:txBody>
                    <a:bodyPr/>
                    <a:lstStyle/>
                    <a:p>
                      <a:endParaRPr lang="zh-CN" altLang="en-US"/>
                    </a:p>
                  </a:txBody>
                  <a:tcPr/>
                </a:tc>
                <a:extLst>
                  <a:ext uri="{0D108BD9-81ED-4DB2-BD59-A6C34878D82A}">
                    <a16:rowId xmlns:a16="http://schemas.microsoft.com/office/drawing/2014/main" val="952457736"/>
                  </a:ext>
                </a:extLst>
              </a:tr>
              <a:tr h="1727134">
                <a:tc>
                  <a:txBody>
                    <a:bodyPr/>
                    <a:lstStyle/>
                    <a:p>
                      <a:pPr marL="0" algn="ctr" defTabSz="914400" rtl="0" eaLnBrk="1" latinLnBrk="0" hangingPunct="1"/>
                      <a:r>
                        <a:rPr lang="zh-CN" altLang="en-US" sz="1600" b="1" kern="1200" dirty="0">
                          <a:solidFill>
                            <a:srgbClr val="4472C4"/>
                          </a:solidFill>
                          <a:latin typeface="微软雅黑" panose="020B0503020204020204" pitchFamily="34" charset="-122"/>
                          <a:ea typeface="微软雅黑" panose="020B0503020204020204" pitchFamily="34" charset="-122"/>
                          <a:cs typeface="+mn-cs"/>
                        </a:rPr>
                        <a:t>用法用量</a:t>
                      </a:r>
                    </a:p>
                  </a:txBody>
                  <a:tcPr anchor="ctr">
                    <a:lnL w="28575" cap="flat" cmpd="sng" algn="ctr">
                      <a:solidFill>
                        <a:srgbClr val="4472C4"/>
                      </a:solidFill>
                      <a:prstDash val="solid"/>
                      <a:round/>
                      <a:headEnd type="none" w="med" len="med"/>
                      <a:tailEnd type="none" w="med" len="med"/>
                    </a:lnL>
                    <a:lnR w="6350" cap="flat" cmpd="sng" algn="ctr">
                      <a:solidFill>
                        <a:srgbClr val="4472C4"/>
                      </a:solidFill>
                      <a:prstDash val="solid"/>
                      <a:round/>
                      <a:headEnd type="none" w="med" len="med"/>
                      <a:tailEnd type="none" w="med" len="med"/>
                    </a:lnR>
                    <a:lnT w="6350"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noFill/>
                  </a:tcPr>
                </a:tc>
                <a:tc gridSpan="3">
                  <a:txBody>
                    <a:bodyPr/>
                    <a:lstStyle/>
                    <a:p>
                      <a:pPr algn="l">
                        <a:lnSpc>
                          <a:spcPct val="150000"/>
                        </a:lnSpc>
                      </a:pPr>
                      <a:endParaRPr lang="zh-CN" altLang="en-US" sz="1600" kern="1200" dirty="0">
                        <a:solidFill>
                          <a:schemeClr val="tx1"/>
                        </a:solidFill>
                        <a:latin typeface="微软雅黑" panose="020B0503020204020204" pitchFamily="34" charset="-122"/>
                        <a:ea typeface="微软雅黑" panose="020B0503020204020204" pitchFamily="34" charset="-122"/>
                        <a:cs typeface="+mn-cs"/>
                      </a:endParaRPr>
                    </a:p>
                  </a:txBody>
                  <a:tcPr anchor="ctr">
                    <a:lnL w="6350" cap="flat" cmpd="sng" algn="ctr">
                      <a:solidFill>
                        <a:srgbClr val="4472C4"/>
                      </a:solidFill>
                      <a:prstDash val="solid"/>
                      <a:round/>
                      <a:headEnd type="none" w="med" len="med"/>
                      <a:tailEnd type="none" w="med" len="med"/>
                    </a:lnL>
                    <a:lnR w="28575" cap="flat" cmpd="sng" algn="ctr">
                      <a:solidFill>
                        <a:srgbClr val="4472C4"/>
                      </a:solidFill>
                      <a:prstDash val="solid"/>
                      <a:round/>
                      <a:headEnd type="none" w="med" len="med"/>
                      <a:tailEnd type="none" w="med" len="med"/>
                    </a:lnR>
                    <a:lnT w="6350"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noFill/>
                  </a:tcPr>
                </a:tc>
                <a:tc hMerge="1">
                  <a:txBody>
                    <a:bodyPr/>
                    <a:lstStyle/>
                    <a:p>
                      <a:endParaRPr lang="zh-CN" altLang="en-US" dirty="0"/>
                    </a:p>
                  </a:txBody>
                  <a:tcPr>
                    <a:lnL w="28575" cap="flat" cmpd="sng" algn="ctr">
                      <a:solidFill>
                        <a:srgbClr val="4472C4"/>
                      </a:solidFill>
                      <a:prstDash val="solid"/>
                      <a:round/>
                      <a:headEnd type="none" w="med" len="med"/>
                      <a:tailEnd type="none" w="med" len="med"/>
                    </a:lnL>
                  </a:tcPr>
                </a:tc>
                <a:tc hMerge="1">
                  <a:txBody>
                    <a:bodyPr/>
                    <a:lstStyle/>
                    <a:p>
                      <a:endParaRPr lang="zh-CN" altLang="en-US"/>
                    </a:p>
                  </a:txBody>
                  <a:tcPr/>
                </a:tc>
                <a:extLst>
                  <a:ext uri="{0D108BD9-81ED-4DB2-BD59-A6C34878D82A}">
                    <a16:rowId xmlns:a16="http://schemas.microsoft.com/office/drawing/2014/main" val="2797242573"/>
                  </a:ext>
                </a:extLst>
              </a:tr>
              <a:tr h="537741">
                <a:tc>
                  <a:txBody>
                    <a:bodyPr/>
                    <a:lstStyle/>
                    <a:p>
                      <a:pPr marL="0" algn="ctr" defTabSz="914400" rtl="0" eaLnBrk="1" latinLnBrk="0" hangingPunct="1"/>
                      <a:r>
                        <a:rPr lang="zh-CN" altLang="en-US" sz="1600" b="1" kern="1200" dirty="0">
                          <a:solidFill>
                            <a:srgbClr val="4472C4"/>
                          </a:solidFill>
                          <a:latin typeface="微软雅黑" panose="020B0503020204020204" pitchFamily="34" charset="-122"/>
                          <a:ea typeface="微软雅黑" panose="020B0503020204020204" pitchFamily="34" charset="-122"/>
                          <a:cs typeface="+mn-cs"/>
                        </a:rPr>
                        <a:t>中国获批时间</a:t>
                      </a:r>
                    </a:p>
                  </a:txBody>
                  <a:tcPr anchor="ctr">
                    <a:lnL w="28575" cap="flat" cmpd="sng" algn="ctr">
                      <a:solidFill>
                        <a:srgbClr val="4472C4"/>
                      </a:solidFill>
                      <a:prstDash val="solid"/>
                      <a:round/>
                      <a:headEnd type="none" w="med" len="med"/>
                      <a:tailEnd type="none" w="med" len="med"/>
                    </a:lnL>
                    <a:lnR w="6350" cap="flat" cmpd="sng" algn="ctr">
                      <a:solidFill>
                        <a:srgbClr val="4472C4"/>
                      </a:solidFill>
                      <a:prstDash val="solid"/>
                      <a:round/>
                      <a:headEnd type="none" w="med" len="med"/>
                      <a:tailEnd type="none" w="med" len="med"/>
                    </a:lnR>
                    <a:lnT w="6350"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noFill/>
                  </a:tcPr>
                </a:tc>
                <a:tc>
                  <a:txBody>
                    <a:bodyPr/>
                    <a:lstStyle/>
                    <a:p>
                      <a:pPr algn="l"/>
                      <a:r>
                        <a:rPr lang="en-US" altLang="zh-CN" sz="1600" dirty="0">
                          <a:solidFill>
                            <a:schemeClr val="tx1"/>
                          </a:solidFill>
                          <a:latin typeface="微软雅黑" panose="020B0503020204020204" pitchFamily="34" charset="-122"/>
                          <a:ea typeface="微软雅黑" panose="020B0503020204020204" pitchFamily="34" charset="-122"/>
                        </a:rPr>
                        <a:t>2023</a:t>
                      </a:r>
                      <a:r>
                        <a:rPr lang="zh-CN" altLang="en-US" sz="1600" dirty="0">
                          <a:solidFill>
                            <a:schemeClr val="tx1"/>
                          </a:solidFill>
                          <a:latin typeface="微软雅黑" panose="020B0503020204020204" pitchFamily="34" charset="-122"/>
                          <a:ea typeface="微软雅黑" panose="020B0503020204020204" pitchFamily="34" charset="-122"/>
                        </a:rPr>
                        <a:t>年</a:t>
                      </a:r>
                      <a:r>
                        <a:rPr lang="en-US" altLang="zh-CN" sz="1600" dirty="0">
                          <a:solidFill>
                            <a:schemeClr val="tx1"/>
                          </a:solidFill>
                          <a:latin typeface="微软雅黑" panose="020B0503020204020204" pitchFamily="34" charset="-122"/>
                          <a:ea typeface="微软雅黑" panose="020B0503020204020204" pitchFamily="34" charset="-122"/>
                        </a:rPr>
                        <a:t>3</a:t>
                      </a:r>
                      <a:r>
                        <a:rPr lang="zh-CN" altLang="en-US" sz="1600" dirty="0">
                          <a:solidFill>
                            <a:schemeClr val="tx1"/>
                          </a:solidFill>
                          <a:latin typeface="微软雅黑" panose="020B0503020204020204" pitchFamily="34" charset="-122"/>
                          <a:ea typeface="微软雅黑" panose="020B0503020204020204" pitchFamily="34" charset="-122"/>
                        </a:rPr>
                        <a:t>月</a:t>
                      </a:r>
                    </a:p>
                  </a:txBody>
                  <a:tcPr anchor="ctr">
                    <a:lnL w="6350" cap="flat" cmpd="sng" algn="ctr">
                      <a:solidFill>
                        <a:srgbClr val="4472C4"/>
                      </a:solidFill>
                      <a:prstDash val="solid"/>
                      <a:round/>
                      <a:headEnd type="none" w="med" len="med"/>
                      <a:tailEnd type="none" w="med" len="med"/>
                    </a:lnL>
                    <a:lnR w="6350" cap="flat" cmpd="sng" algn="ctr">
                      <a:solidFill>
                        <a:srgbClr val="4472C4"/>
                      </a:solidFill>
                      <a:prstDash val="solid"/>
                      <a:round/>
                      <a:headEnd type="none" w="med" len="med"/>
                      <a:tailEnd type="none" w="med" len="med"/>
                    </a:lnR>
                    <a:lnT w="6350"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noFill/>
                  </a:tcPr>
                </a:tc>
                <a:tc rowSpan="4">
                  <a:txBody>
                    <a:bodyPr/>
                    <a:lstStyle/>
                    <a:p>
                      <a:pPr marL="0" algn="ctr" defTabSz="914400" rtl="0" eaLnBrk="1" latinLnBrk="0" hangingPunct="1"/>
                      <a:r>
                        <a:rPr lang="zh-CN" altLang="en-US" sz="1600" b="1" kern="1200" dirty="0">
                          <a:solidFill>
                            <a:srgbClr val="4472C4"/>
                          </a:solidFill>
                          <a:latin typeface="微软雅黑" panose="020B0503020204020204" pitchFamily="34" charset="-122"/>
                          <a:ea typeface="微软雅黑" panose="020B0503020204020204" pitchFamily="34" charset="-122"/>
                          <a:cs typeface="+mn-cs"/>
                        </a:rPr>
                        <a:t>中国大陆目前已上市厂家</a:t>
                      </a:r>
                    </a:p>
                  </a:txBody>
                  <a:tcPr anchor="ctr">
                    <a:lnL w="6350" cap="flat" cmpd="sng" algn="ctr">
                      <a:solidFill>
                        <a:srgbClr val="4472C4"/>
                      </a:solidFill>
                      <a:prstDash val="solid"/>
                      <a:round/>
                      <a:headEnd type="none" w="med" len="med"/>
                      <a:tailEnd type="none" w="med" len="med"/>
                    </a:lnL>
                    <a:lnR w="6350" cap="flat" cmpd="sng" algn="ctr">
                      <a:solidFill>
                        <a:srgbClr val="4472C4"/>
                      </a:solidFill>
                      <a:prstDash val="solid"/>
                      <a:round/>
                      <a:headEnd type="none" w="med" len="med"/>
                      <a:tailEnd type="none" w="med" len="med"/>
                    </a:lnR>
                    <a:lnT w="6350" cap="flat" cmpd="sng" algn="ctr">
                      <a:solidFill>
                        <a:srgbClr val="4472C4"/>
                      </a:solidFill>
                      <a:prstDash val="solid"/>
                      <a:round/>
                      <a:headEnd type="none" w="med" len="med"/>
                      <a:tailEnd type="none" w="med" len="med"/>
                    </a:lnT>
                    <a:lnB w="28575" cap="flat" cmpd="sng" algn="ctr">
                      <a:solidFill>
                        <a:srgbClr val="4472C4"/>
                      </a:solidFill>
                      <a:prstDash val="solid"/>
                      <a:round/>
                      <a:headEnd type="none" w="med" len="med"/>
                      <a:tailEnd type="none" w="med" len="med"/>
                    </a:lnB>
                    <a:noFill/>
                  </a:tcPr>
                </a:tc>
                <a:tc rowSpan="4">
                  <a:txBody>
                    <a:bodyPr/>
                    <a:lstStyle/>
                    <a:p>
                      <a:pPr algn="l">
                        <a:lnSpc>
                          <a:spcPct val="150000"/>
                        </a:lnSpc>
                      </a:pPr>
                      <a:r>
                        <a:rPr lang="zh-CN" altLang="en-US" sz="1600" kern="1200" dirty="0">
                          <a:solidFill>
                            <a:schemeClr val="tx1"/>
                          </a:solidFill>
                          <a:latin typeface="微软雅黑" panose="020B0503020204020204" pitchFamily="34" charset="-122"/>
                          <a:ea typeface="微软雅黑" panose="020B0503020204020204" pitchFamily="34" charset="-122"/>
                          <a:cs typeface="+mn-cs"/>
                        </a:rPr>
                        <a:t>目前国内审批企业</a:t>
                      </a:r>
                      <a:r>
                        <a:rPr lang="en-US" altLang="zh-CN" sz="1600" kern="1200" dirty="0">
                          <a:solidFill>
                            <a:schemeClr val="tx1"/>
                          </a:solidFill>
                          <a:latin typeface="微软雅黑" panose="020B0503020204020204" pitchFamily="34" charset="-122"/>
                          <a:ea typeface="微软雅黑" panose="020B0503020204020204" pitchFamily="34" charset="-122"/>
                          <a:cs typeface="+mn-cs"/>
                        </a:rPr>
                        <a:t>3</a:t>
                      </a:r>
                      <a:r>
                        <a:rPr lang="zh-CN" altLang="en-US" sz="1600" kern="1200" dirty="0">
                          <a:solidFill>
                            <a:schemeClr val="tx1"/>
                          </a:solidFill>
                          <a:latin typeface="微软雅黑" panose="020B0503020204020204" pitchFamily="34" charset="-122"/>
                          <a:ea typeface="微软雅黑" panose="020B0503020204020204" pitchFamily="34" charset="-122"/>
                          <a:cs typeface="+mn-cs"/>
                        </a:rPr>
                        <a:t>家：</a:t>
                      </a:r>
                      <a:endParaRPr lang="en-US" altLang="zh-CN" sz="1600" kern="1200" dirty="0">
                        <a:solidFill>
                          <a:schemeClr val="tx1"/>
                        </a:solidFill>
                        <a:latin typeface="微软雅黑" panose="020B0503020204020204" pitchFamily="34" charset="-122"/>
                        <a:ea typeface="微软雅黑" panose="020B0503020204020204" pitchFamily="34" charset="-122"/>
                        <a:cs typeface="+mn-cs"/>
                      </a:endParaRPr>
                    </a:p>
                    <a:p>
                      <a:pPr algn="l">
                        <a:lnSpc>
                          <a:spcPct val="150000"/>
                        </a:lnSpc>
                      </a:pPr>
                      <a:r>
                        <a:rPr lang="zh-CN" altLang="en-US" sz="1600" kern="1200" dirty="0">
                          <a:solidFill>
                            <a:schemeClr val="tx1"/>
                          </a:solidFill>
                          <a:latin typeface="微软雅黑" panose="020B0503020204020204" pitchFamily="34" charset="-122"/>
                          <a:ea typeface="微软雅黑" panose="020B0503020204020204" pitchFamily="34" charset="-122"/>
                          <a:cs typeface="+mn-cs"/>
                        </a:rPr>
                        <a:t>华夏生生药业（北京）有限公司</a:t>
                      </a:r>
                      <a:endParaRPr lang="en-US" altLang="zh-CN" sz="1600" kern="1200" dirty="0">
                        <a:solidFill>
                          <a:schemeClr val="tx1"/>
                        </a:solidFill>
                        <a:latin typeface="微软雅黑" panose="020B0503020204020204" pitchFamily="34" charset="-122"/>
                        <a:ea typeface="微软雅黑" panose="020B0503020204020204" pitchFamily="34" charset="-122"/>
                        <a:cs typeface="+mn-cs"/>
                      </a:endParaRPr>
                    </a:p>
                    <a:p>
                      <a:pPr algn="l">
                        <a:lnSpc>
                          <a:spcPct val="150000"/>
                        </a:lnSpc>
                      </a:pPr>
                      <a:r>
                        <a:rPr lang="zh-CN" altLang="en-US" sz="1600" kern="1200" dirty="0">
                          <a:solidFill>
                            <a:schemeClr val="tx1"/>
                          </a:solidFill>
                          <a:latin typeface="微软雅黑" panose="020B0503020204020204" pitchFamily="34" charset="-122"/>
                          <a:ea typeface="微软雅黑" panose="020B0503020204020204" pitchFamily="34" charset="-122"/>
                          <a:cs typeface="+mn-cs"/>
                        </a:rPr>
                        <a:t>江苏吴中医药集团有限公司苏州制药厂</a:t>
                      </a:r>
                      <a:endParaRPr lang="en-US" altLang="zh-CN" sz="1600" kern="1200" dirty="0">
                        <a:solidFill>
                          <a:schemeClr val="tx1"/>
                        </a:solidFill>
                        <a:latin typeface="微软雅黑" panose="020B0503020204020204" pitchFamily="34" charset="-122"/>
                        <a:ea typeface="微软雅黑" panose="020B0503020204020204" pitchFamily="34" charset="-122"/>
                        <a:cs typeface="+mn-cs"/>
                      </a:endParaRPr>
                    </a:p>
                    <a:p>
                      <a:pPr algn="l">
                        <a:lnSpc>
                          <a:spcPct val="150000"/>
                        </a:lnSpc>
                      </a:pPr>
                      <a:r>
                        <a:rPr lang="zh-CN" altLang="en-US" sz="1600" kern="1200" dirty="0">
                          <a:solidFill>
                            <a:schemeClr val="tx1"/>
                          </a:solidFill>
                          <a:latin typeface="微软雅黑" panose="020B0503020204020204" pitchFamily="34" charset="-122"/>
                          <a:ea typeface="微软雅黑" panose="020B0503020204020204" pitchFamily="34" charset="-122"/>
                          <a:cs typeface="+mn-cs"/>
                        </a:rPr>
                        <a:t>石家庄四药有限公司</a:t>
                      </a:r>
                    </a:p>
                  </a:txBody>
                  <a:tcPr anchor="ctr">
                    <a:lnL w="6350" cap="flat" cmpd="sng" algn="ctr">
                      <a:solidFill>
                        <a:srgbClr val="4472C4"/>
                      </a:solidFill>
                      <a:prstDash val="solid"/>
                      <a:round/>
                      <a:headEnd type="none" w="med" len="med"/>
                      <a:tailEnd type="none" w="med" len="med"/>
                    </a:lnL>
                    <a:lnR w="28575" cap="flat" cmpd="sng" algn="ctr">
                      <a:solidFill>
                        <a:srgbClr val="4472C4"/>
                      </a:solidFill>
                      <a:prstDash val="solid"/>
                      <a:round/>
                      <a:headEnd type="none" w="med" len="med"/>
                      <a:tailEnd type="none" w="med" len="med"/>
                    </a:lnR>
                    <a:lnT w="6350" cap="flat" cmpd="sng" algn="ctr">
                      <a:solidFill>
                        <a:srgbClr val="4472C4"/>
                      </a:solidFill>
                      <a:prstDash val="solid"/>
                      <a:round/>
                      <a:headEnd type="none" w="med" len="med"/>
                      <a:tailEnd type="none" w="med" len="med"/>
                    </a:lnT>
                    <a:lnB w="28575" cap="flat" cmpd="sng" algn="ctr">
                      <a:solidFill>
                        <a:srgbClr val="4472C4"/>
                      </a:solidFill>
                      <a:prstDash val="solid"/>
                      <a:round/>
                      <a:headEnd type="none" w="med" len="med"/>
                      <a:tailEnd type="none" w="med" len="med"/>
                    </a:lnB>
                    <a:noFill/>
                  </a:tcPr>
                </a:tc>
                <a:extLst>
                  <a:ext uri="{0D108BD9-81ED-4DB2-BD59-A6C34878D82A}">
                    <a16:rowId xmlns:a16="http://schemas.microsoft.com/office/drawing/2014/main" val="1060855179"/>
                  </a:ext>
                </a:extLst>
              </a:tr>
              <a:tr h="537741">
                <a:tc>
                  <a:txBody>
                    <a:bodyPr/>
                    <a:lstStyle/>
                    <a:p>
                      <a:pPr marL="0" algn="ctr" defTabSz="914400" rtl="0" eaLnBrk="1" latinLnBrk="0" hangingPunct="1"/>
                      <a:r>
                        <a:rPr lang="zh-CN" altLang="en-US" sz="1600" b="1" kern="1200" dirty="0">
                          <a:solidFill>
                            <a:srgbClr val="4472C4"/>
                          </a:solidFill>
                          <a:latin typeface="微软雅黑" panose="020B0503020204020204" pitchFamily="34" charset="-122"/>
                          <a:ea typeface="微软雅黑" panose="020B0503020204020204" pitchFamily="34" charset="-122"/>
                          <a:cs typeface="+mn-cs"/>
                        </a:rPr>
                        <a:t>全球首个上市地区及时间</a:t>
                      </a:r>
                    </a:p>
                  </a:txBody>
                  <a:tcPr anchor="ctr">
                    <a:lnL w="28575" cap="flat" cmpd="sng" algn="ctr">
                      <a:solidFill>
                        <a:srgbClr val="4472C4"/>
                      </a:solidFill>
                      <a:prstDash val="solid"/>
                      <a:round/>
                      <a:headEnd type="none" w="med" len="med"/>
                      <a:tailEnd type="none" w="med" len="med"/>
                    </a:lnL>
                    <a:lnR w="6350" cap="flat" cmpd="sng" algn="ctr">
                      <a:solidFill>
                        <a:srgbClr val="4472C4"/>
                      </a:solidFill>
                      <a:prstDash val="solid"/>
                      <a:round/>
                      <a:headEnd type="none" w="med" len="med"/>
                      <a:tailEnd type="none" w="med" len="med"/>
                    </a:lnR>
                    <a:lnT w="6350"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noFill/>
                  </a:tcPr>
                </a:tc>
                <a:tc>
                  <a:txBody>
                    <a:bodyPr/>
                    <a:lstStyle/>
                    <a:p>
                      <a:pPr algn="l"/>
                      <a:r>
                        <a:rPr lang="zh-CN" altLang="en-US" sz="1600" dirty="0">
                          <a:solidFill>
                            <a:schemeClr val="tx1"/>
                          </a:solidFill>
                          <a:latin typeface="微软雅黑" panose="020B0503020204020204" pitchFamily="34" charset="-122"/>
                          <a:ea typeface="微软雅黑" panose="020B0503020204020204" pitchFamily="34" charset="-122"/>
                        </a:rPr>
                        <a:t>英国，</a:t>
                      </a:r>
                      <a:r>
                        <a:rPr lang="en-US" altLang="zh-CN" sz="1600" dirty="0">
                          <a:solidFill>
                            <a:schemeClr val="tx1"/>
                          </a:solidFill>
                          <a:latin typeface="微软雅黑" panose="020B0503020204020204" pitchFamily="34" charset="-122"/>
                          <a:ea typeface="微软雅黑" panose="020B0503020204020204" pitchFamily="34" charset="-122"/>
                        </a:rPr>
                        <a:t>2015</a:t>
                      </a:r>
                      <a:r>
                        <a:rPr lang="zh-CN" altLang="en-US" sz="1600" dirty="0">
                          <a:solidFill>
                            <a:schemeClr val="tx1"/>
                          </a:solidFill>
                          <a:latin typeface="微软雅黑" panose="020B0503020204020204" pitchFamily="34" charset="-122"/>
                          <a:ea typeface="微软雅黑" panose="020B0503020204020204" pitchFamily="34" charset="-122"/>
                        </a:rPr>
                        <a:t>年</a:t>
                      </a:r>
                      <a:r>
                        <a:rPr lang="en-US" altLang="zh-CN" sz="1600" dirty="0">
                          <a:solidFill>
                            <a:schemeClr val="tx1"/>
                          </a:solidFill>
                          <a:latin typeface="微软雅黑" panose="020B0503020204020204" pitchFamily="34" charset="-122"/>
                          <a:ea typeface="微软雅黑" panose="020B0503020204020204" pitchFamily="34" charset="-122"/>
                        </a:rPr>
                        <a:t>4</a:t>
                      </a:r>
                      <a:r>
                        <a:rPr lang="zh-CN" altLang="en-US" sz="1600" dirty="0">
                          <a:solidFill>
                            <a:schemeClr val="tx1"/>
                          </a:solidFill>
                          <a:latin typeface="微软雅黑" panose="020B0503020204020204" pitchFamily="34" charset="-122"/>
                          <a:ea typeface="微软雅黑" panose="020B0503020204020204" pitchFamily="34" charset="-122"/>
                        </a:rPr>
                        <a:t>月</a:t>
                      </a:r>
                    </a:p>
                  </a:txBody>
                  <a:tcPr anchor="ctr">
                    <a:lnL w="6350" cap="flat" cmpd="sng" algn="ctr">
                      <a:solidFill>
                        <a:srgbClr val="4472C4"/>
                      </a:solidFill>
                      <a:prstDash val="solid"/>
                      <a:round/>
                      <a:headEnd type="none" w="med" len="med"/>
                      <a:tailEnd type="none" w="med" len="med"/>
                    </a:lnL>
                    <a:lnR w="6350" cap="flat" cmpd="sng" algn="ctr">
                      <a:solidFill>
                        <a:srgbClr val="4472C4"/>
                      </a:solidFill>
                      <a:prstDash val="solid"/>
                      <a:round/>
                      <a:headEnd type="none" w="med" len="med"/>
                      <a:tailEnd type="none" w="med" len="med"/>
                    </a:lnR>
                    <a:lnT w="6350"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noFill/>
                  </a:tcPr>
                </a:tc>
                <a:tc vMerge="1">
                  <a:txBody>
                    <a:bodyPr/>
                    <a:lstStyle/>
                    <a:p>
                      <a:endParaRPr lang="zh-CN" altLang="en-US"/>
                    </a:p>
                  </a:txBody>
                  <a:tcPr/>
                </a:tc>
                <a:tc vMerge="1">
                  <a:txBody>
                    <a:bodyPr/>
                    <a:lstStyle/>
                    <a:p>
                      <a:endParaRPr lang="zh-CN" altLang="en-US"/>
                    </a:p>
                  </a:txBody>
                  <a:tcPr/>
                </a:tc>
                <a:extLst>
                  <a:ext uri="{0D108BD9-81ED-4DB2-BD59-A6C34878D82A}">
                    <a16:rowId xmlns:a16="http://schemas.microsoft.com/office/drawing/2014/main" val="4184441824"/>
                  </a:ext>
                </a:extLst>
              </a:tr>
              <a:tr h="537741">
                <a:tc>
                  <a:txBody>
                    <a:bodyPr/>
                    <a:lstStyle/>
                    <a:p>
                      <a:pPr marL="0" algn="ctr" defTabSz="914400" rtl="0" eaLnBrk="1" latinLnBrk="0" hangingPunct="1"/>
                      <a:r>
                        <a:rPr lang="zh-CN" altLang="en-US" sz="1600" b="1" kern="1200" dirty="0">
                          <a:solidFill>
                            <a:srgbClr val="4472C4"/>
                          </a:solidFill>
                          <a:latin typeface="微软雅黑" panose="020B0503020204020204" pitchFamily="34" charset="-122"/>
                          <a:ea typeface="微软雅黑" panose="020B0503020204020204" pitchFamily="34" charset="-122"/>
                          <a:cs typeface="+mn-cs"/>
                        </a:rPr>
                        <a:t>药品分类</a:t>
                      </a:r>
                    </a:p>
                  </a:txBody>
                  <a:tcPr anchor="ctr">
                    <a:lnL w="28575" cap="flat" cmpd="sng" algn="ctr">
                      <a:solidFill>
                        <a:srgbClr val="4472C4"/>
                      </a:solidFill>
                      <a:prstDash val="solid"/>
                      <a:round/>
                      <a:headEnd type="none" w="med" len="med"/>
                      <a:tailEnd type="none" w="med" len="med"/>
                    </a:lnL>
                    <a:lnR w="6350" cap="flat" cmpd="sng" algn="ctr">
                      <a:solidFill>
                        <a:srgbClr val="4472C4"/>
                      </a:solidFill>
                      <a:prstDash val="solid"/>
                      <a:round/>
                      <a:headEnd type="none" w="med" len="med"/>
                      <a:tailEnd type="none" w="med" len="med"/>
                    </a:lnR>
                    <a:lnT w="6350"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noFill/>
                  </a:tcPr>
                </a:tc>
                <a:tc>
                  <a:txBody>
                    <a:bodyPr/>
                    <a:lstStyle/>
                    <a:p>
                      <a:pPr algn="l"/>
                      <a:r>
                        <a:rPr lang="zh-CN" altLang="en-US" sz="1600" dirty="0">
                          <a:solidFill>
                            <a:schemeClr val="tx1"/>
                          </a:solidFill>
                          <a:latin typeface="微软雅黑" panose="020B0503020204020204" pitchFamily="34" charset="-122"/>
                          <a:ea typeface="微软雅黑" panose="020B0503020204020204" pitchFamily="34" charset="-122"/>
                        </a:rPr>
                        <a:t>化学药</a:t>
                      </a:r>
                    </a:p>
                  </a:txBody>
                  <a:tcPr anchor="ctr">
                    <a:lnL w="6350" cap="flat" cmpd="sng" algn="ctr">
                      <a:solidFill>
                        <a:srgbClr val="4472C4"/>
                      </a:solidFill>
                      <a:prstDash val="solid"/>
                      <a:round/>
                      <a:headEnd type="none" w="med" len="med"/>
                      <a:tailEnd type="none" w="med" len="med"/>
                    </a:lnL>
                    <a:lnR w="6350" cap="flat" cmpd="sng" algn="ctr">
                      <a:solidFill>
                        <a:srgbClr val="4472C4"/>
                      </a:solidFill>
                      <a:prstDash val="solid"/>
                      <a:round/>
                      <a:headEnd type="none" w="med" len="med"/>
                      <a:tailEnd type="none" w="med" len="med"/>
                    </a:lnR>
                    <a:lnT w="6350"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noFill/>
                  </a:tcPr>
                </a:tc>
                <a:tc vMerge="1">
                  <a:txBody>
                    <a:bodyPr/>
                    <a:lstStyle/>
                    <a:p>
                      <a:endParaRPr lang="zh-CN" altLang="en-US"/>
                    </a:p>
                  </a:txBody>
                  <a:tcPr/>
                </a:tc>
                <a:tc vMerge="1">
                  <a:txBody>
                    <a:bodyPr/>
                    <a:lstStyle/>
                    <a:p>
                      <a:endParaRPr lang="zh-CN" altLang="en-US"/>
                    </a:p>
                  </a:txBody>
                  <a:tcPr/>
                </a:tc>
                <a:extLst>
                  <a:ext uri="{0D108BD9-81ED-4DB2-BD59-A6C34878D82A}">
                    <a16:rowId xmlns:a16="http://schemas.microsoft.com/office/drawing/2014/main" val="2856886785"/>
                  </a:ext>
                </a:extLst>
              </a:tr>
              <a:tr h="537741">
                <a:tc>
                  <a:txBody>
                    <a:bodyPr/>
                    <a:lstStyle/>
                    <a:p>
                      <a:pPr marL="0" algn="ctr" defTabSz="914400" rtl="0" eaLnBrk="1" latinLnBrk="0" hangingPunct="1"/>
                      <a:r>
                        <a:rPr lang="en-US" altLang="zh-CN" sz="1600" b="1" kern="1200" dirty="0">
                          <a:solidFill>
                            <a:srgbClr val="4472C4"/>
                          </a:solidFill>
                          <a:latin typeface="微软雅黑" panose="020B0503020204020204" pitchFamily="34" charset="-122"/>
                          <a:ea typeface="微软雅黑" panose="020B0503020204020204" pitchFamily="34" charset="-122"/>
                          <a:cs typeface="+mn-cs"/>
                        </a:rPr>
                        <a:t>OTC</a:t>
                      </a:r>
                      <a:r>
                        <a:rPr lang="zh-CN" altLang="en-US" sz="1600" b="1" kern="1200" dirty="0">
                          <a:solidFill>
                            <a:srgbClr val="4472C4"/>
                          </a:solidFill>
                          <a:latin typeface="微软雅黑" panose="020B0503020204020204" pitchFamily="34" charset="-122"/>
                          <a:ea typeface="微软雅黑" panose="020B0503020204020204" pitchFamily="34" charset="-122"/>
                          <a:cs typeface="+mn-cs"/>
                        </a:rPr>
                        <a:t>分类</a:t>
                      </a:r>
                    </a:p>
                  </a:txBody>
                  <a:tcPr anchor="ctr">
                    <a:lnL w="28575" cap="flat" cmpd="sng" algn="ctr">
                      <a:solidFill>
                        <a:srgbClr val="4472C4"/>
                      </a:solidFill>
                      <a:prstDash val="solid"/>
                      <a:round/>
                      <a:headEnd type="none" w="med" len="med"/>
                      <a:tailEnd type="none" w="med" len="med"/>
                    </a:lnL>
                    <a:lnR w="6350" cap="flat" cmpd="sng" algn="ctr">
                      <a:solidFill>
                        <a:srgbClr val="4472C4"/>
                      </a:solidFill>
                      <a:prstDash val="solid"/>
                      <a:round/>
                      <a:headEnd type="none" w="med" len="med"/>
                      <a:tailEnd type="none" w="med" len="med"/>
                    </a:lnR>
                    <a:lnT w="6350" cap="flat" cmpd="sng" algn="ctr">
                      <a:solidFill>
                        <a:srgbClr val="4472C4"/>
                      </a:solidFill>
                      <a:prstDash val="solid"/>
                      <a:round/>
                      <a:headEnd type="none" w="med" len="med"/>
                      <a:tailEnd type="none" w="med" len="med"/>
                    </a:lnT>
                    <a:lnB w="28575" cap="flat" cmpd="sng" algn="ctr">
                      <a:solidFill>
                        <a:srgbClr val="4472C4"/>
                      </a:solidFill>
                      <a:prstDash val="solid"/>
                      <a:round/>
                      <a:headEnd type="none" w="med" len="med"/>
                      <a:tailEnd type="none" w="med" len="med"/>
                    </a:lnB>
                    <a:noFill/>
                  </a:tcPr>
                </a:tc>
                <a:tc>
                  <a:txBody>
                    <a:bodyPr/>
                    <a:lstStyle/>
                    <a:p>
                      <a:pPr algn="l"/>
                      <a:r>
                        <a:rPr lang="zh-CN" altLang="en-US" sz="1600" dirty="0">
                          <a:solidFill>
                            <a:schemeClr val="tx1"/>
                          </a:solidFill>
                          <a:latin typeface="微软雅黑" panose="020B0503020204020204" pitchFamily="34" charset="-122"/>
                          <a:ea typeface="微软雅黑" panose="020B0503020204020204" pitchFamily="34" charset="-122"/>
                        </a:rPr>
                        <a:t>非</a:t>
                      </a:r>
                      <a:r>
                        <a:rPr lang="en-US" altLang="zh-CN" sz="1600" dirty="0">
                          <a:solidFill>
                            <a:schemeClr val="tx1"/>
                          </a:solidFill>
                          <a:latin typeface="微软雅黑" panose="020B0503020204020204" pitchFamily="34" charset="-122"/>
                          <a:ea typeface="微软雅黑" panose="020B0503020204020204" pitchFamily="34" charset="-122"/>
                        </a:rPr>
                        <a:t>OTC</a:t>
                      </a:r>
                      <a:endParaRPr lang="zh-CN" altLang="en-US" sz="1600" dirty="0">
                        <a:solidFill>
                          <a:schemeClr val="tx1"/>
                        </a:solidFill>
                        <a:latin typeface="微软雅黑" panose="020B0503020204020204" pitchFamily="34" charset="-122"/>
                        <a:ea typeface="微软雅黑" panose="020B0503020204020204" pitchFamily="34" charset="-122"/>
                      </a:endParaRPr>
                    </a:p>
                  </a:txBody>
                  <a:tcPr anchor="ctr">
                    <a:lnL w="6350" cap="flat" cmpd="sng" algn="ctr">
                      <a:solidFill>
                        <a:srgbClr val="4472C4"/>
                      </a:solidFill>
                      <a:prstDash val="solid"/>
                      <a:round/>
                      <a:headEnd type="none" w="med" len="med"/>
                      <a:tailEnd type="none" w="med" len="med"/>
                    </a:lnL>
                    <a:lnR w="6350" cap="flat" cmpd="sng" algn="ctr">
                      <a:solidFill>
                        <a:srgbClr val="4472C4"/>
                      </a:solidFill>
                      <a:prstDash val="solid"/>
                      <a:round/>
                      <a:headEnd type="none" w="med" len="med"/>
                      <a:tailEnd type="none" w="med" len="med"/>
                    </a:lnR>
                    <a:lnT w="6350" cap="flat" cmpd="sng" algn="ctr">
                      <a:solidFill>
                        <a:srgbClr val="4472C4"/>
                      </a:solidFill>
                      <a:prstDash val="solid"/>
                      <a:round/>
                      <a:headEnd type="none" w="med" len="med"/>
                      <a:tailEnd type="none" w="med" len="med"/>
                    </a:lnT>
                    <a:lnB w="28575" cap="flat" cmpd="sng" algn="ctr">
                      <a:solidFill>
                        <a:srgbClr val="4472C4"/>
                      </a:solidFill>
                      <a:prstDash val="solid"/>
                      <a:round/>
                      <a:headEnd type="none" w="med" len="med"/>
                      <a:tailEnd type="none" w="med" len="med"/>
                    </a:lnB>
                    <a:noFill/>
                  </a:tcPr>
                </a:tc>
                <a:tc vMerge="1">
                  <a:txBody>
                    <a:bodyPr/>
                    <a:lstStyle/>
                    <a:p>
                      <a:endParaRPr lang="zh-CN" altLang="en-US"/>
                    </a:p>
                  </a:txBody>
                  <a:tcPr/>
                </a:tc>
                <a:tc vMerge="1">
                  <a:txBody>
                    <a:bodyPr/>
                    <a:lstStyle/>
                    <a:p>
                      <a:endParaRPr lang="zh-CN" altLang="en-US"/>
                    </a:p>
                  </a:txBody>
                  <a:tcPr/>
                </a:tc>
                <a:extLst>
                  <a:ext uri="{0D108BD9-81ED-4DB2-BD59-A6C34878D82A}">
                    <a16:rowId xmlns:a16="http://schemas.microsoft.com/office/drawing/2014/main" val="2220694508"/>
                  </a:ext>
                </a:extLst>
              </a:tr>
            </a:tbl>
          </a:graphicData>
        </a:graphic>
      </p:graphicFrame>
      <p:pic>
        <p:nvPicPr>
          <p:cNvPr id="9" name="图片 8">
            <a:extLst>
              <a:ext uri="{FF2B5EF4-FFF2-40B4-BE49-F238E27FC236}">
                <a16:creationId xmlns:a16="http://schemas.microsoft.com/office/drawing/2014/main" id="{1ED1F5B1-4BBB-ED25-E5E6-D64C3C5366E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06116" y="269430"/>
            <a:ext cx="2271252" cy="549765"/>
          </a:xfrm>
          <a:prstGeom prst="rect">
            <a:avLst/>
          </a:prstGeom>
        </p:spPr>
      </p:pic>
      <p:graphicFrame>
        <p:nvGraphicFramePr>
          <p:cNvPr id="8" name="表格 7">
            <a:extLst>
              <a:ext uri="{FF2B5EF4-FFF2-40B4-BE49-F238E27FC236}">
                <a16:creationId xmlns:a16="http://schemas.microsoft.com/office/drawing/2014/main" id="{3AFE8BD6-162E-D044-8201-930DFEE02529}"/>
              </a:ext>
            </a:extLst>
          </p:cNvPr>
          <p:cNvGraphicFramePr>
            <a:graphicFrameLocks noGrp="1"/>
          </p:cNvGraphicFramePr>
          <p:nvPr>
            <p:custDataLst>
              <p:tags r:id="rId1"/>
            </p:custDataLst>
            <p:extLst>
              <p:ext uri="{D42A27DB-BD31-4B8C-83A1-F6EECF244321}">
                <p14:modId xmlns:p14="http://schemas.microsoft.com/office/powerpoint/2010/main" val="1878601624"/>
              </p:ext>
            </p:extLst>
          </p:nvPr>
        </p:nvGraphicFramePr>
        <p:xfrm>
          <a:off x="2419388" y="2705865"/>
          <a:ext cx="9174737" cy="1446270"/>
        </p:xfrm>
        <a:graphic>
          <a:graphicData uri="http://schemas.openxmlformats.org/drawingml/2006/table">
            <a:tbl>
              <a:tblPr firstRow="1" bandRow="1">
                <a:tableStyleId>{E269D01E-BC32-4049-B463-5C60D7B0CCD2}</a:tableStyleId>
              </a:tblPr>
              <a:tblGrid>
                <a:gridCol w="2715679">
                  <a:extLst>
                    <a:ext uri="{9D8B030D-6E8A-4147-A177-3AD203B41FA5}">
                      <a16:colId xmlns:a16="http://schemas.microsoft.com/office/drawing/2014/main" val="20000"/>
                    </a:ext>
                  </a:extLst>
                </a:gridCol>
                <a:gridCol w="2468444">
                  <a:extLst>
                    <a:ext uri="{9D8B030D-6E8A-4147-A177-3AD203B41FA5}">
                      <a16:colId xmlns:a16="http://schemas.microsoft.com/office/drawing/2014/main" val="20001"/>
                    </a:ext>
                  </a:extLst>
                </a:gridCol>
                <a:gridCol w="2601437">
                  <a:extLst>
                    <a:ext uri="{9D8B030D-6E8A-4147-A177-3AD203B41FA5}">
                      <a16:colId xmlns:a16="http://schemas.microsoft.com/office/drawing/2014/main" val="20002"/>
                    </a:ext>
                  </a:extLst>
                </a:gridCol>
                <a:gridCol w="1389177">
                  <a:extLst>
                    <a:ext uri="{9D8B030D-6E8A-4147-A177-3AD203B41FA5}">
                      <a16:colId xmlns:a16="http://schemas.microsoft.com/office/drawing/2014/main" val="20003"/>
                    </a:ext>
                  </a:extLst>
                </a:gridCol>
              </a:tblGrid>
              <a:tr h="209410">
                <a:tc rowSpan="2">
                  <a:txBody>
                    <a:bodyPr/>
                    <a:lstStyle/>
                    <a:p>
                      <a:pPr algn="ctr"/>
                      <a:r>
                        <a:rPr lang="zh-CN" altLang="en-US" sz="900" dirty="0">
                          <a:solidFill>
                            <a:schemeClr val="tx1"/>
                          </a:solidFill>
                          <a:latin typeface="微软雅黑" panose="020B0503020204020204" pitchFamily="34" charset="-122"/>
                          <a:ea typeface="微软雅黑" panose="020B0503020204020204" pitchFamily="34" charset="-122"/>
                        </a:rPr>
                        <a:t>感染类型</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2">
                  <a:txBody>
                    <a:bodyPr/>
                    <a:lstStyle/>
                    <a:p>
                      <a:pPr algn="ctr"/>
                      <a:r>
                        <a:rPr lang="zh-CN" altLang="en-US" sz="900" dirty="0">
                          <a:solidFill>
                            <a:schemeClr val="tx1"/>
                          </a:solidFill>
                          <a:latin typeface="微软雅黑" panose="020B0503020204020204" pitchFamily="34" charset="-122"/>
                          <a:ea typeface="微软雅黑" panose="020B0503020204020204" pitchFamily="34" charset="-122"/>
                        </a:rPr>
                        <a:t>剂量及给药途径</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zh-CN"/>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rowSpan="2">
                  <a:txBody>
                    <a:bodyPr/>
                    <a:lstStyle/>
                    <a:p>
                      <a:pPr algn="ctr"/>
                      <a:r>
                        <a:rPr lang="zh-CN" altLang="en-US" sz="900" dirty="0">
                          <a:solidFill>
                            <a:schemeClr val="tx1"/>
                          </a:solidFill>
                          <a:latin typeface="微软雅黑" panose="020B0503020204020204" pitchFamily="34" charset="-122"/>
                          <a:ea typeface="微软雅黑" panose="020B0503020204020204" pitchFamily="34" charset="-122"/>
                        </a:rPr>
                        <a:t>建议疗程</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209410">
                <a:tc vMerge="1">
                  <a:txBody>
                    <a:bodyPr/>
                    <a:lstStyle/>
                    <a:p>
                      <a:endParaRPr lang="zh-CN"/>
                    </a:p>
                  </a:txBody>
                  <a:tcPr/>
                </a:tc>
                <a:tc>
                  <a:txBody>
                    <a:bodyPr/>
                    <a:lstStyle/>
                    <a:p>
                      <a:pPr algn="ctr"/>
                      <a:r>
                        <a:rPr lang="zh-CN" altLang="en-US" sz="90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儿童（新生儿至</a:t>
                      </a:r>
                      <a:r>
                        <a:rPr lang="en-US" altLang="zh-CN" sz="90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11</a:t>
                      </a:r>
                      <a:r>
                        <a:rPr lang="zh-CN" altLang="en-US" sz="90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岁）</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altLang="zh-CN" sz="90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12</a:t>
                      </a:r>
                      <a:r>
                        <a:rPr lang="zh-CN" altLang="en-US" sz="90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岁及以上患者</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zh-CN"/>
                    </a:p>
                  </a:txBody>
                  <a:tcPr/>
                </a:tc>
                <a:extLst>
                  <a:ext uri="{0D108BD9-81ED-4DB2-BD59-A6C34878D82A}">
                    <a16:rowId xmlns:a16="http://schemas.microsoft.com/office/drawing/2014/main" val="10001"/>
                  </a:ext>
                </a:extLst>
              </a:tr>
              <a:tr h="209410">
                <a:tc>
                  <a:txBody>
                    <a:bodyPr/>
                    <a:lstStyle/>
                    <a:p>
                      <a:pPr algn="l"/>
                      <a:r>
                        <a:rPr lang="zh-CN" altLang="en-US" sz="900" dirty="0">
                          <a:solidFill>
                            <a:schemeClr val="tx1"/>
                          </a:solidFill>
                          <a:latin typeface="微软雅黑" panose="020B0503020204020204" pitchFamily="34" charset="-122"/>
                          <a:ea typeface="微软雅黑" panose="020B0503020204020204" pitchFamily="34" charset="-122"/>
                        </a:rPr>
                        <a:t>院内获得性肺炎</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4">
                  <a:txBody>
                    <a:bodyPr/>
                    <a:lstStyle/>
                    <a:p>
                      <a:pPr algn="ctr"/>
                      <a:endParaRPr lang="en-US" altLang="zh-CN" sz="90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p>
                      <a:pPr algn="ctr"/>
                      <a:endParaRPr lang="en-US" altLang="zh-CN" sz="90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p>
                      <a:pPr algn="ctr"/>
                      <a:endParaRPr lang="en-US" altLang="zh-CN" sz="90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p>
                      <a:pPr algn="ctr"/>
                      <a:endParaRPr lang="en-US" altLang="zh-CN" sz="90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p>
                      <a:pPr algn="ctr"/>
                      <a:r>
                        <a:rPr lang="zh-CN" altLang="en-US" sz="90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每</a:t>
                      </a:r>
                      <a:r>
                        <a:rPr lang="en-US" altLang="zh-CN" sz="90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8</a:t>
                      </a:r>
                      <a:r>
                        <a:rPr lang="zh-CN" altLang="en-US" sz="90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小时，</a:t>
                      </a:r>
                      <a:r>
                        <a:rPr lang="en-US" altLang="zh-CN" sz="90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10mg/kg</a:t>
                      </a:r>
                      <a:r>
                        <a:rPr lang="zh-CN" altLang="en-US" sz="90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静注</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4">
                  <a:txBody>
                    <a:bodyPr/>
                    <a:lstStyle/>
                    <a:p>
                      <a:pPr marL="0" marR="0" indent="0" algn="ctr" defTabSz="914400" rtl="0" eaLnBrk="1" fontAlgn="auto" latinLnBrk="0" hangingPunct="1">
                        <a:lnSpc>
                          <a:spcPct val="100000"/>
                        </a:lnSpc>
                        <a:spcBef>
                          <a:spcPts val="0"/>
                        </a:spcBef>
                        <a:spcAft>
                          <a:spcPts val="0"/>
                        </a:spcAft>
                        <a:buClrTx/>
                        <a:buSzTx/>
                        <a:buFontTx/>
                        <a:buNone/>
                        <a:defRPr/>
                      </a:pPr>
                      <a:endParaRPr lang="en-US" altLang="zh-CN" sz="90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p>
                      <a:pPr marL="0" marR="0" indent="0" algn="ctr" defTabSz="914400" rtl="0" eaLnBrk="1" fontAlgn="auto" latinLnBrk="0" hangingPunct="1">
                        <a:lnSpc>
                          <a:spcPct val="100000"/>
                        </a:lnSpc>
                        <a:spcBef>
                          <a:spcPts val="0"/>
                        </a:spcBef>
                        <a:spcAft>
                          <a:spcPts val="0"/>
                        </a:spcAft>
                        <a:buClrTx/>
                        <a:buSzTx/>
                        <a:buFontTx/>
                        <a:buNone/>
                        <a:defRPr/>
                      </a:pPr>
                      <a:endParaRPr lang="en-US" altLang="zh-CN" sz="90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p>
                      <a:pPr marL="0" marR="0" indent="0" algn="ctr" defTabSz="914400" rtl="0" eaLnBrk="1" fontAlgn="auto" latinLnBrk="0" hangingPunct="1">
                        <a:lnSpc>
                          <a:spcPct val="100000"/>
                        </a:lnSpc>
                        <a:spcBef>
                          <a:spcPts val="0"/>
                        </a:spcBef>
                        <a:spcAft>
                          <a:spcPts val="0"/>
                        </a:spcAft>
                        <a:buClrTx/>
                        <a:buSzTx/>
                        <a:buFontTx/>
                        <a:buNone/>
                        <a:defRPr/>
                      </a:pPr>
                      <a:endParaRPr lang="en-US" altLang="zh-CN" sz="90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p>
                      <a:pPr marL="0" marR="0" indent="0" algn="ctr" defTabSz="914400" rtl="0" eaLnBrk="1" fontAlgn="auto" latinLnBrk="0" hangingPunct="1">
                        <a:lnSpc>
                          <a:spcPct val="100000"/>
                        </a:lnSpc>
                        <a:spcBef>
                          <a:spcPts val="0"/>
                        </a:spcBef>
                        <a:spcAft>
                          <a:spcPts val="0"/>
                        </a:spcAft>
                        <a:buClrTx/>
                        <a:buSzTx/>
                        <a:buFontTx/>
                        <a:buNone/>
                        <a:defRPr/>
                      </a:pPr>
                      <a:endParaRPr lang="en-US" altLang="zh-CN" sz="90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p>
                      <a:pPr marL="0" marR="0" indent="0" algn="ctr" defTabSz="914400" rtl="0" eaLnBrk="1" fontAlgn="auto" latinLnBrk="0" hangingPunct="1">
                        <a:lnSpc>
                          <a:spcPct val="100000"/>
                        </a:lnSpc>
                        <a:spcBef>
                          <a:spcPts val="0"/>
                        </a:spcBef>
                        <a:spcAft>
                          <a:spcPts val="0"/>
                        </a:spcAft>
                        <a:buClrTx/>
                        <a:buSzTx/>
                        <a:buFontTx/>
                        <a:buNone/>
                        <a:defRPr/>
                      </a:pPr>
                      <a:r>
                        <a:rPr lang="zh-CN" altLang="en-US" sz="90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每</a:t>
                      </a:r>
                      <a:r>
                        <a:rPr lang="en-US" altLang="zh-CN" sz="90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12</a:t>
                      </a:r>
                      <a:r>
                        <a:rPr lang="zh-CN" altLang="en-US" sz="90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小时，</a:t>
                      </a:r>
                      <a:r>
                        <a:rPr lang="en-US" altLang="zh-CN" sz="90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600mg</a:t>
                      </a:r>
                      <a:r>
                        <a:rPr lang="zh-CN" altLang="en-US" sz="90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静注</a:t>
                      </a:r>
                    </a:p>
                    <a:p>
                      <a:pPr algn="ctr"/>
                      <a:endParaRPr lang="zh-CN" altLang="en-US" sz="90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3">
                  <a:txBody>
                    <a:bodyPr/>
                    <a:lstStyle/>
                    <a:p>
                      <a:pPr algn="ctr"/>
                      <a:endParaRPr lang="en-US" altLang="zh-CN" sz="900" dirty="0">
                        <a:solidFill>
                          <a:schemeClr val="tx1"/>
                        </a:solidFill>
                        <a:latin typeface="微软雅黑" panose="020B0503020204020204" pitchFamily="34" charset="-122"/>
                        <a:ea typeface="微软雅黑" panose="020B0503020204020204" pitchFamily="34" charset="-122"/>
                      </a:endParaRPr>
                    </a:p>
                    <a:p>
                      <a:pPr algn="ctr"/>
                      <a:endParaRPr lang="en-US" altLang="zh-CN" sz="900" dirty="0">
                        <a:solidFill>
                          <a:schemeClr val="tx1"/>
                        </a:solidFill>
                        <a:latin typeface="微软雅黑" panose="020B0503020204020204" pitchFamily="34" charset="-122"/>
                        <a:ea typeface="微软雅黑" panose="020B0503020204020204" pitchFamily="34" charset="-122"/>
                      </a:endParaRPr>
                    </a:p>
                    <a:p>
                      <a:pPr algn="ctr"/>
                      <a:r>
                        <a:rPr lang="en-US" altLang="zh-CN" sz="900" dirty="0">
                          <a:solidFill>
                            <a:schemeClr val="tx1"/>
                          </a:solidFill>
                          <a:latin typeface="微软雅黑" panose="020B0503020204020204" pitchFamily="34" charset="-122"/>
                          <a:ea typeface="微软雅黑" panose="020B0503020204020204" pitchFamily="34" charset="-122"/>
                        </a:rPr>
                        <a:t>10—14d</a:t>
                      </a:r>
                    </a:p>
                    <a:p>
                      <a:pPr algn="ctr"/>
                      <a:endParaRPr lang="en-US" altLang="zh-CN" sz="900" dirty="0">
                        <a:solidFill>
                          <a:schemeClr val="tx1"/>
                        </a:solidFill>
                        <a:latin typeface="微软雅黑" panose="020B0503020204020204" pitchFamily="34" charset="-122"/>
                        <a:ea typeface="微软雅黑" panose="020B0503020204020204" pitchFamily="34" charset="-122"/>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209410">
                <a:tc>
                  <a:txBody>
                    <a:bodyPr/>
                    <a:lstStyle/>
                    <a:p>
                      <a:pPr algn="l"/>
                      <a:r>
                        <a:rPr lang="zh-CN" altLang="en-US" sz="900" dirty="0">
                          <a:solidFill>
                            <a:schemeClr val="tx1"/>
                          </a:solidFill>
                          <a:latin typeface="微软雅黑" panose="020B0503020204020204" pitchFamily="34" charset="-122"/>
                          <a:ea typeface="微软雅黑" panose="020B0503020204020204" pitchFamily="34" charset="-122"/>
                        </a:rPr>
                        <a:t>社区获得性肺炎，包括伴发的菌血症</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zh-CN"/>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vMerge="1">
                  <a:txBody>
                    <a:bodyPr/>
                    <a:lstStyle/>
                    <a:p>
                      <a:endParaRPr lang="zh-CN"/>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vMerge="1">
                  <a:txBody>
                    <a:bodyPr/>
                    <a:lstStyle/>
                    <a:p>
                      <a:endParaRPr lang="zh-CN"/>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3"/>
                  </a:ext>
                </a:extLst>
              </a:tr>
              <a:tr h="209410">
                <a:tc>
                  <a:txBody>
                    <a:bodyPr/>
                    <a:lstStyle/>
                    <a:p>
                      <a:pPr algn="l"/>
                      <a:r>
                        <a:rPr lang="zh-CN" altLang="en-US" sz="900" dirty="0">
                          <a:solidFill>
                            <a:schemeClr val="tx1"/>
                          </a:solidFill>
                          <a:latin typeface="微软雅黑" panose="020B0503020204020204" pitchFamily="34" charset="-122"/>
                          <a:ea typeface="微软雅黑" panose="020B0503020204020204" pitchFamily="34" charset="-122"/>
                        </a:rPr>
                        <a:t>复杂性皮肤和皮肤软组织感染</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zh-CN"/>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vMerge="1">
                  <a:txBody>
                    <a:bodyPr/>
                    <a:lstStyle/>
                    <a:p>
                      <a:endParaRPr lang="zh-CN"/>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vMerge="1">
                  <a:txBody>
                    <a:bodyPr/>
                    <a:lstStyle/>
                    <a:p>
                      <a:endParaRPr lang="zh-C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4"/>
                  </a:ext>
                </a:extLst>
              </a:tr>
              <a:tr h="303270">
                <a:tc>
                  <a:txBody>
                    <a:bodyPr/>
                    <a:lstStyle/>
                    <a:p>
                      <a:pPr algn="l"/>
                      <a:r>
                        <a:rPr lang="zh-CN" altLang="en-US" sz="900" dirty="0">
                          <a:solidFill>
                            <a:schemeClr val="tx1"/>
                          </a:solidFill>
                          <a:latin typeface="微软雅黑" panose="020B0503020204020204" pitchFamily="34" charset="-122"/>
                          <a:ea typeface="微软雅黑" panose="020B0503020204020204" pitchFamily="34" charset="-122"/>
                        </a:rPr>
                        <a:t>万古霉素耐药的屎肠球菌感染，包括伴发的菌血症</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zh-CN"/>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vMerge="1">
                  <a:txBody>
                    <a:bodyPr/>
                    <a:lstStyle/>
                    <a:p>
                      <a:endParaRPr lang="zh-CN"/>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lang="en-US" altLang="zh-CN" sz="900" dirty="0">
                          <a:solidFill>
                            <a:schemeClr val="tx1"/>
                          </a:solidFill>
                          <a:latin typeface="微软雅黑" panose="020B0503020204020204" pitchFamily="34" charset="-122"/>
                          <a:ea typeface="微软雅黑" panose="020B0503020204020204" pitchFamily="34" charset="-122"/>
                        </a:rPr>
                        <a:t>14—</a:t>
                      </a:r>
                      <a:r>
                        <a:rPr lang="en-US" altLang="zh-CN" sz="900" dirty="0" err="1">
                          <a:solidFill>
                            <a:schemeClr val="tx1"/>
                          </a:solidFill>
                          <a:latin typeface="微软雅黑" panose="020B0503020204020204" pitchFamily="34" charset="-122"/>
                          <a:ea typeface="微软雅黑" panose="020B0503020204020204" pitchFamily="34" charset="-122"/>
                        </a:rPr>
                        <a:t>28d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3233008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11">
            <a:extLst>
              <a:ext uri="{FF2B5EF4-FFF2-40B4-BE49-F238E27FC236}">
                <a16:creationId xmlns:a16="http://schemas.microsoft.com/office/drawing/2014/main" id="{CCE7D31C-B4A4-067A-013A-310DCE8A8874}"/>
              </a:ext>
            </a:extLst>
          </p:cNvPr>
          <p:cNvSpPr>
            <a:spLocks/>
          </p:cNvSpPr>
          <p:nvPr/>
        </p:nvSpPr>
        <p:spPr bwMode="auto">
          <a:xfrm>
            <a:off x="521035" y="0"/>
            <a:ext cx="1075044" cy="127819"/>
          </a:xfrm>
          <a:custGeom>
            <a:avLst/>
            <a:gdLst>
              <a:gd name="T0" fmla="*/ 85667 w 1156"/>
              <a:gd name="T1" fmla="*/ 0 h 142"/>
              <a:gd name="T2" fmla="*/ 806508 w 1156"/>
              <a:gd name="T3" fmla="*/ 0 h 142"/>
              <a:gd name="T4" fmla="*/ 892175 w 1156"/>
              <a:gd name="T5" fmla="*/ 112712 h 142"/>
              <a:gd name="T6" fmla="*/ 0 w 1156"/>
              <a:gd name="T7" fmla="*/ 112712 h 142"/>
              <a:gd name="T8" fmla="*/ 85667 w 1156"/>
              <a:gd name="T9" fmla="*/ 0 h 14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156" h="142">
                <a:moveTo>
                  <a:pt x="111" y="0"/>
                </a:moveTo>
                <a:lnTo>
                  <a:pt x="1045" y="0"/>
                </a:lnTo>
                <a:lnTo>
                  <a:pt x="1156" y="142"/>
                </a:lnTo>
                <a:lnTo>
                  <a:pt x="0" y="142"/>
                </a:lnTo>
                <a:lnTo>
                  <a:pt x="111" y="0"/>
                </a:lnTo>
                <a:close/>
              </a:path>
            </a:pathLst>
          </a:custGeom>
          <a:solidFill>
            <a:srgbClr val="4472C4"/>
          </a:solidFill>
          <a:ln>
            <a:noFill/>
          </a:ln>
          <a:effectLst>
            <a:outerShdw blurRad="63500" algn="ctr" rotWithShape="0">
              <a:prstClr val="black">
                <a:alpha val="40000"/>
              </a:prstClr>
            </a:outerShdw>
          </a:effectLst>
        </p:spPr>
        <p:txBody>
          <a:bodyPr/>
          <a:lstStyle/>
          <a:p>
            <a:pPr algn="ctr"/>
            <a:endParaRPr lang="zh-CN" altLang="en-US" sz="1799">
              <a:cs typeface="+mn-ea"/>
              <a:sym typeface="+mn-lt"/>
            </a:endParaRPr>
          </a:p>
        </p:txBody>
      </p:sp>
      <p:sp>
        <p:nvSpPr>
          <p:cNvPr id="3" name="Rectangle 12">
            <a:extLst>
              <a:ext uri="{FF2B5EF4-FFF2-40B4-BE49-F238E27FC236}">
                <a16:creationId xmlns:a16="http://schemas.microsoft.com/office/drawing/2014/main" id="{5D79FD8A-3462-C4DA-05AF-BF5F927E1312}"/>
              </a:ext>
            </a:extLst>
          </p:cNvPr>
          <p:cNvSpPr>
            <a:spLocks noChangeArrowheads="1"/>
          </p:cNvSpPr>
          <p:nvPr/>
        </p:nvSpPr>
        <p:spPr bwMode="auto">
          <a:xfrm>
            <a:off x="521035" y="127820"/>
            <a:ext cx="1075044" cy="983226"/>
          </a:xfrm>
          <a:prstGeom prst="rect">
            <a:avLst/>
          </a:prstGeom>
          <a:solidFill>
            <a:srgbClr val="4472C4"/>
          </a:solidFill>
          <a:ln>
            <a:noFill/>
          </a:ln>
          <a:effectLst>
            <a:outerShdw blurRad="63500" algn="ctr" rotWithShape="0">
              <a:prstClr val="black">
                <a:alpha val="40000"/>
              </a:prstClr>
            </a:outerShdw>
          </a:effectLst>
        </p:spPr>
        <p:txBody>
          <a:bodyPr/>
          <a:lstStyle>
            <a:lvl1pPr eaLnBrk="0" hangingPunct="0">
              <a:spcBef>
                <a:spcPct val="20000"/>
              </a:spcBef>
              <a:buChar char="•"/>
              <a:defRPr sz="2000">
                <a:solidFill>
                  <a:schemeClr val="accent2"/>
                </a:solidFill>
                <a:latin typeface="Arial" panose="020B0604020202020204" pitchFamily="34" charset="0"/>
                <a:ea typeface="微软雅黑" panose="020B0503020204020204" pitchFamily="34" charset="-122"/>
              </a:defRPr>
            </a:lvl1pPr>
            <a:lvl2pPr marL="742950" indent="-285750" eaLnBrk="0" hangingPunct="0">
              <a:spcBef>
                <a:spcPct val="20000"/>
              </a:spcBef>
              <a:buChar char="–"/>
              <a:defRPr sz="2000">
                <a:solidFill>
                  <a:schemeClr val="accent2"/>
                </a:solidFill>
                <a:latin typeface="Arial" panose="020B0604020202020204" pitchFamily="34" charset="0"/>
                <a:ea typeface="仿宋_GB2312" pitchFamily="1" charset="-122"/>
              </a:defRPr>
            </a:lvl2pPr>
            <a:lvl3pPr marL="1143000" indent="-228600" eaLnBrk="0" hangingPunct="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algn="ctr" eaLnBrk="1" hangingPunct="1">
              <a:spcBef>
                <a:spcPct val="0"/>
              </a:spcBef>
              <a:buFontTx/>
              <a:buNone/>
            </a:pPr>
            <a:endParaRPr lang="zh-CN" altLang="en-US" sz="1799">
              <a:solidFill>
                <a:schemeClr val="tx1"/>
              </a:solidFill>
              <a:latin typeface="+mn-lt"/>
              <a:ea typeface="+mn-ea"/>
              <a:cs typeface="+mn-ea"/>
              <a:sym typeface="+mn-lt"/>
            </a:endParaRPr>
          </a:p>
        </p:txBody>
      </p:sp>
      <p:sp>
        <p:nvSpPr>
          <p:cNvPr id="4" name="文本框 3">
            <a:extLst>
              <a:ext uri="{FF2B5EF4-FFF2-40B4-BE49-F238E27FC236}">
                <a16:creationId xmlns:a16="http://schemas.microsoft.com/office/drawing/2014/main" id="{15241B64-7C2E-4DB8-24EC-B762273AA7F0}"/>
              </a:ext>
            </a:extLst>
          </p:cNvPr>
          <p:cNvSpPr txBox="1"/>
          <p:nvPr/>
        </p:nvSpPr>
        <p:spPr>
          <a:xfrm>
            <a:off x="642605" y="214635"/>
            <a:ext cx="914400" cy="707886"/>
          </a:xfrm>
          <a:prstGeom prst="rect">
            <a:avLst/>
          </a:prstGeom>
          <a:noFill/>
        </p:spPr>
        <p:txBody>
          <a:bodyPr wrap="square" rtlCol="0">
            <a:spAutoFit/>
          </a:bodyPr>
          <a:lstStyle/>
          <a:p>
            <a:r>
              <a:rPr lang="en-US" altLang="zh-CN" sz="4000" b="1" dirty="0">
                <a:solidFill>
                  <a:schemeClr val="bg1"/>
                </a:solidFill>
                <a:latin typeface="微软雅黑" panose="020B0503020204020204" pitchFamily="34" charset="-122"/>
                <a:ea typeface="微软雅黑" panose="020B0503020204020204" pitchFamily="34" charset="-122"/>
              </a:rPr>
              <a:t>01</a:t>
            </a:r>
            <a:endParaRPr lang="zh-CN" altLang="en-US" sz="4000" b="1" dirty="0">
              <a:solidFill>
                <a:schemeClr val="bg1"/>
              </a:solidFill>
              <a:latin typeface="微软雅黑" panose="020B0503020204020204" pitchFamily="34" charset="-122"/>
              <a:ea typeface="微软雅黑" panose="020B0503020204020204" pitchFamily="34" charset="-122"/>
            </a:endParaRPr>
          </a:p>
        </p:txBody>
      </p:sp>
      <p:sp>
        <p:nvSpPr>
          <p:cNvPr id="5" name="文本框 4">
            <a:extLst>
              <a:ext uri="{FF2B5EF4-FFF2-40B4-BE49-F238E27FC236}">
                <a16:creationId xmlns:a16="http://schemas.microsoft.com/office/drawing/2014/main" id="{17636560-0FD4-AC1D-F421-96779696A496}"/>
              </a:ext>
            </a:extLst>
          </p:cNvPr>
          <p:cNvSpPr txBox="1"/>
          <p:nvPr/>
        </p:nvSpPr>
        <p:spPr>
          <a:xfrm>
            <a:off x="1839684" y="-43505"/>
            <a:ext cx="4101737" cy="743986"/>
          </a:xfrm>
          <a:prstGeom prst="rect">
            <a:avLst/>
          </a:prstGeom>
          <a:noFill/>
        </p:spPr>
        <p:txBody>
          <a:bodyPr wrap="square" rtlCol="0">
            <a:spAutoFit/>
          </a:bodyPr>
          <a:lstStyle/>
          <a:p>
            <a:pPr>
              <a:lnSpc>
                <a:spcPct val="150000"/>
              </a:lnSpc>
            </a:pPr>
            <a:r>
              <a:rPr lang="zh-CN" altLang="en-US" sz="3200" b="1" dirty="0">
                <a:solidFill>
                  <a:srgbClr val="4472C4"/>
                </a:solidFill>
                <a:latin typeface="微软雅黑" panose="020B0503020204020204" pitchFamily="34" charset="-122"/>
                <a:ea typeface="微软雅黑" panose="020B0503020204020204" pitchFamily="34" charset="-122"/>
              </a:rPr>
              <a:t>药品基本信息</a:t>
            </a:r>
          </a:p>
        </p:txBody>
      </p:sp>
      <p:sp>
        <p:nvSpPr>
          <p:cNvPr id="6" name="文本框 5">
            <a:extLst>
              <a:ext uri="{FF2B5EF4-FFF2-40B4-BE49-F238E27FC236}">
                <a16:creationId xmlns:a16="http://schemas.microsoft.com/office/drawing/2014/main" id="{BF6ED5A3-9D87-215B-000B-D18FB38C287E}"/>
              </a:ext>
            </a:extLst>
          </p:cNvPr>
          <p:cNvSpPr txBox="1"/>
          <p:nvPr/>
        </p:nvSpPr>
        <p:spPr>
          <a:xfrm>
            <a:off x="1839684" y="601431"/>
            <a:ext cx="2595154" cy="499624"/>
          </a:xfrm>
          <a:prstGeom prst="rect">
            <a:avLst/>
          </a:prstGeom>
          <a:noFill/>
        </p:spPr>
        <p:txBody>
          <a:bodyPr wrap="square" rtlCol="0">
            <a:spAutoFit/>
          </a:bodyPr>
          <a:lstStyle/>
          <a:p>
            <a:pPr algn="dist">
              <a:lnSpc>
                <a:spcPct val="150000"/>
              </a:lnSpc>
            </a:pPr>
            <a:r>
              <a:rPr lang="en-US" altLang="zh-CN" sz="2000" b="1" dirty="0">
                <a:solidFill>
                  <a:schemeClr val="bg1">
                    <a:lumMod val="85000"/>
                  </a:schemeClr>
                </a:solidFill>
                <a:latin typeface="微软雅黑" panose="020B0503020204020204" pitchFamily="34" charset="-122"/>
                <a:ea typeface="微软雅黑" panose="020B0503020204020204" pitchFamily="34" charset="-122"/>
              </a:rPr>
              <a:t>Basic Information</a:t>
            </a:r>
            <a:endParaRPr lang="zh-CN" altLang="en-US" sz="2000" b="1" dirty="0">
              <a:solidFill>
                <a:schemeClr val="bg1">
                  <a:lumMod val="85000"/>
                </a:schemeClr>
              </a:solidFill>
              <a:latin typeface="微软雅黑" panose="020B0503020204020204" pitchFamily="34" charset="-122"/>
              <a:ea typeface="微软雅黑" panose="020B0503020204020204" pitchFamily="34" charset="-122"/>
            </a:endParaRPr>
          </a:p>
        </p:txBody>
      </p:sp>
      <p:pic>
        <p:nvPicPr>
          <p:cNvPr id="9" name="图片 8">
            <a:extLst>
              <a:ext uri="{FF2B5EF4-FFF2-40B4-BE49-F238E27FC236}">
                <a16:creationId xmlns:a16="http://schemas.microsoft.com/office/drawing/2014/main" id="{1ED1F5B1-4BBB-ED25-E5E6-D64C3C5366E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06116" y="269430"/>
            <a:ext cx="2271252" cy="549765"/>
          </a:xfrm>
          <a:prstGeom prst="rect">
            <a:avLst/>
          </a:prstGeom>
        </p:spPr>
      </p:pic>
      <p:graphicFrame>
        <p:nvGraphicFramePr>
          <p:cNvPr id="14" name="表格 13">
            <a:extLst>
              <a:ext uri="{FF2B5EF4-FFF2-40B4-BE49-F238E27FC236}">
                <a16:creationId xmlns:a16="http://schemas.microsoft.com/office/drawing/2014/main" id="{FA9838F4-8B2C-D1E4-2346-7E12E41393DB}"/>
              </a:ext>
            </a:extLst>
          </p:cNvPr>
          <p:cNvGraphicFramePr>
            <a:graphicFrameLocks noGrp="1"/>
          </p:cNvGraphicFramePr>
          <p:nvPr>
            <p:extLst>
              <p:ext uri="{D42A27DB-BD31-4B8C-83A1-F6EECF244321}">
                <p14:modId xmlns:p14="http://schemas.microsoft.com/office/powerpoint/2010/main" val="415608702"/>
              </p:ext>
            </p:extLst>
          </p:nvPr>
        </p:nvGraphicFramePr>
        <p:xfrm>
          <a:off x="570270" y="1567457"/>
          <a:ext cx="11071123" cy="4662188"/>
        </p:xfrm>
        <a:graphic>
          <a:graphicData uri="http://schemas.openxmlformats.org/drawingml/2006/table">
            <a:tbl>
              <a:tblPr firstRow="1" bandRow="1">
                <a:tableStyleId>{3B4B98B0-60AC-42C2-AFA5-B58CD77FA1E5}</a:tableStyleId>
              </a:tblPr>
              <a:tblGrid>
                <a:gridCol w="1327356">
                  <a:extLst>
                    <a:ext uri="{9D8B030D-6E8A-4147-A177-3AD203B41FA5}">
                      <a16:colId xmlns:a16="http://schemas.microsoft.com/office/drawing/2014/main" val="2617981603"/>
                    </a:ext>
                  </a:extLst>
                </a:gridCol>
                <a:gridCol w="9743767">
                  <a:extLst>
                    <a:ext uri="{9D8B030D-6E8A-4147-A177-3AD203B41FA5}">
                      <a16:colId xmlns:a16="http://schemas.microsoft.com/office/drawing/2014/main" val="2450245436"/>
                    </a:ext>
                  </a:extLst>
                </a:gridCol>
              </a:tblGrid>
              <a:tr h="370840">
                <a:tc>
                  <a:txBody>
                    <a:bodyPr/>
                    <a:lstStyle/>
                    <a:p>
                      <a:pPr algn="ctr"/>
                      <a:r>
                        <a:rPr lang="zh-CN" altLang="en-US" sz="1600" b="1" kern="1200" dirty="0">
                          <a:solidFill>
                            <a:srgbClr val="4472C4"/>
                          </a:solidFill>
                          <a:latin typeface="微软雅黑" panose="020B0503020204020204" pitchFamily="34" charset="-122"/>
                          <a:ea typeface="微软雅黑" panose="020B0503020204020204" pitchFamily="34" charset="-122"/>
                          <a:cs typeface="+mn-cs"/>
                        </a:rPr>
                        <a:t>疾病概况</a:t>
                      </a:r>
                    </a:p>
                  </a:txBody>
                  <a:tcPr anchor="ctr">
                    <a:lnL w="28575" cap="flat" cmpd="sng" algn="ctr">
                      <a:solidFill>
                        <a:srgbClr val="4472C4"/>
                      </a:solidFill>
                      <a:prstDash val="solid"/>
                      <a:round/>
                      <a:headEnd type="none" w="med" len="med"/>
                      <a:tailEnd type="none" w="med" len="med"/>
                    </a:lnL>
                    <a:lnR w="6350" cap="flat" cmpd="sng" algn="ctr">
                      <a:solidFill>
                        <a:srgbClr val="4472C4"/>
                      </a:solidFill>
                      <a:prstDash val="solid"/>
                      <a:round/>
                      <a:headEnd type="none" w="med" len="med"/>
                      <a:tailEnd type="none" w="med" len="med"/>
                    </a:lnR>
                    <a:lnT w="28575"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457200" algn="l" defTabSz="914400" rtl="0" eaLnBrk="1" fontAlgn="auto" latinLnBrk="0" hangingPunct="1">
                        <a:lnSpc>
                          <a:spcPct val="150000"/>
                        </a:lnSpc>
                        <a:spcBef>
                          <a:spcPts val="0"/>
                        </a:spcBef>
                        <a:spcAft>
                          <a:spcPts val="0"/>
                        </a:spcAft>
                        <a:buClrTx/>
                        <a:buSzTx/>
                        <a:buFontTx/>
                        <a:buNone/>
                        <a:tabLst/>
                        <a:defRPr/>
                      </a:pPr>
                      <a:r>
                        <a:rPr lang="zh-CN" altLang="en-US" sz="1400" b="0" kern="1200" dirty="0">
                          <a:solidFill>
                            <a:schemeClr val="tx1"/>
                          </a:solidFill>
                          <a:latin typeface="微软雅黑" panose="020B0503020204020204" pitchFamily="34" charset="-122"/>
                          <a:ea typeface="微软雅黑" panose="020B0503020204020204" pitchFamily="34" charset="-122"/>
                          <a:cs typeface="+mn-cs"/>
                        </a:rPr>
                        <a:t>在革兰阳性球菌中，葡萄球菌和肠球菌仍然是社区和医院感染的主要病原菌。据中国历年</a:t>
                      </a:r>
                      <a:r>
                        <a:rPr lang="en-US" altLang="zh-CN" sz="1400" b="0" kern="1200" dirty="0">
                          <a:solidFill>
                            <a:schemeClr val="tx1"/>
                          </a:solidFill>
                          <a:latin typeface="微软雅黑" panose="020B0503020204020204" pitchFamily="34" charset="-122"/>
                          <a:ea typeface="微软雅黑" panose="020B0503020204020204" pitchFamily="34" charset="-122"/>
                          <a:cs typeface="+mn-cs"/>
                        </a:rPr>
                        <a:t>CHINET</a:t>
                      </a:r>
                      <a:r>
                        <a:rPr lang="zh-CN" altLang="en-US" sz="1400" b="0" kern="1200" dirty="0">
                          <a:solidFill>
                            <a:schemeClr val="tx1"/>
                          </a:solidFill>
                          <a:latin typeface="微软雅黑" panose="020B0503020204020204" pitchFamily="34" charset="-122"/>
                          <a:ea typeface="微软雅黑" panose="020B0503020204020204" pitchFamily="34" charset="-122"/>
                          <a:cs typeface="+mn-cs"/>
                        </a:rPr>
                        <a:t>细菌耐药性监测数据显示：</a:t>
                      </a:r>
                      <a:r>
                        <a:rPr lang="en-US" altLang="zh-CN" sz="1400" b="0" kern="1200" dirty="0">
                          <a:solidFill>
                            <a:schemeClr val="tx1"/>
                          </a:solidFill>
                          <a:latin typeface="微软雅黑" panose="020B0503020204020204" pitchFamily="34" charset="-122"/>
                          <a:ea typeface="微软雅黑" panose="020B0503020204020204" pitchFamily="34" charset="-122"/>
                          <a:cs typeface="+mn-cs"/>
                        </a:rPr>
                        <a:t>MRSA</a:t>
                      </a:r>
                      <a:r>
                        <a:rPr lang="zh-CN" altLang="en-US" sz="1400" b="0" kern="1200" dirty="0">
                          <a:solidFill>
                            <a:schemeClr val="tx1"/>
                          </a:solidFill>
                          <a:latin typeface="微软雅黑" panose="020B0503020204020204" pitchFamily="34" charset="-122"/>
                          <a:ea typeface="微软雅黑" panose="020B0503020204020204" pitchFamily="34" charset="-122"/>
                          <a:cs typeface="+mn-cs"/>
                        </a:rPr>
                        <a:t>检出率持续在</a:t>
                      </a:r>
                      <a:r>
                        <a:rPr lang="en-US" altLang="zh-CN" sz="1400" b="0" kern="1200" dirty="0">
                          <a:solidFill>
                            <a:schemeClr val="tx1"/>
                          </a:solidFill>
                          <a:latin typeface="微软雅黑" panose="020B0503020204020204" pitchFamily="34" charset="-122"/>
                          <a:ea typeface="微软雅黑" panose="020B0503020204020204" pitchFamily="34" charset="-122"/>
                          <a:cs typeface="+mn-cs"/>
                        </a:rPr>
                        <a:t>50%</a:t>
                      </a:r>
                      <a:r>
                        <a:rPr lang="zh-CN" altLang="en-US" sz="1400" b="0" kern="1200" dirty="0">
                          <a:solidFill>
                            <a:schemeClr val="tx1"/>
                          </a:solidFill>
                          <a:latin typeface="微软雅黑" panose="020B0503020204020204" pitchFamily="34" charset="-122"/>
                          <a:ea typeface="微软雅黑" panose="020B0503020204020204" pitchFamily="34" charset="-122"/>
                          <a:cs typeface="+mn-cs"/>
                        </a:rPr>
                        <a:t>以上，耐万古霉素的肠球菌同样逐年递增，</a:t>
                      </a:r>
                      <a:r>
                        <a:rPr lang="en-US" altLang="zh-CN" sz="1400" b="0" kern="1200" dirty="0">
                          <a:solidFill>
                            <a:schemeClr val="tx1"/>
                          </a:solidFill>
                          <a:latin typeface="微软雅黑" panose="020B0503020204020204" pitchFamily="34" charset="-122"/>
                          <a:ea typeface="微软雅黑" panose="020B0503020204020204" pitchFamily="34" charset="-122"/>
                          <a:cs typeface="+mn-cs"/>
                        </a:rPr>
                        <a:t>VRE</a:t>
                      </a:r>
                      <a:r>
                        <a:rPr lang="zh-CN" altLang="en-US" sz="1400" b="0" kern="1200" dirty="0">
                          <a:solidFill>
                            <a:schemeClr val="tx1"/>
                          </a:solidFill>
                          <a:latin typeface="微软雅黑" panose="020B0503020204020204" pitchFamily="34" charset="-122"/>
                          <a:ea typeface="微软雅黑" panose="020B0503020204020204" pitchFamily="34" charset="-122"/>
                          <a:cs typeface="+mn-cs"/>
                        </a:rPr>
                        <a:t>以屎肠球菌为主。</a:t>
                      </a:r>
                      <a:r>
                        <a:rPr lang="zh-CN" altLang="da-DK" sz="1400" b="0" kern="1200" dirty="0">
                          <a:solidFill>
                            <a:schemeClr val="tx1"/>
                          </a:solidFill>
                          <a:latin typeface="微软雅黑" panose="020B0503020204020204" pitchFamily="34" charset="-122"/>
                          <a:ea typeface="微软雅黑" panose="020B0503020204020204" pitchFamily="34" charset="-122"/>
                          <a:cs typeface="+mn-cs"/>
                          <a:sym typeface="+mn-ea"/>
                        </a:rPr>
                        <a:t>MRSA即耐甲氧西林金黄色葡萄球菌，是最常见的多重耐药菌之一。2019年全国平均检出率30.9%。</a:t>
                      </a:r>
                    </a:p>
                  </a:txBody>
                  <a:tcPr>
                    <a:lnL w="6350" cap="flat" cmpd="sng" algn="ctr">
                      <a:solidFill>
                        <a:srgbClr val="4472C4"/>
                      </a:solidFill>
                      <a:prstDash val="solid"/>
                      <a:round/>
                      <a:headEnd type="none" w="med" len="med"/>
                      <a:tailEnd type="none" w="med" len="med"/>
                    </a:lnL>
                    <a:lnR w="28575" cap="flat" cmpd="sng" algn="ctr">
                      <a:solidFill>
                        <a:srgbClr val="4472C4"/>
                      </a:solidFill>
                      <a:prstDash val="solid"/>
                      <a:round/>
                      <a:headEnd type="none" w="med" len="med"/>
                      <a:tailEnd type="none" w="med" len="med"/>
                    </a:lnR>
                    <a:lnT w="28575"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01580705"/>
                  </a:ext>
                </a:extLst>
              </a:tr>
              <a:tr h="2763444">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zh-CN" altLang="en-US" sz="1600" b="1" kern="1200" dirty="0">
                          <a:solidFill>
                            <a:srgbClr val="4472C4"/>
                          </a:solidFill>
                          <a:latin typeface="微软雅黑" panose="020B0503020204020204" pitchFamily="34" charset="-122"/>
                          <a:ea typeface="微软雅黑" panose="020B0503020204020204" pitchFamily="34" charset="-122"/>
                          <a:cs typeface="+mn-cs"/>
                        </a:rPr>
                        <a:t>同领域治疗药物对比</a:t>
                      </a:r>
                    </a:p>
                  </a:txBody>
                  <a:tcPr anchor="ctr">
                    <a:lnL w="28575" cap="flat" cmpd="sng" algn="ctr">
                      <a:solidFill>
                        <a:srgbClr val="4472C4"/>
                      </a:solidFill>
                      <a:prstDash val="solid"/>
                      <a:round/>
                      <a:headEnd type="none" w="med" len="med"/>
                      <a:tailEnd type="none" w="med" len="med"/>
                    </a:lnL>
                    <a:lnR w="6350" cap="flat" cmpd="sng" algn="ctr">
                      <a:solidFill>
                        <a:srgbClr val="4472C4"/>
                      </a:solidFill>
                      <a:prstDash val="solid"/>
                      <a:round/>
                      <a:headEnd type="none" w="med" len="med"/>
                      <a:tailEnd type="none" w="med" len="med"/>
                    </a:lnR>
                    <a:lnT w="6350"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zh-CN" altLang="en-US" dirty="0"/>
                    </a:p>
                  </a:txBody>
                  <a:tcPr>
                    <a:lnL w="6350" cap="flat" cmpd="sng" algn="ctr">
                      <a:solidFill>
                        <a:srgbClr val="4472C4"/>
                      </a:solidFill>
                      <a:prstDash val="solid"/>
                      <a:round/>
                      <a:headEnd type="none" w="med" len="med"/>
                      <a:tailEnd type="none" w="med" len="med"/>
                    </a:lnL>
                    <a:lnR w="28575" cap="flat" cmpd="sng" algn="ctr">
                      <a:solidFill>
                        <a:srgbClr val="4472C4"/>
                      </a:solidFill>
                      <a:prstDash val="solid"/>
                      <a:round/>
                      <a:headEnd type="none" w="med" len="med"/>
                      <a:tailEnd type="none" w="med" len="med"/>
                    </a:lnR>
                    <a:lnT w="6350"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501671693"/>
                  </a:ext>
                </a:extLst>
              </a:tr>
              <a:tr h="884903">
                <a:tc>
                  <a:txBody>
                    <a:bodyPr/>
                    <a:lstStyle/>
                    <a:p>
                      <a:pPr algn="ctr"/>
                      <a:r>
                        <a:rPr lang="zh-CN" altLang="en-US" sz="1600" b="1" kern="1200" dirty="0">
                          <a:solidFill>
                            <a:srgbClr val="4472C4"/>
                          </a:solidFill>
                          <a:latin typeface="微软雅黑" panose="020B0503020204020204" pitchFamily="34" charset="-122"/>
                          <a:ea typeface="微软雅黑" panose="020B0503020204020204" pitchFamily="34" charset="-122"/>
                          <a:cs typeface="+mn-cs"/>
                        </a:rPr>
                        <a:t>参照药品</a:t>
                      </a:r>
                    </a:p>
                  </a:txBody>
                  <a:tcPr anchor="ctr">
                    <a:lnL w="28575" cap="flat" cmpd="sng" algn="ctr">
                      <a:solidFill>
                        <a:srgbClr val="4472C4"/>
                      </a:solidFill>
                      <a:prstDash val="solid"/>
                      <a:round/>
                      <a:headEnd type="none" w="med" len="med"/>
                      <a:tailEnd type="none" w="med" len="med"/>
                    </a:lnL>
                    <a:lnR w="6350" cap="flat" cmpd="sng" algn="ctr">
                      <a:solidFill>
                        <a:srgbClr val="4472C4"/>
                      </a:solidFill>
                      <a:prstDash val="solid"/>
                      <a:round/>
                      <a:headEnd type="none" w="med" len="med"/>
                      <a:tailEnd type="none" w="med" len="med"/>
                    </a:lnR>
                    <a:lnT w="6350" cap="flat" cmpd="sng" algn="ctr">
                      <a:solidFill>
                        <a:srgbClr val="4472C4"/>
                      </a:solidFill>
                      <a:prstDash val="solid"/>
                      <a:round/>
                      <a:headEnd type="none" w="med" len="med"/>
                      <a:tailEnd type="none" w="med" len="med"/>
                    </a:lnT>
                    <a:lnB w="28575" cap="flat" cmpd="sng" algn="ctr">
                      <a:solidFill>
                        <a:srgbClr val="4472C4"/>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zh-CN" altLang="en-US" dirty="0"/>
                    </a:p>
                  </a:txBody>
                  <a:tcPr>
                    <a:lnL w="6350" cap="flat" cmpd="sng" algn="ctr">
                      <a:solidFill>
                        <a:srgbClr val="4472C4"/>
                      </a:solidFill>
                      <a:prstDash val="solid"/>
                      <a:round/>
                      <a:headEnd type="none" w="med" len="med"/>
                      <a:tailEnd type="none" w="med" len="med"/>
                    </a:lnL>
                    <a:lnR w="28575" cap="flat" cmpd="sng" algn="ctr">
                      <a:solidFill>
                        <a:srgbClr val="4472C4"/>
                      </a:solidFill>
                      <a:prstDash val="solid"/>
                      <a:round/>
                      <a:headEnd type="none" w="med" len="med"/>
                      <a:tailEnd type="none" w="med" len="med"/>
                    </a:lnR>
                    <a:lnT w="6350" cap="flat" cmpd="sng" algn="ctr">
                      <a:solidFill>
                        <a:srgbClr val="4472C4"/>
                      </a:solidFill>
                      <a:prstDash val="solid"/>
                      <a:round/>
                      <a:headEnd type="none" w="med" len="med"/>
                      <a:tailEnd type="none" w="med" len="med"/>
                    </a:lnT>
                    <a:lnB w="28575" cap="flat" cmpd="sng" algn="ctr">
                      <a:solidFill>
                        <a:srgbClr val="4472C4"/>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91896156"/>
                  </a:ext>
                </a:extLst>
              </a:tr>
            </a:tbl>
          </a:graphicData>
        </a:graphic>
      </p:graphicFrame>
      <p:graphicFrame>
        <p:nvGraphicFramePr>
          <p:cNvPr id="19" name="表格 18">
            <a:extLst>
              <a:ext uri="{FF2B5EF4-FFF2-40B4-BE49-F238E27FC236}">
                <a16:creationId xmlns:a16="http://schemas.microsoft.com/office/drawing/2014/main" id="{BA6FF08D-B0CA-EF8C-8871-78C5DC0A304E}"/>
              </a:ext>
            </a:extLst>
          </p:cNvPr>
          <p:cNvGraphicFramePr>
            <a:graphicFrameLocks noGrp="1"/>
          </p:cNvGraphicFramePr>
          <p:nvPr>
            <p:extLst>
              <p:ext uri="{D42A27DB-BD31-4B8C-83A1-F6EECF244321}">
                <p14:modId xmlns:p14="http://schemas.microsoft.com/office/powerpoint/2010/main" val="131188069"/>
              </p:ext>
            </p:extLst>
          </p:nvPr>
        </p:nvGraphicFramePr>
        <p:xfrm>
          <a:off x="1994234" y="2911727"/>
          <a:ext cx="9499676" cy="2290365"/>
        </p:xfrm>
        <a:graphic>
          <a:graphicData uri="http://schemas.openxmlformats.org/drawingml/2006/table">
            <a:tbl>
              <a:tblPr firstRow="1" bandRow="1">
                <a:tableStyleId>{C083E6E3-FA7D-4D7B-A595-EF9225AFEA82}</a:tableStyleId>
              </a:tblPr>
              <a:tblGrid>
                <a:gridCol w="1426207">
                  <a:extLst>
                    <a:ext uri="{9D8B030D-6E8A-4147-A177-3AD203B41FA5}">
                      <a16:colId xmlns:a16="http://schemas.microsoft.com/office/drawing/2014/main" val="2011405720"/>
                    </a:ext>
                  </a:extLst>
                </a:gridCol>
                <a:gridCol w="899119">
                  <a:extLst>
                    <a:ext uri="{9D8B030D-6E8A-4147-A177-3AD203B41FA5}">
                      <a16:colId xmlns:a16="http://schemas.microsoft.com/office/drawing/2014/main" val="3285115811"/>
                    </a:ext>
                  </a:extLst>
                </a:gridCol>
                <a:gridCol w="793214">
                  <a:extLst>
                    <a:ext uri="{9D8B030D-6E8A-4147-A177-3AD203B41FA5}">
                      <a16:colId xmlns:a16="http://schemas.microsoft.com/office/drawing/2014/main" val="3476465830"/>
                    </a:ext>
                  </a:extLst>
                </a:gridCol>
                <a:gridCol w="1740310">
                  <a:extLst>
                    <a:ext uri="{9D8B030D-6E8A-4147-A177-3AD203B41FA5}">
                      <a16:colId xmlns:a16="http://schemas.microsoft.com/office/drawing/2014/main" val="319141823"/>
                    </a:ext>
                  </a:extLst>
                </a:gridCol>
                <a:gridCol w="4640826">
                  <a:extLst>
                    <a:ext uri="{9D8B030D-6E8A-4147-A177-3AD203B41FA5}">
                      <a16:colId xmlns:a16="http://schemas.microsoft.com/office/drawing/2014/main" val="3459167351"/>
                    </a:ext>
                  </a:extLst>
                </a:gridCol>
              </a:tblGrid>
              <a:tr h="497609">
                <a:tc>
                  <a:txBody>
                    <a:bodyPr/>
                    <a:lstStyle/>
                    <a:p>
                      <a:pPr algn="ctr"/>
                      <a:r>
                        <a:rPr lang="zh-CN" altLang="en-US" sz="1200" dirty="0">
                          <a:solidFill>
                            <a:schemeClr val="tx1"/>
                          </a:solidFill>
                          <a:latin typeface="微软雅黑" panose="020B0503020204020204" pitchFamily="34" charset="-122"/>
                          <a:ea typeface="微软雅黑" panose="020B0503020204020204" pitchFamily="34" charset="-122"/>
                        </a:rPr>
                        <a:t>名称</a:t>
                      </a:r>
                    </a:p>
                  </a:txBody>
                  <a:tcPr anchor="ctr"/>
                </a:tc>
                <a:tc>
                  <a:txBody>
                    <a:bodyPr/>
                    <a:lstStyle/>
                    <a:p>
                      <a:pPr algn="ctr"/>
                      <a:r>
                        <a:rPr lang="zh-CN" altLang="en-US" sz="1200" dirty="0">
                          <a:solidFill>
                            <a:schemeClr val="tx1"/>
                          </a:solidFill>
                          <a:latin typeface="微软雅黑" panose="020B0503020204020204" pitchFamily="34" charset="-122"/>
                          <a:ea typeface="微软雅黑" panose="020B0503020204020204" pitchFamily="34" charset="-122"/>
                        </a:rPr>
                        <a:t>上市时间</a:t>
                      </a:r>
                    </a:p>
                  </a:txBody>
                  <a:tcPr anchor="ctr"/>
                </a:tc>
                <a:tc>
                  <a:txBody>
                    <a:bodyPr/>
                    <a:lstStyle/>
                    <a:p>
                      <a:pPr algn="ctr"/>
                      <a:r>
                        <a:rPr lang="zh-CN" altLang="en-US" sz="1200" dirty="0">
                          <a:solidFill>
                            <a:schemeClr val="tx1"/>
                          </a:solidFill>
                          <a:latin typeface="微软雅黑" panose="020B0503020204020204" pitchFamily="34" charset="-122"/>
                          <a:ea typeface="微软雅黑" panose="020B0503020204020204" pitchFamily="34" charset="-122"/>
                        </a:rPr>
                        <a:t>是否医保</a:t>
                      </a:r>
                    </a:p>
                  </a:txBody>
                  <a:tcPr anchor="ctr"/>
                </a:tc>
                <a:tc>
                  <a:txBody>
                    <a:bodyPr/>
                    <a:lstStyle/>
                    <a:p>
                      <a:pPr algn="ctr"/>
                      <a:r>
                        <a:rPr lang="zh-CN" altLang="en-US" sz="1200" dirty="0">
                          <a:solidFill>
                            <a:schemeClr val="tx1"/>
                          </a:solidFill>
                          <a:latin typeface="微软雅黑" panose="020B0503020204020204" pitchFamily="34" charset="-122"/>
                          <a:ea typeface="微软雅黑" panose="020B0503020204020204" pitchFamily="34" charset="-122"/>
                        </a:rPr>
                        <a:t>药理机制</a:t>
                      </a:r>
                    </a:p>
                  </a:txBody>
                  <a:tcPr anchor="ctr"/>
                </a:tc>
                <a:tc>
                  <a:txBody>
                    <a:bodyPr/>
                    <a:lstStyle/>
                    <a:p>
                      <a:pPr algn="ctr"/>
                      <a:r>
                        <a:rPr lang="zh-CN" altLang="en-US" sz="1200" dirty="0">
                          <a:solidFill>
                            <a:schemeClr val="tx1"/>
                          </a:solidFill>
                          <a:latin typeface="微软雅黑" panose="020B0503020204020204" pitchFamily="34" charset="-122"/>
                          <a:ea typeface="微软雅黑" panose="020B0503020204020204" pitchFamily="34" charset="-122"/>
                        </a:rPr>
                        <a:t>对比</a:t>
                      </a:r>
                    </a:p>
                  </a:txBody>
                  <a:tcPr anchor="ctr"/>
                </a:tc>
                <a:extLst>
                  <a:ext uri="{0D108BD9-81ED-4DB2-BD59-A6C34878D82A}">
                    <a16:rowId xmlns:a16="http://schemas.microsoft.com/office/drawing/2014/main" val="3362765764"/>
                  </a:ext>
                </a:extLst>
              </a:tr>
              <a:tr h="497609">
                <a:tc>
                  <a:txBody>
                    <a:bodyPr/>
                    <a:lstStyle/>
                    <a:p>
                      <a:pPr algn="ctr"/>
                      <a:r>
                        <a:rPr lang="zh-CN" altLang="en-US" sz="1100" dirty="0">
                          <a:solidFill>
                            <a:schemeClr val="tx1"/>
                          </a:solidFill>
                          <a:latin typeface="微软雅黑" panose="020B0503020204020204" pitchFamily="34" charset="-122"/>
                          <a:ea typeface="微软雅黑" panose="020B0503020204020204" pitchFamily="34" charset="-122"/>
                        </a:rPr>
                        <a:t>万古霉素</a:t>
                      </a:r>
                    </a:p>
                  </a:txBody>
                  <a:tcPr anchor="ctr"/>
                </a:tc>
                <a:tc>
                  <a:txBody>
                    <a:bodyPr/>
                    <a:lstStyle/>
                    <a:p>
                      <a:pPr algn="ctr"/>
                      <a:r>
                        <a:rPr lang="en-US" altLang="zh-CN" sz="1100" dirty="0">
                          <a:solidFill>
                            <a:schemeClr val="tx1"/>
                          </a:solidFill>
                          <a:latin typeface="微软雅黑" panose="020B0503020204020204" pitchFamily="34" charset="-122"/>
                          <a:ea typeface="微软雅黑" panose="020B0503020204020204" pitchFamily="34" charset="-122"/>
                        </a:rPr>
                        <a:t>2003</a:t>
                      </a:r>
                      <a:r>
                        <a:rPr lang="zh-CN" altLang="en-US" sz="1100" dirty="0">
                          <a:solidFill>
                            <a:schemeClr val="tx1"/>
                          </a:solidFill>
                          <a:latin typeface="微软雅黑" panose="020B0503020204020204" pitchFamily="34" charset="-122"/>
                          <a:ea typeface="微软雅黑" panose="020B0503020204020204" pitchFamily="34" charset="-122"/>
                        </a:rPr>
                        <a:t>年</a:t>
                      </a:r>
                    </a:p>
                  </a:txBody>
                  <a:tcPr anchor="ctr"/>
                </a:tc>
                <a:tc>
                  <a:txBody>
                    <a:bodyPr/>
                    <a:lstStyle/>
                    <a:p>
                      <a:pPr algn="ctr"/>
                      <a:r>
                        <a:rPr lang="zh-CN" altLang="en-US" sz="1100">
                          <a:solidFill>
                            <a:schemeClr val="tx1"/>
                          </a:solidFill>
                          <a:latin typeface="微软雅黑" panose="020B0503020204020204" pitchFamily="34" charset="-122"/>
                          <a:ea typeface="微软雅黑" panose="020B0503020204020204" pitchFamily="34" charset="-122"/>
                        </a:rPr>
                        <a:t>是</a:t>
                      </a:r>
                      <a:endParaRPr lang="zh-CN" altLang="en-US" sz="1100" dirty="0">
                        <a:solidFill>
                          <a:schemeClr val="tx1"/>
                        </a:solidFill>
                        <a:latin typeface="微软雅黑" panose="020B0503020204020204" pitchFamily="34" charset="-122"/>
                        <a:ea typeface="微软雅黑" panose="020B0503020204020204" pitchFamily="34" charset="-122"/>
                      </a:endParaRPr>
                    </a:p>
                  </a:txBody>
                  <a:tcPr anchor="ctr"/>
                </a:tc>
                <a:tc>
                  <a:txBody>
                    <a:bodyPr/>
                    <a:lstStyle/>
                    <a:p>
                      <a:pPr algn="ctr"/>
                      <a:r>
                        <a:rPr lang="zh-CN" altLang="en-US" sz="1100" kern="1200" dirty="0">
                          <a:solidFill>
                            <a:schemeClr val="tx1"/>
                          </a:solidFill>
                          <a:latin typeface="微软雅黑" panose="020B0503020204020204" pitchFamily="34" charset="-122"/>
                          <a:ea typeface="微软雅黑" panose="020B0503020204020204" pitchFamily="34" charset="-122"/>
                          <a:cs typeface="+mn-cs"/>
                        </a:rPr>
                        <a:t>糖肽类抗生素</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CN" altLang="en-US" sz="1100" kern="1200" dirty="0">
                          <a:solidFill>
                            <a:schemeClr val="tx1"/>
                          </a:solidFill>
                          <a:latin typeface="微软雅黑" panose="020B0503020204020204" pitchFamily="34" charset="-122"/>
                          <a:ea typeface="微软雅黑" panose="020B0503020204020204" pitchFamily="34" charset="-122"/>
                          <a:cs typeface="+mn-cs"/>
                        </a:rPr>
                        <a:t>用于MRSA所致的医院获得性肺炎（</a:t>
                      </a:r>
                      <a:r>
                        <a:rPr lang="en-US" altLang="zh-CN" sz="1100" kern="1200" dirty="0">
                          <a:solidFill>
                            <a:schemeClr val="tx1"/>
                          </a:solidFill>
                          <a:latin typeface="微软雅黑" panose="020B0503020204020204" pitchFamily="34" charset="-122"/>
                          <a:ea typeface="微软雅黑" panose="020B0503020204020204" pitchFamily="34" charset="-122"/>
                          <a:cs typeface="+mn-cs"/>
                        </a:rPr>
                        <a:t>HAP</a:t>
                      </a:r>
                      <a:r>
                        <a:rPr lang="zh-CN" altLang="en-US" sz="1100" kern="1200" dirty="0">
                          <a:solidFill>
                            <a:schemeClr val="tx1"/>
                          </a:solidFill>
                          <a:latin typeface="微软雅黑" panose="020B0503020204020204" pitchFamily="34" charset="-122"/>
                          <a:ea typeface="微软雅黑" panose="020B0503020204020204" pitchFamily="34" charset="-122"/>
                          <a:cs typeface="+mn-cs"/>
                        </a:rPr>
                        <a:t>）或呼吸机相关性肺炎（</a:t>
                      </a:r>
                      <a:r>
                        <a:rPr lang="en-US" altLang="zh-CN" sz="1100" kern="1200" dirty="0">
                          <a:solidFill>
                            <a:schemeClr val="tx1"/>
                          </a:solidFill>
                          <a:latin typeface="微软雅黑" panose="020B0503020204020204" pitchFamily="34" charset="-122"/>
                          <a:ea typeface="微软雅黑" panose="020B0503020204020204" pitchFamily="34" charset="-122"/>
                          <a:cs typeface="+mn-cs"/>
                        </a:rPr>
                        <a:t>VSP</a:t>
                      </a:r>
                      <a:r>
                        <a:rPr lang="zh-CN" altLang="en-US" sz="1100" kern="1200" dirty="0">
                          <a:solidFill>
                            <a:schemeClr val="tx1"/>
                          </a:solidFill>
                          <a:latin typeface="微软雅黑" panose="020B0503020204020204" pitchFamily="34" charset="-122"/>
                          <a:ea typeface="微软雅黑" panose="020B0503020204020204" pitchFamily="34" charset="-122"/>
                          <a:cs typeface="+mn-cs"/>
                        </a:rPr>
                        <a:t>）疗效优于万古霉素；</a:t>
                      </a:r>
                      <a:r>
                        <a:rPr lang="zh-CN" altLang="en-US" sz="1100" dirty="0">
                          <a:solidFill>
                            <a:schemeClr val="tx1"/>
                          </a:solidFill>
                          <a:latin typeface="微软雅黑" panose="020B0503020204020204" pitchFamily="34" charset="-122"/>
                          <a:ea typeface="微软雅黑" panose="020B0503020204020204" pitchFamily="34" charset="-122"/>
                        </a:rPr>
                        <a:t>肾毒性低于万古霉素。</a:t>
                      </a:r>
                    </a:p>
                  </a:txBody>
                  <a:tcPr anchor="ctr"/>
                </a:tc>
                <a:extLst>
                  <a:ext uri="{0D108BD9-81ED-4DB2-BD59-A6C34878D82A}">
                    <a16:rowId xmlns:a16="http://schemas.microsoft.com/office/drawing/2014/main" val="913081667"/>
                  </a:ext>
                </a:extLst>
              </a:tr>
              <a:tr h="497609">
                <a:tc>
                  <a:txBody>
                    <a:bodyPr/>
                    <a:lstStyle/>
                    <a:p>
                      <a:pPr algn="ctr"/>
                      <a:r>
                        <a:rPr lang="zh-CN" altLang="en-US" sz="1100" dirty="0">
                          <a:solidFill>
                            <a:schemeClr val="tx1"/>
                          </a:solidFill>
                          <a:latin typeface="微软雅黑" panose="020B0503020204020204" pitchFamily="34" charset="-122"/>
                          <a:ea typeface="微软雅黑" panose="020B0503020204020204" pitchFamily="34" charset="-122"/>
                        </a:rPr>
                        <a:t>替考拉宁</a:t>
                      </a:r>
                    </a:p>
                  </a:txBody>
                  <a:tcPr anchor="ctr"/>
                </a:tc>
                <a:tc>
                  <a:txBody>
                    <a:bodyPr/>
                    <a:lstStyle/>
                    <a:p>
                      <a:pPr algn="ctr"/>
                      <a:r>
                        <a:rPr lang="en-US" altLang="zh-CN" sz="1100" dirty="0">
                          <a:solidFill>
                            <a:schemeClr val="tx1"/>
                          </a:solidFill>
                          <a:latin typeface="微软雅黑" panose="020B0503020204020204" pitchFamily="34" charset="-122"/>
                          <a:ea typeface="微软雅黑" panose="020B0503020204020204" pitchFamily="34" charset="-122"/>
                        </a:rPr>
                        <a:t>2004</a:t>
                      </a:r>
                      <a:r>
                        <a:rPr lang="zh-CN" altLang="en-US" sz="1100" dirty="0">
                          <a:solidFill>
                            <a:schemeClr val="tx1"/>
                          </a:solidFill>
                          <a:latin typeface="微软雅黑" panose="020B0503020204020204" pitchFamily="34" charset="-122"/>
                          <a:ea typeface="微软雅黑" panose="020B0503020204020204" pitchFamily="34" charset="-122"/>
                        </a:rPr>
                        <a:t>年</a:t>
                      </a:r>
                    </a:p>
                  </a:txBody>
                  <a:tcPr anchor="ctr"/>
                </a:tc>
                <a:tc>
                  <a:txBody>
                    <a:bodyPr/>
                    <a:lstStyle/>
                    <a:p>
                      <a:pPr algn="ctr"/>
                      <a:r>
                        <a:rPr lang="zh-CN" altLang="en-US" sz="1100">
                          <a:solidFill>
                            <a:schemeClr val="tx1"/>
                          </a:solidFill>
                          <a:latin typeface="微软雅黑" panose="020B0503020204020204" pitchFamily="34" charset="-122"/>
                          <a:ea typeface="微软雅黑" panose="020B0503020204020204" pitchFamily="34" charset="-122"/>
                        </a:rPr>
                        <a:t>是</a:t>
                      </a:r>
                      <a:endParaRPr lang="zh-CN" altLang="en-US" sz="1100" dirty="0">
                        <a:solidFill>
                          <a:schemeClr val="tx1"/>
                        </a:solidFill>
                        <a:latin typeface="微软雅黑" panose="020B0503020204020204" pitchFamily="34" charset="-122"/>
                        <a:ea typeface="微软雅黑" panose="020B0503020204020204" pitchFamily="34" charset="-122"/>
                      </a:endParaRPr>
                    </a:p>
                  </a:txBody>
                  <a:tcPr anchor="ctr"/>
                </a:tc>
                <a:tc>
                  <a:txBody>
                    <a:bodyPr/>
                    <a:lstStyle/>
                    <a:p>
                      <a:pPr algn="ctr"/>
                      <a:r>
                        <a:rPr lang="zh-CN" altLang="en-US" sz="1100" kern="1200" dirty="0">
                          <a:solidFill>
                            <a:schemeClr val="tx1"/>
                          </a:solidFill>
                          <a:latin typeface="微软雅黑" panose="020B0503020204020204" pitchFamily="34" charset="-122"/>
                          <a:ea typeface="微软雅黑" panose="020B0503020204020204" pitchFamily="34" charset="-122"/>
                          <a:cs typeface="+mn-cs"/>
                        </a:rPr>
                        <a:t>糖肽类抗生素</a:t>
                      </a:r>
                    </a:p>
                  </a:txBody>
                  <a:tcPr anchor="ctr"/>
                </a:tc>
                <a:tc>
                  <a:txBody>
                    <a:bodyPr/>
                    <a:lstStyle/>
                    <a:p>
                      <a:pPr marL="0" algn="l" defTabSz="914400" rtl="0" eaLnBrk="1" latinLnBrk="0" hangingPunct="1"/>
                      <a:r>
                        <a:rPr lang="zh-CN" altLang="en-US" sz="1100" kern="1200" dirty="0">
                          <a:solidFill>
                            <a:schemeClr val="tx1"/>
                          </a:solidFill>
                          <a:latin typeface="微软雅黑" panose="020B0503020204020204" pitchFamily="34" charset="-122"/>
                          <a:ea typeface="微软雅黑" panose="020B0503020204020204" pitchFamily="34" charset="-122"/>
                          <a:cs typeface="+mn-cs"/>
                        </a:rPr>
                        <a:t>难以透过血脑屏障，对有细菌性炎症患者的脑膜穿透性差，不能通过红细胞和脂肪组织。利奈唑胺组织穿透能力更强</a:t>
                      </a:r>
                    </a:p>
                  </a:txBody>
                  <a:tcPr anchor="ctr"/>
                </a:tc>
                <a:extLst>
                  <a:ext uri="{0D108BD9-81ED-4DB2-BD59-A6C34878D82A}">
                    <a16:rowId xmlns:a16="http://schemas.microsoft.com/office/drawing/2014/main" val="1751636093"/>
                  </a:ext>
                </a:extLst>
              </a:tr>
              <a:tr h="797538">
                <a:tc>
                  <a:txBody>
                    <a:bodyPr/>
                    <a:lstStyle/>
                    <a:p>
                      <a:pPr algn="ctr"/>
                      <a:r>
                        <a:rPr lang="zh-CN" altLang="en-US" sz="1100" dirty="0">
                          <a:solidFill>
                            <a:schemeClr val="tx1"/>
                          </a:solidFill>
                          <a:latin typeface="微软雅黑" panose="020B0503020204020204" pitchFamily="34" charset="-122"/>
                          <a:ea typeface="微软雅黑" panose="020B0503020204020204" pitchFamily="34" charset="-122"/>
                        </a:rPr>
                        <a:t>利奈唑胺葡萄糖注射液</a:t>
                      </a:r>
                    </a:p>
                  </a:txBody>
                  <a:tcPr anchor="ctr"/>
                </a:tc>
                <a:tc>
                  <a:txBody>
                    <a:bodyPr/>
                    <a:lstStyle/>
                    <a:p>
                      <a:pPr algn="ctr"/>
                      <a:r>
                        <a:rPr lang="en-US" altLang="zh-CN" sz="1100" dirty="0">
                          <a:solidFill>
                            <a:schemeClr val="tx1"/>
                          </a:solidFill>
                          <a:latin typeface="微软雅黑" panose="020B0503020204020204" pitchFamily="34" charset="-122"/>
                          <a:ea typeface="微软雅黑" panose="020B0503020204020204" pitchFamily="34" charset="-122"/>
                        </a:rPr>
                        <a:t>2015</a:t>
                      </a:r>
                      <a:r>
                        <a:rPr lang="zh-CN" altLang="en-US" sz="1100" dirty="0">
                          <a:solidFill>
                            <a:schemeClr val="tx1"/>
                          </a:solidFill>
                          <a:latin typeface="微软雅黑" panose="020B0503020204020204" pitchFamily="34" charset="-122"/>
                          <a:ea typeface="微软雅黑" panose="020B0503020204020204" pitchFamily="34" charset="-122"/>
                        </a:rPr>
                        <a:t>年</a:t>
                      </a:r>
                    </a:p>
                  </a:txBody>
                  <a:tcPr anchor="ctr"/>
                </a:tc>
                <a:tc>
                  <a:txBody>
                    <a:bodyPr/>
                    <a:lstStyle/>
                    <a:p>
                      <a:pPr algn="ctr"/>
                      <a:r>
                        <a:rPr lang="zh-CN" altLang="en-US" sz="1100">
                          <a:solidFill>
                            <a:schemeClr val="tx1"/>
                          </a:solidFill>
                          <a:latin typeface="微软雅黑" panose="020B0503020204020204" pitchFamily="34" charset="-122"/>
                          <a:ea typeface="微软雅黑" panose="020B0503020204020204" pitchFamily="34" charset="-122"/>
                        </a:rPr>
                        <a:t>是</a:t>
                      </a:r>
                      <a:endParaRPr lang="zh-CN" altLang="en-US" sz="1100" dirty="0">
                        <a:solidFill>
                          <a:schemeClr val="tx1"/>
                        </a:solidFill>
                        <a:latin typeface="微软雅黑" panose="020B0503020204020204" pitchFamily="34" charset="-122"/>
                        <a:ea typeface="微软雅黑" panose="020B0503020204020204" pitchFamily="34" charset="-122"/>
                      </a:endParaRPr>
                    </a:p>
                  </a:txBody>
                  <a:tcPr anchor="ctr"/>
                </a:tc>
                <a:tc>
                  <a:txBody>
                    <a:bodyPr/>
                    <a:lstStyle/>
                    <a:p>
                      <a:pPr marL="0" algn="ctr" defTabSz="914400" rtl="0" eaLnBrk="1" latinLnBrk="0" hangingPunct="1"/>
                      <a:r>
                        <a:rPr lang="zh-CN" altLang="en-US" sz="1100" kern="1200" dirty="0">
                          <a:solidFill>
                            <a:schemeClr val="tx1"/>
                          </a:solidFill>
                          <a:latin typeface="微软雅黑" panose="020B0503020204020204" pitchFamily="34" charset="-122"/>
                          <a:ea typeface="微软雅黑" panose="020B0503020204020204" pitchFamily="34" charset="-122"/>
                          <a:cs typeface="+mn-cs"/>
                        </a:rPr>
                        <a:t>恶唑烷酮抗生素</a:t>
                      </a:r>
                    </a:p>
                  </a:txBody>
                  <a:tcPr anchor="ctr"/>
                </a:tc>
                <a:tc>
                  <a:txBody>
                    <a:bodyPr/>
                    <a:lstStyle/>
                    <a:p>
                      <a:pPr marL="0" algn="l" defTabSz="914400" rtl="0" eaLnBrk="1" latinLnBrk="0" hangingPunct="1"/>
                      <a:r>
                        <a:rPr lang="zh-CN" altLang="en-US" sz="1100" kern="1200" dirty="0">
                          <a:solidFill>
                            <a:schemeClr val="tx1"/>
                          </a:solidFill>
                          <a:latin typeface="微软雅黑" panose="020B0503020204020204" pitchFamily="34" charset="-122"/>
                          <a:ea typeface="微软雅黑" panose="020B0503020204020204" pitchFamily="34" charset="-122"/>
                        </a:rPr>
                        <a:t>利奈唑胺氯化钠注射液与其主要成分、适应症、给药途径、用法用量均相同，仅辅 料不同（葡萄糖与氯化钠），生理盐水作为溶媒更适用于糖尿病以及低钠血症患者</a:t>
                      </a:r>
                      <a:endParaRPr lang="zh-CN" altLang="en-US" sz="1100" kern="1200" dirty="0">
                        <a:solidFill>
                          <a:schemeClr val="tx1"/>
                        </a:solidFill>
                        <a:latin typeface="微软雅黑" panose="020B0503020204020204" pitchFamily="34" charset="-122"/>
                        <a:ea typeface="微软雅黑" panose="020B0503020204020204" pitchFamily="34" charset="-122"/>
                        <a:cs typeface="+mn-cs"/>
                      </a:endParaRPr>
                    </a:p>
                  </a:txBody>
                  <a:tcPr anchor="ctr"/>
                </a:tc>
                <a:extLst>
                  <a:ext uri="{0D108BD9-81ED-4DB2-BD59-A6C34878D82A}">
                    <a16:rowId xmlns:a16="http://schemas.microsoft.com/office/drawing/2014/main" val="2100025549"/>
                  </a:ext>
                </a:extLst>
              </a:tr>
            </a:tbl>
          </a:graphicData>
        </a:graphic>
      </p:graphicFrame>
      <p:graphicFrame>
        <p:nvGraphicFramePr>
          <p:cNvPr id="21" name="表格 20">
            <a:extLst>
              <a:ext uri="{FF2B5EF4-FFF2-40B4-BE49-F238E27FC236}">
                <a16:creationId xmlns:a16="http://schemas.microsoft.com/office/drawing/2014/main" id="{C82C75F3-5595-C7C4-35E9-B33DF7845B2F}"/>
              </a:ext>
            </a:extLst>
          </p:cNvPr>
          <p:cNvGraphicFramePr>
            <a:graphicFrameLocks noGrp="1"/>
          </p:cNvGraphicFramePr>
          <p:nvPr>
            <p:extLst>
              <p:ext uri="{D42A27DB-BD31-4B8C-83A1-F6EECF244321}">
                <p14:modId xmlns:p14="http://schemas.microsoft.com/office/powerpoint/2010/main" val="2384145334"/>
              </p:ext>
            </p:extLst>
          </p:nvPr>
        </p:nvGraphicFramePr>
        <p:xfrm>
          <a:off x="1994234" y="5527112"/>
          <a:ext cx="9489843" cy="782320"/>
        </p:xfrm>
        <a:graphic>
          <a:graphicData uri="http://schemas.openxmlformats.org/drawingml/2006/table">
            <a:tbl>
              <a:tblPr firstRow="1" bandRow="1">
                <a:tableStyleId>{C083E6E3-FA7D-4D7B-A595-EF9225AFEA82}</a:tableStyleId>
              </a:tblPr>
              <a:tblGrid>
                <a:gridCol w="1683031">
                  <a:extLst>
                    <a:ext uri="{9D8B030D-6E8A-4147-A177-3AD203B41FA5}">
                      <a16:colId xmlns:a16="http://schemas.microsoft.com/office/drawing/2014/main" val="2321716733"/>
                    </a:ext>
                  </a:extLst>
                </a:gridCol>
                <a:gridCol w="757083">
                  <a:extLst>
                    <a:ext uri="{9D8B030D-6E8A-4147-A177-3AD203B41FA5}">
                      <a16:colId xmlns:a16="http://schemas.microsoft.com/office/drawing/2014/main" val="3719710890"/>
                    </a:ext>
                  </a:extLst>
                </a:gridCol>
                <a:gridCol w="1592826">
                  <a:extLst>
                    <a:ext uri="{9D8B030D-6E8A-4147-A177-3AD203B41FA5}">
                      <a16:colId xmlns:a16="http://schemas.microsoft.com/office/drawing/2014/main" val="2433378180"/>
                    </a:ext>
                  </a:extLst>
                </a:gridCol>
                <a:gridCol w="716900">
                  <a:extLst>
                    <a:ext uri="{9D8B030D-6E8A-4147-A177-3AD203B41FA5}">
                      <a16:colId xmlns:a16="http://schemas.microsoft.com/office/drawing/2014/main" val="2356517687"/>
                    </a:ext>
                  </a:extLst>
                </a:gridCol>
                <a:gridCol w="2399926">
                  <a:extLst>
                    <a:ext uri="{9D8B030D-6E8A-4147-A177-3AD203B41FA5}">
                      <a16:colId xmlns:a16="http://schemas.microsoft.com/office/drawing/2014/main" val="763888184"/>
                    </a:ext>
                  </a:extLst>
                </a:gridCol>
                <a:gridCol w="2340077">
                  <a:extLst>
                    <a:ext uri="{9D8B030D-6E8A-4147-A177-3AD203B41FA5}">
                      <a16:colId xmlns:a16="http://schemas.microsoft.com/office/drawing/2014/main" val="1926413264"/>
                    </a:ext>
                  </a:extLst>
                </a:gridCol>
              </a:tblGrid>
              <a:tr h="370840">
                <a:tc>
                  <a:txBody>
                    <a:bodyPr/>
                    <a:lstStyle/>
                    <a:p>
                      <a:pPr algn="ctr"/>
                      <a:r>
                        <a:rPr lang="zh-CN" altLang="en-US" sz="1050" dirty="0">
                          <a:latin typeface="微软雅黑" panose="020B0503020204020204" pitchFamily="34" charset="-122"/>
                          <a:ea typeface="微软雅黑" panose="020B0503020204020204" pitchFamily="34" charset="-122"/>
                        </a:rPr>
                        <a:t>参照药品名称</a:t>
                      </a:r>
                    </a:p>
                  </a:txBody>
                  <a:tcPr anchor="ctr">
                    <a:lnL>
                      <a:noFill/>
                    </a:lnL>
                    <a:lnR w="63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r>
                        <a:rPr lang="zh-CN" altLang="en-US" sz="1050" dirty="0">
                          <a:latin typeface="微软雅黑" panose="020B0503020204020204" pitchFamily="34" charset="-122"/>
                          <a:ea typeface="微软雅黑" panose="020B0503020204020204" pitchFamily="34" charset="-122"/>
                        </a:rPr>
                        <a:t>医保类型</a:t>
                      </a:r>
                    </a:p>
                  </a:txBody>
                  <a:tcPr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r>
                        <a:rPr lang="zh-CN" altLang="en-US" sz="1050" dirty="0">
                          <a:latin typeface="微软雅黑" panose="020B0503020204020204" pitchFamily="34" charset="-122"/>
                          <a:ea typeface="微软雅黑" panose="020B0503020204020204" pitchFamily="34" charset="-122"/>
                        </a:rPr>
                        <a:t>规格</a:t>
                      </a:r>
                    </a:p>
                  </a:txBody>
                  <a:tcPr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r>
                        <a:rPr lang="zh-CN" altLang="en-US" sz="1050" dirty="0">
                          <a:latin typeface="微软雅黑" panose="020B0503020204020204" pitchFamily="34" charset="-122"/>
                          <a:ea typeface="微软雅黑" panose="020B0503020204020204" pitchFamily="34" charset="-122"/>
                        </a:rPr>
                        <a:t>单价（元）</a:t>
                      </a:r>
                    </a:p>
                  </a:txBody>
                  <a:tcPr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r>
                        <a:rPr lang="zh-CN" altLang="en-US" sz="1050" dirty="0">
                          <a:latin typeface="微软雅黑" panose="020B0503020204020204" pitchFamily="34" charset="-122"/>
                          <a:ea typeface="微软雅黑" panose="020B0503020204020204" pitchFamily="34" charset="-122"/>
                        </a:rPr>
                        <a:t>用法用量</a:t>
                      </a:r>
                    </a:p>
                  </a:txBody>
                  <a:tcPr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r>
                        <a:rPr lang="zh-CN" altLang="en-US" sz="1050" dirty="0">
                          <a:latin typeface="微软雅黑" panose="020B0503020204020204" pitchFamily="34" charset="-122"/>
                          <a:ea typeface="微软雅黑" panose="020B0503020204020204" pitchFamily="34" charset="-122"/>
                        </a:rPr>
                        <a:t>疗程</a:t>
                      </a:r>
                    </a:p>
                  </a:txBody>
                  <a:tcPr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507029750"/>
                  </a:ext>
                </a:extLst>
              </a:tr>
              <a:tr h="370840">
                <a:tc>
                  <a:txBody>
                    <a:bodyPr/>
                    <a:lstStyle/>
                    <a:p>
                      <a:pPr algn="ctr"/>
                      <a:r>
                        <a:rPr lang="zh-CN" altLang="en-US" sz="1050" dirty="0">
                          <a:latin typeface="微软雅黑" panose="020B0503020204020204" pitchFamily="34" charset="-122"/>
                          <a:ea typeface="微软雅黑" panose="020B0503020204020204" pitchFamily="34" charset="-122"/>
                        </a:rPr>
                        <a:t>利奈唑胺葡萄糖注射液</a:t>
                      </a:r>
                    </a:p>
                  </a:txBody>
                  <a:tcPr anchor="ctr">
                    <a:lnL>
                      <a:noFill/>
                    </a:lnL>
                    <a:lnR w="63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r>
                        <a:rPr lang="zh-CN" altLang="en-US" sz="1050" dirty="0">
                          <a:latin typeface="微软雅黑" panose="020B0503020204020204" pitchFamily="34" charset="-122"/>
                          <a:ea typeface="微软雅黑" panose="020B0503020204020204" pitchFamily="34" charset="-122"/>
                        </a:rPr>
                        <a:t>乙类</a:t>
                      </a:r>
                    </a:p>
                  </a:txBody>
                  <a:tcPr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marL="0" algn="ctr" defTabSz="914400" rtl="0" eaLnBrk="1" latinLnBrk="0" hangingPunct="1"/>
                      <a:r>
                        <a:rPr lang="en-US" altLang="zh-CN" sz="1050" kern="1200" dirty="0">
                          <a:solidFill>
                            <a:schemeClr val="tx1"/>
                          </a:solidFill>
                          <a:latin typeface="微软雅黑" panose="020B0503020204020204" pitchFamily="34" charset="-122"/>
                          <a:ea typeface="微软雅黑" panose="020B0503020204020204" pitchFamily="34" charset="-122"/>
                          <a:cs typeface="+mn-cs"/>
                        </a:rPr>
                        <a:t>300ml:600mg/13.7g</a:t>
                      </a:r>
                      <a:endParaRPr lang="zh-CN" altLang="en-US" sz="1050" kern="1200" dirty="0">
                        <a:solidFill>
                          <a:schemeClr val="tx1"/>
                        </a:solidFill>
                        <a:latin typeface="微软雅黑" panose="020B0503020204020204" pitchFamily="34" charset="-122"/>
                        <a:ea typeface="微软雅黑" panose="020B0503020204020204" pitchFamily="34" charset="-122"/>
                        <a:cs typeface="+mn-cs"/>
                      </a:endParaRPr>
                    </a:p>
                  </a:txBody>
                  <a:tcPr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r>
                        <a:rPr lang="en-US" altLang="zh-CN" sz="1050" kern="1200" dirty="0">
                          <a:solidFill>
                            <a:schemeClr val="tx1"/>
                          </a:solidFill>
                          <a:latin typeface="微软雅黑" panose="020B0503020204020204" pitchFamily="34" charset="-122"/>
                          <a:ea typeface="微软雅黑" panose="020B0503020204020204" pitchFamily="34" charset="-122"/>
                          <a:cs typeface="+mn-cs"/>
                        </a:rPr>
                        <a:t>249.89</a:t>
                      </a:r>
                      <a:endParaRPr lang="zh-CN" altLang="en-US" sz="1050" kern="1200" dirty="0">
                        <a:solidFill>
                          <a:schemeClr val="tx1"/>
                        </a:solidFill>
                        <a:latin typeface="微软雅黑" panose="020B0503020204020204" pitchFamily="34" charset="-122"/>
                        <a:ea typeface="微软雅黑" panose="020B0503020204020204" pitchFamily="34" charset="-122"/>
                        <a:cs typeface="+mn-cs"/>
                      </a:endParaRPr>
                    </a:p>
                  </a:txBody>
                  <a:tcPr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l"/>
                      <a:r>
                        <a:rPr lang="zh-CN" altLang="en-US" sz="1050" b="0" kern="1200" dirty="0">
                          <a:solidFill>
                            <a:schemeClr val="tx1"/>
                          </a:solidFill>
                          <a:effectLst/>
                          <a:latin typeface="微软雅黑" panose="020B0503020204020204" pitchFamily="34" charset="-122"/>
                          <a:ea typeface="微软雅黑" panose="020B0503020204020204" pitchFamily="34" charset="-122"/>
                          <a:cs typeface="+mn-cs"/>
                        </a:rPr>
                        <a:t>成人或青少年：每</a:t>
                      </a:r>
                      <a:r>
                        <a:rPr lang="en-US" altLang="zh-CN" sz="1050" b="0" kern="1200" dirty="0">
                          <a:solidFill>
                            <a:schemeClr val="tx1"/>
                          </a:solidFill>
                          <a:effectLst/>
                          <a:latin typeface="微软雅黑" panose="020B0503020204020204" pitchFamily="34" charset="-122"/>
                          <a:ea typeface="微软雅黑" panose="020B0503020204020204" pitchFamily="34" charset="-122"/>
                          <a:cs typeface="+mn-cs"/>
                        </a:rPr>
                        <a:t>12</a:t>
                      </a:r>
                      <a:r>
                        <a:rPr lang="zh-CN" altLang="en-US" sz="1050" b="0" kern="1200" dirty="0">
                          <a:solidFill>
                            <a:schemeClr val="tx1"/>
                          </a:solidFill>
                          <a:effectLst/>
                          <a:latin typeface="微软雅黑" panose="020B0503020204020204" pitchFamily="34" charset="-122"/>
                          <a:ea typeface="微软雅黑" panose="020B0503020204020204" pitchFamily="34" charset="-122"/>
                          <a:cs typeface="+mn-cs"/>
                        </a:rPr>
                        <a:t>小时，</a:t>
                      </a:r>
                      <a:r>
                        <a:rPr lang="en-US" altLang="zh-CN" sz="1050" b="0" kern="1200" dirty="0">
                          <a:solidFill>
                            <a:schemeClr val="tx1"/>
                          </a:solidFill>
                          <a:effectLst/>
                          <a:latin typeface="微软雅黑" panose="020B0503020204020204" pitchFamily="34" charset="-122"/>
                          <a:ea typeface="微软雅黑" panose="020B0503020204020204" pitchFamily="34" charset="-122"/>
                          <a:cs typeface="+mn-cs"/>
                        </a:rPr>
                        <a:t>600mg</a:t>
                      </a:r>
                      <a:r>
                        <a:rPr lang="zh-CN" altLang="en-US" sz="1050" b="0" kern="1200" dirty="0">
                          <a:solidFill>
                            <a:schemeClr val="tx1"/>
                          </a:solidFill>
                          <a:effectLst/>
                          <a:latin typeface="微软雅黑" panose="020B0503020204020204" pitchFamily="34" charset="-122"/>
                          <a:ea typeface="微软雅黑" panose="020B0503020204020204" pitchFamily="34" charset="-122"/>
                          <a:cs typeface="+mn-cs"/>
                        </a:rPr>
                        <a:t>静脉或口服</a:t>
                      </a:r>
                      <a:endParaRPr lang="zh-CN" altLang="en-US" sz="1050" dirty="0">
                        <a:latin typeface="微软雅黑" panose="020B0503020204020204" pitchFamily="34" charset="-122"/>
                        <a:ea typeface="微软雅黑" panose="020B0503020204020204" pitchFamily="34" charset="-122"/>
                      </a:endParaRPr>
                    </a:p>
                  </a:txBody>
                  <a:tcPr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r>
                        <a:rPr lang="en-US" altLang="zh-CN" sz="1050" b="0" kern="1200" dirty="0">
                          <a:solidFill>
                            <a:schemeClr val="tx1"/>
                          </a:solidFill>
                          <a:effectLst/>
                          <a:latin typeface="微软雅黑" panose="020B0503020204020204" pitchFamily="34" charset="-122"/>
                          <a:ea typeface="微软雅黑" panose="020B0503020204020204" pitchFamily="34" charset="-122"/>
                          <a:cs typeface="+mn-cs"/>
                        </a:rPr>
                        <a:t>10~14d</a:t>
                      </a:r>
                      <a:endParaRPr lang="zh-CN" altLang="en-US" sz="1050" b="0" kern="1200" dirty="0">
                        <a:solidFill>
                          <a:schemeClr val="tx1"/>
                        </a:solidFill>
                        <a:effectLst/>
                        <a:latin typeface="微软雅黑" panose="020B0503020204020204" pitchFamily="34" charset="-122"/>
                        <a:ea typeface="微软雅黑" panose="020B0503020204020204" pitchFamily="34" charset="-122"/>
                        <a:cs typeface="+mn-cs"/>
                      </a:endParaRPr>
                    </a:p>
                  </a:txBody>
                  <a:tcPr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99646652"/>
                  </a:ext>
                </a:extLst>
              </a:tr>
            </a:tbl>
          </a:graphicData>
        </a:graphic>
      </p:graphicFrame>
    </p:spTree>
    <p:extLst>
      <p:ext uri="{BB962C8B-B14F-4D97-AF65-F5344CB8AC3E}">
        <p14:creationId xmlns:p14="http://schemas.microsoft.com/office/powerpoint/2010/main" val="63758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11">
            <a:extLst>
              <a:ext uri="{FF2B5EF4-FFF2-40B4-BE49-F238E27FC236}">
                <a16:creationId xmlns:a16="http://schemas.microsoft.com/office/drawing/2014/main" id="{CCE7D31C-B4A4-067A-013A-310DCE8A8874}"/>
              </a:ext>
            </a:extLst>
          </p:cNvPr>
          <p:cNvSpPr>
            <a:spLocks/>
          </p:cNvSpPr>
          <p:nvPr/>
        </p:nvSpPr>
        <p:spPr bwMode="auto">
          <a:xfrm>
            <a:off x="521035" y="0"/>
            <a:ext cx="1075044" cy="127819"/>
          </a:xfrm>
          <a:custGeom>
            <a:avLst/>
            <a:gdLst>
              <a:gd name="T0" fmla="*/ 85667 w 1156"/>
              <a:gd name="T1" fmla="*/ 0 h 142"/>
              <a:gd name="T2" fmla="*/ 806508 w 1156"/>
              <a:gd name="T3" fmla="*/ 0 h 142"/>
              <a:gd name="T4" fmla="*/ 892175 w 1156"/>
              <a:gd name="T5" fmla="*/ 112712 h 142"/>
              <a:gd name="T6" fmla="*/ 0 w 1156"/>
              <a:gd name="T7" fmla="*/ 112712 h 142"/>
              <a:gd name="T8" fmla="*/ 85667 w 1156"/>
              <a:gd name="T9" fmla="*/ 0 h 14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156" h="142">
                <a:moveTo>
                  <a:pt x="111" y="0"/>
                </a:moveTo>
                <a:lnTo>
                  <a:pt x="1045" y="0"/>
                </a:lnTo>
                <a:lnTo>
                  <a:pt x="1156" y="142"/>
                </a:lnTo>
                <a:lnTo>
                  <a:pt x="0" y="142"/>
                </a:lnTo>
                <a:lnTo>
                  <a:pt x="111" y="0"/>
                </a:lnTo>
                <a:close/>
              </a:path>
            </a:pathLst>
          </a:custGeom>
          <a:solidFill>
            <a:srgbClr val="4472C4"/>
          </a:solidFill>
          <a:ln>
            <a:noFill/>
          </a:ln>
          <a:effectLst>
            <a:outerShdw blurRad="63500" algn="ctr" rotWithShape="0">
              <a:prstClr val="black">
                <a:alpha val="40000"/>
              </a:prstClr>
            </a:outerShdw>
          </a:effectLst>
        </p:spPr>
        <p:txBody>
          <a:bodyPr/>
          <a:lstStyle/>
          <a:p>
            <a:pPr algn="ctr"/>
            <a:endParaRPr lang="zh-CN" altLang="en-US" sz="1799">
              <a:cs typeface="+mn-ea"/>
              <a:sym typeface="+mn-lt"/>
            </a:endParaRPr>
          </a:p>
        </p:txBody>
      </p:sp>
      <p:sp>
        <p:nvSpPr>
          <p:cNvPr id="3" name="Rectangle 12">
            <a:extLst>
              <a:ext uri="{FF2B5EF4-FFF2-40B4-BE49-F238E27FC236}">
                <a16:creationId xmlns:a16="http://schemas.microsoft.com/office/drawing/2014/main" id="{5D79FD8A-3462-C4DA-05AF-BF5F927E1312}"/>
              </a:ext>
            </a:extLst>
          </p:cNvPr>
          <p:cNvSpPr>
            <a:spLocks noChangeArrowheads="1"/>
          </p:cNvSpPr>
          <p:nvPr/>
        </p:nvSpPr>
        <p:spPr bwMode="auto">
          <a:xfrm>
            <a:off x="521035" y="127820"/>
            <a:ext cx="1075044" cy="983226"/>
          </a:xfrm>
          <a:prstGeom prst="rect">
            <a:avLst/>
          </a:prstGeom>
          <a:solidFill>
            <a:srgbClr val="4472C4"/>
          </a:solidFill>
          <a:ln>
            <a:noFill/>
          </a:ln>
          <a:effectLst>
            <a:outerShdw blurRad="63500" algn="ctr" rotWithShape="0">
              <a:prstClr val="black">
                <a:alpha val="40000"/>
              </a:prstClr>
            </a:outerShdw>
          </a:effectLst>
        </p:spPr>
        <p:txBody>
          <a:bodyPr/>
          <a:lstStyle>
            <a:lvl1pPr eaLnBrk="0" hangingPunct="0">
              <a:spcBef>
                <a:spcPct val="20000"/>
              </a:spcBef>
              <a:buChar char="•"/>
              <a:defRPr sz="2000">
                <a:solidFill>
                  <a:schemeClr val="accent2"/>
                </a:solidFill>
                <a:latin typeface="Arial" panose="020B0604020202020204" pitchFamily="34" charset="0"/>
                <a:ea typeface="微软雅黑" panose="020B0503020204020204" pitchFamily="34" charset="-122"/>
              </a:defRPr>
            </a:lvl1pPr>
            <a:lvl2pPr marL="742950" indent="-285750" eaLnBrk="0" hangingPunct="0">
              <a:spcBef>
                <a:spcPct val="20000"/>
              </a:spcBef>
              <a:buChar char="–"/>
              <a:defRPr sz="2000">
                <a:solidFill>
                  <a:schemeClr val="accent2"/>
                </a:solidFill>
                <a:latin typeface="Arial" panose="020B0604020202020204" pitchFamily="34" charset="0"/>
                <a:ea typeface="仿宋_GB2312" pitchFamily="1" charset="-122"/>
              </a:defRPr>
            </a:lvl2pPr>
            <a:lvl3pPr marL="1143000" indent="-228600" eaLnBrk="0" hangingPunct="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algn="ctr" eaLnBrk="1" hangingPunct="1">
              <a:spcBef>
                <a:spcPct val="0"/>
              </a:spcBef>
              <a:buFontTx/>
              <a:buNone/>
            </a:pPr>
            <a:endParaRPr lang="zh-CN" altLang="en-US" sz="1799">
              <a:solidFill>
                <a:schemeClr val="tx1"/>
              </a:solidFill>
              <a:latin typeface="+mn-lt"/>
              <a:ea typeface="+mn-ea"/>
              <a:cs typeface="+mn-ea"/>
              <a:sym typeface="+mn-lt"/>
            </a:endParaRPr>
          </a:p>
        </p:txBody>
      </p:sp>
      <p:sp>
        <p:nvSpPr>
          <p:cNvPr id="4" name="文本框 3">
            <a:extLst>
              <a:ext uri="{FF2B5EF4-FFF2-40B4-BE49-F238E27FC236}">
                <a16:creationId xmlns:a16="http://schemas.microsoft.com/office/drawing/2014/main" id="{15241B64-7C2E-4DB8-24EC-B762273AA7F0}"/>
              </a:ext>
            </a:extLst>
          </p:cNvPr>
          <p:cNvSpPr txBox="1"/>
          <p:nvPr/>
        </p:nvSpPr>
        <p:spPr>
          <a:xfrm>
            <a:off x="642605" y="214635"/>
            <a:ext cx="914400" cy="707886"/>
          </a:xfrm>
          <a:prstGeom prst="rect">
            <a:avLst/>
          </a:prstGeom>
          <a:noFill/>
        </p:spPr>
        <p:txBody>
          <a:bodyPr wrap="square" rtlCol="0">
            <a:spAutoFit/>
          </a:bodyPr>
          <a:lstStyle/>
          <a:p>
            <a:r>
              <a:rPr lang="en-US" altLang="zh-CN" sz="4000" b="1" dirty="0">
                <a:solidFill>
                  <a:schemeClr val="bg1"/>
                </a:solidFill>
                <a:latin typeface="微软雅黑" panose="020B0503020204020204" pitchFamily="34" charset="-122"/>
                <a:ea typeface="微软雅黑" panose="020B0503020204020204" pitchFamily="34" charset="-122"/>
              </a:rPr>
              <a:t>02</a:t>
            </a:r>
            <a:endParaRPr lang="zh-CN" altLang="en-US" sz="4000" b="1" dirty="0">
              <a:solidFill>
                <a:schemeClr val="bg1"/>
              </a:solidFill>
              <a:latin typeface="微软雅黑" panose="020B0503020204020204" pitchFamily="34" charset="-122"/>
              <a:ea typeface="微软雅黑" panose="020B0503020204020204" pitchFamily="34" charset="-122"/>
            </a:endParaRPr>
          </a:p>
        </p:txBody>
      </p:sp>
      <p:sp>
        <p:nvSpPr>
          <p:cNvPr id="5" name="文本框 4">
            <a:extLst>
              <a:ext uri="{FF2B5EF4-FFF2-40B4-BE49-F238E27FC236}">
                <a16:creationId xmlns:a16="http://schemas.microsoft.com/office/drawing/2014/main" id="{17636560-0FD4-AC1D-F421-96779696A496}"/>
              </a:ext>
            </a:extLst>
          </p:cNvPr>
          <p:cNvSpPr txBox="1"/>
          <p:nvPr/>
        </p:nvSpPr>
        <p:spPr>
          <a:xfrm>
            <a:off x="1839684" y="-43505"/>
            <a:ext cx="4101737" cy="743986"/>
          </a:xfrm>
          <a:prstGeom prst="rect">
            <a:avLst/>
          </a:prstGeom>
          <a:noFill/>
        </p:spPr>
        <p:txBody>
          <a:bodyPr wrap="square" rtlCol="0">
            <a:spAutoFit/>
          </a:bodyPr>
          <a:lstStyle/>
          <a:p>
            <a:pPr>
              <a:lnSpc>
                <a:spcPct val="150000"/>
              </a:lnSpc>
            </a:pPr>
            <a:r>
              <a:rPr lang="zh-CN" altLang="en-US" sz="3200" b="1" dirty="0">
                <a:solidFill>
                  <a:srgbClr val="4472C4"/>
                </a:solidFill>
                <a:latin typeface="微软雅黑" panose="020B0503020204020204" pitchFamily="34" charset="-122"/>
                <a:ea typeface="微软雅黑" panose="020B0503020204020204" pitchFamily="34" charset="-122"/>
              </a:rPr>
              <a:t>安全性</a:t>
            </a:r>
          </a:p>
        </p:txBody>
      </p:sp>
      <p:sp>
        <p:nvSpPr>
          <p:cNvPr id="6" name="文本框 5">
            <a:extLst>
              <a:ext uri="{FF2B5EF4-FFF2-40B4-BE49-F238E27FC236}">
                <a16:creationId xmlns:a16="http://schemas.microsoft.com/office/drawing/2014/main" id="{BF6ED5A3-9D87-215B-000B-D18FB38C287E}"/>
              </a:ext>
            </a:extLst>
          </p:cNvPr>
          <p:cNvSpPr txBox="1"/>
          <p:nvPr/>
        </p:nvSpPr>
        <p:spPr>
          <a:xfrm>
            <a:off x="1839684" y="601431"/>
            <a:ext cx="1336135" cy="499624"/>
          </a:xfrm>
          <a:prstGeom prst="rect">
            <a:avLst/>
          </a:prstGeom>
          <a:noFill/>
        </p:spPr>
        <p:txBody>
          <a:bodyPr wrap="square" rtlCol="0">
            <a:spAutoFit/>
          </a:bodyPr>
          <a:lstStyle/>
          <a:p>
            <a:pPr algn="dist">
              <a:lnSpc>
                <a:spcPct val="150000"/>
              </a:lnSpc>
            </a:pPr>
            <a:r>
              <a:rPr lang="en-US" altLang="zh-CN" sz="2000" b="1" dirty="0">
                <a:solidFill>
                  <a:schemeClr val="bg1">
                    <a:lumMod val="85000"/>
                  </a:schemeClr>
                </a:solidFill>
                <a:latin typeface="微软雅黑" panose="020B0503020204020204" pitchFamily="34" charset="-122"/>
                <a:ea typeface="微软雅黑" panose="020B0503020204020204" pitchFamily="34" charset="-122"/>
              </a:rPr>
              <a:t>Security</a:t>
            </a:r>
            <a:endParaRPr lang="zh-CN" altLang="en-US" sz="2000" b="1" dirty="0">
              <a:solidFill>
                <a:schemeClr val="bg1">
                  <a:lumMod val="85000"/>
                </a:schemeClr>
              </a:solidFill>
              <a:latin typeface="微软雅黑" panose="020B0503020204020204" pitchFamily="34" charset="-122"/>
              <a:ea typeface="微软雅黑" panose="020B0503020204020204" pitchFamily="34" charset="-122"/>
            </a:endParaRPr>
          </a:p>
        </p:txBody>
      </p:sp>
      <p:pic>
        <p:nvPicPr>
          <p:cNvPr id="9" name="图片 8">
            <a:extLst>
              <a:ext uri="{FF2B5EF4-FFF2-40B4-BE49-F238E27FC236}">
                <a16:creationId xmlns:a16="http://schemas.microsoft.com/office/drawing/2014/main" id="{1ED1F5B1-4BBB-ED25-E5E6-D64C3C5366E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06116" y="269430"/>
            <a:ext cx="2271252" cy="549765"/>
          </a:xfrm>
          <a:prstGeom prst="rect">
            <a:avLst/>
          </a:prstGeom>
        </p:spPr>
      </p:pic>
      <p:sp>
        <p:nvSpPr>
          <p:cNvPr id="7" name="Rectangle 12">
            <a:extLst>
              <a:ext uri="{FF2B5EF4-FFF2-40B4-BE49-F238E27FC236}">
                <a16:creationId xmlns:a16="http://schemas.microsoft.com/office/drawing/2014/main" id="{6F91A328-5A68-1521-5ABB-1F5A5F2BCD02}"/>
              </a:ext>
            </a:extLst>
          </p:cNvPr>
          <p:cNvSpPr>
            <a:spLocks noChangeArrowheads="1"/>
          </p:cNvSpPr>
          <p:nvPr/>
        </p:nvSpPr>
        <p:spPr bwMode="auto">
          <a:xfrm>
            <a:off x="550532" y="1874696"/>
            <a:ext cx="3348000" cy="36000"/>
          </a:xfrm>
          <a:prstGeom prst="rect">
            <a:avLst/>
          </a:prstGeom>
          <a:solidFill>
            <a:srgbClr val="4472C4"/>
          </a:solidFill>
          <a:ln>
            <a:noFill/>
          </a:ln>
          <a:effectLst>
            <a:outerShdw blurRad="63500" algn="ctr" rotWithShape="0">
              <a:prstClr val="black">
                <a:alpha val="40000"/>
              </a:prstClr>
            </a:outerShdw>
          </a:effectLst>
        </p:spPr>
        <p:txBody>
          <a:bodyPr/>
          <a:lstStyle>
            <a:lvl1pPr eaLnBrk="0" hangingPunct="0">
              <a:spcBef>
                <a:spcPct val="20000"/>
              </a:spcBef>
              <a:buChar char="•"/>
              <a:defRPr sz="2000">
                <a:solidFill>
                  <a:schemeClr val="accent2"/>
                </a:solidFill>
                <a:latin typeface="Arial" panose="020B0604020202020204" pitchFamily="34" charset="0"/>
                <a:ea typeface="微软雅黑" panose="020B0503020204020204" pitchFamily="34" charset="-122"/>
              </a:defRPr>
            </a:lvl1pPr>
            <a:lvl2pPr marL="742950" indent="-285750" eaLnBrk="0" hangingPunct="0">
              <a:spcBef>
                <a:spcPct val="20000"/>
              </a:spcBef>
              <a:buChar char="–"/>
              <a:defRPr sz="2000">
                <a:solidFill>
                  <a:schemeClr val="accent2"/>
                </a:solidFill>
                <a:latin typeface="Arial" panose="020B0604020202020204" pitchFamily="34" charset="0"/>
                <a:ea typeface="仿宋_GB2312" pitchFamily="1" charset="-122"/>
              </a:defRPr>
            </a:lvl2pPr>
            <a:lvl3pPr marL="1143000" indent="-228600" eaLnBrk="0" hangingPunct="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algn="ctr" eaLnBrk="1" hangingPunct="1">
              <a:spcBef>
                <a:spcPct val="0"/>
              </a:spcBef>
              <a:buFontTx/>
              <a:buNone/>
            </a:pPr>
            <a:endParaRPr lang="zh-CN" altLang="en-US" sz="1799">
              <a:solidFill>
                <a:schemeClr val="tx1"/>
              </a:solidFill>
              <a:latin typeface="+mn-lt"/>
              <a:ea typeface="+mn-ea"/>
              <a:cs typeface="+mn-ea"/>
              <a:sym typeface="+mn-lt"/>
            </a:endParaRPr>
          </a:p>
        </p:txBody>
      </p:sp>
      <p:sp>
        <p:nvSpPr>
          <p:cNvPr id="8" name="文本框 7">
            <a:extLst>
              <a:ext uri="{FF2B5EF4-FFF2-40B4-BE49-F238E27FC236}">
                <a16:creationId xmlns:a16="http://schemas.microsoft.com/office/drawing/2014/main" id="{AC2CCE4B-E784-8DF6-B425-A59D1A41385E}"/>
              </a:ext>
            </a:extLst>
          </p:cNvPr>
          <p:cNvSpPr txBox="1"/>
          <p:nvPr/>
        </p:nvSpPr>
        <p:spPr>
          <a:xfrm>
            <a:off x="452208" y="1464131"/>
            <a:ext cx="3893649" cy="369332"/>
          </a:xfrm>
          <a:prstGeom prst="rect">
            <a:avLst/>
          </a:prstGeom>
          <a:noFill/>
        </p:spPr>
        <p:txBody>
          <a:bodyPr wrap="square" rtlCol="0">
            <a:spAutoFit/>
          </a:bodyPr>
          <a:lstStyle/>
          <a:p>
            <a:r>
              <a:rPr lang="zh-CN" altLang="en-US" b="1" dirty="0">
                <a:solidFill>
                  <a:srgbClr val="4472C4"/>
                </a:solidFill>
                <a:latin typeface="微软雅黑" panose="020B0503020204020204" pitchFamily="34" charset="-122"/>
                <a:ea typeface="微软雅黑" panose="020B0503020204020204" pitchFamily="34" charset="-122"/>
              </a:rPr>
              <a:t>药品说明书收载的安全性信息</a:t>
            </a:r>
          </a:p>
        </p:txBody>
      </p:sp>
      <p:sp>
        <p:nvSpPr>
          <p:cNvPr id="11" name="文本框 10">
            <a:extLst>
              <a:ext uri="{FF2B5EF4-FFF2-40B4-BE49-F238E27FC236}">
                <a16:creationId xmlns:a16="http://schemas.microsoft.com/office/drawing/2014/main" id="{328E6CF0-933E-099F-1CF3-34FA6DAE5982}"/>
              </a:ext>
            </a:extLst>
          </p:cNvPr>
          <p:cNvSpPr txBox="1"/>
          <p:nvPr/>
        </p:nvSpPr>
        <p:spPr>
          <a:xfrm>
            <a:off x="440234" y="2397190"/>
            <a:ext cx="11002373" cy="1090298"/>
          </a:xfrm>
          <a:prstGeom prst="rect">
            <a:avLst/>
          </a:prstGeom>
          <a:noFill/>
        </p:spPr>
        <p:txBody>
          <a:bodyPr wrap="square">
            <a:spAutoFit/>
          </a:bodyPr>
          <a:lstStyle/>
          <a:p>
            <a:pPr indent="457200">
              <a:lnSpc>
                <a:spcPct val="150000"/>
              </a:lnSpc>
            </a:pPr>
            <a:r>
              <a:rPr lang="zh-CN" altLang="en-US" sz="1500" dirty="0">
                <a:latin typeface="微软雅黑" panose="020B0503020204020204" pitchFamily="34" charset="-122"/>
                <a:ea typeface="微软雅黑" panose="020B0503020204020204" pitchFamily="34" charset="-122"/>
              </a:rPr>
              <a:t>在相关研究中，按不良事件的严重程度统计，</a:t>
            </a:r>
            <a:r>
              <a:rPr lang="en-US" altLang="zh-CN" sz="1500" dirty="0">
                <a:latin typeface="微软雅黑" panose="020B0503020204020204" pitchFamily="34" charset="-122"/>
                <a:ea typeface="微软雅黑" panose="020B0503020204020204" pitchFamily="34" charset="-122"/>
              </a:rPr>
              <a:t>85%</a:t>
            </a:r>
            <a:r>
              <a:rPr lang="zh-CN" altLang="en-US" sz="1500" dirty="0">
                <a:latin typeface="微软雅黑" panose="020B0503020204020204" pitchFamily="34" charset="-122"/>
                <a:ea typeface="微软雅黑" panose="020B0503020204020204" pitchFamily="34" charset="-122"/>
              </a:rPr>
              <a:t>的利奈唑胺不良事件为轻至中度。利奈唑胺最常见的不良事件为腹泻（不同研究中发生率为</a:t>
            </a:r>
            <a:r>
              <a:rPr lang="en-US" altLang="zh-CN" sz="1500" dirty="0">
                <a:latin typeface="微软雅黑" panose="020B0503020204020204" pitchFamily="34" charset="-122"/>
                <a:ea typeface="微软雅黑" panose="020B0503020204020204" pitchFamily="34" charset="-122"/>
              </a:rPr>
              <a:t>2.8%</a:t>
            </a:r>
            <a:r>
              <a:rPr lang="zh-CN" altLang="en-US" sz="1500" dirty="0">
                <a:latin typeface="微软雅黑" panose="020B0503020204020204" pitchFamily="34" charset="-122"/>
                <a:ea typeface="微软雅黑" panose="020B0503020204020204" pitchFamily="34" charset="-122"/>
              </a:rPr>
              <a:t>至</a:t>
            </a:r>
            <a:r>
              <a:rPr lang="en-US" altLang="zh-CN" sz="1500" dirty="0">
                <a:latin typeface="微软雅黑" panose="020B0503020204020204" pitchFamily="34" charset="-122"/>
                <a:ea typeface="微软雅黑" panose="020B0503020204020204" pitchFamily="34" charset="-122"/>
              </a:rPr>
              <a:t>11%</a:t>
            </a:r>
            <a:r>
              <a:rPr lang="zh-CN" altLang="en-US" sz="1500" dirty="0">
                <a:latin typeface="微软雅黑" panose="020B0503020204020204" pitchFamily="34" charset="-122"/>
                <a:ea typeface="微软雅黑" panose="020B0503020204020204" pitchFamily="34" charset="-122"/>
              </a:rPr>
              <a:t>），头痛（不同研究中发生率为</a:t>
            </a:r>
            <a:r>
              <a:rPr lang="en-US" altLang="zh-CN" sz="1500" dirty="0">
                <a:latin typeface="微软雅黑" panose="020B0503020204020204" pitchFamily="34" charset="-122"/>
                <a:ea typeface="微软雅黑" panose="020B0503020204020204" pitchFamily="34" charset="-122"/>
              </a:rPr>
              <a:t>0.5%</a:t>
            </a:r>
            <a:r>
              <a:rPr lang="zh-CN" altLang="en-US" sz="1500" dirty="0">
                <a:latin typeface="微软雅黑" panose="020B0503020204020204" pitchFamily="34" charset="-122"/>
                <a:ea typeface="微软雅黑" panose="020B0503020204020204" pitchFamily="34" charset="-122"/>
              </a:rPr>
              <a:t>至</a:t>
            </a:r>
            <a:r>
              <a:rPr lang="en-US" altLang="zh-CN" sz="1500" dirty="0">
                <a:latin typeface="微软雅黑" panose="020B0503020204020204" pitchFamily="34" charset="-122"/>
                <a:ea typeface="微软雅黑" panose="020B0503020204020204" pitchFamily="34" charset="-122"/>
              </a:rPr>
              <a:t>11.3%</a:t>
            </a:r>
            <a:r>
              <a:rPr lang="zh-CN" altLang="en-US" sz="1500" dirty="0">
                <a:latin typeface="微软雅黑" panose="020B0503020204020204" pitchFamily="34" charset="-122"/>
                <a:ea typeface="微软雅黑" panose="020B0503020204020204" pitchFamily="34" charset="-122"/>
              </a:rPr>
              <a:t>）和恶心（不同研究中发生率为</a:t>
            </a:r>
            <a:r>
              <a:rPr lang="en-US" altLang="zh-CN" sz="1500" dirty="0">
                <a:latin typeface="微软雅黑" panose="020B0503020204020204" pitchFamily="34" charset="-122"/>
                <a:ea typeface="微软雅黑" panose="020B0503020204020204" pitchFamily="34" charset="-122"/>
              </a:rPr>
              <a:t>3.4%</a:t>
            </a:r>
            <a:r>
              <a:rPr lang="zh-CN" altLang="en-US" sz="1500" dirty="0">
                <a:latin typeface="微软雅黑" panose="020B0503020204020204" pitchFamily="34" charset="-122"/>
                <a:ea typeface="微软雅黑" panose="020B0503020204020204" pitchFamily="34" charset="-122"/>
              </a:rPr>
              <a:t>至</a:t>
            </a:r>
            <a:r>
              <a:rPr lang="en-US" altLang="zh-CN" sz="1500" dirty="0">
                <a:latin typeface="微软雅黑" panose="020B0503020204020204" pitchFamily="34" charset="-122"/>
                <a:ea typeface="微软雅黑" panose="020B0503020204020204" pitchFamily="34" charset="-122"/>
              </a:rPr>
              <a:t>9.6%</a:t>
            </a:r>
            <a:r>
              <a:rPr lang="zh-CN" altLang="en-US" sz="1500" dirty="0">
                <a:latin typeface="微软雅黑" panose="020B0503020204020204" pitchFamily="34" charset="-122"/>
                <a:ea typeface="微软雅黑" panose="020B0503020204020204" pitchFamily="34" charset="-122"/>
              </a:rPr>
              <a:t>）</a:t>
            </a:r>
            <a:endParaRPr lang="en-US" altLang="zh-CN" sz="1500" dirty="0">
              <a:latin typeface="微软雅黑" panose="020B0503020204020204" pitchFamily="34" charset="-122"/>
              <a:ea typeface="微软雅黑" panose="020B0503020204020204" pitchFamily="34" charset="-122"/>
            </a:endParaRPr>
          </a:p>
          <a:p>
            <a:pPr indent="457200">
              <a:lnSpc>
                <a:spcPct val="150000"/>
              </a:lnSpc>
            </a:pPr>
            <a:r>
              <a:rPr lang="zh-CN" altLang="en-US" sz="1500" dirty="0">
                <a:latin typeface="微软雅黑" panose="020B0503020204020204" pitchFamily="34" charset="-122"/>
                <a:ea typeface="微软雅黑" panose="020B0503020204020204" pitchFamily="34" charset="-122"/>
              </a:rPr>
              <a:t>其它在</a:t>
            </a:r>
            <a:r>
              <a:rPr lang="en-US" altLang="zh-CN" sz="1500" dirty="0">
                <a:latin typeface="微软雅黑" panose="020B0503020204020204" pitchFamily="34" charset="-122"/>
                <a:ea typeface="微软雅黑" panose="020B0503020204020204" pitchFamily="34" charset="-122"/>
              </a:rPr>
              <a:t>II</a:t>
            </a:r>
            <a:r>
              <a:rPr lang="zh-CN" altLang="en-US" sz="1500" dirty="0">
                <a:latin typeface="微软雅黑" panose="020B0503020204020204" pitchFamily="34" charset="-122"/>
                <a:ea typeface="微软雅黑" panose="020B0503020204020204" pitchFamily="34" charset="-122"/>
              </a:rPr>
              <a:t>期和</a:t>
            </a:r>
            <a:r>
              <a:rPr lang="en-US" altLang="zh-CN" sz="1500" dirty="0">
                <a:latin typeface="微软雅黑" panose="020B0503020204020204" pitchFamily="34" charset="-122"/>
                <a:ea typeface="微软雅黑" panose="020B0503020204020204" pitchFamily="34" charset="-122"/>
              </a:rPr>
              <a:t>III</a:t>
            </a:r>
            <a:r>
              <a:rPr lang="zh-CN" altLang="en-US" sz="1500" dirty="0">
                <a:latin typeface="微软雅黑" panose="020B0503020204020204" pitchFamily="34" charset="-122"/>
                <a:ea typeface="微软雅黑" panose="020B0503020204020204" pitchFamily="34" charset="-122"/>
              </a:rPr>
              <a:t>期研究中的不良事件包括：口腔念珠菌病、阴道念珠菌病、高血压、消化不良、局部腹痛，瘙痒、舌褪色。</a:t>
            </a:r>
          </a:p>
        </p:txBody>
      </p:sp>
      <p:sp>
        <p:nvSpPr>
          <p:cNvPr id="15" name="文本框 14">
            <a:extLst>
              <a:ext uri="{FF2B5EF4-FFF2-40B4-BE49-F238E27FC236}">
                <a16:creationId xmlns:a16="http://schemas.microsoft.com/office/drawing/2014/main" id="{26EC520D-1D1E-8399-DB2B-332B698853DD}"/>
              </a:ext>
            </a:extLst>
          </p:cNvPr>
          <p:cNvSpPr txBox="1"/>
          <p:nvPr/>
        </p:nvSpPr>
        <p:spPr>
          <a:xfrm>
            <a:off x="452206" y="2016387"/>
            <a:ext cx="3377497" cy="397801"/>
          </a:xfrm>
          <a:prstGeom prst="rect">
            <a:avLst/>
          </a:prstGeom>
          <a:noFill/>
        </p:spPr>
        <p:txBody>
          <a:bodyPr wrap="square">
            <a:spAutoFit/>
          </a:bodyPr>
          <a:lstStyle/>
          <a:p>
            <a:pPr marL="285750" indent="-285750">
              <a:lnSpc>
                <a:spcPct val="150000"/>
              </a:lnSpc>
              <a:buFont typeface="Wingdings" panose="05000000000000000000" pitchFamily="2" charset="2"/>
              <a:buChar char="l"/>
            </a:pPr>
            <a:r>
              <a:rPr lang="zh-CN" altLang="en-US" sz="1500" b="1" dirty="0">
                <a:latin typeface="微软雅黑" panose="020B0503020204020204" pitchFamily="34" charset="-122"/>
                <a:ea typeface="微软雅黑" panose="020B0503020204020204" pitchFamily="34" charset="-122"/>
              </a:rPr>
              <a:t>成年患者</a:t>
            </a:r>
          </a:p>
        </p:txBody>
      </p:sp>
      <p:sp>
        <p:nvSpPr>
          <p:cNvPr id="17" name="文本框 16">
            <a:extLst>
              <a:ext uri="{FF2B5EF4-FFF2-40B4-BE49-F238E27FC236}">
                <a16:creationId xmlns:a16="http://schemas.microsoft.com/office/drawing/2014/main" id="{E156ED84-FDD4-B1C0-321B-BAD5D6C55629}"/>
              </a:ext>
            </a:extLst>
          </p:cNvPr>
          <p:cNvSpPr txBox="1"/>
          <p:nvPr/>
        </p:nvSpPr>
        <p:spPr>
          <a:xfrm>
            <a:off x="452206" y="3576181"/>
            <a:ext cx="3377497" cy="397801"/>
          </a:xfrm>
          <a:prstGeom prst="rect">
            <a:avLst/>
          </a:prstGeom>
          <a:noFill/>
        </p:spPr>
        <p:txBody>
          <a:bodyPr wrap="square">
            <a:spAutoFit/>
          </a:bodyPr>
          <a:lstStyle/>
          <a:p>
            <a:pPr marL="285750" indent="-285750">
              <a:lnSpc>
                <a:spcPct val="150000"/>
              </a:lnSpc>
              <a:buFont typeface="Wingdings" panose="05000000000000000000" pitchFamily="2" charset="2"/>
              <a:buChar char="l"/>
            </a:pPr>
            <a:r>
              <a:rPr lang="zh-CN" altLang="en-US" sz="1500" b="1" dirty="0">
                <a:latin typeface="微软雅黑" panose="020B0503020204020204" pitchFamily="34" charset="-122"/>
                <a:ea typeface="微软雅黑" panose="020B0503020204020204" pitchFamily="34" charset="-122"/>
              </a:rPr>
              <a:t>儿童患者</a:t>
            </a:r>
          </a:p>
        </p:txBody>
      </p:sp>
      <p:sp>
        <p:nvSpPr>
          <p:cNvPr id="20" name="文本框 19">
            <a:extLst>
              <a:ext uri="{FF2B5EF4-FFF2-40B4-BE49-F238E27FC236}">
                <a16:creationId xmlns:a16="http://schemas.microsoft.com/office/drawing/2014/main" id="{BA984065-F89F-A282-8928-821F941C707F}"/>
              </a:ext>
            </a:extLst>
          </p:cNvPr>
          <p:cNvSpPr txBox="1"/>
          <p:nvPr/>
        </p:nvSpPr>
        <p:spPr>
          <a:xfrm>
            <a:off x="452206" y="3952101"/>
            <a:ext cx="11002373" cy="1113382"/>
          </a:xfrm>
          <a:prstGeom prst="rect">
            <a:avLst/>
          </a:prstGeom>
          <a:noFill/>
        </p:spPr>
        <p:txBody>
          <a:bodyPr wrap="square">
            <a:spAutoFit/>
          </a:bodyPr>
          <a:lstStyle/>
          <a:p>
            <a:pPr indent="457200">
              <a:lnSpc>
                <a:spcPct val="150000"/>
              </a:lnSpc>
            </a:pPr>
            <a:r>
              <a:rPr lang="zh-CN" altLang="en-US" sz="1500" dirty="0">
                <a:latin typeface="微软雅黑" panose="020B0503020204020204" pitchFamily="34" charset="-122"/>
                <a:ea typeface="微软雅黑" panose="020B0503020204020204" pitchFamily="34" charset="-122"/>
              </a:rPr>
              <a:t>阳性药物对照的临床研究中，任一治疗组的儿童</a:t>
            </a:r>
            <a:r>
              <a:rPr lang="zh-CN" altLang="en-US" sz="1600" dirty="0">
                <a:latin typeface="微软雅黑" panose="020B0503020204020204" pitchFamily="34" charset="-122"/>
                <a:ea typeface="微软雅黑" panose="020B0503020204020204" pitchFamily="34" charset="-122"/>
              </a:rPr>
              <a:t>患</a:t>
            </a:r>
            <a:r>
              <a:rPr lang="zh-CN" altLang="en-US" sz="1500" dirty="0">
                <a:latin typeface="微软雅黑" panose="020B0503020204020204" pitchFamily="34" charset="-122"/>
                <a:ea typeface="微软雅黑" panose="020B0503020204020204" pitchFamily="34" charset="-122"/>
              </a:rPr>
              <a:t>者中与药物相关的发生率超过</a:t>
            </a:r>
            <a:r>
              <a:rPr lang="en-US" altLang="zh-CN" sz="1500" dirty="0">
                <a:latin typeface="微软雅黑" panose="020B0503020204020204" pitchFamily="34" charset="-122"/>
                <a:ea typeface="微软雅黑" panose="020B0503020204020204" pitchFamily="34" charset="-122"/>
              </a:rPr>
              <a:t>1%</a:t>
            </a:r>
            <a:r>
              <a:rPr lang="zh-CN" altLang="en-US" sz="1500" dirty="0">
                <a:latin typeface="微软雅黑" panose="020B0503020204020204" pitchFamily="34" charset="-122"/>
                <a:ea typeface="微软雅黑" panose="020B0503020204020204" pitchFamily="34" charset="-122"/>
              </a:rPr>
              <a:t>得不良事件包括：腹泻、恶心、头痛、稀便、血小板减少、呕吐、弥漫性腹痛、局部腹痛、贫血、嗜酸细胞增多、皮疹、眩晕、口腔念珠菌病、发热、非注射部位的瘙痒症、过敏反应。</a:t>
            </a:r>
          </a:p>
        </p:txBody>
      </p:sp>
      <p:sp>
        <p:nvSpPr>
          <p:cNvPr id="21" name="文本框 20">
            <a:extLst>
              <a:ext uri="{FF2B5EF4-FFF2-40B4-BE49-F238E27FC236}">
                <a16:creationId xmlns:a16="http://schemas.microsoft.com/office/drawing/2014/main" id="{E49E7A06-496E-A294-F324-898CD3DBC572}"/>
              </a:ext>
            </a:extLst>
          </p:cNvPr>
          <p:cNvSpPr txBox="1"/>
          <p:nvPr/>
        </p:nvSpPr>
        <p:spPr>
          <a:xfrm>
            <a:off x="452206" y="5132295"/>
            <a:ext cx="3377497" cy="397801"/>
          </a:xfrm>
          <a:prstGeom prst="rect">
            <a:avLst/>
          </a:prstGeom>
          <a:noFill/>
        </p:spPr>
        <p:txBody>
          <a:bodyPr wrap="square">
            <a:spAutoFit/>
          </a:bodyPr>
          <a:lstStyle/>
          <a:p>
            <a:pPr marL="285750" indent="-285750">
              <a:lnSpc>
                <a:spcPct val="150000"/>
              </a:lnSpc>
              <a:buFont typeface="Wingdings" panose="05000000000000000000" pitchFamily="2" charset="2"/>
              <a:buChar char="l"/>
            </a:pPr>
            <a:r>
              <a:rPr lang="zh-CN" altLang="en-US" sz="1500" b="1" dirty="0">
                <a:latin typeface="微软雅黑" panose="020B0503020204020204" pitchFamily="34" charset="-122"/>
                <a:ea typeface="微软雅黑" panose="020B0503020204020204" pitchFamily="34" charset="-122"/>
              </a:rPr>
              <a:t>上市后经验</a:t>
            </a:r>
          </a:p>
        </p:txBody>
      </p:sp>
      <p:sp>
        <p:nvSpPr>
          <p:cNvPr id="23" name="文本框 22">
            <a:extLst>
              <a:ext uri="{FF2B5EF4-FFF2-40B4-BE49-F238E27FC236}">
                <a16:creationId xmlns:a16="http://schemas.microsoft.com/office/drawing/2014/main" id="{A92F770C-47BB-EFE9-13DF-9B38AB4AFFED}"/>
              </a:ext>
            </a:extLst>
          </p:cNvPr>
          <p:cNvSpPr txBox="1"/>
          <p:nvPr/>
        </p:nvSpPr>
        <p:spPr>
          <a:xfrm>
            <a:off x="452206" y="5530096"/>
            <a:ext cx="10935532" cy="1090298"/>
          </a:xfrm>
          <a:prstGeom prst="rect">
            <a:avLst/>
          </a:prstGeom>
          <a:noFill/>
        </p:spPr>
        <p:txBody>
          <a:bodyPr wrap="square">
            <a:spAutoFit/>
          </a:bodyPr>
          <a:lstStyle/>
          <a:p>
            <a:pPr indent="457200">
              <a:lnSpc>
                <a:spcPct val="150000"/>
              </a:lnSpc>
            </a:pPr>
            <a:r>
              <a:rPr lang="zh-CN" altLang="en-US" sz="1500" dirty="0">
                <a:latin typeface="微软雅黑" panose="020B0503020204020204" pitchFamily="34" charset="-122"/>
                <a:ea typeface="微软雅黑" panose="020B0503020204020204" pitchFamily="34" charset="-122"/>
              </a:rPr>
              <a:t>利奈唑胺上市后的临床使用中，有骨髓抑制报道（包括贫血、白细胞减少、全血细胞减少和血小板减少）；视神经病变有时进展至失明的报道、乳酸性中毒的报道、惊厥的报道等。由于上述事件为自发性报告，无法知晓其来源于多大样本的患者人群，故不能对发生率进行估计，也不能准确地判定其与用药的因果关系。</a:t>
            </a:r>
          </a:p>
        </p:txBody>
      </p:sp>
    </p:spTree>
    <p:extLst>
      <p:ext uri="{BB962C8B-B14F-4D97-AF65-F5344CB8AC3E}">
        <p14:creationId xmlns:p14="http://schemas.microsoft.com/office/powerpoint/2010/main" val="28943194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11">
            <a:extLst>
              <a:ext uri="{FF2B5EF4-FFF2-40B4-BE49-F238E27FC236}">
                <a16:creationId xmlns:a16="http://schemas.microsoft.com/office/drawing/2014/main" id="{CCE7D31C-B4A4-067A-013A-310DCE8A8874}"/>
              </a:ext>
            </a:extLst>
          </p:cNvPr>
          <p:cNvSpPr>
            <a:spLocks/>
          </p:cNvSpPr>
          <p:nvPr/>
        </p:nvSpPr>
        <p:spPr bwMode="auto">
          <a:xfrm>
            <a:off x="521035" y="0"/>
            <a:ext cx="1075044" cy="127819"/>
          </a:xfrm>
          <a:custGeom>
            <a:avLst/>
            <a:gdLst>
              <a:gd name="T0" fmla="*/ 85667 w 1156"/>
              <a:gd name="T1" fmla="*/ 0 h 142"/>
              <a:gd name="T2" fmla="*/ 806508 w 1156"/>
              <a:gd name="T3" fmla="*/ 0 h 142"/>
              <a:gd name="T4" fmla="*/ 892175 w 1156"/>
              <a:gd name="T5" fmla="*/ 112712 h 142"/>
              <a:gd name="T6" fmla="*/ 0 w 1156"/>
              <a:gd name="T7" fmla="*/ 112712 h 142"/>
              <a:gd name="T8" fmla="*/ 85667 w 1156"/>
              <a:gd name="T9" fmla="*/ 0 h 14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156" h="142">
                <a:moveTo>
                  <a:pt x="111" y="0"/>
                </a:moveTo>
                <a:lnTo>
                  <a:pt x="1045" y="0"/>
                </a:lnTo>
                <a:lnTo>
                  <a:pt x="1156" y="142"/>
                </a:lnTo>
                <a:lnTo>
                  <a:pt x="0" y="142"/>
                </a:lnTo>
                <a:lnTo>
                  <a:pt x="111" y="0"/>
                </a:lnTo>
                <a:close/>
              </a:path>
            </a:pathLst>
          </a:custGeom>
          <a:solidFill>
            <a:srgbClr val="4472C4"/>
          </a:solidFill>
          <a:ln>
            <a:noFill/>
          </a:ln>
          <a:effectLst>
            <a:outerShdw blurRad="63500" algn="ctr" rotWithShape="0">
              <a:prstClr val="black">
                <a:alpha val="40000"/>
              </a:prstClr>
            </a:outerShdw>
          </a:effectLst>
        </p:spPr>
        <p:txBody>
          <a:bodyPr/>
          <a:lstStyle/>
          <a:p>
            <a:pPr algn="ctr"/>
            <a:endParaRPr lang="zh-CN" altLang="en-US" sz="1799">
              <a:cs typeface="+mn-ea"/>
              <a:sym typeface="+mn-lt"/>
            </a:endParaRPr>
          </a:p>
        </p:txBody>
      </p:sp>
      <p:sp>
        <p:nvSpPr>
          <p:cNvPr id="3" name="Rectangle 12">
            <a:extLst>
              <a:ext uri="{FF2B5EF4-FFF2-40B4-BE49-F238E27FC236}">
                <a16:creationId xmlns:a16="http://schemas.microsoft.com/office/drawing/2014/main" id="{5D79FD8A-3462-C4DA-05AF-BF5F927E1312}"/>
              </a:ext>
            </a:extLst>
          </p:cNvPr>
          <p:cNvSpPr>
            <a:spLocks noChangeArrowheads="1"/>
          </p:cNvSpPr>
          <p:nvPr/>
        </p:nvSpPr>
        <p:spPr bwMode="auto">
          <a:xfrm>
            <a:off x="521035" y="127820"/>
            <a:ext cx="1075044" cy="983226"/>
          </a:xfrm>
          <a:prstGeom prst="rect">
            <a:avLst/>
          </a:prstGeom>
          <a:solidFill>
            <a:srgbClr val="4472C4"/>
          </a:solidFill>
          <a:ln>
            <a:noFill/>
          </a:ln>
          <a:effectLst>
            <a:outerShdw blurRad="63500" algn="ctr" rotWithShape="0">
              <a:prstClr val="black">
                <a:alpha val="40000"/>
              </a:prstClr>
            </a:outerShdw>
          </a:effectLst>
        </p:spPr>
        <p:txBody>
          <a:bodyPr/>
          <a:lstStyle>
            <a:lvl1pPr eaLnBrk="0" hangingPunct="0">
              <a:spcBef>
                <a:spcPct val="20000"/>
              </a:spcBef>
              <a:buChar char="•"/>
              <a:defRPr sz="2000">
                <a:solidFill>
                  <a:schemeClr val="accent2"/>
                </a:solidFill>
                <a:latin typeface="Arial" panose="020B0604020202020204" pitchFamily="34" charset="0"/>
                <a:ea typeface="微软雅黑" panose="020B0503020204020204" pitchFamily="34" charset="-122"/>
              </a:defRPr>
            </a:lvl1pPr>
            <a:lvl2pPr marL="742950" indent="-285750" eaLnBrk="0" hangingPunct="0">
              <a:spcBef>
                <a:spcPct val="20000"/>
              </a:spcBef>
              <a:buChar char="–"/>
              <a:defRPr sz="2000">
                <a:solidFill>
                  <a:schemeClr val="accent2"/>
                </a:solidFill>
                <a:latin typeface="Arial" panose="020B0604020202020204" pitchFamily="34" charset="0"/>
                <a:ea typeface="仿宋_GB2312" pitchFamily="1" charset="-122"/>
              </a:defRPr>
            </a:lvl2pPr>
            <a:lvl3pPr marL="1143000" indent="-228600" eaLnBrk="0" hangingPunct="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algn="ctr" eaLnBrk="1" hangingPunct="1">
              <a:spcBef>
                <a:spcPct val="0"/>
              </a:spcBef>
              <a:buFontTx/>
              <a:buNone/>
            </a:pPr>
            <a:endParaRPr lang="zh-CN" altLang="en-US" sz="1799">
              <a:solidFill>
                <a:schemeClr val="tx1"/>
              </a:solidFill>
              <a:latin typeface="+mn-lt"/>
              <a:ea typeface="+mn-ea"/>
              <a:cs typeface="+mn-ea"/>
              <a:sym typeface="+mn-lt"/>
            </a:endParaRPr>
          </a:p>
        </p:txBody>
      </p:sp>
      <p:sp>
        <p:nvSpPr>
          <p:cNvPr id="4" name="文本框 3">
            <a:extLst>
              <a:ext uri="{FF2B5EF4-FFF2-40B4-BE49-F238E27FC236}">
                <a16:creationId xmlns:a16="http://schemas.microsoft.com/office/drawing/2014/main" id="{15241B64-7C2E-4DB8-24EC-B762273AA7F0}"/>
              </a:ext>
            </a:extLst>
          </p:cNvPr>
          <p:cNvSpPr txBox="1"/>
          <p:nvPr/>
        </p:nvSpPr>
        <p:spPr>
          <a:xfrm>
            <a:off x="642605" y="214635"/>
            <a:ext cx="914400" cy="707886"/>
          </a:xfrm>
          <a:prstGeom prst="rect">
            <a:avLst/>
          </a:prstGeom>
          <a:noFill/>
        </p:spPr>
        <p:txBody>
          <a:bodyPr wrap="square" rtlCol="0">
            <a:spAutoFit/>
          </a:bodyPr>
          <a:lstStyle/>
          <a:p>
            <a:r>
              <a:rPr lang="en-US" altLang="zh-CN" sz="4000" b="1" dirty="0">
                <a:solidFill>
                  <a:schemeClr val="bg1"/>
                </a:solidFill>
                <a:latin typeface="微软雅黑" panose="020B0503020204020204" pitchFamily="34" charset="-122"/>
                <a:ea typeface="微软雅黑" panose="020B0503020204020204" pitchFamily="34" charset="-122"/>
              </a:rPr>
              <a:t>03</a:t>
            </a:r>
            <a:endParaRPr lang="zh-CN" altLang="en-US" sz="4000" b="1" dirty="0">
              <a:solidFill>
                <a:schemeClr val="bg1"/>
              </a:solidFill>
              <a:latin typeface="微软雅黑" panose="020B0503020204020204" pitchFamily="34" charset="-122"/>
              <a:ea typeface="微软雅黑" panose="020B0503020204020204" pitchFamily="34" charset="-122"/>
            </a:endParaRPr>
          </a:p>
        </p:txBody>
      </p:sp>
      <p:sp>
        <p:nvSpPr>
          <p:cNvPr id="5" name="文本框 4">
            <a:extLst>
              <a:ext uri="{FF2B5EF4-FFF2-40B4-BE49-F238E27FC236}">
                <a16:creationId xmlns:a16="http://schemas.microsoft.com/office/drawing/2014/main" id="{17636560-0FD4-AC1D-F421-96779696A496}"/>
              </a:ext>
            </a:extLst>
          </p:cNvPr>
          <p:cNvSpPr txBox="1"/>
          <p:nvPr/>
        </p:nvSpPr>
        <p:spPr>
          <a:xfrm>
            <a:off x="1839684" y="-43505"/>
            <a:ext cx="4101737" cy="743986"/>
          </a:xfrm>
          <a:prstGeom prst="rect">
            <a:avLst/>
          </a:prstGeom>
          <a:noFill/>
        </p:spPr>
        <p:txBody>
          <a:bodyPr wrap="square" rtlCol="0">
            <a:spAutoFit/>
          </a:bodyPr>
          <a:lstStyle/>
          <a:p>
            <a:pPr>
              <a:lnSpc>
                <a:spcPct val="150000"/>
              </a:lnSpc>
            </a:pPr>
            <a:r>
              <a:rPr lang="zh-CN" altLang="en-US" sz="3200" b="1" dirty="0">
                <a:solidFill>
                  <a:srgbClr val="4472C4"/>
                </a:solidFill>
                <a:latin typeface="微软雅黑" panose="020B0503020204020204" pitchFamily="34" charset="-122"/>
                <a:ea typeface="微软雅黑" panose="020B0503020204020204" pitchFamily="34" charset="-122"/>
              </a:rPr>
              <a:t>有效性</a:t>
            </a:r>
          </a:p>
        </p:txBody>
      </p:sp>
      <p:sp>
        <p:nvSpPr>
          <p:cNvPr id="6" name="文本框 5">
            <a:extLst>
              <a:ext uri="{FF2B5EF4-FFF2-40B4-BE49-F238E27FC236}">
                <a16:creationId xmlns:a16="http://schemas.microsoft.com/office/drawing/2014/main" id="{BF6ED5A3-9D87-215B-000B-D18FB38C287E}"/>
              </a:ext>
            </a:extLst>
          </p:cNvPr>
          <p:cNvSpPr txBox="1"/>
          <p:nvPr/>
        </p:nvSpPr>
        <p:spPr>
          <a:xfrm>
            <a:off x="1839684" y="601431"/>
            <a:ext cx="1336135" cy="499624"/>
          </a:xfrm>
          <a:prstGeom prst="rect">
            <a:avLst/>
          </a:prstGeom>
          <a:noFill/>
        </p:spPr>
        <p:txBody>
          <a:bodyPr wrap="square" rtlCol="0">
            <a:spAutoFit/>
          </a:bodyPr>
          <a:lstStyle/>
          <a:p>
            <a:pPr algn="dist">
              <a:lnSpc>
                <a:spcPct val="150000"/>
              </a:lnSpc>
            </a:pPr>
            <a:r>
              <a:rPr lang="en-US" altLang="zh-CN" sz="2000" b="1" dirty="0">
                <a:solidFill>
                  <a:schemeClr val="bg1">
                    <a:lumMod val="85000"/>
                  </a:schemeClr>
                </a:solidFill>
                <a:latin typeface="微软雅黑" panose="020B0503020204020204" pitchFamily="34" charset="-122"/>
                <a:ea typeface="微软雅黑" panose="020B0503020204020204" pitchFamily="34" charset="-122"/>
              </a:rPr>
              <a:t>Validity</a:t>
            </a:r>
            <a:endParaRPr lang="zh-CN" altLang="en-US" sz="2000" b="1" dirty="0">
              <a:solidFill>
                <a:schemeClr val="bg1">
                  <a:lumMod val="85000"/>
                </a:schemeClr>
              </a:solidFill>
              <a:latin typeface="微软雅黑" panose="020B0503020204020204" pitchFamily="34" charset="-122"/>
              <a:ea typeface="微软雅黑" panose="020B0503020204020204" pitchFamily="34" charset="-122"/>
            </a:endParaRPr>
          </a:p>
        </p:txBody>
      </p:sp>
      <p:pic>
        <p:nvPicPr>
          <p:cNvPr id="9" name="图片 8">
            <a:extLst>
              <a:ext uri="{FF2B5EF4-FFF2-40B4-BE49-F238E27FC236}">
                <a16:creationId xmlns:a16="http://schemas.microsoft.com/office/drawing/2014/main" id="{1ED1F5B1-4BBB-ED25-E5E6-D64C3C5366E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06116" y="269430"/>
            <a:ext cx="2271252" cy="549765"/>
          </a:xfrm>
          <a:prstGeom prst="rect">
            <a:avLst/>
          </a:prstGeom>
        </p:spPr>
      </p:pic>
      <p:graphicFrame>
        <p:nvGraphicFramePr>
          <p:cNvPr id="14" name="表格 13">
            <a:extLst>
              <a:ext uri="{FF2B5EF4-FFF2-40B4-BE49-F238E27FC236}">
                <a16:creationId xmlns:a16="http://schemas.microsoft.com/office/drawing/2014/main" id="{263EE30A-7C95-9122-1598-7FE03480AED5}"/>
              </a:ext>
            </a:extLst>
          </p:cNvPr>
          <p:cNvGraphicFramePr>
            <a:graphicFrameLocks noGrp="1"/>
          </p:cNvGraphicFramePr>
          <p:nvPr>
            <p:extLst>
              <p:ext uri="{D42A27DB-BD31-4B8C-83A1-F6EECF244321}">
                <p14:modId xmlns:p14="http://schemas.microsoft.com/office/powerpoint/2010/main" val="3085348942"/>
              </p:ext>
            </p:extLst>
          </p:nvPr>
        </p:nvGraphicFramePr>
        <p:xfrm>
          <a:off x="806208" y="1745991"/>
          <a:ext cx="10579584" cy="1143767"/>
        </p:xfrm>
        <a:graphic>
          <a:graphicData uri="http://schemas.openxmlformats.org/drawingml/2006/table">
            <a:tbl>
              <a:tblPr firstRow="1" bandRow="1">
                <a:tableStyleId>{5FD0F851-EC5A-4D38-B0AD-8093EC10F338}</a:tableStyleId>
              </a:tblPr>
              <a:tblGrid>
                <a:gridCol w="1527214">
                  <a:extLst>
                    <a:ext uri="{9D8B030D-6E8A-4147-A177-3AD203B41FA5}">
                      <a16:colId xmlns:a16="http://schemas.microsoft.com/office/drawing/2014/main" val="4006228687"/>
                    </a:ext>
                  </a:extLst>
                </a:gridCol>
                <a:gridCol w="9052370">
                  <a:extLst>
                    <a:ext uri="{9D8B030D-6E8A-4147-A177-3AD203B41FA5}">
                      <a16:colId xmlns:a16="http://schemas.microsoft.com/office/drawing/2014/main" val="3338056747"/>
                    </a:ext>
                  </a:extLst>
                </a:gridCol>
              </a:tblGrid>
              <a:tr h="214976">
                <a:tc>
                  <a:txBody>
                    <a:bodyPr/>
                    <a:lstStyle/>
                    <a:p>
                      <a:pPr algn="ctr"/>
                      <a:r>
                        <a:rPr lang="zh-CN" altLang="en-US" sz="1400" b="1" dirty="0">
                          <a:solidFill>
                            <a:srgbClr val="4472C4"/>
                          </a:solidFill>
                          <a:latin typeface="微软雅黑" panose="020B0503020204020204" pitchFamily="34" charset="-122"/>
                          <a:ea typeface="微软雅黑" panose="020B0503020204020204" pitchFamily="34" charset="-122"/>
                        </a:rPr>
                        <a:t>文献</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400" b="0" kern="1200" dirty="0">
                          <a:solidFill>
                            <a:schemeClr val="tx1"/>
                          </a:solidFill>
                          <a:effectLst/>
                          <a:latin typeface="微软雅黑" panose="020B0503020204020204" pitchFamily="34" charset="-122"/>
                          <a:ea typeface="微软雅黑" panose="020B0503020204020204" pitchFamily="34" charset="-122"/>
                          <a:cs typeface="+mn-cs"/>
                        </a:rPr>
                        <a:t>《</a:t>
                      </a:r>
                      <a:r>
                        <a:rPr lang="zh-CN" altLang="en-US" sz="1400" b="0" kern="1200" dirty="0">
                          <a:solidFill>
                            <a:schemeClr val="tx1"/>
                          </a:solidFill>
                          <a:effectLst/>
                          <a:latin typeface="微软雅黑" panose="020B0503020204020204" pitchFamily="34" charset="-122"/>
                          <a:ea typeface="微软雅黑" panose="020B0503020204020204" pitchFamily="34" charset="-122"/>
                          <a:cs typeface="+mn-cs"/>
                        </a:rPr>
                        <a:t>利奈唑胺与万古霉素治疗革兰阳性菌感染的随机、双盲、对照、多中心临床试验</a:t>
                      </a:r>
                      <a:r>
                        <a:rPr lang="en-US" altLang="zh-CN" sz="1400" b="0" kern="1200" dirty="0">
                          <a:solidFill>
                            <a:schemeClr val="tx1"/>
                          </a:solidFill>
                          <a:effectLst/>
                          <a:latin typeface="微软雅黑" panose="020B0503020204020204" pitchFamily="34" charset="-122"/>
                          <a:ea typeface="微软雅黑" panose="020B0503020204020204" pitchFamily="34" charset="-122"/>
                          <a:cs typeface="+mn-cs"/>
                        </a:rPr>
                        <a:t>》</a:t>
                      </a:r>
                      <a:endParaRPr lang="zh-CN" altLang="en-US" sz="1400" b="0" kern="1200" dirty="0">
                        <a:solidFill>
                          <a:schemeClr val="tx1"/>
                        </a:solidFill>
                        <a:effectLst/>
                        <a:latin typeface="微软雅黑" panose="020B0503020204020204" pitchFamily="34" charset="-122"/>
                        <a:ea typeface="微软雅黑" panose="020B0503020204020204" pitchFamily="34" charset="-122"/>
                        <a:cs typeface="+mn-cs"/>
                      </a:endParaRPr>
                    </a:p>
                  </a:txBody>
                  <a:tcPr anchor="ctr"/>
                </a:tc>
                <a:extLst>
                  <a:ext uri="{0D108BD9-81ED-4DB2-BD59-A6C34878D82A}">
                    <a16:rowId xmlns:a16="http://schemas.microsoft.com/office/drawing/2014/main" val="1463381925"/>
                  </a:ext>
                </a:extLst>
              </a:tr>
              <a:tr h="320807">
                <a:tc>
                  <a:txBody>
                    <a:bodyPr/>
                    <a:lstStyle/>
                    <a:p>
                      <a:pPr algn="ctr"/>
                      <a:r>
                        <a:rPr lang="zh-CN" altLang="en-US" sz="1400" b="1" dirty="0">
                          <a:solidFill>
                            <a:srgbClr val="4472C4"/>
                          </a:solidFill>
                          <a:latin typeface="微软雅黑" panose="020B0503020204020204" pitchFamily="34" charset="-122"/>
                          <a:ea typeface="微软雅黑" panose="020B0503020204020204" pitchFamily="34" charset="-122"/>
                        </a:rPr>
                        <a:t>对照药品</a:t>
                      </a:r>
                    </a:p>
                  </a:txBody>
                  <a:tcPr anchor="ctr"/>
                </a:tc>
                <a:tc>
                  <a:txBody>
                    <a:bodyPr/>
                    <a:lstStyle/>
                    <a:p>
                      <a:r>
                        <a:rPr lang="zh-CN" altLang="en-US" sz="1400" dirty="0">
                          <a:latin typeface="微软雅黑" panose="020B0503020204020204" pitchFamily="34" charset="-122"/>
                          <a:ea typeface="微软雅黑" panose="020B0503020204020204" pitchFamily="34" charset="-122"/>
                        </a:rPr>
                        <a:t>万古霉素</a:t>
                      </a:r>
                    </a:p>
                  </a:txBody>
                  <a:tcPr anchor="ctr"/>
                </a:tc>
                <a:extLst>
                  <a:ext uri="{0D108BD9-81ED-4DB2-BD59-A6C34878D82A}">
                    <a16:rowId xmlns:a16="http://schemas.microsoft.com/office/drawing/2014/main" val="3858135840"/>
                  </a:ext>
                </a:extLst>
              </a:tr>
              <a:tr h="320807">
                <a:tc>
                  <a:txBody>
                    <a:bodyPr/>
                    <a:lstStyle/>
                    <a:p>
                      <a:pPr algn="ctr"/>
                      <a:r>
                        <a:rPr lang="zh-CN" altLang="en-US" sz="1400" b="1" dirty="0">
                          <a:solidFill>
                            <a:srgbClr val="4472C4"/>
                          </a:solidFill>
                          <a:latin typeface="微软雅黑" panose="020B0503020204020204" pitchFamily="34" charset="-122"/>
                          <a:ea typeface="微软雅黑" panose="020B0503020204020204" pitchFamily="34" charset="-122"/>
                        </a:rPr>
                        <a:t>研究结论</a:t>
                      </a:r>
                    </a:p>
                  </a:txBody>
                  <a:tcPr anchor="ctr"/>
                </a:tc>
                <a:tc>
                  <a:txBody>
                    <a:bodyPr/>
                    <a:lstStyle/>
                    <a:p>
                      <a:r>
                        <a:rPr lang="zh-CN" altLang="en-US" sz="1400" b="0" kern="1200" dirty="0">
                          <a:solidFill>
                            <a:schemeClr val="tx1"/>
                          </a:solidFill>
                          <a:effectLst/>
                          <a:latin typeface="微软雅黑" panose="020B0503020204020204" pitchFamily="34" charset="-122"/>
                          <a:ea typeface="微软雅黑" panose="020B0503020204020204" pitchFamily="34" charset="-122"/>
                          <a:cs typeface="+mn-cs"/>
                        </a:rPr>
                        <a:t>利奈唑胺注射剂静脉给药用于革兰阳性菌所致肺炎和复杂性皮肤软组织感染的治疗可获良好疗效</a:t>
                      </a:r>
                      <a:r>
                        <a:rPr lang="en-US" altLang="zh-CN" sz="1400" b="0" kern="1200" dirty="0">
                          <a:solidFill>
                            <a:schemeClr val="tx1"/>
                          </a:solidFill>
                          <a:effectLst/>
                          <a:latin typeface="微软雅黑" panose="020B0503020204020204" pitchFamily="34" charset="-122"/>
                          <a:ea typeface="微软雅黑" panose="020B0503020204020204" pitchFamily="34" charset="-122"/>
                          <a:cs typeface="+mn-cs"/>
                        </a:rPr>
                        <a:t>,</a:t>
                      </a:r>
                      <a:r>
                        <a:rPr lang="zh-CN" altLang="en-US" sz="1400" b="0" kern="1200" dirty="0">
                          <a:solidFill>
                            <a:schemeClr val="tx1"/>
                          </a:solidFill>
                          <a:effectLst/>
                          <a:latin typeface="微软雅黑" panose="020B0503020204020204" pitchFamily="34" charset="-122"/>
                          <a:ea typeface="微软雅黑" panose="020B0503020204020204" pitchFamily="34" charset="-122"/>
                          <a:cs typeface="+mn-cs"/>
                        </a:rPr>
                        <a:t>疗效高于对照组（万古霉素组）</a:t>
                      </a:r>
                      <a:r>
                        <a:rPr lang="en-US" altLang="zh-CN" sz="1400" b="0" kern="1200" dirty="0">
                          <a:solidFill>
                            <a:schemeClr val="tx1"/>
                          </a:solidFill>
                          <a:effectLst/>
                          <a:latin typeface="微软雅黑" panose="020B0503020204020204" pitchFamily="34" charset="-122"/>
                          <a:ea typeface="微软雅黑" panose="020B0503020204020204" pitchFamily="34" charset="-122"/>
                          <a:cs typeface="+mn-cs"/>
                        </a:rPr>
                        <a:t>,</a:t>
                      </a:r>
                      <a:r>
                        <a:rPr lang="zh-CN" altLang="en-US" sz="1400" b="0" kern="1200" dirty="0">
                          <a:solidFill>
                            <a:schemeClr val="tx1"/>
                          </a:solidFill>
                          <a:effectLst/>
                          <a:latin typeface="微软雅黑" panose="020B0503020204020204" pitchFamily="34" charset="-122"/>
                          <a:ea typeface="微软雅黑" panose="020B0503020204020204" pitchFamily="34" charset="-122"/>
                          <a:cs typeface="+mn-cs"/>
                        </a:rPr>
                        <a:t>不良反应与对照组（万古霉素组）相似。 </a:t>
                      </a:r>
                    </a:p>
                  </a:txBody>
                  <a:tcPr anchor="ctr"/>
                </a:tc>
                <a:extLst>
                  <a:ext uri="{0D108BD9-81ED-4DB2-BD59-A6C34878D82A}">
                    <a16:rowId xmlns:a16="http://schemas.microsoft.com/office/drawing/2014/main" val="167081577"/>
                  </a:ext>
                </a:extLst>
              </a:tr>
            </a:tbl>
          </a:graphicData>
        </a:graphic>
      </p:graphicFrame>
      <p:graphicFrame>
        <p:nvGraphicFramePr>
          <p:cNvPr id="15" name="表格 14">
            <a:extLst>
              <a:ext uri="{FF2B5EF4-FFF2-40B4-BE49-F238E27FC236}">
                <a16:creationId xmlns:a16="http://schemas.microsoft.com/office/drawing/2014/main" id="{3B847D07-A69B-1A45-3932-497A9EFA4CFC}"/>
              </a:ext>
            </a:extLst>
          </p:cNvPr>
          <p:cNvGraphicFramePr>
            <a:graphicFrameLocks noGrp="1"/>
          </p:cNvGraphicFramePr>
          <p:nvPr>
            <p:extLst>
              <p:ext uri="{D42A27DB-BD31-4B8C-83A1-F6EECF244321}">
                <p14:modId xmlns:p14="http://schemas.microsoft.com/office/powerpoint/2010/main" val="1555286749"/>
              </p:ext>
            </p:extLst>
          </p:nvPr>
        </p:nvGraphicFramePr>
        <p:xfrm>
          <a:off x="806208" y="3019553"/>
          <a:ext cx="10579584" cy="1010249"/>
        </p:xfrm>
        <a:graphic>
          <a:graphicData uri="http://schemas.openxmlformats.org/drawingml/2006/table">
            <a:tbl>
              <a:tblPr firstRow="1" bandRow="1">
                <a:tableStyleId>{5FD0F851-EC5A-4D38-B0AD-8093EC10F338}</a:tableStyleId>
              </a:tblPr>
              <a:tblGrid>
                <a:gridCol w="1527214">
                  <a:extLst>
                    <a:ext uri="{9D8B030D-6E8A-4147-A177-3AD203B41FA5}">
                      <a16:colId xmlns:a16="http://schemas.microsoft.com/office/drawing/2014/main" val="4006228687"/>
                    </a:ext>
                  </a:extLst>
                </a:gridCol>
                <a:gridCol w="9052370">
                  <a:extLst>
                    <a:ext uri="{9D8B030D-6E8A-4147-A177-3AD203B41FA5}">
                      <a16:colId xmlns:a16="http://schemas.microsoft.com/office/drawing/2014/main" val="3338056747"/>
                    </a:ext>
                  </a:extLst>
                </a:gridCol>
              </a:tblGrid>
              <a:tr h="263880">
                <a:tc>
                  <a:txBody>
                    <a:bodyPr/>
                    <a:lstStyle/>
                    <a:p>
                      <a:pPr algn="ctr"/>
                      <a:r>
                        <a:rPr lang="zh-CN" altLang="en-US" sz="1400" b="1" dirty="0">
                          <a:solidFill>
                            <a:srgbClr val="4472C4"/>
                          </a:solidFill>
                          <a:latin typeface="微软雅黑" panose="020B0503020204020204" pitchFamily="34" charset="-122"/>
                          <a:ea typeface="微软雅黑" panose="020B0503020204020204" pitchFamily="34" charset="-122"/>
                        </a:rPr>
                        <a:t>文献</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400" b="0" kern="1200" dirty="0">
                          <a:solidFill>
                            <a:schemeClr val="tx1"/>
                          </a:solidFill>
                          <a:effectLst/>
                          <a:latin typeface="微软雅黑" panose="020B0503020204020204" pitchFamily="34" charset="-122"/>
                          <a:ea typeface="微软雅黑" panose="020B0503020204020204" pitchFamily="34" charset="-122"/>
                          <a:cs typeface="+mn-cs"/>
                        </a:rPr>
                        <a:t>《</a:t>
                      </a:r>
                      <a:r>
                        <a:rPr lang="zh-CN" altLang="en-US" sz="1400" b="0" kern="1200" dirty="0">
                          <a:solidFill>
                            <a:schemeClr val="tx1"/>
                          </a:solidFill>
                          <a:effectLst/>
                          <a:latin typeface="微软雅黑" panose="020B0503020204020204" pitchFamily="34" charset="-122"/>
                          <a:ea typeface="微软雅黑" panose="020B0503020204020204" pitchFamily="34" charset="-122"/>
                          <a:cs typeface="+mn-cs"/>
                        </a:rPr>
                        <a:t>利奈唑胺与万古霉素治疗耐甲氧西林金黄色葡萄球菌感染疗效及安全性荟萃分析</a:t>
                      </a:r>
                      <a:r>
                        <a:rPr lang="en-US" altLang="zh-CN" sz="1400" b="0" kern="1200" dirty="0">
                          <a:solidFill>
                            <a:schemeClr val="tx1"/>
                          </a:solidFill>
                          <a:effectLst/>
                          <a:latin typeface="微软雅黑" panose="020B0503020204020204" pitchFamily="34" charset="-122"/>
                          <a:ea typeface="微软雅黑" panose="020B0503020204020204" pitchFamily="34" charset="-122"/>
                          <a:cs typeface="+mn-cs"/>
                        </a:rPr>
                        <a:t>》</a:t>
                      </a:r>
                      <a:endParaRPr lang="zh-CN" altLang="en-US" sz="1400" b="0" dirty="0">
                        <a:latin typeface="微软雅黑" panose="020B0503020204020204" pitchFamily="34" charset="-122"/>
                        <a:ea typeface="微软雅黑" panose="020B0503020204020204" pitchFamily="34" charset="-122"/>
                      </a:endParaRPr>
                    </a:p>
                  </a:txBody>
                  <a:tcPr/>
                </a:tc>
                <a:extLst>
                  <a:ext uri="{0D108BD9-81ED-4DB2-BD59-A6C34878D82A}">
                    <a16:rowId xmlns:a16="http://schemas.microsoft.com/office/drawing/2014/main" val="1463381925"/>
                  </a:ext>
                </a:extLst>
              </a:tr>
              <a:tr h="263880">
                <a:tc>
                  <a:txBody>
                    <a:bodyPr/>
                    <a:lstStyle/>
                    <a:p>
                      <a:pPr algn="ctr"/>
                      <a:r>
                        <a:rPr lang="zh-CN" altLang="en-US" sz="1400" b="1" dirty="0">
                          <a:solidFill>
                            <a:srgbClr val="4472C4"/>
                          </a:solidFill>
                          <a:latin typeface="微软雅黑" panose="020B0503020204020204" pitchFamily="34" charset="-122"/>
                          <a:ea typeface="微软雅黑" panose="020B0503020204020204" pitchFamily="34" charset="-122"/>
                        </a:rPr>
                        <a:t>对照药品</a:t>
                      </a:r>
                    </a:p>
                  </a:txBody>
                  <a:tcPr/>
                </a:tc>
                <a:tc>
                  <a:txBody>
                    <a:bodyPr/>
                    <a:lstStyle/>
                    <a:p>
                      <a:r>
                        <a:rPr lang="zh-CN" altLang="en-US" sz="1400" dirty="0">
                          <a:latin typeface="微软雅黑" panose="020B0503020204020204" pitchFamily="34" charset="-122"/>
                          <a:ea typeface="微软雅黑" panose="020B0503020204020204" pitchFamily="34" charset="-122"/>
                        </a:rPr>
                        <a:t>万古霉素</a:t>
                      </a:r>
                    </a:p>
                  </a:txBody>
                  <a:tcPr/>
                </a:tc>
                <a:extLst>
                  <a:ext uri="{0D108BD9-81ED-4DB2-BD59-A6C34878D82A}">
                    <a16:rowId xmlns:a16="http://schemas.microsoft.com/office/drawing/2014/main" val="3858135840"/>
                  </a:ext>
                </a:extLst>
              </a:tr>
              <a:tr h="400649">
                <a:tc>
                  <a:txBody>
                    <a:bodyPr/>
                    <a:lstStyle/>
                    <a:p>
                      <a:pPr algn="ctr"/>
                      <a:r>
                        <a:rPr lang="zh-CN" altLang="en-US" sz="1400" b="1" kern="1200" dirty="0">
                          <a:solidFill>
                            <a:srgbClr val="4472C4"/>
                          </a:solidFill>
                          <a:latin typeface="微软雅黑" panose="020B0503020204020204" pitchFamily="34" charset="-122"/>
                          <a:ea typeface="微软雅黑" panose="020B0503020204020204" pitchFamily="34" charset="-122"/>
                          <a:cs typeface="+mn-cs"/>
                        </a:rPr>
                        <a:t>研究结论</a:t>
                      </a:r>
                    </a:p>
                  </a:txBody>
                  <a:tcPr anchor="ctr"/>
                </a:tc>
                <a:tc>
                  <a:txBody>
                    <a:bodyPr/>
                    <a:lstStyle/>
                    <a:p>
                      <a:pPr marL="0" indent="0" algn="l" rtl="0" eaLnBrk="0">
                        <a:lnSpc>
                          <a:spcPct val="108000"/>
                        </a:lnSpc>
                        <a:buFont typeface="Wingdings" panose="05000000000000000000" pitchFamily="2" charset="2"/>
                        <a:buNone/>
                      </a:pPr>
                      <a:r>
                        <a:rPr lang="zh-CN" altLang="en-US" sz="1400" b="0" kern="1200" dirty="0">
                          <a:solidFill>
                            <a:schemeClr val="tx1"/>
                          </a:solidFill>
                          <a:effectLst/>
                          <a:latin typeface="微软雅黑" panose="020B0503020204020204" pitchFamily="34" charset="-122"/>
                          <a:ea typeface="微软雅黑" panose="020B0503020204020204" pitchFamily="34" charset="-122"/>
                          <a:cs typeface="+mn-cs"/>
                        </a:rPr>
                        <a:t>对于</a:t>
                      </a:r>
                      <a:r>
                        <a:rPr lang="en-US" altLang="zh-CN" sz="1400" b="0" kern="1200" dirty="0">
                          <a:solidFill>
                            <a:schemeClr val="tx1"/>
                          </a:solidFill>
                          <a:effectLst/>
                          <a:latin typeface="微软雅黑" panose="020B0503020204020204" pitchFamily="34" charset="-122"/>
                          <a:ea typeface="微软雅黑" panose="020B0503020204020204" pitchFamily="34" charset="-122"/>
                          <a:cs typeface="+mn-cs"/>
                        </a:rPr>
                        <a:t>MRSA</a:t>
                      </a:r>
                      <a:r>
                        <a:rPr lang="zh-CN" altLang="en-US" sz="1400" b="0" kern="1200" dirty="0">
                          <a:solidFill>
                            <a:schemeClr val="tx1"/>
                          </a:solidFill>
                          <a:effectLst/>
                          <a:latin typeface="微软雅黑" panose="020B0503020204020204" pitchFamily="34" charset="-122"/>
                          <a:ea typeface="微软雅黑" panose="020B0503020204020204" pitchFamily="34" charset="-122"/>
                          <a:cs typeface="+mn-cs"/>
                        </a:rPr>
                        <a:t>所致的肺炎、</a:t>
                      </a:r>
                      <a:r>
                        <a:rPr lang="en-US" altLang="zh-CN" sz="1400" b="0" kern="1200" dirty="0" err="1">
                          <a:solidFill>
                            <a:schemeClr val="tx1"/>
                          </a:solidFill>
                          <a:effectLst/>
                          <a:latin typeface="微软雅黑" panose="020B0503020204020204" pitchFamily="34" charset="-122"/>
                          <a:ea typeface="微软雅黑" panose="020B0503020204020204" pitchFamily="34" charset="-122"/>
                          <a:cs typeface="+mn-cs"/>
                        </a:rPr>
                        <a:t>cSTTI</a:t>
                      </a:r>
                      <a:r>
                        <a:rPr lang="zh-CN" altLang="en-US" sz="1400" b="0" kern="1200" dirty="0">
                          <a:solidFill>
                            <a:schemeClr val="tx1"/>
                          </a:solidFill>
                          <a:effectLst/>
                          <a:latin typeface="微软雅黑" panose="020B0503020204020204" pitchFamily="34" charset="-122"/>
                          <a:ea typeface="微软雅黑" panose="020B0503020204020204" pitchFamily="34" charset="-122"/>
                          <a:cs typeface="+mn-cs"/>
                        </a:rPr>
                        <a:t>感染，利奈唑胺的临床及微生物疗效优于万古霉素。</a:t>
                      </a:r>
                      <a:endParaRPr lang="en-US" altLang="zh-CN" sz="1400" b="0" kern="1200" dirty="0">
                        <a:solidFill>
                          <a:schemeClr val="tx1"/>
                        </a:solidFill>
                        <a:effectLst/>
                        <a:latin typeface="微软雅黑" panose="020B0503020204020204" pitchFamily="34" charset="-122"/>
                        <a:ea typeface="微软雅黑" panose="020B0503020204020204" pitchFamily="34" charset="-122"/>
                        <a:cs typeface="+mn-cs"/>
                        <a:sym typeface="+mn-ea"/>
                      </a:endParaRPr>
                    </a:p>
                  </a:txBody>
                  <a:tcPr/>
                </a:tc>
                <a:extLst>
                  <a:ext uri="{0D108BD9-81ED-4DB2-BD59-A6C34878D82A}">
                    <a16:rowId xmlns:a16="http://schemas.microsoft.com/office/drawing/2014/main" val="167081577"/>
                  </a:ext>
                </a:extLst>
              </a:tr>
            </a:tbl>
          </a:graphicData>
        </a:graphic>
      </p:graphicFrame>
      <p:graphicFrame>
        <p:nvGraphicFramePr>
          <p:cNvPr id="17" name="表格 16">
            <a:extLst>
              <a:ext uri="{FF2B5EF4-FFF2-40B4-BE49-F238E27FC236}">
                <a16:creationId xmlns:a16="http://schemas.microsoft.com/office/drawing/2014/main" id="{6D1ADBD5-EE3C-7086-D7F5-4357F8B3A025}"/>
              </a:ext>
            </a:extLst>
          </p:cNvPr>
          <p:cNvGraphicFramePr>
            <a:graphicFrameLocks noGrp="1"/>
          </p:cNvGraphicFramePr>
          <p:nvPr>
            <p:extLst>
              <p:ext uri="{D42A27DB-BD31-4B8C-83A1-F6EECF244321}">
                <p14:modId xmlns:p14="http://schemas.microsoft.com/office/powerpoint/2010/main" val="3588935404"/>
              </p:ext>
            </p:extLst>
          </p:nvPr>
        </p:nvGraphicFramePr>
        <p:xfrm>
          <a:off x="796413" y="4612535"/>
          <a:ext cx="10579584" cy="998601"/>
        </p:xfrm>
        <a:graphic>
          <a:graphicData uri="http://schemas.openxmlformats.org/drawingml/2006/table">
            <a:tbl>
              <a:tblPr firstRow="1" bandRow="1">
                <a:tableStyleId>{5FD0F851-EC5A-4D38-B0AD-8093EC10F338}</a:tableStyleId>
              </a:tblPr>
              <a:tblGrid>
                <a:gridCol w="1527214">
                  <a:extLst>
                    <a:ext uri="{9D8B030D-6E8A-4147-A177-3AD203B41FA5}">
                      <a16:colId xmlns:a16="http://schemas.microsoft.com/office/drawing/2014/main" val="4006228687"/>
                    </a:ext>
                  </a:extLst>
                </a:gridCol>
                <a:gridCol w="9052370">
                  <a:extLst>
                    <a:ext uri="{9D8B030D-6E8A-4147-A177-3AD203B41FA5}">
                      <a16:colId xmlns:a16="http://schemas.microsoft.com/office/drawing/2014/main" val="3338056747"/>
                    </a:ext>
                  </a:extLst>
                </a:gridCol>
              </a:tblGrid>
              <a:tr h="290624">
                <a:tc>
                  <a:txBody>
                    <a:bodyPr/>
                    <a:lstStyle/>
                    <a:p>
                      <a:pPr algn="ctr"/>
                      <a:r>
                        <a:rPr lang="zh-CN" altLang="en-US" sz="1400" b="1" dirty="0">
                          <a:solidFill>
                            <a:srgbClr val="4472C4"/>
                          </a:solidFill>
                          <a:latin typeface="微软雅黑" panose="020B0503020204020204" pitchFamily="34" charset="-122"/>
                          <a:ea typeface="微软雅黑" panose="020B0503020204020204" pitchFamily="34" charset="-122"/>
                        </a:rPr>
                        <a:t>指南共识</a:t>
                      </a:r>
                    </a:p>
                  </a:txBody>
                  <a:tcPr/>
                </a:tc>
                <a:tc>
                  <a:txBody>
                    <a:bodyPr/>
                    <a:lstStyle/>
                    <a:p>
                      <a:pPr algn="l"/>
                      <a:r>
                        <a:rPr lang="en-US" altLang="zh-CN" sz="1400" b="0" dirty="0">
                          <a:solidFill>
                            <a:schemeClr val="tx1">
                              <a:lumMod val="85000"/>
                              <a:lumOff val="15000"/>
                            </a:schemeClr>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en-US" sz="1400" b="0" dirty="0">
                          <a:solidFill>
                            <a:schemeClr val="tx1">
                              <a:lumMod val="85000"/>
                              <a:lumOff val="15000"/>
                            </a:schemeClr>
                          </a:solidFill>
                          <a:latin typeface="微软雅黑" panose="020B0503020204020204" pitchFamily="34" charset="-122"/>
                          <a:ea typeface="微软雅黑" panose="020B0503020204020204" pitchFamily="34" charset="-122"/>
                          <a:cs typeface="微软雅黑" panose="020B0503020204020204" pitchFamily="34" charset="-122"/>
                        </a:rPr>
                        <a:t>成人普通感冒诊断和治疗临床实践指南（</a:t>
                      </a:r>
                      <a:r>
                        <a:rPr lang="en-US" altLang="zh-CN" sz="1400" b="0" dirty="0">
                          <a:solidFill>
                            <a:schemeClr val="tx1">
                              <a:lumMod val="85000"/>
                              <a:lumOff val="15000"/>
                            </a:schemeClr>
                          </a:solidFill>
                          <a:latin typeface="微软雅黑" panose="020B0503020204020204" pitchFamily="34" charset="-122"/>
                          <a:ea typeface="微软雅黑" panose="020B0503020204020204" pitchFamily="34" charset="-122"/>
                          <a:cs typeface="微软雅黑" panose="020B0503020204020204" pitchFamily="34" charset="-122"/>
                        </a:rPr>
                        <a:t>2023</a:t>
                      </a:r>
                      <a:r>
                        <a:rPr lang="zh-CN" altLang="en-US" sz="1400" b="0" dirty="0">
                          <a:solidFill>
                            <a:schemeClr val="tx1">
                              <a:lumMod val="85000"/>
                              <a:lumOff val="15000"/>
                            </a:schemeClr>
                          </a:solidFill>
                          <a:latin typeface="微软雅黑" panose="020B0503020204020204" pitchFamily="34" charset="-122"/>
                          <a:ea typeface="微软雅黑" panose="020B0503020204020204" pitchFamily="34" charset="-122"/>
                          <a:cs typeface="微软雅黑" panose="020B0503020204020204" pitchFamily="34" charset="-122"/>
                        </a:rPr>
                        <a:t>）</a:t>
                      </a:r>
                      <a:r>
                        <a:rPr lang="en-US" altLang="zh-CN" sz="1400" b="0" dirty="0">
                          <a:solidFill>
                            <a:schemeClr val="tx1">
                              <a:lumMod val="85000"/>
                              <a:lumOff val="15000"/>
                            </a:schemeClr>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en-US" sz="1400" b="0" kern="1200" dirty="0">
                          <a:solidFill>
                            <a:schemeClr val="tx1">
                              <a:lumMod val="85000"/>
                              <a:lumOff val="15000"/>
                            </a:schemeClr>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en-US" sz="1400" b="0" kern="1200" dirty="0">
                          <a:solidFill>
                            <a:schemeClr val="tx1">
                              <a:lumMod val="85000"/>
                              <a:lumOff val="15000"/>
                            </a:schemeClr>
                          </a:solidFill>
                          <a:latin typeface="微软雅黑" panose="020B0503020204020204" pitchFamily="34" charset="-122"/>
                          <a:ea typeface="微软雅黑" panose="020B0503020204020204" pitchFamily="34" charset="-122"/>
                          <a:cs typeface="+mn-cs"/>
                        </a:rPr>
                        <a:t>中国医师协会急诊医师分会急诊感染学组</a:t>
                      </a:r>
                      <a:r>
                        <a:rPr lang="zh-CN" altLang="en-US" sz="1400" b="0" kern="1200" dirty="0">
                          <a:solidFill>
                            <a:schemeClr val="tx1">
                              <a:lumMod val="85000"/>
                              <a:lumOff val="15000"/>
                            </a:schemeClr>
                          </a:solidFill>
                          <a:latin typeface="微软雅黑" panose="020B0503020204020204" pitchFamily="34" charset="-122"/>
                          <a:ea typeface="微软雅黑" panose="020B0503020204020204" pitchFamily="34" charset="-122"/>
                          <a:cs typeface="微软雅黑" panose="020B0503020204020204" pitchFamily="34" charset="-122"/>
                        </a:rPr>
                        <a:t>）</a:t>
                      </a:r>
                    </a:p>
                  </a:txBody>
                  <a:tcPr/>
                </a:tc>
                <a:extLst>
                  <a:ext uri="{0D108BD9-81ED-4DB2-BD59-A6C34878D82A}">
                    <a16:rowId xmlns:a16="http://schemas.microsoft.com/office/drawing/2014/main" val="1463381925"/>
                  </a:ext>
                </a:extLst>
              </a:tr>
              <a:tr h="469409">
                <a:tc>
                  <a:txBody>
                    <a:bodyPr/>
                    <a:lstStyle/>
                    <a:p>
                      <a:pPr algn="ctr"/>
                      <a:r>
                        <a:rPr lang="zh-CN" altLang="en-US" sz="1400" b="1" dirty="0">
                          <a:solidFill>
                            <a:srgbClr val="4472C4"/>
                          </a:solidFill>
                          <a:latin typeface="微软雅黑" panose="020B0503020204020204" pitchFamily="34" charset="-122"/>
                          <a:ea typeface="微软雅黑" panose="020B0503020204020204" pitchFamily="34" charset="-122"/>
                        </a:rPr>
                        <a:t>主要结论</a:t>
                      </a:r>
                    </a:p>
                  </a:txBody>
                  <a:tcPr anchor="ctr"/>
                </a:tc>
                <a:tc>
                  <a:txBody>
                    <a:bodyPr/>
                    <a:lstStyle/>
                    <a:p>
                      <a:pPr>
                        <a:lnSpc>
                          <a:spcPct val="150000"/>
                        </a:lnSpc>
                      </a:pPr>
                      <a:r>
                        <a:rPr lang="zh-CN" altLang="en-US" sz="1400" b="0" kern="1200" dirty="0">
                          <a:solidFill>
                            <a:schemeClr val="tx1"/>
                          </a:solidFill>
                          <a:effectLst/>
                          <a:latin typeface="微软雅黑" panose="020B0503020204020204" pitchFamily="34" charset="-122"/>
                          <a:ea typeface="微软雅黑" panose="020B0503020204020204" pitchFamily="34" charset="-122"/>
                          <a:cs typeface="+mn-cs"/>
                        </a:rPr>
                        <a:t>针对甲氧西林耐药金葡菌可选用糖肽类（如万古霉素和替考拉宁）或恶唑烷酮类（如利奈唑胺）等抗生素（高质量证据）</a:t>
                      </a:r>
                      <a:endParaRPr lang="en-US" altLang="zh-CN" sz="1400" b="0" kern="1200" dirty="0">
                        <a:solidFill>
                          <a:schemeClr val="tx1"/>
                        </a:solidFill>
                        <a:effectLst/>
                        <a:latin typeface="微软雅黑" panose="020B0503020204020204" pitchFamily="34" charset="-122"/>
                        <a:ea typeface="微软雅黑" panose="020B0503020204020204" pitchFamily="34" charset="-122"/>
                        <a:cs typeface="+mn-cs"/>
                      </a:endParaRPr>
                    </a:p>
                  </a:txBody>
                  <a:tcPr/>
                </a:tc>
                <a:extLst>
                  <a:ext uri="{0D108BD9-81ED-4DB2-BD59-A6C34878D82A}">
                    <a16:rowId xmlns:a16="http://schemas.microsoft.com/office/drawing/2014/main" val="3858135840"/>
                  </a:ext>
                </a:extLst>
              </a:tr>
            </a:tbl>
          </a:graphicData>
        </a:graphic>
      </p:graphicFrame>
      <p:sp>
        <p:nvSpPr>
          <p:cNvPr id="18" name="文本框 17">
            <a:extLst>
              <a:ext uri="{FF2B5EF4-FFF2-40B4-BE49-F238E27FC236}">
                <a16:creationId xmlns:a16="http://schemas.microsoft.com/office/drawing/2014/main" id="{1D522AEF-6640-DCBA-E4BE-C5C974FA4526}"/>
              </a:ext>
            </a:extLst>
          </p:cNvPr>
          <p:cNvSpPr txBox="1"/>
          <p:nvPr/>
        </p:nvSpPr>
        <p:spPr>
          <a:xfrm>
            <a:off x="432619" y="1246864"/>
            <a:ext cx="1818968" cy="369332"/>
          </a:xfrm>
          <a:prstGeom prst="rect">
            <a:avLst/>
          </a:prstGeom>
          <a:noFill/>
        </p:spPr>
        <p:txBody>
          <a:bodyPr wrap="square" rtlCol="0">
            <a:spAutoFit/>
          </a:bodyPr>
          <a:lstStyle/>
          <a:p>
            <a:pPr marL="285750" indent="-285750">
              <a:buFont typeface="Wingdings" panose="05000000000000000000" pitchFamily="2" charset="2"/>
              <a:buChar char="l"/>
            </a:pPr>
            <a:r>
              <a:rPr lang="zh-CN" altLang="en-US" b="1" dirty="0">
                <a:solidFill>
                  <a:srgbClr val="4472C4"/>
                </a:solidFill>
                <a:latin typeface="微软雅黑" panose="020B0503020204020204" pitchFamily="34" charset="-122"/>
                <a:ea typeface="微软雅黑" panose="020B0503020204020204" pitchFamily="34" charset="-122"/>
              </a:rPr>
              <a:t>循证研究</a:t>
            </a:r>
          </a:p>
        </p:txBody>
      </p:sp>
      <p:sp>
        <p:nvSpPr>
          <p:cNvPr id="19" name="文本框 18">
            <a:extLst>
              <a:ext uri="{FF2B5EF4-FFF2-40B4-BE49-F238E27FC236}">
                <a16:creationId xmlns:a16="http://schemas.microsoft.com/office/drawing/2014/main" id="{E204EAA7-8A8C-B160-0952-BDC4130B0A9B}"/>
              </a:ext>
            </a:extLst>
          </p:cNvPr>
          <p:cNvSpPr txBox="1"/>
          <p:nvPr/>
        </p:nvSpPr>
        <p:spPr>
          <a:xfrm>
            <a:off x="432619" y="4231892"/>
            <a:ext cx="1818968" cy="369332"/>
          </a:xfrm>
          <a:prstGeom prst="rect">
            <a:avLst/>
          </a:prstGeom>
          <a:noFill/>
        </p:spPr>
        <p:txBody>
          <a:bodyPr wrap="square" rtlCol="0">
            <a:spAutoFit/>
          </a:bodyPr>
          <a:lstStyle/>
          <a:p>
            <a:pPr marL="285750" indent="-285750">
              <a:buFont typeface="Wingdings" panose="05000000000000000000" pitchFamily="2" charset="2"/>
              <a:buChar char="l"/>
            </a:pPr>
            <a:r>
              <a:rPr lang="zh-CN" altLang="en-US" b="1" dirty="0">
                <a:solidFill>
                  <a:srgbClr val="4472C4"/>
                </a:solidFill>
                <a:latin typeface="微软雅黑" panose="020B0503020204020204" pitchFamily="34" charset="-122"/>
                <a:ea typeface="微软雅黑" panose="020B0503020204020204" pitchFamily="34" charset="-122"/>
              </a:rPr>
              <a:t>指南观点</a:t>
            </a:r>
          </a:p>
        </p:txBody>
      </p:sp>
      <p:graphicFrame>
        <p:nvGraphicFramePr>
          <p:cNvPr id="20" name="表格 19">
            <a:extLst>
              <a:ext uri="{FF2B5EF4-FFF2-40B4-BE49-F238E27FC236}">
                <a16:creationId xmlns:a16="http://schemas.microsoft.com/office/drawing/2014/main" id="{2EBD89F5-6844-AD1E-E067-25CE1C361873}"/>
              </a:ext>
            </a:extLst>
          </p:cNvPr>
          <p:cNvGraphicFramePr>
            <a:graphicFrameLocks noGrp="1"/>
          </p:cNvGraphicFramePr>
          <p:nvPr>
            <p:extLst>
              <p:ext uri="{D42A27DB-BD31-4B8C-83A1-F6EECF244321}">
                <p14:modId xmlns:p14="http://schemas.microsoft.com/office/powerpoint/2010/main" val="1607299589"/>
              </p:ext>
            </p:extLst>
          </p:nvPr>
        </p:nvGraphicFramePr>
        <p:xfrm>
          <a:off x="796413" y="5765610"/>
          <a:ext cx="10569789" cy="964570"/>
        </p:xfrm>
        <a:graphic>
          <a:graphicData uri="http://schemas.openxmlformats.org/drawingml/2006/table">
            <a:tbl>
              <a:tblPr firstRow="1" bandRow="1">
                <a:tableStyleId>{5FD0F851-EC5A-4D38-B0AD-8093EC10F338}</a:tableStyleId>
              </a:tblPr>
              <a:tblGrid>
                <a:gridCol w="1525800">
                  <a:extLst>
                    <a:ext uri="{9D8B030D-6E8A-4147-A177-3AD203B41FA5}">
                      <a16:colId xmlns:a16="http://schemas.microsoft.com/office/drawing/2014/main" val="4006228687"/>
                    </a:ext>
                  </a:extLst>
                </a:gridCol>
                <a:gridCol w="9043989">
                  <a:extLst>
                    <a:ext uri="{9D8B030D-6E8A-4147-A177-3AD203B41FA5}">
                      <a16:colId xmlns:a16="http://schemas.microsoft.com/office/drawing/2014/main" val="3338056747"/>
                    </a:ext>
                  </a:extLst>
                </a:gridCol>
              </a:tblGrid>
              <a:tr h="357248">
                <a:tc>
                  <a:txBody>
                    <a:bodyPr/>
                    <a:lstStyle/>
                    <a:p>
                      <a:pPr algn="ctr"/>
                      <a:r>
                        <a:rPr lang="zh-CN" altLang="en-US" sz="1400" b="1" dirty="0">
                          <a:solidFill>
                            <a:srgbClr val="4472C4"/>
                          </a:solidFill>
                          <a:latin typeface="微软雅黑" panose="020B0503020204020204" pitchFamily="34" charset="-122"/>
                          <a:ea typeface="微软雅黑" panose="020B0503020204020204" pitchFamily="34" charset="-122"/>
                        </a:rPr>
                        <a:t>指南共识</a:t>
                      </a:r>
                    </a:p>
                  </a:txBody>
                  <a:tcPr/>
                </a:tc>
                <a:tc>
                  <a:txBody>
                    <a:bodyPr/>
                    <a:lstStyle/>
                    <a:p>
                      <a:pPr algn="l"/>
                      <a:r>
                        <a:rPr lang="en-US" altLang="zh-CN" sz="1400" b="0" dirty="0">
                          <a:solidFill>
                            <a:schemeClr val="tx1">
                              <a:lumMod val="85000"/>
                              <a:lumOff val="15000"/>
                            </a:schemeClr>
                          </a:solidFill>
                          <a:latin typeface="微软雅黑" panose="020B0503020204020204" pitchFamily="34" charset="-122"/>
                          <a:ea typeface="微软雅黑" panose="020B0503020204020204" pitchFamily="34" charset="-122"/>
                        </a:rPr>
                        <a:t>《</a:t>
                      </a:r>
                      <a:r>
                        <a:rPr lang="zh-CN" altLang="en-US" sz="1400" b="0" dirty="0">
                          <a:solidFill>
                            <a:schemeClr val="tx1">
                              <a:lumMod val="85000"/>
                              <a:lumOff val="15000"/>
                            </a:schemeClr>
                          </a:solidFill>
                          <a:latin typeface="微软雅黑" panose="020B0503020204020204" pitchFamily="34" charset="-122"/>
                          <a:ea typeface="微软雅黑" panose="020B0503020204020204" pitchFamily="34" charset="-122"/>
                        </a:rPr>
                        <a:t>儿童社区获得性肺炎诊疗规范（</a:t>
                      </a:r>
                      <a:r>
                        <a:rPr lang="en-US" altLang="zh-CN" sz="1400" b="0" dirty="0">
                          <a:solidFill>
                            <a:schemeClr val="tx1">
                              <a:lumMod val="85000"/>
                              <a:lumOff val="15000"/>
                            </a:schemeClr>
                          </a:solidFill>
                          <a:latin typeface="微软雅黑" panose="020B0503020204020204" pitchFamily="34" charset="-122"/>
                          <a:ea typeface="微软雅黑" panose="020B0503020204020204" pitchFamily="34" charset="-122"/>
                        </a:rPr>
                        <a:t>2019</a:t>
                      </a:r>
                      <a:r>
                        <a:rPr lang="zh-CN" altLang="en-US" sz="1400" b="0" dirty="0">
                          <a:solidFill>
                            <a:schemeClr val="tx1">
                              <a:lumMod val="85000"/>
                              <a:lumOff val="15000"/>
                            </a:schemeClr>
                          </a:solidFill>
                          <a:latin typeface="微软雅黑" panose="020B0503020204020204" pitchFamily="34" charset="-122"/>
                          <a:ea typeface="微软雅黑" panose="020B0503020204020204" pitchFamily="34" charset="-122"/>
                        </a:rPr>
                        <a:t>）</a:t>
                      </a:r>
                      <a:r>
                        <a:rPr lang="en-US" altLang="zh-CN" sz="1400" b="0" dirty="0">
                          <a:solidFill>
                            <a:schemeClr val="tx1">
                              <a:lumMod val="85000"/>
                              <a:lumOff val="15000"/>
                            </a:schemeClr>
                          </a:solidFill>
                          <a:latin typeface="微软雅黑" panose="020B0503020204020204" pitchFamily="34" charset="-122"/>
                          <a:ea typeface="微软雅黑" panose="020B0503020204020204" pitchFamily="34" charset="-122"/>
                        </a:rPr>
                        <a:t>》</a:t>
                      </a:r>
                      <a:r>
                        <a:rPr lang="zh-CN" altLang="en-US" sz="1400" b="0" dirty="0">
                          <a:solidFill>
                            <a:schemeClr val="tx1">
                              <a:lumMod val="85000"/>
                              <a:lumOff val="15000"/>
                            </a:schemeClr>
                          </a:solidFill>
                          <a:latin typeface="微软雅黑" panose="020B0503020204020204" pitchFamily="34" charset="-122"/>
                          <a:ea typeface="微软雅黑" panose="020B0503020204020204" pitchFamily="34" charset="-122"/>
                        </a:rPr>
                        <a:t>（国家中医药管理局）</a:t>
                      </a:r>
                    </a:p>
                  </a:txBody>
                  <a:tcPr/>
                </a:tc>
                <a:extLst>
                  <a:ext uri="{0D108BD9-81ED-4DB2-BD59-A6C34878D82A}">
                    <a16:rowId xmlns:a16="http://schemas.microsoft.com/office/drawing/2014/main" val="1463381925"/>
                  </a:ext>
                </a:extLst>
              </a:tr>
              <a:tr h="607322">
                <a:tc>
                  <a:txBody>
                    <a:bodyPr/>
                    <a:lstStyle/>
                    <a:p>
                      <a:pPr algn="ctr"/>
                      <a:r>
                        <a:rPr lang="zh-CN" altLang="en-US" sz="1400" b="1" dirty="0">
                          <a:solidFill>
                            <a:srgbClr val="4472C4"/>
                          </a:solidFill>
                          <a:latin typeface="微软雅黑" panose="020B0503020204020204" pitchFamily="34" charset="-122"/>
                          <a:ea typeface="微软雅黑" panose="020B0503020204020204" pitchFamily="34" charset="-122"/>
                        </a:rPr>
                        <a:t>主要结论</a:t>
                      </a:r>
                    </a:p>
                  </a:txBody>
                  <a:tcPr anchor="ctr"/>
                </a:tc>
                <a:tc>
                  <a:txBody>
                    <a:bodyPr/>
                    <a:lstStyle/>
                    <a:p>
                      <a:pPr>
                        <a:lnSpc>
                          <a:spcPct val="100000"/>
                        </a:lnSpc>
                      </a:pPr>
                      <a:r>
                        <a:rPr lang="zh-CN" altLang="en-US" sz="1400" b="0" kern="1200" dirty="0">
                          <a:ln w="3175" cap="flat" cmpd="sng">
                            <a:noFill/>
                            <a:prstDash val="solid"/>
                            <a:miter lim="0"/>
                          </a:ln>
                          <a:solidFill>
                            <a:schemeClr val="tx1"/>
                          </a:solidFill>
                          <a:latin typeface="微软雅黑" panose="020B0503020204020204" charset="-122"/>
                          <a:ea typeface="微软雅黑" panose="020B0503020204020204" charset="-122"/>
                          <a:cs typeface="微软雅黑" panose="020B0503020204020204" pitchFamily="34" charset="-122"/>
                        </a:rPr>
                        <a:t>儿童细菌性肺炎合并脓毒症、脓毒性休克等致命性并发症，推荐糖肽类抗生素或利奈唑胺；</a:t>
                      </a:r>
                    </a:p>
                  </a:txBody>
                  <a:tcPr anchor="ctr"/>
                </a:tc>
                <a:extLst>
                  <a:ext uri="{0D108BD9-81ED-4DB2-BD59-A6C34878D82A}">
                    <a16:rowId xmlns:a16="http://schemas.microsoft.com/office/drawing/2014/main" val="3858135840"/>
                  </a:ext>
                </a:extLst>
              </a:tr>
            </a:tbl>
          </a:graphicData>
        </a:graphic>
      </p:graphicFrame>
    </p:spTree>
    <p:extLst>
      <p:ext uri="{BB962C8B-B14F-4D97-AF65-F5344CB8AC3E}">
        <p14:creationId xmlns:p14="http://schemas.microsoft.com/office/powerpoint/2010/main" val="14870511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11">
            <a:extLst>
              <a:ext uri="{FF2B5EF4-FFF2-40B4-BE49-F238E27FC236}">
                <a16:creationId xmlns:a16="http://schemas.microsoft.com/office/drawing/2014/main" id="{CCE7D31C-B4A4-067A-013A-310DCE8A8874}"/>
              </a:ext>
            </a:extLst>
          </p:cNvPr>
          <p:cNvSpPr>
            <a:spLocks/>
          </p:cNvSpPr>
          <p:nvPr/>
        </p:nvSpPr>
        <p:spPr bwMode="auto">
          <a:xfrm>
            <a:off x="521035" y="0"/>
            <a:ext cx="1075044" cy="127819"/>
          </a:xfrm>
          <a:custGeom>
            <a:avLst/>
            <a:gdLst>
              <a:gd name="T0" fmla="*/ 85667 w 1156"/>
              <a:gd name="T1" fmla="*/ 0 h 142"/>
              <a:gd name="T2" fmla="*/ 806508 w 1156"/>
              <a:gd name="T3" fmla="*/ 0 h 142"/>
              <a:gd name="T4" fmla="*/ 892175 w 1156"/>
              <a:gd name="T5" fmla="*/ 112712 h 142"/>
              <a:gd name="T6" fmla="*/ 0 w 1156"/>
              <a:gd name="T7" fmla="*/ 112712 h 142"/>
              <a:gd name="T8" fmla="*/ 85667 w 1156"/>
              <a:gd name="T9" fmla="*/ 0 h 14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156" h="142">
                <a:moveTo>
                  <a:pt x="111" y="0"/>
                </a:moveTo>
                <a:lnTo>
                  <a:pt x="1045" y="0"/>
                </a:lnTo>
                <a:lnTo>
                  <a:pt x="1156" y="142"/>
                </a:lnTo>
                <a:lnTo>
                  <a:pt x="0" y="142"/>
                </a:lnTo>
                <a:lnTo>
                  <a:pt x="111" y="0"/>
                </a:lnTo>
                <a:close/>
              </a:path>
            </a:pathLst>
          </a:custGeom>
          <a:solidFill>
            <a:srgbClr val="4472C4"/>
          </a:solidFill>
          <a:ln>
            <a:noFill/>
          </a:ln>
          <a:effectLst>
            <a:outerShdw blurRad="63500" algn="ctr" rotWithShape="0">
              <a:prstClr val="black">
                <a:alpha val="40000"/>
              </a:prstClr>
            </a:outerShdw>
          </a:effectLst>
        </p:spPr>
        <p:txBody>
          <a:bodyPr/>
          <a:lstStyle/>
          <a:p>
            <a:pPr algn="ctr"/>
            <a:endParaRPr lang="zh-CN" altLang="en-US" sz="1799">
              <a:cs typeface="+mn-ea"/>
              <a:sym typeface="+mn-lt"/>
            </a:endParaRPr>
          </a:p>
        </p:txBody>
      </p:sp>
      <p:sp>
        <p:nvSpPr>
          <p:cNvPr id="3" name="Rectangle 12">
            <a:extLst>
              <a:ext uri="{FF2B5EF4-FFF2-40B4-BE49-F238E27FC236}">
                <a16:creationId xmlns:a16="http://schemas.microsoft.com/office/drawing/2014/main" id="{5D79FD8A-3462-C4DA-05AF-BF5F927E1312}"/>
              </a:ext>
            </a:extLst>
          </p:cNvPr>
          <p:cNvSpPr>
            <a:spLocks noChangeArrowheads="1"/>
          </p:cNvSpPr>
          <p:nvPr/>
        </p:nvSpPr>
        <p:spPr bwMode="auto">
          <a:xfrm>
            <a:off x="521035" y="127820"/>
            <a:ext cx="1075044" cy="983226"/>
          </a:xfrm>
          <a:prstGeom prst="rect">
            <a:avLst/>
          </a:prstGeom>
          <a:solidFill>
            <a:srgbClr val="4472C4"/>
          </a:solidFill>
          <a:ln>
            <a:noFill/>
          </a:ln>
          <a:effectLst>
            <a:outerShdw blurRad="63500" algn="ctr" rotWithShape="0">
              <a:prstClr val="black">
                <a:alpha val="40000"/>
              </a:prstClr>
            </a:outerShdw>
          </a:effectLst>
        </p:spPr>
        <p:txBody>
          <a:bodyPr/>
          <a:lstStyle>
            <a:lvl1pPr eaLnBrk="0" hangingPunct="0">
              <a:spcBef>
                <a:spcPct val="20000"/>
              </a:spcBef>
              <a:buChar char="•"/>
              <a:defRPr sz="2000">
                <a:solidFill>
                  <a:schemeClr val="accent2"/>
                </a:solidFill>
                <a:latin typeface="Arial" panose="020B0604020202020204" pitchFamily="34" charset="0"/>
                <a:ea typeface="微软雅黑" panose="020B0503020204020204" pitchFamily="34" charset="-122"/>
              </a:defRPr>
            </a:lvl1pPr>
            <a:lvl2pPr marL="742950" indent="-285750" eaLnBrk="0" hangingPunct="0">
              <a:spcBef>
                <a:spcPct val="20000"/>
              </a:spcBef>
              <a:buChar char="–"/>
              <a:defRPr sz="2000">
                <a:solidFill>
                  <a:schemeClr val="accent2"/>
                </a:solidFill>
                <a:latin typeface="Arial" panose="020B0604020202020204" pitchFamily="34" charset="0"/>
                <a:ea typeface="仿宋_GB2312" pitchFamily="1" charset="-122"/>
              </a:defRPr>
            </a:lvl2pPr>
            <a:lvl3pPr marL="1143000" indent="-228600" eaLnBrk="0" hangingPunct="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algn="ctr" eaLnBrk="1" hangingPunct="1">
              <a:spcBef>
                <a:spcPct val="0"/>
              </a:spcBef>
              <a:buFontTx/>
              <a:buNone/>
            </a:pPr>
            <a:endParaRPr lang="zh-CN" altLang="en-US" sz="1799">
              <a:solidFill>
                <a:schemeClr val="tx1"/>
              </a:solidFill>
              <a:latin typeface="+mn-lt"/>
              <a:ea typeface="+mn-ea"/>
              <a:cs typeface="+mn-ea"/>
              <a:sym typeface="+mn-lt"/>
            </a:endParaRPr>
          </a:p>
        </p:txBody>
      </p:sp>
      <p:sp>
        <p:nvSpPr>
          <p:cNvPr id="4" name="文本框 3">
            <a:extLst>
              <a:ext uri="{FF2B5EF4-FFF2-40B4-BE49-F238E27FC236}">
                <a16:creationId xmlns:a16="http://schemas.microsoft.com/office/drawing/2014/main" id="{15241B64-7C2E-4DB8-24EC-B762273AA7F0}"/>
              </a:ext>
            </a:extLst>
          </p:cNvPr>
          <p:cNvSpPr txBox="1"/>
          <p:nvPr/>
        </p:nvSpPr>
        <p:spPr>
          <a:xfrm>
            <a:off x="642605" y="214635"/>
            <a:ext cx="914400" cy="707886"/>
          </a:xfrm>
          <a:prstGeom prst="rect">
            <a:avLst/>
          </a:prstGeom>
          <a:noFill/>
        </p:spPr>
        <p:txBody>
          <a:bodyPr wrap="square" rtlCol="0">
            <a:spAutoFit/>
          </a:bodyPr>
          <a:lstStyle/>
          <a:p>
            <a:r>
              <a:rPr lang="en-US" altLang="zh-CN" sz="4000" b="1" dirty="0">
                <a:solidFill>
                  <a:schemeClr val="bg1"/>
                </a:solidFill>
                <a:latin typeface="微软雅黑" panose="020B0503020204020204" pitchFamily="34" charset="-122"/>
                <a:ea typeface="微软雅黑" panose="020B0503020204020204" pitchFamily="34" charset="-122"/>
              </a:rPr>
              <a:t>04</a:t>
            </a:r>
            <a:endParaRPr lang="zh-CN" altLang="en-US" sz="4000" b="1" dirty="0">
              <a:solidFill>
                <a:schemeClr val="bg1"/>
              </a:solidFill>
              <a:latin typeface="微软雅黑" panose="020B0503020204020204" pitchFamily="34" charset="-122"/>
              <a:ea typeface="微软雅黑" panose="020B0503020204020204" pitchFamily="34" charset="-122"/>
            </a:endParaRPr>
          </a:p>
        </p:txBody>
      </p:sp>
      <p:sp>
        <p:nvSpPr>
          <p:cNvPr id="5" name="文本框 4">
            <a:extLst>
              <a:ext uri="{FF2B5EF4-FFF2-40B4-BE49-F238E27FC236}">
                <a16:creationId xmlns:a16="http://schemas.microsoft.com/office/drawing/2014/main" id="{17636560-0FD4-AC1D-F421-96779696A496}"/>
              </a:ext>
            </a:extLst>
          </p:cNvPr>
          <p:cNvSpPr txBox="1"/>
          <p:nvPr/>
        </p:nvSpPr>
        <p:spPr>
          <a:xfrm>
            <a:off x="1839685" y="-43505"/>
            <a:ext cx="1670432" cy="743986"/>
          </a:xfrm>
          <a:prstGeom prst="rect">
            <a:avLst/>
          </a:prstGeom>
          <a:noFill/>
        </p:spPr>
        <p:txBody>
          <a:bodyPr wrap="square" rtlCol="0">
            <a:spAutoFit/>
          </a:bodyPr>
          <a:lstStyle/>
          <a:p>
            <a:pPr algn="dist">
              <a:lnSpc>
                <a:spcPct val="150000"/>
              </a:lnSpc>
            </a:pPr>
            <a:r>
              <a:rPr lang="zh-CN" altLang="en-US" sz="3200" b="1" dirty="0">
                <a:solidFill>
                  <a:srgbClr val="4472C4"/>
                </a:solidFill>
                <a:latin typeface="微软雅黑" panose="020B0503020204020204" pitchFamily="34" charset="-122"/>
                <a:ea typeface="微软雅黑" panose="020B0503020204020204" pitchFamily="34" charset="-122"/>
              </a:rPr>
              <a:t>创新性</a:t>
            </a:r>
          </a:p>
        </p:txBody>
      </p:sp>
      <p:sp>
        <p:nvSpPr>
          <p:cNvPr id="6" name="文本框 5">
            <a:extLst>
              <a:ext uri="{FF2B5EF4-FFF2-40B4-BE49-F238E27FC236}">
                <a16:creationId xmlns:a16="http://schemas.microsoft.com/office/drawing/2014/main" id="{BF6ED5A3-9D87-215B-000B-D18FB38C287E}"/>
              </a:ext>
            </a:extLst>
          </p:cNvPr>
          <p:cNvSpPr txBox="1"/>
          <p:nvPr/>
        </p:nvSpPr>
        <p:spPr>
          <a:xfrm>
            <a:off x="1839684" y="601431"/>
            <a:ext cx="2368522" cy="499624"/>
          </a:xfrm>
          <a:prstGeom prst="rect">
            <a:avLst/>
          </a:prstGeom>
          <a:noFill/>
        </p:spPr>
        <p:txBody>
          <a:bodyPr wrap="square" rtlCol="0">
            <a:spAutoFit/>
          </a:bodyPr>
          <a:lstStyle/>
          <a:p>
            <a:pPr>
              <a:lnSpc>
                <a:spcPct val="150000"/>
              </a:lnSpc>
            </a:pPr>
            <a:r>
              <a:rPr lang="en-US" altLang="zh-CN" sz="2000" b="1" dirty="0">
                <a:solidFill>
                  <a:schemeClr val="bg2">
                    <a:lumMod val="90000"/>
                  </a:schemeClr>
                </a:solidFill>
                <a:latin typeface="微软雅黑" panose="020B0503020204020204" pitchFamily="34" charset="-122"/>
                <a:ea typeface="微软雅黑" panose="020B0503020204020204" pitchFamily="34" charset="-122"/>
              </a:rPr>
              <a:t>Innovativeness</a:t>
            </a:r>
            <a:endParaRPr lang="zh-CN" altLang="en-US" sz="2000" b="1" dirty="0">
              <a:solidFill>
                <a:schemeClr val="bg2">
                  <a:lumMod val="90000"/>
                </a:schemeClr>
              </a:solidFill>
              <a:latin typeface="微软雅黑" panose="020B0503020204020204" pitchFamily="34" charset="-122"/>
              <a:ea typeface="微软雅黑" panose="020B0503020204020204" pitchFamily="34" charset="-122"/>
            </a:endParaRPr>
          </a:p>
        </p:txBody>
      </p:sp>
      <p:pic>
        <p:nvPicPr>
          <p:cNvPr id="9" name="图片 8">
            <a:extLst>
              <a:ext uri="{FF2B5EF4-FFF2-40B4-BE49-F238E27FC236}">
                <a16:creationId xmlns:a16="http://schemas.microsoft.com/office/drawing/2014/main" id="{1ED1F5B1-4BBB-ED25-E5E6-D64C3C5366E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06116" y="269430"/>
            <a:ext cx="2271252" cy="549765"/>
          </a:xfrm>
          <a:prstGeom prst="rect">
            <a:avLst/>
          </a:prstGeom>
        </p:spPr>
      </p:pic>
      <p:sp>
        <p:nvSpPr>
          <p:cNvPr id="11" name="文本框 10">
            <a:extLst>
              <a:ext uri="{FF2B5EF4-FFF2-40B4-BE49-F238E27FC236}">
                <a16:creationId xmlns:a16="http://schemas.microsoft.com/office/drawing/2014/main" id="{9D297D42-F1AC-65BC-C342-EBA67E47E52C}"/>
              </a:ext>
            </a:extLst>
          </p:cNvPr>
          <p:cNvSpPr txBox="1"/>
          <p:nvPr/>
        </p:nvSpPr>
        <p:spPr>
          <a:xfrm>
            <a:off x="521035" y="1394040"/>
            <a:ext cx="10975994" cy="920573"/>
          </a:xfrm>
          <a:prstGeom prst="rect">
            <a:avLst/>
          </a:prstGeom>
          <a:noFill/>
        </p:spPr>
        <p:txBody>
          <a:bodyPr wrap="square" rtlCol="0">
            <a:spAutoFit/>
          </a:bodyPr>
          <a:lstStyle/>
          <a:p>
            <a:pPr>
              <a:lnSpc>
                <a:spcPct val="150000"/>
              </a:lnSpc>
            </a:pPr>
            <a:r>
              <a:rPr lang="zh-CN" altLang="en-US" sz="2000" dirty="0">
                <a:latin typeface="微软雅黑" panose="020B0503020204020204" pitchFamily="34" charset="-122"/>
                <a:ea typeface="微软雅黑" panose="020B0503020204020204" pitchFamily="34" charset="-122"/>
              </a:rPr>
              <a:t>与参照药品利奈唑胺葡萄糖注射液对比优势：</a:t>
            </a:r>
            <a:endParaRPr lang="en-US" altLang="zh-CN" sz="2000" dirty="0">
              <a:latin typeface="微软雅黑" panose="020B0503020204020204" pitchFamily="34" charset="-122"/>
              <a:ea typeface="微软雅黑" panose="020B0503020204020204" pitchFamily="34" charset="-122"/>
            </a:endParaRPr>
          </a:p>
          <a:p>
            <a:pPr>
              <a:lnSpc>
                <a:spcPct val="150000"/>
              </a:lnSpc>
            </a:pPr>
            <a:r>
              <a:rPr lang="zh-CN" altLang="en-US" dirty="0">
                <a:solidFill>
                  <a:schemeClr val="bg1">
                    <a:lumMod val="65000"/>
                  </a:schemeClr>
                </a:solidFill>
                <a:latin typeface="微软雅黑" panose="020B0503020204020204" pitchFamily="34" charset="-122"/>
                <a:ea typeface="微软雅黑" panose="020B0503020204020204" pitchFamily="34" charset="-122"/>
              </a:rPr>
              <a:t>（利奈唑胺氯化钠注射液：溶媒</a:t>
            </a:r>
            <a:r>
              <a:rPr lang="en-US" altLang="zh-CN" dirty="0">
                <a:solidFill>
                  <a:schemeClr val="bg1">
                    <a:lumMod val="65000"/>
                  </a:schemeClr>
                </a:solidFill>
                <a:latin typeface="微软雅黑" panose="020B0503020204020204" pitchFamily="34" charset="-122"/>
                <a:ea typeface="微软雅黑" panose="020B0503020204020204" pitchFamily="34" charset="-122"/>
              </a:rPr>
              <a:t>-</a:t>
            </a:r>
            <a:r>
              <a:rPr lang="zh-CN" altLang="en-US" dirty="0">
                <a:solidFill>
                  <a:schemeClr val="bg1">
                    <a:lumMod val="65000"/>
                  </a:schemeClr>
                </a:solidFill>
                <a:latin typeface="微软雅黑" panose="020B0503020204020204" pitchFamily="34" charset="-122"/>
                <a:ea typeface="微软雅黑" panose="020B0503020204020204" pitchFamily="34" charset="-122"/>
              </a:rPr>
              <a:t>氯化钠；利奈唑胺葡萄糖注射液：溶媒</a:t>
            </a:r>
            <a:r>
              <a:rPr lang="en-US" altLang="zh-CN" dirty="0">
                <a:solidFill>
                  <a:schemeClr val="bg1">
                    <a:lumMod val="65000"/>
                  </a:schemeClr>
                </a:solidFill>
                <a:latin typeface="微软雅黑" panose="020B0503020204020204" pitchFamily="34" charset="-122"/>
                <a:ea typeface="微软雅黑" panose="020B0503020204020204" pitchFamily="34" charset="-122"/>
              </a:rPr>
              <a:t>-</a:t>
            </a:r>
            <a:r>
              <a:rPr lang="zh-CN" altLang="en-US" dirty="0">
                <a:solidFill>
                  <a:schemeClr val="bg1">
                    <a:lumMod val="65000"/>
                  </a:schemeClr>
                </a:solidFill>
                <a:latin typeface="微软雅黑" panose="020B0503020204020204" pitchFamily="34" charset="-122"/>
                <a:ea typeface="微软雅黑" panose="020B0503020204020204" pitchFamily="34" charset="-122"/>
              </a:rPr>
              <a:t>葡萄糖）</a:t>
            </a:r>
          </a:p>
        </p:txBody>
      </p:sp>
      <p:sp>
        <p:nvSpPr>
          <p:cNvPr id="12" name="Freeform 681">
            <a:extLst>
              <a:ext uri="{FF2B5EF4-FFF2-40B4-BE49-F238E27FC236}">
                <a16:creationId xmlns:a16="http://schemas.microsoft.com/office/drawing/2014/main" id="{6AB7F96B-EB43-9F7E-872C-C25F293BFF3E}"/>
              </a:ext>
            </a:extLst>
          </p:cNvPr>
          <p:cNvSpPr/>
          <p:nvPr/>
        </p:nvSpPr>
        <p:spPr bwMode="auto">
          <a:xfrm>
            <a:off x="538599" y="2771398"/>
            <a:ext cx="520772" cy="473659"/>
          </a:xfrm>
          <a:prstGeom prst="roundRect">
            <a:avLst/>
          </a:prstGeom>
          <a:solidFill>
            <a:srgbClr val="4472C4"/>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99" b="1" dirty="0">
              <a:solidFill>
                <a:prstClr val="white"/>
              </a:solidFill>
              <a:latin typeface="思源黑体" panose="020B0500000000000000" pitchFamily="34" charset="-122"/>
              <a:ea typeface="思源黑体" panose="020B0500000000000000" pitchFamily="34" charset="-122"/>
              <a:cs typeface="Aa楷体" panose="02000500000000000000" pitchFamily="2" charset="-122"/>
              <a:sym typeface="+mn-lt"/>
            </a:endParaRPr>
          </a:p>
        </p:txBody>
      </p:sp>
      <p:sp>
        <p:nvSpPr>
          <p:cNvPr id="13" name="文本框 12">
            <a:extLst>
              <a:ext uri="{FF2B5EF4-FFF2-40B4-BE49-F238E27FC236}">
                <a16:creationId xmlns:a16="http://schemas.microsoft.com/office/drawing/2014/main" id="{0BAD18CF-A3D7-B596-BF9E-634C0A7B719B}"/>
              </a:ext>
            </a:extLst>
          </p:cNvPr>
          <p:cNvSpPr txBox="1"/>
          <p:nvPr/>
        </p:nvSpPr>
        <p:spPr>
          <a:xfrm>
            <a:off x="663434" y="2835540"/>
            <a:ext cx="117987" cy="369332"/>
          </a:xfrm>
          <a:prstGeom prst="rect">
            <a:avLst/>
          </a:prstGeom>
          <a:noFill/>
        </p:spPr>
        <p:txBody>
          <a:bodyPr wrap="square" rtlCol="0">
            <a:spAutoFit/>
          </a:bodyPr>
          <a:lstStyle/>
          <a:p>
            <a:r>
              <a:rPr lang="en-US" altLang="zh-CN" b="1" dirty="0">
                <a:solidFill>
                  <a:schemeClr val="bg1"/>
                </a:solidFill>
                <a:latin typeface="微软雅黑" panose="020B0503020204020204" pitchFamily="34" charset="-122"/>
                <a:ea typeface="微软雅黑" panose="020B0503020204020204" pitchFamily="34" charset="-122"/>
              </a:rPr>
              <a:t>1</a:t>
            </a:r>
            <a:endParaRPr lang="zh-CN" altLang="en-US" b="1" dirty="0">
              <a:solidFill>
                <a:schemeClr val="bg1"/>
              </a:solidFill>
              <a:latin typeface="微软雅黑" panose="020B0503020204020204" pitchFamily="34" charset="-122"/>
              <a:ea typeface="微软雅黑" panose="020B0503020204020204" pitchFamily="34" charset="-122"/>
            </a:endParaRPr>
          </a:p>
        </p:txBody>
      </p:sp>
      <p:sp>
        <p:nvSpPr>
          <p:cNvPr id="14" name="文本框 13">
            <a:extLst>
              <a:ext uri="{FF2B5EF4-FFF2-40B4-BE49-F238E27FC236}">
                <a16:creationId xmlns:a16="http://schemas.microsoft.com/office/drawing/2014/main" id="{7DA75DD6-AE72-DD2F-1260-7AF992C5F093}"/>
              </a:ext>
            </a:extLst>
          </p:cNvPr>
          <p:cNvSpPr txBox="1"/>
          <p:nvPr/>
        </p:nvSpPr>
        <p:spPr>
          <a:xfrm>
            <a:off x="1184206" y="2797321"/>
            <a:ext cx="5574965" cy="400110"/>
          </a:xfrm>
          <a:prstGeom prst="rect">
            <a:avLst/>
          </a:prstGeom>
          <a:noFill/>
        </p:spPr>
        <p:txBody>
          <a:bodyPr wrap="square" rtlCol="0">
            <a:spAutoFit/>
          </a:bodyPr>
          <a:lstStyle/>
          <a:p>
            <a:r>
              <a:rPr lang="zh-CN" altLang="en-US" sz="2000" b="1" dirty="0">
                <a:solidFill>
                  <a:srgbClr val="4472C4"/>
                </a:solidFill>
                <a:latin typeface="微软雅黑" panose="020B0503020204020204" pitchFamily="34" charset="-122"/>
                <a:ea typeface="微软雅黑" panose="020B0503020204020204" pitchFamily="34" charset="-122"/>
              </a:rPr>
              <a:t>满足糖尿病患者的用药需求</a:t>
            </a:r>
          </a:p>
        </p:txBody>
      </p:sp>
      <p:sp>
        <p:nvSpPr>
          <p:cNvPr id="16" name="文本框 15">
            <a:extLst>
              <a:ext uri="{FF2B5EF4-FFF2-40B4-BE49-F238E27FC236}">
                <a16:creationId xmlns:a16="http://schemas.microsoft.com/office/drawing/2014/main" id="{609BD64D-5B05-57A8-1B64-C2181BC8E886}"/>
              </a:ext>
            </a:extLst>
          </p:cNvPr>
          <p:cNvSpPr txBox="1"/>
          <p:nvPr/>
        </p:nvSpPr>
        <p:spPr>
          <a:xfrm>
            <a:off x="1184206" y="3204872"/>
            <a:ext cx="10312823" cy="458908"/>
          </a:xfrm>
          <a:prstGeom prst="rect">
            <a:avLst/>
          </a:prstGeom>
          <a:noFill/>
        </p:spPr>
        <p:txBody>
          <a:bodyPr wrap="square">
            <a:spAutoFit/>
          </a:bodyPr>
          <a:lstStyle/>
          <a:p>
            <a:pPr>
              <a:lnSpc>
                <a:spcPct val="150000"/>
              </a:lnSpc>
              <a:buNone/>
            </a:pPr>
            <a:r>
              <a:rPr lang="zh-CN" altLang="en-US" sz="1800" dirty="0">
                <a:solidFill>
                  <a:schemeClr val="tx1"/>
                </a:solidFill>
                <a:latin typeface="微软雅黑" panose="020B0503020204020204" charset="-122"/>
                <a:ea typeface="微软雅黑" panose="020B0503020204020204" charset="-122"/>
                <a:cs typeface="微软雅黑" panose="020B0503020204020204" charset="-122"/>
              </a:rPr>
              <a:t>采用生理盐水作为溶媒，更适用于糖尿病患者以及低钠血症患者</a:t>
            </a:r>
          </a:p>
        </p:txBody>
      </p:sp>
      <p:sp>
        <p:nvSpPr>
          <p:cNvPr id="17" name="Freeform 681">
            <a:extLst>
              <a:ext uri="{FF2B5EF4-FFF2-40B4-BE49-F238E27FC236}">
                <a16:creationId xmlns:a16="http://schemas.microsoft.com/office/drawing/2014/main" id="{D6BED65C-6325-6EBB-A04E-AAE4248C5D9F}"/>
              </a:ext>
            </a:extLst>
          </p:cNvPr>
          <p:cNvSpPr/>
          <p:nvPr/>
        </p:nvSpPr>
        <p:spPr bwMode="auto">
          <a:xfrm>
            <a:off x="521035" y="3942554"/>
            <a:ext cx="520772" cy="473659"/>
          </a:xfrm>
          <a:prstGeom prst="roundRect">
            <a:avLst/>
          </a:prstGeom>
          <a:solidFill>
            <a:srgbClr val="4472C4"/>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99" b="1" dirty="0">
              <a:solidFill>
                <a:prstClr val="white"/>
              </a:solidFill>
              <a:latin typeface="思源黑体" panose="020B0500000000000000" pitchFamily="34" charset="-122"/>
              <a:ea typeface="思源黑体" panose="020B0500000000000000" pitchFamily="34" charset="-122"/>
              <a:cs typeface="Aa楷体" panose="02000500000000000000" pitchFamily="2" charset="-122"/>
              <a:sym typeface="+mn-lt"/>
            </a:endParaRPr>
          </a:p>
        </p:txBody>
      </p:sp>
      <p:sp>
        <p:nvSpPr>
          <p:cNvPr id="18" name="文本框 17">
            <a:extLst>
              <a:ext uri="{FF2B5EF4-FFF2-40B4-BE49-F238E27FC236}">
                <a16:creationId xmlns:a16="http://schemas.microsoft.com/office/drawing/2014/main" id="{38690493-2B21-3021-D6AC-906CFF8791E2}"/>
              </a:ext>
            </a:extLst>
          </p:cNvPr>
          <p:cNvSpPr txBox="1"/>
          <p:nvPr/>
        </p:nvSpPr>
        <p:spPr>
          <a:xfrm>
            <a:off x="645870" y="4006696"/>
            <a:ext cx="117987" cy="369332"/>
          </a:xfrm>
          <a:prstGeom prst="rect">
            <a:avLst/>
          </a:prstGeom>
          <a:noFill/>
        </p:spPr>
        <p:txBody>
          <a:bodyPr wrap="square" rtlCol="0">
            <a:spAutoFit/>
          </a:bodyPr>
          <a:lstStyle/>
          <a:p>
            <a:r>
              <a:rPr lang="en-US" altLang="zh-CN" b="1" dirty="0">
                <a:solidFill>
                  <a:schemeClr val="bg1"/>
                </a:solidFill>
                <a:latin typeface="微软雅黑" panose="020B0503020204020204" pitchFamily="34" charset="-122"/>
                <a:ea typeface="微软雅黑" panose="020B0503020204020204" pitchFamily="34" charset="-122"/>
              </a:rPr>
              <a:t>2</a:t>
            </a:r>
            <a:endParaRPr lang="zh-CN" altLang="en-US" b="1" dirty="0">
              <a:solidFill>
                <a:schemeClr val="bg1"/>
              </a:solidFill>
              <a:latin typeface="微软雅黑" panose="020B0503020204020204" pitchFamily="34" charset="-122"/>
              <a:ea typeface="微软雅黑" panose="020B0503020204020204" pitchFamily="34" charset="-122"/>
            </a:endParaRPr>
          </a:p>
        </p:txBody>
      </p:sp>
      <p:sp>
        <p:nvSpPr>
          <p:cNvPr id="19" name="文本框 18">
            <a:extLst>
              <a:ext uri="{FF2B5EF4-FFF2-40B4-BE49-F238E27FC236}">
                <a16:creationId xmlns:a16="http://schemas.microsoft.com/office/drawing/2014/main" id="{D0944AE8-3809-27F8-7AEF-3817152C2D33}"/>
              </a:ext>
            </a:extLst>
          </p:cNvPr>
          <p:cNvSpPr txBox="1"/>
          <p:nvPr/>
        </p:nvSpPr>
        <p:spPr>
          <a:xfrm>
            <a:off x="1184206" y="3942554"/>
            <a:ext cx="5574965" cy="400110"/>
          </a:xfrm>
          <a:prstGeom prst="rect">
            <a:avLst/>
          </a:prstGeom>
          <a:noFill/>
        </p:spPr>
        <p:txBody>
          <a:bodyPr wrap="square" rtlCol="0">
            <a:spAutoFit/>
          </a:bodyPr>
          <a:lstStyle/>
          <a:p>
            <a:r>
              <a:rPr lang="zh-CN" altLang="en-US" sz="2000" b="1" dirty="0">
                <a:solidFill>
                  <a:srgbClr val="4472C4"/>
                </a:solidFill>
                <a:latin typeface="微软雅黑" panose="020B0503020204020204" pitchFamily="34" charset="-122"/>
                <a:ea typeface="微软雅黑" panose="020B0503020204020204" pitchFamily="34" charset="-122"/>
              </a:rPr>
              <a:t>满足休克等患者治疗需求</a:t>
            </a:r>
          </a:p>
        </p:txBody>
      </p:sp>
      <p:sp>
        <p:nvSpPr>
          <p:cNvPr id="21" name="文本框 20">
            <a:extLst>
              <a:ext uri="{FF2B5EF4-FFF2-40B4-BE49-F238E27FC236}">
                <a16:creationId xmlns:a16="http://schemas.microsoft.com/office/drawing/2014/main" id="{A144C08E-483D-432D-B655-29543955BC5C}"/>
              </a:ext>
            </a:extLst>
          </p:cNvPr>
          <p:cNvSpPr txBox="1"/>
          <p:nvPr/>
        </p:nvSpPr>
        <p:spPr>
          <a:xfrm>
            <a:off x="1184206" y="4376028"/>
            <a:ext cx="10614976" cy="464166"/>
          </a:xfrm>
          <a:prstGeom prst="rect">
            <a:avLst/>
          </a:prstGeom>
          <a:noFill/>
        </p:spPr>
        <p:txBody>
          <a:bodyPr wrap="square">
            <a:spAutoFit/>
          </a:bodyPr>
          <a:lstStyle/>
          <a:p>
            <a:pPr>
              <a:lnSpc>
                <a:spcPct val="150000"/>
              </a:lnSpc>
            </a:pPr>
            <a:r>
              <a:rPr lang="zh-CN" altLang="en-US" sz="1800" dirty="0">
                <a:solidFill>
                  <a:schemeClr val="tx1"/>
                </a:solidFill>
                <a:latin typeface="微软雅黑" panose="020B0503020204020204" charset="-122"/>
                <a:ea typeface="微软雅黑" panose="020B0503020204020204" charset="-122"/>
                <a:cs typeface="微软雅黑" panose="020B0503020204020204" charset="-122"/>
              </a:rPr>
              <a:t>生理盐水具有电解质调节作用，对休克患者能及时补充血容量</a:t>
            </a:r>
            <a:endParaRPr lang="zh-CN" altLang="en-US" dirty="0"/>
          </a:p>
        </p:txBody>
      </p:sp>
      <p:sp>
        <p:nvSpPr>
          <p:cNvPr id="22" name="Freeform 681">
            <a:extLst>
              <a:ext uri="{FF2B5EF4-FFF2-40B4-BE49-F238E27FC236}">
                <a16:creationId xmlns:a16="http://schemas.microsoft.com/office/drawing/2014/main" id="{16642EC0-A4C2-A537-3875-B0EF77A0BF2B}"/>
              </a:ext>
            </a:extLst>
          </p:cNvPr>
          <p:cNvSpPr/>
          <p:nvPr/>
        </p:nvSpPr>
        <p:spPr bwMode="auto">
          <a:xfrm>
            <a:off x="538599" y="5036870"/>
            <a:ext cx="520772" cy="473659"/>
          </a:xfrm>
          <a:prstGeom prst="roundRect">
            <a:avLst/>
          </a:prstGeom>
          <a:solidFill>
            <a:srgbClr val="4472C4"/>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99" b="1" dirty="0">
              <a:solidFill>
                <a:prstClr val="white"/>
              </a:solidFill>
              <a:latin typeface="思源黑体" panose="020B0500000000000000" pitchFamily="34" charset="-122"/>
              <a:ea typeface="思源黑体" panose="020B0500000000000000" pitchFamily="34" charset="-122"/>
              <a:cs typeface="Aa楷体" panose="02000500000000000000" pitchFamily="2" charset="-122"/>
              <a:sym typeface="+mn-lt"/>
            </a:endParaRPr>
          </a:p>
        </p:txBody>
      </p:sp>
      <p:sp>
        <p:nvSpPr>
          <p:cNvPr id="23" name="文本框 22">
            <a:extLst>
              <a:ext uri="{FF2B5EF4-FFF2-40B4-BE49-F238E27FC236}">
                <a16:creationId xmlns:a16="http://schemas.microsoft.com/office/drawing/2014/main" id="{7158EB8A-3BF3-0A23-5D16-BB7CFE5E2F7D}"/>
              </a:ext>
            </a:extLst>
          </p:cNvPr>
          <p:cNvSpPr txBox="1"/>
          <p:nvPr/>
        </p:nvSpPr>
        <p:spPr>
          <a:xfrm>
            <a:off x="663434" y="5101012"/>
            <a:ext cx="117987" cy="369332"/>
          </a:xfrm>
          <a:prstGeom prst="rect">
            <a:avLst/>
          </a:prstGeom>
          <a:noFill/>
        </p:spPr>
        <p:txBody>
          <a:bodyPr wrap="square" rtlCol="0">
            <a:spAutoFit/>
          </a:bodyPr>
          <a:lstStyle/>
          <a:p>
            <a:r>
              <a:rPr lang="en-US" altLang="zh-CN" b="1" dirty="0">
                <a:solidFill>
                  <a:schemeClr val="bg1"/>
                </a:solidFill>
                <a:latin typeface="微软雅黑" panose="020B0503020204020204" pitchFamily="34" charset="-122"/>
                <a:ea typeface="微软雅黑" panose="020B0503020204020204" pitchFamily="34" charset="-122"/>
              </a:rPr>
              <a:t>3</a:t>
            </a:r>
            <a:endParaRPr lang="zh-CN" altLang="en-US" b="1" dirty="0">
              <a:solidFill>
                <a:schemeClr val="bg1"/>
              </a:solidFill>
              <a:latin typeface="微软雅黑" panose="020B0503020204020204" pitchFamily="34" charset="-122"/>
              <a:ea typeface="微软雅黑" panose="020B0503020204020204" pitchFamily="34" charset="-122"/>
            </a:endParaRPr>
          </a:p>
        </p:txBody>
      </p:sp>
      <p:sp>
        <p:nvSpPr>
          <p:cNvPr id="24" name="文本框 23">
            <a:extLst>
              <a:ext uri="{FF2B5EF4-FFF2-40B4-BE49-F238E27FC236}">
                <a16:creationId xmlns:a16="http://schemas.microsoft.com/office/drawing/2014/main" id="{59218B95-2E4B-A2D2-9A49-26CCF467E864}"/>
              </a:ext>
            </a:extLst>
          </p:cNvPr>
          <p:cNvSpPr txBox="1"/>
          <p:nvPr/>
        </p:nvSpPr>
        <p:spPr>
          <a:xfrm>
            <a:off x="1184206" y="5073644"/>
            <a:ext cx="5574965" cy="400110"/>
          </a:xfrm>
          <a:prstGeom prst="rect">
            <a:avLst/>
          </a:prstGeom>
          <a:noFill/>
        </p:spPr>
        <p:txBody>
          <a:bodyPr wrap="square" rtlCol="0">
            <a:spAutoFit/>
          </a:bodyPr>
          <a:lstStyle/>
          <a:p>
            <a:r>
              <a:rPr lang="zh-CN" altLang="en-US" sz="2000" b="1" dirty="0">
                <a:solidFill>
                  <a:srgbClr val="4472C4"/>
                </a:solidFill>
                <a:latin typeface="微软雅黑" panose="020B0503020204020204" pitchFamily="34" charset="-122"/>
                <a:ea typeface="微软雅黑" panose="020B0503020204020204" pitchFamily="34" charset="-122"/>
              </a:rPr>
              <a:t>减少糖尿病患者胰岛素使用</a:t>
            </a:r>
          </a:p>
        </p:txBody>
      </p:sp>
      <p:sp>
        <p:nvSpPr>
          <p:cNvPr id="25" name="文本框 24">
            <a:extLst>
              <a:ext uri="{FF2B5EF4-FFF2-40B4-BE49-F238E27FC236}">
                <a16:creationId xmlns:a16="http://schemas.microsoft.com/office/drawing/2014/main" id="{4A7D179F-CF78-1865-4FBB-6E23E8C8FA96}"/>
              </a:ext>
            </a:extLst>
          </p:cNvPr>
          <p:cNvSpPr txBox="1"/>
          <p:nvPr/>
        </p:nvSpPr>
        <p:spPr>
          <a:xfrm>
            <a:off x="1099805" y="5548030"/>
            <a:ext cx="10614976" cy="464166"/>
          </a:xfrm>
          <a:prstGeom prst="rect">
            <a:avLst/>
          </a:prstGeom>
          <a:noFill/>
        </p:spPr>
        <p:txBody>
          <a:bodyPr wrap="square">
            <a:spAutoFit/>
          </a:bodyPr>
          <a:lstStyle/>
          <a:p>
            <a:pPr>
              <a:lnSpc>
                <a:spcPct val="150000"/>
              </a:lnSpc>
            </a:pPr>
            <a:r>
              <a:rPr lang="zh-CN" altLang="en-US" sz="1800" dirty="0">
                <a:solidFill>
                  <a:schemeClr val="tx1"/>
                </a:solidFill>
                <a:latin typeface="微软雅黑" panose="020B0503020204020204" charset="-122"/>
                <a:ea typeface="微软雅黑" panose="020B0503020204020204" charset="-122"/>
                <a:cs typeface="微软雅黑" panose="020B0503020204020204" charset="-122"/>
              </a:rPr>
              <a:t>生理盐水相较于葡萄糖作为溶媒用于糖尿病患者，可以减少胰岛素的添加，使用更加方便、安全</a:t>
            </a:r>
            <a:endParaRPr lang="zh-CN" altLang="en-US" dirty="0"/>
          </a:p>
        </p:txBody>
      </p:sp>
    </p:spTree>
    <p:extLst>
      <p:ext uri="{BB962C8B-B14F-4D97-AF65-F5344CB8AC3E}">
        <p14:creationId xmlns:p14="http://schemas.microsoft.com/office/powerpoint/2010/main" val="9540210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11">
            <a:extLst>
              <a:ext uri="{FF2B5EF4-FFF2-40B4-BE49-F238E27FC236}">
                <a16:creationId xmlns:a16="http://schemas.microsoft.com/office/drawing/2014/main" id="{CCE7D31C-B4A4-067A-013A-310DCE8A8874}"/>
              </a:ext>
            </a:extLst>
          </p:cNvPr>
          <p:cNvSpPr>
            <a:spLocks/>
          </p:cNvSpPr>
          <p:nvPr/>
        </p:nvSpPr>
        <p:spPr bwMode="auto">
          <a:xfrm>
            <a:off x="521035" y="0"/>
            <a:ext cx="1075044" cy="127819"/>
          </a:xfrm>
          <a:custGeom>
            <a:avLst/>
            <a:gdLst>
              <a:gd name="T0" fmla="*/ 85667 w 1156"/>
              <a:gd name="T1" fmla="*/ 0 h 142"/>
              <a:gd name="T2" fmla="*/ 806508 w 1156"/>
              <a:gd name="T3" fmla="*/ 0 h 142"/>
              <a:gd name="T4" fmla="*/ 892175 w 1156"/>
              <a:gd name="T5" fmla="*/ 112712 h 142"/>
              <a:gd name="T6" fmla="*/ 0 w 1156"/>
              <a:gd name="T7" fmla="*/ 112712 h 142"/>
              <a:gd name="T8" fmla="*/ 85667 w 1156"/>
              <a:gd name="T9" fmla="*/ 0 h 14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156" h="142">
                <a:moveTo>
                  <a:pt x="111" y="0"/>
                </a:moveTo>
                <a:lnTo>
                  <a:pt x="1045" y="0"/>
                </a:lnTo>
                <a:lnTo>
                  <a:pt x="1156" y="142"/>
                </a:lnTo>
                <a:lnTo>
                  <a:pt x="0" y="142"/>
                </a:lnTo>
                <a:lnTo>
                  <a:pt x="111" y="0"/>
                </a:lnTo>
                <a:close/>
              </a:path>
            </a:pathLst>
          </a:custGeom>
          <a:solidFill>
            <a:srgbClr val="4472C4"/>
          </a:solidFill>
          <a:ln>
            <a:noFill/>
          </a:ln>
          <a:effectLst>
            <a:outerShdw blurRad="63500" algn="ctr" rotWithShape="0">
              <a:prstClr val="black">
                <a:alpha val="40000"/>
              </a:prstClr>
            </a:outerShdw>
          </a:effectLst>
        </p:spPr>
        <p:txBody>
          <a:bodyPr/>
          <a:lstStyle/>
          <a:p>
            <a:pPr algn="ctr"/>
            <a:endParaRPr lang="zh-CN" altLang="en-US" sz="1799">
              <a:cs typeface="+mn-ea"/>
              <a:sym typeface="+mn-lt"/>
            </a:endParaRPr>
          </a:p>
        </p:txBody>
      </p:sp>
      <p:sp>
        <p:nvSpPr>
          <p:cNvPr id="3" name="Rectangle 12">
            <a:extLst>
              <a:ext uri="{FF2B5EF4-FFF2-40B4-BE49-F238E27FC236}">
                <a16:creationId xmlns:a16="http://schemas.microsoft.com/office/drawing/2014/main" id="{5D79FD8A-3462-C4DA-05AF-BF5F927E1312}"/>
              </a:ext>
            </a:extLst>
          </p:cNvPr>
          <p:cNvSpPr>
            <a:spLocks noChangeArrowheads="1"/>
          </p:cNvSpPr>
          <p:nvPr/>
        </p:nvSpPr>
        <p:spPr bwMode="auto">
          <a:xfrm>
            <a:off x="521035" y="127820"/>
            <a:ext cx="1075044" cy="983226"/>
          </a:xfrm>
          <a:prstGeom prst="rect">
            <a:avLst/>
          </a:prstGeom>
          <a:solidFill>
            <a:srgbClr val="4472C4"/>
          </a:solidFill>
          <a:ln>
            <a:noFill/>
          </a:ln>
          <a:effectLst>
            <a:outerShdw blurRad="63500" algn="ctr" rotWithShape="0">
              <a:prstClr val="black">
                <a:alpha val="40000"/>
              </a:prstClr>
            </a:outerShdw>
          </a:effectLst>
        </p:spPr>
        <p:txBody>
          <a:bodyPr/>
          <a:lstStyle>
            <a:lvl1pPr eaLnBrk="0" hangingPunct="0">
              <a:spcBef>
                <a:spcPct val="20000"/>
              </a:spcBef>
              <a:buChar char="•"/>
              <a:defRPr sz="2000">
                <a:solidFill>
                  <a:schemeClr val="accent2"/>
                </a:solidFill>
                <a:latin typeface="Arial" panose="020B0604020202020204" pitchFamily="34" charset="0"/>
                <a:ea typeface="微软雅黑" panose="020B0503020204020204" pitchFamily="34" charset="-122"/>
              </a:defRPr>
            </a:lvl1pPr>
            <a:lvl2pPr marL="742950" indent="-285750" eaLnBrk="0" hangingPunct="0">
              <a:spcBef>
                <a:spcPct val="20000"/>
              </a:spcBef>
              <a:buChar char="–"/>
              <a:defRPr sz="2000">
                <a:solidFill>
                  <a:schemeClr val="accent2"/>
                </a:solidFill>
                <a:latin typeface="Arial" panose="020B0604020202020204" pitchFamily="34" charset="0"/>
                <a:ea typeface="仿宋_GB2312" pitchFamily="1" charset="-122"/>
              </a:defRPr>
            </a:lvl2pPr>
            <a:lvl3pPr marL="1143000" indent="-228600" eaLnBrk="0" hangingPunct="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algn="ctr" eaLnBrk="1" hangingPunct="1">
              <a:spcBef>
                <a:spcPct val="0"/>
              </a:spcBef>
              <a:buFontTx/>
              <a:buNone/>
            </a:pPr>
            <a:endParaRPr lang="zh-CN" altLang="en-US" sz="1799">
              <a:solidFill>
                <a:schemeClr val="tx1"/>
              </a:solidFill>
              <a:latin typeface="+mn-lt"/>
              <a:ea typeface="+mn-ea"/>
              <a:cs typeface="+mn-ea"/>
              <a:sym typeface="+mn-lt"/>
            </a:endParaRPr>
          </a:p>
        </p:txBody>
      </p:sp>
      <p:sp>
        <p:nvSpPr>
          <p:cNvPr id="4" name="文本框 3">
            <a:extLst>
              <a:ext uri="{FF2B5EF4-FFF2-40B4-BE49-F238E27FC236}">
                <a16:creationId xmlns:a16="http://schemas.microsoft.com/office/drawing/2014/main" id="{15241B64-7C2E-4DB8-24EC-B762273AA7F0}"/>
              </a:ext>
            </a:extLst>
          </p:cNvPr>
          <p:cNvSpPr txBox="1"/>
          <p:nvPr/>
        </p:nvSpPr>
        <p:spPr>
          <a:xfrm>
            <a:off x="642605" y="214635"/>
            <a:ext cx="914400" cy="707886"/>
          </a:xfrm>
          <a:prstGeom prst="rect">
            <a:avLst/>
          </a:prstGeom>
          <a:noFill/>
        </p:spPr>
        <p:txBody>
          <a:bodyPr wrap="square" rtlCol="0">
            <a:spAutoFit/>
          </a:bodyPr>
          <a:lstStyle/>
          <a:p>
            <a:r>
              <a:rPr lang="en-US" altLang="zh-CN" sz="4000" b="1" dirty="0">
                <a:solidFill>
                  <a:schemeClr val="bg1"/>
                </a:solidFill>
                <a:latin typeface="微软雅黑" panose="020B0503020204020204" pitchFamily="34" charset="-122"/>
                <a:ea typeface="微软雅黑" panose="020B0503020204020204" pitchFamily="34" charset="-122"/>
              </a:rPr>
              <a:t>05</a:t>
            </a:r>
            <a:endParaRPr lang="zh-CN" altLang="en-US" sz="4000" b="1" dirty="0">
              <a:solidFill>
                <a:schemeClr val="bg1"/>
              </a:solidFill>
              <a:latin typeface="微软雅黑" panose="020B0503020204020204" pitchFamily="34" charset="-122"/>
              <a:ea typeface="微软雅黑" panose="020B0503020204020204" pitchFamily="34" charset="-122"/>
            </a:endParaRPr>
          </a:p>
        </p:txBody>
      </p:sp>
      <p:sp>
        <p:nvSpPr>
          <p:cNvPr id="5" name="文本框 4">
            <a:extLst>
              <a:ext uri="{FF2B5EF4-FFF2-40B4-BE49-F238E27FC236}">
                <a16:creationId xmlns:a16="http://schemas.microsoft.com/office/drawing/2014/main" id="{17636560-0FD4-AC1D-F421-96779696A496}"/>
              </a:ext>
            </a:extLst>
          </p:cNvPr>
          <p:cNvSpPr txBox="1"/>
          <p:nvPr/>
        </p:nvSpPr>
        <p:spPr>
          <a:xfrm>
            <a:off x="1839685" y="-43505"/>
            <a:ext cx="1670432" cy="743986"/>
          </a:xfrm>
          <a:prstGeom prst="rect">
            <a:avLst/>
          </a:prstGeom>
          <a:noFill/>
        </p:spPr>
        <p:txBody>
          <a:bodyPr wrap="square" rtlCol="0">
            <a:spAutoFit/>
          </a:bodyPr>
          <a:lstStyle/>
          <a:p>
            <a:pPr algn="dist">
              <a:lnSpc>
                <a:spcPct val="150000"/>
              </a:lnSpc>
            </a:pPr>
            <a:r>
              <a:rPr lang="zh-CN" altLang="en-US" sz="3200" b="1" dirty="0">
                <a:solidFill>
                  <a:srgbClr val="4472C4"/>
                </a:solidFill>
                <a:latin typeface="微软雅黑" panose="020B0503020204020204" pitchFamily="34" charset="-122"/>
                <a:ea typeface="微软雅黑" panose="020B0503020204020204" pitchFamily="34" charset="-122"/>
              </a:rPr>
              <a:t>公平性</a:t>
            </a:r>
          </a:p>
        </p:txBody>
      </p:sp>
      <p:pic>
        <p:nvPicPr>
          <p:cNvPr id="9" name="图片 8">
            <a:extLst>
              <a:ext uri="{FF2B5EF4-FFF2-40B4-BE49-F238E27FC236}">
                <a16:creationId xmlns:a16="http://schemas.microsoft.com/office/drawing/2014/main" id="{1ED1F5B1-4BBB-ED25-E5E6-D64C3C5366E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06116" y="269430"/>
            <a:ext cx="2271252" cy="549765"/>
          </a:xfrm>
          <a:prstGeom prst="rect">
            <a:avLst/>
          </a:prstGeom>
        </p:spPr>
      </p:pic>
      <p:sp>
        <p:nvSpPr>
          <p:cNvPr id="7" name="文本框 6">
            <a:extLst>
              <a:ext uri="{FF2B5EF4-FFF2-40B4-BE49-F238E27FC236}">
                <a16:creationId xmlns:a16="http://schemas.microsoft.com/office/drawing/2014/main" id="{708438F4-BD93-4239-249B-88A927C93F61}"/>
              </a:ext>
            </a:extLst>
          </p:cNvPr>
          <p:cNvSpPr txBox="1"/>
          <p:nvPr/>
        </p:nvSpPr>
        <p:spPr>
          <a:xfrm>
            <a:off x="1888845" y="544312"/>
            <a:ext cx="1572112" cy="499624"/>
          </a:xfrm>
          <a:prstGeom prst="rect">
            <a:avLst/>
          </a:prstGeom>
          <a:noFill/>
        </p:spPr>
        <p:txBody>
          <a:bodyPr wrap="square" rtlCol="0">
            <a:spAutoFit/>
          </a:bodyPr>
          <a:lstStyle/>
          <a:p>
            <a:pPr algn="dist">
              <a:lnSpc>
                <a:spcPct val="150000"/>
              </a:lnSpc>
            </a:pPr>
            <a:r>
              <a:rPr lang="en-US" altLang="zh-CN" sz="2000" b="1" dirty="0">
                <a:solidFill>
                  <a:schemeClr val="bg2">
                    <a:lumMod val="90000"/>
                  </a:schemeClr>
                </a:solidFill>
                <a:latin typeface="微软雅黑" panose="020B0503020204020204" pitchFamily="34" charset="-122"/>
                <a:ea typeface="微软雅黑" panose="020B0503020204020204" pitchFamily="34" charset="-122"/>
              </a:rPr>
              <a:t>Fairness</a:t>
            </a:r>
            <a:endParaRPr lang="zh-CN" altLang="en-US" sz="2000" b="1" dirty="0">
              <a:solidFill>
                <a:schemeClr val="bg2">
                  <a:lumMod val="90000"/>
                </a:schemeClr>
              </a:solidFill>
              <a:latin typeface="微软雅黑" panose="020B0503020204020204" pitchFamily="34" charset="-122"/>
              <a:ea typeface="微软雅黑" panose="020B0503020204020204" pitchFamily="34" charset="-122"/>
            </a:endParaRPr>
          </a:p>
        </p:txBody>
      </p:sp>
      <p:sp>
        <p:nvSpPr>
          <p:cNvPr id="8" name="文本框 7">
            <a:extLst>
              <a:ext uri="{FF2B5EF4-FFF2-40B4-BE49-F238E27FC236}">
                <a16:creationId xmlns:a16="http://schemas.microsoft.com/office/drawing/2014/main" id="{5807EF68-2132-C172-537F-AEF5F62546E4}"/>
              </a:ext>
            </a:extLst>
          </p:cNvPr>
          <p:cNvSpPr txBox="1"/>
          <p:nvPr/>
        </p:nvSpPr>
        <p:spPr>
          <a:xfrm>
            <a:off x="521035" y="1266999"/>
            <a:ext cx="10975994" cy="499624"/>
          </a:xfrm>
          <a:prstGeom prst="rect">
            <a:avLst/>
          </a:prstGeom>
          <a:noFill/>
        </p:spPr>
        <p:txBody>
          <a:bodyPr wrap="square" rtlCol="0">
            <a:spAutoFit/>
          </a:bodyPr>
          <a:lstStyle/>
          <a:p>
            <a:pPr marL="285750" indent="-285750">
              <a:lnSpc>
                <a:spcPct val="150000"/>
              </a:lnSpc>
              <a:buFont typeface="Wingdings" panose="05000000000000000000" pitchFamily="2" charset="2"/>
              <a:buChar char="l"/>
            </a:pPr>
            <a:r>
              <a:rPr lang="zh-CN" altLang="en-US" sz="2000" b="1" dirty="0">
                <a:solidFill>
                  <a:srgbClr val="0054A7"/>
                </a:solidFill>
                <a:effectLst/>
                <a:latin typeface="微软雅黑" panose="020B0503020204020204" pitchFamily="34" charset="-122"/>
                <a:ea typeface="微软雅黑" panose="020B0503020204020204" pitchFamily="34" charset="-122"/>
              </a:rPr>
              <a:t>所治疗疾病对公共健康的影响</a:t>
            </a:r>
            <a:endParaRPr lang="zh-CN" altLang="en-US" sz="2000" b="1" dirty="0">
              <a:solidFill>
                <a:schemeClr val="bg1">
                  <a:lumMod val="65000"/>
                </a:schemeClr>
              </a:solidFill>
              <a:latin typeface="微软雅黑" panose="020B0503020204020204" pitchFamily="34" charset="-122"/>
              <a:ea typeface="微软雅黑" panose="020B0503020204020204" pitchFamily="34" charset="-122"/>
            </a:endParaRPr>
          </a:p>
        </p:txBody>
      </p:sp>
      <p:cxnSp>
        <p:nvCxnSpPr>
          <p:cNvPr id="15" name="直接连接符 14">
            <a:extLst>
              <a:ext uri="{FF2B5EF4-FFF2-40B4-BE49-F238E27FC236}">
                <a16:creationId xmlns:a16="http://schemas.microsoft.com/office/drawing/2014/main" id="{3A3A3DEB-B8AA-5294-9E45-8B17AD9875EB}"/>
              </a:ext>
            </a:extLst>
          </p:cNvPr>
          <p:cNvCxnSpPr/>
          <p:nvPr/>
        </p:nvCxnSpPr>
        <p:spPr>
          <a:xfrm>
            <a:off x="521035" y="1887794"/>
            <a:ext cx="8426320" cy="0"/>
          </a:xfrm>
          <a:prstGeom prst="line">
            <a:avLst/>
          </a:prstGeom>
        </p:spPr>
        <p:style>
          <a:lnRef idx="1">
            <a:schemeClr val="accent1"/>
          </a:lnRef>
          <a:fillRef idx="0">
            <a:schemeClr val="accent1"/>
          </a:fillRef>
          <a:effectRef idx="0">
            <a:schemeClr val="accent1"/>
          </a:effectRef>
          <a:fontRef idx="minor">
            <a:schemeClr val="tx1"/>
          </a:fontRef>
        </p:style>
      </p:cxnSp>
      <p:sp>
        <p:nvSpPr>
          <p:cNvPr id="26" name="文本框 25">
            <a:extLst>
              <a:ext uri="{FF2B5EF4-FFF2-40B4-BE49-F238E27FC236}">
                <a16:creationId xmlns:a16="http://schemas.microsoft.com/office/drawing/2014/main" id="{D1A62B9F-4EBD-F347-818C-4D0E55E9E724}"/>
              </a:ext>
            </a:extLst>
          </p:cNvPr>
          <p:cNvSpPr txBox="1"/>
          <p:nvPr/>
        </p:nvSpPr>
        <p:spPr>
          <a:xfrm>
            <a:off x="412957" y="1989686"/>
            <a:ext cx="9776072" cy="1527791"/>
          </a:xfrm>
          <a:prstGeom prst="rect">
            <a:avLst/>
          </a:prstGeom>
          <a:noFill/>
        </p:spPr>
        <p:txBody>
          <a:bodyPr wrap="square">
            <a:spAutoFit/>
          </a:bodyPr>
          <a:lstStyle/>
          <a:p>
            <a:pPr>
              <a:lnSpc>
                <a:spcPct val="150000"/>
              </a:lnSpc>
            </a:pPr>
            <a:r>
              <a:rPr lang="zh-CN" altLang="da-DK" sz="1600" dirty="0">
                <a:solidFill>
                  <a:srgbClr val="424146"/>
                </a:solidFill>
                <a:latin typeface="微软雅黑 Light" panose="020B0502040204020203" pitchFamily="34" charset="-122"/>
                <a:ea typeface="微软雅黑 Light" panose="020B0502040204020203" pitchFamily="34" charset="-122"/>
                <a:sym typeface="+mn-ea"/>
              </a:rPr>
              <a:t>MRSA即耐甲氧西林金黄色葡萄球菌，指对现有β-内酰胺类抗菌药物耐药的金黄色葡萄球菌，是最常见的多重耐药菌之一。2019年全国平均检出率30.9%。</a:t>
            </a:r>
            <a:r>
              <a:rPr lang="zh-CN" altLang="en-US" sz="1600" dirty="0">
                <a:solidFill>
                  <a:srgbClr val="424146"/>
                </a:solidFill>
                <a:latin typeface="微软雅黑 Light" panose="020B0502040204020203" pitchFamily="34" charset="-122"/>
                <a:ea typeface="微软雅黑 Light" panose="020B0502040204020203" pitchFamily="34" charset="-122"/>
                <a:sym typeface="+mn-ea"/>
              </a:rPr>
              <a:t>引发</a:t>
            </a:r>
            <a:r>
              <a:rPr lang="zh-CN" altLang="da-DK" sz="1600" dirty="0">
                <a:solidFill>
                  <a:srgbClr val="424146"/>
                </a:solidFill>
                <a:latin typeface="微软雅黑 Light" panose="020B0502040204020203" pitchFamily="34" charset="-122"/>
                <a:ea typeface="微软雅黑 Light" panose="020B0502040204020203" pitchFamily="34" charset="-122"/>
                <a:sym typeface="+mn-ea"/>
              </a:rPr>
              <a:t>肺炎、皮肤软组织感染及菌血症</a:t>
            </a:r>
            <a:r>
              <a:rPr lang="zh-CN" altLang="en-US" sz="1600" dirty="0">
                <a:solidFill>
                  <a:srgbClr val="424146"/>
                </a:solidFill>
                <a:latin typeface="微软雅黑 Light" panose="020B0502040204020203" pitchFamily="34" charset="-122"/>
                <a:ea typeface="微软雅黑 Light" panose="020B0502040204020203" pitchFamily="34" charset="-122"/>
                <a:sym typeface="+mn-ea"/>
              </a:rPr>
              <a:t>等，是临床中较为棘手，亟需解决的问题，利奈唑胺是其主要治疗药物</a:t>
            </a:r>
            <a:endParaRPr lang="zh-CN" altLang="da-DK" sz="1600" dirty="0">
              <a:solidFill>
                <a:srgbClr val="424146"/>
              </a:solidFill>
              <a:latin typeface="微软雅黑 Light" panose="020B0502040204020203" pitchFamily="34" charset="-122"/>
              <a:ea typeface="微软雅黑 Light" panose="020B0502040204020203" pitchFamily="34" charset="-122"/>
              <a:sym typeface="+mn-ea"/>
            </a:endParaRPr>
          </a:p>
          <a:p>
            <a:pPr algn="l">
              <a:lnSpc>
                <a:spcPct val="150000"/>
              </a:lnSpc>
            </a:pPr>
            <a:endParaRPr lang="zh-CN" altLang="da-DK" sz="1600" dirty="0">
              <a:solidFill>
                <a:srgbClr val="424146"/>
              </a:solidFill>
              <a:latin typeface="微软雅黑 Light" panose="020B0502040204020203" pitchFamily="34" charset="-122"/>
              <a:ea typeface="微软雅黑 Light" panose="020B0502040204020203" pitchFamily="34" charset="-122"/>
              <a:sym typeface="+mn-ea"/>
            </a:endParaRPr>
          </a:p>
        </p:txBody>
      </p:sp>
      <p:sp>
        <p:nvSpPr>
          <p:cNvPr id="27" name="文本框 26">
            <a:extLst>
              <a:ext uri="{FF2B5EF4-FFF2-40B4-BE49-F238E27FC236}">
                <a16:creationId xmlns:a16="http://schemas.microsoft.com/office/drawing/2014/main" id="{ADCC59A7-CE83-C487-A424-DA492B29078E}"/>
              </a:ext>
            </a:extLst>
          </p:cNvPr>
          <p:cNvSpPr txBox="1"/>
          <p:nvPr/>
        </p:nvSpPr>
        <p:spPr>
          <a:xfrm>
            <a:off x="504879" y="3097300"/>
            <a:ext cx="8711455" cy="499624"/>
          </a:xfrm>
          <a:prstGeom prst="rect">
            <a:avLst/>
          </a:prstGeom>
          <a:noFill/>
        </p:spPr>
        <p:txBody>
          <a:bodyPr wrap="square" rtlCol="0">
            <a:spAutoFit/>
          </a:bodyPr>
          <a:lstStyle/>
          <a:p>
            <a:pPr marL="285750" indent="-285750">
              <a:lnSpc>
                <a:spcPct val="150000"/>
              </a:lnSpc>
              <a:buFont typeface="Wingdings" panose="05000000000000000000" pitchFamily="2" charset="2"/>
              <a:buChar char="l"/>
            </a:pPr>
            <a:r>
              <a:rPr lang="zh-CN" altLang="en-US" sz="2000" b="1" dirty="0">
                <a:solidFill>
                  <a:srgbClr val="0054A7"/>
                </a:solidFill>
                <a:effectLst/>
                <a:latin typeface="微软雅黑" panose="020B0503020204020204" pitchFamily="34" charset="-122"/>
                <a:ea typeface="微软雅黑" panose="020B0503020204020204" pitchFamily="34" charset="-122"/>
              </a:rPr>
              <a:t>符合保基本原则</a:t>
            </a:r>
            <a:endParaRPr lang="zh-CN" altLang="en-US" sz="2000" b="1" dirty="0">
              <a:solidFill>
                <a:schemeClr val="bg1">
                  <a:lumMod val="65000"/>
                </a:schemeClr>
              </a:solidFill>
              <a:latin typeface="微软雅黑" panose="020B0503020204020204" pitchFamily="34" charset="-122"/>
              <a:ea typeface="微软雅黑" panose="020B0503020204020204" pitchFamily="34" charset="-122"/>
            </a:endParaRPr>
          </a:p>
        </p:txBody>
      </p:sp>
      <p:cxnSp>
        <p:nvCxnSpPr>
          <p:cNvPr id="28" name="直接连接符 27">
            <a:extLst>
              <a:ext uri="{FF2B5EF4-FFF2-40B4-BE49-F238E27FC236}">
                <a16:creationId xmlns:a16="http://schemas.microsoft.com/office/drawing/2014/main" id="{9E074B73-2ED2-30F1-07F2-21DEA05C0E02}"/>
              </a:ext>
            </a:extLst>
          </p:cNvPr>
          <p:cNvCxnSpPr/>
          <p:nvPr/>
        </p:nvCxnSpPr>
        <p:spPr>
          <a:xfrm>
            <a:off x="521035" y="3715694"/>
            <a:ext cx="8426320" cy="0"/>
          </a:xfrm>
          <a:prstGeom prst="line">
            <a:avLst/>
          </a:prstGeom>
        </p:spPr>
        <p:style>
          <a:lnRef idx="1">
            <a:schemeClr val="accent1"/>
          </a:lnRef>
          <a:fillRef idx="0">
            <a:schemeClr val="accent1"/>
          </a:fillRef>
          <a:effectRef idx="0">
            <a:schemeClr val="accent1"/>
          </a:effectRef>
          <a:fontRef idx="minor">
            <a:schemeClr val="tx1"/>
          </a:fontRef>
        </p:style>
      </p:cxnSp>
      <p:sp>
        <p:nvSpPr>
          <p:cNvPr id="30" name="文本框 29">
            <a:extLst>
              <a:ext uri="{FF2B5EF4-FFF2-40B4-BE49-F238E27FC236}">
                <a16:creationId xmlns:a16="http://schemas.microsoft.com/office/drawing/2014/main" id="{6346E133-DAE5-78F9-AB9E-0D4CAD3476A2}"/>
              </a:ext>
            </a:extLst>
          </p:cNvPr>
          <p:cNvSpPr txBox="1"/>
          <p:nvPr/>
        </p:nvSpPr>
        <p:spPr>
          <a:xfrm>
            <a:off x="412957" y="3741314"/>
            <a:ext cx="9399637" cy="789127"/>
          </a:xfrm>
          <a:prstGeom prst="rect">
            <a:avLst/>
          </a:prstGeom>
          <a:noFill/>
        </p:spPr>
        <p:txBody>
          <a:bodyPr wrap="square">
            <a:spAutoFit/>
          </a:bodyPr>
          <a:lstStyle/>
          <a:p>
            <a:pPr marL="98425" indent="0" algn="l" rtl="0" eaLnBrk="0" fontAlgn="auto">
              <a:lnSpc>
                <a:spcPct val="150000"/>
              </a:lnSpc>
              <a:spcBef>
                <a:spcPts val="0"/>
              </a:spcBef>
              <a:buClrTx/>
              <a:buSzTx/>
              <a:buFontTx/>
            </a:pPr>
            <a:r>
              <a:rPr lang="zh-CN" altLang="en-US" sz="1600" dirty="0">
                <a:solidFill>
                  <a:srgbClr val="424146"/>
                </a:solidFill>
                <a:latin typeface="微软雅黑 Light" panose="020B0502040204020203" pitchFamily="34" charset="-122"/>
                <a:ea typeface="微软雅黑 Light" panose="020B0502040204020203" pitchFamily="34" charset="-122"/>
              </a:rPr>
              <a:t>利奈唑胺氯化钠注射液满足了参保人员中特殊群体，如糖尿病患者、休克患者的安全用药需求，与目前医保目录中利奈唑胺葡萄糖注射液的治疗费用相比，部分地区价格更低，符合“保基本”原则。</a:t>
            </a:r>
          </a:p>
        </p:txBody>
      </p:sp>
      <p:sp>
        <p:nvSpPr>
          <p:cNvPr id="31" name="文本框 30">
            <a:extLst>
              <a:ext uri="{FF2B5EF4-FFF2-40B4-BE49-F238E27FC236}">
                <a16:creationId xmlns:a16="http://schemas.microsoft.com/office/drawing/2014/main" id="{AC1721C3-D0FE-D23E-77F3-624B7B3EA45D}"/>
              </a:ext>
            </a:extLst>
          </p:cNvPr>
          <p:cNvSpPr txBox="1"/>
          <p:nvPr/>
        </p:nvSpPr>
        <p:spPr>
          <a:xfrm>
            <a:off x="521035" y="4614406"/>
            <a:ext cx="9085081" cy="499624"/>
          </a:xfrm>
          <a:prstGeom prst="rect">
            <a:avLst/>
          </a:prstGeom>
          <a:noFill/>
        </p:spPr>
        <p:txBody>
          <a:bodyPr wrap="square" rtlCol="0">
            <a:spAutoFit/>
          </a:bodyPr>
          <a:lstStyle/>
          <a:p>
            <a:pPr marL="285750" indent="-285750">
              <a:lnSpc>
                <a:spcPct val="150000"/>
              </a:lnSpc>
              <a:buFont typeface="Wingdings" panose="05000000000000000000" pitchFamily="2" charset="2"/>
              <a:buChar char="l"/>
            </a:pPr>
            <a:r>
              <a:rPr lang="zh-CN" altLang="en-US" sz="2000" b="1" dirty="0">
                <a:solidFill>
                  <a:srgbClr val="0054A7"/>
                </a:solidFill>
                <a:latin typeface="微软雅黑" panose="020B0503020204020204" pitchFamily="34" charset="-122"/>
                <a:ea typeface="微软雅黑" panose="020B0503020204020204" pitchFamily="34" charset="-122"/>
              </a:rPr>
              <a:t>弥补目录短板</a:t>
            </a:r>
          </a:p>
        </p:txBody>
      </p:sp>
      <p:cxnSp>
        <p:nvCxnSpPr>
          <p:cNvPr id="32" name="直接连接符 31">
            <a:extLst>
              <a:ext uri="{FF2B5EF4-FFF2-40B4-BE49-F238E27FC236}">
                <a16:creationId xmlns:a16="http://schemas.microsoft.com/office/drawing/2014/main" id="{745AC5C6-E302-DDE9-B60A-15C34031E587}"/>
              </a:ext>
            </a:extLst>
          </p:cNvPr>
          <p:cNvCxnSpPr/>
          <p:nvPr/>
        </p:nvCxnSpPr>
        <p:spPr>
          <a:xfrm>
            <a:off x="521035" y="5226147"/>
            <a:ext cx="8426320" cy="0"/>
          </a:xfrm>
          <a:prstGeom prst="line">
            <a:avLst/>
          </a:prstGeom>
        </p:spPr>
        <p:style>
          <a:lnRef idx="1">
            <a:schemeClr val="accent1"/>
          </a:lnRef>
          <a:fillRef idx="0">
            <a:schemeClr val="accent1"/>
          </a:fillRef>
          <a:effectRef idx="0">
            <a:schemeClr val="accent1"/>
          </a:effectRef>
          <a:fontRef idx="minor">
            <a:schemeClr val="tx1"/>
          </a:fontRef>
        </p:style>
      </p:cxnSp>
      <p:sp>
        <p:nvSpPr>
          <p:cNvPr id="34" name="文本框 33">
            <a:extLst>
              <a:ext uri="{FF2B5EF4-FFF2-40B4-BE49-F238E27FC236}">
                <a16:creationId xmlns:a16="http://schemas.microsoft.com/office/drawing/2014/main" id="{F3F22D6D-4796-7203-7B4F-72345989E229}"/>
              </a:ext>
            </a:extLst>
          </p:cNvPr>
          <p:cNvSpPr txBox="1"/>
          <p:nvPr/>
        </p:nvSpPr>
        <p:spPr>
          <a:xfrm>
            <a:off x="521035" y="5226147"/>
            <a:ext cx="9209574" cy="789127"/>
          </a:xfrm>
          <a:prstGeom prst="rect">
            <a:avLst/>
          </a:prstGeom>
          <a:noFill/>
        </p:spPr>
        <p:txBody>
          <a:bodyPr wrap="square">
            <a:spAutoFit/>
          </a:bodyPr>
          <a:lstStyle/>
          <a:p>
            <a:pPr>
              <a:lnSpc>
                <a:spcPct val="150000"/>
              </a:lnSpc>
            </a:pPr>
            <a:r>
              <a:rPr lang="zh-CN" altLang="en-US" sz="1600" dirty="0">
                <a:solidFill>
                  <a:srgbClr val="424146"/>
                </a:solidFill>
                <a:latin typeface="微软雅黑 Light" panose="020B0502040204020203" pitchFamily="34" charset="-122"/>
                <a:ea typeface="微软雅黑 Light" panose="020B0502040204020203" pitchFamily="34" charset="-122"/>
              </a:rPr>
              <a:t>弥补利奈唑胺特殊人群用药短板；利奈唑胺葡萄糖注射液为医保目录产品，利奈唑胺氯化钠注射液的引入，将更有利于特殊人群的个性化治疗。</a:t>
            </a:r>
          </a:p>
        </p:txBody>
      </p:sp>
      <p:sp>
        <p:nvSpPr>
          <p:cNvPr id="35" name="文本框 34">
            <a:extLst>
              <a:ext uri="{FF2B5EF4-FFF2-40B4-BE49-F238E27FC236}">
                <a16:creationId xmlns:a16="http://schemas.microsoft.com/office/drawing/2014/main" id="{A9FF3150-98E9-8DA1-E57E-3D2939487807}"/>
              </a:ext>
            </a:extLst>
          </p:cNvPr>
          <p:cNvSpPr txBox="1"/>
          <p:nvPr/>
        </p:nvSpPr>
        <p:spPr>
          <a:xfrm>
            <a:off x="524546" y="6088946"/>
            <a:ext cx="9085081" cy="499624"/>
          </a:xfrm>
          <a:prstGeom prst="rect">
            <a:avLst/>
          </a:prstGeom>
          <a:noFill/>
        </p:spPr>
        <p:txBody>
          <a:bodyPr wrap="square" rtlCol="0">
            <a:spAutoFit/>
          </a:bodyPr>
          <a:lstStyle/>
          <a:p>
            <a:pPr marL="285750" indent="-285750">
              <a:lnSpc>
                <a:spcPct val="150000"/>
              </a:lnSpc>
              <a:buFont typeface="Wingdings" panose="05000000000000000000" pitchFamily="2" charset="2"/>
              <a:buChar char="l"/>
            </a:pPr>
            <a:r>
              <a:rPr lang="zh-CN" altLang="en-US" sz="2000" b="1" dirty="0">
                <a:solidFill>
                  <a:srgbClr val="0054A7"/>
                </a:solidFill>
                <a:latin typeface="微软雅黑" panose="020B0503020204020204" pitchFamily="34" charset="-122"/>
                <a:ea typeface="微软雅黑" panose="020B0503020204020204" pitchFamily="34" charset="-122"/>
              </a:rPr>
              <a:t>适应症明确，给药剂量及疗程明确，临床管理难度低</a:t>
            </a:r>
          </a:p>
        </p:txBody>
      </p:sp>
    </p:spTree>
    <p:extLst>
      <p:ext uri="{BB962C8B-B14F-4D97-AF65-F5344CB8AC3E}">
        <p14:creationId xmlns:p14="http://schemas.microsoft.com/office/powerpoint/2010/main" val="392162877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KSO_WM_UNIT_TABLE_BEAUTIFY" val="smartTable{66c57fc8-a9b3-4f66-b570-e3ecab5ac4cf}"/>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6164</TotalTime>
  <Words>1295</Words>
  <Application>Microsoft Office PowerPoint</Application>
  <PresentationFormat>宽屏</PresentationFormat>
  <Paragraphs>160</Paragraphs>
  <Slides>8</Slides>
  <Notes>1</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8</vt:i4>
      </vt:variant>
    </vt:vector>
  </HeadingPairs>
  <TitlesOfParts>
    <vt:vector size="16" baseType="lpstr">
      <vt:lpstr>等线</vt:lpstr>
      <vt:lpstr>等线 Light</vt:lpstr>
      <vt:lpstr>思源黑体</vt:lpstr>
      <vt:lpstr>微软雅黑</vt:lpstr>
      <vt:lpstr>微软雅黑 Light</vt:lpstr>
      <vt:lpstr>Arial</vt:lpstr>
      <vt:lpstr>Wingdings</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周达</dc:creator>
  <cp:lastModifiedBy>周达</cp:lastModifiedBy>
  <cp:revision>29</cp:revision>
  <dcterms:created xsi:type="dcterms:W3CDTF">2022-06-27T05:14:13Z</dcterms:created>
  <dcterms:modified xsi:type="dcterms:W3CDTF">2024-07-11T06:57:15Z</dcterms:modified>
</cp:coreProperties>
</file>