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handoutMasterIdLst>
    <p:handoutMasterId r:id="rId16"/>
  </p:handoutMasterIdLst>
  <p:sldIdLst>
    <p:sldId id="256" r:id="rId2"/>
    <p:sldId id="257" r:id="rId3"/>
    <p:sldId id="258" r:id="rId4"/>
    <p:sldId id="260" r:id="rId5"/>
    <p:sldId id="276" r:id="rId6"/>
    <p:sldId id="263" r:id="rId7"/>
    <p:sldId id="274" r:id="rId8"/>
    <p:sldId id="264" r:id="rId9"/>
    <p:sldId id="275" r:id="rId10"/>
    <p:sldId id="268" r:id="rId11"/>
    <p:sldId id="267" r:id="rId12"/>
    <p:sldId id="266" r:id="rId13"/>
    <p:sldId id="259" r:id="rId14"/>
  </p:sldIdLst>
  <p:sldSz cx="12192000" cy="6858000"/>
  <p:notesSz cx="6735763" cy="9866313"/>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90E0"/>
    <a:srgbClr val="1E64A5"/>
    <a:srgbClr val="2E75B6"/>
    <a:srgbClr val="AFAFAF"/>
    <a:srgbClr val="1F4E79"/>
    <a:srgbClr val="1D1668"/>
    <a:srgbClr val="C6DCF0"/>
    <a:srgbClr val="CFDE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1586D4-8900-4370-9E93-1521185DF36C}" v="22" dt="2024-07-01T22:52:20.593"/>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959" autoAdjust="0"/>
    <p:restoredTop sz="94660"/>
  </p:normalViewPr>
  <p:slideViewPr>
    <p:cSldViewPr snapToGrid="0" showGuides="1">
      <p:cViewPr varScale="1">
        <p:scale>
          <a:sx n="61" d="100"/>
          <a:sy n="61" d="100"/>
        </p:scale>
        <p:origin x="108" y="366"/>
      </p:cViewPr>
      <p:guideLst>
        <p:guide orient="horz" pos="2137"/>
        <p:guide pos="3862"/>
      </p:guideLst>
    </p:cSldViewPr>
  </p:slideViewPr>
  <p:notesTextViewPr>
    <p:cViewPr>
      <p:scale>
        <a:sx n="1" d="1"/>
        <a:sy n="1" d="1"/>
      </p:scale>
      <p:origin x="0" y="0"/>
    </p:cViewPr>
  </p:notesTextViewPr>
  <p:sorterViewPr>
    <p:cViewPr>
      <p:scale>
        <a:sx n="52" d="100"/>
        <a:sy n="5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nis Tam" userId="3066441cc77ca484" providerId="LiveId" clId="{641586D4-8900-4370-9E93-1521185DF36C}"/>
    <pc:docChg chg="undo redo custSel addSld delSld modSld">
      <pc:chgData name="Dennis Tam" userId="3066441cc77ca484" providerId="LiveId" clId="{641586D4-8900-4370-9E93-1521185DF36C}" dt="2024-07-01T22:52:28.038" v="495" actId="12"/>
      <pc:docMkLst>
        <pc:docMk/>
      </pc:docMkLst>
      <pc:sldChg chg="modSp mod">
        <pc:chgData name="Dennis Tam" userId="3066441cc77ca484" providerId="LiveId" clId="{641586D4-8900-4370-9E93-1521185DF36C}" dt="2024-06-30T14:29:28.155" v="320" actId="6549"/>
        <pc:sldMkLst>
          <pc:docMk/>
          <pc:sldMk cId="0" sldId="258"/>
        </pc:sldMkLst>
        <pc:graphicFrameChg chg="modGraphic">
          <ac:chgData name="Dennis Tam" userId="3066441cc77ca484" providerId="LiveId" clId="{641586D4-8900-4370-9E93-1521185DF36C}" dt="2024-06-30T14:29:28.155" v="320" actId="6549"/>
          <ac:graphicFrameMkLst>
            <pc:docMk/>
            <pc:sldMk cId="0" sldId="258"/>
            <ac:graphicFrameMk id="8" creationId="{00000000-0000-0000-0000-000000000000}"/>
          </ac:graphicFrameMkLst>
        </pc:graphicFrameChg>
      </pc:sldChg>
      <pc:sldChg chg="modSp mod">
        <pc:chgData name="Dennis Tam" userId="3066441cc77ca484" providerId="LiveId" clId="{641586D4-8900-4370-9E93-1521185DF36C}" dt="2024-06-30T14:23:27.215" v="315" actId="1076"/>
        <pc:sldMkLst>
          <pc:docMk/>
          <pc:sldMk cId="0" sldId="261"/>
        </pc:sldMkLst>
        <pc:spChg chg="mod">
          <ac:chgData name="Dennis Tam" userId="3066441cc77ca484" providerId="LiveId" clId="{641586D4-8900-4370-9E93-1521185DF36C}" dt="2024-06-30T14:23:22.720" v="314" actId="14100"/>
          <ac:spMkLst>
            <pc:docMk/>
            <pc:sldMk cId="0" sldId="261"/>
            <ac:spMk id="2" creationId="{00000000-0000-0000-0000-000000000000}"/>
          </ac:spMkLst>
        </pc:spChg>
        <pc:spChg chg="mod">
          <ac:chgData name="Dennis Tam" userId="3066441cc77ca484" providerId="LiveId" clId="{641586D4-8900-4370-9E93-1521185DF36C}" dt="2024-06-30T14:23:27.215" v="315" actId="1076"/>
          <ac:spMkLst>
            <pc:docMk/>
            <pc:sldMk cId="0" sldId="261"/>
            <ac:spMk id="7" creationId="{00000000-0000-0000-0000-000000000000}"/>
          </ac:spMkLst>
        </pc:spChg>
      </pc:sldChg>
      <pc:sldChg chg="addSp delSp modSp mod">
        <pc:chgData name="Dennis Tam" userId="3066441cc77ca484" providerId="LiveId" clId="{641586D4-8900-4370-9E93-1521185DF36C}" dt="2024-07-01T22:33:19.850" v="396"/>
        <pc:sldMkLst>
          <pc:docMk/>
          <pc:sldMk cId="0" sldId="264"/>
        </pc:sldMkLst>
        <pc:spChg chg="add del mod">
          <ac:chgData name="Dennis Tam" userId="3066441cc77ca484" providerId="LiveId" clId="{641586D4-8900-4370-9E93-1521185DF36C}" dt="2024-07-01T22:32:43.509" v="387"/>
          <ac:spMkLst>
            <pc:docMk/>
            <pc:sldMk cId="0" sldId="264"/>
            <ac:spMk id="3" creationId="{BDF7F23E-960B-F21A-AB5C-4BE9D8B7B6E3}"/>
          </ac:spMkLst>
        </pc:spChg>
        <pc:spChg chg="mod">
          <ac:chgData name="Dennis Tam" userId="3066441cc77ca484" providerId="LiveId" clId="{641586D4-8900-4370-9E93-1521185DF36C}" dt="2024-07-01T03:25:24.762" v="358"/>
          <ac:spMkLst>
            <pc:docMk/>
            <pc:sldMk cId="0" sldId="264"/>
            <ac:spMk id="5" creationId="{00000000-0000-0000-0000-000000000000}"/>
          </ac:spMkLst>
        </pc:spChg>
        <pc:spChg chg="add mod">
          <ac:chgData name="Dennis Tam" userId="3066441cc77ca484" providerId="LiveId" clId="{641586D4-8900-4370-9E93-1521185DF36C}" dt="2024-07-01T03:32:34.222" v="369" actId="113"/>
          <ac:spMkLst>
            <pc:docMk/>
            <pc:sldMk cId="0" sldId="264"/>
            <ac:spMk id="7" creationId="{66867063-1149-8E68-8A82-4552CA1FA2EB}"/>
          </ac:spMkLst>
        </pc:spChg>
        <pc:spChg chg="add del mod">
          <ac:chgData name="Dennis Tam" userId="3066441cc77ca484" providerId="LiveId" clId="{641586D4-8900-4370-9E93-1521185DF36C}" dt="2024-07-01T22:33:19.850" v="396"/>
          <ac:spMkLst>
            <pc:docMk/>
            <pc:sldMk cId="0" sldId="264"/>
            <ac:spMk id="10" creationId="{89B30207-1AC5-370C-DDCC-F1D85B6E4374}"/>
          </ac:spMkLst>
        </pc:spChg>
        <pc:grpChg chg="del">
          <ac:chgData name="Dennis Tam" userId="3066441cc77ca484" providerId="LiveId" clId="{641586D4-8900-4370-9E93-1521185DF36C}" dt="2024-07-01T03:32:46.033" v="371" actId="21"/>
          <ac:grpSpMkLst>
            <pc:docMk/>
            <pc:sldMk cId="0" sldId="264"/>
            <ac:grpSpMk id="21" creationId="{00000000-0000-0000-0000-000000000000}"/>
          </ac:grpSpMkLst>
        </pc:grpChg>
        <pc:grpChg chg="del">
          <ac:chgData name="Dennis Tam" userId="3066441cc77ca484" providerId="LiveId" clId="{641586D4-8900-4370-9E93-1521185DF36C}" dt="2024-07-01T03:32:40.752" v="370" actId="21"/>
          <ac:grpSpMkLst>
            <pc:docMk/>
            <pc:sldMk cId="0" sldId="264"/>
            <ac:grpSpMk id="22" creationId="{00000000-0000-0000-0000-000000000000}"/>
          </ac:grpSpMkLst>
        </pc:grpChg>
      </pc:sldChg>
      <pc:sldChg chg="modSp mod">
        <pc:chgData name="Dennis Tam" userId="3066441cc77ca484" providerId="LiveId" clId="{641586D4-8900-4370-9E93-1521185DF36C}" dt="2024-06-30T14:18:48.715" v="287"/>
        <pc:sldMkLst>
          <pc:docMk/>
          <pc:sldMk cId="0" sldId="265"/>
        </pc:sldMkLst>
        <pc:spChg chg="mod">
          <ac:chgData name="Dennis Tam" userId="3066441cc77ca484" providerId="LiveId" clId="{641586D4-8900-4370-9E93-1521185DF36C}" dt="2024-06-30T14:18:48.715" v="287"/>
          <ac:spMkLst>
            <pc:docMk/>
            <pc:sldMk cId="0" sldId="265"/>
            <ac:spMk id="10" creationId="{00000000-0000-0000-0000-000000000000}"/>
          </ac:spMkLst>
        </pc:spChg>
        <pc:graphicFrameChg chg="mod modGraphic">
          <ac:chgData name="Dennis Tam" userId="3066441cc77ca484" providerId="LiveId" clId="{641586D4-8900-4370-9E93-1521185DF36C}" dt="2024-06-30T14:17:56.005" v="284" actId="14734"/>
          <ac:graphicFrameMkLst>
            <pc:docMk/>
            <pc:sldMk cId="0" sldId="265"/>
            <ac:graphicFrameMk id="2" creationId="{00000000-0000-0000-0000-000000000000}"/>
          </ac:graphicFrameMkLst>
        </pc:graphicFrameChg>
      </pc:sldChg>
      <pc:sldChg chg="delSp modSp mod">
        <pc:chgData name="Dennis Tam" userId="3066441cc77ca484" providerId="LiveId" clId="{641586D4-8900-4370-9E93-1521185DF36C}" dt="2024-06-30T14:22:29.321" v="311" actId="1076"/>
        <pc:sldMkLst>
          <pc:docMk/>
          <pc:sldMk cId="0" sldId="268"/>
        </pc:sldMkLst>
        <pc:spChg chg="mod">
          <ac:chgData name="Dennis Tam" userId="3066441cc77ca484" providerId="LiveId" clId="{641586D4-8900-4370-9E93-1521185DF36C}" dt="2024-06-30T14:19:44.535" v="300" actId="20577"/>
          <ac:spMkLst>
            <pc:docMk/>
            <pc:sldMk cId="0" sldId="268"/>
            <ac:spMk id="4" creationId="{00000000-0000-0000-0000-000000000000}"/>
          </ac:spMkLst>
        </pc:spChg>
        <pc:spChg chg="del mod">
          <ac:chgData name="Dennis Tam" userId="3066441cc77ca484" providerId="LiveId" clId="{641586D4-8900-4370-9E93-1521185DF36C}" dt="2024-06-30T14:19:20.735" v="297"/>
          <ac:spMkLst>
            <pc:docMk/>
            <pc:sldMk cId="0" sldId="268"/>
            <ac:spMk id="6" creationId="{00000000-0000-0000-0000-000000000000}"/>
          </ac:spMkLst>
        </pc:spChg>
        <pc:spChg chg="del mod">
          <ac:chgData name="Dennis Tam" userId="3066441cc77ca484" providerId="LiveId" clId="{641586D4-8900-4370-9E93-1521185DF36C}" dt="2024-06-30T14:19:20.735" v="295"/>
          <ac:spMkLst>
            <pc:docMk/>
            <pc:sldMk cId="0" sldId="268"/>
            <ac:spMk id="8" creationId="{00000000-0000-0000-0000-000000000000}"/>
          </ac:spMkLst>
        </pc:spChg>
        <pc:spChg chg="mod">
          <ac:chgData name="Dennis Tam" userId="3066441cc77ca484" providerId="LiveId" clId="{641586D4-8900-4370-9E93-1521185DF36C}" dt="2024-06-30T14:21:21.585" v="306" actId="1076"/>
          <ac:spMkLst>
            <pc:docMk/>
            <pc:sldMk cId="0" sldId="268"/>
            <ac:spMk id="10" creationId="{00000000-0000-0000-0000-000000000000}"/>
          </ac:spMkLst>
        </pc:spChg>
        <pc:spChg chg="del mod">
          <ac:chgData name="Dennis Tam" userId="3066441cc77ca484" providerId="LiveId" clId="{641586D4-8900-4370-9E93-1521185DF36C}" dt="2024-06-30T14:21:10.715" v="305" actId="21"/>
          <ac:spMkLst>
            <pc:docMk/>
            <pc:sldMk cId="0" sldId="268"/>
            <ac:spMk id="18" creationId="{00000000-0000-0000-0000-000000000000}"/>
          </ac:spMkLst>
        </pc:spChg>
        <pc:grpChg chg="mod">
          <ac:chgData name="Dennis Tam" userId="3066441cc77ca484" providerId="LiveId" clId="{641586D4-8900-4370-9E93-1521185DF36C}" dt="2024-06-30T14:21:34.573" v="309" actId="1076"/>
          <ac:grpSpMkLst>
            <pc:docMk/>
            <pc:sldMk cId="0" sldId="268"/>
            <ac:grpSpMk id="21" creationId="{00000000-0000-0000-0000-000000000000}"/>
          </ac:grpSpMkLst>
        </pc:grpChg>
        <pc:grpChg chg="mod">
          <ac:chgData name="Dennis Tam" userId="3066441cc77ca484" providerId="LiveId" clId="{641586D4-8900-4370-9E93-1521185DF36C}" dt="2024-06-30T14:21:28.765" v="307" actId="1076"/>
          <ac:grpSpMkLst>
            <pc:docMk/>
            <pc:sldMk cId="0" sldId="268"/>
            <ac:grpSpMk id="51" creationId="{00000000-0000-0000-0000-000000000000}"/>
          </ac:grpSpMkLst>
        </pc:grpChg>
        <pc:grpChg chg="mod">
          <ac:chgData name="Dennis Tam" userId="3066441cc77ca484" providerId="LiveId" clId="{641586D4-8900-4370-9E93-1521185DF36C}" dt="2024-06-30T14:21:31.575" v="308" actId="1076"/>
          <ac:grpSpMkLst>
            <pc:docMk/>
            <pc:sldMk cId="0" sldId="268"/>
            <ac:grpSpMk id="61" creationId="{00000000-0000-0000-0000-000000000000}"/>
          </ac:grpSpMkLst>
        </pc:grpChg>
        <pc:grpChg chg="mod">
          <ac:chgData name="Dennis Tam" userId="3066441cc77ca484" providerId="LiveId" clId="{641586D4-8900-4370-9E93-1521185DF36C}" dt="2024-06-30T14:22:26.595" v="310" actId="1076"/>
          <ac:grpSpMkLst>
            <pc:docMk/>
            <pc:sldMk cId="0" sldId="268"/>
            <ac:grpSpMk id="70" creationId="{00000000-0000-0000-0000-000000000000}"/>
          </ac:grpSpMkLst>
        </pc:grpChg>
        <pc:grpChg chg="mod">
          <ac:chgData name="Dennis Tam" userId="3066441cc77ca484" providerId="LiveId" clId="{641586D4-8900-4370-9E93-1521185DF36C}" dt="2024-06-30T14:22:29.321" v="311" actId="1076"/>
          <ac:grpSpMkLst>
            <pc:docMk/>
            <pc:sldMk cId="0" sldId="268"/>
            <ac:grpSpMk id="74" creationId="{00000000-0000-0000-0000-000000000000}"/>
          </ac:grpSpMkLst>
        </pc:grpChg>
      </pc:sldChg>
      <pc:sldChg chg="del">
        <pc:chgData name="Dennis Tam" userId="3066441cc77ca484" providerId="LiveId" clId="{641586D4-8900-4370-9E93-1521185DF36C}" dt="2024-06-30T14:20:10.755" v="301" actId="2696"/>
        <pc:sldMkLst>
          <pc:docMk/>
          <pc:sldMk cId="215610651" sldId="270"/>
        </pc:sldMkLst>
      </pc:sldChg>
      <pc:sldChg chg="addSp delSp modSp new mod">
        <pc:chgData name="Dennis Tam" userId="3066441cc77ca484" providerId="LiveId" clId="{641586D4-8900-4370-9E93-1521185DF36C}" dt="2024-06-30T14:14:53.735" v="272" actId="207"/>
        <pc:sldMkLst>
          <pc:docMk/>
          <pc:sldMk cId="2980965676" sldId="274"/>
        </pc:sldMkLst>
        <pc:spChg chg="add mod">
          <ac:chgData name="Dennis Tam" userId="3066441cc77ca484" providerId="LiveId" clId="{641586D4-8900-4370-9E93-1521185DF36C}" dt="2024-06-30T14:11:12.195" v="242" actId="1076"/>
          <ac:spMkLst>
            <pc:docMk/>
            <pc:sldMk cId="2980965676" sldId="274"/>
            <ac:spMk id="4" creationId="{4CB11AC9-3C87-3617-B43B-0BB4582938BD}"/>
          </ac:spMkLst>
        </pc:spChg>
        <pc:spChg chg="add mod">
          <ac:chgData name="Dennis Tam" userId="3066441cc77ca484" providerId="LiveId" clId="{641586D4-8900-4370-9E93-1521185DF36C}" dt="2024-06-30T14:11:57.666" v="253" actId="1076"/>
          <ac:spMkLst>
            <pc:docMk/>
            <pc:sldMk cId="2980965676" sldId="274"/>
            <ac:spMk id="5" creationId="{1ECBA83F-8292-A30B-B110-462DD6F98024}"/>
          </ac:spMkLst>
        </pc:spChg>
        <pc:spChg chg="add del mod">
          <ac:chgData name="Dennis Tam" userId="3066441cc77ca484" providerId="LiveId" clId="{641586D4-8900-4370-9E93-1521185DF36C}" dt="2024-06-30T14:03:04.506" v="181" actId="21"/>
          <ac:spMkLst>
            <pc:docMk/>
            <pc:sldMk cId="2980965676" sldId="274"/>
            <ac:spMk id="6" creationId="{8B01A882-24A2-3A13-11D7-B6067D75BB6F}"/>
          </ac:spMkLst>
        </pc:spChg>
        <pc:spChg chg="add del mod">
          <ac:chgData name="Dennis Tam" userId="3066441cc77ca484" providerId="LiveId" clId="{641586D4-8900-4370-9E93-1521185DF36C}" dt="2024-06-30T14:02:06.338" v="170"/>
          <ac:spMkLst>
            <pc:docMk/>
            <pc:sldMk cId="2980965676" sldId="274"/>
            <ac:spMk id="8" creationId="{210A9445-3B43-A5F7-963F-C87823AEF06D}"/>
          </ac:spMkLst>
        </pc:spChg>
        <pc:spChg chg="add mod">
          <ac:chgData name="Dennis Tam" userId="3066441cc77ca484" providerId="LiveId" clId="{641586D4-8900-4370-9E93-1521185DF36C}" dt="2024-06-30T14:11:53.985" v="252" actId="1076"/>
          <ac:spMkLst>
            <pc:docMk/>
            <pc:sldMk cId="2980965676" sldId="274"/>
            <ac:spMk id="10" creationId="{0E551DE2-2261-CA30-7B3C-6A5464B52A5D}"/>
          </ac:spMkLst>
        </pc:spChg>
        <pc:spChg chg="add mod">
          <ac:chgData name="Dennis Tam" userId="3066441cc77ca484" providerId="LiveId" clId="{641586D4-8900-4370-9E93-1521185DF36C}" dt="2024-06-30T14:12:05.965" v="254" actId="14100"/>
          <ac:spMkLst>
            <pc:docMk/>
            <pc:sldMk cId="2980965676" sldId="274"/>
            <ac:spMk id="11" creationId="{626FE587-2B9F-457F-B4F9-CD0DC33348A2}"/>
          </ac:spMkLst>
        </pc:spChg>
        <pc:spChg chg="add del mod">
          <ac:chgData name="Dennis Tam" userId="3066441cc77ca484" providerId="LiveId" clId="{641586D4-8900-4370-9E93-1521185DF36C}" dt="2024-06-30T14:11:16.615" v="245"/>
          <ac:spMkLst>
            <pc:docMk/>
            <pc:sldMk cId="2980965676" sldId="274"/>
            <ac:spMk id="13" creationId="{55B4E791-BC72-C149-AE89-6104AEEE33FE}"/>
          </ac:spMkLst>
        </pc:spChg>
        <pc:spChg chg="add mod">
          <ac:chgData name="Dennis Tam" userId="3066441cc77ca484" providerId="LiveId" clId="{641586D4-8900-4370-9E93-1521185DF36C}" dt="2024-06-30T14:11:16.105" v="243" actId="1076"/>
          <ac:spMkLst>
            <pc:docMk/>
            <pc:sldMk cId="2980965676" sldId="274"/>
            <ac:spMk id="16" creationId="{862A8D9F-16B8-5AF4-ACF8-66383D14438C}"/>
          </ac:spMkLst>
        </pc:spChg>
        <pc:spChg chg="add mod">
          <ac:chgData name="Dennis Tam" userId="3066441cc77ca484" providerId="LiveId" clId="{641586D4-8900-4370-9E93-1521185DF36C}" dt="2024-06-30T14:14:53.735" v="272" actId="207"/>
          <ac:spMkLst>
            <pc:docMk/>
            <pc:sldMk cId="2980965676" sldId="274"/>
            <ac:spMk id="18" creationId="{4552FAAF-12FC-FDF7-1962-94787DBAABCC}"/>
          </ac:spMkLst>
        </pc:spChg>
        <pc:picChg chg="add mod">
          <ac:chgData name="Dennis Tam" userId="3066441cc77ca484" providerId="LiveId" clId="{641586D4-8900-4370-9E93-1521185DF36C}" dt="2024-06-30T14:00:41.398" v="99" actId="14100"/>
          <ac:picMkLst>
            <pc:docMk/>
            <pc:sldMk cId="2980965676" sldId="274"/>
            <ac:picMk id="2" creationId="{6E3ED501-4A93-0025-58F9-8FB3553B0DCB}"/>
          </ac:picMkLst>
        </pc:picChg>
        <pc:picChg chg="add mod">
          <ac:chgData name="Dennis Tam" userId="3066441cc77ca484" providerId="LiveId" clId="{641586D4-8900-4370-9E93-1521185DF36C}" dt="2024-06-30T14:12:13.316" v="255" actId="14100"/>
          <ac:picMkLst>
            <pc:docMk/>
            <pc:sldMk cId="2980965676" sldId="274"/>
            <ac:picMk id="9" creationId="{84BC7855-1F77-9728-A025-C5E9D00F34C6}"/>
          </ac:picMkLst>
        </pc:picChg>
        <pc:picChg chg="add mod">
          <ac:chgData name="Dennis Tam" userId="3066441cc77ca484" providerId="LiveId" clId="{641586D4-8900-4370-9E93-1521185DF36C}" dt="2024-06-30T14:06:58.219" v="236" actId="1076"/>
          <ac:picMkLst>
            <pc:docMk/>
            <pc:sldMk cId="2980965676" sldId="274"/>
            <ac:picMk id="14" creationId="{21E1D6F4-3D42-56D9-8A23-FAD966F49BE5}"/>
          </ac:picMkLst>
        </pc:picChg>
      </pc:sldChg>
      <pc:sldChg chg="delSp modSp add mod">
        <pc:chgData name="Dennis Tam" userId="3066441cc77ca484" providerId="LiveId" clId="{641586D4-8900-4370-9E93-1521185DF36C}" dt="2024-07-01T22:52:28.038" v="495" actId="12"/>
        <pc:sldMkLst>
          <pc:docMk/>
          <pc:sldMk cId="1260431266" sldId="275"/>
        </pc:sldMkLst>
        <pc:spChg chg="mod">
          <ac:chgData name="Dennis Tam" userId="3066441cc77ca484" providerId="LiveId" clId="{641586D4-8900-4370-9E93-1521185DF36C}" dt="2024-07-01T22:48:11.160" v="489" actId="1076"/>
          <ac:spMkLst>
            <pc:docMk/>
            <pc:sldMk cId="1260431266" sldId="275"/>
            <ac:spMk id="9" creationId="{00000000-0000-0000-0000-000000000000}"/>
          </ac:spMkLst>
        </pc:spChg>
        <pc:spChg chg="mod">
          <ac:chgData name="Dennis Tam" userId="3066441cc77ca484" providerId="LiveId" clId="{641586D4-8900-4370-9E93-1521185DF36C}" dt="2024-07-01T22:48:15.054" v="490" actId="1076"/>
          <ac:spMkLst>
            <pc:docMk/>
            <pc:sldMk cId="1260431266" sldId="275"/>
            <ac:spMk id="10" creationId="{00000000-0000-0000-0000-000000000000}"/>
          </ac:spMkLst>
        </pc:spChg>
        <pc:spChg chg="del mod">
          <ac:chgData name="Dennis Tam" userId="3066441cc77ca484" providerId="LiveId" clId="{641586D4-8900-4370-9E93-1521185DF36C}" dt="2024-07-01T22:47:56.314" v="485" actId="21"/>
          <ac:spMkLst>
            <pc:docMk/>
            <pc:sldMk cId="1260431266" sldId="275"/>
            <ac:spMk id="11" creationId="{00000000-0000-0000-0000-000000000000}"/>
          </ac:spMkLst>
        </pc:spChg>
        <pc:graphicFrameChg chg="mod modGraphic">
          <ac:chgData name="Dennis Tam" userId="3066441cc77ca484" providerId="LiveId" clId="{641586D4-8900-4370-9E93-1521185DF36C}" dt="2024-07-01T22:52:28.038" v="495" actId="12"/>
          <ac:graphicFrameMkLst>
            <pc:docMk/>
            <pc:sldMk cId="1260431266" sldId="275"/>
            <ac:graphicFrameMk id="2"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日期占位符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pitchFamily="34" charset="-122"/>
                <a:ea typeface="微软雅黑" panose="020B0503020204020204" pitchFamily="34" charset="-122"/>
                <a:cs typeface="微软雅黑" panose="020B0503020204020204" pitchFamily="34" charset="-122"/>
              </a:rPr>
              <a:t>2024/7/12</a:t>
            </a:fld>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页脚占位符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 name="灯片编号占位符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pitchFamily="34" charset="-122"/>
                <a:ea typeface="微软雅黑" panose="020B0503020204020204" pitchFamily="34" charset="-122"/>
                <a:cs typeface="微软雅黑" panose="020B0503020204020204" pitchFamily="34" charset="-122"/>
              </a:rPr>
              <a:t>‹#›</a:t>
            </a:fld>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atin typeface="微软雅黑" panose="020B0503020204020204" pitchFamily="34" charset="-122"/>
                <a:ea typeface="微软雅黑" panose="020B0503020204020204" pitchFamily="34" charset="-122"/>
                <a:cs typeface="微软雅黑" panose="020B0503020204020204" pitchFamily="34" charset="-122"/>
              </a:defRPr>
            </a:lvl1pPr>
          </a:lstStyle>
          <a:p>
            <a:endParaRPr lang="zh-CN" altLang="en-US" dirty="0"/>
          </a:p>
        </p:txBody>
      </p:sp>
      <p:sp>
        <p:nvSpPr>
          <p:cNvPr id="3" name="日期占位符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atin typeface="微软雅黑" panose="020B0503020204020204" pitchFamily="34" charset="-122"/>
                <a:ea typeface="微软雅黑" panose="020B0503020204020204" pitchFamily="34" charset="-122"/>
                <a:cs typeface="微软雅黑" panose="020B0503020204020204" pitchFamily="34" charset="-122"/>
              </a:defRPr>
            </a:lvl1pPr>
          </a:lstStyle>
          <a:p>
            <a:fld id="{D2A48B96-639E-45A3-A0BA-2464DFDB1FAA}" type="datetimeFigureOut">
              <a:rPr lang="zh-CN" altLang="en-US" smtClean="0"/>
              <a:t>2024/7/12</a:t>
            </a:fld>
            <a:endParaRPr lang="zh-CN" altLang="en-US" dirty="0"/>
          </a:p>
        </p:txBody>
      </p:sp>
      <p:sp>
        <p:nvSpPr>
          <p:cNvPr id="4" name="幻灯片图像占位符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atin typeface="微软雅黑" panose="020B0503020204020204" pitchFamily="34" charset="-122"/>
                <a:ea typeface="微软雅黑" panose="020B0503020204020204" pitchFamily="34" charset="-122"/>
                <a:cs typeface="微软雅黑" panose="020B0503020204020204" pitchFamily="34" charset="-122"/>
              </a:defRPr>
            </a:lvl1pPr>
          </a:lstStyle>
          <a:p>
            <a:endParaRPr lang="zh-CN" altLang="en-US" dirty="0"/>
          </a:p>
        </p:txBody>
      </p:sp>
      <p:sp>
        <p:nvSpPr>
          <p:cNvPr id="7" name="灯片编号占位符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atin typeface="微软雅黑" panose="020B0503020204020204" pitchFamily="34" charset="-122"/>
                <a:ea typeface="微软雅黑" panose="020B0503020204020204" pitchFamily="34" charset="-122"/>
                <a:cs typeface="微软雅黑" panose="020B0503020204020204" pitchFamily="34" charset="-122"/>
              </a:defRPr>
            </a:lvl1pPr>
          </a:lstStyle>
          <a:p>
            <a:fld id="{A6837353-30EB-4A48-80EB-173D804AEFBD}" type="slidenum">
              <a:rPr lang="zh-CN" altLang="en-US" smtClean="0"/>
              <a:t>‹#›</a:t>
            </a:fld>
            <a:endParaRPr lang="zh-CN" altLang="en-US" dirty="0"/>
          </a:p>
        </p:txBody>
      </p:sp>
    </p:spTree>
    <p:extLst>
      <p:ext uri="{BB962C8B-B14F-4D97-AF65-F5344CB8AC3E}">
        <p14:creationId xmlns:p14="http://schemas.microsoft.com/office/powerpoint/2010/main" val="3935019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1pPr>
    <a:lvl2pPr marL="4572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2pPr>
    <a:lvl3pPr marL="9144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3pPr>
    <a:lvl4pPr marL="13716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4pPr>
    <a:lvl5pPr marL="18288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6C4E78-C532-425F-98A7-AEA1849DF5AC}" type="slidenum">
              <a:rPr lang="zh-CN" altLang="en-US" smtClean="0"/>
              <a:t>‹#›</a:t>
            </a:fld>
            <a:endParaRPr lang="zh-CN" altLang="en-US"/>
          </a:p>
        </p:txBody>
      </p:sp>
      <p:pic>
        <p:nvPicPr>
          <p:cNvPr id="7" name="Picture 6"/>
          <p:cNvPicPr>
            <a:picLocks noChangeAspect="1"/>
          </p:cNvPicPr>
          <p:nvPr userDrawn="1"/>
        </p:nvPicPr>
        <p:blipFill>
          <a:blip r:embed="rId2"/>
          <a:stretch>
            <a:fillRect/>
          </a:stretch>
        </p:blipFill>
        <p:spPr>
          <a:xfrm>
            <a:off x="9360294" y="134725"/>
            <a:ext cx="2615411" cy="98763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3691A40-9FDF-494D-8828-13B09FD875FC}" type="datetimeFigureOut">
              <a:rPr lang="zh-CN" altLang="en-US" smtClean="0"/>
              <a:t>2024/7/12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16C4E78-C532-425F-98A7-AEA1849DF5AC}"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微软雅黑 Light" panose="020B0502040204020203" pitchFamily="34" charset="-122"/>
                <a:ea typeface="微软雅黑 Light" panose="020B0502040204020203" pitchFamily="34" charset="-122"/>
                <a:cs typeface="微软雅黑" panose="020B0503020204020204" pitchFamily="34" charset="-122"/>
              </a:defRPr>
            </a:lvl1pPr>
          </a:lstStyle>
          <a:p>
            <a:fld id="{A3691A40-9FDF-494D-8828-13B09FD875FC}" type="datetimeFigureOut">
              <a:rPr lang="zh-CN" altLang="en-US" smtClean="0"/>
              <a:t>2024/7/12</a:t>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微软雅黑 Light" panose="020B0502040204020203" pitchFamily="34" charset="-122"/>
                <a:ea typeface="微软雅黑 Light" panose="020B0502040204020203" pitchFamily="34" charset="-122"/>
                <a:cs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微软雅黑 Light" panose="020B0502040204020203" pitchFamily="34" charset="-122"/>
                <a:ea typeface="微软雅黑 Light" panose="020B0502040204020203" pitchFamily="34" charset="-122"/>
                <a:cs typeface="微软雅黑" panose="020B0503020204020204" pitchFamily="34" charset="-122"/>
              </a:defRPr>
            </a:lvl1pPr>
          </a:lstStyle>
          <a:p>
            <a:fld id="{216C4E78-C532-425F-98A7-AEA1849DF5AC}" type="slidenum">
              <a:rPr lang="zh-CN" altLang="en-US" smtClean="0"/>
              <a:t>‹#›</a:t>
            </a:fld>
            <a:endParaRPr lang="zh-CN" altLang="en-US" dirty="0"/>
          </a:p>
        </p:txBody>
      </p:sp>
      <p:pic>
        <p:nvPicPr>
          <p:cNvPr id="7" name="Picture 6"/>
          <p:cNvPicPr>
            <a:picLocks noChangeAspect="1"/>
          </p:cNvPicPr>
          <p:nvPr userDrawn="1"/>
        </p:nvPicPr>
        <p:blipFill>
          <a:blip r:embed="rId13"/>
          <a:stretch>
            <a:fillRect/>
          </a:stretch>
        </p:blipFill>
        <p:spPr>
          <a:xfrm>
            <a:off x="10265576" y="31297"/>
            <a:ext cx="1772170" cy="66765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image" Target="../media/image12.png"/><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 y="208870"/>
            <a:ext cx="7567449" cy="6897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HK"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条件</a:t>
            </a:r>
            <a:r>
              <a:rPr lang="en-US" altLang="zh-CN"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5:  </a:t>
            </a:r>
            <a:r>
              <a:rPr lang="en-US" altLang="zh-CN"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2024 </a:t>
            </a:r>
            <a:r>
              <a:rPr lang="zh-CN"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年</a:t>
            </a:r>
            <a:r>
              <a:rPr lang="en-US" altLang="zh-CN"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6 </a:t>
            </a:r>
            <a:r>
              <a:rPr lang="zh-CN"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月</a:t>
            </a:r>
            <a:r>
              <a:rPr lang="en-US" altLang="zh-CN"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30 </a:t>
            </a:r>
            <a:r>
              <a:rPr lang="zh-CN"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日前</a:t>
            </a:r>
            <a:r>
              <a:rPr lang="zh-CN" altLang="en-US"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，经</a:t>
            </a:r>
            <a:r>
              <a:rPr lang="zh-CN"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国家药监部门批准上市的罕见病治疗</a:t>
            </a:r>
            <a:r>
              <a:rPr lang="zh-CN" altLang="en-US"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药品 </a:t>
            </a:r>
            <a:r>
              <a:rPr lang="en-US" altLang="zh-CN"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重型地</a:t>
            </a:r>
            <a:r>
              <a:rPr lang="zh-HK" altLang="en-US"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贫</a:t>
            </a:r>
            <a:r>
              <a:rPr lang="en-US" altLang="zh-HK"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HK"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第二批罕病目录第</a:t>
            </a:r>
            <a:r>
              <a:rPr lang="en-US" altLang="zh-HK"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78</a:t>
            </a:r>
            <a:r>
              <a:rPr lang="zh-HK" altLang="en-US"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种</a:t>
            </a:r>
            <a:r>
              <a:rPr lang="en-US" altLang="zh-HK"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en-US" altLang="zh-CN"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2000" b="1" dirty="0" smtClean="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申请</a:t>
            </a:r>
            <a:r>
              <a:rPr lang="zh-CN" altLang="en-US" sz="2000" b="1" dirty="0">
                <a:solidFill>
                  <a:srgbClr val="00B050"/>
                </a:solidFill>
                <a:latin typeface="微软雅黑 Light" panose="020B0502040204020203" pitchFamily="34" charset="-122"/>
                <a:ea typeface="微软雅黑 Light" panose="020B0502040204020203" pitchFamily="34" charset="-122"/>
                <a:cs typeface="微软雅黑" panose="020B0503020204020204" pitchFamily="34" charset="-122"/>
              </a:rPr>
              <a:t>谈判准入</a:t>
            </a:r>
          </a:p>
        </p:txBody>
      </p:sp>
      <p:sp>
        <p:nvSpPr>
          <p:cNvPr id="9" name="矩形 8"/>
          <p:cNvSpPr/>
          <p:nvPr/>
        </p:nvSpPr>
        <p:spPr>
          <a:xfrm>
            <a:off x="-2015437" y="3204927"/>
            <a:ext cx="11934496"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3800" b="1"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商品名：</a:t>
            </a:r>
            <a:r>
              <a:rPr lang="zh-HK" altLang="en-US" sz="3800" b="1"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奥贝安可 </a:t>
            </a:r>
            <a:r>
              <a:rPr lang="en-US" altLang="zh-CN" sz="3800" b="1" dirty="0" err="1" smtClean="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Ferriprox</a:t>
            </a:r>
            <a:r>
              <a:rPr lang="en-US" altLang="zh-CN" sz="3800" b="1" dirty="0" smtClean="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en-US" altLang="zh-CN" sz="3800" b="1"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a:t>
            </a:r>
          </a:p>
        </p:txBody>
      </p:sp>
      <p:sp>
        <p:nvSpPr>
          <p:cNvPr id="10" name="矩形 9"/>
          <p:cNvSpPr/>
          <p:nvPr/>
        </p:nvSpPr>
        <p:spPr>
          <a:xfrm>
            <a:off x="0" y="5697260"/>
            <a:ext cx="8672051"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申报企业：</a:t>
            </a:r>
            <a:r>
              <a:rPr lang="zh-TW"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显荣行有限公司</a:t>
            </a:r>
            <a:endPar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algn="ctr"/>
            <a:r>
              <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上市许可持有人：</a:t>
            </a:r>
            <a:r>
              <a:rPr lang="en-US" altLang="zh-CN" sz="3200"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Chiesi </a:t>
            </a:r>
            <a:r>
              <a:rPr lang="en-US" altLang="zh-CN" sz="3200" dirty="0" err="1" smtClean="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Farmaceutici</a:t>
            </a:r>
            <a:r>
              <a:rPr lang="en-US" altLang="zh-CN" sz="3200" dirty="0" smtClean="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 S.p.A</a:t>
            </a:r>
            <a:r>
              <a:rPr lang="en-US" altLang="zh-CN" sz="3200"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 </a:t>
            </a:r>
            <a:endParaRPr lang="zh-CN" altLang="en-US" sz="3200"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2" name="文本框 1"/>
          <p:cNvSpPr txBox="1"/>
          <p:nvPr/>
        </p:nvSpPr>
        <p:spPr>
          <a:xfrm>
            <a:off x="-452100" y="1832846"/>
            <a:ext cx="9348951" cy="1107996"/>
          </a:xfrm>
          <a:prstGeom prst="rect">
            <a:avLst/>
          </a:prstGeom>
          <a:noFill/>
        </p:spPr>
        <p:txBody>
          <a:bodyPr wrap="square" rtlCol="0">
            <a:spAutoFit/>
          </a:bodyPr>
          <a:lstStyle/>
          <a:p>
            <a:pPr algn="ctr"/>
            <a:r>
              <a:rPr lang="zh-CN" altLang="en-US" sz="5400" dirty="0"/>
              <a:t>去铁酮</a:t>
            </a:r>
            <a:r>
              <a:rPr lang="zh-CN" altLang="en-US" sz="5400" dirty="0" smtClean="0"/>
              <a:t>片 </a:t>
            </a:r>
            <a:r>
              <a:rPr lang="en-US" altLang="zh-CN" sz="5400" dirty="0" smtClean="0"/>
              <a:t>(</a:t>
            </a:r>
            <a:r>
              <a:rPr lang="en-US" altLang="zh-CN" sz="5400" dirty="0" err="1" smtClean="0"/>
              <a:t>Deferiprone</a:t>
            </a:r>
            <a:r>
              <a:rPr lang="en-US" altLang="zh-CN" sz="6600" dirty="0" smtClean="0"/>
              <a:t>)</a:t>
            </a:r>
            <a:endParaRPr lang="zh-CN" altLang="en-US" sz="6600" b="1" dirty="0">
              <a:latin typeface="+mn-ea"/>
              <a:cs typeface="微软雅黑" panose="020B0503020204020204" pitchFamily="34" charset="-122"/>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0465" y="1568761"/>
            <a:ext cx="3810156" cy="431177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矩形: 圆角 66"/>
          <p:cNvSpPr/>
          <p:nvPr/>
        </p:nvSpPr>
        <p:spPr>
          <a:xfrm>
            <a:off x="1794199" y="4976554"/>
            <a:ext cx="9957432" cy="1363921"/>
          </a:xfrm>
          <a:prstGeom prst="roundRect">
            <a:avLst>
              <a:gd name="adj" fmla="val 1427"/>
            </a:avLst>
          </a:prstGeom>
          <a:gradFill>
            <a:gsLst>
              <a:gs pos="0">
                <a:sysClr val="window" lastClr="FFFFFF"/>
              </a:gs>
              <a:gs pos="100000">
                <a:sysClr val="window" lastClr="FFFFFF"/>
              </a:gs>
            </a:gsLst>
            <a:lin ang="4800000" scaled="0"/>
          </a:gradFill>
          <a:ln w="12700" cap="flat" cmpd="sng" algn="ctr">
            <a:solidFill>
              <a:srgbClr val="2E75B6">
                <a:alpha val="50000"/>
              </a:srgbClr>
            </a:solidFill>
            <a:prstDash val="solid"/>
            <a:miter lim="800000"/>
          </a:ln>
          <a:effectLst>
            <a:outerShdw blurRad="50800" dist="38100" dir="5580000" algn="ctr" rotWithShape="0">
              <a:srgbClr val="2E75B6">
                <a:alpha val="40000"/>
              </a:srgbClr>
            </a:outerShdw>
          </a:effectLst>
        </p:spPr>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zh-CN" altLang="en-US" dirty="0">
              <a:solidFill>
                <a:prstClr val="white"/>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48" name="矩形: 圆角 47"/>
          <p:cNvSpPr/>
          <p:nvPr/>
        </p:nvSpPr>
        <p:spPr>
          <a:xfrm>
            <a:off x="1546517" y="1248857"/>
            <a:ext cx="9957432" cy="3664076"/>
          </a:xfrm>
          <a:prstGeom prst="roundRect">
            <a:avLst>
              <a:gd name="adj" fmla="val 1427"/>
            </a:avLst>
          </a:prstGeom>
          <a:gradFill>
            <a:gsLst>
              <a:gs pos="0">
                <a:sysClr val="window" lastClr="FFFFFF"/>
              </a:gs>
              <a:gs pos="100000">
                <a:sysClr val="window" lastClr="FFFFFF"/>
              </a:gs>
            </a:gsLst>
            <a:lin ang="4800000" scaled="0"/>
          </a:gradFill>
          <a:ln w="12700" cap="flat" cmpd="sng" algn="ctr">
            <a:solidFill>
              <a:srgbClr val="2E75B6">
                <a:alpha val="50000"/>
              </a:srgbClr>
            </a:solidFill>
            <a:prstDash val="solid"/>
            <a:miter lim="800000"/>
          </a:ln>
          <a:effectLst>
            <a:outerShdw blurRad="50800" dist="38100" dir="5580000" algn="ctr" rotWithShape="0">
              <a:srgbClr val="2E75B6">
                <a:alpha val="40000"/>
              </a:srgbClr>
            </a:outerShdw>
          </a:effectLst>
        </p:spPr>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zh-CN" altLang="en-US" dirty="0" smtClean="0">
                <a:solidFill>
                  <a:prstClr val="white"/>
                </a:solidFill>
                <a:latin typeface="微软雅黑 Light" panose="020B0502040204020203" pitchFamily="34" charset="-122"/>
                <a:ea typeface="微软雅黑 Light" panose="020B0502040204020203" pitchFamily="34" charset="-122"/>
                <a:cs typeface="微软雅黑" panose="020B0503020204020204" pitchFamily="34" charset="-122"/>
              </a:rPr>
              <a:t>羟基酮衍生物</a:t>
            </a:r>
            <a:endParaRPr lang="zh-CN" altLang="en-US" dirty="0">
              <a:solidFill>
                <a:prstClr val="white"/>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4" name="矩形 3"/>
          <p:cNvSpPr/>
          <p:nvPr/>
        </p:nvSpPr>
        <p:spPr>
          <a:xfrm>
            <a:off x="335380" y="-23651"/>
            <a:ext cx="11590905"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4</a:t>
            </a:r>
            <a:r>
              <a:rPr lang="zh-CN" altLang="en-US" sz="2400" b="1" dirty="0">
                <a:solidFill>
                  <a:srgbClr val="1F4E79"/>
                </a:solidFill>
                <a:latin typeface="微软雅黑" panose="020B0503020204020204" pitchFamily="34" charset="-122"/>
                <a:ea typeface="微软雅黑" panose="020B0503020204020204" pitchFamily="34" charset="-122"/>
                <a:cs typeface="+mn-ea"/>
              </a:rPr>
              <a:t> 、创新性：</a:t>
            </a:r>
            <a:r>
              <a:rPr lang="zh-CN" altLang="en-US" sz="2400" b="1" dirty="0">
                <a:solidFill>
                  <a:srgbClr val="FF0000"/>
                </a:solidFill>
                <a:latin typeface="微软雅黑" panose="020B0503020204020204" pitchFamily="34" charset="-122"/>
                <a:cs typeface="+mn-ea"/>
                <a:sym typeface="+mn-ea"/>
              </a:rPr>
              <a:t>唯一改善左心室射血分数</a:t>
            </a:r>
            <a:r>
              <a:rPr lang="en-US" altLang="zh-CN" sz="2400" b="1" dirty="0">
                <a:solidFill>
                  <a:srgbClr val="FF0000"/>
                </a:solidFill>
                <a:latin typeface="微软雅黑" panose="020B0503020204020204" pitchFamily="34" charset="-122"/>
                <a:cs typeface="+mn-ea"/>
                <a:sym typeface="+mn-ea"/>
              </a:rPr>
              <a:t>,</a:t>
            </a:r>
            <a:r>
              <a:rPr lang="zh-HK" altLang="en-US" sz="2400" b="1" dirty="0">
                <a:solidFill>
                  <a:srgbClr val="FF0000"/>
                </a:solidFill>
                <a:latin typeface="微软雅黑" panose="020B0503020204020204" pitchFamily="34" charset="-122"/>
                <a:cs typeface="+mn-ea"/>
                <a:sym typeface="+mn-ea"/>
              </a:rPr>
              <a:t> </a:t>
            </a:r>
            <a:r>
              <a:rPr lang="zh-CN" altLang="en-US" sz="2400" b="1" dirty="0">
                <a:solidFill>
                  <a:srgbClr val="FF0000"/>
                </a:solidFill>
                <a:latin typeface="微软雅黑" panose="020B0503020204020204" pitchFamily="34" charset="-122"/>
                <a:cs typeface="+mn-ea"/>
                <a:sym typeface="+mn-ea"/>
              </a:rPr>
              <a:t>高效渗透细胞</a:t>
            </a:r>
            <a:r>
              <a:rPr lang="en-US" altLang="zh-CN" sz="2400" b="1" dirty="0">
                <a:solidFill>
                  <a:srgbClr val="FF0000"/>
                </a:solidFill>
                <a:latin typeface="微软雅黑" panose="020B0503020204020204" pitchFamily="34" charset="-122"/>
                <a:cs typeface="+mn-ea"/>
                <a:sym typeface="+mn-ea"/>
              </a:rPr>
              <a:t>, </a:t>
            </a:r>
            <a:r>
              <a:rPr lang="zh-CN" altLang="en-US" sz="2400" b="1" dirty="0">
                <a:solidFill>
                  <a:srgbClr val="FF0000"/>
                </a:solidFill>
                <a:latin typeface="微软雅黑" panose="020B0503020204020204" pitchFamily="34" charset="-122"/>
                <a:cs typeface="+mn-ea"/>
                <a:sym typeface="+mn-ea"/>
              </a:rPr>
              <a:t>低分子量</a:t>
            </a:r>
            <a:r>
              <a:rPr lang="zh-CN" altLang="en-US" sz="2400" b="1" dirty="0">
                <a:solidFill>
                  <a:srgbClr val="1F4E79"/>
                </a:solidFill>
                <a:latin typeface="微软雅黑" panose="020B0503020204020204" pitchFamily="34" charset="-122"/>
                <a:cs typeface="+mn-ea"/>
              </a:rPr>
              <a:t>的除铁药</a:t>
            </a:r>
          </a:p>
        </p:txBody>
      </p:sp>
      <p:sp>
        <p:nvSpPr>
          <p:cNvPr id="5" name="矩形 4"/>
          <p:cNvSpPr/>
          <p:nvPr/>
        </p:nvSpPr>
        <p:spPr>
          <a:xfrm>
            <a:off x="7007891" y="359335"/>
            <a:ext cx="3706663"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zh-CN" sz="2400" b="1" dirty="0">
              <a:solidFill>
                <a:srgbClr val="FF0000"/>
              </a:solidFill>
              <a:latin typeface="微软雅黑" panose="020B0503020204020204" pitchFamily="34" charset="-122"/>
              <a:ea typeface="微软雅黑" panose="020B0503020204020204" pitchFamily="34" charset="-122"/>
              <a:cs typeface="+mn-ea"/>
            </a:endParaRPr>
          </a:p>
        </p:txBody>
      </p:sp>
      <p:sp>
        <p:nvSpPr>
          <p:cNvPr id="7" name="文本框 6"/>
          <p:cNvSpPr txBox="1"/>
          <p:nvPr>
            <p:custDataLst>
              <p:tags r:id="rId1"/>
            </p:custDataLst>
          </p:nvPr>
        </p:nvSpPr>
        <p:spPr>
          <a:xfrm>
            <a:off x="7330574" y="1419558"/>
            <a:ext cx="1327633" cy="415498"/>
          </a:xfrm>
          <a:prstGeom prst="rect">
            <a:avLst/>
          </a:prstGeom>
          <a:noFill/>
        </p:spPr>
        <p:txBody>
          <a:bodyPr wrap="square" rtlCol="0">
            <a:spAutoFit/>
          </a:bodyPr>
          <a:lstStyle>
            <a:defPPr>
              <a:defRPr lang="zh-CN"/>
            </a:defPPr>
            <a:lvl1pPr algn="ctr">
              <a:defRPr sz="1600" b="1">
                <a:cs typeface="微软雅黑" panose="020B0503020204020204" pitchFamily="34" charset="-122"/>
              </a:defRPr>
            </a:lvl1pPr>
          </a:lstStyle>
          <a:p>
            <a:pPr algn="l" fontAlgn="base">
              <a:lnSpc>
                <a:spcPct val="150000"/>
              </a:lnSpc>
              <a:spcBef>
                <a:spcPct val="0"/>
              </a:spcBef>
              <a:spcAft>
                <a:spcPct val="0"/>
              </a:spcAft>
            </a:pPr>
            <a:r>
              <a:rPr lang="zh-HK" altLang="en-US" sz="1400" dirty="0">
                <a:solidFill>
                  <a:prstClr val="black"/>
                </a:solidFill>
                <a:latin typeface="微软雅黑 Light" panose="020B0502040204020203" pitchFamily="34" charset="-122"/>
                <a:ea typeface="微软雅黑 Light" panose="020B0502040204020203" pitchFamily="34" charset="-122"/>
              </a:rPr>
              <a:t>去铁酮</a:t>
            </a:r>
            <a:endParaRPr lang="zh-CN" altLang="en-US" sz="1400" dirty="0">
              <a:solidFill>
                <a:prstClr val="black"/>
              </a:solidFill>
              <a:latin typeface="微软雅黑 Light" panose="020B0502040204020203" pitchFamily="34" charset="-122"/>
              <a:ea typeface="微软雅黑 Light" panose="020B0502040204020203" pitchFamily="34" charset="-122"/>
              <a:sym typeface="Arial" panose="020B0604020202020204" pitchFamily="34" charset="0"/>
            </a:endParaRPr>
          </a:p>
        </p:txBody>
      </p:sp>
      <p:sp>
        <p:nvSpPr>
          <p:cNvPr id="9" name="矩形: 圆角 8"/>
          <p:cNvSpPr/>
          <p:nvPr>
            <p:custDataLst>
              <p:tags r:id="rId2"/>
            </p:custDataLst>
          </p:nvPr>
        </p:nvSpPr>
        <p:spPr>
          <a:xfrm>
            <a:off x="3720750" y="1447280"/>
            <a:ext cx="5053388" cy="1089671"/>
          </a:xfrm>
          <a:prstGeom prst="roundRect">
            <a:avLst>
              <a:gd name="adj" fmla="val 13009"/>
            </a:avLst>
          </a:prstGeom>
          <a:noFill/>
          <a:ln w="12700" cap="flat" cmpd="sng" algn="ctr">
            <a:solidFill>
              <a:srgbClr val="1257AA"/>
            </a:solidFill>
            <a:prstDash val="sysDot"/>
            <a:miter lim="800000"/>
          </a:ln>
          <a:effectLst/>
        </p:spPr>
        <p:txBody>
          <a:bodyPr rtlCol="0" anchor="ctr"/>
          <a:lstStyle/>
          <a:p>
            <a:pPr algn="ctr" eaLnBrk="0" fontAlgn="base" hangingPunct="0">
              <a:spcBef>
                <a:spcPct val="0"/>
              </a:spcBef>
              <a:spcAft>
                <a:spcPct val="0"/>
              </a:spcAft>
            </a:pPr>
            <a:endParaRPr lang="zh-CN" altLang="en-US" b="1" dirty="0">
              <a:solidFill>
                <a:srgbClr val="0B2F79"/>
              </a:solidFill>
              <a:latin typeface="微软雅黑" panose="020B0503020204020204" pitchFamily="34" charset="-122"/>
              <a:ea typeface="微软雅黑 Light" panose="020B0502040204020203" pitchFamily="34" charset="-122"/>
              <a:cs typeface="Arial" panose="020B0604020202020204" pitchFamily="34" charset="0"/>
            </a:endParaRPr>
          </a:p>
        </p:txBody>
      </p:sp>
      <p:cxnSp>
        <p:nvCxnSpPr>
          <p:cNvPr id="14" name="直接箭头连接符 13"/>
          <p:cNvCxnSpPr/>
          <p:nvPr/>
        </p:nvCxnSpPr>
        <p:spPr bwMode="auto">
          <a:xfrm flipH="1">
            <a:off x="3258408" y="2355668"/>
            <a:ext cx="1314674" cy="678914"/>
          </a:xfrm>
          <a:prstGeom prst="straightConnector1">
            <a:avLst/>
          </a:prstGeom>
          <a:solidFill>
            <a:srgbClr val="F26400"/>
          </a:solidFill>
          <a:ln w="12700" cap="flat" cmpd="sng" algn="ctr">
            <a:solidFill>
              <a:srgbClr val="3090E0"/>
            </a:solidFill>
            <a:prstDash val="solid"/>
            <a:round/>
            <a:headEnd type="none" w="med" len="med"/>
            <a:tailEnd type="triangle"/>
          </a:ln>
        </p:spPr>
      </p:cxnSp>
      <p:sp>
        <p:nvSpPr>
          <p:cNvPr id="15" name="矩形: 圆角 14"/>
          <p:cNvSpPr/>
          <p:nvPr/>
        </p:nvSpPr>
        <p:spPr bwMode="auto">
          <a:xfrm>
            <a:off x="2109728" y="3562463"/>
            <a:ext cx="2544254" cy="1179335"/>
          </a:xfrm>
          <a:prstGeom prst="roundRect">
            <a:avLst>
              <a:gd name="adj" fmla="val 0"/>
            </a:avLst>
          </a:prstGeom>
          <a:noFill/>
          <a:ln w="6350" cap="flat" cmpd="sng" algn="ctr">
            <a:solidFill>
              <a:schemeClr val="accent1">
                <a:shade val="50000"/>
              </a:schemeClr>
            </a:solidFill>
            <a:prstDash val="dash"/>
            <a:round/>
            <a:headEnd type="none" w="med" len="med"/>
            <a:tailEnd type="none" w="med" len="med"/>
          </a:ln>
        </p:spPr>
        <p:txBody>
          <a:bodyPr vert="horz" wrap="square" lIns="91440" tIns="45720" rIns="91440" bIns="45720" numCol="1" rtlCol="0" anchor="t" anchorCtr="0" compatLnSpc="1"/>
          <a:lstStyle/>
          <a:p>
            <a:pPr>
              <a:lnSpc>
                <a:spcPct val="120000"/>
              </a:lnSpc>
            </a:pPr>
            <a:r>
              <a:rPr lang="zh-CN" altLang="en-US" sz="1400" dirty="0">
                <a:latin typeface="微软雅黑 Light" panose="020B0502040204020203" pitchFamily="34" charset="-122"/>
                <a:ea typeface="微软雅黑 Light" panose="020B0502040204020203" pitchFamily="34" charset="-122"/>
                <a:cs typeface="微软雅黑" panose="020B0503020204020204" pitchFamily="34" charset="-122"/>
                <a:sym typeface="Arial" panose="020B0604020202020204" pitchFamily="34" charset="0"/>
              </a:rPr>
              <a:t>从胃中快速吸收并从体内快速清除，从而可以更频繁地重复给药并总体提高铁排泄的功效</a:t>
            </a:r>
          </a:p>
        </p:txBody>
      </p:sp>
      <p:cxnSp>
        <p:nvCxnSpPr>
          <p:cNvPr id="17" name="直接箭头连接符 16"/>
          <p:cNvCxnSpPr/>
          <p:nvPr/>
        </p:nvCxnSpPr>
        <p:spPr bwMode="auto">
          <a:xfrm>
            <a:off x="6685610" y="2203075"/>
            <a:ext cx="1560661" cy="810774"/>
          </a:xfrm>
          <a:prstGeom prst="straightConnector1">
            <a:avLst/>
          </a:prstGeom>
          <a:solidFill>
            <a:srgbClr val="F26400"/>
          </a:solidFill>
          <a:ln w="12700" cap="flat" cmpd="sng" algn="ctr">
            <a:solidFill>
              <a:srgbClr val="3090E0"/>
            </a:solidFill>
            <a:prstDash val="solid"/>
            <a:round/>
            <a:headEnd type="none" w="med" len="med"/>
            <a:tailEnd type="triangle"/>
          </a:ln>
        </p:spPr>
      </p:cxnSp>
      <p:sp>
        <p:nvSpPr>
          <p:cNvPr id="19" name="矩形: 圆角 18"/>
          <p:cNvSpPr/>
          <p:nvPr/>
        </p:nvSpPr>
        <p:spPr bwMode="auto">
          <a:xfrm>
            <a:off x="8246271" y="3548493"/>
            <a:ext cx="2494288" cy="1184444"/>
          </a:xfrm>
          <a:prstGeom prst="roundRect">
            <a:avLst>
              <a:gd name="adj" fmla="val 0"/>
            </a:avLst>
          </a:prstGeom>
          <a:solidFill>
            <a:srgbClr val="FFFFFF">
              <a:lumMod val="95000"/>
            </a:srgbClr>
          </a:solidFill>
          <a:ln w="6350"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lvl="0" indent="0" algn="ctr" defTabSz="914400" eaLnBrk="0" fontAlgn="base" latinLnBrk="0" hangingPunct="0">
              <a:lnSpc>
                <a:spcPct val="100000"/>
              </a:lnSpc>
              <a:spcBef>
                <a:spcPct val="0"/>
              </a:spcBef>
              <a:spcAft>
                <a:spcPct val="0"/>
              </a:spcAft>
              <a:buClrTx/>
              <a:buSzTx/>
              <a:buFontTx/>
              <a:buNone/>
              <a:defRPr/>
            </a:pPr>
            <a:endParaRPr kumimoji="0" lang="zh-CN" altLang="en-US" sz="1200" b="1" i="0" u="none" strike="noStrike" kern="0" cap="none" spc="0" normalizeH="0" baseline="0" noProof="0" dirty="0">
              <a:ln>
                <a:noFill/>
              </a:ln>
              <a:solidFill>
                <a:srgbClr val="FFFFFF"/>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grpSp>
        <p:nvGrpSpPr>
          <p:cNvPr id="21" name="组合 20"/>
          <p:cNvGrpSpPr/>
          <p:nvPr/>
        </p:nvGrpSpPr>
        <p:grpSpPr>
          <a:xfrm>
            <a:off x="3942958" y="4638011"/>
            <a:ext cx="814682" cy="399407"/>
            <a:chOff x="10289884" y="4985159"/>
            <a:chExt cx="1013333" cy="618888"/>
          </a:xfrm>
          <a:solidFill>
            <a:schemeClr val="accent1"/>
          </a:solidFill>
        </p:grpSpPr>
        <p:sp>
          <p:nvSpPr>
            <p:cNvPr id="22" name="iṩľiḑe"/>
            <p:cNvSpPr/>
            <p:nvPr/>
          </p:nvSpPr>
          <p:spPr bwMode="auto">
            <a:xfrm flipV="1">
              <a:off x="10354175" y="5088856"/>
              <a:ext cx="949042" cy="464543"/>
            </a:xfrm>
            <a:custGeom>
              <a:avLst/>
              <a:gdLst>
                <a:gd name="T0" fmla="*/ 841 w 841"/>
                <a:gd name="T1" fmla="*/ 425 h 425"/>
                <a:gd name="T2" fmla="*/ 148 w 841"/>
                <a:gd name="T3" fmla="*/ 425 h 425"/>
                <a:gd name="T4" fmla="*/ 0 w 841"/>
                <a:gd name="T5" fmla="*/ 277 h 425"/>
                <a:gd name="T6" fmla="*/ 0 w 841"/>
                <a:gd name="T7" fmla="*/ 0 h 425"/>
                <a:gd name="T8" fmla="*/ 694 w 841"/>
                <a:gd name="T9" fmla="*/ 0 h 425"/>
                <a:gd name="T10" fmla="*/ 841 w 841"/>
                <a:gd name="T11" fmla="*/ 148 h 425"/>
                <a:gd name="T12" fmla="*/ 841 w 841"/>
                <a:gd name="T13" fmla="*/ 425 h 425"/>
              </a:gdLst>
              <a:ahLst/>
              <a:cxnLst>
                <a:cxn ang="0">
                  <a:pos x="T0" y="T1"/>
                </a:cxn>
                <a:cxn ang="0">
                  <a:pos x="T2" y="T3"/>
                </a:cxn>
                <a:cxn ang="0">
                  <a:pos x="T4" y="T5"/>
                </a:cxn>
                <a:cxn ang="0">
                  <a:pos x="T6" y="T7"/>
                </a:cxn>
                <a:cxn ang="0">
                  <a:pos x="T8" y="T9"/>
                </a:cxn>
                <a:cxn ang="0">
                  <a:pos x="T10" y="T11"/>
                </a:cxn>
                <a:cxn ang="0">
                  <a:pos x="T12" y="T13"/>
                </a:cxn>
              </a:cxnLst>
              <a:rect l="0" t="0" r="r" b="b"/>
              <a:pathLst>
                <a:path w="841" h="425">
                  <a:moveTo>
                    <a:pt x="841" y="425"/>
                  </a:moveTo>
                  <a:cubicBezTo>
                    <a:pt x="148" y="425"/>
                    <a:pt x="148" y="425"/>
                    <a:pt x="148" y="425"/>
                  </a:cubicBezTo>
                  <a:cubicBezTo>
                    <a:pt x="66" y="425"/>
                    <a:pt x="0" y="359"/>
                    <a:pt x="0" y="277"/>
                  </a:cubicBezTo>
                  <a:cubicBezTo>
                    <a:pt x="0" y="0"/>
                    <a:pt x="0" y="0"/>
                    <a:pt x="0" y="0"/>
                  </a:cubicBezTo>
                  <a:cubicBezTo>
                    <a:pt x="694" y="0"/>
                    <a:pt x="694" y="0"/>
                    <a:pt x="694" y="0"/>
                  </a:cubicBezTo>
                  <a:cubicBezTo>
                    <a:pt x="775" y="0"/>
                    <a:pt x="841" y="66"/>
                    <a:pt x="841" y="148"/>
                  </a:cubicBezTo>
                  <a:lnTo>
                    <a:pt x="841" y="425"/>
                  </a:lnTo>
                  <a:close/>
                </a:path>
              </a:pathLst>
            </a:custGeom>
            <a:solidFill>
              <a:srgbClr val="2E75B6"/>
            </a:solidFill>
            <a:ln>
              <a:noFill/>
            </a:ln>
          </p:spPr>
          <p:txBody>
            <a:bodyPr vert="horz" wrap="square" lIns="91440" tIns="45720" rIns="91440" bIns="45720" numCol="1" anchor="ctr" anchorCtr="1" compatLnSpc="1"/>
            <a:lstStyle/>
            <a:p>
              <a:pPr marL="0" marR="0" lvl="0" indent="0" algn="ctr" defTabSz="914400" eaLnBrk="0" fontAlgn="base" latinLnBrk="0" hangingPunct="0">
                <a:lnSpc>
                  <a:spcPct val="100000"/>
                </a:lnSpc>
                <a:spcBef>
                  <a:spcPct val="0"/>
                </a:spcBef>
                <a:spcAft>
                  <a:spcPct val="0"/>
                </a:spcAft>
                <a:buClrTx/>
                <a:buSzTx/>
                <a:buFontTx/>
                <a:buNone/>
                <a:defRPr/>
              </a:pPr>
              <a:endParaRPr kumimoji="0" lang="zh-CN" altLang="en-US" sz="2800" b="1" i="0" u="none" strike="noStrike" kern="0" cap="none" spc="0" normalizeH="0" baseline="0" noProof="0" dirty="0">
                <a:ln>
                  <a:noFill/>
                </a:ln>
                <a:solidFill>
                  <a:srgbClr val="FFFFFF"/>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23" name="islïdè"/>
            <p:cNvSpPr/>
            <p:nvPr/>
          </p:nvSpPr>
          <p:spPr bwMode="auto">
            <a:xfrm flipV="1">
              <a:off x="10289884" y="5466074"/>
              <a:ext cx="64289" cy="87327"/>
            </a:xfrm>
            <a:custGeom>
              <a:avLst/>
              <a:gdLst>
                <a:gd name="T0" fmla="*/ 0 w 84"/>
                <a:gd name="T1" fmla="*/ 97 h 97"/>
                <a:gd name="T2" fmla="*/ 84 w 84"/>
                <a:gd name="T3" fmla="*/ 0 h 97"/>
                <a:gd name="T4" fmla="*/ 84 w 84"/>
                <a:gd name="T5" fmla="*/ 97 h 97"/>
                <a:gd name="T6" fmla="*/ 0 w 84"/>
                <a:gd name="T7" fmla="*/ 97 h 97"/>
              </a:gdLst>
              <a:ahLst/>
              <a:cxnLst>
                <a:cxn ang="0">
                  <a:pos x="T0" y="T1"/>
                </a:cxn>
                <a:cxn ang="0">
                  <a:pos x="T2" y="T3"/>
                </a:cxn>
                <a:cxn ang="0">
                  <a:pos x="T4" y="T5"/>
                </a:cxn>
                <a:cxn ang="0">
                  <a:pos x="T6" y="T7"/>
                </a:cxn>
              </a:cxnLst>
              <a:rect l="0" t="0" r="r" b="b"/>
              <a:pathLst>
                <a:path w="84" h="97">
                  <a:moveTo>
                    <a:pt x="0" y="97"/>
                  </a:moveTo>
                  <a:lnTo>
                    <a:pt x="84" y="0"/>
                  </a:lnTo>
                  <a:lnTo>
                    <a:pt x="84" y="97"/>
                  </a:lnTo>
                  <a:lnTo>
                    <a:pt x="0" y="97"/>
                  </a:lnTo>
                  <a:close/>
                </a:path>
              </a:pathLst>
            </a:custGeom>
            <a:solidFill>
              <a:srgbClr val="1E64A5"/>
            </a:solidFill>
            <a:ln>
              <a:noFill/>
            </a:ln>
          </p:spPr>
          <p:txBody>
            <a:bodyPr vert="horz" wrap="square" lIns="91440" tIns="45720" rIns="91440" bIns="45720" numCol="1" anchor="t" anchorCtr="0" compatLnSpc="1"/>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300" b="1" i="0" u="none" strike="noStrike" kern="0" cap="none" spc="0" normalizeH="0" baseline="0" noProof="0" dirty="0">
                <a:ln>
                  <a:noFill/>
                </a:ln>
                <a:solidFill>
                  <a:srgbClr val="0B2F79"/>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24" name="iSļîḑê"/>
            <p:cNvSpPr/>
            <p:nvPr/>
          </p:nvSpPr>
          <p:spPr bwMode="auto">
            <a:xfrm flipV="1">
              <a:off x="11211368" y="4985159"/>
              <a:ext cx="91844" cy="109833"/>
            </a:xfrm>
            <a:custGeom>
              <a:avLst/>
              <a:gdLst>
                <a:gd name="T0" fmla="*/ 120 w 120"/>
                <a:gd name="T1" fmla="*/ 0 h 122"/>
                <a:gd name="T2" fmla="*/ 0 w 120"/>
                <a:gd name="T3" fmla="*/ 122 h 122"/>
                <a:gd name="T4" fmla="*/ 0 w 120"/>
                <a:gd name="T5" fmla="*/ 0 h 122"/>
                <a:gd name="T6" fmla="*/ 120 w 120"/>
                <a:gd name="T7" fmla="*/ 0 h 122"/>
              </a:gdLst>
              <a:ahLst/>
              <a:cxnLst>
                <a:cxn ang="0">
                  <a:pos x="T0" y="T1"/>
                </a:cxn>
                <a:cxn ang="0">
                  <a:pos x="T2" y="T3"/>
                </a:cxn>
                <a:cxn ang="0">
                  <a:pos x="T4" y="T5"/>
                </a:cxn>
                <a:cxn ang="0">
                  <a:pos x="T6" y="T7"/>
                </a:cxn>
              </a:cxnLst>
              <a:rect l="0" t="0" r="r" b="b"/>
              <a:pathLst>
                <a:path w="120" h="122">
                  <a:moveTo>
                    <a:pt x="120" y="0"/>
                  </a:moveTo>
                  <a:lnTo>
                    <a:pt x="0" y="122"/>
                  </a:lnTo>
                  <a:lnTo>
                    <a:pt x="0" y="0"/>
                  </a:lnTo>
                  <a:lnTo>
                    <a:pt x="120" y="0"/>
                  </a:lnTo>
                  <a:close/>
                </a:path>
              </a:pathLst>
            </a:custGeom>
            <a:solidFill>
              <a:srgbClr val="1E64A5"/>
            </a:solidFill>
            <a:ln>
              <a:noFill/>
            </a:ln>
          </p:spPr>
          <p:txBody>
            <a:bodyPr vert="horz" wrap="square" lIns="91440" tIns="45720" rIns="91440" bIns="45720" numCol="1" anchor="t" anchorCtr="0" compatLnSpc="1"/>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300" b="1" i="0" u="none" strike="noStrike" kern="0" cap="none" spc="0" normalizeH="0" baseline="0" noProof="0" dirty="0">
                <a:ln>
                  <a:noFill/>
                </a:ln>
                <a:solidFill>
                  <a:srgbClr val="0B2F79"/>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25" name="文本框 24"/>
            <p:cNvSpPr txBox="1"/>
            <p:nvPr/>
          </p:nvSpPr>
          <p:spPr>
            <a:xfrm>
              <a:off x="10444632" y="5127141"/>
              <a:ext cx="767847" cy="476906"/>
            </a:xfrm>
            <a:prstGeom prst="rect">
              <a:avLst/>
            </a:prstGeom>
            <a:noFill/>
          </p:spPr>
          <p:txBody>
            <a:bodyPr wrap="square" rtlCol="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pPr marL="0" marR="0" lvl="0" indent="0" algn="ctr" defTabSz="914400" eaLnBrk="0" fontAlgn="base" latinLnBrk="0" hangingPunct="0">
                <a:lnSpc>
                  <a:spcPct val="100000"/>
                </a:lnSpc>
                <a:spcBef>
                  <a:spcPct val="0"/>
                </a:spcBef>
                <a:spcAft>
                  <a:spcPct val="0"/>
                </a:spcAft>
                <a:buClrTx/>
                <a:buSzTx/>
                <a:buFontTx/>
                <a:buNone/>
                <a:defRPr/>
              </a:pPr>
              <a:r>
                <a:rPr kumimoji="0" lang="zh-CN" altLang="en-US" sz="1400" b="1" i="0" u="none" strike="noStrike" kern="0" cap="none" spc="0" normalizeH="0" baseline="0" noProof="0" dirty="0">
                  <a:ln>
                    <a:noFill/>
                  </a:ln>
                  <a:solidFill>
                    <a:srgbClr val="FFFFFF"/>
                  </a:solidFill>
                  <a:effectLst/>
                  <a:uLnTx/>
                  <a:uFillTx/>
                  <a:latin typeface="微软雅黑 Light" panose="020B0502040204020203" pitchFamily="34" charset="-122"/>
                  <a:ea typeface="微软雅黑 Light" panose="020B0502040204020203" pitchFamily="34" charset="-122"/>
                  <a:cs typeface="Arial" panose="020B0604020202020204" pitchFamily="34" charset="0"/>
                </a:rPr>
                <a:t>稳定</a:t>
              </a:r>
            </a:p>
          </p:txBody>
        </p:sp>
      </p:grpSp>
      <p:sp>
        <p:nvSpPr>
          <p:cNvPr id="27" name="文本框 26"/>
          <p:cNvSpPr txBox="1"/>
          <p:nvPr>
            <p:custDataLst>
              <p:tags r:id="rId3"/>
            </p:custDataLst>
          </p:nvPr>
        </p:nvSpPr>
        <p:spPr>
          <a:xfrm>
            <a:off x="5023483" y="2601592"/>
            <a:ext cx="2447921" cy="307777"/>
          </a:xfrm>
          <a:prstGeom prst="rect">
            <a:avLst/>
          </a:prstGeom>
          <a:noFill/>
        </p:spPr>
        <p:txBody>
          <a:bodyPr wrap="square" rtlCol="0" anchor="t">
            <a:spAutoFit/>
          </a:bodyPr>
          <a:lstStyle/>
          <a:p>
            <a:pPr algn="ctr">
              <a:defRPr/>
            </a:pPr>
            <a:r>
              <a:rPr lang="zh-CN" altLang="en-US" sz="1400" b="1" dirty="0">
                <a:solidFill>
                  <a:srgbClr val="3090E0"/>
                </a:solidFill>
                <a:latin typeface="微软雅黑" panose="020B0503020204020204" pitchFamily="34" charset="-122"/>
                <a:ea typeface="微软雅黑 Light" panose="020B0502040204020203" pitchFamily="34" charset="-122"/>
                <a:cs typeface="Arial" panose="020B0604020202020204" pitchFamily="34" charset="0"/>
                <a:sym typeface="Arial" panose="020B0604020202020204" pitchFamily="34" charset="0"/>
              </a:rPr>
              <a:t>脂溶性铁螯合剂</a:t>
            </a:r>
          </a:p>
        </p:txBody>
      </p:sp>
      <p:sp>
        <p:nvSpPr>
          <p:cNvPr id="33" name="文本框 32"/>
          <p:cNvSpPr txBox="1"/>
          <p:nvPr/>
        </p:nvSpPr>
        <p:spPr>
          <a:xfrm>
            <a:off x="8289633" y="3550250"/>
            <a:ext cx="2345600" cy="1126462"/>
          </a:xfrm>
          <a:prstGeom prst="rect">
            <a:avLst/>
          </a:prstGeom>
          <a:noFill/>
        </p:spPr>
        <p:txBody>
          <a:bodyPr wrap="square">
            <a:spAutoFit/>
          </a:bodyPr>
          <a:lstStyle>
            <a:defPPr>
              <a:defRPr lang="zh-CN"/>
            </a:defPPr>
            <a:lvl1pPr>
              <a:lnSpc>
                <a:spcPct val="130000"/>
              </a:lnSpc>
              <a:defRPr sz="1400" b="0" kern="0">
                <a:solidFill>
                  <a:srgbClr val="080808"/>
                </a:solidFill>
                <a:latin typeface="Arial" panose="020B0604020202020204" pitchFamily="34" charset="0"/>
                <a:ea typeface="微软雅黑" panose="020B0503020204020204" pitchFamily="34" charset="-122"/>
                <a:cs typeface="微软雅黑" panose="020B0503020204020204" pitchFamily="34" charset="-122"/>
              </a:defRPr>
            </a:lvl1pPr>
          </a:lstStyle>
          <a:p>
            <a:pPr fontAlgn="base">
              <a:lnSpc>
                <a:spcPct val="120000"/>
              </a:lnSpc>
              <a:spcBef>
                <a:spcPct val="0"/>
              </a:spcBef>
              <a:spcAft>
                <a:spcPct val="0"/>
              </a:spcAft>
              <a:defRPr/>
            </a:pPr>
            <a:r>
              <a:rPr lang="zh-CN" altLang="en-US" kern="1200" dirty="0">
                <a:solidFill>
                  <a:prstClr val="black"/>
                </a:solidFill>
                <a:latin typeface="微软雅黑 Light" panose="020B0502040204020203" pitchFamily="34" charset="-122"/>
                <a:ea typeface="微软雅黑 Light" panose="020B0502040204020203" pitchFamily="34" charset="-122"/>
                <a:sym typeface="Arial" panose="020B0604020202020204" pitchFamily="34" charset="0"/>
              </a:rPr>
              <a:t>没有肝毒性警示，肝功能影响</a:t>
            </a:r>
            <a:r>
              <a:rPr lang="zh-CN" altLang="en-US" kern="1200" dirty="0" smtClean="0">
                <a:solidFill>
                  <a:prstClr val="black"/>
                </a:solidFill>
                <a:latin typeface="微软雅黑 Light" panose="020B0502040204020203" pitchFamily="34" charset="-122"/>
                <a:ea typeface="微软雅黑 Light" panose="020B0502040204020203" pitchFamily="34" charset="-122"/>
                <a:sym typeface="Arial" panose="020B0604020202020204" pitchFamily="34" charset="0"/>
              </a:rPr>
              <a:t>小</a:t>
            </a:r>
            <a:endParaRPr lang="en-US" altLang="zh-CN" kern="1200" dirty="0">
              <a:solidFill>
                <a:prstClr val="black"/>
              </a:solidFill>
              <a:latin typeface="微软雅黑 Light" panose="020B0502040204020203" pitchFamily="34" charset="-122"/>
              <a:ea typeface="微软雅黑 Light" panose="020B0502040204020203" pitchFamily="34" charset="-122"/>
              <a:sym typeface="Arial" panose="020B0604020202020204" pitchFamily="34" charset="0"/>
            </a:endParaRPr>
          </a:p>
          <a:p>
            <a:pPr fontAlgn="base">
              <a:lnSpc>
                <a:spcPct val="120000"/>
              </a:lnSpc>
              <a:spcBef>
                <a:spcPct val="0"/>
              </a:spcBef>
              <a:spcAft>
                <a:spcPct val="0"/>
              </a:spcAft>
              <a:defRPr/>
            </a:pPr>
            <a:r>
              <a:rPr lang="zh-CN" altLang="en-US" kern="1200" dirty="0">
                <a:solidFill>
                  <a:prstClr val="black"/>
                </a:solidFill>
                <a:latin typeface="微软雅黑 Light" panose="020B0502040204020203" pitchFamily="34" charset="-122"/>
                <a:ea typeface="微软雅黑 Light" panose="020B0502040204020203" pitchFamily="34" charset="-122"/>
                <a:sym typeface="Arial" panose="020B0604020202020204" pitchFamily="34" charset="0"/>
              </a:rPr>
              <a:t>无肾毒性，肾功能不全患者无需调整剂量</a:t>
            </a:r>
          </a:p>
        </p:txBody>
      </p:sp>
      <p:sp>
        <p:nvSpPr>
          <p:cNvPr id="41" name="矩形: 圆角 40"/>
          <p:cNvSpPr/>
          <p:nvPr/>
        </p:nvSpPr>
        <p:spPr bwMode="auto">
          <a:xfrm>
            <a:off x="2109731" y="5122764"/>
            <a:ext cx="2544250" cy="1126673"/>
          </a:xfrm>
          <a:prstGeom prst="roundRect">
            <a:avLst>
              <a:gd name="adj" fmla="val 0"/>
            </a:avLst>
          </a:prstGeom>
          <a:noFill/>
          <a:ln w="6350" cap="flat" cmpd="sng" algn="ctr">
            <a:solidFill>
              <a:schemeClr val="accent1">
                <a:shade val="50000"/>
              </a:schemeClr>
            </a:solidFill>
            <a:prstDash val="dash"/>
            <a:round/>
            <a:headEnd type="none" w="med" len="med"/>
            <a:tailEnd type="none" w="med" len="med"/>
          </a:ln>
        </p:spPr>
        <p:txBody>
          <a:bodyPr vert="horz" wrap="square" lIns="91440" tIns="45720" rIns="91440" bIns="45720" numCol="1" rtlCol="0" anchor="ctr" anchorCtr="0" compatLnSpc="1"/>
          <a:lstStyle/>
          <a:p>
            <a:pPr>
              <a:lnSpc>
                <a:spcPct val="120000"/>
              </a:lnSpc>
            </a:pP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Arial" panose="020B0604020202020204" pitchFamily="34" charset="0"/>
              </a:rPr>
              <a:t>满足患者</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Arial" panose="020B0604020202020204" pitchFamily="34" charset="0"/>
              </a:rPr>
              <a:t>等同时服用多种药物的治疗需求，提高患者依从性，服用更加便捷。</a:t>
            </a:r>
          </a:p>
        </p:txBody>
      </p:sp>
      <p:sp>
        <p:nvSpPr>
          <p:cNvPr id="42" name="矩形: 圆角 41"/>
          <p:cNvSpPr/>
          <p:nvPr/>
        </p:nvSpPr>
        <p:spPr bwMode="auto">
          <a:xfrm>
            <a:off x="5148495" y="5155304"/>
            <a:ext cx="2613035" cy="1048271"/>
          </a:xfrm>
          <a:prstGeom prst="roundRect">
            <a:avLst>
              <a:gd name="adj" fmla="val 0"/>
            </a:avLst>
          </a:prstGeom>
          <a:solidFill>
            <a:srgbClr val="FFFFFF">
              <a:lumMod val="95000"/>
            </a:srgbClr>
          </a:solidFill>
          <a:ln w="6350" cap="flat" cmpd="sng" algn="ctr">
            <a:noFill/>
            <a:prstDash val="solid"/>
            <a:round/>
            <a:headEnd type="none" w="med" len="med"/>
            <a:tailEnd type="none" w="med" len="med"/>
          </a:ln>
        </p:spPr>
        <p:txBody>
          <a:bodyPr vert="horz" wrap="square" lIns="91440" tIns="45720" rIns="91440" bIns="45720" numCol="1" rtlCol="0" anchor="ctr" anchorCtr="0" compatLnSpc="1"/>
          <a:lstStyle/>
          <a:p>
            <a:pPr fontAlgn="base">
              <a:lnSpc>
                <a:spcPct val="120000"/>
              </a:lnSpc>
              <a:spcBef>
                <a:spcPct val="0"/>
              </a:spcBef>
              <a:spcAft>
                <a:spcPct val="0"/>
              </a:spcAft>
              <a:defRPr/>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Arial" panose="020B0604020202020204" pitchFamily="34" charset="0"/>
              </a:rPr>
              <a:t>满足心铁高患者的治疗需求，高效，减少感染，降低住院成本。</a:t>
            </a:r>
          </a:p>
        </p:txBody>
      </p:sp>
      <p:sp>
        <p:nvSpPr>
          <p:cNvPr id="43" name="矩形: 圆角 42"/>
          <p:cNvSpPr/>
          <p:nvPr/>
        </p:nvSpPr>
        <p:spPr bwMode="auto">
          <a:xfrm>
            <a:off x="8271440" y="5161292"/>
            <a:ext cx="2443115" cy="1004547"/>
          </a:xfrm>
          <a:prstGeom prst="roundRect">
            <a:avLst>
              <a:gd name="adj" fmla="val 0"/>
            </a:avLst>
          </a:prstGeom>
          <a:solidFill>
            <a:srgbClr val="FFFFFF">
              <a:lumMod val="95000"/>
            </a:srgbClr>
          </a:solidFill>
          <a:ln w="6350" cap="flat" cmpd="sng" algn="ctr">
            <a:noFill/>
            <a:prstDash val="solid"/>
            <a:round/>
            <a:headEnd type="none" w="med" len="med"/>
            <a:tailEnd type="none" w="med" len="med"/>
          </a:ln>
        </p:spPr>
        <p:txBody>
          <a:bodyPr vert="horz" wrap="square" lIns="91440" tIns="45720" rIns="91440" bIns="45720" numCol="1" rtlCol="0" anchor="ctr" anchorCtr="0" compatLnSpc="1"/>
          <a:lstStyle/>
          <a:p>
            <a:pPr fontAlgn="base">
              <a:lnSpc>
                <a:spcPct val="120000"/>
              </a:lnSpc>
              <a:spcBef>
                <a:spcPct val="0"/>
              </a:spcBef>
              <a:spcAft>
                <a:spcPct val="0"/>
              </a:spcAft>
              <a:defRPr/>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Arial" panose="020B0604020202020204" pitchFamily="34" charset="0"/>
              </a:rPr>
              <a:t>满足</a:t>
            </a:r>
            <a:r>
              <a:rPr lang="zh-CN" altLang="en-US" sz="1400" dirty="0">
                <a:solidFill>
                  <a:prstClr val="black"/>
                </a:solidFill>
                <a:latin typeface="微软雅黑 Light" panose="020B0502040204020203" pitchFamily="34" charset="-122"/>
                <a:ea typeface="微软雅黑 Light" panose="020B0502040204020203" pitchFamily="34" charset="-122"/>
                <a:sym typeface="Arial" panose="020B0604020202020204" pitchFamily="34" charset="0"/>
              </a:rPr>
              <a:t>肾功能不全</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Arial" panose="020B0604020202020204" pitchFamily="34" charset="0"/>
              </a:rPr>
              <a:t>患者的治疗需求，更加安全。</a:t>
            </a:r>
          </a:p>
        </p:txBody>
      </p:sp>
      <p:grpSp>
        <p:nvGrpSpPr>
          <p:cNvPr id="77" name="组合 76"/>
          <p:cNvGrpSpPr/>
          <p:nvPr/>
        </p:nvGrpSpPr>
        <p:grpSpPr>
          <a:xfrm>
            <a:off x="82045" y="3072080"/>
            <a:ext cx="1331371" cy="983497"/>
            <a:chOff x="60022" y="3228975"/>
            <a:chExt cx="1182304" cy="812552"/>
          </a:xfrm>
        </p:grpSpPr>
        <p:sp>
          <p:nvSpPr>
            <p:cNvPr id="72" name="箭头: 五边形 71"/>
            <p:cNvSpPr/>
            <p:nvPr/>
          </p:nvSpPr>
          <p:spPr>
            <a:xfrm rot="5400000">
              <a:off x="264100" y="3063301"/>
              <a:ext cx="812552" cy="1143899"/>
            </a:xfrm>
            <a:prstGeom prst="homePlate">
              <a:avLst>
                <a:gd name="adj" fmla="val 0"/>
              </a:avLst>
            </a:prstGeom>
            <a:solidFill>
              <a:srgbClr val="2E75B6"/>
            </a:solidFill>
            <a:ln w="12700" cap="flat" cmpd="sng" algn="ctr">
              <a:solidFill>
                <a:sysClr val="window" lastClr="FFFFFF"/>
              </a:solidFill>
              <a:prstDash val="solid"/>
              <a:miter lim="800000"/>
            </a:ln>
            <a:effectLst>
              <a:outerShdw blurRad="50800" dist="38100" dir="5400000" algn="t" rotWithShape="0">
                <a:srgbClr val="5B9BD5">
                  <a:lumMod val="75000"/>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6" name="文本框 45"/>
            <p:cNvSpPr txBox="1"/>
            <p:nvPr/>
          </p:nvSpPr>
          <p:spPr>
            <a:xfrm>
              <a:off x="60022" y="3235382"/>
              <a:ext cx="1182304" cy="762843"/>
            </a:xfrm>
            <a:prstGeom prst="rect">
              <a:avLst/>
            </a:prstGeom>
            <a:noFill/>
          </p:spPr>
          <p:txBody>
            <a:bodyPr wrap="square" rtlCol="0">
              <a:spAutoFit/>
            </a:bodyPr>
            <a:lstStyle/>
            <a:p>
              <a:r>
                <a:rPr lang="zh-CN" altLang="en-US" b="1" dirty="0">
                  <a:solidFill>
                    <a:schemeClr val="bg1"/>
                  </a:solidFill>
                  <a:latin typeface="微软雅黑" panose="020B0503020204020204" pitchFamily="34" charset="-122"/>
                  <a:ea typeface="微软雅黑" panose="020B0503020204020204" pitchFamily="34" charset="-122"/>
                  <a:cs typeface="+mn-ea"/>
                </a:rPr>
                <a:t>注册分类：</a:t>
              </a:r>
              <a:endParaRPr lang="en-US" altLang="zh-CN" b="1" dirty="0">
                <a:solidFill>
                  <a:schemeClr val="bg1"/>
                </a:solidFill>
                <a:latin typeface="微软雅黑" panose="020B0503020204020204" pitchFamily="34" charset="-122"/>
                <a:ea typeface="微软雅黑" panose="020B0503020204020204" pitchFamily="34" charset="-122"/>
                <a:cs typeface="+mn-ea"/>
              </a:endParaRPr>
            </a:p>
            <a:p>
              <a:r>
                <a:rPr lang="en-US" altLang="zh-CN" b="1" dirty="0" smtClean="0">
                  <a:solidFill>
                    <a:schemeClr val="bg1"/>
                  </a:solidFill>
                  <a:latin typeface="微软雅黑" panose="020B0503020204020204" pitchFamily="34" charset="-122"/>
                  <a:cs typeface="+mn-ea"/>
                </a:rPr>
                <a:t>“</a:t>
              </a:r>
              <a:r>
                <a:rPr lang="zh-CN" altLang="en-US" b="1" dirty="0" smtClean="0">
                  <a:solidFill>
                    <a:schemeClr val="bg1"/>
                  </a:solidFill>
                  <a:latin typeface="微软雅黑" panose="020B0503020204020204" pitchFamily="34" charset="-122"/>
                  <a:cs typeface="+mn-ea"/>
                </a:rPr>
                <a:t>等同</a:t>
              </a:r>
              <a:r>
                <a:rPr lang="en-US" altLang="zh-CN" b="1" dirty="0" smtClean="0">
                  <a:solidFill>
                    <a:schemeClr val="bg1"/>
                  </a:solidFill>
                  <a:latin typeface="微软雅黑" panose="020B0503020204020204" pitchFamily="34" charset="-122"/>
                  <a:cs typeface="+mn-ea"/>
                </a:rPr>
                <a:t>”</a:t>
              </a:r>
              <a:r>
                <a:rPr lang="zh-CN" altLang="en-US" b="1" dirty="0" smtClean="0">
                  <a:solidFill>
                    <a:schemeClr val="bg1"/>
                  </a:solidFill>
                  <a:latin typeface="微软雅黑" panose="020B0503020204020204" pitchFamily="34" charset="-122"/>
                  <a:cs typeface="+mn-ea"/>
                </a:rPr>
                <a:t>化</a:t>
              </a:r>
              <a:r>
                <a:rPr lang="zh-CN" altLang="en-US" b="1" dirty="0">
                  <a:solidFill>
                    <a:schemeClr val="bg1"/>
                  </a:solidFill>
                  <a:latin typeface="微软雅黑" panose="020B0503020204020204" pitchFamily="34" charset="-122"/>
                  <a:ea typeface="微软雅黑" panose="020B0503020204020204" pitchFamily="34" charset="-122"/>
                  <a:cs typeface="+mn-ea"/>
                </a:rPr>
                <a:t>药</a:t>
              </a:r>
              <a:r>
                <a:rPr lang="en-US" altLang="zh-CN" b="1" dirty="0">
                  <a:solidFill>
                    <a:schemeClr val="bg1"/>
                  </a:solidFill>
                  <a:latin typeface="微软雅黑" panose="020B0503020204020204" pitchFamily="34" charset="-122"/>
                  <a:ea typeface="微软雅黑" panose="020B0503020204020204" pitchFamily="34" charset="-122"/>
                  <a:cs typeface="+mn-ea"/>
                </a:rPr>
                <a:t>5.1</a:t>
              </a:r>
              <a:endParaRPr lang="zh-CN" altLang="en-US" b="1" dirty="0">
                <a:solidFill>
                  <a:schemeClr val="bg1"/>
                </a:solidFill>
                <a:latin typeface="微软雅黑" panose="020B0503020204020204" pitchFamily="34" charset="-122"/>
                <a:ea typeface="微软雅黑" panose="020B0503020204020204" pitchFamily="34" charset="-122"/>
                <a:cs typeface="+mn-ea"/>
              </a:endParaRPr>
            </a:p>
          </p:txBody>
        </p:sp>
      </p:grpSp>
      <p:sp>
        <p:nvSpPr>
          <p:cNvPr id="3" name="矩形 2"/>
          <p:cNvSpPr/>
          <p:nvPr/>
        </p:nvSpPr>
        <p:spPr>
          <a:xfrm>
            <a:off x="2109731" y="3137762"/>
            <a:ext cx="2582655" cy="424510"/>
          </a:xfrm>
          <a:prstGeom prst="rect">
            <a:avLst/>
          </a:prstGeom>
          <a:solidFill>
            <a:srgbClr val="2E75B6"/>
          </a:solidFill>
          <a:ln w="12700" cap="flat" cmpd="sng" algn="ctr">
            <a:solidFill>
              <a:schemeClr val="bg1"/>
            </a:solidFill>
            <a:prstDash val="solid"/>
            <a:miter lim="800000"/>
          </a:ln>
          <a:effectLst>
            <a:outerShdw blurRad="50800" dist="38100" dir="5400000" algn="ctr" rotWithShape="0">
              <a:srgbClr val="1F4E79">
                <a:alpha val="40000"/>
              </a:srgbClr>
            </a:outerShdw>
          </a:effectLst>
        </p:spPr>
        <p:txBody>
          <a:bodyPr rtlCol="0" anchor="ctr"/>
          <a:lstStyle/>
          <a:p>
            <a:pPr lvl="0" algn="ctr">
              <a:defRPr/>
            </a:pPr>
            <a:r>
              <a:rPr lang="zh-CN" altLang="en-US" sz="1600" b="1" kern="0">
                <a:solidFill>
                  <a:prstClr val="white"/>
                </a:solidFill>
                <a:latin typeface="微软雅黑" panose="020B0503020204020204" pitchFamily="34" charset="-122"/>
                <a:cs typeface="微软雅黑" panose="020B0503020204020204" pitchFamily="34" charset="-122"/>
              </a:rPr>
              <a:t>吸收迅速</a:t>
            </a:r>
            <a:endPar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9" name="矩形 48"/>
          <p:cNvSpPr/>
          <p:nvPr/>
        </p:nvSpPr>
        <p:spPr>
          <a:xfrm>
            <a:off x="5103844" y="3092173"/>
            <a:ext cx="5679831" cy="424510"/>
          </a:xfrm>
          <a:prstGeom prst="rect">
            <a:avLst/>
          </a:prstGeom>
          <a:solidFill>
            <a:srgbClr val="3090E0"/>
          </a:solidFill>
          <a:ln w="12700" cap="flat" cmpd="sng" algn="ctr">
            <a:solidFill>
              <a:schemeClr val="bg1"/>
            </a:solidFill>
            <a:prstDash val="solid"/>
            <a:miter lim="800000"/>
          </a:ln>
          <a:effectLst>
            <a:outerShdw blurRad="50800" dist="38100" dir="5400000" algn="ctr" rotWithShape="0">
              <a:srgbClr val="1F4E79">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结构</a:t>
            </a:r>
          </a:p>
        </p:txBody>
      </p:sp>
      <p:grpSp>
        <p:nvGrpSpPr>
          <p:cNvPr id="51" name="组合 50"/>
          <p:cNvGrpSpPr/>
          <p:nvPr/>
        </p:nvGrpSpPr>
        <p:grpSpPr>
          <a:xfrm>
            <a:off x="7317323" y="4602570"/>
            <a:ext cx="814682" cy="389882"/>
            <a:chOff x="10289884" y="4985159"/>
            <a:chExt cx="1013333" cy="604129"/>
          </a:xfrm>
          <a:solidFill>
            <a:schemeClr val="accent1"/>
          </a:solidFill>
        </p:grpSpPr>
        <p:sp>
          <p:nvSpPr>
            <p:cNvPr id="52" name="iṩľiḑe"/>
            <p:cNvSpPr/>
            <p:nvPr/>
          </p:nvSpPr>
          <p:spPr bwMode="auto">
            <a:xfrm flipV="1">
              <a:off x="10354175" y="5088856"/>
              <a:ext cx="949042" cy="464543"/>
            </a:xfrm>
            <a:custGeom>
              <a:avLst/>
              <a:gdLst>
                <a:gd name="T0" fmla="*/ 841 w 841"/>
                <a:gd name="T1" fmla="*/ 425 h 425"/>
                <a:gd name="T2" fmla="*/ 148 w 841"/>
                <a:gd name="T3" fmla="*/ 425 h 425"/>
                <a:gd name="T4" fmla="*/ 0 w 841"/>
                <a:gd name="T5" fmla="*/ 277 h 425"/>
                <a:gd name="T6" fmla="*/ 0 w 841"/>
                <a:gd name="T7" fmla="*/ 0 h 425"/>
                <a:gd name="T8" fmla="*/ 694 w 841"/>
                <a:gd name="T9" fmla="*/ 0 h 425"/>
                <a:gd name="T10" fmla="*/ 841 w 841"/>
                <a:gd name="T11" fmla="*/ 148 h 425"/>
                <a:gd name="T12" fmla="*/ 841 w 841"/>
                <a:gd name="T13" fmla="*/ 425 h 425"/>
              </a:gdLst>
              <a:ahLst/>
              <a:cxnLst>
                <a:cxn ang="0">
                  <a:pos x="T0" y="T1"/>
                </a:cxn>
                <a:cxn ang="0">
                  <a:pos x="T2" y="T3"/>
                </a:cxn>
                <a:cxn ang="0">
                  <a:pos x="T4" y="T5"/>
                </a:cxn>
                <a:cxn ang="0">
                  <a:pos x="T6" y="T7"/>
                </a:cxn>
                <a:cxn ang="0">
                  <a:pos x="T8" y="T9"/>
                </a:cxn>
                <a:cxn ang="0">
                  <a:pos x="T10" y="T11"/>
                </a:cxn>
                <a:cxn ang="0">
                  <a:pos x="T12" y="T13"/>
                </a:cxn>
              </a:cxnLst>
              <a:rect l="0" t="0" r="r" b="b"/>
              <a:pathLst>
                <a:path w="841" h="425">
                  <a:moveTo>
                    <a:pt x="841" y="425"/>
                  </a:moveTo>
                  <a:cubicBezTo>
                    <a:pt x="148" y="425"/>
                    <a:pt x="148" y="425"/>
                    <a:pt x="148" y="425"/>
                  </a:cubicBezTo>
                  <a:cubicBezTo>
                    <a:pt x="66" y="425"/>
                    <a:pt x="0" y="359"/>
                    <a:pt x="0" y="277"/>
                  </a:cubicBezTo>
                  <a:cubicBezTo>
                    <a:pt x="0" y="0"/>
                    <a:pt x="0" y="0"/>
                    <a:pt x="0" y="0"/>
                  </a:cubicBezTo>
                  <a:cubicBezTo>
                    <a:pt x="694" y="0"/>
                    <a:pt x="694" y="0"/>
                    <a:pt x="694" y="0"/>
                  </a:cubicBezTo>
                  <a:cubicBezTo>
                    <a:pt x="775" y="0"/>
                    <a:pt x="841" y="66"/>
                    <a:pt x="841" y="148"/>
                  </a:cubicBezTo>
                  <a:lnTo>
                    <a:pt x="841" y="425"/>
                  </a:lnTo>
                  <a:close/>
                </a:path>
              </a:pathLst>
            </a:custGeom>
            <a:solidFill>
              <a:srgbClr val="3090E0"/>
            </a:solidFill>
            <a:ln>
              <a:noFill/>
            </a:ln>
          </p:spPr>
          <p:txBody>
            <a:bodyPr vert="horz" wrap="square" lIns="91440" tIns="45720" rIns="91440" bIns="45720" numCol="1" anchor="ctr" anchorCtr="1" compatLnSpc="1"/>
            <a:lstStyle/>
            <a:p>
              <a:pPr marL="0" marR="0" lvl="0" indent="0" algn="ctr" defTabSz="914400" eaLnBrk="0" fontAlgn="base" latinLnBrk="0" hangingPunct="0">
                <a:lnSpc>
                  <a:spcPct val="100000"/>
                </a:lnSpc>
                <a:spcBef>
                  <a:spcPct val="0"/>
                </a:spcBef>
                <a:spcAft>
                  <a:spcPct val="0"/>
                </a:spcAft>
                <a:buClrTx/>
                <a:buSzTx/>
                <a:buFontTx/>
                <a:buNone/>
                <a:defRPr/>
              </a:pPr>
              <a:endParaRPr kumimoji="0" lang="zh-CN" altLang="en-US" sz="2800" b="1" i="0" u="none" strike="noStrike" kern="0" cap="none" spc="0" normalizeH="0" baseline="0" noProof="0" dirty="0">
                <a:ln>
                  <a:noFill/>
                </a:ln>
                <a:solidFill>
                  <a:srgbClr val="FFFFFF"/>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53" name="islïdè"/>
            <p:cNvSpPr/>
            <p:nvPr/>
          </p:nvSpPr>
          <p:spPr bwMode="auto">
            <a:xfrm flipV="1">
              <a:off x="10289884" y="5466074"/>
              <a:ext cx="64289" cy="87327"/>
            </a:xfrm>
            <a:custGeom>
              <a:avLst/>
              <a:gdLst>
                <a:gd name="T0" fmla="*/ 0 w 84"/>
                <a:gd name="T1" fmla="*/ 97 h 97"/>
                <a:gd name="T2" fmla="*/ 84 w 84"/>
                <a:gd name="T3" fmla="*/ 0 h 97"/>
                <a:gd name="T4" fmla="*/ 84 w 84"/>
                <a:gd name="T5" fmla="*/ 97 h 97"/>
                <a:gd name="T6" fmla="*/ 0 w 84"/>
                <a:gd name="T7" fmla="*/ 97 h 97"/>
              </a:gdLst>
              <a:ahLst/>
              <a:cxnLst>
                <a:cxn ang="0">
                  <a:pos x="T0" y="T1"/>
                </a:cxn>
                <a:cxn ang="0">
                  <a:pos x="T2" y="T3"/>
                </a:cxn>
                <a:cxn ang="0">
                  <a:pos x="T4" y="T5"/>
                </a:cxn>
                <a:cxn ang="0">
                  <a:pos x="T6" y="T7"/>
                </a:cxn>
              </a:cxnLst>
              <a:rect l="0" t="0" r="r" b="b"/>
              <a:pathLst>
                <a:path w="84" h="97">
                  <a:moveTo>
                    <a:pt x="0" y="97"/>
                  </a:moveTo>
                  <a:lnTo>
                    <a:pt x="84" y="0"/>
                  </a:lnTo>
                  <a:lnTo>
                    <a:pt x="84" y="97"/>
                  </a:lnTo>
                  <a:lnTo>
                    <a:pt x="0" y="97"/>
                  </a:lnTo>
                  <a:close/>
                </a:path>
              </a:pathLst>
            </a:custGeom>
            <a:solidFill>
              <a:srgbClr val="2E75B6"/>
            </a:solidFill>
            <a:ln>
              <a:noFill/>
            </a:ln>
          </p:spPr>
          <p:txBody>
            <a:bodyPr vert="horz" wrap="square" lIns="91440" tIns="45720" rIns="91440" bIns="45720" numCol="1" anchor="t" anchorCtr="0" compatLnSpc="1"/>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300" b="1" i="0" u="none" strike="noStrike" kern="0" cap="none" spc="0" normalizeH="0" baseline="0" noProof="0" dirty="0">
                <a:ln>
                  <a:noFill/>
                </a:ln>
                <a:solidFill>
                  <a:srgbClr val="0B2F79"/>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54" name="iSļîḑê"/>
            <p:cNvSpPr/>
            <p:nvPr/>
          </p:nvSpPr>
          <p:spPr bwMode="auto">
            <a:xfrm flipV="1">
              <a:off x="11211368" y="4985159"/>
              <a:ext cx="91844" cy="109833"/>
            </a:xfrm>
            <a:custGeom>
              <a:avLst/>
              <a:gdLst>
                <a:gd name="T0" fmla="*/ 120 w 120"/>
                <a:gd name="T1" fmla="*/ 0 h 122"/>
                <a:gd name="T2" fmla="*/ 0 w 120"/>
                <a:gd name="T3" fmla="*/ 122 h 122"/>
                <a:gd name="T4" fmla="*/ 0 w 120"/>
                <a:gd name="T5" fmla="*/ 0 h 122"/>
                <a:gd name="T6" fmla="*/ 120 w 120"/>
                <a:gd name="T7" fmla="*/ 0 h 122"/>
              </a:gdLst>
              <a:ahLst/>
              <a:cxnLst>
                <a:cxn ang="0">
                  <a:pos x="T0" y="T1"/>
                </a:cxn>
                <a:cxn ang="0">
                  <a:pos x="T2" y="T3"/>
                </a:cxn>
                <a:cxn ang="0">
                  <a:pos x="T4" y="T5"/>
                </a:cxn>
                <a:cxn ang="0">
                  <a:pos x="T6" y="T7"/>
                </a:cxn>
              </a:cxnLst>
              <a:rect l="0" t="0" r="r" b="b"/>
              <a:pathLst>
                <a:path w="120" h="122">
                  <a:moveTo>
                    <a:pt x="120" y="0"/>
                  </a:moveTo>
                  <a:lnTo>
                    <a:pt x="0" y="122"/>
                  </a:lnTo>
                  <a:lnTo>
                    <a:pt x="0" y="0"/>
                  </a:lnTo>
                  <a:lnTo>
                    <a:pt x="120" y="0"/>
                  </a:lnTo>
                  <a:close/>
                </a:path>
              </a:pathLst>
            </a:custGeom>
            <a:solidFill>
              <a:srgbClr val="2E75B6"/>
            </a:solidFill>
            <a:ln>
              <a:noFill/>
            </a:ln>
          </p:spPr>
          <p:txBody>
            <a:bodyPr vert="horz" wrap="square" lIns="91440" tIns="45720" rIns="91440" bIns="45720" numCol="1" anchor="t" anchorCtr="0" compatLnSpc="1"/>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300" b="1" i="0" u="none" strike="noStrike" kern="0" cap="none" spc="0" normalizeH="0" baseline="0" noProof="0" dirty="0">
                <a:ln>
                  <a:noFill/>
                </a:ln>
                <a:solidFill>
                  <a:srgbClr val="0B2F79"/>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55" name="文本框 54"/>
            <p:cNvSpPr txBox="1"/>
            <p:nvPr/>
          </p:nvSpPr>
          <p:spPr>
            <a:xfrm>
              <a:off x="10444632" y="5112382"/>
              <a:ext cx="767847" cy="476906"/>
            </a:xfrm>
            <a:prstGeom prst="rect">
              <a:avLst/>
            </a:prstGeom>
            <a:noFill/>
          </p:spPr>
          <p:txBody>
            <a:bodyPr wrap="square" rtlCol="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pPr marL="0" marR="0" lvl="0" indent="0" algn="ctr" defTabSz="914400" eaLnBrk="0" fontAlgn="base" latinLnBrk="0" hangingPunct="0">
                <a:lnSpc>
                  <a:spcPct val="100000"/>
                </a:lnSpc>
                <a:spcBef>
                  <a:spcPct val="0"/>
                </a:spcBef>
                <a:spcAft>
                  <a:spcPct val="0"/>
                </a:spcAft>
                <a:buClrTx/>
                <a:buSzTx/>
                <a:buFontTx/>
                <a:buNone/>
                <a:defRPr/>
              </a:pPr>
              <a:r>
                <a:rPr lang="zh-CN" altLang="en-US" kern="0" dirty="0">
                  <a:solidFill>
                    <a:srgbClr val="FFFFFF"/>
                  </a:solidFill>
                  <a:latin typeface="微软雅黑 Light" panose="020B0502040204020203" pitchFamily="34" charset="-122"/>
                  <a:ea typeface="微软雅黑 Light" panose="020B0502040204020203" pitchFamily="34" charset="-122"/>
                  <a:cs typeface="Arial" panose="020B0604020202020204" pitchFamily="34" charset="0"/>
                </a:rPr>
                <a:t>高效</a:t>
              </a:r>
              <a:endParaRPr kumimoji="0" lang="zh-CN" altLang="en-US" sz="1400" b="1" i="0" u="none" strike="noStrike" kern="0" cap="none" spc="0" normalizeH="0" baseline="0" noProof="0" dirty="0">
                <a:ln>
                  <a:noFill/>
                </a:ln>
                <a:solidFill>
                  <a:srgbClr val="FFFFFF"/>
                </a:solidFill>
                <a:effectLst/>
                <a:uLnTx/>
                <a:uFillTx/>
                <a:latin typeface="微软雅黑 Light" panose="020B0502040204020203" pitchFamily="34" charset="-122"/>
                <a:ea typeface="微软雅黑 Light" panose="020B0502040204020203" pitchFamily="34" charset="-122"/>
                <a:cs typeface="Arial" panose="020B0604020202020204" pitchFamily="34" charset="0"/>
              </a:endParaRPr>
            </a:p>
          </p:txBody>
        </p:sp>
      </p:grpSp>
      <p:grpSp>
        <p:nvGrpSpPr>
          <p:cNvPr id="61" name="组合 60"/>
          <p:cNvGrpSpPr/>
          <p:nvPr/>
        </p:nvGrpSpPr>
        <p:grpSpPr>
          <a:xfrm>
            <a:off x="10013644" y="4602570"/>
            <a:ext cx="814682" cy="389882"/>
            <a:chOff x="10289884" y="4985159"/>
            <a:chExt cx="1013333" cy="604129"/>
          </a:xfrm>
          <a:solidFill>
            <a:schemeClr val="accent1"/>
          </a:solidFill>
        </p:grpSpPr>
        <p:sp>
          <p:nvSpPr>
            <p:cNvPr id="62" name="iṩľiḑe"/>
            <p:cNvSpPr/>
            <p:nvPr/>
          </p:nvSpPr>
          <p:spPr bwMode="auto">
            <a:xfrm flipV="1">
              <a:off x="10354175" y="5088856"/>
              <a:ext cx="949042" cy="464543"/>
            </a:xfrm>
            <a:custGeom>
              <a:avLst/>
              <a:gdLst>
                <a:gd name="T0" fmla="*/ 841 w 841"/>
                <a:gd name="T1" fmla="*/ 425 h 425"/>
                <a:gd name="T2" fmla="*/ 148 w 841"/>
                <a:gd name="T3" fmla="*/ 425 h 425"/>
                <a:gd name="T4" fmla="*/ 0 w 841"/>
                <a:gd name="T5" fmla="*/ 277 h 425"/>
                <a:gd name="T6" fmla="*/ 0 w 841"/>
                <a:gd name="T7" fmla="*/ 0 h 425"/>
                <a:gd name="T8" fmla="*/ 694 w 841"/>
                <a:gd name="T9" fmla="*/ 0 h 425"/>
                <a:gd name="T10" fmla="*/ 841 w 841"/>
                <a:gd name="T11" fmla="*/ 148 h 425"/>
                <a:gd name="T12" fmla="*/ 841 w 841"/>
                <a:gd name="T13" fmla="*/ 425 h 425"/>
              </a:gdLst>
              <a:ahLst/>
              <a:cxnLst>
                <a:cxn ang="0">
                  <a:pos x="T0" y="T1"/>
                </a:cxn>
                <a:cxn ang="0">
                  <a:pos x="T2" y="T3"/>
                </a:cxn>
                <a:cxn ang="0">
                  <a:pos x="T4" y="T5"/>
                </a:cxn>
                <a:cxn ang="0">
                  <a:pos x="T6" y="T7"/>
                </a:cxn>
                <a:cxn ang="0">
                  <a:pos x="T8" y="T9"/>
                </a:cxn>
                <a:cxn ang="0">
                  <a:pos x="T10" y="T11"/>
                </a:cxn>
                <a:cxn ang="0">
                  <a:pos x="T12" y="T13"/>
                </a:cxn>
              </a:cxnLst>
              <a:rect l="0" t="0" r="r" b="b"/>
              <a:pathLst>
                <a:path w="841" h="425">
                  <a:moveTo>
                    <a:pt x="841" y="425"/>
                  </a:moveTo>
                  <a:cubicBezTo>
                    <a:pt x="148" y="425"/>
                    <a:pt x="148" y="425"/>
                    <a:pt x="148" y="425"/>
                  </a:cubicBezTo>
                  <a:cubicBezTo>
                    <a:pt x="66" y="425"/>
                    <a:pt x="0" y="359"/>
                    <a:pt x="0" y="277"/>
                  </a:cubicBezTo>
                  <a:cubicBezTo>
                    <a:pt x="0" y="0"/>
                    <a:pt x="0" y="0"/>
                    <a:pt x="0" y="0"/>
                  </a:cubicBezTo>
                  <a:cubicBezTo>
                    <a:pt x="694" y="0"/>
                    <a:pt x="694" y="0"/>
                    <a:pt x="694" y="0"/>
                  </a:cubicBezTo>
                  <a:cubicBezTo>
                    <a:pt x="775" y="0"/>
                    <a:pt x="841" y="66"/>
                    <a:pt x="841" y="148"/>
                  </a:cubicBezTo>
                  <a:lnTo>
                    <a:pt x="841" y="425"/>
                  </a:lnTo>
                  <a:close/>
                </a:path>
              </a:pathLst>
            </a:custGeom>
            <a:solidFill>
              <a:srgbClr val="3090E0"/>
            </a:solidFill>
            <a:ln>
              <a:noFill/>
            </a:ln>
          </p:spPr>
          <p:txBody>
            <a:bodyPr vert="horz" wrap="square" lIns="91440" tIns="45720" rIns="91440" bIns="45720" numCol="1" anchor="ctr" anchorCtr="1" compatLnSpc="1"/>
            <a:lstStyle/>
            <a:p>
              <a:pPr marL="0" marR="0" lvl="0" indent="0" algn="ctr" defTabSz="914400" eaLnBrk="0" fontAlgn="base" latinLnBrk="0" hangingPunct="0">
                <a:lnSpc>
                  <a:spcPct val="100000"/>
                </a:lnSpc>
                <a:spcBef>
                  <a:spcPct val="0"/>
                </a:spcBef>
                <a:spcAft>
                  <a:spcPct val="0"/>
                </a:spcAft>
                <a:buClrTx/>
                <a:buSzTx/>
                <a:buFontTx/>
                <a:buNone/>
                <a:defRPr/>
              </a:pPr>
              <a:endParaRPr kumimoji="0" lang="zh-CN" altLang="en-US" sz="2800" b="1" i="0" u="none" strike="noStrike" kern="0" cap="none" spc="0" normalizeH="0" baseline="0" noProof="0" dirty="0">
                <a:ln>
                  <a:noFill/>
                </a:ln>
                <a:solidFill>
                  <a:srgbClr val="FFFFFF"/>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63" name="islïdè"/>
            <p:cNvSpPr/>
            <p:nvPr/>
          </p:nvSpPr>
          <p:spPr bwMode="auto">
            <a:xfrm flipV="1">
              <a:off x="10289884" y="5466074"/>
              <a:ext cx="64289" cy="87327"/>
            </a:xfrm>
            <a:custGeom>
              <a:avLst/>
              <a:gdLst>
                <a:gd name="T0" fmla="*/ 0 w 84"/>
                <a:gd name="T1" fmla="*/ 97 h 97"/>
                <a:gd name="T2" fmla="*/ 84 w 84"/>
                <a:gd name="T3" fmla="*/ 0 h 97"/>
                <a:gd name="T4" fmla="*/ 84 w 84"/>
                <a:gd name="T5" fmla="*/ 97 h 97"/>
                <a:gd name="T6" fmla="*/ 0 w 84"/>
                <a:gd name="T7" fmla="*/ 97 h 97"/>
              </a:gdLst>
              <a:ahLst/>
              <a:cxnLst>
                <a:cxn ang="0">
                  <a:pos x="T0" y="T1"/>
                </a:cxn>
                <a:cxn ang="0">
                  <a:pos x="T2" y="T3"/>
                </a:cxn>
                <a:cxn ang="0">
                  <a:pos x="T4" y="T5"/>
                </a:cxn>
                <a:cxn ang="0">
                  <a:pos x="T6" y="T7"/>
                </a:cxn>
              </a:cxnLst>
              <a:rect l="0" t="0" r="r" b="b"/>
              <a:pathLst>
                <a:path w="84" h="97">
                  <a:moveTo>
                    <a:pt x="0" y="97"/>
                  </a:moveTo>
                  <a:lnTo>
                    <a:pt x="84" y="0"/>
                  </a:lnTo>
                  <a:lnTo>
                    <a:pt x="84" y="97"/>
                  </a:lnTo>
                  <a:lnTo>
                    <a:pt x="0" y="97"/>
                  </a:lnTo>
                  <a:close/>
                </a:path>
              </a:pathLst>
            </a:custGeom>
            <a:solidFill>
              <a:srgbClr val="2E75B6"/>
            </a:solidFill>
            <a:ln>
              <a:noFill/>
            </a:ln>
          </p:spPr>
          <p:txBody>
            <a:bodyPr vert="horz" wrap="square" lIns="91440" tIns="45720" rIns="91440" bIns="45720" numCol="1" anchor="t" anchorCtr="0" compatLnSpc="1"/>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300" b="1" i="0" u="none" strike="noStrike" kern="0" cap="none" spc="0" normalizeH="0" baseline="0" noProof="0" dirty="0">
                <a:ln>
                  <a:noFill/>
                </a:ln>
                <a:solidFill>
                  <a:srgbClr val="0B2F79"/>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64" name="iSļîḑê"/>
            <p:cNvSpPr/>
            <p:nvPr/>
          </p:nvSpPr>
          <p:spPr bwMode="auto">
            <a:xfrm flipV="1">
              <a:off x="11211368" y="4985159"/>
              <a:ext cx="91844" cy="109833"/>
            </a:xfrm>
            <a:custGeom>
              <a:avLst/>
              <a:gdLst>
                <a:gd name="T0" fmla="*/ 120 w 120"/>
                <a:gd name="T1" fmla="*/ 0 h 122"/>
                <a:gd name="T2" fmla="*/ 0 w 120"/>
                <a:gd name="T3" fmla="*/ 122 h 122"/>
                <a:gd name="T4" fmla="*/ 0 w 120"/>
                <a:gd name="T5" fmla="*/ 0 h 122"/>
                <a:gd name="T6" fmla="*/ 120 w 120"/>
                <a:gd name="T7" fmla="*/ 0 h 122"/>
              </a:gdLst>
              <a:ahLst/>
              <a:cxnLst>
                <a:cxn ang="0">
                  <a:pos x="T0" y="T1"/>
                </a:cxn>
                <a:cxn ang="0">
                  <a:pos x="T2" y="T3"/>
                </a:cxn>
                <a:cxn ang="0">
                  <a:pos x="T4" y="T5"/>
                </a:cxn>
                <a:cxn ang="0">
                  <a:pos x="T6" y="T7"/>
                </a:cxn>
              </a:cxnLst>
              <a:rect l="0" t="0" r="r" b="b"/>
              <a:pathLst>
                <a:path w="120" h="122">
                  <a:moveTo>
                    <a:pt x="120" y="0"/>
                  </a:moveTo>
                  <a:lnTo>
                    <a:pt x="0" y="122"/>
                  </a:lnTo>
                  <a:lnTo>
                    <a:pt x="0" y="0"/>
                  </a:lnTo>
                  <a:lnTo>
                    <a:pt x="120" y="0"/>
                  </a:lnTo>
                  <a:close/>
                </a:path>
              </a:pathLst>
            </a:custGeom>
            <a:solidFill>
              <a:srgbClr val="2E75B6"/>
            </a:solidFill>
            <a:ln>
              <a:noFill/>
            </a:ln>
          </p:spPr>
          <p:txBody>
            <a:bodyPr vert="horz" wrap="square" lIns="91440" tIns="45720" rIns="91440" bIns="45720" numCol="1" anchor="t" anchorCtr="0" compatLnSpc="1"/>
            <a:lstStyle/>
            <a:p>
              <a:pPr marL="0" marR="0" lvl="0" indent="0" defTabSz="914400" eaLnBrk="0" fontAlgn="base" latinLnBrk="0" hangingPunct="0">
                <a:lnSpc>
                  <a:spcPct val="100000"/>
                </a:lnSpc>
                <a:spcBef>
                  <a:spcPct val="0"/>
                </a:spcBef>
                <a:spcAft>
                  <a:spcPct val="0"/>
                </a:spcAft>
                <a:buClrTx/>
                <a:buSzTx/>
                <a:buFontTx/>
                <a:buNone/>
                <a:defRPr/>
              </a:pPr>
              <a:endParaRPr kumimoji="0" lang="zh-CN" altLang="en-US" sz="2300" b="1" i="0" u="none" strike="noStrike" kern="0" cap="none" spc="0" normalizeH="0" baseline="0" noProof="0" dirty="0">
                <a:ln>
                  <a:noFill/>
                </a:ln>
                <a:solidFill>
                  <a:srgbClr val="0B2F79"/>
                </a:solidFill>
                <a:effectLst/>
                <a:uLnTx/>
                <a:uFillTx/>
                <a:latin typeface="微软雅黑" panose="020B0503020204020204" pitchFamily="34" charset="-122"/>
                <a:ea typeface="微软雅黑 Light" panose="020B0502040204020203" pitchFamily="34" charset="-122"/>
                <a:cs typeface="Arial" panose="020B0604020202020204" pitchFamily="34" charset="0"/>
              </a:endParaRPr>
            </a:p>
          </p:txBody>
        </p:sp>
        <p:sp>
          <p:nvSpPr>
            <p:cNvPr id="65" name="文本框 64"/>
            <p:cNvSpPr txBox="1"/>
            <p:nvPr/>
          </p:nvSpPr>
          <p:spPr>
            <a:xfrm>
              <a:off x="10444632" y="5112382"/>
              <a:ext cx="767847" cy="476906"/>
            </a:xfrm>
            <a:prstGeom prst="rect">
              <a:avLst/>
            </a:prstGeom>
            <a:noFill/>
          </p:spPr>
          <p:txBody>
            <a:bodyPr wrap="square" rtlCol="0">
              <a:spAutoFit/>
            </a:bodyPr>
            <a:lstStyle>
              <a:defPPr>
                <a:defRPr lang="zh-CN"/>
              </a:defPPr>
              <a:lvl1pPr algn="ctr">
                <a:defRPr sz="1400" b="1">
                  <a:solidFill>
                    <a:schemeClr val="bg1"/>
                  </a:solidFill>
                  <a:latin typeface="微软雅黑" panose="020B0503020204020204" pitchFamily="34" charset="-122"/>
                  <a:ea typeface="微软雅黑" panose="020B0503020204020204" pitchFamily="34" charset="-122"/>
                </a:defRPr>
              </a:lvl1pPr>
            </a:lstStyle>
            <a:p>
              <a:pPr marL="0" marR="0" lvl="0" indent="0" algn="ctr" defTabSz="914400" eaLnBrk="0" fontAlgn="base" latinLnBrk="0" hangingPunct="0">
                <a:lnSpc>
                  <a:spcPct val="100000"/>
                </a:lnSpc>
                <a:spcBef>
                  <a:spcPct val="0"/>
                </a:spcBef>
                <a:spcAft>
                  <a:spcPct val="0"/>
                </a:spcAft>
                <a:buClrTx/>
                <a:buSzTx/>
                <a:buFontTx/>
                <a:buNone/>
                <a:defRPr/>
              </a:pPr>
              <a:r>
                <a:rPr lang="zh-CN" altLang="en-US" kern="0" dirty="0">
                  <a:solidFill>
                    <a:srgbClr val="FFFFFF"/>
                  </a:solidFill>
                  <a:latin typeface="微软雅黑 Light" panose="020B0502040204020203" pitchFamily="34" charset="-122"/>
                  <a:ea typeface="微软雅黑 Light" panose="020B0502040204020203" pitchFamily="34" charset="-122"/>
                  <a:cs typeface="Arial" panose="020B0604020202020204" pitchFamily="34" charset="0"/>
                </a:rPr>
                <a:t>安全</a:t>
              </a:r>
              <a:endParaRPr kumimoji="0" lang="zh-CN" altLang="en-US" sz="1400" b="1" i="0" u="none" strike="noStrike" kern="0" cap="none" spc="0" normalizeH="0" baseline="0" noProof="0" dirty="0">
                <a:ln>
                  <a:noFill/>
                </a:ln>
                <a:solidFill>
                  <a:srgbClr val="FFFFFF"/>
                </a:solidFill>
                <a:effectLst/>
                <a:uLnTx/>
                <a:uFillTx/>
                <a:latin typeface="微软雅黑 Light" panose="020B0502040204020203" pitchFamily="34" charset="-122"/>
                <a:ea typeface="微软雅黑 Light" panose="020B0502040204020203" pitchFamily="34" charset="-122"/>
                <a:cs typeface="Arial" panose="020B0604020202020204" pitchFamily="34" charset="0"/>
              </a:endParaRPr>
            </a:p>
          </p:txBody>
        </p:sp>
      </p:grpSp>
      <p:grpSp>
        <p:nvGrpSpPr>
          <p:cNvPr id="70" name="组合 69"/>
          <p:cNvGrpSpPr/>
          <p:nvPr/>
        </p:nvGrpSpPr>
        <p:grpSpPr>
          <a:xfrm>
            <a:off x="11314437" y="2257872"/>
            <a:ext cx="814880" cy="1274276"/>
            <a:chOff x="11507871" y="2274220"/>
            <a:chExt cx="814880" cy="1274276"/>
          </a:xfrm>
        </p:grpSpPr>
        <p:sp>
          <p:nvSpPr>
            <p:cNvPr id="68" name="箭头: 五边形 67"/>
            <p:cNvSpPr/>
            <p:nvPr/>
          </p:nvSpPr>
          <p:spPr>
            <a:xfrm rot="5400000">
              <a:off x="11278455" y="2711515"/>
              <a:ext cx="1274276" cy="399686"/>
            </a:xfrm>
            <a:prstGeom prst="homePlate">
              <a:avLst>
                <a:gd name="adj" fmla="val 0"/>
              </a:avLst>
            </a:prstGeom>
            <a:solidFill>
              <a:schemeClr val="bg1"/>
            </a:solidFill>
            <a:ln w="12700" cap="flat" cmpd="sng" algn="ctr">
              <a:solidFill>
                <a:srgbClr val="1E64A5"/>
              </a:solidFill>
              <a:prstDash val="solid"/>
              <a:miter lim="800000"/>
            </a:ln>
            <a:effectLst>
              <a:outerShdw blurRad="50800" dist="38100" dir="5400000" algn="t" rotWithShape="0">
                <a:srgbClr val="5B9BD5">
                  <a:lumMod val="75000"/>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9" name="object 27"/>
            <p:cNvSpPr txBox="1"/>
            <p:nvPr/>
          </p:nvSpPr>
          <p:spPr>
            <a:xfrm>
              <a:off x="11507871" y="2394228"/>
              <a:ext cx="814880" cy="1001395"/>
            </a:xfrm>
            <a:prstGeom prst="rect">
              <a:avLst/>
            </a:prstGeom>
          </p:spPr>
          <p:txBody>
            <a:bodyPr vert="horz" wrap="square" lIns="0" tIns="16933" rIns="0" bIns="0" rtlCol="0">
              <a:spAutoFit/>
            </a:bodyPr>
            <a:lstStyle/>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结</a:t>
              </a:r>
              <a:endParaRPr lang="en-US" altLang="zh-CN"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endParaRPr>
            </a:p>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构</a:t>
              </a:r>
              <a:endParaRPr lang="en-US" altLang="zh-CN"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endParaRPr>
            </a:p>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创</a:t>
              </a:r>
              <a:endParaRPr lang="en-US" altLang="zh-CN"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endParaRPr>
            </a:p>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新</a:t>
              </a:r>
            </a:p>
          </p:txBody>
        </p:sp>
      </p:grpSp>
      <p:grpSp>
        <p:nvGrpSpPr>
          <p:cNvPr id="74" name="组合 73"/>
          <p:cNvGrpSpPr/>
          <p:nvPr/>
        </p:nvGrpSpPr>
        <p:grpSpPr>
          <a:xfrm>
            <a:off x="11344191" y="5026427"/>
            <a:ext cx="814880" cy="1274276"/>
            <a:chOff x="11507871" y="2274220"/>
            <a:chExt cx="814880" cy="1274276"/>
          </a:xfrm>
        </p:grpSpPr>
        <p:sp>
          <p:nvSpPr>
            <p:cNvPr id="75" name="箭头: 五边形 74"/>
            <p:cNvSpPr/>
            <p:nvPr/>
          </p:nvSpPr>
          <p:spPr>
            <a:xfrm rot="5400000">
              <a:off x="11278455" y="2711515"/>
              <a:ext cx="1274276" cy="399686"/>
            </a:xfrm>
            <a:prstGeom prst="homePlate">
              <a:avLst>
                <a:gd name="adj" fmla="val 0"/>
              </a:avLst>
            </a:prstGeom>
            <a:solidFill>
              <a:schemeClr val="bg1"/>
            </a:solidFill>
            <a:ln w="12700" cap="flat" cmpd="sng" algn="ctr">
              <a:solidFill>
                <a:srgbClr val="1E64A5"/>
              </a:solidFill>
              <a:prstDash val="solid"/>
              <a:miter lim="800000"/>
            </a:ln>
            <a:effectLst>
              <a:outerShdw blurRad="50800" dist="38100" dir="5400000" algn="t" rotWithShape="0">
                <a:srgbClr val="5B9BD5">
                  <a:lumMod val="75000"/>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76" name="object 27"/>
            <p:cNvSpPr txBox="1"/>
            <p:nvPr/>
          </p:nvSpPr>
          <p:spPr>
            <a:xfrm>
              <a:off x="11507871" y="2394228"/>
              <a:ext cx="814880" cy="1001395"/>
            </a:xfrm>
            <a:prstGeom prst="rect">
              <a:avLst/>
            </a:prstGeom>
          </p:spPr>
          <p:txBody>
            <a:bodyPr vert="horz" wrap="square" lIns="0" tIns="16933" rIns="0" bIns="0" rtlCol="0">
              <a:spAutoFit/>
            </a:bodyPr>
            <a:lstStyle/>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应</a:t>
              </a:r>
            </a:p>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用</a:t>
              </a:r>
            </a:p>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创</a:t>
              </a:r>
            </a:p>
            <a:p>
              <a:pPr algn="ctr" defTabSz="1219200"/>
              <a:r>
                <a:rPr lang="zh-CN" altLang="en-US" sz="1600" b="1" dirty="0">
                  <a:solidFill>
                    <a:srgbClr val="1E64A5"/>
                  </a:solidFill>
                  <a:latin typeface="微软雅黑" panose="020B0503020204020204" pitchFamily="34" charset="-122"/>
                  <a:ea typeface="微软雅黑" panose="020B0503020204020204" pitchFamily="34" charset="-122"/>
                  <a:cs typeface="微软雅黑" panose="020B0503020204020204" pitchFamily="34" charset="-122"/>
                </a:rPr>
                <a:t>新</a:t>
              </a:r>
            </a:p>
          </p:txBody>
        </p:sp>
      </p:grpSp>
      <p:pic>
        <p:nvPicPr>
          <p:cNvPr id="2" name="Picture 1"/>
          <p:cNvPicPr>
            <a:picLocks noChangeAspect="1"/>
          </p:cNvPicPr>
          <p:nvPr/>
        </p:nvPicPr>
        <p:blipFill>
          <a:blip r:embed="rId5"/>
          <a:stretch>
            <a:fillRect/>
          </a:stretch>
        </p:blipFill>
        <p:spPr>
          <a:xfrm>
            <a:off x="4608036" y="1475894"/>
            <a:ext cx="1985663" cy="1028872"/>
          </a:xfrm>
          <a:prstGeom prst="rect">
            <a:avLst/>
          </a:prstGeom>
        </p:spPr>
      </p:pic>
      <p:sp>
        <p:nvSpPr>
          <p:cNvPr id="10" name="Rectangle 1"/>
          <p:cNvSpPr>
            <a:spLocks noChangeArrowheads="1"/>
          </p:cNvSpPr>
          <p:nvPr/>
        </p:nvSpPr>
        <p:spPr bwMode="auto">
          <a:xfrm>
            <a:off x="5163166" y="3598528"/>
            <a:ext cx="2512039" cy="10823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lvl="0" eaLnBrk="0" fontAlgn="base" hangingPunct="0">
              <a:spcBef>
                <a:spcPct val="0"/>
              </a:spcBef>
              <a:spcAft>
                <a:spcPct val="0"/>
              </a:spcAft>
            </a:pPr>
            <a:r>
              <a:rPr kumimoji="0" lang="zh-CN" altLang="zh-HK" sz="1200" b="0" i="0" u="none" strike="noStrike" cap="none" normalizeH="0" baseline="0" dirty="0">
                <a:ln>
                  <a:noFill/>
                </a:ln>
                <a:solidFill>
                  <a:srgbClr val="202124"/>
                </a:solidFill>
                <a:effectLst/>
                <a:latin typeface="Arial Unicode MS" panose="020B0604020202020204" pitchFamily="34" charset="-120"/>
                <a:ea typeface="inherit"/>
              </a:rPr>
              <a:t>低分子量</a:t>
            </a:r>
            <a:r>
              <a:rPr lang="zh-CN" altLang="en-US" sz="1200" dirty="0">
                <a:solidFill>
                  <a:srgbClr val="202124"/>
                </a:solidFill>
                <a:latin typeface="Arial Unicode MS" panose="020B0604020202020204" pitchFamily="34" charset="-120"/>
                <a:ea typeface="inherit"/>
              </a:rPr>
              <a:t>及高膜渗透能力</a:t>
            </a:r>
            <a:endParaRPr kumimoji="0" lang="en-US" altLang="zh-CN" sz="1200" b="0" i="0" u="none" strike="noStrike" cap="none" normalizeH="0" baseline="0" dirty="0">
              <a:ln>
                <a:noFill/>
              </a:ln>
              <a:solidFill>
                <a:srgbClr val="202124"/>
              </a:solidFill>
              <a:effectLst/>
              <a:latin typeface="Arial Unicode MS" panose="020B0604020202020204" pitchFamily="34" charset="-120"/>
              <a:ea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1200" b="0" i="0" u="none" strike="noStrike" cap="none" normalizeH="0" baseline="0" dirty="0">
              <a:ln>
                <a:noFill/>
              </a:ln>
              <a:solidFill>
                <a:srgbClr val="202124"/>
              </a:solidFill>
              <a:effectLst/>
              <a:latin typeface="Arial Unicode MS" panose="020B0604020202020204" pitchFamily="34" charset="-120"/>
              <a:ea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zh-HK" sz="1200" b="0" i="0" u="none" strike="noStrike" cap="none" normalizeH="0" baseline="0" dirty="0">
                <a:ln>
                  <a:noFill/>
                </a:ln>
                <a:solidFill>
                  <a:srgbClr val="202124"/>
                </a:solidFill>
                <a:effectLst/>
                <a:latin typeface="Arial Unicode MS" panose="020B0604020202020204" pitchFamily="34" charset="-120"/>
                <a:ea typeface="inherit"/>
              </a:rPr>
              <a:t>下丘脑和心脏问题的良好渗透性 </a:t>
            </a:r>
            <a:endParaRPr kumimoji="0" lang="en-US" altLang="zh-CN" sz="1200" b="0" i="0" u="none" strike="noStrike" cap="none" normalizeH="0" baseline="0" dirty="0">
              <a:ln>
                <a:noFill/>
              </a:ln>
              <a:solidFill>
                <a:srgbClr val="202124"/>
              </a:solidFill>
              <a:effectLst/>
              <a:latin typeface="Arial Unicode MS" panose="020B0604020202020204" pitchFamily="34" charset="-120"/>
              <a:ea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zh-HK" sz="1200" b="0" i="0" u="none" strike="noStrike" cap="none" normalizeH="0" baseline="0" dirty="0">
                <a:ln>
                  <a:noFill/>
                </a:ln>
                <a:solidFill>
                  <a:srgbClr val="202124"/>
                </a:solidFill>
                <a:effectLst/>
                <a:latin typeface="Arial Unicode MS" panose="020B0604020202020204" pitchFamily="34" charset="-120"/>
                <a:ea typeface="inherit"/>
              </a:rPr>
              <a:t>有利于穿梭效应</a:t>
            </a:r>
            <a:r>
              <a:rPr kumimoji="0" lang="zh-HK" altLang="zh-HK" sz="1200" b="0" i="0" u="none" strike="noStrike" cap="none" normalizeH="0" baseline="0" dirty="0">
                <a:ln>
                  <a:noFill/>
                </a:ln>
                <a:solidFill>
                  <a:schemeClr val="tx1"/>
                </a:solidFill>
                <a:effectLst/>
              </a:rPr>
              <a:t> </a:t>
            </a:r>
            <a:endParaRPr kumimoji="0" lang="en-US" altLang="zh-HK"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zh-HK" sz="1200" dirty="0">
              <a:latin typeface="Arial" panose="020B0604020202020204" pitchFamily="34" charset="0"/>
            </a:endParaRPr>
          </a:p>
          <a:p>
            <a:pPr lvl="0" eaLnBrk="0" fontAlgn="base" hangingPunct="0">
              <a:spcBef>
                <a:spcPct val="0"/>
              </a:spcBef>
              <a:spcAft>
                <a:spcPct val="0"/>
              </a:spcAft>
            </a:pPr>
            <a:r>
              <a:rPr lang="zh-CN" altLang="en-US" sz="1200" dirty="0">
                <a:latin typeface="Arial" panose="020B0604020202020204" pitchFamily="34" charset="0"/>
              </a:rPr>
              <a:t>可以螯合细胞内铁并降低其潜在毒性</a:t>
            </a:r>
            <a:endParaRPr kumimoji="0" lang="zh-HK" altLang="zh-HK" sz="12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圆角 6"/>
          <p:cNvSpPr/>
          <p:nvPr/>
        </p:nvSpPr>
        <p:spPr>
          <a:xfrm>
            <a:off x="756232" y="1996598"/>
            <a:ext cx="3507483" cy="4467263"/>
          </a:xfrm>
          <a:prstGeom prst="roundRect">
            <a:avLst>
              <a:gd name="adj" fmla="val 2813"/>
            </a:avLst>
          </a:prstGeom>
          <a:noFill/>
          <a:ln>
            <a:solidFill>
              <a:srgbClr val="1E64A5"/>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4" name="矩形 3"/>
          <p:cNvSpPr/>
          <p:nvPr/>
        </p:nvSpPr>
        <p:spPr>
          <a:xfrm>
            <a:off x="335380" y="-23651"/>
            <a:ext cx="11590905"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4</a:t>
            </a:r>
            <a:r>
              <a:rPr lang="zh-CN" altLang="en-US" sz="2400" b="1" dirty="0">
                <a:solidFill>
                  <a:srgbClr val="1F4E79"/>
                </a:solidFill>
                <a:latin typeface="微软雅黑" panose="020B0503020204020204" pitchFamily="34" charset="-122"/>
                <a:ea typeface="微软雅黑" panose="020B0503020204020204" pitchFamily="34" charset="-122"/>
                <a:cs typeface="+mn-ea"/>
              </a:rPr>
              <a:t> 、创新性：</a:t>
            </a:r>
            <a:endParaRPr lang="en-US" altLang="zh-CN" sz="2400" b="1" dirty="0">
              <a:solidFill>
                <a:srgbClr val="FF0000"/>
              </a:solidFill>
              <a:latin typeface="微软雅黑" panose="020B0503020204020204" pitchFamily="34" charset="-122"/>
              <a:ea typeface="微软雅黑" panose="020B0503020204020204" pitchFamily="34" charset="-122"/>
              <a:cs typeface="+mn-ea"/>
            </a:endParaRPr>
          </a:p>
        </p:txBody>
      </p:sp>
      <p:sp>
        <p:nvSpPr>
          <p:cNvPr id="5" name="矩形: 圆角 4"/>
          <p:cNvSpPr/>
          <p:nvPr/>
        </p:nvSpPr>
        <p:spPr>
          <a:xfrm>
            <a:off x="609203" y="831283"/>
            <a:ext cx="10937593" cy="1014536"/>
          </a:xfrm>
          <a:prstGeom prst="roundRect">
            <a:avLst>
              <a:gd name="adj" fmla="val 4287"/>
            </a:avLst>
          </a:prstGeom>
          <a:gradFill>
            <a:gsLst>
              <a:gs pos="0">
                <a:sysClr val="window" lastClr="FFFFFF"/>
              </a:gs>
              <a:gs pos="100000">
                <a:sysClr val="window" lastClr="FFFFFF"/>
              </a:gs>
            </a:gsLst>
            <a:lin ang="4800000" scaled="0"/>
          </a:gradFill>
          <a:ln w="12700" cap="flat" cmpd="sng" algn="ctr">
            <a:solidFill>
              <a:srgbClr val="2E75B6">
                <a:alpha val="50000"/>
              </a:srgbClr>
            </a:solidFill>
            <a:prstDash val="solid"/>
            <a:miter lim="800000"/>
          </a:ln>
          <a:effectLst>
            <a:outerShdw blurRad="50800" dist="38100" dir="5580000" algn="ctr" rotWithShape="0">
              <a:srgbClr val="2E75B6">
                <a:alpha val="40000"/>
              </a:srgbClr>
            </a:outerShdw>
          </a:effectLst>
        </p:spPr>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zh-CN" altLang="en-US" dirty="0">
              <a:solidFill>
                <a:prstClr val="white"/>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6" name="文本框 5"/>
          <p:cNvSpPr txBox="1"/>
          <p:nvPr/>
        </p:nvSpPr>
        <p:spPr>
          <a:xfrm>
            <a:off x="756232" y="1017680"/>
            <a:ext cx="10251410" cy="535531"/>
          </a:xfrm>
          <a:prstGeom prst="rect">
            <a:avLst/>
          </a:prstGeom>
          <a:noFill/>
        </p:spPr>
        <p:txBody>
          <a:bodyPr wrap="square" rtlCol="0" anchor="t">
            <a:spAutoFit/>
          </a:bodyPr>
          <a:lstStyle/>
          <a:p>
            <a:pPr algn="ctr">
              <a:lnSpc>
                <a:spcPct val="120000"/>
              </a:lnSpc>
              <a:spcBef>
                <a:spcPts val="0"/>
              </a:spcBef>
              <a:spcAft>
                <a:spcPts val="0"/>
              </a:spcAft>
            </a:pPr>
            <a:r>
              <a:rPr lang="zh-CN" altLang="en-US" sz="2400" b="1" dirty="0">
                <a:solidFill>
                  <a:srgbClr val="1F4E79"/>
                </a:solidFill>
                <a:latin typeface="微软雅黑" panose="020B0503020204020204" pitchFamily="34" charset="-122"/>
                <a:cs typeface="+mn-ea"/>
                <a:sym typeface="+mn-ea"/>
              </a:rPr>
              <a:t>是</a:t>
            </a:r>
            <a:r>
              <a:rPr lang="zh-CN" altLang="en-US" sz="2400" b="1" dirty="0">
                <a:solidFill>
                  <a:srgbClr val="FF0000"/>
                </a:solidFill>
                <a:latin typeface="微软雅黑" panose="020B0503020204020204" pitchFamily="34" charset="-122"/>
                <a:cs typeface="+mn-ea"/>
                <a:sym typeface="+mn-ea"/>
              </a:rPr>
              <a:t>唯一能改善左心室射血分数</a:t>
            </a:r>
            <a:r>
              <a:rPr lang="en-US" altLang="zh-CN" sz="2400" b="1" dirty="0">
                <a:solidFill>
                  <a:srgbClr val="FF0000"/>
                </a:solidFill>
                <a:latin typeface="微软雅黑" panose="020B0503020204020204" pitchFamily="34" charset="-122"/>
                <a:cs typeface="+mn-ea"/>
                <a:sym typeface="+mn-ea"/>
              </a:rPr>
              <a:t>, </a:t>
            </a:r>
            <a:r>
              <a:rPr lang="zh-CN" altLang="en-US" sz="2400" b="1" dirty="0">
                <a:solidFill>
                  <a:srgbClr val="FF0000"/>
                </a:solidFill>
                <a:latin typeface="微软雅黑" panose="020B0503020204020204" pitchFamily="34" charset="-122"/>
                <a:cs typeface="+mn-ea"/>
                <a:sym typeface="+mn-ea"/>
              </a:rPr>
              <a:t>高效渗透细胞</a:t>
            </a:r>
            <a:r>
              <a:rPr lang="en-US" altLang="zh-CN" sz="2400" b="1" dirty="0">
                <a:solidFill>
                  <a:srgbClr val="FF0000"/>
                </a:solidFill>
                <a:latin typeface="微软雅黑" panose="020B0503020204020204" pitchFamily="34" charset="-122"/>
                <a:cs typeface="+mn-ea"/>
                <a:sym typeface="+mn-ea"/>
              </a:rPr>
              <a:t>, </a:t>
            </a:r>
            <a:r>
              <a:rPr lang="zh-CN" altLang="en-US" sz="2400" b="1" dirty="0">
                <a:solidFill>
                  <a:srgbClr val="FF0000"/>
                </a:solidFill>
                <a:latin typeface="微软雅黑" panose="020B0503020204020204" pitchFamily="34" charset="-122"/>
                <a:cs typeface="+mn-ea"/>
                <a:sym typeface="+mn-ea"/>
              </a:rPr>
              <a:t>低分子量</a:t>
            </a:r>
            <a:r>
              <a:rPr lang="zh-CN" altLang="en-US" sz="2400" b="1" dirty="0">
                <a:solidFill>
                  <a:srgbClr val="1F4E79"/>
                </a:solidFill>
                <a:latin typeface="微软雅黑" panose="020B0503020204020204" pitchFamily="34" charset="-122"/>
                <a:cs typeface="+mn-ea"/>
                <a:sym typeface="+mn-ea"/>
              </a:rPr>
              <a:t>除鉄药</a:t>
            </a:r>
            <a:endParaRPr lang="zh-CN" altLang="en-US" sz="2400" b="1" dirty="0">
              <a:solidFill>
                <a:srgbClr val="1F4E79"/>
              </a:solidFill>
              <a:latin typeface="微软雅黑" panose="020B0503020204020204" pitchFamily="34" charset="-122"/>
              <a:ea typeface="微软雅黑" panose="020B0503020204020204" pitchFamily="34" charset="-122"/>
              <a:cs typeface="+mn-ea"/>
              <a:sym typeface="+mn-ea"/>
            </a:endParaRPr>
          </a:p>
        </p:txBody>
      </p:sp>
      <p:sp>
        <p:nvSpPr>
          <p:cNvPr id="12" name="矩形 11"/>
          <p:cNvSpPr/>
          <p:nvPr/>
        </p:nvSpPr>
        <p:spPr>
          <a:xfrm>
            <a:off x="938708" y="2116415"/>
            <a:ext cx="3070425" cy="575289"/>
          </a:xfrm>
          <a:prstGeom prst="rect">
            <a:avLst/>
          </a:prstGeom>
          <a:solidFill>
            <a:srgbClr val="2E75B6"/>
          </a:solidFill>
          <a:ln w="12700" cap="flat" cmpd="sng" algn="ctr">
            <a:solidFill>
              <a:schemeClr val="bg1"/>
            </a:solidFill>
            <a:prstDash val="solid"/>
            <a:miter lim="800000"/>
          </a:ln>
          <a:effectLst>
            <a:outerShdw blurRad="50800" dist="38100" dir="5400000" algn="ctr" rotWithShape="0">
              <a:prstClr val="black">
                <a:alpha val="40000"/>
              </a:prstClr>
            </a:outerShdw>
          </a:effectLst>
        </p:spPr>
        <p:txBody>
          <a:bodyPr rtlCol="0" anchor="ctr"/>
          <a:lstStyle/>
          <a:p>
            <a:pPr lvl="0" algn="ctr">
              <a:defRPr/>
            </a:pPr>
            <a:r>
              <a:rPr lang="zh-CN" altLang="en-US" b="1" dirty="0">
                <a:solidFill>
                  <a:schemeClr val="bg1"/>
                </a:solidFill>
              </a:rPr>
              <a:t>穿梭效应的协同</a:t>
            </a:r>
          </a:p>
        </p:txBody>
      </p:sp>
      <p:sp>
        <p:nvSpPr>
          <p:cNvPr id="14" name="矩形 13"/>
          <p:cNvSpPr/>
          <p:nvPr/>
        </p:nvSpPr>
        <p:spPr>
          <a:xfrm>
            <a:off x="4542788" y="2110177"/>
            <a:ext cx="3070425" cy="575289"/>
          </a:xfrm>
          <a:prstGeom prst="rect">
            <a:avLst/>
          </a:prstGeom>
          <a:solidFill>
            <a:srgbClr val="2E75B6"/>
          </a:solidFill>
          <a:ln w="12700" cap="flat" cmpd="sng" algn="ctr">
            <a:solidFill>
              <a:schemeClr val="bg1"/>
            </a:solidFill>
            <a:prstDash val="solid"/>
            <a:miter lim="800000"/>
          </a:ln>
          <a:effectLst>
            <a:outerShdw blurRad="50800" dist="38100" dir="5400000" algn="ct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4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 name="矩形 14"/>
          <p:cNvSpPr/>
          <p:nvPr/>
        </p:nvSpPr>
        <p:spPr>
          <a:xfrm>
            <a:off x="8126686" y="2109563"/>
            <a:ext cx="3070425" cy="575289"/>
          </a:xfrm>
          <a:prstGeom prst="rect">
            <a:avLst/>
          </a:prstGeom>
          <a:solidFill>
            <a:srgbClr val="2E75B6"/>
          </a:solidFill>
          <a:ln w="12700" cap="flat" cmpd="sng" algn="ctr">
            <a:solidFill>
              <a:schemeClr val="bg1"/>
            </a:solidFill>
            <a:prstDash val="solid"/>
            <a:miter lim="800000"/>
          </a:ln>
          <a:effectLst>
            <a:outerShdw blurRad="50800" dist="38100" dir="5400000" algn="ctr" rotWithShape="0">
              <a:prstClr val="black">
                <a:alpha val="40000"/>
              </a:prstClr>
            </a:outerShdw>
          </a:effectLst>
        </p:spPr>
        <p:txBody>
          <a:bodyPr rtlCol="0" anchor="ctr"/>
          <a:lstStyle/>
          <a:p>
            <a:pPr lvl="0" algn="ctr">
              <a:defRPr/>
            </a:pPr>
            <a:r>
              <a:rPr lang="zh-CN" altLang="en-US" b="1" kern="0" dirty="0">
                <a:solidFill>
                  <a:prstClr val="white"/>
                </a:solidFill>
                <a:latin typeface="微软雅黑" panose="020B0503020204020204" pitchFamily="34" charset="-122"/>
                <a:cs typeface="微软雅黑" panose="020B0503020204020204" pitchFamily="34" charset="-122"/>
              </a:rPr>
              <a:t>改善心脏线粒体功能</a:t>
            </a:r>
            <a:endParaRPr kumimoji="0" lang="zh-CN" altLang="en-US"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7" name="矩形: 圆角 16"/>
          <p:cNvSpPr/>
          <p:nvPr/>
        </p:nvSpPr>
        <p:spPr>
          <a:xfrm>
            <a:off x="4366924" y="1996599"/>
            <a:ext cx="3507483" cy="4467262"/>
          </a:xfrm>
          <a:prstGeom prst="roundRect">
            <a:avLst>
              <a:gd name="adj" fmla="val 2813"/>
            </a:avLst>
          </a:prstGeom>
          <a:noFill/>
          <a:ln>
            <a:solidFill>
              <a:srgbClr val="1E64A5"/>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8" name="矩形: 圆角 17"/>
          <p:cNvSpPr/>
          <p:nvPr/>
        </p:nvSpPr>
        <p:spPr>
          <a:xfrm>
            <a:off x="7978396" y="1996299"/>
            <a:ext cx="3507483" cy="4467561"/>
          </a:xfrm>
          <a:prstGeom prst="roundRect">
            <a:avLst>
              <a:gd name="adj" fmla="val 2813"/>
            </a:avLst>
          </a:prstGeom>
          <a:noFill/>
          <a:ln>
            <a:solidFill>
              <a:srgbClr val="1E64A5"/>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3" name="Rectangle 2"/>
          <p:cNvSpPr/>
          <p:nvPr/>
        </p:nvSpPr>
        <p:spPr>
          <a:xfrm>
            <a:off x="4353583" y="3246201"/>
            <a:ext cx="4225159" cy="1569660"/>
          </a:xfrm>
          <a:prstGeom prst="rect">
            <a:avLst/>
          </a:prstGeom>
        </p:spPr>
        <p:txBody>
          <a:bodyPr wrap="square">
            <a:spAutoFit/>
          </a:bodyPr>
          <a:lstStyle/>
          <a:p>
            <a:r>
              <a:rPr lang="zh-CN" altLang="en-US" sz="1200" dirty="0"/>
              <a:t>非转铁蛋白结合铁被高度血管化的物质不适当地</a:t>
            </a:r>
            <a:endParaRPr lang="en-US" altLang="zh-CN" sz="1200" dirty="0"/>
          </a:p>
          <a:p>
            <a:r>
              <a:rPr lang="zh-CN" altLang="en-US" sz="1200" dirty="0"/>
              <a:t>吸收肝脏、心脏和胰腺等器官，导致细胞内铁</a:t>
            </a:r>
            <a:endParaRPr lang="en-US" altLang="zh-CN" sz="1200" dirty="0"/>
          </a:p>
          <a:p>
            <a:r>
              <a:rPr lang="zh-CN" altLang="en-US" sz="1200" dirty="0"/>
              <a:t>水平升高，非转铁蛋白结合的铁在细胞内增加</a:t>
            </a:r>
          </a:p>
          <a:p>
            <a:r>
              <a:rPr lang="zh-CN" altLang="en-US" sz="1200" dirty="0"/>
              <a:t>通过铁渗透进入。</a:t>
            </a:r>
            <a:endParaRPr lang="en-US" altLang="zh-CN" sz="1200" dirty="0"/>
          </a:p>
          <a:p>
            <a:endParaRPr lang="en-US" altLang="zh-CN" sz="1200" dirty="0"/>
          </a:p>
          <a:p>
            <a:r>
              <a:rPr lang="zh-CN" altLang="en-US" sz="1200" dirty="0"/>
              <a:t>理想情况下，治疗性铁螯合剂的施用应该完全</a:t>
            </a:r>
            <a:endParaRPr lang="en-US" altLang="zh-CN" sz="1200" dirty="0"/>
          </a:p>
          <a:p>
            <a:r>
              <a:rPr lang="zh-CN" altLang="en-US" sz="1200" dirty="0"/>
              <a:t>去除非转铁蛋白结合的铁次。去铁酮可快速清除</a:t>
            </a:r>
            <a:endParaRPr lang="en-US" altLang="zh-CN" sz="1200" dirty="0"/>
          </a:p>
          <a:p>
            <a:r>
              <a:rPr lang="zh-CN" altLang="en-US" sz="1200" dirty="0"/>
              <a:t>体内的铁非转铁蛋白结合铁</a:t>
            </a:r>
            <a:endParaRPr lang="zh-HK" altLang="en-US" sz="1200" dirty="0"/>
          </a:p>
        </p:txBody>
      </p:sp>
      <p:sp>
        <p:nvSpPr>
          <p:cNvPr id="8" name="TextBox 7"/>
          <p:cNvSpPr txBox="1"/>
          <p:nvPr/>
        </p:nvSpPr>
        <p:spPr>
          <a:xfrm>
            <a:off x="4942883" y="2212541"/>
            <a:ext cx="2270234" cy="369332"/>
          </a:xfrm>
          <a:prstGeom prst="rect">
            <a:avLst/>
          </a:prstGeom>
          <a:noFill/>
        </p:spPr>
        <p:txBody>
          <a:bodyPr wrap="square" rtlCol="0">
            <a:spAutoFit/>
          </a:bodyPr>
          <a:lstStyle/>
          <a:p>
            <a:r>
              <a:rPr lang="zh-CN" altLang="en-US" b="1" dirty="0">
                <a:solidFill>
                  <a:schemeClr val="bg1"/>
                </a:solidFill>
              </a:rPr>
              <a:t>非转铁蛋白结合铁</a:t>
            </a:r>
            <a:endParaRPr lang="zh-HK" altLang="en-US" b="1" dirty="0">
              <a:solidFill>
                <a:schemeClr val="bg1"/>
              </a:solidFill>
            </a:endParaRPr>
          </a:p>
        </p:txBody>
      </p:sp>
      <p:pic>
        <p:nvPicPr>
          <p:cNvPr id="9" name="Picture 8"/>
          <p:cNvPicPr>
            <a:picLocks noChangeAspect="1"/>
          </p:cNvPicPr>
          <p:nvPr/>
        </p:nvPicPr>
        <p:blipFill>
          <a:blip r:embed="rId2"/>
          <a:stretch>
            <a:fillRect/>
          </a:stretch>
        </p:blipFill>
        <p:spPr>
          <a:xfrm>
            <a:off x="1087820" y="2999790"/>
            <a:ext cx="2872612" cy="2155277"/>
          </a:xfrm>
          <a:prstGeom prst="rect">
            <a:avLst/>
          </a:prstGeom>
        </p:spPr>
      </p:pic>
      <p:sp>
        <p:nvSpPr>
          <p:cNvPr id="10" name="Rectangle 9"/>
          <p:cNvSpPr/>
          <p:nvPr/>
        </p:nvSpPr>
        <p:spPr>
          <a:xfrm>
            <a:off x="938708" y="5417719"/>
            <a:ext cx="3021724" cy="600164"/>
          </a:xfrm>
          <a:prstGeom prst="rect">
            <a:avLst/>
          </a:prstGeom>
        </p:spPr>
        <p:txBody>
          <a:bodyPr wrap="square">
            <a:spAutoFit/>
          </a:bodyPr>
          <a:lstStyle/>
          <a:p>
            <a:r>
              <a:rPr lang="zh-CN" altLang="en-US" sz="1100" dirty="0"/>
              <a:t>口服去铁酮可与非转铁蛋白结合铁 </a:t>
            </a:r>
            <a:r>
              <a:rPr lang="en-US" altLang="zh-CN" sz="1100" dirty="0"/>
              <a:t>(NTBI) </a:t>
            </a:r>
            <a:r>
              <a:rPr lang="zh-CN" altLang="en-US" sz="1100" dirty="0"/>
              <a:t>和细胞内铁结合，并将部分铁转移至去铁胺。</a:t>
            </a:r>
          </a:p>
          <a:p>
            <a:r>
              <a:rPr lang="zh-CN" altLang="en-US" sz="1100" dirty="0"/>
              <a:t>游离的去铁酮被回收</a:t>
            </a:r>
            <a:endParaRPr lang="zh-HK" altLang="en-US" sz="1100" dirty="0"/>
          </a:p>
        </p:txBody>
      </p:sp>
      <p:sp>
        <p:nvSpPr>
          <p:cNvPr id="11" name="Rectangle 10"/>
          <p:cNvSpPr/>
          <p:nvPr/>
        </p:nvSpPr>
        <p:spPr>
          <a:xfrm>
            <a:off x="7977616" y="3247983"/>
            <a:ext cx="3368566" cy="1446550"/>
          </a:xfrm>
          <a:prstGeom prst="rect">
            <a:avLst/>
          </a:prstGeom>
        </p:spPr>
        <p:txBody>
          <a:bodyPr wrap="square">
            <a:spAutoFit/>
          </a:bodyPr>
          <a:lstStyle/>
          <a:p>
            <a:r>
              <a:rPr lang="zh-CN" altLang="en-US" sz="1100" dirty="0"/>
              <a:t>铁负荷引起的线粒体功能障碍是急性和慢性铁中毒的核心，可能解释慢性铁负荷过多引起的心肌病</a:t>
            </a:r>
            <a:endParaRPr lang="en-US" altLang="zh-CN" sz="1100" dirty="0"/>
          </a:p>
          <a:p>
            <a:r>
              <a:rPr lang="zh-CN" altLang="en-US" sz="1100" dirty="0"/>
              <a:t>在体外，所有铁螯合剂都能够清除心肌细胞中的铁，但在治疗浓度下，去铁酮是最有效的</a:t>
            </a:r>
            <a:endParaRPr lang="en-US" altLang="zh-CN" sz="1100" dirty="0"/>
          </a:p>
          <a:p>
            <a:endParaRPr lang="en-US" altLang="zh-CN" sz="1100" dirty="0"/>
          </a:p>
          <a:p>
            <a:r>
              <a:rPr lang="zh-CN" altLang="en-US" sz="1100" dirty="0"/>
              <a:t>高效的线粒体铁清除可能是解释去铁酮对地中海贫血患者心脏（可能还有内分泌）功能的卓越作用的关键</a:t>
            </a:r>
            <a:endParaRPr lang="zh-HK" altLang="en-US" sz="11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35380" y="-23651"/>
            <a:ext cx="11590905"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5</a:t>
            </a:r>
            <a:r>
              <a:rPr lang="zh-CN" altLang="en-US" sz="2400" b="1" dirty="0">
                <a:solidFill>
                  <a:srgbClr val="1F4E79"/>
                </a:solidFill>
                <a:latin typeface="微软雅黑" panose="020B0503020204020204" pitchFamily="34" charset="-122"/>
                <a:ea typeface="微软雅黑" panose="020B0503020204020204" pitchFamily="34" charset="-122"/>
                <a:cs typeface="+mn-ea"/>
              </a:rPr>
              <a:t> 、公平性</a:t>
            </a:r>
            <a:r>
              <a:rPr lang="en-US" altLang="zh-CN" sz="2400" b="1" dirty="0">
                <a:solidFill>
                  <a:srgbClr val="1F4E79"/>
                </a:solidFill>
                <a:latin typeface="微软雅黑" panose="020B0503020204020204" pitchFamily="34" charset="-122"/>
                <a:ea typeface="微软雅黑" panose="020B0503020204020204" pitchFamily="34" charset="-122"/>
                <a:cs typeface="+mn-ea"/>
              </a:rPr>
              <a:t>1</a:t>
            </a:r>
            <a:r>
              <a:rPr lang="zh-CN" altLang="en-US" sz="2400" b="1" dirty="0">
                <a:solidFill>
                  <a:srgbClr val="1F4E79"/>
                </a:solidFill>
                <a:latin typeface="微软雅黑" panose="020B0503020204020204" pitchFamily="34" charset="-122"/>
                <a:ea typeface="微软雅黑" panose="020B0503020204020204" pitchFamily="34" charset="-122"/>
                <a:cs typeface="+mn-ea"/>
              </a:rPr>
              <a:t>：</a:t>
            </a:r>
            <a:endParaRPr lang="en-US" altLang="zh-CN" sz="2400" b="1" dirty="0">
              <a:solidFill>
                <a:srgbClr val="FF0000"/>
              </a:solidFill>
              <a:latin typeface="微软雅黑" panose="020B0503020204020204" pitchFamily="34" charset="-122"/>
              <a:ea typeface="微软雅黑" panose="020B0503020204020204" pitchFamily="34" charset="-122"/>
              <a:cs typeface="+mn-ea"/>
            </a:endParaRPr>
          </a:p>
        </p:txBody>
      </p:sp>
      <p:sp>
        <p:nvSpPr>
          <p:cNvPr id="5" name="文本框 4"/>
          <p:cNvSpPr txBox="1"/>
          <p:nvPr/>
        </p:nvSpPr>
        <p:spPr>
          <a:xfrm>
            <a:off x="900080" y="1378168"/>
            <a:ext cx="4947756" cy="1708160"/>
          </a:xfrm>
          <a:prstGeom prst="rect">
            <a:avLst/>
          </a:prstGeom>
          <a:noFill/>
        </p:spPr>
        <p:txBody>
          <a:bodyPr wrap="square">
            <a:spAutoFit/>
          </a:bodyPr>
          <a:lstStyle/>
          <a:p>
            <a:pPr>
              <a:lnSpc>
                <a:spcPct val="150000"/>
              </a:lnSpc>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中国</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约</a:t>
            </a: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1.5-2</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万重型地中海贫血患者由于长期输血导致铁過载需要</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治疗。作为同适应症下国内患者可及的三种铁螯合剂之一，国内首个注册口服螯合剂，纳入医保报销范围，将更加有利于丰富临床选择，保障供应，减轻患者疾病负担，进而改善公众健康，助力健康中国实现。</a:t>
            </a:r>
          </a:p>
        </p:txBody>
      </p:sp>
      <p:sp>
        <p:nvSpPr>
          <p:cNvPr id="6" name="矩形: 圆角 5"/>
          <p:cNvSpPr/>
          <p:nvPr/>
        </p:nvSpPr>
        <p:spPr>
          <a:xfrm>
            <a:off x="808938" y="1162051"/>
            <a:ext cx="5130043" cy="1996786"/>
          </a:xfrm>
          <a:prstGeom prst="roundRect">
            <a:avLst>
              <a:gd name="adj" fmla="val 7815"/>
            </a:avLst>
          </a:prstGeom>
          <a:noFill/>
          <a:ln w="12700" cap="flat" cmpd="sng" algn="ctr">
            <a:solidFill>
              <a:srgbClr val="2E75B6"/>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7" name="矩形 6"/>
          <p:cNvSpPr/>
          <p:nvPr/>
        </p:nvSpPr>
        <p:spPr>
          <a:xfrm>
            <a:off x="1851588" y="717245"/>
            <a:ext cx="2867745" cy="412734"/>
          </a:xfrm>
          <a:prstGeom prst="rect">
            <a:avLst/>
          </a:prstGeom>
          <a:solidFill>
            <a:srgbClr val="2E75B6"/>
          </a:solidFill>
          <a:ln w="12700" cap="flat" cmpd="sng" algn="ctr">
            <a:solidFill>
              <a:schemeClr val="bg1"/>
            </a:solidFill>
            <a:prstDash val="solid"/>
            <a:miter lim="800000"/>
          </a:ln>
          <a:effectLst>
            <a:outerShdw blurRad="50800" dist="38100" dir="5400000" algn="ctr" rotWithShape="0">
              <a:srgbClr val="1F4E79">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对疾病和疾病公众健康影响</a:t>
            </a:r>
          </a:p>
        </p:txBody>
      </p:sp>
      <p:sp>
        <p:nvSpPr>
          <p:cNvPr id="11" name="文本框 10"/>
          <p:cNvSpPr txBox="1"/>
          <p:nvPr/>
        </p:nvSpPr>
        <p:spPr>
          <a:xfrm>
            <a:off x="808937" y="3952313"/>
            <a:ext cx="5046918" cy="2354491"/>
          </a:xfrm>
          <a:prstGeom prst="rect">
            <a:avLst/>
          </a:prstGeom>
          <a:noFill/>
        </p:spPr>
        <p:txBody>
          <a:bodyPr wrap="square">
            <a:spAutoFit/>
          </a:bodyPr>
          <a:lstStyle/>
          <a:p>
            <a:pPr>
              <a:lnSpc>
                <a:spcPct val="150000"/>
              </a:lnSpc>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与去铁胺</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地拉罗司相比：</a:t>
            </a:r>
            <a:endPar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a:lnSpc>
                <a:spcPct val="150000"/>
              </a:lnSpc>
            </a:pP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1.</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去铁酮片</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可以提供更好的心脏</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保护</a:t>
            </a: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减少心衰后遗症</a:t>
            </a:r>
            <a:endPar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a:lnSpc>
                <a:spcPct val="150000"/>
              </a:lnSpc>
            </a:pP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2.</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去铁酮片</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可以进行联合治疗以产生强化螯合</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穿梭效应</a:t>
            </a:r>
          </a:p>
          <a:p>
            <a:pPr>
              <a:lnSpc>
                <a:spcPct val="150000"/>
              </a:lnSpc>
            </a:pP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3.</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去铁酮片</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对于肾功能不全患者更安全，患者不需要减量</a:t>
            </a:r>
          </a:p>
          <a:p>
            <a:pPr>
              <a:lnSpc>
                <a:spcPct val="150000"/>
              </a:lnSpc>
            </a:pP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4.</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去铁酮片</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与注射剂型相比，</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去铁酮片</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可以提高依从性</a:t>
            </a:r>
          </a:p>
          <a:p>
            <a:pPr>
              <a:lnSpc>
                <a:spcPct val="150000"/>
              </a:lnSpc>
            </a:pP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5.</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a:t>
            </a: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片</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不</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受饮食影响，无临床意义的药物间相互作用；更便捷灵活的患者管理</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方式</a:t>
            </a:r>
            <a:endPar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2" name="矩形: 圆角 11"/>
          <p:cNvSpPr/>
          <p:nvPr/>
        </p:nvSpPr>
        <p:spPr>
          <a:xfrm>
            <a:off x="808938" y="3851370"/>
            <a:ext cx="5130043" cy="2503248"/>
          </a:xfrm>
          <a:prstGeom prst="roundRect">
            <a:avLst>
              <a:gd name="adj" fmla="val 7815"/>
            </a:avLst>
          </a:prstGeom>
          <a:noFill/>
          <a:ln w="12700" cap="flat" cmpd="sng" algn="ctr">
            <a:solidFill>
              <a:srgbClr val="2E75B6"/>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3" name="矩形 12"/>
          <p:cNvSpPr/>
          <p:nvPr/>
        </p:nvSpPr>
        <p:spPr>
          <a:xfrm>
            <a:off x="1851588" y="3426860"/>
            <a:ext cx="2867745" cy="424510"/>
          </a:xfrm>
          <a:prstGeom prst="rect">
            <a:avLst/>
          </a:prstGeom>
          <a:solidFill>
            <a:srgbClr val="2E75B6"/>
          </a:solidFill>
          <a:ln w="12700" cap="flat" cmpd="sng" algn="ctr">
            <a:solidFill>
              <a:schemeClr val="bg1"/>
            </a:solidFill>
            <a:prstDash val="solid"/>
            <a:miter lim="800000"/>
          </a:ln>
          <a:effectLst>
            <a:outerShdw blurRad="50800" dist="38100" dir="5400000" algn="ctr" rotWithShape="0">
              <a:srgbClr val="1F4E79">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弥补药品目录短板</a:t>
            </a:r>
          </a:p>
        </p:txBody>
      </p:sp>
      <p:sp>
        <p:nvSpPr>
          <p:cNvPr id="14" name="文本框 13"/>
          <p:cNvSpPr txBox="1"/>
          <p:nvPr/>
        </p:nvSpPr>
        <p:spPr>
          <a:xfrm>
            <a:off x="6429825" y="1122657"/>
            <a:ext cx="5302176" cy="2354491"/>
          </a:xfrm>
          <a:prstGeom prst="rect">
            <a:avLst/>
          </a:prstGeom>
          <a:noFill/>
        </p:spPr>
        <p:txBody>
          <a:bodyPr wrap="square">
            <a:spAutoFit/>
          </a:bodyPr>
          <a:lstStyle/>
          <a:p>
            <a:pPr>
              <a:lnSpc>
                <a:spcPct val="150000"/>
              </a:lnSpc>
            </a:pP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1. </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我国</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成人重型</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β-</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地贫患者因未规范治疗而早</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亡，</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有助于</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提高生活质量</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，帮助</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更多地贫患者回归社会，提升劳动力供给</a:t>
            </a:r>
          </a:p>
          <a:p>
            <a:pPr>
              <a:lnSpc>
                <a:spcPct val="150000"/>
              </a:lnSpc>
            </a:pP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2. 30</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重型地中海贫血患者需要联合螯合疗法为基因治疗或移植做准备</a:t>
            </a:r>
          </a:p>
          <a:p>
            <a:pPr>
              <a:lnSpc>
                <a:spcPct val="150000"/>
              </a:lnSpc>
            </a:pP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3. </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铁酮的国家医保前价格已经比其他两种螯合剂便宜，国内外</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CEA</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研究结果表明，心脏除铁</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较去铁胺及地拉罗</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司疗效</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更好，缓解作为地中海贫血</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主要死亡</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原因的心力衰竭减轻患者疾病负担。</a:t>
            </a:r>
          </a:p>
        </p:txBody>
      </p:sp>
      <p:sp>
        <p:nvSpPr>
          <p:cNvPr id="15" name="矩形: 圆角 14"/>
          <p:cNvSpPr/>
          <p:nvPr/>
        </p:nvSpPr>
        <p:spPr>
          <a:xfrm>
            <a:off x="6235541" y="990080"/>
            <a:ext cx="5690744" cy="2750514"/>
          </a:xfrm>
          <a:prstGeom prst="roundRect">
            <a:avLst>
              <a:gd name="adj" fmla="val 7815"/>
            </a:avLst>
          </a:prstGeom>
          <a:noFill/>
          <a:ln w="12700" cap="flat" cmpd="sng" algn="ctr">
            <a:solidFill>
              <a:srgbClr val="2E75B6"/>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6" name="矩形 15"/>
          <p:cNvSpPr/>
          <p:nvPr/>
        </p:nvSpPr>
        <p:spPr>
          <a:xfrm>
            <a:off x="7500817" y="582101"/>
            <a:ext cx="2867745" cy="412734"/>
          </a:xfrm>
          <a:prstGeom prst="rect">
            <a:avLst/>
          </a:prstGeom>
          <a:solidFill>
            <a:srgbClr val="2E75B6"/>
          </a:solidFill>
          <a:ln w="12700" cap="flat" cmpd="sng" algn="ctr">
            <a:solidFill>
              <a:schemeClr val="bg1"/>
            </a:solidFill>
            <a:prstDash val="solid"/>
            <a:miter lim="800000"/>
          </a:ln>
          <a:effectLst>
            <a:outerShdw blurRad="50800" dist="38100" dir="5400000" algn="ctr" rotWithShape="0">
              <a:srgbClr val="1F4E79">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ea"/>
              </a:rPr>
              <a:t>符合“保基本”原则</a:t>
            </a:r>
          </a:p>
        </p:txBody>
      </p:sp>
      <p:sp>
        <p:nvSpPr>
          <p:cNvPr id="17" name="文本框 16"/>
          <p:cNvSpPr txBox="1"/>
          <p:nvPr/>
        </p:nvSpPr>
        <p:spPr>
          <a:xfrm>
            <a:off x="6235541" y="4437061"/>
            <a:ext cx="5496460" cy="1384995"/>
          </a:xfrm>
          <a:prstGeom prst="rect">
            <a:avLst/>
          </a:prstGeom>
          <a:noFill/>
        </p:spPr>
        <p:txBody>
          <a:bodyPr wrap="square">
            <a:spAutoFit/>
          </a:bodyPr>
          <a:lstStyle/>
          <a:p>
            <a:pPr>
              <a:lnSpc>
                <a:spcPct val="150000"/>
              </a:lnSpc>
            </a:pP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1.</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a:t>
            </a: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片</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的</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适应症诊断表述清晰，限制要求明确，医保经办审核方便；基金影响小且可控</a:t>
            </a:r>
          </a:p>
          <a:p>
            <a:pPr>
              <a:lnSpc>
                <a:spcPct val="150000"/>
              </a:lnSpc>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2. </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其临床使用有明确使用条件、使用次数、监测等要求，滥用风险极小；整体而言临床管理难度小。</a:t>
            </a:r>
          </a:p>
        </p:txBody>
      </p:sp>
      <p:sp>
        <p:nvSpPr>
          <p:cNvPr id="18" name="矩形: 圆角 17"/>
          <p:cNvSpPr/>
          <p:nvPr/>
        </p:nvSpPr>
        <p:spPr>
          <a:xfrm>
            <a:off x="6235542" y="4152226"/>
            <a:ext cx="5496460" cy="2503248"/>
          </a:xfrm>
          <a:prstGeom prst="roundRect">
            <a:avLst>
              <a:gd name="adj" fmla="val 7815"/>
            </a:avLst>
          </a:prstGeom>
          <a:noFill/>
          <a:ln w="12700" cap="flat" cmpd="sng" algn="ctr">
            <a:solidFill>
              <a:srgbClr val="2E75B6"/>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9" name="矩形 18"/>
          <p:cNvSpPr/>
          <p:nvPr/>
        </p:nvSpPr>
        <p:spPr>
          <a:xfrm>
            <a:off x="7549898" y="3732793"/>
            <a:ext cx="2867745" cy="424510"/>
          </a:xfrm>
          <a:prstGeom prst="rect">
            <a:avLst/>
          </a:prstGeom>
          <a:solidFill>
            <a:srgbClr val="2E75B6"/>
          </a:solidFill>
          <a:ln w="12700" cap="flat" cmpd="sng" algn="ctr">
            <a:solidFill>
              <a:schemeClr val="bg1"/>
            </a:solidFill>
            <a:prstDash val="solid"/>
            <a:miter lim="800000"/>
          </a:ln>
          <a:effectLst>
            <a:outerShdw blurRad="50800" dist="38100" dir="5400000" algn="ctr" rotWithShape="0">
              <a:srgbClr val="1F4E79">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临床管理难度</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 xmlns:a16="http://schemas.microsoft.com/office/drawing/2014/main" id="{63071245-D04E-5DBB-0E51-015EDA7419FE}"/>
              </a:ext>
            </a:extLst>
          </p:cNvPr>
          <p:cNvSpPr txBox="1"/>
          <p:nvPr/>
        </p:nvSpPr>
        <p:spPr>
          <a:xfrm>
            <a:off x="1780673" y="2579571"/>
            <a:ext cx="9038122" cy="1107996"/>
          </a:xfrm>
          <a:prstGeom prst="rect">
            <a:avLst/>
          </a:prstGeom>
          <a:noFill/>
        </p:spPr>
        <p:txBody>
          <a:bodyPr wrap="square" rtlCol="0">
            <a:spAutoFit/>
          </a:bodyPr>
          <a:lstStyle/>
          <a:p>
            <a:pPr algn="ctr"/>
            <a:r>
              <a:rPr lang="zh-CN" altLang="en-US" sz="6600" b="1" dirty="0">
                <a:solidFill>
                  <a:srgbClr val="FF0000"/>
                </a:solidFill>
              </a:rPr>
              <a:t>谢谢！</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3721100"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微软雅黑" panose="020B0503020204020204" pitchFamily="34" charset="-122"/>
                <a:ea typeface="微软雅黑 Light" panose="020B0502040204020203" pitchFamily="34" charset="-122"/>
                <a:cs typeface="微软雅黑" panose="020B0503020204020204" pitchFamily="34" charset="-122"/>
              </a:rPr>
              <a:t>          </a:t>
            </a:r>
            <a:endParaRPr lang="zh-CN" altLang="en-US" sz="2400"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4" name="矩形 3"/>
          <p:cNvSpPr/>
          <p:nvPr/>
        </p:nvSpPr>
        <p:spPr>
          <a:xfrm>
            <a:off x="366253" y="935815"/>
            <a:ext cx="3157030" cy="4463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000" b="1" dirty="0">
                <a:solidFill>
                  <a:schemeClr val="bg1"/>
                </a:solidFill>
                <a:latin typeface="+mn-ea"/>
                <a:cs typeface="+mn-ea"/>
              </a:rPr>
              <a:t>目   录</a:t>
            </a:r>
          </a:p>
        </p:txBody>
      </p:sp>
      <p:sp>
        <p:nvSpPr>
          <p:cNvPr id="12" name="矩形 11"/>
          <p:cNvSpPr/>
          <p:nvPr/>
        </p:nvSpPr>
        <p:spPr>
          <a:xfrm>
            <a:off x="366253" y="1549425"/>
            <a:ext cx="3157030" cy="4463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bg1"/>
                </a:solidFill>
                <a:latin typeface="微软雅黑 Light" panose="020B0502040204020203" pitchFamily="34" charset="-122"/>
                <a:ea typeface="微软雅黑 Light" panose="020B0502040204020203" pitchFamily="34" charset="-122"/>
                <a:cs typeface="微软雅黑" panose="020B0503020204020204" pitchFamily="34" charset="-122"/>
              </a:rPr>
              <a:t>Contents</a:t>
            </a:r>
            <a:endParaRPr lang="zh-CN" altLang="en-US" sz="2800" b="1" dirty="0">
              <a:solidFill>
                <a:schemeClr val="bg1"/>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grpSp>
        <p:nvGrpSpPr>
          <p:cNvPr id="15" name="组合 14"/>
          <p:cNvGrpSpPr/>
          <p:nvPr/>
        </p:nvGrpSpPr>
        <p:grpSpPr>
          <a:xfrm>
            <a:off x="5135852" y="710722"/>
            <a:ext cx="2829053" cy="1013731"/>
            <a:chOff x="5135852" y="710722"/>
            <a:chExt cx="2829053" cy="1013731"/>
          </a:xfrm>
        </p:grpSpPr>
        <p:sp>
          <p:nvSpPr>
            <p:cNvPr id="13" name="矩形: 圆角 12"/>
            <p:cNvSpPr/>
            <p:nvPr/>
          </p:nvSpPr>
          <p:spPr>
            <a:xfrm>
              <a:off x="5135852" y="935815"/>
              <a:ext cx="505327" cy="505327"/>
            </a:xfrm>
            <a:prstGeom prst="roundRect">
              <a:avLst/>
            </a:prstGeom>
            <a:solidFill>
              <a:srgbClr val="2E75B6"/>
            </a:solidFill>
            <a:ln>
              <a:noFill/>
            </a:ln>
            <a:effectLst>
              <a:outerShdw blurRad="50800" dist="38100" dir="5400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微软雅黑 Light" panose="020B0502040204020203" pitchFamily="34" charset="-122"/>
                  <a:ea typeface="微软雅黑 Light" panose="020B0502040204020203" pitchFamily="34" charset="-122"/>
                  <a:cs typeface="微软雅黑" panose="020B0503020204020204" pitchFamily="34" charset="-122"/>
                </a:rPr>
                <a:t>1</a:t>
              </a:r>
              <a:endParaRPr lang="zh-CN" altLang="en-US" sz="2400" b="1"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4" name="矩形 13"/>
            <p:cNvSpPr/>
            <p:nvPr/>
          </p:nvSpPr>
          <p:spPr>
            <a:xfrm>
              <a:off x="5881938" y="710722"/>
              <a:ext cx="2082967"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药物基本信息</a:t>
              </a:r>
            </a:p>
          </p:txBody>
        </p:sp>
      </p:grpSp>
      <p:grpSp>
        <p:nvGrpSpPr>
          <p:cNvPr id="16" name="组合 15"/>
          <p:cNvGrpSpPr/>
          <p:nvPr/>
        </p:nvGrpSpPr>
        <p:grpSpPr>
          <a:xfrm>
            <a:off x="5135852" y="1745438"/>
            <a:ext cx="2829053" cy="1013731"/>
            <a:chOff x="5135852" y="710722"/>
            <a:chExt cx="2829053" cy="1013731"/>
          </a:xfrm>
        </p:grpSpPr>
        <p:sp>
          <p:nvSpPr>
            <p:cNvPr id="17" name="矩形: 圆角 16"/>
            <p:cNvSpPr/>
            <p:nvPr/>
          </p:nvSpPr>
          <p:spPr>
            <a:xfrm>
              <a:off x="5135852" y="935815"/>
              <a:ext cx="505327" cy="505327"/>
            </a:xfrm>
            <a:prstGeom prst="roundRect">
              <a:avLst/>
            </a:prstGeom>
            <a:solidFill>
              <a:srgbClr val="2E75B6"/>
            </a:solidFill>
            <a:ln>
              <a:noFill/>
            </a:ln>
            <a:effectLst>
              <a:outerShdw blurRad="50800" dist="38100" dir="5400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微软雅黑 Light" panose="020B0502040204020203" pitchFamily="34" charset="-122"/>
                  <a:ea typeface="微软雅黑 Light" panose="020B0502040204020203" pitchFamily="34" charset="-122"/>
                  <a:cs typeface="微软雅黑" panose="020B0503020204020204" pitchFamily="34" charset="-122"/>
                </a:rPr>
                <a:t>2</a:t>
              </a:r>
              <a:endParaRPr lang="zh-CN" altLang="en-US" sz="2400" b="1"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8" name="矩形 17"/>
            <p:cNvSpPr/>
            <p:nvPr/>
          </p:nvSpPr>
          <p:spPr>
            <a:xfrm>
              <a:off x="5881938" y="710722"/>
              <a:ext cx="2082967"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安全性</a:t>
              </a:r>
            </a:p>
          </p:txBody>
        </p:sp>
      </p:grpSp>
      <p:grpSp>
        <p:nvGrpSpPr>
          <p:cNvPr id="19" name="组合 18"/>
          <p:cNvGrpSpPr/>
          <p:nvPr/>
        </p:nvGrpSpPr>
        <p:grpSpPr>
          <a:xfrm>
            <a:off x="5135852" y="2804217"/>
            <a:ext cx="2829053" cy="1013731"/>
            <a:chOff x="5135852" y="710722"/>
            <a:chExt cx="2829053" cy="1013731"/>
          </a:xfrm>
        </p:grpSpPr>
        <p:sp>
          <p:nvSpPr>
            <p:cNvPr id="20" name="矩形: 圆角 19"/>
            <p:cNvSpPr/>
            <p:nvPr/>
          </p:nvSpPr>
          <p:spPr>
            <a:xfrm>
              <a:off x="5135852" y="935815"/>
              <a:ext cx="505327" cy="505327"/>
            </a:xfrm>
            <a:prstGeom prst="roundRect">
              <a:avLst/>
            </a:prstGeom>
            <a:solidFill>
              <a:srgbClr val="2E75B6"/>
            </a:solidFill>
            <a:ln>
              <a:noFill/>
            </a:ln>
            <a:effectLst>
              <a:outerShdw blurRad="50800" dist="38100" dir="5400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微软雅黑 Light" panose="020B0502040204020203" pitchFamily="34" charset="-122"/>
                  <a:ea typeface="微软雅黑 Light" panose="020B0502040204020203" pitchFamily="34" charset="-122"/>
                  <a:cs typeface="微软雅黑" panose="020B0503020204020204" pitchFamily="34" charset="-122"/>
                </a:rPr>
                <a:t>3</a:t>
              </a:r>
              <a:endParaRPr lang="zh-CN" altLang="en-US" sz="2400" b="1"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21" name="矩形 20"/>
            <p:cNvSpPr/>
            <p:nvPr/>
          </p:nvSpPr>
          <p:spPr>
            <a:xfrm>
              <a:off x="5881938" y="710722"/>
              <a:ext cx="2082967"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有效性</a:t>
              </a:r>
            </a:p>
          </p:txBody>
        </p:sp>
      </p:grpSp>
      <p:grpSp>
        <p:nvGrpSpPr>
          <p:cNvPr id="26" name="组合 25"/>
          <p:cNvGrpSpPr/>
          <p:nvPr/>
        </p:nvGrpSpPr>
        <p:grpSpPr>
          <a:xfrm>
            <a:off x="5135852" y="3814870"/>
            <a:ext cx="2829053" cy="1013731"/>
            <a:chOff x="5135852" y="710722"/>
            <a:chExt cx="2829053" cy="1013731"/>
          </a:xfrm>
        </p:grpSpPr>
        <p:sp>
          <p:nvSpPr>
            <p:cNvPr id="27" name="矩形: 圆角 26"/>
            <p:cNvSpPr/>
            <p:nvPr/>
          </p:nvSpPr>
          <p:spPr>
            <a:xfrm>
              <a:off x="5135852" y="935815"/>
              <a:ext cx="505327" cy="505327"/>
            </a:xfrm>
            <a:prstGeom prst="roundRect">
              <a:avLst/>
            </a:prstGeom>
            <a:solidFill>
              <a:srgbClr val="2E75B6"/>
            </a:solidFill>
            <a:ln>
              <a:noFill/>
            </a:ln>
            <a:effectLst>
              <a:outerShdw blurRad="50800" dist="38100" dir="5400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latin typeface="微软雅黑 Light" panose="020B0502040204020203" pitchFamily="34" charset="-122"/>
                  <a:ea typeface="微软雅黑 Light" panose="020B0502040204020203" pitchFamily="34" charset="-122"/>
                  <a:cs typeface="微软雅黑" panose="020B0503020204020204" pitchFamily="34" charset="-122"/>
                </a:rPr>
                <a:t>4</a:t>
              </a:r>
              <a:endParaRPr lang="zh-CN" altLang="en-US" sz="2800" b="1"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28" name="矩形 27"/>
            <p:cNvSpPr/>
            <p:nvPr/>
          </p:nvSpPr>
          <p:spPr>
            <a:xfrm>
              <a:off x="5881938" y="710722"/>
              <a:ext cx="2082967"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创新性</a:t>
              </a:r>
            </a:p>
          </p:txBody>
        </p:sp>
      </p:grpSp>
      <p:grpSp>
        <p:nvGrpSpPr>
          <p:cNvPr id="29" name="组合 28"/>
          <p:cNvGrpSpPr/>
          <p:nvPr/>
        </p:nvGrpSpPr>
        <p:grpSpPr>
          <a:xfrm>
            <a:off x="5135852" y="4849583"/>
            <a:ext cx="2829053" cy="1013731"/>
            <a:chOff x="5135852" y="710722"/>
            <a:chExt cx="2829053" cy="1013731"/>
          </a:xfrm>
        </p:grpSpPr>
        <p:sp>
          <p:nvSpPr>
            <p:cNvPr id="30" name="矩形: 圆角 29"/>
            <p:cNvSpPr/>
            <p:nvPr/>
          </p:nvSpPr>
          <p:spPr>
            <a:xfrm>
              <a:off x="5135852" y="935815"/>
              <a:ext cx="505327" cy="505327"/>
            </a:xfrm>
            <a:prstGeom prst="roundRect">
              <a:avLst/>
            </a:prstGeom>
            <a:solidFill>
              <a:srgbClr val="2E75B6"/>
            </a:solidFill>
            <a:ln>
              <a:noFill/>
            </a:ln>
            <a:effectLst>
              <a:outerShdw blurRad="50800" dist="38100" dir="5400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latin typeface="微软雅黑 Light" panose="020B0502040204020203" pitchFamily="34" charset="-122"/>
                  <a:ea typeface="微软雅黑 Light" panose="020B0502040204020203" pitchFamily="34" charset="-122"/>
                  <a:cs typeface="微软雅黑" panose="020B0503020204020204" pitchFamily="34" charset="-122"/>
                </a:rPr>
                <a:t>5</a:t>
              </a:r>
              <a:endParaRPr lang="zh-CN" altLang="en-US" sz="2800" b="1"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31" name="矩形 30"/>
            <p:cNvSpPr/>
            <p:nvPr/>
          </p:nvSpPr>
          <p:spPr>
            <a:xfrm>
              <a:off x="5881938" y="710722"/>
              <a:ext cx="2082967"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tx1">
                      <a:lumMod val="85000"/>
                      <a:lumOff val="15000"/>
                    </a:schemeClr>
                  </a:solidFill>
                  <a:latin typeface="微软雅黑 Light" panose="020B0502040204020203" pitchFamily="34" charset="-122"/>
                  <a:ea typeface="微软雅黑 Light" panose="020B0502040204020203" pitchFamily="34" charset="-122"/>
                  <a:cs typeface="微软雅黑" panose="020B0503020204020204" pitchFamily="34" charset="-122"/>
                </a:rPr>
                <a:t>公平性</a:t>
              </a: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格 7"/>
          <p:cNvGraphicFramePr>
            <a:graphicFrameLocks noGrp="1"/>
          </p:cNvGraphicFramePr>
          <p:nvPr>
            <p:custDataLst>
              <p:tags r:id="rId1"/>
            </p:custDataLst>
            <p:extLst>
              <p:ext uri="{D42A27DB-BD31-4B8C-83A1-F6EECF244321}">
                <p14:modId xmlns:p14="http://schemas.microsoft.com/office/powerpoint/2010/main" val="206165751"/>
              </p:ext>
            </p:extLst>
          </p:nvPr>
        </p:nvGraphicFramePr>
        <p:xfrm>
          <a:off x="141889" y="1135117"/>
          <a:ext cx="11934497" cy="5265685"/>
        </p:xfrm>
        <a:graphic>
          <a:graphicData uri="http://schemas.openxmlformats.org/drawingml/2006/table">
            <a:tbl>
              <a:tblPr>
                <a:tableStyleId>{74C1A8A3-306A-4EB7-A6B1-4F7E0EB9C5D6}</a:tableStyleId>
              </a:tblPr>
              <a:tblGrid>
                <a:gridCol w="5123963">
                  <a:extLst>
                    <a:ext uri="{9D8B030D-6E8A-4147-A177-3AD203B41FA5}">
                      <a16:colId xmlns="" xmlns:a16="http://schemas.microsoft.com/office/drawing/2014/main" val="20000"/>
                    </a:ext>
                  </a:extLst>
                </a:gridCol>
                <a:gridCol w="6810534">
                  <a:extLst>
                    <a:ext uri="{9D8B030D-6E8A-4147-A177-3AD203B41FA5}">
                      <a16:colId xmlns="" xmlns:a16="http://schemas.microsoft.com/office/drawing/2014/main" val="20001"/>
                    </a:ext>
                  </a:extLst>
                </a:gridCol>
              </a:tblGrid>
              <a:tr h="528521">
                <a:tc>
                  <a:txBody>
                    <a:bodyPr/>
                    <a:lstStyle/>
                    <a:p>
                      <a:pPr algn="ctr" rtl="0" fontAlgn="ctr"/>
                      <a:r>
                        <a:rPr lang="zh-CN" altLang="en-US" sz="1600" b="0" u="none" strike="noStrike" dirty="0">
                          <a:ln>
                            <a:solidFill>
                              <a:schemeClr val="bg1"/>
                            </a:solidFill>
                          </a:ln>
                          <a:solidFill>
                            <a:schemeClr val="bg1"/>
                          </a:solidFill>
                          <a:effectLst/>
                          <a:latin typeface="微软雅黑" panose="020B0503020204020204" pitchFamily="34" charset="-122"/>
                          <a:ea typeface="微软雅黑" panose="020B0503020204020204" pitchFamily="34" charset="-122"/>
                          <a:cs typeface="微软雅黑" panose="020B0503020204020204" pitchFamily="34" charset="-122"/>
                        </a:rPr>
                        <a:t>通用名称：</a:t>
                      </a:r>
                      <a:r>
                        <a:rPr lang="zh-CN" altLang="zh-HK" sz="1800" b="1" kern="1200" dirty="0">
                          <a:solidFill>
                            <a:schemeClr val="bg1"/>
                          </a:solidFill>
                          <a:effectLst/>
                          <a:latin typeface="+mn-lt"/>
                          <a:ea typeface="+mn-ea"/>
                          <a:cs typeface="+mn-cs"/>
                        </a:rPr>
                        <a:t>去铁酮</a:t>
                      </a:r>
                      <a:endParaRPr lang="zh-CN" altLang="en-US" sz="1600" b="1" i="0" u="none" strike="noStrike" dirty="0">
                        <a:ln>
                          <a:solidFill>
                            <a:schemeClr val="bg1"/>
                          </a:solidFill>
                        </a:ln>
                        <a:solidFill>
                          <a:schemeClr val="bg1"/>
                        </a:solidFill>
                        <a:effectLst/>
                        <a:latin typeface="微软雅黑" panose="020B0503020204020204" pitchFamily="34" charset="-122"/>
                        <a:cs typeface="微软雅黑" panose="020B0503020204020204" pitchFamily="34" charset="-122"/>
                      </a:endParaRPr>
                    </a:p>
                  </a:txBody>
                  <a:tcPr marL="6350" marR="6350" marT="6350" marB="0" anchor="ct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5B6"/>
                    </a:solidFill>
                  </a:tcPr>
                </a:tc>
                <a:tc>
                  <a:txBody>
                    <a:bodyPr/>
                    <a:lstStyle/>
                    <a:p>
                      <a:pPr algn="ctr" rtl="0" fontAlgn="ctr"/>
                      <a:r>
                        <a:rPr lang="zh-CN" altLang="en-US" sz="1600" b="0" u="none" strike="noStrike" kern="1200" dirty="0">
                          <a:ln>
                            <a:solidFill>
                              <a:schemeClr val="bg1"/>
                            </a:solidFill>
                          </a:ln>
                          <a:solidFill>
                            <a:schemeClr val="bg1"/>
                          </a:solidFill>
                          <a:effectLst/>
                          <a:latin typeface="微软雅黑" panose="020B0503020204020204" pitchFamily="34" charset="-122"/>
                          <a:ea typeface="微软雅黑" panose="020B0503020204020204" pitchFamily="34" charset="-122"/>
                          <a:cs typeface="+mn-ea"/>
                        </a:rPr>
                        <a:t>规格包装：</a:t>
                      </a:r>
                      <a:r>
                        <a:rPr lang="en-US" altLang="zh-CN" sz="1600" b="0" u="none" strike="noStrike" kern="1200" dirty="0">
                          <a:ln>
                            <a:solidFill>
                              <a:schemeClr val="bg1"/>
                            </a:solidFill>
                          </a:ln>
                          <a:solidFill>
                            <a:schemeClr val="bg1"/>
                          </a:solidFill>
                          <a:effectLst/>
                          <a:latin typeface="微软雅黑" panose="020B0503020204020204" pitchFamily="34" charset="-122"/>
                          <a:ea typeface="微软雅黑" panose="020B0503020204020204" pitchFamily="34" charset="-122"/>
                          <a:cs typeface="+mn-ea"/>
                        </a:rPr>
                        <a:t>500m</a:t>
                      </a:r>
                      <a:r>
                        <a:rPr lang="en-US" altLang="zh-CN" sz="1600" b="0" u="none" strike="noStrike" kern="1200" dirty="0">
                          <a:ln>
                            <a:solidFill>
                              <a:schemeClr val="bg1"/>
                            </a:solidFill>
                          </a:ln>
                          <a:solidFill>
                            <a:schemeClr val="bg1"/>
                          </a:solidFill>
                          <a:effectLst/>
                          <a:latin typeface="微软雅黑" panose="020B0503020204020204" pitchFamily="34" charset="-122"/>
                          <a:cs typeface="+mn-ea"/>
                        </a:rPr>
                        <a:t>g/</a:t>
                      </a:r>
                      <a:r>
                        <a:rPr lang="zh-CN" altLang="en-US" sz="1600" b="0" u="none" strike="noStrike" kern="1200" dirty="0">
                          <a:ln>
                            <a:solidFill>
                              <a:schemeClr val="bg1"/>
                            </a:solidFill>
                          </a:ln>
                          <a:solidFill>
                            <a:schemeClr val="bg1"/>
                          </a:solidFill>
                          <a:effectLst/>
                          <a:latin typeface="微软雅黑" panose="020B0503020204020204" pitchFamily="34" charset="-122"/>
                          <a:cs typeface="+mn-ea"/>
                        </a:rPr>
                        <a:t>片，</a:t>
                      </a:r>
                      <a:r>
                        <a:rPr lang="en-US" altLang="zh-CN" sz="1600" b="0" u="none" strike="noStrike" kern="1200" dirty="0">
                          <a:ln>
                            <a:solidFill>
                              <a:schemeClr val="bg1"/>
                            </a:solidFill>
                          </a:ln>
                          <a:solidFill>
                            <a:schemeClr val="bg1"/>
                          </a:solidFill>
                          <a:effectLst/>
                          <a:latin typeface="微软雅黑" panose="020B0503020204020204" pitchFamily="34" charset="-122"/>
                          <a:cs typeface="+mn-ea"/>
                        </a:rPr>
                        <a:t>30</a:t>
                      </a:r>
                      <a:r>
                        <a:rPr lang="zh-CN" altLang="en-US" sz="1600" b="0" u="none" strike="noStrike" kern="1200" dirty="0">
                          <a:ln>
                            <a:solidFill>
                              <a:schemeClr val="bg1"/>
                            </a:solidFill>
                          </a:ln>
                          <a:solidFill>
                            <a:schemeClr val="bg1"/>
                          </a:solidFill>
                          <a:effectLst/>
                          <a:latin typeface="微软雅黑" panose="020B0503020204020204" pitchFamily="34" charset="-122"/>
                          <a:cs typeface="+mn-ea"/>
                        </a:rPr>
                        <a:t>片</a:t>
                      </a:r>
                      <a:r>
                        <a:rPr lang="en-US" altLang="zh-CN" sz="1600" b="0" u="none" strike="noStrike" kern="1200" dirty="0">
                          <a:ln>
                            <a:solidFill>
                              <a:schemeClr val="bg1"/>
                            </a:solidFill>
                          </a:ln>
                          <a:solidFill>
                            <a:schemeClr val="bg1"/>
                          </a:solidFill>
                          <a:effectLst/>
                          <a:latin typeface="微软雅黑" panose="020B0503020204020204" pitchFamily="34" charset="-122"/>
                          <a:cs typeface="+mn-ea"/>
                        </a:rPr>
                        <a:t>/</a:t>
                      </a:r>
                      <a:r>
                        <a:rPr lang="zh-CN" altLang="en-US" sz="1600" b="0" u="none" strike="noStrike" kern="1200" dirty="0">
                          <a:ln>
                            <a:solidFill>
                              <a:schemeClr val="bg1"/>
                            </a:solidFill>
                          </a:ln>
                          <a:solidFill>
                            <a:schemeClr val="bg1"/>
                          </a:solidFill>
                          <a:effectLst/>
                          <a:latin typeface="微软雅黑" panose="020B0503020204020204" pitchFamily="34" charset="-122"/>
                          <a:cs typeface="+mn-ea"/>
                        </a:rPr>
                        <a:t>盒</a:t>
                      </a:r>
                      <a:endParaRPr lang="zh-CN" altLang="en-US" sz="1600" b="0" i="0" u="none" strike="noStrike" kern="1200" dirty="0">
                        <a:ln>
                          <a:solidFill>
                            <a:schemeClr val="bg1"/>
                          </a:solidFill>
                        </a:ln>
                        <a:solidFill>
                          <a:schemeClr val="bg1"/>
                        </a:solidFill>
                        <a:effectLst/>
                        <a:latin typeface="微软雅黑" panose="020B0503020204020204" pitchFamily="34" charset="-122"/>
                        <a:cs typeface="+mn-ea"/>
                      </a:endParaRPr>
                    </a:p>
                  </a:txBody>
                  <a:tcPr marL="6350" marR="6350" marT="6350" marB="0" anchor="ctr">
                    <a:lnL w="19050" cap="flat" cmpd="sng" algn="ctr">
                      <a:solidFill>
                        <a:schemeClr val="bg1"/>
                      </a:solidFill>
                      <a:prstDash val="solid"/>
                      <a:round/>
                      <a:headEnd type="none" w="med" len="med"/>
                      <a:tailEnd type="none" w="med" len="med"/>
                    </a:lnL>
                    <a:lnR>
                      <a:noFill/>
                    </a:lnR>
                    <a:lnT w="254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5B6"/>
                    </a:solidFill>
                  </a:tcPr>
                </a:tc>
                <a:extLst>
                  <a:ext uri="{0D108BD9-81ED-4DB2-BD59-A6C34878D82A}">
                    <a16:rowId xmlns="" xmlns:a16="http://schemas.microsoft.com/office/drawing/2014/main" val="10000"/>
                  </a:ext>
                </a:extLst>
              </a:tr>
              <a:tr h="569515">
                <a:tc>
                  <a:txBody>
                    <a:bodyPr/>
                    <a:lstStyle/>
                    <a:p>
                      <a:pPr algn="ctr" rtl="0" fontAlgn="ct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中国大陆首上市时间：</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2003 </a:t>
                      </a: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年 </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9 </a:t>
                      </a: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月 </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23 </a:t>
                      </a: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日</a:t>
                      </a:r>
                      <a:endParaRPr lang="zh-CN" altLang="en-US" sz="1400" b="0" i="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zh-CN" altLang="en-US" sz="14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目前大陆地区同通用名药品的上市情况：无，独家产品</a:t>
                      </a:r>
                      <a:endParaRPr lang="zh-CN" altLang="en-US" sz="1400" b="0" i="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533200">
                <a:tc>
                  <a:txBody>
                    <a:bodyPr/>
                    <a:lstStyle/>
                    <a:p>
                      <a:pPr algn="ctr" rtl="0" fontAlgn="ct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全球首个上市国家及上市时间：</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1999 </a:t>
                      </a: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年 </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8 </a:t>
                      </a: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月 </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25 </a:t>
                      </a: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日 </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欧盟</a:t>
                      </a:r>
                      <a:r>
                        <a:rPr lang="en-US" altLang="zh-CN" sz="1400" b="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a:t>
                      </a:r>
                      <a:endParaRPr lang="zh-CN" altLang="en-US" sz="1400" b="0" i="0" u="none" strike="noStrike"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zh-CN" altLang="en-US" sz="14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是否为</a:t>
                      </a:r>
                      <a:r>
                        <a:rPr lang="en-US" altLang="zh-CN" sz="14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OTC</a:t>
                      </a:r>
                      <a:r>
                        <a:rPr lang="zh-CN" altLang="en-US" sz="14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药品：否</a:t>
                      </a:r>
                      <a:endParaRPr lang="zh-CN" altLang="en-US" sz="1400" b="0" i="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825462">
                <a:tc rowSpan="2">
                  <a:txBody>
                    <a:bodyPr/>
                    <a:lstStyle/>
                    <a:p>
                      <a:pPr algn="ctr" rtl="0" fontAlgn="ctr"/>
                      <a:r>
                        <a:rPr lang="zh-CN" altLang="en-US" sz="1600" b="0" u="none" strike="noStrike" kern="1200" dirty="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参照药品建议：</a:t>
                      </a:r>
                      <a:r>
                        <a:rPr lang="zh-HK" altLang="en-US" sz="1600" b="0" u="none" strike="noStrike" kern="1200" dirty="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地拉罗</a:t>
                      </a:r>
                      <a:r>
                        <a:rPr lang="zh-HK" altLang="en-US"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司 </a:t>
                      </a:r>
                      <a:r>
                        <a:rPr lang="en-US" altLang="zh-HK"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主要</a:t>
                      </a:r>
                      <a:r>
                        <a:rPr lang="en-US" altLang="zh-HK"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 </a:t>
                      </a:r>
                    </a:p>
                    <a:p>
                      <a:pPr algn="ctr" rtl="0" fontAlgn="ctr"/>
                      <a:r>
                        <a:rPr lang="en-US" altLang="zh-HK"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                         </a:t>
                      </a:r>
                      <a:r>
                        <a:rPr lang="zh-HK" altLang="en-US"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去铁胺    </a:t>
                      </a:r>
                      <a:r>
                        <a:rPr lang="en-US" altLang="zh-HK"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次要</a:t>
                      </a:r>
                      <a:r>
                        <a:rPr lang="en-US" altLang="zh-HK" sz="1600" b="0" u="none" strike="noStrike" kern="1200" dirty="0" smtClean="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a:t>
                      </a:r>
                      <a:endParaRPr lang="zh-CN" altLang="en-US" sz="1600" b="1" i="0" u="none" strike="noStrike" dirty="0">
                        <a:solidFill>
                          <a:srgbClr val="FF0000"/>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zh-CN" altLang="en-US" sz="1400" b="0" u="none" strike="noStrike" kern="1200"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参照药品选择理由</a:t>
                      </a:r>
                      <a:r>
                        <a:rPr lang="zh-CN" altLang="en-US" sz="1400" b="1"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800" b="1"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目前医保目录内同适应症</a:t>
                      </a:r>
                      <a:r>
                        <a:rPr lang="zh-CN" altLang="en-US" sz="1800" b="1"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、相似作用</a:t>
                      </a:r>
                      <a:r>
                        <a:rPr lang="zh-CN" altLang="en-US" sz="1800" b="1"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机制</a:t>
                      </a:r>
                      <a:r>
                        <a:rPr lang="zh-CN" altLang="en-US" sz="1800" b="1"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药品</a:t>
                      </a:r>
                      <a:endParaRPr lang="zh-CN" altLang="en-US" sz="1800" b="1" i="0"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1414010">
                <a:tc vMerge="1">
                  <a:txBody>
                    <a:bodyPr/>
                    <a:lstStyle/>
                    <a:p>
                      <a:endParaRPr lang="zh-CN"/>
                    </a:p>
                  </a:txBody>
                  <a:tcPr/>
                </a:tc>
                <a:tc>
                  <a:txBody>
                    <a:bodyPr/>
                    <a:lstStyle/>
                    <a:p>
                      <a:pPr algn="l" rtl="0" fontAlgn="ctr"/>
                      <a:r>
                        <a:rPr lang="zh-CN" altLang="en-US" sz="1400" b="0"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与参照药品相比优势及不足：</a:t>
                      </a:r>
                      <a:r>
                        <a:rPr lang="zh-CN" altLang="zh-HK" sz="1400" b="0" u="none" strike="noStrike" kern="1200"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去铁酮片</a:t>
                      </a:r>
                      <a:r>
                        <a:rPr lang="zh-CN" altLang="en-US" sz="1400" b="0"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已相继在美国、欧盟上市，是全球首个口服去铁药、国内第一个获批的口服药，相比，独具的低分子量，是目前唯一能改善心臟</a:t>
                      </a:r>
                      <a:r>
                        <a:rPr lang="en-US" altLang="zh-CN" sz="1400" b="0"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LVEF</a:t>
                      </a:r>
                      <a:r>
                        <a:rPr lang="en-US" altLang="zh-CN" sz="1400" b="0" u="none" strike="noStrike" baseline="0"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b="0"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高效</a:t>
                      </a:r>
                      <a:r>
                        <a:rPr lang="zh-CN" altLang="en-US" sz="1400" b="0"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的优选</a:t>
                      </a:r>
                      <a:r>
                        <a:rPr lang="zh-CN" altLang="en-US" sz="1400" b="0"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，也获得国内外指南共同</a:t>
                      </a:r>
                      <a:r>
                        <a:rPr lang="zh-CN" altLang="en-US" sz="1400" b="0"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推荐</a:t>
                      </a:r>
                      <a:r>
                        <a:rPr lang="en-US" altLang="zh-CN" sz="1400" b="0"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b="0"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不足之处每天服</a:t>
                      </a:r>
                      <a:r>
                        <a:rPr lang="en-US" altLang="zh-CN" sz="1400" b="0"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3</a:t>
                      </a:r>
                      <a:r>
                        <a:rPr lang="zh-HK" altLang="en-US" sz="1400" b="0" u="none" strike="noStrike" dirty="0" smtClean="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次</a:t>
                      </a:r>
                      <a:endParaRPr lang="zh-CN" altLang="en-US" sz="1400" b="0" i="0" u="none" strike="noStrike"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825462">
                <a:tc gridSpan="2">
                  <a:txBody>
                    <a:bodyPr/>
                    <a:lstStyle/>
                    <a:p>
                      <a:pPr algn="ctr" rtl="0" fontAlgn="ctr"/>
                      <a:r>
                        <a:rPr lang="zh-CN" altLang="en-US" sz="1800" b="1" u="none" strike="noStrike" kern="1200"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适应症</a:t>
                      </a:r>
                      <a:r>
                        <a:rPr lang="zh-CN" altLang="en-US" sz="1800" b="0" u="none" strike="noStrike" kern="1200"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：本品适用于治疗不耐受或不愿意接受现有螯合剂治疗的铁负荷过多的地中海贫血患者</a:t>
                      </a:r>
                      <a:endParaRPr lang="zh-CN" altLang="en-US" sz="1800" b="0" i="0" u="none" strike="noStrike" kern="1200"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CN"/>
                    </a:p>
                  </a:txBody>
                  <a:tcPr/>
                </a:tc>
                <a:extLst>
                  <a:ext uri="{0D108BD9-81ED-4DB2-BD59-A6C34878D82A}">
                    <a16:rowId xmlns="" xmlns:a16="http://schemas.microsoft.com/office/drawing/2014/main" val="10005"/>
                  </a:ext>
                </a:extLst>
              </a:tr>
              <a:tr h="569515">
                <a:tc gridSpan="2">
                  <a:txBody>
                    <a:bodyPr/>
                    <a:lstStyle/>
                    <a:p>
                      <a:pPr marL="0" algn="ctr" defTabSz="914400" rtl="0" eaLnBrk="1" fontAlgn="ctr" latinLnBrk="0" hangingPunct="1"/>
                      <a:r>
                        <a:rPr lang="zh-CN" altLang="en-US" sz="1600" b="0" u="none" strike="noStrike" kern="1200" dirty="0">
                          <a:solidFill>
                            <a:schemeClr val="tx1"/>
                          </a:solidFill>
                          <a:effectLst/>
                          <a:latin typeface="微软雅黑 Light" panose="020B0502040204020203" pitchFamily="34" charset="-122"/>
                          <a:ea typeface="微软雅黑 Light" panose="020B0502040204020203" pitchFamily="34" charset="-122"/>
                          <a:cs typeface="微软雅黑" panose="020B0503020204020204" pitchFamily="34" charset="-122"/>
                        </a:rPr>
                        <a:t>用</a:t>
                      </a:r>
                      <a:r>
                        <a:rPr lang="zh-CN" altLang="en-US" sz="16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法用量：</a:t>
                      </a:r>
                      <a:r>
                        <a:rPr lang="en-US" altLang="zh-CN" sz="16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1. </a:t>
                      </a:r>
                      <a:r>
                        <a:rPr lang="zh-CN" altLang="en-US" sz="16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口服</a:t>
                      </a:r>
                      <a:r>
                        <a:rPr lang="zh-CN" altLang="en-US" sz="1600" b="0" u="none" strike="noStrike" kern="1200" dirty="0" smtClean="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，剂量为</a:t>
                      </a:r>
                      <a:r>
                        <a:rPr lang="en-US" altLang="zh-CN" sz="1600" b="0" u="none" strike="noStrike" kern="1200" dirty="0" smtClean="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25mg/kg </a:t>
                      </a:r>
                      <a:r>
                        <a:rPr lang="zh-CN" altLang="en-US" sz="1600" b="0" u="none" strike="noStrike" kern="1200" dirty="0" smtClean="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体重，每日三次，每日剂量为</a:t>
                      </a:r>
                      <a:r>
                        <a:rPr lang="en-US" altLang="zh-CN" sz="1600" b="0" u="none" strike="noStrike" kern="1200" dirty="0" smtClean="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75mg/kg </a:t>
                      </a:r>
                      <a:r>
                        <a:rPr lang="zh-CN" altLang="en-US" sz="1600" b="0" u="none" strike="noStrike" kern="1200" dirty="0" smtClean="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体重，</a:t>
                      </a:r>
                      <a:r>
                        <a:rPr lang="zh-CN" altLang="en-US" sz="16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用药按除铁效果调整。 </a:t>
                      </a:r>
                      <a:endParaRPr lang="en-US" altLang="zh-CN" sz="16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endParaRPr>
                    </a:p>
                    <a:p>
                      <a:pPr marL="0" algn="ctr" defTabSz="914400" rtl="0" eaLnBrk="1" fontAlgn="ctr" latinLnBrk="0" hangingPunct="1"/>
                      <a:r>
                        <a:rPr lang="zh-CN" altLang="en-US" sz="1400" b="0" u="none" strike="noStrike" kern="1200" dirty="0">
                          <a:solidFill>
                            <a:srgbClr val="000000"/>
                          </a:solidFill>
                          <a:effectLst/>
                          <a:latin typeface="微软雅黑 Light" panose="020B0502040204020203" pitchFamily="34" charset="-122"/>
                          <a:ea typeface="微软雅黑 Light" panose="020B0502040204020203" pitchFamily="34" charset="-122"/>
                          <a:cs typeface="微软雅黑" panose="020B0503020204020204" pitchFamily="34" charset="-122"/>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CN"/>
                    </a:p>
                  </a:txBody>
                  <a:tcPr/>
                </a:tc>
                <a:extLst>
                  <a:ext uri="{0D108BD9-81ED-4DB2-BD59-A6C34878D82A}">
                    <a16:rowId xmlns="" xmlns:a16="http://schemas.microsoft.com/office/drawing/2014/main" val="10006"/>
                  </a:ext>
                </a:extLst>
              </a:tr>
            </a:tbl>
          </a:graphicData>
        </a:graphic>
      </p:graphicFrame>
      <p:sp>
        <p:nvSpPr>
          <p:cNvPr id="10" name="矩形 9"/>
          <p:cNvSpPr/>
          <p:nvPr>
            <p:custDataLst>
              <p:tags r:id="rId2"/>
            </p:custDataLst>
          </p:nvPr>
        </p:nvSpPr>
        <p:spPr>
          <a:xfrm>
            <a:off x="141889" y="0"/>
            <a:ext cx="3683166" cy="8381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1</a:t>
            </a:r>
            <a:r>
              <a:rPr lang="zh-CN" altLang="en-US" sz="2400" b="1" dirty="0">
                <a:solidFill>
                  <a:srgbClr val="1F4E79"/>
                </a:solidFill>
                <a:latin typeface="微软雅黑" panose="020B0503020204020204" pitchFamily="34" charset="-122"/>
                <a:ea typeface="微软雅黑" panose="020B0503020204020204" pitchFamily="34" charset="-122"/>
                <a:cs typeface="+mn-ea"/>
              </a:rPr>
              <a:t> 、基本信息</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981374" y="3685644"/>
            <a:ext cx="10968887" cy="3122086"/>
          </a:xfrm>
          <a:prstGeom prst="rect">
            <a:avLst/>
          </a:prstGeom>
          <a:noFill/>
          <a:ln w="12700" cap="flat" cmpd="sng" algn="ctr">
            <a:solidFill>
              <a:srgbClr val="2E75B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 name="矩形 4"/>
          <p:cNvSpPr/>
          <p:nvPr/>
        </p:nvSpPr>
        <p:spPr>
          <a:xfrm>
            <a:off x="981375" y="1208138"/>
            <a:ext cx="10469552" cy="2034483"/>
          </a:xfrm>
          <a:prstGeom prst="rect">
            <a:avLst/>
          </a:prstGeom>
          <a:noFill/>
          <a:ln w="12700" cap="flat" cmpd="sng" algn="ctr">
            <a:solidFill>
              <a:srgbClr val="2E75B6"/>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矩形 5"/>
          <p:cNvSpPr>
            <a:spLocks noChangeArrowheads="1"/>
          </p:cNvSpPr>
          <p:nvPr/>
        </p:nvSpPr>
        <p:spPr bwMode="auto">
          <a:xfrm>
            <a:off x="947738" y="1438651"/>
            <a:ext cx="10469552" cy="415498"/>
          </a:xfrm>
          <a:prstGeom prst="rect">
            <a:avLst/>
          </a:prstGeom>
          <a:noFill/>
          <a:ln>
            <a:noFill/>
          </a:ln>
        </p:spPr>
        <p:txBody>
          <a:bodyPr wrap="square">
            <a:spAutoFit/>
          </a:bodyPr>
          <a:lstStyle/>
          <a:p>
            <a:pPr>
              <a:lnSpc>
                <a:spcPct val="150000"/>
              </a:lnSpc>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lt"/>
              </a:rPr>
              <a:t>　　</a:t>
            </a:r>
            <a:endPar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7" name="矩形 6"/>
          <p:cNvSpPr/>
          <p:nvPr/>
        </p:nvSpPr>
        <p:spPr>
          <a:xfrm>
            <a:off x="947738" y="743316"/>
            <a:ext cx="2303525" cy="424510"/>
          </a:xfrm>
          <a:prstGeom prst="rect">
            <a:avLst/>
          </a:prstGeom>
          <a:solidFill>
            <a:srgbClr val="2E75B6"/>
          </a:solidFill>
          <a:ln w="12700" cap="flat" cmpd="sng" algn="ctr">
            <a:solidFill>
              <a:schemeClr val="bg1"/>
            </a:solidFill>
            <a:prstDash val="solid"/>
            <a:miter lim="800000"/>
          </a:ln>
          <a:effectLst>
            <a:outerShdw blurRad="50800" dist="38100" dir="5400000" algn="ctr" rotWithShape="0">
              <a:srgbClr val="1F4E79">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所治疗疾病基本情况</a:t>
            </a:r>
          </a:p>
        </p:txBody>
      </p:sp>
      <p:sp>
        <p:nvSpPr>
          <p:cNvPr id="8" name="文本框 7"/>
          <p:cNvSpPr txBox="1"/>
          <p:nvPr/>
        </p:nvSpPr>
        <p:spPr>
          <a:xfrm>
            <a:off x="981374" y="3806909"/>
            <a:ext cx="10968888" cy="3000821"/>
          </a:xfrm>
          <a:prstGeom prst="rect">
            <a:avLst/>
          </a:prstGeom>
          <a:noFill/>
          <a:ln>
            <a:noFill/>
          </a:ln>
        </p:spPr>
        <p:txBody>
          <a:bodyPr wrap="square">
            <a:spAutoFit/>
          </a:bodyPr>
          <a:lstStyle/>
          <a:p>
            <a:pPr marL="342900" indent="-342900">
              <a:lnSpc>
                <a:spcPct val="150000"/>
              </a:lnSpc>
              <a:buFont typeface="+mj-lt"/>
              <a:buAutoNum type="arabicPeriod"/>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传统的皮下注射去铁治疗方式，存在依从性欠佳、注射部位感染等问题</a:t>
            </a:r>
            <a:endPar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42900" indent="-342900">
              <a:lnSpc>
                <a:spcPct val="150000"/>
              </a:lnSpc>
              <a:buFont typeface="+mj-lt"/>
              <a:buAutoNum type="arabicPeriod"/>
            </a:pP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第二代</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口服制剂地拉罗司存在发燒小童缺</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水</a:t>
            </a: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肾功能</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损害及</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范科尼</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样综合征等问题</a:t>
            </a:r>
            <a:endPar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42900" indent="-342900">
              <a:lnSpc>
                <a:spcPct val="150000"/>
              </a:lnSpc>
              <a:buFont typeface="+mj-lt"/>
              <a:buAutoNum type="arabicPeriod"/>
            </a:pP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国内目前已上市的祛铁药物，各有优点及不足</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在实际临床使用过程中，难以保证对患者的心铁过载效果，从而导致患者心衰风险增高</a:t>
            </a:r>
            <a:endPar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42900" indent="-342900">
              <a:lnSpc>
                <a:spcPct val="150000"/>
              </a:lnSpc>
              <a:buFont typeface="+mj-lt"/>
              <a:buAutoNum type="arabicPeriod"/>
            </a:pP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酮在联药方面限制</a:t>
            </a: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最小</a:t>
            </a:r>
            <a:r>
              <a:rPr lang="en-US" altLang="zh-HK"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尤其在大童及成人組</a:t>
            </a: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别</a:t>
            </a:r>
            <a:endParaRPr lang="en-US" altLang="zh-HK"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42900" indent="-342900">
              <a:lnSpc>
                <a:spcPct val="150000"/>
              </a:lnSpc>
              <a:buFont typeface="+mj-lt"/>
              <a:buAutoNum type="arabicPeriod"/>
            </a:pP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基因治疗</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及移植前强排组合</a:t>
            </a:r>
            <a:r>
              <a:rPr lang="en-US" altLang="zh-HK"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两联或三联</a:t>
            </a:r>
            <a:r>
              <a:rPr lang="en-US" altLang="zh-HK"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用药更多选择</a:t>
            </a:r>
            <a:r>
              <a:rPr lang="en-US" altLang="zh-HK"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p>
          <a:p>
            <a:pPr marL="342900" indent="-342900">
              <a:lnSpc>
                <a:spcPct val="150000"/>
              </a:lnSpc>
              <a:buFont typeface="+mj-lt"/>
              <a:buAutoNum type="arabicPeriod"/>
            </a:pP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容许胺酮联药的穿联共力作用</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从而可减胺剂量</a:t>
            </a:r>
            <a:r>
              <a:rPr lang="en-US" altLang="zh-HK"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改善依从性及减低副作用</a:t>
            </a:r>
            <a:endParaRPr lang="en-US" altLang="zh-HK"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42900" indent="-342900">
              <a:lnSpc>
                <a:spcPct val="150000"/>
              </a:lnSpc>
              <a:buFont typeface="+mj-lt"/>
              <a:buAutoNum type="arabicPeriod"/>
            </a:pPr>
            <a:r>
              <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2015</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年儿童药物短缺清单</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去铁酮在</a:t>
            </a:r>
            <a:r>
              <a:rPr lang="en-US" altLang="zh-CN"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3</a:t>
            </a:r>
            <a:r>
              <a:rPr lang="zh-CN" altLang="en-US" sz="14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种除铁剂中每日用药成本</a:t>
            </a:r>
            <a:r>
              <a:rPr lang="zh-CN" altLang="en-US"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最低</a:t>
            </a:r>
            <a:endParaRPr lang="en-US" altLang="zh-CN" sz="14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342900" indent="-342900">
              <a:lnSpc>
                <a:spcPct val="150000"/>
              </a:lnSpc>
              <a:buFont typeface="+mj-lt"/>
              <a:buAutoNum type="arabicPeriod"/>
            </a:pPr>
            <a:r>
              <a:rPr lang="zh-CN" altLang="en-US" sz="1400" kern="0" dirty="0">
                <a:latin typeface="微软雅黑 Light" panose="020B0502040204020203" pitchFamily="34" charset="-122"/>
                <a:ea typeface="微软雅黑 Light" panose="020B0502040204020203" pitchFamily="34" charset="-122"/>
                <a:cs typeface="微软雅黑" panose="020B0503020204020204" pitchFamily="34" charset="-122"/>
              </a:rPr>
              <a:t>其他螯合剂的局限性</a:t>
            </a:r>
            <a:r>
              <a:rPr lang="en-US" altLang="zh-CN" sz="1400" kern="0" dirty="0">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400" kern="0" dirty="0">
                <a:latin typeface="微软雅黑 Light" panose="020B0502040204020203" pitchFamily="34" charset="-122"/>
                <a:ea typeface="微软雅黑 Light" panose="020B0502040204020203" pitchFamily="34" charset="-122"/>
                <a:cs typeface="微软雅黑" panose="020B0503020204020204" pitchFamily="34" charset="-122"/>
              </a:rPr>
              <a:t>不应用于血清铁蛋白低于 </a:t>
            </a:r>
            <a:r>
              <a:rPr lang="en-US" altLang="zh-CN" sz="1400" kern="0" dirty="0">
                <a:latin typeface="微软雅黑 Light" panose="020B0502040204020203" pitchFamily="34" charset="-122"/>
                <a:ea typeface="微软雅黑 Light" panose="020B0502040204020203" pitchFamily="34" charset="-122"/>
                <a:cs typeface="微软雅黑" panose="020B0503020204020204" pitchFamily="34" charset="-122"/>
              </a:rPr>
              <a:t>0.5 mg/L </a:t>
            </a:r>
            <a:r>
              <a:rPr lang="zh-CN" altLang="en-US" sz="1400" kern="0" dirty="0">
                <a:latin typeface="微软雅黑 Light" panose="020B0502040204020203" pitchFamily="34" charset="-122"/>
                <a:ea typeface="微软雅黑 Light" panose="020B0502040204020203" pitchFamily="34" charset="-122"/>
                <a:cs typeface="微软雅黑" panose="020B0503020204020204" pitchFamily="34" charset="-122"/>
              </a:rPr>
              <a:t>的</a:t>
            </a:r>
            <a:r>
              <a:rPr lang="zh-CN" altLang="en-US" sz="1400" kern="0" dirty="0" smtClean="0">
                <a:latin typeface="微软雅黑 Light" panose="020B0502040204020203" pitchFamily="34" charset="-122"/>
                <a:ea typeface="微软雅黑 Light" panose="020B0502040204020203" pitchFamily="34" charset="-122"/>
                <a:cs typeface="微软雅黑" panose="020B0503020204020204" pitchFamily="34" charset="-122"/>
              </a:rPr>
              <a:t>患者</a:t>
            </a:r>
            <a:endParaRPr lang="en-US" altLang="zh-CN" sz="1400"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a:lnSpc>
                <a:spcPct val="150000"/>
              </a:lnSpc>
            </a:pPr>
            <a:r>
              <a:rPr lang="zh-CN" altLang="en-US" sz="1400" b="1"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结论：临床亟需更高效、容易使</a:t>
            </a:r>
            <a:r>
              <a:rPr lang="zh-CN" altLang="en-US" sz="1400" b="1"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用</a:t>
            </a:r>
            <a:r>
              <a:rPr lang="zh-CN" altLang="en-US" sz="1400" b="1"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rPr>
              <a:t>的除心铁及联药增效之药物，让患者更加获益。</a:t>
            </a:r>
          </a:p>
        </p:txBody>
      </p:sp>
      <p:sp>
        <p:nvSpPr>
          <p:cNvPr id="9" name="矩形 8"/>
          <p:cNvSpPr/>
          <p:nvPr/>
        </p:nvSpPr>
        <p:spPr>
          <a:xfrm>
            <a:off x="947737" y="3312510"/>
            <a:ext cx="2303525" cy="424510"/>
          </a:xfrm>
          <a:prstGeom prst="rect">
            <a:avLst/>
          </a:prstGeom>
          <a:solidFill>
            <a:srgbClr val="2E75B6"/>
          </a:solidFill>
          <a:ln w="12700" cap="flat" cmpd="sng" algn="ctr">
            <a:solidFill>
              <a:schemeClr val="bg1">
                <a:lumMod val="95000"/>
              </a:schemeClr>
            </a:solidFill>
            <a:prstDash val="solid"/>
            <a:miter lim="800000"/>
          </a:ln>
          <a:effectLst>
            <a:outerShdw blurRad="50800" dist="38100" dir="5400000" algn="ctr" rotWithShape="0">
              <a:srgbClr val="1F4E79">
                <a:alpha val="40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1600" b="1" kern="0" dirty="0">
                <a:solidFill>
                  <a:prstClr val="white"/>
                </a:solidFill>
                <a:latin typeface="微软雅黑" panose="020B0503020204020204" pitchFamily="34" charset="-122"/>
                <a:ea typeface="微软雅黑" panose="020B0503020204020204" pitchFamily="34" charset="-122"/>
                <a:cs typeface="微软雅黑" panose="020B0503020204020204" pitchFamily="34" charset="-122"/>
              </a:rPr>
              <a:t>临床</a:t>
            </a: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未满足需求</a:t>
            </a:r>
          </a:p>
        </p:txBody>
      </p:sp>
      <p:sp>
        <p:nvSpPr>
          <p:cNvPr id="10" name="矩形 9"/>
          <p:cNvSpPr/>
          <p:nvPr/>
        </p:nvSpPr>
        <p:spPr>
          <a:xfrm>
            <a:off x="335381" y="-12032"/>
            <a:ext cx="3683166"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1</a:t>
            </a:r>
            <a:r>
              <a:rPr lang="zh-CN" altLang="en-US" sz="2400" b="1" dirty="0">
                <a:solidFill>
                  <a:srgbClr val="1F4E79"/>
                </a:solidFill>
                <a:latin typeface="微软雅黑" panose="020B0503020204020204" pitchFamily="34" charset="-122"/>
                <a:ea typeface="微软雅黑" panose="020B0503020204020204" pitchFamily="34" charset="-122"/>
                <a:cs typeface="+mn-ea"/>
              </a:rPr>
              <a:t> 、基本信息</a:t>
            </a:r>
          </a:p>
        </p:txBody>
      </p:sp>
      <p:sp>
        <p:nvSpPr>
          <p:cNvPr id="2" name="Rectangle 1"/>
          <p:cNvSpPr/>
          <p:nvPr/>
        </p:nvSpPr>
        <p:spPr>
          <a:xfrm>
            <a:off x="964557" y="1296469"/>
            <a:ext cx="10435914" cy="2031325"/>
          </a:xfrm>
          <a:prstGeom prst="rect">
            <a:avLst/>
          </a:prstGeom>
        </p:spPr>
        <p:txBody>
          <a:bodyPr wrap="square">
            <a:spAutoFit/>
          </a:bodyPr>
          <a:lstStyle/>
          <a:p>
            <a:r>
              <a:rPr lang="zh-CN" altLang="en-US" sz="1400" dirty="0"/>
              <a:t>根据</a:t>
            </a:r>
            <a:r>
              <a:rPr lang="en-US" altLang="zh-CN" sz="1400" dirty="0"/>
              <a:t>2021</a:t>
            </a:r>
            <a:r>
              <a:rPr lang="zh-HK" altLang="en-US" sz="1400" dirty="0"/>
              <a:t>年地贫</a:t>
            </a:r>
            <a:r>
              <a:rPr lang="zh-CN" altLang="en-US" sz="1400" dirty="0"/>
              <a:t>篮皮书</a:t>
            </a:r>
            <a:r>
              <a:rPr lang="en-US" altLang="zh-CN" sz="1400" dirty="0"/>
              <a:t>, </a:t>
            </a:r>
            <a:r>
              <a:rPr lang="zh-CN" altLang="en-US" sz="1400" dirty="0"/>
              <a:t>我国共有重型和中间型地贫患者</a:t>
            </a:r>
            <a:r>
              <a:rPr lang="en-US" altLang="zh-CN" sz="1400" dirty="0"/>
              <a:t>30</a:t>
            </a:r>
            <a:r>
              <a:rPr lang="zh-CN" altLang="en-US" sz="1400" dirty="0"/>
              <a:t>万人</a:t>
            </a:r>
            <a:r>
              <a:rPr lang="en-US" altLang="zh-CN" sz="1400" dirty="0"/>
              <a:t>,</a:t>
            </a:r>
            <a:r>
              <a:rPr lang="zh-CN" altLang="en-US" sz="1400" dirty="0"/>
              <a:t>地贫基因携带者高达</a:t>
            </a:r>
            <a:r>
              <a:rPr lang="en-US" altLang="zh-CN" sz="1400" dirty="0"/>
              <a:t>3000</a:t>
            </a:r>
            <a:r>
              <a:rPr lang="zh-CN" altLang="en-US" sz="1400" dirty="0"/>
              <a:t>万人</a:t>
            </a:r>
            <a:r>
              <a:rPr lang="en-US" altLang="zh-CN" sz="1400" dirty="0"/>
              <a:t>;</a:t>
            </a:r>
            <a:r>
              <a:rPr lang="zh-HK" altLang="en-US" sz="1400" dirty="0"/>
              <a:t>本地</a:t>
            </a:r>
            <a:r>
              <a:rPr lang="zh-CN" altLang="en-US" sz="1400" dirty="0"/>
              <a:t>研究发现</a:t>
            </a:r>
            <a:r>
              <a:rPr lang="en-US" altLang="zh-CN" sz="1400" dirty="0"/>
              <a:t>α-</a:t>
            </a:r>
            <a:r>
              <a:rPr lang="zh-CN" altLang="en-US" sz="1400" dirty="0"/>
              <a:t>地中海贫血、</a:t>
            </a:r>
            <a:r>
              <a:rPr lang="en-US" altLang="zh-CN" sz="1400" dirty="0"/>
              <a:t>β-</a:t>
            </a:r>
            <a:r>
              <a:rPr lang="zh-CN" altLang="en-US" sz="1400" dirty="0"/>
              <a:t>地中海贫血以及</a:t>
            </a:r>
            <a:r>
              <a:rPr lang="en-US" altLang="zh-CN" sz="1400" dirty="0"/>
              <a:t>α-</a:t>
            </a:r>
            <a:r>
              <a:rPr lang="zh-CN" altLang="en-US" sz="1400" dirty="0"/>
              <a:t>和</a:t>
            </a:r>
            <a:r>
              <a:rPr lang="en-US" altLang="zh-CN" sz="1400" dirty="0"/>
              <a:t>β-</a:t>
            </a:r>
            <a:r>
              <a:rPr lang="zh-CN" altLang="en-US" sz="1400" dirty="0"/>
              <a:t>地中海贫血的患病率分别为</a:t>
            </a:r>
            <a:r>
              <a:rPr lang="en-US" altLang="zh-CN" sz="1400" dirty="0"/>
              <a:t>8.53%</a:t>
            </a:r>
            <a:r>
              <a:rPr lang="zh-CN" altLang="en-US" sz="1400" dirty="0"/>
              <a:t>、</a:t>
            </a:r>
            <a:r>
              <a:rPr lang="en-US" altLang="zh-CN" sz="1400" dirty="0"/>
              <a:t>2.54%</a:t>
            </a:r>
            <a:r>
              <a:rPr lang="zh-CN" altLang="en-US" sz="1400" dirty="0"/>
              <a:t>和</a:t>
            </a:r>
            <a:r>
              <a:rPr lang="en-US" altLang="zh-CN" sz="1400" dirty="0"/>
              <a:t>0.26%, </a:t>
            </a:r>
            <a:r>
              <a:rPr lang="zh-HK" altLang="en-US" sz="1400" dirty="0"/>
              <a:t>而</a:t>
            </a:r>
            <a:r>
              <a:rPr lang="en-US" altLang="zh-CN" sz="1400" dirty="0"/>
              <a:t>β-</a:t>
            </a:r>
            <a:r>
              <a:rPr lang="zh-CN" altLang="en-US" sz="1400" dirty="0"/>
              <a:t>地中海贫血全国</a:t>
            </a:r>
            <a:r>
              <a:rPr lang="zh-HK" altLang="en-US" sz="1400" dirty="0"/>
              <a:t>发病约</a:t>
            </a:r>
            <a:r>
              <a:rPr lang="en-US" altLang="zh-HK" sz="1400" dirty="0"/>
              <a:t>2.21</a:t>
            </a:r>
            <a:r>
              <a:rPr lang="en-US" altLang="zh-HK" sz="1400" dirty="0" smtClean="0"/>
              <a:t>%,</a:t>
            </a:r>
            <a:r>
              <a:rPr lang="zh-HK" altLang="en-US" sz="1400" dirty="0"/>
              <a:t>估</a:t>
            </a:r>
            <a:r>
              <a:rPr lang="zh-HK" altLang="en-US" sz="1400" dirty="0" smtClean="0"/>
              <a:t>计在册</a:t>
            </a:r>
            <a:r>
              <a:rPr lang="zh-HK" altLang="en-US" sz="1400" dirty="0"/>
              <a:t>患者数目</a:t>
            </a:r>
            <a:r>
              <a:rPr lang="en-US" altLang="zh-HK" sz="1400" dirty="0" smtClean="0"/>
              <a:t>1.5-2</a:t>
            </a:r>
            <a:r>
              <a:rPr lang="zh-HK" altLang="en-US" sz="1400" dirty="0" smtClean="0"/>
              <a:t>万</a:t>
            </a:r>
            <a:r>
              <a:rPr lang="zh-CN" altLang="en-US" sz="1400" dirty="0" smtClean="0"/>
              <a:t>。</a:t>
            </a:r>
            <a:endParaRPr lang="zh-HK" altLang="en-US" sz="1400" dirty="0"/>
          </a:p>
          <a:p>
            <a:r>
              <a:rPr lang="zh-CN" altLang="en-US" sz="1400" dirty="0"/>
              <a:t>地贫患者治疗有两种选择</a:t>
            </a:r>
            <a:r>
              <a:rPr lang="en-US" altLang="zh-CN" sz="1400" dirty="0"/>
              <a:t>,</a:t>
            </a:r>
            <a:r>
              <a:rPr lang="zh-CN" altLang="en-US" sz="1400" dirty="0"/>
              <a:t>一是输血替代治疗</a:t>
            </a:r>
            <a:r>
              <a:rPr lang="en-US" altLang="zh-CN" sz="1400" dirty="0"/>
              <a:t>, </a:t>
            </a:r>
            <a:r>
              <a:rPr lang="zh-CN" altLang="en-US" sz="1400" dirty="0"/>
              <a:t>即终生输血和使用去铁剂</a:t>
            </a:r>
            <a:r>
              <a:rPr lang="en-US" altLang="zh-CN" sz="1400" dirty="0"/>
              <a:t>, </a:t>
            </a:r>
            <a:r>
              <a:rPr lang="zh-CN" altLang="en-US" sz="1400" dirty="0"/>
              <a:t>二是移植治疗</a:t>
            </a:r>
            <a:r>
              <a:rPr lang="en-US" altLang="zh-CN" sz="1400" dirty="0"/>
              <a:t>,</a:t>
            </a:r>
            <a:r>
              <a:rPr lang="zh-CN" altLang="en-US" sz="1400" dirty="0"/>
              <a:t>即通过造血干细胞移植、脐带血移植进行治疗</a:t>
            </a:r>
            <a:r>
              <a:rPr lang="en-US" altLang="zh-CN" sz="1400" dirty="0"/>
              <a:t>. </a:t>
            </a:r>
            <a:r>
              <a:rPr lang="zh-CN" altLang="en-US" sz="1400" dirty="0" smtClean="0"/>
              <a:t>根据国内外</a:t>
            </a:r>
            <a:r>
              <a:rPr lang="zh-CN" altLang="en-US" sz="1400" dirty="0"/>
              <a:t>指南，</a:t>
            </a:r>
            <a:r>
              <a:rPr lang="zh-CN" altLang="en-US" sz="1400" dirty="0" smtClean="0"/>
              <a:t>输血依赖</a:t>
            </a:r>
            <a:r>
              <a:rPr lang="zh-CN" altLang="en-US" sz="1400" dirty="0"/>
              <a:t>型</a:t>
            </a:r>
            <a:r>
              <a:rPr lang="zh-CN" altLang="en-US" sz="1400" dirty="0" smtClean="0"/>
              <a:t>患者</a:t>
            </a:r>
            <a:r>
              <a:rPr lang="zh-CN" altLang="en-US" sz="1400" dirty="0"/>
              <a:t>长期反复输血可致继发性铁过载，过多的铁沉着于心肌、肝、胰腺和脑垂体等，引起器官功能受损并出现相应症状，包括合并凝血功能障碍、糖代谢异常、生长发育迟缓、骨质疏松等；其中最严重的是心力衰竭，是导致地贫患者死亡的主要原因之一。近年，</a:t>
            </a:r>
            <a:r>
              <a:rPr lang="en-US" altLang="zh-CN" sz="1400" dirty="0"/>
              <a:t>20</a:t>
            </a:r>
            <a:r>
              <a:rPr lang="zh-CN" altLang="en-US" sz="1400" dirty="0"/>
              <a:t>世纪</a:t>
            </a:r>
            <a:r>
              <a:rPr lang="en-US" altLang="zh-CN" sz="1400" dirty="0"/>
              <a:t>80</a:t>
            </a:r>
            <a:r>
              <a:rPr lang="zh-CN" altLang="en-US" sz="1400" dirty="0"/>
              <a:t>年代以前输血依赖型</a:t>
            </a:r>
            <a:r>
              <a:rPr lang="en-US" altLang="zh-CN" sz="1400" dirty="0"/>
              <a:t>β</a:t>
            </a:r>
            <a:r>
              <a:rPr lang="zh-CN" altLang="en-US" sz="1400" dirty="0"/>
              <a:t>地</a:t>
            </a:r>
            <a:r>
              <a:rPr lang="zh-CN" altLang="en-US" sz="1400" dirty="0" smtClean="0"/>
              <a:t>贫被</a:t>
            </a:r>
            <a:r>
              <a:rPr lang="zh-CN" altLang="en-US" sz="1400" dirty="0"/>
              <a:t>认为是致死性疾病，随着医疗技术及社会经济文化的巨大进步，输血</a:t>
            </a:r>
            <a:r>
              <a:rPr lang="zh-CN" altLang="en-US" sz="1400" dirty="0" smtClean="0"/>
              <a:t>依赖</a:t>
            </a:r>
            <a:r>
              <a:rPr lang="zh-CN" altLang="en-US" sz="1400" dirty="0"/>
              <a:t>患者得到</a:t>
            </a:r>
            <a:r>
              <a:rPr lang="zh-CN" altLang="en-US" sz="1400" dirty="0" smtClean="0"/>
              <a:t>了有效的预防及管理，寿命得到了极大的延长，生存质量得到了显着的提高。</a:t>
            </a:r>
            <a:r>
              <a:rPr lang="en-US" altLang="zh-CN" sz="1400" dirty="0" smtClean="0"/>
              <a:t>MRI</a:t>
            </a:r>
            <a:r>
              <a:rPr lang="zh-CN" altLang="en-US" sz="1400" dirty="0"/>
              <a:t>已广泛应用于评估地贫患者体内脏器铁过载情况。肝脏</a:t>
            </a:r>
            <a:r>
              <a:rPr lang="en-US" altLang="zh-CN" sz="1400" dirty="0"/>
              <a:t>MRI T2*</a:t>
            </a:r>
            <a:r>
              <a:rPr lang="zh-CN" altLang="en-US" sz="1400" dirty="0"/>
              <a:t>可反映肝脏铁负荷情况。</a:t>
            </a:r>
            <a:endParaRPr lang="zh-HK" alt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618620" cy="609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smtClean="0">
                <a:solidFill>
                  <a:srgbClr val="1F4E79"/>
                </a:solidFill>
                <a:latin typeface="微软雅黑" panose="020B0503020204020204" pitchFamily="34" charset="-122"/>
                <a:ea typeface="微软雅黑" panose="020B0503020204020204" pitchFamily="34" charset="-122"/>
                <a:cs typeface="+mn-ea"/>
              </a:rPr>
              <a:t>2</a:t>
            </a:r>
            <a:r>
              <a:rPr lang="zh-CN" altLang="en-US" sz="2400" b="1" dirty="0" smtClean="0">
                <a:solidFill>
                  <a:srgbClr val="1F4E79"/>
                </a:solidFill>
                <a:latin typeface="微软雅黑" panose="020B0503020204020204" pitchFamily="34" charset="-122"/>
                <a:ea typeface="微软雅黑" panose="020B0503020204020204" pitchFamily="34" charset="-122"/>
                <a:cs typeface="+mn-ea"/>
              </a:rPr>
              <a:t> 、安全性：</a:t>
            </a:r>
            <a:r>
              <a:rPr lang="zh-CN" altLang="en-US" sz="2400" b="1" dirty="0" smtClean="0">
                <a:solidFill>
                  <a:srgbClr val="FF0000"/>
                </a:solidFill>
                <a:latin typeface="微软雅黑" panose="020B0503020204020204" pitchFamily="34" charset="-122"/>
                <a:ea typeface="微软雅黑" panose="020B0503020204020204" pitchFamily="34" charset="-122"/>
                <a:cs typeface="+mn-ea"/>
              </a:rPr>
              <a:t>对肝肾功能影响小，对患者安全有效</a:t>
            </a:r>
            <a:endParaRPr lang="en-US" altLang="zh-CN" sz="2400" b="1" dirty="0">
              <a:solidFill>
                <a:srgbClr val="FF0000"/>
              </a:solidFill>
              <a:latin typeface="微软雅黑" panose="020B0503020204020204" pitchFamily="34" charset="-122"/>
              <a:ea typeface="微软雅黑" panose="020B0503020204020204" pitchFamily="34" charset="-122"/>
              <a:cs typeface="+mn-ea"/>
            </a:endParaRPr>
          </a:p>
        </p:txBody>
      </p:sp>
      <p:sp>
        <p:nvSpPr>
          <p:cNvPr id="9" name="矩形: 圆角 8"/>
          <p:cNvSpPr/>
          <p:nvPr/>
        </p:nvSpPr>
        <p:spPr>
          <a:xfrm>
            <a:off x="4430164" y="3918163"/>
            <a:ext cx="2662111" cy="432000"/>
          </a:xfrm>
          <a:prstGeom prst="roundRect">
            <a:avLst>
              <a:gd name="adj" fmla="val 0"/>
            </a:avLst>
          </a:prstGeom>
          <a:solidFill>
            <a:srgbClr val="2E75B6"/>
          </a:solidFill>
          <a:ln w="12700" cap="flat" cmpd="sng" algn="ctr">
            <a:solidFill>
              <a:schemeClr val="bg1">
                <a:lumMod val="95000"/>
              </a:schemeClr>
            </a:solidFill>
            <a:prstDash val="solid"/>
            <a:miter lim="800000"/>
          </a:ln>
          <a:effectLst>
            <a:outerShdw blurRad="50800" dist="38100" dir="5400000" algn="ctr" rotWithShape="0">
              <a:srgbClr val="1F4E79">
                <a:alpha val="40000"/>
              </a:srgbClr>
            </a:outerShdw>
          </a:effectLst>
        </p:spPr>
        <p:txBody>
          <a:bodyPr rtlCol="0" anchor="ctr"/>
          <a:lstStyle/>
          <a:p>
            <a:pPr lvl="0" algn="ctr">
              <a:defRPr/>
            </a:pPr>
            <a:endParaRPr lang="zh-CN" altLang="en-US" sz="1600" b="1" kern="0" dirty="0">
              <a:solidFill>
                <a:prstClr val="white"/>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Rectangle 2"/>
          <p:cNvSpPr/>
          <p:nvPr/>
        </p:nvSpPr>
        <p:spPr>
          <a:xfrm>
            <a:off x="114663" y="6611779"/>
            <a:ext cx="2755883" cy="246221"/>
          </a:xfrm>
          <a:prstGeom prst="rect">
            <a:avLst/>
          </a:prstGeom>
        </p:spPr>
        <p:txBody>
          <a:bodyPr wrap="none">
            <a:spAutoFit/>
          </a:bodyPr>
          <a:lstStyle/>
          <a:p>
            <a:r>
              <a:rPr lang="fr-FR" altLang="zh-HK" sz="1000" dirty="0"/>
              <a:t>1. Br J Clin </a:t>
            </a:r>
            <a:r>
              <a:rPr lang="fr-FR" altLang="zh-HK" sz="1000" dirty="0" err="1"/>
              <a:t>Pharmacol</a:t>
            </a:r>
            <a:r>
              <a:rPr lang="fr-FR" altLang="zh-HK" sz="1000" dirty="0"/>
              <a:t> (2016) 82 994–1001</a:t>
            </a:r>
            <a:endParaRPr lang="zh-HK" altLang="en-US" sz="1000" dirty="0"/>
          </a:p>
        </p:txBody>
      </p:sp>
      <p:graphicFrame>
        <p:nvGraphicFramePr>
          <p:cNvPr id="5" name="Table 4"/>
          <p:cNvGraphicFramePr>
            <a:graphicFrameLocks noGrp="1"/>
          </p:cNvGraphicFramePr>
          <p:nvPr>
            <p:extLst>
              <p:ext uri="{D42A27DB-BD31-4B8C-83A1-F6EECF244321}">
                <p14:modId xmlns:p14="http://schemas.microsoft.com/office/powerpoint/2010/main" val="320893904"/>
              </p:ext>
            </p:extLst>
          </p:nvPr>
        </p:nvGraphicFramePr>
        <p:xfrm>
          <a:off x="114663" y="608999"/>
          <a:ext cx="11851365" cy="6002779"/>
        </p:xfrm>
        <a:graphic>
          <a:graphicData uri="http://schemas.openxmlformats.org/drawingml/2006/table">
            <a:tbl>
              <a:tblPr firstRow="1" bandRow="1">
                <a:tableStyleId>{5C22544A-7EE6-4342-B048-85BDC9FD1C3A}</a:tableStyleId>
              </a:tblPr>
              <a:tblGrid>
                <a:gridCol w="2849254"/>
                <a:gridCol w="9002111"/>
              </a:tblGrid>
              <a:tr h="16345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600" b="1" i="0" u="none" strike="noStrike" kern="0" cap="none" spc="0" normalizeH="0" baseline="0" noProof="0" dirty="0" smtClean="0">
                        <a:ln>
                          <a:noFill/>
                        </a:ln>
                        <a:solidFill>
                          <a:schemeClr val="tx1"/>
                        </a:solidFill>
                        <a:effectLst/>
                        <a:uLnTx/>
                        <a:uFillTx/>
                        <a:latin typeface="微软雅黑" panose="020B0503020204020204" pitchFamily="34" charset="-122"/>
                        <a:ea typeface="+mn-ea"/>
                        <a:cs typeface="微软雅黑" panose="020B0503020204020204" pitchFamily="34" charset="-122"/>
                      </a:endParaRPr>
                    </a:p>
                    <a:p>
                      <a:pPr algn="l"/>
                      <a:r>
                        <a:rPr lang="zh-CN" altLang="en-US" sz="1600" dirty="0" smtClean="0">
                          <a:solidFill>
                            <a:schemeClr val="tx1"/>
                          </a:solidFill>
                        </a:rPr>
                        <a:t>药品说明书收载的安全性信息</a:t>
                      </a:r>
                    </a:p>
                    <a:p>
                      <a:pPr algn="l"/>
                      <a:endParaRPr lang="zh-HK" altLang="en-US" sz="1600" dirty="0">
                        <a:solidFill>
                          <a:schemeClr val="tx1"/>
                        </a:solidFill>
                      </a:endParaRPr>
                    </a:p>
                  </a:txBody>
                  <a:tcPr/>
                </a:tc>
                <a:tc>
                  <a:txBody>
                    <a:bodyPr/>
                    <a:lstStyle/>
                    <a:p>
                      <a:pPr marL="171450" indent="-171450" algn="l">
                        <a:buFont typeface="Arial" panose="020B0604020202020204" pitchFamily="34" charset="0"/>
                        <a:buChar char="•"/>
                      </a:pP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常见反</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应</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是淡红色／棕色尿</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HK"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表示</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尿排铁量增</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HK" altLang="en-US" sz="1600" kern="0" baseline="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没坏影响</a:t>
                      </a:r>
                      <a:r>
                        <a:rPr lang="en-US" altLang="zh-HK" sz="1600" kern="0" baseline="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t>
                      </a:r>
                      <a:endParaRPr lang="zh-TW"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171450" indent="-171450" algn="l">
                        <a:buFont typeface="Arial" panose="020B0604020202020204" pitchFamily="34" charset="0"/>
                        <a:buChar char="•"/>
                      </a:pP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一般不良反应</a:t>
                      </a:r>
                      <a:r>
                        <a:rPr lang="en-US"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恶心，呕吐，腹痛和食欲增强</a:t>
                      </a:r>
                      <a:r>
                        <a:rPr lang="en-US"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 </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关节症状</a:t>
                      </a:r>
                      <a:endParaRPr lang="zh-TW"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171450" indent="-171450" algn="l">
                        <a:buFont typeface="Arial" panose="020B0604020202020204" pitchFamily="34" charset="0"/>
                        <a:buChar char="•"/>
                      </a:pP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谷丙转氨酶（</a:t>
                      </a:r>
                      <a:r>
                        <a:rPr lang="en-US"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ALT</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）增高</a:t>
                      </a:r>
                      <a:endParaRPr lang="zh-TW"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a:p>
                      <a:pPr marL="171450" indent="-171450" algn="l">
                        <a:buFont typeface="Arial" panose="020B0604020202020204" pitchFamily="34" charset="0"/>
                        <a:buChar char="•"/>
                      </a:pP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嗜中性白细胞减 少症</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嗜中性粒细胞</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&lt;1.5×109/1),</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出现的患者百分比为</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6.5%</a:t>
                      </a:r>
                    </a:p>
                    <a:p>
                      <a:pPr marL="171450" indent="-171450" algn="l">
                        <a:buFont typeface="Arial" panose="020B0604020202020204" pitchFamily="34" charset="0"/>
                        <a:buChar char="•"/>
                      </a:pP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粒细胞缺乏症</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嗜中性粒细胞 </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&lt;0.5×109/1),</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出现的患者百分比为</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1.2%</a:t>
                      </a:r>
                      <a:endParaRPr lang="zh-TW"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a:txBody>
                  <a:tcPr/>
                </a:tc>
              </a:tr>
              <a:tr h="1908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HK" sz="1600" b="1" kern="0" dirty="0" smtClean="0">
                          <a:solidFill>
                            <a:schemeClr val="tx1"/>
                          </a:solidFill>
                          <a:latin typeface="微软雅黑" panose="020B0503020204020204" pitchFamily="34" charset="-122"/>
                          <a:ea typeface="+mn-ea"/>
                          <a:cs typeface="微软雅黑" panose="020B0503020204020204" pitchFamily="34" charset="-122"/>
                        </a:rPr>
                        <a:t>去铁酮片</a:t>
                      </a:r>
                      <a:r>
                        <a:rPr lang="en-US" altLang="zh-CN" sz="1600" b="1" kern="0" dirty="0" smtClean="0">
                          <a:solidFill>
                            <a:schemeClr val="tx1"/>
                          </a:solidFill>
                          <a:latin typeface="微软雅黑" panose="020B0503020204020204" pitchFamily="34" charset="-122"/>
                          <a:ea typeface="+mn-ea"/>
                          <a:cs typeface="微软雅黑" panose="020B0503020204020204" pitchFamily="34" charset="-122"/>
                        </a:rPr>
                        <a:t> </a:t>
                      </a:r>
                      <a:r>
                        <a:rPr lang="zh-CN" altLang="en-US" sz="1600" b="1" kern="0" dirty="0" smtClean="0">
                          <a:solidFill>
                            <a:schemeClr val="tx1"/>
                          </a:solidFill>
                          <a:latin typeface="微软雅黑" panose="020B0503020204020204" pitchFamily="34" charset="-122"/>
                          <a:ea typeface="+mn-ea"/>
                          <a:cs typeface="微软雅黑" panose="020B0503020204020204" pitchFamily="34" charset="-122"/>
                        </a:rPr>
                        <a:t>代谢途径</a:t>
                      </a:r>
                    </a:p>
                    <a:p>
                      <a:pPr algn="l"/>
                      <a:endParaRPr lang="zh-HK" altLang="en-US" sz="1600" dirty="0">
                        <a:solidFill>
                          <a:schemeClr val="tx1"/>
                        </a:solidFill>
                      </a:endParaRPr>
                    </a:p>
                  </a:txBody>
                  <a:tcPr/>
                </a:tc>
                <a:tc>
                  <a:txBody>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去铁酮主要通过肾脏消除</a:t>
                      </a:r>
                      <a:r>
                        <a:rPr lang="en-US"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在服用后</a:t>
                      </a:r>
                      <a:r>
                        <a:rPr lang="en-US"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24</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小时</a:t>
                      </a:r>
                      <a:r>
                        <a:rPr lang="en-US"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总剂量的</a:t>
                      </a:r>
                      <a:r>
                        <a:rPr lang="en-US"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75%-90%</a:t>
                      </a:r>
                      <a:r>
                        <a:rPr lang="zh-CN" altLang="zh-HK"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由尿排出</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a:t>
                      </a:r>
                    </a:p>
                    <a:p>
                      <a:pPr marL="171450" indent="-171450" algn="l">
                        <a:lnSpc>
                          <a:spcPct val="150000"/>
                        </a:lnSpc>
                        <a:buFont typeface="Arial" panose="020B0604020202020204" pitchFamily="34" charset="0"/>
                        <a:buChar char="•"/>
                      </a:pP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无论肾功能损害的严重程度如何，</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75%-95% </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的剂量都会以去铁酮</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DFP </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或 </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DFP-G </a:t>
                      </a: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的形式从尿液中回收</a:t>
                      </a:r>
                    </a:p>
                    <a:p>
                      <a:pPr marL="171450" indent="-171450" algn="l">
                        <a:lnSpc>
                          <a:spcPct val="150000"/>
                        </a:lnSpc>
                        <a:buFont typeface="Arial" panose="020B0604020202020204" pitchFamily="34" charset="0"/>
                        <a:buChar char="•"/>
                      </a:pPr>
                      <a:r>
                        <a:rPr lang="zh-CN" altLang="en-US"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去铁酮片对患者安全有效，肾功能不全患者无需调整剂量</a:t>
                      </a:r>
                      <a:r>
                        <a:rPr lang="en-US" altLang="zh-CN" sz="1600" kern="0" dirty="0" smtClean="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rPr>
                        <a:t>(1)</a:t>
                      </a:r>
                    </a:p>
                  </a:txBody>
                  <a:tcPr/>
                </a:tc>
              </a:tr>
              <a:tr h="2459313">
                <a:tc>
                  <a:txBody>
                    <a:bodyPr/>
                    <a:lstStyle/>
                    <a:p>
                      <a:pPr marL="0" marR="0" lvl="0" indent="0" algn="l"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smtClean="0">
                          <a:ln>
                            <a:noFill/>
                          </a:ln>
                          <a:solidFill>
                            <a:schemeClr val="tx1"/>
                          </a:solidFill>
                          <a:effectLst/>
                          <a:uLnTx/>
                          <a:uFillTx/>
                          <a:latin typeface="微软雅黑" panose="020B0503020204020204" pitchFamily="34" charset="-122"/>
                          <a:ea typeface="+mn-ea"/>
                          <a:cs typeface="微软雅黑" panose="020B0503020204020204" pitchFamily="34" charset="-122"/>
                        </a:rPr>
                        <a:t>该药品在国内外不良反应</a:t>
                      </a:r>
                    </a:p>
                    <a:p>
                      <a:pPr marL="0" marR="0" lvl="0" indent="0" algn="l" defTabSz="914400" eaLnBrk="1" fontAlgn="auto" latinLnBrk="0" hangingPunct="1">
                        <a:lnSpc>
                          <a:spcPct val="100000"/>
                        </a:lnSpc>
                        <a:spcBef>
                          <a:spcPts val="0"/>
                        </a:spcBef>
                        <a:spcAft>
                          <a:spcPts val="0"/>
                        </a:spcAft>
                        <a:buClrTx/>
                        <a:buSzTx/>
                        <a:buFontTx/>
                        <a:buNone/>
                        <a:defRPr/>
                      </a:pPr>
                      <a:r>
                        <a:rPr kumimoji="0" lang="zh-CN" altLang="en-US" sz="1600" b="1" i="0" u="none" strike="noStrike" kern="0" cap="none" spc="0" normalizeH="0" baseline="0" noProof="0" dirty="0" smtClean="0">
                          <a:ln>
                            <a:noFill/>
                          </a:ln>
                          <a:solidFill>
                            <a:schemeClr val="tx1"/>
                          </a:solidFill>
                          <a:effectLst/>
                          <a:uLnTx/>
                          <a:uFillTx/>
                          <a:latin typeface="微软雅黑" panose="020B0503020204020204" pitchFamily="34" charset="-122"/>
                          <a:ea typeface="+mn-ea"/>
                          <a:cs typeface="微软雅黑" panose="020B0503020204020204" pitchFamily="34" charset="-122"/>
                        </a:rPr>
                        <a:t>发生情况</a:t>
                      </a:r>
                    </a:p>
                    <a:p>
                      <a:pPr algn="l"/>
                      <a:endParaRPr lang="zh-HK" altLang="en-US" sz="1600" dirty="0">
                        <a:solidFill>
                          <a:schemeClr val="tx1"/>
                        </a:solidFill>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CN" altLang="en-US"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药品上市</a:t>
                      </a:r>
                      <a:r>
                        <a:rPr kumimoji="0" lang="en-US" altLang="zh-CN"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20</a:t>
                      </a:r>
                      <a:r>
                        <a:rPr kumimoji="0" lang="zh-CN" altLang="en-US"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年来，未有国家和地区的监管部门、数据安全性监察委员会、伦理委员会和上市许可证持有者（</a:t>
                      </a:r>
                      <a:r>
                        <a:rPr kumimoji="0" lang="en-US" altLang="zh-CN"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MAH</a:t>
                      </a:r>
                      <a:r>
                        <a:rPr kumimoji="0" lang="zh-CN" altLang="en-US"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）未因下述安全性原因而采取任何措施</a:t>
                      </a:r>
                      <a:endParaRPr kumimoji="0" lang="en-US" altLang="zh-CN"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zh-CN"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CN" altLang="en-US"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去铁酮重要已知的风险包括粒细胞缺乏症、中性粒细胞减少症、妊娠期用药、关节病（包括关节 痛）、肝功能检查值升高、皮肤病和过敏反应。去铁酮治疗的获益和风险特征已得到充分了解。特殊人群使用奥贝安可未出现新的安全性问题</a:t>
                      </a:r>
                      <a:endParaRPr kumimoji="0" lang="en-US" altLang="zh-CN"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zh-CN"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zh-CN"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20</a:t>
                      </a:r>
                      <a:r>
                        <a:rPr kumimoji="0" lang="zh-CN" altLang="en-US" sz="1600" b="0" i="0" u="none" strike="noStrike" kern="0" cap="none" spc="0" normalizeH="0" baseline="0" noProof="0" dirty="0" smtClean="0">
                          <a:ln>
                            <a:noFill/>
                          </a:ln>
                          <a:solidFill>
                            <a:schemeClr val="tx1"/>
                          </a:solidFill>
                          <a:effectLst/>
                          <a:uLnTx/>
                          <a:uFillTx/>
                          <a:latin typeface="微软雅黑 Light" panose="020B0502040204020203" pitchFamily="34" charset="-122"/>
                          <a:ea typeface="微软雅黑 Light" panose="020B0502040204020203" pitchFamily="34" charset="-122"/>
                          <a:cs typeface="微软雅黑" panose="020B0503020204020204" pitchFamily="34" charset="-122"/>
                        </a:rPr>
                        <a:t>年内未收到国内外药监部门发布的安全性警告，黑框警告、撤市信息等</a:t>
                      </a:r>
                    </a:p>
                    <a:p>
                      <a:pPr marL="285750" indent="-285750" algn="l">
                        <a:buFont typeface="Arial" panose="020B0604020202020204" pitchFamily="34" charset="0"/>
                        <a:buChar char="•"/>
                      </a:pPr>
                      <a:endParaRPr lang="zh-HK" altLang="en-US" sz="1600" dirty="0">
                        <a:solidFill>
                          <a:schemeClr val="tx1"/>
                        </a:solidFill>
                      </a:endParaRPr>
                    </a:p>
                  </a:txBody>
                  <a:tcPr/>
                </a:tc>
              </a:tr>
            </a:tbl>
          </a:graphicData>
        </a:graphic>
      </p:graphicFrame>
    </p:spTree>
    <p:extLst>
      <p:ext uri="{BB962C8B-B14F-4D97-AF65-F5344CB8AC3E}">
        <p14:creationId xmlns:p14="http://schemas.microsoft.com/office/powerpoint/2010/main" val="166399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23651"/>
            <a:ext cx="11590905" cy="59760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3</a:t>
            </a:r>
            <a:r>
              <a:rPr lang="zh-CN" altLang="en-US" sz="2400" b="1" dirty="0">
                <a:solidFill>
                  <a:srgbClr val="1F4E79"/>
                </a:solidFill>
                <a:latin typeface="微软雅黑" panose="020B0503020204020204" pitchFamily="34" charset="-122"/>
                <a:ea typeface="微软雅黑" panose="020B0503020204020204" pitchFamily="34" charset="-122"/>
                <a:cs typeface="+mn-ea"/>
              </a:rPr>
              <a:t> 、有效性：</a:t>
            </a:r>
            <a:endParaRPr lang="en-US" altLang="zh-CN" sz="2400" b="1" dirty="0">
              <a:solidFill>
                <a:srgbClr val="FF0000"/>
              </a:solidFill>
              <a:latin typeface="微软雅黑" panose="020B0503020204020204" pitchFamily="34" charset="-122"/>
              <a:ea typeface="微软雅黑" panose="020B0503020204020204" pitchFamily="34" charset="-122"/>
              <a:cs typeface="+mn-ea"/>
            </a:endParaRPr>
          </a:p>
        </p:txBody>
      </p:sp>
      <p:sp>
        <p:nvSpPr>
          <p:cNvPr id="7" name="文本框 6"/>
          <p:cNvSpPr txBox="1"/>
          <p:nvPr/>
        </p:nvSpPr>
        <p:spPr>
          <a:xfrm>
            <a:off x="6453558" y="781505"/>
            <a:ext cx="4694731" cy="369332"/>
          </a:xfrm>
          <a:prstGeom prst="rect">
            <a:avLst/>
          </a:prstGeom>
          <a:noFill/>
        </p:spPr>
        <p:txBody>
          <a:bodyPr wrap="square">
            <a:spAutoFit/>
          </a:bodyPr>
          <a:lstStyle/>
          <a:p>
            <a:pPr algn="ctr">
              <a:defRPr/>
            </a:pPr>
            <a:r>
              <a:rPr lang="zh-CN" altLang="en-US" b="1" kern="0"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可以改善关键的心肌铁沉积参数 </a:t>
            </a:r>
            <a:r>
              <a:rPr lang="en-US" altLang="zh-CN" b="1" kern="0"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T2* </a:t>
            </a:r>
            <a:r>
              <a:rPr lang="zh-CN" altLang="en-US" b="1" kern="0"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和 </a:t>
            </a:r>
            <a:r>
              <a:rPr lang="en-US" altLang="zh-CN" b="1" kern="0"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rPr>
              <a:t>LVEF</a:t>
            </a:r>
            <a:endParaRPr lang="zh-CN" altLang="en-US" b="1" kern="0" dirty="0">
              <a:solidFill>
                <a:schemeClr val="tx1">
                  <a:lumMod val="95000"/>
                  <a:lumOff val="5000"/>
                </a:schemeClr>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5" name="文本框 14"/>
          <p:cNvSpPr txBox="1"/>
          <p:nvPr/>
        </p:nvSpPr>
        <p:spPr>
          <a:xfrm>
            <a:off x="6144839" y="5496962"/>
            <a:ext cx="2906597" cy="461665"/>
          </a:xfrm>
          <a:prstGeom prst="rect">
            <a:avLst/>
          </a:prstGeom>
          <a:noFill/>
        </p:spPr>
        <p:txBody>
          <a:bodyPr wrap="square">
            <a:spAutoFit/>
          </a:bodyPr>
          <a:lstStyle/>
          <a:p>
            <a:r>
              <a:rPr lang="zh-CN" altLang="en-US"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与去铁胺相比，去铁酮患者在 </a:t>
            </a:r>
            <a:r>
              <a:rPr lang="en-US" altLang="zh-CN"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6 </a:t>
            </a:r>
            <a:r>
              <a:rPr lang="zh-CN" altLang="en-US"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个月和 </a:t>
            </a:r>
            <a:r>
              <a:rPr lang="en-US" altLang="zh-CN"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12 </a:t>
            </a:r>
            <a:r>
              <a:rPr lang="zh-CN" altLang="en-US"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个</a:t>
            </a:r>
            <a:r>
              <a:rPr lang="zh-CN" altLang="en-US" sz="1200" dirty="0" smtClean="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月时</a:t>
            </a:r>
            <a:r>
              <a:rPr lang="zh-CN" altLang="en-US"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心肌 </a:t>
            </a:r>
            <a:r>
              <a:rPr lang="en-US" altLang="zh-CN"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T2* </a:t>
            </a:r>
            <a:r>
              <a:rPr lang="zh-CN" altLang="en-US" sz="12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的改善明显更高</a:t>
            </a:r>
          </a:p>
        </p:txBody>
      </p:sp>
      <p:sp>
        <p:nvSpPr>
          <p:cNvPr id="24" name="矩形: 圆角 23"/>
          <p:cNvSpPr/>
          <p:nvPr/>
        </p:nvSpPr>
        <p:spPr>
          <a:xfrm>
            <a:off x="6453558" y="674481"/>
            <a:ext cx="4784173" cy="674220"/>
          </a:xfrm>
          <a:prstGeom prst="roundRect">
            <a:avLst>
              <a:gd name="adj" fmla="val 23971"/>
            </a:avLst>
          </a:prstGeom>
          <a:noFill/>
          <a:ln w="19050">
            <a:solidFill>
              <a:srgbClr val="3090E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28" name="矩形: 圆角 27"/>
          <p:cNvSpPr/>
          <p:nvPr/>
        </p:nvSpPr>
        <p:spPr>
          <a:xfrm>
            <a:off x="122129" y="686810"/>
            <a:ext cx="4784173" cy="674220"/>
          </a:xfrm>
          <a:prstGeom prst="roundRect">
            <a:avLst>
              <a:gd name="adj" fmla="val 23971"/>
            </a:avLst>
          </a:prstGeom>
          <a:noFill/>
          <a:ln w="19050">
            <a:solidFill>
              <a:srgbClr val="3090E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8" name="Rectangle 7"/>
          <p:cNvSpPr/>
          <p:nvPr/>
        </p:nvSpPr>
        <p:spPr>
          <a:xfrm>
            <a:off x="122129" y="1683160"/>
            <a:ext cx="5785944" cy="5170646"/>
          </a:xfrm>
          <a:prstGeom prst="rect">
            <a:avLst/>
          </a:prstGeom>
        </p:spPr>
        <p:txBody>
          <a:bodyPr wrap="square">
            <a:spAutoFit/>
          </a:bodyPr>
          <a:lstStyle/>
          <a:p>
            <a:r>
              <a:rPr lang="zh-CN" altLang="en-US" sz="1600" dirty="0" smtClean="0"/>
              <a:t>我们比较了出现的情况仅接受治疗的患者患有心脏病</a:t>
            </a:r>
          </a:p>
          <a:p>
            <a:r>
              <a:rPr lang="zh-CN" altLang="en-US" sz="1600" dirty="0" smtClean="0"/>
              <a:t>接受</a:t>
            </a:r>
            <a:r>
              <a:rPr lang="zh-CN" altLang="en-US" sz="16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去铁胺</a:t>
            </a:r>
            <a:r>
              <a:rPr lang="en-US" altLang="zh-CN" sz="1600" dirty="0" smtClean="0"/>
              <a:t>DFO </a:t>
            </a:r>
            <a:r>
              <a:rPr lang="zh-CN" altLang="en-US" sz="1600" dirty="0" smtClean="0"/>
              <a:t>治疗的患者以及接受过治疗的患者</a:t>
            </a:r>
          </a:p>
          <a:p>
            <a:r>
              <a:rPr lang="zh-CN" altLang="en-US" sz="1600" dirty="0" smtClean="0"/>
              <a:t>期间改用去铁酮观察时间为 </a:t>
            </a:r>
            <a:r>
              <a:rPr lang="en-US" altLang="zh-CN" sz="1600" dirty="0" smtClean="0"/>
              <a:t>1995 </a:t>
            </a:r>
            <a:r>
              <a:rPr lang="zh-CN" altLang="en-US" sz="1600" dirty="0" smtClean="0"/>
              <a:t>年 </a:t>
            </a:r>
            <a:r>
              <a:rPr lang="en-US" altLang="zh-CN" sz="1600" dirty="0" smtClean="0"/>
              <a:t>1 </a:t>
            </a:r>
            <a:r>
              <a:rPr lang="zh-CN" altLang="en-US" sz="1600" dirty="0" smtClean="0"/>
              <a:t>月 </a:t>
            </a:r>
            <a:r>
              <a:rPr lang="en-US" altLang="zh-CN" sz="1600" dirty="0" smtClean="0"/>
              <a:t>31 </a:t>
            </a:r>
            <a:r>
              <a:rPr lang="zh-CN" altLang="en-US" sz="1600" dirty="0" smtClean="0"/>
              <a:t>日至</a:t>
            </a:r>
          </a:p>
          <a:p>
            <a:r>
              <a:rPr lang="en-US" altLang="zh-CN" sz="1600" dirty="0" smtClean="0"/>
              <a:t>2003 </a:t>
            </a:r>
            <a:r>
              <a:rPr lang="zh-CN" altLang="en-US" sz="1600" dirty="0" smtClean="0"/>
              <a:t>年 </a:t>
            </a:r>
            <a:r>
              <a:rPr lang="en-US" altLang="zh-CN" sz="1600" dirty="0" smtClean="0"/>
              <a:t>12 </a:t>
            </a:r>
            <a:r>
              <a:rPr lang="zh-CN" altLang="en-US" sz="1600" dirty="0" smtClean="0"/>
              <a:t>月 </a:t>
            </a:r>
            <a:r>
              <a:rPr lang="en-US" altLang="zh-CN" sz="1600" dirty="0" smtClean="0"/>
              <a:t>31 </a:t>
            </a:r>
            <a:r>
              <a:rPr lang="zh-CN" altLang="en-US" sz="1600" dirty="0" smtClean="0"/>
              <a:t>日</a:t>
            </a:r>
            <a:endParaRPr lang="en-US" altLang="zh-CN" sz="1600" dirty="0" smtClean="0"/>
          </a:p>
          <a:p>
            <a:endParaRPr lang="en-US" altLang="zh-CN" dirty="0" smtClean="0"/>
          </a:p>
          <a:p>
            <a:endParaRPr lang="en-US" altLang="zh-CN" dirty="0" smtClean="0"/>
          </a:p>
          <a:p>
            <a:endParaRPr lang="en-US" altLang="zh-CN" dirty="0" smtClean="0"/>
          </a:p>
          <a:p>
            <a:endParaRPr lang="en-US" altLang="zh-HK" dirty="0" smtClean="0"/>
          </a:p>
          <a:p>
            <a:endParaRPr lang="en-US" altLang="zh-HK" dirty="0" smtClean="0"/>
          </a:p>
          <a:p>
            <a:endParaRPr lang="en-US" altLang="zh-HK" dirty="0" smtClean="0"/>
          </a:p>
          <a:p>
            <a:endParaRPr lang="en-US" altLang="zh-HK" dirty="0" smtClean="0"/>
          </a:p>
          <a:p>
            <a:endParaRPr lang="en-US" altLang="zh-HK" dirty="0" smtClean="0"/>
          </a:p>
          <a:p>
            <a:endParaRPr lang="en-US" altLang="zh-HK" dirty="0" smtClean="0"/>
          </a:p>
          <a:p>
            <a:endParaRPr lang="en-US" altLang="zh-CN" sz="1400" dirty="0" smtClean="0"/>
          </a:p>
          <a:p>
            <a:r>
              <a:rPr lang="zh-CN" altLang="en-US" sz="1400" dirty="0" smtClean="0"/>
              <a:t>去</a:t>
            </a:r>
            <a:r>
              <a:rPr lang="zh-CN" altLang="en-US" sz="1400" dirty="0"/>
              <a:t>铁酮治疗或</a:t>
            </a:r>
            <a:r>
              <a:rPr lang="zh-CN" altLang="en-US" sz="1400" dirty="0" smtClean="0"/>
              <a:t>至少</a:t>
            </a:r>
            <a:r>
              <a:rPr lang="en-US" altLang="zh-CN" sz="1400" dirty="0" smtClean="0"/>
              <a:t>18</a:t>
            </a:r>
            <a:r>
              <a:rPr lang="zh-CN" altLang="en-US" sz="1400" dirty="0"/>
              <a:t>月</a:t>
            </a:r>
            <a:r>
              <a:rPr lang="zh-CN" altLang="en-US" sz="1400" dirty="0" smtClean="0"/>
              <a:t>结束</a:t>
            </a:r>
            <a:r>
              <a:rPr lang="zh-CN" altLang="en-US" sz="1400" dirty="0"/>
              <a:t>后几个月</a:t>
            </a:r>
            <a:r>
              <a:rPr lang="zh-CN" altLang="en-US" sz="1400" dirty="0" smtClean="0"/>
              <a:t>期间</a:t>
            </a:r>
            <a:r>
              <a:rPr lang="zh-CN" altLang="en-US" sz="1400" dirty="0"/>
              <a:t>没有发生心脏</a:t>
            </a:r>
            <a:r>
              <a:rPr lang="zh-CN" altLang="en-US" sz="1400" dirty="0" smtClean="0"/>
              <a:t>事件。</a:t>
            </a:r>
            <a:r>
              <a:rPr lang="zh-CN" altLang="en-US" sz="1400" dirty="0"/>
              <a:t>在设置中</a:t>
            </a:r>
          </a:p>
          <a:p>
            <a:r>
              <a:rPr lang="zh-CN" altLang="en-US" sz="1400" dirty="0"/>
              <a:t>自然历史研究，去铁</a:t>
            </a:r>
            <a:r>
              <a:rPr lang="zh-CN" altLang="en-US" sz="1400" dirty="0" smtClean="0"/>
              <a:t>酮治疗</a:t>
            </a:r>
            <a:r>
              <a:rPr lang="zh-CN" altLang="en-US" sz="1400" dirty="0"/>
              <a:t>与显着</a:t>
            </a:r>
            <a:r>
              <a:rPr lang="zh-CN" altLang="en-US" sz="1400" dirty="0" smtClean="0"/>
              <a:t>相关比</a:t>
            </a:r>
            <a:r>
              <a:rPr lang="zh-CN" altLang="en-US" sz="1400" dirty="0"/>
              <a:t>去铁胺更强的心脏保护作用</a:t>
            </a:r>
          </a:p>
          <a:p>
            <a:r>
              <a:rPr lang="zh-CN" altLang="en-US" sz="1400" dirty="0"/>
              <a:t>重型地中海贫血患者。</a:t>
            </a:r>
            <a:endParaRPr lang="en-US" altLang="zh-CN" sz="1400" dirty="0"/>
          </a:p>
          <a:p>
            <a:endParaRPr lang="en-US" altLang="zh-CN" sz="1200" dirty="0" smtClean="0"/>
          </a:p>
          <a:p>
            <a:endParaRPr lang="en-US" altLang="zh-CN" sz="1200" dirty="0"/>
          </a:p>
          <a:p>
            <a:r>
              <a:rPr lang="en-US" altLang="zh-CN" sz="1200" dirty="0" smtClean="0"/>
              <a:t>Blood</a:t>
            </a:r>
            <a:r>
              <a:rPr lang="en-US" altLang="zh-CN" sz="1200" dirty="0"/>
              <a:t>. 2006 May 1;107(9):3733-7. </a:t>
            </a:r>
            <a:endParaRPr lang="en-US" altLang="zh-CN" sz="1200" dirty="0" smtClean="0"/>
          </a:p>
          <a:p>
            <a:r>
              <a:rPr lang="en-US" altLang="zh-CN" sz="1200" dirty="0" err="1" smtClean="0"/>
              <a:t>doi</a:t>
            </a:r>
            <a:r>
              <a:rPr lang="en-US" altLang="zh-CN" sz="1200" dirty="0"/>
              <a:t>: 10.1182/blood-2005-07-2933. </a:t>
            </a:r>
            <a:r>
              <a:rPr lang="en-US" altLang="zh-CN" sz="1200" dirty="0" err="1"/>
              <a:t>Epub</a:t>
            </a:r>
            <a:r>
              <a:rPr lang="en-US" altLang="zh-CN" sz="1200" dirty="0"/>
              <a:t> 2005 Dec 22.</a:t>
            </a:r>
            <a:endParaRPr lang="en-US" altLang="zh-HK" sz="1200" dirty="0"/>
          </a:p>
        </p:txBody>
      </p:sp>
      <p:pic>
        <p:nvPicPr>
          <p:cNvPr id="9" name="Picture 8"/>
          <p:cNvPicPr>
            <a:picLocks noChangeAspect="1"/>
          </p:cNvPicPr>
          <p:nvPr/>
        </p:nvPicPr>
        <p:blipFill>
          <a:blip r:embed="rId2"/>
          <a:stretch>
            <a:fillRect/>
          </a:stretch>
        </p:blipFill>
        <p:spPr>
          <a:xfrm>
            <a:off x="122129" y="2843250"/>
            <a:ext cx="5376041" cy="2318086"/>
          </a:xfrm>
          <a:prstGeom prst="rect">
            <a:avLst/>
          </a:prstGeom>
        </p:spPr>
      </p:pic>
      <p:sp>
        <p:nvSpPr>
          <p:cNvPr id="10" name="Rectangle 9"/>
          <p:cNvSpPr/>
          <p:nvPr/>
        </p:nvSpPr>
        <p:spPr>
          <a:xfrm>
            <a:off x="778355" y="826925"/>
            <a:ext cx="2954655" cy="369332"/>
          </a:xfrm>
          <a:prstGeom prst="rect">
            <a:avLst/>
          </a:prstGeom>
        </p:spPr>
        <p:txBody>
          <a:bodyPr wrap="none">
            <a:spAutoFit/>
          </a:bodyPr>
          <a:lstStyle/>
          <a:p>
            <a:r>
              <a:rPr lang="zh-CN" altLang="en-US" b="1" dirty="0">
                <a:solidFill>
                  <a:srgbClr val="FF0000"/>
                </a:solidFill>
              </a:rPr>
              <a:t>心脏病发病率和死亡率优势</a:t>
            </a:r>
            <a:endParaRPr lang="zh-HK" altLang="en-US" b="1" dirty="0">
              <a:solidFill>
                <a:srgbClr val="FF0000"/>
              </a:solidFill>
            </a:endParaRPr>
          </a:p>
        </p:txBody>
      </p:sp>
      <p:pic>
        <p:nvPicPr>
          <p:cNvPr id="12" name="Picture 11"/>
          <p:cNvPicPr>
            <a:picLocks noChangeAspect="1"/>
          </p:cNvPicPr>
          <p:nvPr/>
        </p:nvPicPr>
        <p:blipFill>
          <a:blip r:embed="rId3"/>
          <a:stretch>
            <a:fillRect/>
          </a:stretch>
        </p:blipFill>
        <p:spPr>
          <a:xfrm>
            <a:off x="6097161" y="1686910"/>
            <a:ext cx="2587499" cy="3259317"/>
          </a:xfrm>
          <a:prstGeom prst="rect">
            <a:avLst/>
          </a:prstGeom>
        </p:spPr>
      </p:pic>
      <p:pic>
        <p:nvPicPr>
          <p:cNvPr id="13" name="Picture 12"/>
          <p:cNvPicPr>
            <a:picLocks noChangeAspect="1"/>
          </p:cNvPicPr>
          <p:nvPr/>
        </p:nvPicPr>
        <p:blipFill>
          <a:blip r:embed="rId4"/>
          <a:stretch>
            <a:fillRect/>
          </a:stretch>
        </p:blipFill>
        <p:spPr>
          <a:xfrm>
            <a:off x="9028756" y="1686910"/>
            <a:ext cx="2648671" cy="3305731"/>
          </a:xfrm>
          <a:prstGeom prst="rect">
            <a:avLst/>
          </a:prstGeom>
        </p:spPr>
      </p:pic>
      <p:sp>
        <p:nvSpPr>
          <p:cNvPr id="17" name="Rectangle 16"/>
          <p:cNvSpPr/>
          <p:nvPr/>
        </p:nvSpPr>
        <p:spPr>
          <a:xfrm>
            <a:off x="9284206" y="5439658"/>
            <a:ext cx="2744883" cy="646331"/>
          </a:xfrm>
          <a:prstGeom prst="rect">
            <a:avLst/>
          </a:prstGeom>
        </p:spPr>
        <p:txBody>
          <a:bodyPr wrap="square">
            <a:spAutoFit/>
          </a:bodyPr>
          <a:lstStyle/>
          <a:p>
            <a:r>
              <a:rPr lang="zh-CN" altLang="en-US" sz="1200" dirty="0"/>
              <a:t>与去铁胺相比，</a:t>
            </a:r>
            <a:r>
              <a:rPr lang="en-US" altLang="zh-CN" sz="1200" dirty="0"/>
              <a:t>12 </a:t>
            </a:r>
            <a:r>
              <a:rPr lang="zh-CN" altLang="en-US" sz="1200" dirty="0"/>
              <a:t>个月时，去铁酮患者</a:t>
            </a:r>
            <a:r>
              <a:rPr lang="zh-CN" altLang="en-US" sz="1200" dirty="0" smtClean="0"/>
              <a:t>的左心室 </a:t>
            </a:r>
            <a:r>
              <a:rPr lang="en-US" altLang="zh-CN" sz="1200" dirty="0"/>
              <a:t>(LV) </a:t>
            </a:r>
            <a:r>
              <a:rPr lang="zh-CN" altLang="en-US" sz="1200" dirty="0"/>
              <a:t>射血分数变化显着更大。</a:t>
            </a:r>
            <a:endParaRPr lang="zh-HK" altLang="en-US" sz="1200" dirty="0"/>
          </a:p>
        </p:txBody>
      </p:sp>
      <p:sp>
        <p:nvSpPr>
          <p:cNvPr id="3" name="Rectangle 2"/>
          <p:cNvSpPr/>
          <p:nvPr/>
        </p:nvSpPr>
        <p:spPr>
          <a:xfrm>
            <a:off x="6546011" y="6359477"/>
            <a:ext cx="6392429" cy="461665"/>
          </a:xfrm>
          <a:prstGeom prst="rect">
            <a:avLst/>
          </a:prstGeom>
        </p:spPr>
        <p:txBody>
          <a:bodyPr wrap="square">
            <a:spAutoFit/>
          </a:bodyPr>
          <a:lstStyle/>
          <a:p>
            <a:r>
              <a:rPr lang="en-US" altLang="zh-HK" sz="1200" dirty="0" smtClean="0"/>
              <a:t>Blood. </a:t>
            </a:r>
            <a:r>
              <a:rPr lang="en-US" altLang="zh-HK" sz="1200" dirty="0"/>
              <a:t>2006 May 1;107(9):3738-44. </a:t>
            </a:r>
            <a:endParaRPr lang="en-US" altLang="zh-HK" sz="1200" dirty="0" smtClean="0"/>
          </a:p>
          <a:p>
            <a:r>
              <a:rPr lang="en-US" altLang="zh-HK" sz="1200" dirty="0" err="1" smtClean="0"/>
              <a:t>doi</a:t>
            </a:r>
            <a:r>
              <a:rPr lang="en-US" altLang="zh-HK" sz="1200" dirty="0"/>
              <a:t>: 10.1182/blood-2005-07-2948. </a:t>
            </a:r>
            <a:r>
              <a:rPr lang="en-US" altLang="zh-HK" sz="1200" dirty="0" err="1"/>
              <a:t>Epub</a:t>
            </a:r>
            <a:r>
              <a:rPr lang="en-US" altLang="zh-HK" sz="1200" dirty="0"/>
              <a:t> 2005 Dec 13.</a:t>
            </a:r>
            <a:endParaRPr lang="zh-HK" altLang="en-US"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6E3ED501-4A93-0025-58F9-8FB3553B0DCB}"/>
              </a:ext>
            </a:extLst>
          </p:cNvPr>
          <p:cNvPicPr>
            <a:picLocks noChangeAspect="1"/>
          </p:cNvPicPr>
          <p:nvPr/>
        </p:nvPicPr>
        <p:blipFill>
          <a:blip r:embed="rId2"/>
          <a:stretch>
            <a:fillRect/>
          </a:stretch>
        </p:blipFill>
        <p:spPr>
          <a:xfrm>
            <a:off x="82165" y="747086"/>
            <a:ext cx="6013835" cy="4522044"/>
          </a:xfrm>
          <a:prstGeom prst="rect">
            <a:avLst/>
          </a:prstGeom>
        </p:spPr>
      </p:pic>
      <p:sp>
        <p:nvSpPr>
          <p:cNvPr id="4" name="TextBox 3">
            <a:extLst>
              <a:ext uri="{FF2B5EF4-FFF2-40B4-BE49-F238E27FC236}">
                <a16:creationId xmlns="" xmlns:a16="http://schemas.microsoft.com/office/drawing/2014/main" id="{4CB11AC9-3C87-3617-B43B-0BB4582938BD}"/>
              </a:ext>
            </a:extLst>
          </p:cNvPr>
          <p:cNvSpPr txBox="1"/>
          <p:nvPr/>
        </p:nvSpPr>
        <p:spPr>
          <a:xfrm>
            <a:off x="149607" y="6534131"/>
            <a:ext cx="6097772" cy="276999"/>
          </a:xfrm>
          <a:prstGeom prst="rect">
            <a:avLst/>
          </a:prstGeom>
          <a:noFill/>
        </p:spPr>
        <p:txBody>
          <a:bodyPr wrap="square">
            <a:spAutoFit/>
          </a:bodyPr>
          <a:lstStyle/>
          <a:p>
            <a:r>
              <a:rPr lang="pt-BR" sz="1200" dirty="0"/>
              <a:t>https://doi.org/10.3324/haematol.2011.049957</a:t>
            </a:r>
          </a:p>
        </p:txBody>
      </p:sp>
      <p:pic>
        <p:nvPicPr>
          <p:cNvPr id="9" name="Picture 8">
            <a:extLst>
              <a:ext uri="{FF2B5EF4-FFF2-40B4-BE49-F238E27FC236}">
                <a16:creationId xmlns="" xmlns:a16="http://schemas.microsoft.com/office/drawing/2014/main" id="{84BC7855-1F77-9728-A025-C5E9D00F34C6}"/>
              </a:ext>
            </a:extLst>
          </p:cNvPr>
          <p:cNvPicPr>
            <a:picLocks noChangeAspect="1"/>
          </p:cNvPicPr>
          <p:nvPr/>
        </p:nvPicPr>
        <p:blipFill>
          <a:blip r:embed="rId3"/>
          <a:stretch>
            <a:fillRect/>
          </a:stretch>
        </p:blipFill>
        <p:spPr>
          <a:xfrm>
            <a:off x="6365170" y="832356"/>
            <a:ext cx="5768142" cy="4220637"/>
          </a:xfrm>
          <a:prstGeom prst="rect">
            <a:avLst/>
          </a:prstGeom>
        </p:spPr>
      </p:pic>
      <p:sp>
        <p:nvSpPr>
          <p:cNvPr id="11" name="TextBox 10">
            <a:extLst>
              <a:ext uri="{FF2B5EF4-FFF2-40B4-BE49-F238E27FC236}">
                <a16:creationId xmlns="" xmlns:a16="http://schemas.microsoft.com/office/drawing/2014/main" id="{626FE587-2B9F-457F-B4F9-CD0DC33348A2}"/>
              </a:ext>
            </a:extLst>
          </p:cNvPr>
          <p:cNvSpPr txBox="1"/>
          <p:nvPr/>
        </p:nvSpPr>
        <p:spPr>
          <a:xfrm>
            <a:off x="7236372" y="5402158"/>
            <a:ext cx="6582322" cy="646331"/>
          </a:xfrm>
          <a:prstGeom prst="rect">
            <a:avLst/>
          </a:prstGeom>
          <a:noFill/>
        </p:spPr>
        <p:txBody>
          <a:bodyPr wrap="square">
            <a:spAutoFit/>
          </a:bodyPr>
          <a:lstStyle/>
          <a:p>
            <a:r>
              <a:rPr lang="zh-CN" altLang="en-US" b="1" dirty="0"/>
              <a:t>与去铁胺相比，</a:t>
            </a:r>
            <a:r>
              <a:rPr lang="en-US" altLang="zh-CN" b="1" dirty="0"/>
              <a:t>12 </a:t>
            </a:r>
            <a:r>
              <a:rPr lang="zh-CN" altLang="en-US" b="1" dirty="0"/>
              <a:t>个月时，</a:t>
            </a:r>
            <a:r>
              <a:rPr lang="zh-CN" altLang="en-US" b="1" dirty="0">
                <a:solidFill>
                  <a:srgbClr val="FF0000"/>
                </a:solidFill>
              </a:rPr>
              <a:t>去铁酮患者的</a:t>
            </a:r>
          </a:p>
          <a:p>
            <a:r>
              <a:rPr lang="zh-CN" altLang="en-US" b="1" dirty="0">
                <a:solidFill>
                  <a:srgbClr val="FF0000"/>
                </a:solidFill>
              </a:rPr>
              <a:t>左心室 </a:t>
            </a:r>
            <a:r>
              <a:rPr lang="en-US" altLang="zh-CN" b="1" dirty="0">
                <a:solidFill>
                  <a:srgbClr val="FF0000"/>
                </a:solidFill>
              </a:rPr>
              <a:t>(LV) </a:t>
            </a:r>
            <a:r>
              <a:rPr lang="zh-CN" altLang="en-US" b="1" dirty="0">
                <a:solidFill>
                  <a:srgbClr val="FF0000"/>
                </a:solidFill>
              </a:rPr>
              <a:t>射血分数变化显着更大。</a:t>
            </a:r>
          </a:p>
        </p:txBody>
      </p:sp>
      <p:sp>
        <p:nvSpPr>
          <p:cNvPr id="5" name="TextBox 4">
            <a:extLst>
              <a:ext uri="{FF2B5EF4-FFF2-40B4-BE49-F238E27FC236}">
                <a16:creationId xmlns="" xmlns:a16="http://schemas.microsoft.com/office/drawing/2014/main" id="{1ECBA83F-8292-A30B-B110-462DD6F98024}"/>
              </a:ext>
            </a:extLst>
          </p:cNvPr>
          <p:cNvSpPr txBox="1"/>
          <p:nvPr/>
        </p:nvSpPr>
        <p:spPr>
          <a:xfrm>
            <a:off x="31817" y="5516743"/>
            <a:ext cx="6333353" cy="461665"/>
          </a:xfrm>
          <a:prstGeom prst="rect">
            <a:avLst/>
          </a:prstGeom>
          <a:noFill/>
        </p:spPr>
        <p:txBody>
          <a:bodyPr wrap="square">
            <a:spAutoFit/>
          </a:bodyPr>
          <a:lstStyle/>
          <a:p>
            <a:r>
              <a:rPr lang="zh-CN" altLang="en-US" sz="1200" b="1" dirty="0"/>
              <a:t>地拉罗司对 </a:t>
            </a:r>
            <a:r>
              <a:rPr lang="en-US" altLang="zh-CN" sz="1200" b="1" dirty="0"/>
              <a:t>LVEF </a:t>
            </a:r>
            <a:r>
              <a:rPr lang="zh-CN" altLang="en-US" sz="1200" b="1" dirty="0"/>
              <a:t>的影响在整个 </a:t>
            </a:r>
            <a:r>
              <a:rPr lang="en-US" altLang="zh-CN" sz="1200" b="1" dirty="0"/>
              <a:t>3 </a:t>
            </a:r>
            <a:r>
              <a:rPr lang="zh-CN" altLang="en-US" sz="1200" b="1" dirty="0"/>
              <a:t>年的研究中，</a:t>
            </a:r>
            <a:r>
              <a:rPr lang="zh-CN" altLang="en-US" sz="1200" b="1" dirty="0">
                <a:solidFill>
                  <a:srgbClr val="FF0000"/>
                </a:solidFill>
              </a:rPr>
              <a:t>平均 </a:t>
            </a:r>
            <a:r>
              <a:rPr lang="en-US" altLang="zh-CN" sz="1200" b="1" dirty="0">
                <a:solidFill>
                  <a:srgbClr val="FF0000"/>
                </a:solidFill>
              </a:rPr>
              <a:t>LVEF </a:t>
            </a:r>
            <a:r>
              <a:rPr lang="zh-CN" altLang="en-US" sz="1200" b="1" dirty="0">
                <a:solidFill>
                  <a:srgbClr val="FF0000"/>
                </a:solidFill>
              </a:rPr>
              <a:t>没有变化；</a:t>
            </a:r>
            <a:endParaRPr lang="en-US" altLang="zh-CN" sz="1200" b="1" dirty="0">
              <a:solidFill>
                <a:srgbClr val="FF0000"/>
              </a:solidFill>
            </a:endParaRPr>
          </a:p>
          <a:p>
            <a:r>
              <a:rPr lang="zh-CN" altLang="en-US" sz="1200" b="1" dirty="0"/>
              <a:t>基线 </a:t>
            </a:r>
            <a:r>
              <a:rPr lang="en-US" altLang="zh-CN" sz="1200" b="1" dirty="0"/>
              <a:t>T2* &gt;5 </a:t>
            </a:r>
            <a:r>
              <a:rPr lang="zh-CN" altLang="en-US" sz="1200" b="1" dirty="0"/>
              <a:t>至 </a:t>
            </a:r>
            <a:r>
              <a:rPr lang="en-US" altLang="zh-CN" sz="1200" b="1" dirty="0"/>
              <a:t>&lt;10 </a:t>
            </a:r>
            <a:r>
              <a:rPr lang="en-US" altLang="zh-CN" sz="1200" b="1" dirty="0" err="1"/>
              <a:t>ms</a:t>
            </a:r>
            <a:r>
              <a:rPr lang="zh-CN" altLang="en-US" sz="1200" b="1" dirty="0"/>
              <a:t>或 </a:t>
            </a:r>
            <a:r>
              <a:rPr lang="en-US" altLang="zh-CN" sz="1200" b="1" dirty="0"/>
              <a:t>10 </a:t>
            </a:r>
            <a:r>
              <a:rPr lang="zh-CN" altLang="en-US" sz="1200" b="1" dirty="0"/>
              <a:t>至 </a:t>
            </a:r>
            <a:r>
              <a:rPr lang="en-US" altLang="zh-CN" sz="1200" b="1" dirty="0"/>
              <a:t>&lt;20 </a:t>
            </a:r>
            <a:r>
              <a:rPr lang="en-US" altLang="zh-CN" sz="1200" b="1" dirty="0" err="1"/>
              <a:t>ms</a:t>
            </a:r>
            <a:r>
              <a:rPr lang="en-US" altLang="zh-CN" sz="1200" b="1" dirty="0"/>
              <a:t> </a:t>
            </a:r>
            <a:r>
              <a:rPr lang="zh-CN" altLang="en-US" sz="1200" b="1" dirty="0"/>
              <a:t>的患者的平均值与基线水平没有观察到显着波动</a:t>
            </a:r>
            <a:endParaRPr lang="en-HK" sz="1200" b="1" dirty="0"/>
          </a:p>
        </p:txBody>
      </p:sp>
      <p:sp>
        <p:nvSpPr>
          <p:cNvPr id="10" name="TextBox 9">
            <a:extLst>
              <a:ext uri="{FF2B5EF4-FFF2-40B4-BE49-F238E27FC236}">
                <a16:creationId xmlns="" xmlns:a16="http://schemas.microsoft.com/office/drawing/2014/main" id="{0E551DE2-2261-CA30-7B3C-6A5464B52A5D}"/>
              </a:ext>
            </a:extLst>
          </p:cNvPr>
          <p:cNvSpPr txBox="1"/>
          <p:nvPr/>
        </p:nvSpPr>
        <p:spPr>
          <a:xfrm>
            <a:off x="31817" y="6048489"/>
            <a:ext cx="6434045" cy="430887"/>
          </a:xfrm>
          <a:prstGeom prst="rect">
            <a:avLst/>
          </a:prstGeom>
          <a:noFill/>
        </p:spPr>
        <p:txBody>
          <a:bodyPr wrap="square">
            <a:spAutoFit/>
          </a:bodyPr>
          <a:lstStyle/>
          <a:p>
            <a:r>
              <a:rPr lang="zh-CN" altLang="en-US" sz="1100" b="1" dirty="0"/>
              <a:t>受去铁酮治疗的心脏铁质沉着症患者的 </a:t>
            </a:r>
            <a:r>
              <a:rPr lang="en-US" altLang="zh-CN" sz="1100" b="1" dirty="0"/>
              <a:t>LVEF </a:t>
            </a:r>
            <a:r>
              <a:rPr lang="zh-CN" altLang="en-US" sz="1100" b="1" dirty="0"/>
              <a:t>有所增加。这种差异的一种解释可能是去铁酮更容易进入线粒体，其中铁超载可能会抑制参与三磷酸腺苷生产的呼吸链酶的活性。</a:t>
            </a:r>
            <a:endParaRPr lang="en-HK" sz="1100" b="1" dirty="0"/>
          </a:p>
        </p:txBody>
      </p:sp>
      <p:pic>
        <p:nvPicPr>
          <p:cNvPr id="14" name="Picture 13">
            <a:extLst>
              <a:ext uri="{FF2B5EF4-FFF2-40B4-BE49-F238E27FC236}">
                <a16:creationId xmlns="" xmlns:a16="http://schemas.microsoft.com/office/drawing/2014/main" id="{21E1D6F4-3D42-56D9-8A23-FAD966F49BE5}"/>
              </a:ext>
            </a:extLst>
          </p:cNvPr>
          <p:cNvPicPr>
            <a:picLocks noChangeAspect="1"/>
          </p:cNvPicPr>
          <p:nvPr/>
        </p:nvPicPr>
        <p:blipFill>
          <a:blip r:embed="rId4"/>
          <a:stretch>
            <a:fillRect/>
          </a:stretch>
        </p:blipFill>
        <p:spPr>
          <a:xfrm>
            <a:off x="31817" y="1644"/>
            <a:ext cx="2069580" cy="640135"/>
          </a:xfrm>
          <a:prstGeom prst="rect">
            <a:avLst/>
          </a:prstGeom>
        </p:spPr>
      </p:pic>
      <p:sp>
        <p:nvSpPr>
          <p:cNvPr id="16" name="TextBox 15">
            <a:extLst>
              <a:ext uri="{FF2B5EF4-FFF2-40B4-BE49-F238E27FC236}">
                <a16:creationId xmlns="" xmlns:a16="http://schemas.microsoft.com/office/drawing/2014/main" id="{862A8D9F-16B8-5AF4-ACF8-66383D14438C}"/>
              </a:ext>
            </a:extLst>
          </p:cNvPr>
          <p:cNvSpPr txBox="1"/>
          <p:nvPr/>
        </p:nvSpPr>
        <p:spPr>
          <a:xfrm>
            <a:off x="8243656" y="6554646"/>
            <a:ext cx="7359588" cy="276999"/>
          </a:xfrm>
          <a:prstGeom prst="rect">
            <a:avLst/>
          </a:prstGeom>
          <a:noFill/>
        </p:spPr>
        <p:txBody>
          <a:bodyPr wrap="square">
            <a:spAutoFit/>
          </a:bodyPr>
          <a:lstStyle/>
          <a:p>
            <a:r>
              <a:rPr lang="en-HK" sz="1200" dirty="0"/>
              <a:t>https://doi.org/10.1182/blood-2005-07-2948</a:t>
            </a:r>
          </a:p>
        </p:txBody>
      </p:sp>
      <p:sp>
        <p:nvSpPr>
          <p:cNvPr id="18" name="TextBox 17">
            <a:extLst>
              <a:ext uri="{FF2B5EF4-FFF2-40B4-BE49-F238E27FC236}">
                <a16:creationId xmlns="" xmlns:a16="http://schemas.microsoft.com/office/drawing/2014/main" id="{4552FAAF-12FC-FDF7-1962-94787DBAABCC}"/>
              </a:ext>
            </a:extLst>
          </p:cNvPr>
          <p:cNvSpPr txBox="1"/>
          <p:nvPr/>
        </p:nvSpPr>
        <p:spPr>
          <a:xfrm>
            <a:off x="2197002" y="74808"/>
            <a:ext cx="8100754" cy="461665"/>
          </a:xfrm>
          <a:prstGeom prst="rect">
            <a:avLst/>
          </a:prstGeom>
          <a:noFill/>
        </p:spPr>
        <p:txBody>
          <a:bodyPr wrap="square">
            <a:spAutoFit/>
          </a:bodyPr>
          <a:lstStyle/>
          <a:p>
            <a:r>
              <a:rPr lang="zh-CN" altLang="en-US" sz="2400" b="1" dirty="0">
                <a:solidFill>
                  <a:srgbClr val="0070C0"/>
                </a:solidFill>
              </a:rPr>
              <a:t>去铁酮</a:t>
            </a:r>
            <a:r>
              <a:rPr lang="en-US" altLang="zh-CN" sz="2400" b="1" dirty="0" smtClean="0">
                <a:solidFill>
                  <a:srgbClr val="0070C0"/>
                </a:solidFill>
              </a:rPr>
              <a:t>DFP</a:t>
            </a:r>
            <a:r>
              <a:rPr lang="zh-CN" altLang="en-US" sz="2400" b="1" dirty="0" smtClean="0">
                <a:solidFill>
                  <a:srgbClr val="0070C0"/>
                </a:solidFill>
              </a:rPr>
              <a:t>和</a:t>
            </a:r>
            <a:r>
              <a:rPr lang="zh-CN" altLang="en-US" sz="2400" b="1" dirty="0">
                <a:solidFill>
                  <a:srgbClr val="0070C0"/>
                </a:solidFill>
              </a:rPr>
              <a:t>地拉罗司</a:t>
            </a:r>
            <a:r>
              <a:rPr lang="en-US" altLang="zh-CN" sz="2400" b="1" dirty="0" smtClean="0">
                <a:solidFill>
                  <a:srgbClr val="0070C0"/>
                </a:solidFill>
              </a:rPr>
              <a:t>DFX</a:t>
            </a:r>
            <a:r>
              <a:rPr lang="zh-CN" altLang="en-US" sz="2400" b="1" dirty="0">
                <a:solidFill>
                  <a:srgbClr val="0070C0"/>
                </a:solidFill>
              </a:rPr>
              <a:t>各自臨床的</a:t>
            </a:r>
            <a:r>
              <a:rPr lang="en-US" altLang="zh-CN" sz="2400" b="1" dirty="0">
                <a:solidFill>
                  <a:srgbClr val="0070C0"/>
                </a:solidFill>
              </a:rPr>
              <a:t>LVEF</a:t>
            </a:r>
            <a:r>
              <a:rPr lang="zh-HK" altLang="en-US" sz="2400" b="1" dirty="0">
                <a:solidFill>
                  <a:srgbClr val="0070C0"/>
                </a:solidFill>
              </a:rPr>
              <a:t>数据</a:t>
            </a:r>
            <a:r>
              <a:rPr lang="zh-CN" altLang="en-US" sz="2400" b="1" dirty="0">
                <a:solidFill>
                  <a:srgbClr val="0070C0"/>
                </a:solidFill>
              </a:rPr>
              <a:t>比较</a:t>
            </a:r>
            <a:endParaRPr lang="en-HK" sz="2400" b="1" dirty="0">
              <a:solidFill>
                <a:srgbClr val="0070C0"/>
              </a:solidFill>
            </a:endParaRPr>
          </a:p>
        </p:txBody>
      </p:sp>
    </p:spTree>
    <p:extLst>
      <p:ext uri="{BB962C8B-B14F-4D97-AF65-F5344CB8AC3E}">
        <p14:creationId xmlns:p14="http://schemas.microsoft.com/office/powerpoint/2010/main" val="2980965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35380" y="-23651"/>
            <a:ext cx="11590905" cy="10137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3</a:t>
            </a:r>
            <a:r>
              <a:rPr lang="zh-CN" altLang="en-US" sz="2400" b="1" dirty="0">
                <a:solidFill>
                  <a:srgbClr val="1F4E79"/>
                </a:solidFill>
                <a:latin typeface="微软雅黑" panose="020B0503020204020204" pitchFamily="34" charset="-122"/>
                <a:ea typeface="微软雅黑" panose="020B0503020204020204" pitchFamily="34" charset="-122"/>
                <a:cs typeface="+mn-ea"/>
              </a:rPr>
              <a:t> 、有效性：</a:t>
            </a:r>
            <a:endParaRPr lang="en-US" altLang="zh-CN" sz="2400" b="1" dirty="0">
              <a:solidFill>
                <a:srgbClr val="FF0000"/>
              </a:solidFill>
              <a:latin typeface="微软雅黑" panose="020B0503020204020204" pitchFamily="34" charset="-122"/>
              <a:ea typeface="微软雅黑" panose="020B0503020204020204" pitchFamily="34" charset="-122"/>
              <a:cs typeface="+mn-ea"/>
            </a:endParaRPr>
          </a:p>
        </p:txBody>
      </p:sp>
      <p:sp>
        <p:nvSpPr>
          <p:cNvPr id="2" name="Rectangle 1"/>
          <p:cNvSpPr/>
          <p:nvPr/>
        </p:nvSpPr>
        <p:spPr>
          <a:xfrm>
            <a:off x="124336" y="6112854"/>
            <a:ext cx="11084947" cy="338554"/>
          </a:xfrm>
          <a:prstGeom prst="rect">
            <a:avLst/>
          </a:prstGeom>
        </p:spPr>
        <p:txBody>
          <a:bodyPr wrap="square">
            <a:spAutoFit/>
          </a:bodyPr>
          <a:lstStyle/>
          <a:p>
            <a:r>
              <a:rPr lang="zh-CN" altLang="en-US" sz="1600" dirty="0"/>
              <a:t>地拉罗司单一疗法的疗效低于去铁</a:t>
            </a:r>
            <a:r>
              <a:rPr lang="zh-CN" altLang="en-US" sz="1600" dirty="0" smtClean="0"/>
              <a:t>酮改善</a:t>
            </a:r>
            <a:r>
              <a:rPr lang="zh-CN" altLang="en-US" sz="1600" dirty="0"/>
              <a:t>心肌铁质</a:t>
            </a:r>
            <a:r>
              <a:rPr lang="zh-CN" altLang="en-US" sz="1600" dirty="0" smtClean="0"/>
              <a:t>沉着和</a:t>
            </a:r>
            <a:r>
              <a:rPr lang="zh-CN" altLang="en-US" sz="1600" dirty="0"/>
              <a:t>双心室功能效果</a:t>
            </a:r>
            <a:r>
              <a:rPr lang="zh-CN" altLang="en-US" sz="1600" dirty="0" smtClean="0"/>
              <a:t>较差改善 </a:t>
            </a:r>
            <a:r>
              <a:rPr lang="en-US" altLang="zh-CN" sz="1600" dirty="0"/>
              <a:t>LVEF </a:t>
            </a:r>
            <a:r>
              <a:rPr lang="zh-CN" altLang="en-US" sz="1600" dirty="0"/>
              <a:t>的效果优于去铁胺</a:t>
            </a:r>
            <a:endParaRPr lang="zh-HK" altLang="en-US" sz="1600" dirty="0"/>
          </a:p>
        </p:txBody>
      </p:sp>
      <p:pic>
        <p:nvPicPr>
          <p:cNvPr id="3" name="Picture 2"/>
          <p:cNvPicPr>
            <a:picLocks noChangeAspect="1"/>
          </p:cNvPicPr>
          <p:nvPr/>
        </p:nvPicPr>
        <p:blipFill>
          <a:blip r:embed="rId2"/>
          <a:stretch>
            <a:fillRect/>
          </a:stretch>
        </p:blipFill>
        <p:spPr>
          <a:xfrm>
            <a:off x="4398579" y="990080"/>
            <a:ext cx="7527706" cy="4398580"/>
          </a:xfrm>
          <a:prstGeom prst="rect">
            <a:avLst/>
          </a:prstGeom>
        </p:spPr>
      </p:pic>
      <p:sp>
        <p:nvSpPr>
          <p:cNvPr id="9" name="Rectangle 8"/>
          <p:cNvSpPr/>
          <p:nvPr/>
        </p:nvSpPr>
        <p:spPr>
          <a:xfrm>
            <a:off x="124336" y="5605023"/>
            <a:ext cx="11394165" cy="461665"/>
          </a:xfrm>
          <a:prstGeom prst="rect">
            <a:avLst/>
          </a:prstGeom>
        </p:spPr>
        <p:txBody>
          <a:bodyPr wrap="square">
            <a:spAutoFit/>
          </a:bodyPr>
          <a:lstStyle/>
          <a:p>
            <a:r>
              <a:rPr lang="zh-CN" altLang="en-US" sz="1200" dirty="0"/>
              <a:t>具有基础整体心脏 </a:t>
            </a:r>
            <a:r>
              <a:rPr lang="en-US" altLang="zh-CN" sz="1200" dirty="0"/>
              <a:t>T2* </a:t>
            </a:r>
            <a:r>
              <a:rPr lang="zh-CN" altLang="en-US" sz="1200" dirty="0"/>
              <a:t>值的患者心脏铁和功能的最终值和基础值之间的治疗内</a:t>
            </a:r>
            <a:r>
              <a:rPr lang="zh-CN" altLang="en-US" sz="1200" dirty="0" smtClean="0"/>
              <a:t>比较</a:t>
            </a:r>
            <a:r>
              <a:rPr lang="en-US" altLang="zh-CN" sz="1200" dirty="0" smtClean="0"/>
              <a:t>&lt;</a:t>
            </a:r>
            <a:r>
              <a:rPr lang="en-US" altLang="zh-CN" sz="1200" dirty="0"/>
              <a:t>20 </a:t>
            </a:r>
            <a:r>
              <a:rPr lang="zh-CN" altLang="en-US" sz="1200" dirty="0"/>
              <a:t>毫秒。 </a:t>
            </a:r>
            <a:r>
              <a:rPr lang="en-US" altLang="zh-CN" sz="1200" dirty="0"/>
              <a:t>DFO</a:t>
            </a:r>
            <a:r>
              <a:rPr lang="zh-CN" altLang="en-US" sz="1200" dirty="0"/>
              <a:t>，去铁胺； </a:t>
            </a:r>
            <a:r>
              <a:rPr lang="en-US" altLang="zh-CN" sz="1200" dirty="0"/>
              <a:t>DFP</a:t>
            </a:r>
            <a:r>
              <a:rPr lang="zh-CN" altLang="en-US" sz="1200" dirty="0"/>
              <a:t>、去铁酮； </a:t>
            </a:r>
            <a:r>
              <a:rPr lang="en-US" altLang="zh-CN" sz="1200" dirty="0"/>
              <a:t>DFX</a:t>
            </a:r>
            <a:r>
              <a:rPr lang="zh-CN" altLang="en-US" sz="1200" dirty="0"/>
              <a:t>、地拉罗司； </a:t>
            </a:r>
            <a:r>
              <a:rPr lang="en-US" altLang="zh-CN" sz="1200" dirty="0"/>
              <a:t>FU</a:t>
            </a:r>
            <a:r>
              <a:rPr lang="zh-CN" altLang="en-US" sz="1200" dirty="0"/>
              <a:t>，后续； </a:t>
            </a:r>
            <a:r>
              <a:rPr lang="en-US" altLang="zh-CN" sz="1200" dirty="0"/>
              <a:t>LVEF</a:t>
            </a:r>
            <a:r>
              <a:rPr lang="zh-CN" altLang="en-US" sz="1200" dirty="0"/>
              <a:t>，左心室射血分数； </a:t>
            </a:r>
            <a:r>
              <a:rPr lang="en-US" altLang="zh-CN" sz="1200" dirty="0"/>
              <a:t>MRI</a:t>
            </a:r>
            <a:r>
              <a:rPr lang="zh-CN" altLang="en-US" sz="1200" dirty="0"/>
              <a:t>、</a:t>
            </a:r>
            <a:r>
              <a:rPr lang="zh-CN" altLang="en-US" sz="1200" dirty="0" smtClean="0"/>
              <a:t>磁共振成像</a:t>
            </a:r>
            <a:r>
              <a:rPr lang="zh-CN" altLang="en-US" sz="1200" dirty="0"/>
              <a:t>； </a:t>
            </a:r>
            <a:r>
              <a:rPr lang="en-US" altLang="zh-CN" sz="1200" dirty="0"/>
              <a:t>RVEF</a:t>
            </a:r>
            <a:r>
              <a:rPr lang="zh-CN" altLang="en-US" sz="1200" dirty="0"/>
              <a:t>，右心室射血分数</a:t>
            </a:r>
            <a:endParaRPr lang="zh-HK" altLang="en-US" sz="1200" dirty="0"/>
          </a:p>
        </p:txBody>
      </p:sp>
      <p:pic>
        <p:nvPicPr>
          <p:cNvPr id="10" name="Picture 9"/>
          <p:cNvPicPr>
            <a:picLocks noChangeAspect="1"/>
          </p:cNvPicPr>
          <p:nvPr/>
        </p:nvPicPr>
        <p:blipFill>
          <a:blip r:embed="rId3"/>
          <a:stretch>
            <a:fillRect/>
          </a:stretch>
        </p:blipFill>
        <p:spPr>
          <a:xfrm>
            <a:off x="124336" y="1012231"/>
            <a:ext cx="4180811" cy="3921999"/>
          </a:xfrm>
          <a:prstGeom prst="rect">
            <a:avLst/>
          </a:prstGeom>
        </p:spPr>
      </p:pic>
      <p:sp>
        <p:nvSpPr>
          <p:cNvPr id="11" name="TextBox 10"/>
          <p:cNvSpPr txBox="1"/>
          <p:nvPr/>
        </p:nvSpPr>
        <p:spPr>
          <a:xfrm>
            <a:off x="124336" y="6482186"/>
            <a:ext cx="3354060" cy="276999"/>
          </a:xfrm>
          <a:prstGeom prst="rect">
            <a:avLst/>
          </a:prstGeom>
          <a:noFill/>
        </p:spPr>
        <p:txBody>
          <a:bodyPr wrap="none" rtlCol="0">
            <a:spAutoFit/>
          </a:bodyPr>
          <a:lstStyle/>
          <a:p>
            <a:r>
              <a:rPr lang="en-US" altLang="zh-HK" sz="1200" dirty="0" smtClean="0"/>
              <a:t>Pepe et al BJH 2018 </a:t>
            </a:r>
            <a:r>
              <a:rPr lang="en-US" altLang="zh-HK" sz="1200" dirty="0" err="1"/>
              <a:t>doi</a:t>
            </a:r>
            <a:r>
              <a:rPr lang="en-US" altLang="zh-HK" sz="1200" dirty="0"/>
              <a:t>: 10.1111/bjh.15595</a:t>
            </a:r>
            <a:endParaRPr lang="zh-HK" altLang="en-US"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2920" y="-435"/>
            <a:ext cx="11590905" cy="6884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zh-CN" sz="2400" b="1" dirty="0">
                <a:solidFill>
                  <a:srgbClr val="1F4E79"/>
                </a:solidFill>
                <a:latin typeface="微软雅黑" panose="020B0503020204020204" pitchFamily="34" charset="-122"/>
                <a:ea typeface="微软雅黑" panose="020B0503020204020204" pitchFamily="34" charset="-122"/>
                <a:cs typeface="+mn-ea"/>
              </a:rPr>
              <a:t>3</a:t>
            </a:r>
            <a:r>
              <a:rPr lang="zh-CN" altLang="en-US" sz="2400" b="1" dirty="0">
                <a:solidFill>
                  <a:srgbClr val="1F4E79"/>
                </a:solidFill>
                <a:latin typeface="微软雅黑" panose="020B0503020204020204" pitchFamily="34" charset="-122"/>
                <a:ea typeface="微软雅黑" panose="020B0503020204020204" pitchFamily="34" charset="-122"/>
                <a:cs typeface="+mn-ea"/>
              </a:rPr>
              <a:t> 、有效性</a:t>
            </a:r>
            <a:r>
              <a:rPr lang="en-US" altLang="zh-CN" sz="2400" b="1" dirty="0">
                <a:solidFill>
                  <a:srgbClr val="1F4E79"/>
                </a:solidFill>
                <a:latin typeface="微软雅黑" panose="020B0503020204020204" pitchFamily="34" charset="-122"/>
                <a:ea typeface="微软雅黑" panose="020B0503020204020204" pitchFamily="34" charset="-122"/>
                <a:cs typeface="+mn-ea"/>
              </a:rPr>
              <a:t>——</a:t>
            </a:r>
            <a:r>
              <a:rPr lang="zh-CN" altLang="en-US" sz="2400" b="1" dirty="0">
                <a:solidFill>
                  <a:srgbClr val="1F4E79"/>
                </a:solidFill>
                <a:latin typeface="微软雅黑" panose="020B0503020204020204" pitchFamily="34" charset="-122"/>
                <a:ea typeface="微软雅黑" panose="020B0503020204020204" pitchFamily="34" charset="-122"/>
                <a:cs typeface="+mn-ea"/>
              </a:rPr>
              <a:t>临床权威指南推荐</a:t>
            </a:r>
            <a:endParaRPr lang="en-US" altLang="zh-CN" sz="2400" b="1" dirty="0">
              <a:solidFill>
                <a:srgbClr val="FF0000"/>
              </a:solidFill>
              <a:latin typeface="微软雅黑" panose="020B0503020204020204" pitchFamily="34" charset="-122"/>
              <a:ea typeface="微软雅黑" panose="020B0503020204020204" pitchFamily="34" charset="-122"/>
              <a:cs typeface="+mn-ea"/>
            </a:endParaRPr>
          </a:p>
        </p:txBody>
      </p:sp>
      <p:sp>
        <p:nvSpPr>
          <p:cNvPr id="8" name="矩形: 圆角 7"/>
          <p:cNvSpPr/>
          <p:nvPr/>
        </p:nvSpPr>
        <p:spPr>
          <a:xfrm>
            <a:off x="689122" y="790832"/>
            <a:ext cx="11041062" cy="3739979"/>
          </a:xfrm>
          <a:prstGeom prst="roundRect">
            <a:avLst>
              <a:gd name="adj" fmla="val 5458"/>
            </a:avLst>
          </a:prstGeom>
          <a:noFill/>
          <a:ln>
            <a:solidFill>
              <a:srgbClr val="1E64A5"/>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dirty="0">
              <a:solidFill>
                <a:schemeClr val="tx1"/>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9" name="矩形: 圆角 8"/>
          <p:cNvSpPr/>
          <p:nvPr/>
        </p:nvSpPr>
        <p:spPr>
          <a:xfrm>
            <a:off x="301925" y="6221090"/>
            <a:ext cx="11004703" cy="535684"/>
          </a:xfrm>
          <a:prstGeom prst="roundRect">
            <a:avLst>
              <a:gd name="adj" fmla="val 4287"/>
            </a:avLst>
          </a:prstGeom>
          <a:gradFill>
            <a:gsLst>
              <a:gs pos="0">
                <a:sysClr val="window" lastClr="FFFFFF"/>
              </a:gs>
              <a:gs pos="100000">
                <a:sysClr val="window" lastClr="FFFFFF"/>
              </a:gs>
            </a:gsLst>
            <a:lin ang="4800000" scaled="0"/>
          </a:gradFill>
          <a:ln w="12700" cap="flat" cmpd="sng" algn="ctr">
            <a:solidFill>
              <a:srgbClr val="2E75B6">
                <a:alpha val="50000"/>
              </a:srgbClr>
            </a:solidFill>
            <a:prstDash val="solid"/>
            <a:miter lim="800000"/>
          </a:ln>
          <a:effectLst>
            <a:outerShdw blurRad="50800" dist="38100" dir="5580000" algn="ctr" rotWithShape="0">
              <a:srgbClr val="2E75B6">
                <a:alpha val="40000"/>
              </a:srgbClr>
            </a:outerShdw>
          </a:effectLst>
        </p:spPr>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zh-CN" altLang="en-US" sz="1600" dirty="0">
              <a:solidFill>
                <a:prstClr val="white"/>
              </a:solidFill>
              <a:latin typeface="微软雅黑 Light" panose="020B0502040204020203" pitchFamily="34" charset="-122"/>
              <a:ea typeface="微软雅黑 Light" panose="020B0502040204020203" pitchFamily="34" charset="-122"/>
              <a:cs typeface="微软雅黑" panose="020B0503020204020204" pitchFamily="34" charset="-122"/>
            </a:endParaRPr>
          </a:p>
        </p:txBody>
      </p:sp>
      <p:sp>
        <p:nvSpPr>
          <p:cNvPr id="10" name="文本框 9"/>
          <p:cNvSpPr txBox="1"/>
          <p:nvPr/>
        </p:nvSpPr>
        <p:spPr>
          <a:xfrm>
            <a:off x="301923" y="6340506"/>
            <a:ext cx="10251410" cy="416268"/>
          </a:xfrm>
          <a:prstGeom prst="rect">
            <a:avLst/>
          </a:prstGeom>
          <a:noFill/>
        </p:spPr>
        <p:txBody>
          <a:bodyPr wrap="square" rtlCol="0" anchor="t">
            <a:spAutoFit/>
          </a:bodyPr>
          <a:lstStyle/>
          <a:p>
            <a:pPr>
              <a:lnSpc>
                <a:spcPct val="150000"/>
              </a:lnSpc>
            </a:pPr>
            <a:r>
              <a:rPr lang="zh-CN" altLang="en-US" sz="16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国家药监局药品审评中心</a:t>
            </a:r>
            <a:r>
              <a:rPr lang="en-US" altLang="zh-CN" sz="16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a:t>
            </a:r>
            <a:r>
              <a:rPr lang="zh-CN" altLang="en-US" sz="16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技术审评报告</a:t>
            </a:r>
            <a:r>
              <a:rPr lang="en-US" altLang="zh-CN" sz="16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a:t>
            </a:r>
            <a:r>
              <a:rPr lang="zh-CN" altLang="en-US" sz="1600" dirty="0">
                <a:solidFill>
                  <a:prstClr val="black"/>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中关于本药品有效性的描述：</a:t>
            </a:r>
            <a:r>
              <a:rPr lang="zh-CN" altLang="en-US" sz="1600" b="1" dirty="0">
                <a:solidFill>
                  <a:srgbClr val="FF0000"/>
                </a:solidFill>
                <a:latin typeface="微软雅黑 Light" panose="020B0502040204020203" pitchFamily="34" charset="-122"/>
                <a:ea typeface="微软雅黑 Light" panose="020B0502040204020203" pitchFamily="34" charset="-122"/>
                <a:cs typeface="微软雅黑" panose="020B0503020204020204" pitchFamily="34" charset="-122"/>
                <a:sym typeface="+mn-ea"/>
              </a:rPr>
              <a:t>不适用</a:t>
            </a:r>
          </a:p>
        </p:txBody>
      </p:sp>
      <p:graphicFrame>
        <p:nvGraphicFramePr>
          <p:cNvPr id="2" name="Table 1"/>
          <p:cNvGraphicFramePr>
            <a:graphicFrameLocks noGrp="1"/>
          </p:cNvGraphicFramePr>
          <p:nvPr>
            <p:extLst>
              <p:ext uri="{D42A27DB-BD31-4B8C-83A1-F6EECF244321}">
                <p14:modId xmlns:p14="http://schemas.microsoft.com/office/powerpoint/2010/main" val="756148"/>
              </p:ext>
            </p:extLst>
          </p:nvPr>
        </p:nvGraphicFramePr>
        <p:xfrm>
          <a:off x="102920" y="688063"/>
          <a:ext cx="11934182" cy="5682797"/>
        </p:xfrm>
        <a:graphic>
          <a:graphicData uri="http://schemas.openxmlformats.org/drawingml/2006/table">
            <a:tbl>
              <a:tblPr firstRow="1" bandRow="1">
                <a:tableStyleId>{5C22544A-7EE6-4342-B048-85BDC9FD1C3A}</a:tableStyleId>
              </a:tblPr>
              <a:tblGrid>
                <a:gridCol w="524908">
                  <a:extLst>
                    <a:ext uri="{9D8B030D-6E8A-4147-A177-3AD203B41FA5}">
                      <a16:colId xmlns="" xmlns:a16="http://schemas.microsoft.com/office/drawing/2014/main" val="20000"/>
                    </a:ext>
                  </a:extLst>
                </a:gridCol>
                <a:gridCol w="2173195">
                  <a:extLst>
                    <a:ext uri="{9D8B030D-6E8A-4147-A177-3AD203B41FA5}">
                      <a16:colId xmlns="" xmlns:a16="http://schemas.microsoft.com/office/drawing/2014/main" val="20001"/>
                    </a:ext>
                  </a:extLst>
                </a:gridCol>
                <a:gridCol w="9236079">
                  <a:extLst>
                    <a:ext uri="{9D8B030D-6E8A-4147-A177-3AD203B41FA5}">
                      <a16:colId xmlns="" xmlns:a16="http://schemas.microsoft.com/office/drawing/2014/main" val="20002"/>
                    </a:ext>
                  </a:extLst>
                </a:gridCol>
              </a:tblGrid>
              <a:tr h="511150">
                <a:tc>
                  <a:txBody>
                    <a:bodyPr/>
                    <a:lstStyle/>
                    <a:p>
                      <a:r>
                        <a:rPr lang="zh-HK" altLang="en-US" sz="1200" dirty="0">
                          <a:latin typeface="Times New Roman" panose="02020603050405020304" pitchFamily="18" charset="0"/>
                          <a:cs typeface="Times New Roman" panose="02020603050405020304" pitchFamily="18" charset="0"/>
                        </a:rPr>
                        <a:t>年份</a:t>
                      </a:r>
                    </a:p>
                  </a:txBody>
                  <a:tcPr/>
                </a:tc>
                <a:tc>
                  <a:txBody>
                    <a:bodyPr/>
                    <a:lstStyle/>
                    <a:p>
                      <a:pPr algn="ctr"/>
                      <a:r>
                        <a:rPr lang="zh-CN" altLang="en-US" sz="1800" b="1" kern="1200" dirty="0">
                          <a:solidFill>
                            <a:schemeClr val="lt1"/>
                          </a:solidFill>
                          <a:latin typeface="Times New Roman" panose="02020603050405020304" pitchFamily="18" charset="0"/>
                          <a:ea typeface="+mn-ea"/>
                          <a:cs typeface="Times New Roman" panose="02020603050405020304" pitchFamily="18" charset="0"/>
                        </a:rPr>
                        <a:t>指南</a:t>
                      </a:r>
                      <a:endParaRPr lang="zh-HK" altLang="en-US" sz="1800" b="1" kern="1200" dirty="0">
                        <a:solidFill>
                          <a:schemeClr val="lt1"/>
                        </a:solidFill>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HK" altLang="en-US" sz="1800" b="1" kern="1200" dirty="0" smtClean="0">
                          <a:solidFill>
                            <a:schemeClr val="lt1"/>
                          </a:solidFill>
                          <a:latin typeface="Times New Roman" panose="02020603050405020304" pitchFamily="18" charset="0"/>
                          <a:ea typeface="+mn-ea"/>
                          <a:cs typeface="Times New Roman" panose="02020603050405020304" pitchFamily="18" charset="0"/>
                        </a:rPr>
                        <a:t>相关描述</a:t>
                      </a:r>
                      <a:endParaRPr lang="en-US" altLang="zh-CN" sz="1800" b="1" kern="1200" dirty="0">
                        <a:solidFill>
                          <a:schemeClr val="lt1"/>
                        </a:solidFill>
                        <a:latin typeface="Times New Roman" panose="02020603050405020304" pitchFamily="18" charset="0"/>
                        <a:ea typeface="+mn-ea"/>
                        <a:cs typeface="Times New Roman" panose="02020603050405020304" pitchFamily="18" charset="0"/>
                      </a:endParaRPr>
                    </a:p>
                    <a:p>
                      <a:endParaRPr lang="zh-HK" altLang="en-US" sz="18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0000"/>
                  </a:ext>
                </a:extLst>
              </a:tr>
              <a:tr h="1061470">
                <a:tc>
                  <a:txBody>
                    <a:bodyPr/>
                    <a:lstStyle/>
                    <a:p>
                      <a:r>
                        <a:rPr lang="en-US" altLang="zh-HK" sz="1200" dirty="0">
                          <a:latin typeface="Times New Roman" panose="02020603050405020304" pitchFamily="18" charset="0"/>
                          <a:cs typeface="Times New Roman" panose="02020603050405020304" pitchFamily="18" charset="0"/>
                        </a:rPr>
                        <a:t>2013</a:t>
                      </a:r>
                      <a:endParaRPr lang="zh-HK" altLang="en-US" sz="1200" dirty="0">
                        <a:latin typeface="Times New Roman" panose="02020603050405020304" pitchFamily="18" charset="0"/>
                        <a:cs typeface="Times New Roman" panose="02020603050405020304" pitchFamily="18" charset="0"/>
                      </a:endParaRPr>
                    </a:p>
                  </a:txBody>
                  <a:tcPr/>
                </a:tc>
                <a:tc>
                  <a:txBody>
                    <a:bodyPr/>
                    <a:lstStyle/>
                    <a:p>
                      <a:r>
                        <a:rPr lang="zh-CN" altLang="en-US" sz="1200" dirty="0">
                          <a:latin typeface="Times New Roman" panose="02020603050405020304" pitchFamily="18" charset="0"/>
                          <a:cs typeface="Times New Roman" panose="02020603050405020304" pitchFamily="18" charset="0"/>
                        </a:rPr>
                        <a:t>美国心脏协会 </a:t>
                      </a:r>
                      <a:r>
                        <a:rPr lang="en-US" altLang="zh-CN" sz="1200" dirty="0">
                          <a:latin typeface="Times New Roman" panose="02020603050405020304" pitchFamily="18" charset="0"/>
                          <a:cs typeface="Times New Roman" panose="02020603050405020304" pitchFamily="18" charset="0"/>
                        </a:rPr>
                        <a:t>AHA</a:t>
                      </a:r>
                      <a:endParaRPr lang="zh-HK" altLang="en-US" sz="12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Arial" panose="020B0604020202020204" pitchFamily="34" charset="0"/>
                        <a:buChar char="•"/>
                      </a:pPr>
                      <a:r>
                        <a:rPr lang="zh-CN" altLang="en-US" sz="1200" kern="1200" dirty="0">
                          <a:solidFill>
                            <a:schemeClr val="dk1"/>
                          </a:solidFill>
                          <a:latin typeface="Times New Roman" panose="02020603050405020304" pitchFamily="18" charset="0"/>
                          <a:ea typeface="+mn-ea"/>
                          <a:cs typeface="Times New Roman" panose="02020603050405020304" pitchFamily="18" charset="0"/>
                        </a:rPr>
                        <a:t>在引入螯合之前</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，接受</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定期输血</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的地贫患者</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死亡</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人数最常见的原因</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1960</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年代</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是心衰</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去</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铁胺铁螯合时代，死亡率大大推迟，但心脏病死亡率铁超负荷仍然是死亡原因的主导因素，占案例的 </a:t>
                      </a:r>
                      <a:r>
                        <a:rPr lang="en-US" altLang="zh-CN" sz="1200" kern="1200" dirty="0">
                          <a:solidFill>
                            <a:schemeClr val="dk1"/>
                          </a:solidFill>
                          <a:latin typeface="Times New Roman" panose="02020603050405020304" pitchFamily="18" charset="0"/>
                          <a:ea typeface="+mn-ea"/>
                          <a:cs typeface="Times New Roman" panose="02020603050405020304" pitchFamily="18" charset="0"/>
                        </a:rPr>
                        <a:t>70%</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心肌铁沉积也</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与右心室</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RV </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功能障碍密切相关，反映了心脏恶化所见的左心室功能下降铁负荷和减少</a:t>
                      </a:r>
                      <a:r>
                        <a:rPr lang="en-US" altLang="zh-CN" sz="1200" kern="1200" dirty="0">
                          <a:solidFill>
                            <a:schemeClr val="dk1"/>
                          </a:solidFill>
                          <a:latin typeface="Times New Roman" panose="02020603050405020304" pitchFamily="18" charset="0"/>
                          <a:ea typeface="+mn-ea"/>
                          <a:cs typeface="Times New Roman" panose="02020603050405020304" pitchFamily="18" charset="0"/>
                        </a:rPr>
                        <a:t>T2*</a:t>
                      </a:r>
                    </a:p>
                    <a:p>
                      <a:pPr marL="171450" indent="-171450">
                        <a:buFont typeface="Arial" panose="020B0604020202020204" pitchFamily="34" charset="0"/>
                        <a:buChar char="•"/>
                      </a:pPr>
                      <a:r>
                        <a:rPr lang="zh-CN" altLang="en-US" sz="1200" kern="1200" dirty="0">
                          <a:solidFill>
                            <a:schemeClr val="dk1"/>
                          </a:solidFill>
                          <a:latin typeface="Times New Roman" panose="02020603050405020304" pitchFamily="18" charset="0"/>
                          <a:ea typeface="+mn-ea"/>
                          <a:cs typeface="Times New Roman" panose="02020603050405020304" pitchFamily="18" charset="0"/>
                        </a:rPr>
                        <a:t>螯合剂具有更好的细胞内通透性，例如去铁酮，肝脏似乎具有优越的心脏铁清除率铁含量高</a:t>
                      </a:r>
                      <a:endParaRPr lang="en-US" altLang="zh-CN" sz="1200" kern="1200" dirty="0">
                        <a:solidFill>
                          <a:schemeClr val="dk1"/>
                        </a:solidFill>
                        <a:latin typeface="Times New Roman" panose="02020603050405020304" pitchFamily="18" charset="0"/>
                        <a:ea typeface="+mn-ea"/>
                        <a:cs typeface="Times New Roman" panose="02020603050405020304" pitchFamily="18" charset="0"/>
                      </a:endParaRPr>
                    </a:p>
                    <a:p>
                      <a:pPr marL="171450" indent="-171450">
                        <a:buFont typeface="Arial" panose="020B0604020202020204" pitchFamily="34" charset="0"/>
                        <a:buChar char="•"/>
                      </a:pPr>
                      <a:endParaRPr lang="en-US" altLang="zh-CN" sz="1200" kern="1200" dirty="0">
                        <a:solidFill>
                          <a:schemeClr val="dk1"/>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 xmlns:a16="http://schemas.microsoft.com/office/drawing/2014/main" val="10001"/>
                  </a:ext>
                </a:extLst>
              </a:tr>
              <a:tr h="1254463">
                <a:tc>
                  <a:txBody>
                    <a:bodyPr/>
                    <a:lstStyle/>
                    <a:p>
                      <a:r>
                        <a:rPr lang="en-US" altLang="zh-HK" sz="1200" dirty="0">
                          <a:latin typeface="Times New Roman" panose="02020603050405020304" pitchFamily="18" charset="0"/>
                          <a:cs typeface="Times New Roman" panose="02020603050405020304" pitchFamily="18" charset="0"/>
                        </a:rPr>
                        <a:t>2016</a:t>
                      </a:r>
                      <a:endParaRPr lang="zh-HK" altLang="en-US" sz="1200" dirty="0">
                        <a:latin typeface="Times New Roman" panose="02020603050405020304" pitchFamily="18" charset="0"/>
                        <a:cs typeface="Times New Roman" panose="02020603050405020304" pitchFamily="18" charset="0"/>
                      </a:endParaRPr>
                    </a:p>
                  </a:txBody>
                  <a:tcPr/>
                </a:tc>
                <a:tc>
                  <a:txBody>
                    <a:bodyPr/>
                    <a:lstStyle/>
                    <a:p>
                      <a:r>
                        <a:rPr lang="zh-CN" altLang="en-US" sz="1200" dirty="0">
                          <a:latin typeface="Times New Roman" panose="02020603050405020304" pitchFamily="18" charset="0"/>
                          <a:cs typeface="Times New Roman" panose="02020603050405020304" pitchFamily="18" charset="0"/>
                        </a:rPr>
                        <a:t>英国地中海贫血协会 </a:t>
                      </a:r>
                      <a:r>
                        <a:rPr lang="en-US" altLang="zh-CN" sz="1200" dirty="0">
                          <a:latin typeface="Times New Roman" panose="02020603050405020304" pitchFamily="18" charset="0"/>
                          <a:cs typeface="Times New Roman" panose="02020603050405020304" pitchFamily="18" charset="0"/>
                        </a:rPr>
                        <a:t>UKTS</a:t>
                      </a:r>
                      <a:endParaRPr lang="zh-HK" altLang="en-US" sz="12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Arial" panose="020B0604020202020204" pitchFamily="34" charset="0"/>
                        <a:buChar char="•"/>
                      </a:pP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去铁酮具有口服活性，并以 </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3:1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的药物：铁络合物形式螯合铁。对铁的亲和力为与</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和 </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DFX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相比相对较低。</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是一种不带电的小分子，可以穿过 容易进入细胞膜，表明适合作为细胞内螯合剂</a:t>
                      </a:r>
                      <a:endParaRPr lang="en-US" altLang="zh-CN" sz="1200" kern="1200" dirty="0" smtClean="0">
                        <a:solidFill>
                          <a:schemeClr val="dk1"/>
                        </a:solidFill>
                        <a:latin typeface="Times New Roman" panose="02020603050405020304" pitchFamily="18" charset="0"/>
                        <a:ea typeface="+mn-ea"/>
                        <a:cs typeface="Times New Roman" panose="02020603050405020304" pitchFamily="18" charset="0"/>
                      </a:endParaRPr>
                    </a:p>
                    <a:p>
                      <a:pPr marL="171450" indent="-171450">
                        <a:buFont typeface="Arial" panose="020B0604020202020204" pitchFamily="34" charset="0"/>
                        <a:buChar char="•"/>
                      </a:pP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患有室性心律失常或临床心力衰竭的患者必须住院治疗，没有任何禁忌症時</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开始连续静脉注射去铁胺 </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50-60 mg/kg/</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天，同时口服去铁酮 </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100 mg/kg/</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天，分三次尽快引入。</a:t>
                      </a:r>
                      <a:endParaRPr lang="en-US" altLang="zh-CN" sz="1200" kern="1200" dirty="0" smtClean="0">
                        <a:solidFill>
                          <a:schemeClr val="dk1"/>
                        </a:solidFill>
                        <a:latin typeface="Times New Roman" panose="02020603050405020304" pitchFamily="18" charset="0"/>
                        <a:ea typeface="+mn-ea"/>
                        <a:cs typeface="Times New Roman" panose="02020603050405020304" pitchFamily="18" charset="0"/>
                      </a:endParaRPr>
                    </a:p>
                    <a:p>
                      <a:pPr marL="171450" indent="-171450">
                        <a:buFont typeface="Arial" panose="020B0604020202020204" pitchFamily="34" charset="0"/>
                        <a:buChar char="•"/>
                      </a:pP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VT </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是一种需要入院的医疗紧急情况，严重心脏代偿失调或无反应性 </a:t>
                      </a:r>
                      <a:r>
                        <a:rPr lang="en-US" altLang="zh-CN" sz="1200" kern="1200" dirty="0">
                          <a:solidFill>
                            <a:schemeClr val="dk1"/>
                          </a:solidFill>
                          <a:latin typeface="Times New Roman" panose="02020603050405020304" pitchFamily="18" charset="0"/>
                          <a:ea typeface="+mn-ea"/>
                          <a:cs typeface="Times New Roman" panose="02020603050405020304" pitchFamily="18" charset="0"/>
                        </a:rPr>
                        <a:t>VT </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需要使用直流电复律来尽快恢复窦性心律。应尽快开始静脉连续螯</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合</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 </a:t>
                      </a:r>
                      <a:r>
                        <a:rPr lang="en-US" altLang="zh-CN" sz="1200" kern="1200" dirty="0">
                          <a:solidFill>
                            <a:schemeClr val="dk1"/>
                          </a:solidFill>
                          <a:latin typeface="Times New Roman" panose="02020603050405020304" pitchFamily="18" charset="0"/>
                          <a:ea typeface="+mn-ea"/>
                          <a:cs typeface="Times New Roman" panose="02020603050405020304" pitchFamily="18" charset="0"/>
                        </a:rPr>
                        <a:t>50 – 60 mg/kg/</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天，并尽早</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添加</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 </a:t>
                      </a:r>
                      <a:r>
                        <a:rPr lang="en-US" altLang="zh-CN" sz="1200" kern="1200" dirty="0">
                          <a:solidFill>
                            <a:schemeClr val="dk1"/>
                          </a:solidFill>
                          <a:latin typeface="Times New Roman" panose="02020603050405020304" pitchFamily="18" charset="0"/>
                          <a:ea typeface="+mn-ea"/>
                          <a:cs typeface="Times New Roman" panose="02020603050405020304" pitchFamily="18" charset="0"/>
                        </a:rPr>
                        <a:t>100 mg/kg/</a:t>
                      </a:r>
                      <a:r>
                        <a:rPr lang="zh-CN" altLang="en-US" sz="1200" kern="1200" dirty="0">
                          <a:solidFill>
                            <a:schemeClr val="dk1"/>
                          </a:solidFill>
                          <a:latin typeface="Times New Roman" panose="02020603050405020304" pitchFamily="18" charset="0"/>
                          <a:ea typeface="+mn-ea"/>
                          <a:cs typeface="Times New Roman" panose="02020603050405020304" pitchFamily="18" charset="0"/>
                        </a:rPr>
                        <a:t>天分次口服治疗。</a:t>
                      </a:r>
                      <a:endParaRPr lang="zh-HK" altLang="en-US" sz="1200" kern="1200" dirty="0">
                        <a:solidFill>
                          <a:schemeClr val="dk1"/>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 xmlns:a16="http://schemas.microsoft.com/office/drawing/2014/main" val="10003"/>
                  </a:ext>
                </a:extLst>
              </a:tr>
              <a:tr h="987924">
                <a:tc>
                  <a:txBody>
                    <a:bodyPr/>
                    <a:lstStyle/>
                    <a:p>
                      <a:r>
                        <a:rPr lang="en-US" altLang="zh-HK" sz="1200" dirty="0">
                          <a:latin typeface="Times New Roman" panose="02020603050405020304" pitchFamily="18" charset="0"/>
                          <a:cs typeface="Times New Roman" panose="02020603050405020304" pitchFamily="18" charset="0"/>
                        </a:rPr>
                        <a:t>2021</a:t>
                      </a:r>
                      <a:endParaRPr lang="zh-HK" altLang="en-US" sz="1200" dirty="0">
                        <a:latin typeface="Times New Roman" panose="02020603050405020304" pitchFamily="18" charset="0"/>
                        <a:cs typeface="Times New Roman" panose="02020603050405020304" pitchFamily="18" charset="0"/>
                      </a:endParaRPr>
                    </a:p>
                  </a:txBody>
                  <a:tcPr/>
                </a:tc>
                <a:tc>
                  <a:txBody>
                    <a:bodyPr/>
                    <a:lstStyle/>
                    <a:p>
                      <a:r>
                        <a:rPr lang="zh-CN" altLang="en-US" sz="1200" dirty="0">
                          <a:latin typeface="Times New Roman" panose="02020603050405020304" pitchFamily="18" charset="0"/>
                          <a:cs typeface="Times New Roman" panose="02020603050405020304" pitchFamily="18" charset="0"/>
                        </a:rPr>
                        <a:t>国际地中海贫血联盟输血依赖性地中海贫血指南（</a:t>
                      </a:r>
                      <a:r>
                        <a:rPr lang="en-US" altLang="zh-CN" sz="1200" dirty="0">
                          <a:latin typeface="Times New Roman" panose="02020603050405020304" pitchFamily="18" charset="0"/>
                          <a:cs typeface="Times New Roman" panose="02020603050405020304" pitchFamily="18" charset="0"/>
                        </a:rPr>
                        <a:t>TIF TDT</a:t>
                      </a:r>
                      <a:r>
                        <a:rPr lang="zh-CN" altLang="en-US" sz="1200" dirty="0">
                          <a:latin typeface="Times New Roman" panose="02020603050405020304" pitchFamily="18" charset="0"/>
                          <a:cs typeface="Times New Roman" panose="02020603050405020304" pitchFamily="18" charset="0"/>
                        </a:rPr>
                        <a:t>）</a:t>
                      </a:r>
                      <a:endParaRPr lang="zh-HK" altLang="en-US" sz="12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Arial" panose="020B0604020202020204" pitchFamily="34" charset="0"/>
                        <a:buChar char="•"/>
                      </a:pPr>
                      <a:r>
                        <a:rPr lang="zh-CN" altLang="en-US" sz="1200" kern="1200" dirty="0">
                          <a:solidFill>
                            <a:schemeClr val="dk1"/>
                          </a:solidFill>
                          <a:latin typeface="Times New Roman" panose="02020603050405020304" pitchFamily="18" charset="0"/>
                          <a:ea typeface="+mn-ea"/>
                          <a:cs typeface="Times New Roman" panose="02020603050405020304" pitchFamily="18" charset="0"/>
                        </a:rPr>
                        <a:t>去铁胺和去铁酮的联合治疗是最好的治疗方法强化螯合治疗患有心脏铁超负荷的重型地中海贫血患者，或无明显的心脏功能障碍或心力衰竭 </a:t>
                      </a:r>
                      <a:r>
                        <a:rPr lang="en-US" altLang="zh-CN" sz="1200" kern="1200" dirty="0">
                          <a:solidFill>
                            <a:schemeClr val="dk1"/>
                          </a:solidFill>
                          <a:latin typeface="Times New Roman" panose="02020603050405020304" pitchFamily="18" charset="0"/>
                          <a:ea typeface="+mn-ea"/>
                          <a:cs typeface="Times New Roman" panose="02020603050405020304" pitchFamily="18" charset="0"/>
                        </a:rPr>
                        <a:t>(B)</a:t>
                      </a:r>
                    </a:p>
                    <a:p>
                      <a:pPr marL="171450" indent="-171450">
                        <a:buFont typeface="Arial" panose="020B0604020202020204" pitchFamily="34" charset="0"/>
                        <a:buChar char="•"/>
                      </a:pPr>
                      <a:r>
                        <a:rPr lang="zh-CN" altLang="en-US" sz="1200" dirty="0"/>
                        <a:t>通过非常强烈的组合螯合使全身铁负荷正常化</a:t>
                      </a:r>
                      <a:r>
                        <a:rPr lang="en-US" altLang="zh-CN" sz="1200" dirty="0"/>
                        <a:t>(</a:t>
                      </a:r>
                      <a:r>
                        <a:rPr lang="zh-CN" altLang="en-US" sz="1200" dirty="0"/>
                        <a:t>去铁胺加去铁酮）可</a:t>
                      </a:r>
                      <a:r>
                        <a:rPr lang="zh-CN" altLang="en-US" sz="1200" dirty="0" smtClean="0"/>
                        <a:t>逆转重型地贫的</a:t>
                      </a:r>
                      <a:r>
                        <a:rPr lang="zh-CN" altLang="en-US" sz="1200" dirty="0"/>
                        <a:t>心脏和内分泌并发症（证据</a:t>
                      </a:r>
                      <a:r>
                        <a:rPr lang="en-US" altLang="zh-CN" sz="1200" dirty="0"/>
                        <a:t>B)</a:t>
                      </a:r>
                      <a:endParaRPr lang="zh-HK" altLang="en-US" sz="18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0004"/>
                  </a:ext>
                </a:extLst>
              </a:tr>
              <a:tr h="705659">
                <a:tc>
                  <a:txBody>
                    <a:bodyPr/>
                    <a:lstStyle/>
                    <a:p>
                      <a:r>
                        <a:rPr lang="en-US" altLang="zh-HK" sz="1200" dirty="0">
                          <a:latin typeface="Times New Roman" panose="02020603050405020304" pitchFamily="18" charset="0"/>
                          <a:cs typeface="Times New Roman" panose="02020603050405020304" pitchFamily="18" charset="0"/>
                        </a:rPr>
                        <a:t>2022</a:t>
                      </a:r>
                      <a:endParaRPr lang="zh-HK" altLang="en-US" sz="12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latin typeface="Times New Roman" panose="02020603050405020304" pitchFamily="18" charset="0"/>
                          <a:cs typeface="Times New Roman" panose="02020603050405020304" pitchFamily="18" charset="0"/>
                        </a:rPr>
                        <a:t>中国输血依赖型</a:t>
                      </a:r>
                      <a:r>
                        <a:rPr lang="en-US" altLang="zh-CN" sz="1200" dirty="0">
                          <a:latin typeface="Times New Roman" panose="02020603050405020304" pitchFamily="18" charset="0"/>
                          <a:cs typeface="Times New Roman" panose="02020603050405020304" pitchFamily="18" charset="0"/>
                        </a:rPr>
                        <a:t>β</a:t>
                      </a:r>
                      <a:r>
                        <a:rPr lang="zh-CN" altLang="en-US" sz="1200" dirty="0">
                          <a:latin typeface="Times New Roman" panose="02020603050405020304" pitchFamily="18" charset="0"/>
                          <a:cs typeface="Times New Roman" panose="02020603050405020304" pitchFamily="18" charset="0"/>
                        </a:rPr>
                        <a:t>地中海贫血诊断与治疗指南</a:t>
                      </a:r>
                      <a:endParaRPr lang="zh-HK" altLang="en-US" sz="1200" dirty="0">
                        <a:latin typeface="Times New Roman" panose="02020603050405020304" pitchFamily="18" charset="0"/>
                        <a:cs typeface="Times New Roman" panose="02020603050405020304" pitchFamily="18"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去铁酮</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是口服铁螯合剂，代谢半衰期为</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3~4 h</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，主要经尿液排出。研究表明去铁酮</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对心脏铁过载有较强的治疗作用 </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[Ⅰ/A]</a:t>
                      </a:r>
                      <a:endParaRPr lang="zh-HK" altLang="en-US" sz="1200" kern="1200" dirty="0">
                        <a:solidFill>
                          <a:schemeClr val="dk1"/>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 xmlns:a16="http://schemas.microsoft.com/office/drawing/2014/main" val="10005"/>
                  </a:ext>
                </a:extLst>
              </a:tr>
              <a:tr h="1033201">
                <a:tc>
                  <a:txBody>
                    <a:bodyPr/>
                    <a:lstStyle/>
                    <a:p>
                      <a:r>
                        <a:rPr lang="en-US" altLang="zh-HK" sz="1200" dirty="0">
                          <a:latin typeface="Times New Roman" panose="02020603050405020304" pitchFamily="18" charset="0"/>
                          <a:cs typeface="Times New Roman" panose="02020603050405020304" pitchFamily="18" charset="0"/>
                        </a:rPr>
                        <a:t>2023</a:t>
                      </a:r>
                      <a:endParaRPr lang="zh-HK" altLang="en-US" sz="12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HK" altLang="en-US" sz="1200" kern="1200" dirty="0">
                          <a:solidFill>
                            <a:schemeClr val="dk1"/>
                          </a:solidFill>
                          <a:latin typeface="Times New Roman" panose="02020603050405020304" pitchFamily="18" charset="0"/>
                          <a:ea typeface="+mn-ea"/>
                          <a:cs typeface="Times New Roman" panose="02020603050405020304" pitchFamily="18" charset="0"/>
                        </a:rPr>
                        <a:t>地中海贫血治疗技术操作指南</a:t>
                      </a:r>
                    </a:p>
                    <a:p>
                      <a:endParaRPr lang="zh-HK" altLang="en-US" sz="12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Arial" panose="020B0604020202020204" pitchFamily="34" charset="0"/>
                        <a:buChar char="•"/>
                      </a:pP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重型</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ẞ-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地中海贫血合并急性心力衰竭患儿建议联合高 剂量连续静脉滴注</a:t>
                      </a:r>
                      <a:r>
                        <a:rPr lang="zh-CN" altLang="en-US" sz="1200" dirty="0" smtClean="0"/>
                        <a:t>去铁胺</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和口服</a:t>
                      </a:r>
                      <a:r>
                        <a:rPr lang="zh-CN" altLang="en-US" sz="1200" dirty="0" smtClean="0"/>
                        <a:t>去铁酮</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治疗</a:t>
                      </a:r>
                      <a:endParaRPr lang="en-US" altLang="zh-CN" sz="1200" kern="1200" dirty="0" smtClean="0">
                        <a:solidFill>
                          <a:schemeClr val="dk1"/>
                        </a:solidFill>
                        <a:latin typeface="Times New Roman" panose="02020603050405020304" pitchFamily="18" charset="0"/>
                        <a:ea typeface="+mn-ea"/>
                        <a:cs typeface="Times New Roman" panose="02020603050405020304" pitchFamily="18" charset="0"/>
                      </a:endParaRPr>
                    </a:p>
                    <a:p>
                      <a:pPr marL="171450" indent="-171450">
                        <a:buFont typeface="Arial" panose="020B0604020202020204" pitchFamily="34" charset="0"/>
                        <a:buChar char="•"/>
                      </a:pP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联合补救治疗</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如</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或</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DFX</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单药治 疗</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没有改善趋势</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则应考虑</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DFP+DFO</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联合治疗。对于轻中度 心肌铁超载患者</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联合治疗对于改善</a:t>
                      </a:r>
                      <a:r>
                        <a:rPr lang="en-US" altLang="zh-CN" sz="1200" kern="1200" dirty="0" err="1" smtClean="0">
                          <a:solidFill>
                            <a:schemeClr val="dk1"/>
                          </a:solidFill>
                          <a:latin typeface="Times New Roman" panose="02020603050405020304" pitchFamily="18" charset="0"/>
                          <a:ea typeface="+mn-ea"/>
                          <a:cs typeface="Times New Roman" panose="02020603050405020304" pitchFamily="18" charset="0"/>
                        </a:rPr>
                        <a:t>mT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的疗效</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并没 有比</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单药治疗的疗效更好。联合治疗的优势在于可以迅速 降低</a:t>
                      </a:r>
                      <a:r>
                        <a:rPr lang="en-US" altLang="zh-CN" sz="1200" kern="1200" dirty="0" err="1" smtClean="0">
                          <a:solidFill>
                            <a:schemeClr val="dk1"/>
                          </a:solidFill>
                          <a:latin typeface="Times New Roman" panose="02020603050405020304" pitchFamily="18" charset="0"/>
                          <a:ea typeface="+mn-ea"/>
                          <a:cs typeface="Times New Roman" panose="02020603050405020304" pitchFamily="18" charset="0"/>
                        </a:rPr>
                        <a:t>mT</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可以更快速地改善心脏铁超载</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提高</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LVEF,</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而其他祛 铁治疗方案并没有观察到这个优势。若</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及</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DFX</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单药 治疗后</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en-US" altLang="zh-CN" sz="1200" kern="1200" dirty="0" err="1" smtClean="0">
                          <a:solidFill>
                            <a:schemeClr val="dk1"/>
                          </a:solidFill>
                          <a:latin typeface="Times New Roman" panose="02020603050405020304" pitchFamily="18" charset="0"/>
                          <a:ea typeface="+mn-ea"/>
                          <a:cs typeface="Times New Roman" panose="02020603050405020304" pitchFamily="18" charset="0"/>
                        </a:rPr>
                        <a:t>mT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均无改善</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则应考虑</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与</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联合治疗。对于心 脏铁水平很高或心功能不全且无明显心力衰竭的患者</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建议考虑 </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24</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小时 </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DFO </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治疗和</a:t>
                      </a:r>
                      <a:r>
                        <a:rPr lang="en-US" altLang="zh-CN" sz="1200" kern="1200" dirty="0" smtClean="0">
                          <a:solidFill>
                            <a:schemeClr val="dk1"/>
                          </a:solidFill>
                          <a:latin typeface="Times New Roman" panose="02020603050405020304" pitchFamily="18" charset="0"/>
                          <a:ea typeface="+mn-ea"/>
                          <a:cs typeface="Times New Roman" panose="02020603050405020304" pitchFamily="18" charset="0"/>
                        </a:rPr>
                        <a:t>DFP</a:t>
                      </a:r>
                      <a:r>
                        <a:rPr lang="zh-CN" altLang="en-US" sz="1200" kern="1200" dirty="0" smtClean="0">
                          <a:solidFill>
                            <a:schemeClr val="dk1"/>
                          </a:solidFill>
                          <a:latin typeface="Times New Roman" panose="02020603050405020304" pitchFamily="18" charset="0"/>
                          <a:ea typeface="+mn-ea"/>
                          <a:cs typeface="Times New Roman" panose="02020603050405020304" pitchFamily="18" charset="0"/>
                        </a:rPr>
                        <a:t>每日治疗</a:t>
                      </a:r>
                      <a:endParaRPr lang="zh-HK" altLang="en-US" sz="1200" kern="1200" dirty="0">
                        <a:solidFill>
                          <a:schemeClr val="dk1"/>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 xmlns:a16="http://schemas.microsoft.com/office/drawing/2014/main" val="10006"/>
                  </a:ext>
                </a:extLst>
              </a:tr>
            </a:tbl>
          </a:graphicData>
        </a:graphic>
      </p:graphicFrame>
      <p:sp>
        <p:nvSpPr>
          <p:cNvPr id="3" name="Rectangle 2"/>
          <p:cNvSpPr/>
          <p:nvPr/>
        </p:nvSpPr>
        <p:spPr>
          <a:xfrm>
            <a:off x="5804276" y="159148"/>
            <a:ext cx="4294765" cy="369332"/>
          </a:xfrm>
          <a:prstGeom prst="rect">
            <a:avLst/>
          </a:prstGeom>
        </p:spPr>
        <p:txBody>
          <a:bodyPr wrap="none">
            <a:spAutoFit/>
          </a:bodyPr>
          <a:lstStyle/>
          <a:p>
            <a:r>
              <a:rPr lang="zh-CN" altLang="en-US" dirty="0" smtClean="0"/>
              <a:t>去</a:t>
            </a:r>
            <a:r>
              <a:rPr lang="zh-CN" altLang="en-US" dirty="0"/>
              <a:t>铁</a:t>
            </a:r>
            <a:r>
              <a:rPr lang="zh-CN" altLang="en-US" dirty="0" smtClean="0"/>
              <a:t>胺</a:t>
            </a:r>
            <a:r>
              <a:rPr lang="en-US" altLang="zh-CN" dirty="0" smtClean="0"/>
              <a:t>DFO</a:t>
            </a:r>
            <a:r>
              <a:rPr lang="zh-CN" altLang="en-US" dirty="0" smtClean="0"/>
              <a:t>；去</a:t>
            </a:r>
            <a:r>
              <a:rPr lang="zh-CN" altLang="en-US" dirty="0"/>
              <a:t>铁</a:t>
            </a:r>
            <a:r>
              <a:rPr lang="zh-CN" altLang="en-US" dirty="0" smtClean="0"/>
              <a:t>酮</a:t>
            </a:r>
            <a:r>
              <a:rPr lang="en-US" altLang="zh-CN" dirty="0" smtClean="0"/>
              <a:t>DFP; </a:t>
            </a:r>
            <a:r>
              <a:rPr lang="zh-CN" altLang="en-US" dirty="0" smtClean="0"/>
              <a:t>地</a:t>
            </a:r>
            <a:r>
              <a:rPr lang="zh-CN" altLang="en-US" dirty="0"/>
              <a:t>拉罗</a:t>
            </a:r>
            <a:r>
              <a:rPr lang="zh-CN" altLang="en-US" dirty="0" smtClean="0"/>
              <a:t>司</a:t>
            </a:r>
            <a:r>
              <a:rPr lang="en-US" altLang="zh-CN" dirty="0" smtClean="0"/>
              <a:t>DFX</a:t>
            </a:r>
            <a:endParaRPr lang="zh-HK" altLang="en-US" dirty="0"/>
          </a:p>
        </p:txBody>
      </p:sp>
    </p:spTree>
    <p:extLst>
      <p:ext uri="{BB962C8B-B14F-4D97-AF65-F5344CB8AC3E}">
        <p14:creationId xmlns:p14="http://schemas.microsoft.com/office/powerpoint/2010/main" val="126043126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PP_MARK_KEY" val="7834d472-f4c6-4b1b-9236-edfa4fb275c6"/>
  <p:tag name="COMMONDATA" val="eyJoZGlkIjoiMzRmOGZiYjc5ODYxNjNkYmZkOGMwZWZhODg4ZmQ3NGEifQ=="/>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59ff6979-4d0b-4671-b776-3e7740fb5b07}"/>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Light"/>
        <a:ea typeface=""/>
        <a:cs typeface=""/>
        <a:font script="Jpan" typeface="游ゴシック Light"/>
        <a:font script="Hang" typeface="맑은 고딕"/>
        <a:font script="Hans" typeface="微软雅黑 Light"/>
        <a:font script="Hant" typeface="新細明體"/>
        <a:font script="Arab" typeface="微软雅黑"/>
        <a:font script="Hebr" typeface="微软雅黑"/>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微软雅黑"/>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微软雅黑"/>
        <a:font script="Hebr" typeface="微软雅黑"/>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微软雅黑"/>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微软雅黑"/>
        <a:font script="Hant" typeface="新細明體"/>
        <a:font script="Arab" typeface="微软雅黑"/>
        <a:font script="Hebr" typeface="微软雅黑"/>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微软雅黑"/>
        <a:font script="Uigh" typeface="Microsoft Uighur"/>
        <a:font script="Geor" typeface="Sylfaen"/>
      </a:majorFont>
      <a:minorFont>
        <a:latin typeface="微软雅黑"/>
        <a:ea typeface=""/>
        <a:cs typeface=""/>
        <a:font script="Jpan" typeface="ＭＳ Ｐゴシック"/>
        <a:font script="Hang" typeface="맑은 고딕"/>
        <a:font script="Hans" typeface="微软雅黑"/>
        <a:font script="Hant" typeface="新細明體"/>
        <a:font script="Arab" typeface="微软雅黑"/>
        <a:font script="Hebr" typeface="微软雅黑"/>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微软雅黑"/>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微软雅黑"/>
        <a:font script="Hant" typeface="新細明體"/>
        <a:font script="Arab" typeface="微软雅黑"/>
        <a:font script="Hebr" typeface="微软雅黑"/>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微软雅黑"/>
        <a:font script="Uigh" typeface="Microsoft Uighur"/>
        <a:font script="Geor" typeface="Sylfaen"/>
      </a:majorFont>
      <a:minorFont>
        <a:latin typeface="微软雅黑"/>
        <a:ea typeface=""/>
        <a:cs typeface=""/>
        <a:font script="Jpan" typeface="ＭＳ Ｐゴシック"/>
        <a:font script="Hang" typeface="맑은 고딕"/>
        <a:font script="Hans" typeface="微软雅黑"/>
        <a:font script="Hant" typeface="新細明體"/>
        <a:font script="Arab" typeface="微软雅黑"/>
        <a:font script="Hebr" typeface="微软雅黑"/>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微软雅黑"/>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4300</TotalTime>
  <Words>2959</Words>
  <Application>Microsoft Office PowerPoint</Application>
  <PresentationFormat>Widescreen</PresentationFormat>
  <Paragraphs>201</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 Unicode MS</vt:lpstr>
      <vt:lpstr>inherit</vt:lpstr>
      <vt:lpstr>微软雅黑</vt:lpstr>
      <vt:lpstr>微软雅黑 Light</vt:lpstr>
      <vt:lpstr>新細明體</vt:lpstr>
      <vt:lpstr>Arial</vt:lpstr>
      <vt:lpstr>Times New Roman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黄 小喵</dc:creator>
  <cp:lastModifiedBy>H3</cp:lastModifiedBy>
  <cp:revision>192</cp:revision>
  <cp:lastPrinted>2024-07-08T06:59:13Z</cp:lastPrinted>
  <dcterms:created xsi:type="dcterms:W3CDTF">2023-07-05T13:50:00Z</dcterms:created>
  <dcterms:modified xsi:type="dcterms:W3CDTF">2024-07-12T07:02:52Z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B669E995EC8C4E089D08BA16F0D3784D_13</vt:lpwstr>
  </property>
  <property fmtid="{D5CDD505-2E9C-101B-9397-08002B2CF9AE}" pid="3" name="KSOProductBuildVer">
    <vt:lpwstr>2052-11.1.0.14309</vt:lpwstr>
  </property>
</Properties>
</file>