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5.xml" ContentType="application/vnd.openxmlformats-officedocument.presentationml.tag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414" r:id="rId2"/>
    <p:sldId id="1213" r:id="rId3"/>
    <p:sldId id="1868" r:id="rId4"/>
    <p:sldId id="1875" r:id="rId5"/>
    <p:sldId id="1894" r:id="rId6"/>
    <p:sldId id="1896" r:id="rId7"/>
    <p:sldId id="256" r:id="rId8"/>
    <p:sldId id="1870" r:id="rId9"/>
    <p:sldId id="1874" r:id="rId10"/>
    <p:sldId id="1897" r:id="rId11"/>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760" autoAdjust="0"/>
  </p:normalViewPr>
  <p:slideViewPr>
    <p:cSldViewPr snapToGrid="0">
      <p:cViewPr varScale="1">
        <p:scale>
          <a:sx n="87" d="100"/>
          <a:sy n="87" d="100"/>
        </p:scale>
        <p:origin x="246" y="3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lang="zh-CN" sz="1860" b="0" i="0" u="none" strike="noStrike" kern="1200" spc="0" baseline="0">
                <a:solidFill>
                  <a:schemeClr val="tx1">
                    <a:lumMod val="65000"/>
                    <a:lumOff val="35000"/>
                  </a:schemeClr>
                </a:solidFill>
                <a:latin typeface="+mn-lt"/>
                <a:ea typeface="+mn-ea"/>
                <a:cs typeface="+mn-cs"/>
              </a:defRPr>
            </a:pPr>
            <a:r>
              <a:rPr lang="zh-CN" altLang="en-US" sz="1600" b="1" dirty="0">
                <a:solidFill>
                  <a:schemeClr val="tx1">
                    <a:lumMod val="65000"/>
                    <a:lumOff val="35000"/>
                  </a:schemeClr>
                </a:solidFill>
                <a:latin typeface="微软雅黑" panose="020B0503020204020204" pitchFamily="34" charset="-122"/>
                <a:ea typeface="微软雅黑" panose="020B0503020204020204" pitchFamily="34" charset="-122"/>
              </a:rPr>
              <a:t>石杉碱甲调整后效果</a:t>
            </a:r>
          </a:p>
        </c:rich>
      </c:tx>
      <c:layout>
        <c:manualLayout>
          <c:xMode val="edge"/>
          <c:yMode val="edge"/>
          <c:x val="7.6367564339868105E-2"/>
          <c:y val="2.6717130543248702E-2"/>
        </c:manualLayout>
      </c:layout>
      <c:overlay val="0"/>
      <c:spPr>
        <a:noFill/>
        <a:ln>
          <a:noFill/>
        </a:ln>
        <a:effectLst/>
      </c:spPr>
      <c:txPr>
        <a:bodyPr rot="0" spcFirstLastPara="1" vertOverflow="ellipsis" vert="horz" wrap="square" anchor="ctr" anchorCtr="1"/>
        <a:lstStyle/>
        <a:p>
          <a:pPr>
            <a:defRPr lang="zh-CN" sz="1860" b="0" i="0" u="none" strike="noStrike" kern="1200" spc="0" baseline="0">
              <a:solidFill>
                <a:schemeClr val="tx1">
                  <a:lumMod val="65000"/>
                  <a:lumOff val="35000"/>
                </a:schemeClr>
              </a:solidFill>
              <a:latin typeface="+mn-lt"/>
              <a:ea typeface="+mn-ea"/>
              <a:cs typeface="+mn-cs"/>
            </a:defRPr>
          </a:pPr>
          <a:endParaRPr lang="zh-CN"/>
        </a:p>
      </c:txPr>
    </c:title>
    <c:autoTitleDeleted val="0"/>
    <c:plotArea>
      <c:layout>
        <c:manualLayout>
          <c:layoutTarget val="inner"/>
          <c:xMode val="edge"/>
          <c:yMode val="edge"/>
          <c:x val="9.7578993010939447E-2"/>
          <c:y val="0.10714667652032102"/>
          <c:w val="0.69456673930193558"/>
          <c:h val="0.82214248946411994"/>
        </c:manualLayout>
      </c:layout>
      <c:areaChart>
        <c:grouping val="standard"/>
        <c:varyColors val="0"/>
        <c:ser>
          <c:idx val="0"/>
          <c:order val="0"/>
          <c:tx>
            <c:strRef>
              <c:f>Sheet1!$B$1</c:f>
              <c:strCache>
                <c:ptCount val="1"/>
                <c:pt idx="0">
                  <c:v>生活质量改善率</c:v>
                </c:pt>
              </c:strCache>
            </c:strRef>
          </c:tx>
          <c:spPr>
            <a:solidFill>
              <a:schemeClr val="accent6">
                <a:lumMod val="75000"/>
                <a:alpha val="77000"/>
              </a:schemeClr>
            </a:solidFill>
            <a:ln>
              <a:noFill/>
            </a:ln>
            <a:effectLst/>
          </c:spPr>
          <c:dLbls>
            <c:dLbl>
              <c:idx val="0"/>
              <c:layout>
                <c:manualLayout>
                  <c:x val="3.171131829001661E-2"/>
                  <c:y val="-0.37252680031703894"/>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0DD1-4F22-9684-21DF7B5B40A0}"/>
                </c:ext>
              </c:extLst>
            </c:dLbl>
            <c:dLbl>
              <c:idx val="1"/>
              <c:layout>
                <c:manualLayout>
                  <c:x val="4.8786643523102491E-3"/>
                  <c:y val="-0.27680810856891086"/>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DD1-4F22-9684-21DF7B5B40A0}"/>
                </c:ext>
              </c:extLst>
            </c:dLbl>
            <c:dLbl>
              <c:idx val="2"/>
              <c:layout>
                <c:manualLayout>
                  <c:x val="-4.4720573280298595E-17"/>
                  <c:y val="-0.36217883364156556"/>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0DD1-4F22-9684-21DF7B5B40A0}"/>
                </c:ext>
              </c:extLst>
            </c:dLbl>
            <c:dLbl>
              <c:idx val="3"/>
              <c:layout>
                <c:manualLayout>
                  <c:x val="1.4635993056930748E-2"/>
                  <c:y val="-0.35571135446939478"/>
                </c:manualLayout>
              </c:layout>
              <c:spPr>
                <a:noFill/>
                <a:ln>
                  <a:noFill/>
                </a:ln>
                <a:effectLst/>
              </c:spPr>
              <c:txPr>
                <a:bodyPr rot="0" spcFirstLastPara="1" vertOverflow="ellipsis" vert="horz" wrap="square" lIns="38100" tIns="19050" rIns="38100" bIns="19050" anchor="ctr" anchorCtr="1">
                  <a:noAutofit/>
                </a:bodyPr>
                <a:lstStyle/>
                <a:p>
                  <a:pPr>
                    <a:defRPr lang="zh-CN" sz="1195" b="1" i="0" u="none" strike="noStrike" kern="1200" baseline="0">
                      <a:solidFill>
                        <a:schemeClr val="tx1">
                          <a:lumMod val="95000"/>
                          <a:lumOff val="5000"/>
                        </a:schemeClr>
                      </a:solidFill>
                      <a:latin typeface="Times New Roman" panose="02020603050405020304" pitchFamily="18" charset="0"/>
                      <a:ea typeface="+mn-ea"/>
                      <a:cs typeface="Times New Roman" panose="02020603050405020304" pitchFamily="18" charset="0"/>
                    </a:defRPr>
                  </a:pPr>
                  <a:endParaRPr lang="zh-CN"/>
                </a:p>
              </c:txPr>
              <c:showLegendKey val="0"/>
              <c:showVal val="1"/>
              <c:showCatName val="0"/>
              <c:showSerName val="0"/>
              <c:showPercent val="0"/>
              <c:showBubbleSize val="0"/>
              <c:extLst>
                <c:ext xmlns:c15="http://schemas.microsoft.com/office/drawing/2012/chart" uri="{CE6537A1-D6FC-4f65-9D91-7224C49458BB}">
                  <c15:layout>
                    <c:manualLayout>
                      <c:w val="0.10937965477879578"/>
                      <c:h val="5.625423568960744E-2"/>
                    </c:manualLayout>
                  </c15:layout>
                </c:ext>
                <c:ext xmlns:c16="http://schemas.microsoft.com/office/drawing/2014/chart" uri="{C3380CC4-5D6E-409C-BE32-E72D297353CC}">
                  <c16:uniqueId val="{00000003-0DD1-4F22-9684-21DF7B5B40A0}"/>
                </c:ext>
              </c:extLst>
            </c:dLbl>
            <c:dLbl>
              <c:idx val="4"/>
              <c:layout>
                <c:manualLayout>
                  <c:x val="2.4393321761551246E-3"/>
                  <c:y val="-0.2819820919066474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0DD1-4F22-9684-21DF7B5B40A0}"/>
                </c:ext>
              </c:extLst>
            </c:dLbl>
            <c:dLbl>
              <c:idx val="5"/>
              <c:layout>
                <c:manualLayout>
                  <c:x val="-7.3179965284654635E-3"/>
                  <c:y val="-0.3544178586349606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0DD1-4F22-9684-21DF7B5B40A0}"/>
                </c:ext>
              </c:extLst>
            </c:dLbl>
            <c:spPr>
              <a:noFill/>
              <a:ln>
                <a:noFill/>
              </a:ln>
              <a:effectLst/>
            </c:spPr>
            <c:txPr>
              <a:bodyPr rot="0" spcFirstLastPara="1" vertOverflow="ellipsis" vert="horz" wrap="square" lIns="38100" tIns="19050" rIns="38100" bIns="19050" anchor="ctr" anchorCtr="1">
                <a:spAutoFit/>
              </a:bodyPr>
              <a:lstStyle/>
              <a:p>
                <a:pPr>
                  <a:defRPr lang="zh-CN" sz="1195" b="1" i="0" u="none" strike="noStrike" kern="1200" baseline="0">
                    <a:solidFill>
                      <a:schemeClr val="tx1">
                        <a:lumMod val="95000"/>
                        <a:lumOff val="5000"/>
                      </a:schemeClr>
                    </a:solidFill>
                    <a:latin typeface="Times New Roman" panose="02020603050405020304" pitchFamily="18" charset="0"/>
                    <a:ea typeface="+mn-ea"/>
                    <a:cs typeface="Times New Roman" panose="02020603050405020304" pitchFamily="18" charset="0"/>
                  </a:defRPr>
                </a:pPr>
                <a:endParaRPr lang="zh-CN"/>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患者#1</c:v>
                </c:pt>
                <c:pt idx="1">
                  <c:v>患者#2</c:v>
                </c:pt>
                <c:pt idx="2">
                  <c:v>患者#3</c:v>
                </c:pt>
                <c:pt idx="3">
                  <c:v>患者#4</c:v>
                </c:pt>
                <c:pt idx="4">
                  <c:v>患者#5</c:v>
                </c:pt>
                <c:pt idx="5">
                  <c:v>患者#6</c:v>
                </c:pt>
              </c:strCache>
            </c:strRef>
          </c:cat>
          <c:val>
            <c:numRef>
              <c:f>Sheet1!$B$2:$B$7</c:f>
              <c:numCache>
                <c:formatCode>0.00%</c:formatCode>
                <c:ptCount val="6"/>
                <c:pt idx="0" formatCode="0%">
                  <c:v>0.79</c:v>
                </c:pt>
                <c:pt idx="1">
                  <c:v>0.625</c:v>
                </c:pt>
                <c:pt idx="2" formatCode="0%">
                  <c:v>0.75</c:v>
                </c:pt>
                <c:pt idx="3">
                  <c:v>0.72199999999999998</c:v>
                </c:pt>
                <c:pt idx="4">
                  <c:v>0.66700000000000004</c:v>
                </c:pt>
                <c:pt idx="5">
                  <c:v>0.76500000000000001</c:v>
                </c:pt>
              </c:numCache>
            </c:numRef>
          </c:val>
          <c:extLst>
            <c:ext xmlns:c16="http://schemas.microsoft.com/office/drawing/2014/chart" uri="{C3380CC4-5D6E-409C-BE32-E72D297353CC}">
              <c16:uniqueId val="{00000000-7259-8C4B-AF16-880EE83EBEC1}"/>
            </c:ext>
          </c:extLst>
        </c:ser>
        <c:ser>
          <c:idx val="1"/>
          <c:order val="1"/>
          <c:tx>
            <c:strRef>
              <c:f>Sheet1!$C$1</c:f>
              <c:strCache>
                <c:ptCount val="1"/>
                <c:pt idx="0">
                  <c:v>AChR-Ab减少率</c:v>
                </c:pt>
              </c:strCache>
            </c:strRef>
          </c:tx>
          <c:spPr>
            <a:solidFill>
              <a:schemeClr val="accent1">
                <a:alpha val="50000"/>
              </a:schemeClr>
            </a:solidFill>
            <a:ln>
              <a:noFill/>
            </a:ln>
            <a:effectLst/>
          </c:spPr>
          <c:dLbls>
            <c:dLbl>
              <c:idx val="0"/>
              <c:layout>
                <c:manualLayout>
                  <c:x val="5.3665307875412731E-2"/>
                  <c:y val="-8.278373340378641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0DD1-4F22-9684-21DF7B5B40A0}"/>
                </c:ext>
              </c:extLst>
            </c:dLbl>
            <c:dLbl>
              <c:idx val="1"/>
              <c:layout>
                <c:manualLayout>
                  <c:x val="0"/>
                  <c:y val="-3.880487503302488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0DD1-4F22-9684-21DF7B5B40A0}"/>
                </c:ext>
              </c:extLst>
            </c:dLbl>
            <c:dLbl>
              <c:idx val="2"/>
              <c:layout>
                <c:manualLayout>
                  <c:x val="2.4393321761550799E-3"/>
                  <c:y val="-0.1578064918009678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0DD1-4F22-9684-21DF7B5B40A0}"/>
                </c:ext>
              </c:extLst>
            </c:dLbl>
            <c:dLbl>
              <c:idx val="3"/>
              <c:layout>
                <c:manualLayout>
                  <c:x val="0"/>
                  <c:y val="-6.46747917217082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0DD1-4F22-9684-21DF7B5B40A0}"/>
                </c:ext>
              </c:extLst>
            </c:dLbl>
            <c:dLbl>
              <c:idx val="4"/>
              <c:layout>
                <c:manualLayout>
                  <c:x val="0"/>
                  <c:y val="-4.656585003962986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0DD1-4F22-9684-21DF7B5B40A0}"/>
                </c:ext>
              </c:extLst>
            </c:dLbl>
            <c:dLbl>
              <c:idx val="5"/>
              <c:layout>
                <c:manualLayout>
                  <c:x val="-9.7573287046206769E-3"/>
                  <c:y val="-5.432682504623483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0DD1-4F22-9684-21DF7B5B40A0}"/>
                </c:ext>
              </c:extLst>
            </c:dLbl>
            <c:spPr>
              <a:noFill/>
              <a:ln>
                <a:noFill/>
              </a:ln>
              <a:effectLst/>
            </c:spPr>
            <c:txPr>
              <a:bodyPr rot="0" spcFirstLastPara="1" vertOverflow="ellipsis" vert="horz" wrap="square" lIns="38100" tIns="19050" rIns="38100" bIns="19050" anchor="ctr" anchorCtr="1">
                <a:spAutoFit/>
              </a:bodyPr>
              <a:lstStyle/>
              <a:p>
                <a:pPr>
                  <a:defRPr lang="zh-CN" sz="1195" b="1" i="0" u="none" strike="noStrike" kern="1200" baseline="0">
                    <a:solidFill>
                      <a:schemeClr val="tx1">
                        <a:lumMod val="95000"/>
                        <a:lumOff val="5000"/>
                      </a:schemeClr>
                    </a:solidFill>
                    <a:latin typeface="Times New Roman" panose="02020603050405020304" pitchFamily="18" charset="0"/>
                    <a:ea typeface="+mn-ea"/>
                    <a:cs typeface="Times New Roman" panose="02020603050405020304" pitchFamily="18" charset="0"/>
                  </a:defRPr>
                </a:pPr>
                <a:endParaRPr lang="zh-CN"/>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患者#1</c:v>
                </c:pt>
                <c:pt idx="1">
                  <c:v>患者#2</c:v>
                </c:pt>
                <c:pt idx="2">
                  <c:v>患者#3</c:v>
                </c:pt>
                <c:pt idx="3">
                  <c:v>患者#4</c:v>
                </c:pt>
                <c:pt idx="4">
                  <c:v>患者#5</c:v>
                </c:pt>
                <c:pt idx="5">
                  <c:v>患者#6</c:v>
                </c:pt>
              </c:strCache>
            </c:strRef>
          </c:cat>
          <c:val>
            <c:numRef>
              <c:f>Sheet1!$C$2:$C$7</c:f>
              <c:numCache>
                <c:formatCode>0.00%</c:formatCode>
                <c:ptCount val="6"/>
                <c:pt idx="0">
                  <c:v>0.184</c:v>
                </c:pt>
                <c:pt idx="1">
                  <c:v>0.112</c:v>
                </c:pt>
                <c:pt idx="2" formatCode="0%">
                  <c:v>0.4</c:v>
                </c:pt>
                <c:pt idx="3">
                  <c:v>0.19400000000000001</c:v>
                </c:pt>
                <c:pt idx="4">
                  <c:v>0.151</c:v>
                </c:pt>
                <c:pt idx="5">
                  <c:v>0.17299999999999999</c:v>
                </c:pt>
              </c:numCache>
            </c:numRef>
          </c:val>
          <c:extLst>
            <c:ext xmlns:c16="http://schemas.microsoft.com/office/drawing/2014/chart" uri="{C3380CC4-5D6E-409C-BE32-E72D297353CC}">
              <c16:uniqueId val="{00000001-7259-8C4B-AF16-880EE83EBEC1}"/>
            </c:ext>
          </c:extLst>
        </c:ser>
        <c:dLbls>
          <c:showLegendKey val="0"/>
          <c:showVal val="1"/>
          <c:showCatName val="0"/>
          <c:showSerName val="0"/>
          <c:showPercent val="0"/>
          <c:showBubbleSize val="0"/>
        </c:dLbls>
        <c:axId val="636469432"/>
        <c:axId val="636468728"/>
      </c:areaChart>
      <c:catAx>
        <c:axId val="6364694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zh-CN" sz="1100" b="0" i="0" u="none" strike="noStrike" kern="1200" baseline="0">
                <a:solidFill>
                  <a:schemeClr val="tx1">
                    <a:lumMod val="85000"/>
                    <a:lumOff val="15000"/>
                  </a:schemeClr>
                </a:solidFill>
                <a:latin typeface="Times New Roman" panose="02020603050405020304" pitchFamily="18" charset="0"/>
                <a:ea typeface="宋体" panose="02010600030101010101" pitchFamily="2" charset="-122"/>
                <a:cs typeface="Times New Roman" panose="02020603050405020304" pitchFamily="18" charset="0"/>
              </a:defRPr>
            </a:pPr>
            <a:endParaRPr lang="zh-CN"/>
          </a:p>
        </c:txPr>
        <c:crossAx val="636468728"/>
        <c:crosses val="autoZero"/>
        <c:auto val="1"/>
        <c:lblAlgn val="ctr"/>
        <c:lblOffset val="100"/>
        <c:noMultiLvlLbl val="0"/>
      </c:catAx>
      <c:valAx>
        <c:axId val="63646872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lang="zh-CN" sz="1195"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zh-CN"/>
          </a:p>
        </c:txPr>
        <c:crossAx val="636469432"/>
        <c:crosses val="autoZero"/>
        <c:crossBetween val="midCat"/>
      </c:valAx>
      <c:spPr>
        <a:noFill/>
        <a:ln>
          <a:noFill/>
        </a:ln>
        <a:effectLst/>
      </c:spPr>
    </c:plotArea>
    <c:legend>
      <c:legendPos val="r"/>
      <c:legendEntry>
        <c:idx val="0"/>
        <c:txPr>
          <a:bodyPr rot="0" spcFirstLastPara="1" vertOverflow="ellipsis" vert="horz" wrap="square" anchor="ctr" anchorCtr="1"/>
          <a:lstStyle/>
          <a:p>
            <a:pPr>
              <a:defRPr lang="zh-CN" sz="1400" b="0" i="0" u="none" strike="noStrike" kern="1200" baseline="0">
                <a:solidFill>
                  <a:schemeClr val="tx1">
                    <a:lumMod val="65000"/>
                    <a:lumOff val="35000"/>
                  </a:schemeClr>
                </a:solidFill>
                <a:latin typeface="Times New Roman" panose="02020603050405020304" pitchFamily="18" charset="0"/>
                <a:ea typeface="宋体" panose="02010600030101010101" pitchFamily="2" charset="-122"/>
                <a:cs typeface="Times New Roman" panose="02020603050405020304" pitchFamily="18" charset="0"/>
              </a:defRPr>
            </a:pPr>
            <a:endParaRPr lang="zh-CN"/>
          </a:p>
        </c:txPr>
      </c:legendEntry>
      <c:legendEntry>
        <c:idx val="1"/>
        <c:txPr>
          <a:bodyPr rot="0" spcFirstLastPara="1" vertOverflow="ellipsis" vert="horz" wrap="square" anchor="ctr" anchorCtr="1"/>
          <a:lstStyle/>
          <a:p>
            <a:pPr>
              <a:defRPr lang="zh-CN" sz="1400" b="0" i="0" u="none" strike="noStrike" kern="1200" baseline="0">
                <a:solidFill>
                  <a:schemeClr val="tx1">
                    <a:lumMod val="65000"/>
                    <a:lumOff val="35000"/>
                  </a:schemeClr>
                </a:solidFill>
                <a:latin typeface="Times New Roman" panose="02020603050405020304" pitchFamily="18" charset="0"/>
                <a:ea typeface="宋体" panose="02010600030101010101" pitchFamily="2" charset="-122"/>
                <a:cs typeface="Times New Roman" panose="02020603050405020304" pitchFamily="18" charset="0"/>
              </a:defRPr>
            </a:pPr>
            <a:endParaRPr lang="zh-CN"/>
          </a:p>
        </c:txPr>
      </c:legendEntry>
      <c:layout>
        <c:manualLayout>
          <c:xMode val="edge"/>
          <c:yMode val="edge"/>
          <c:x val="0.5075368641674205"/>
          <c:y val="0"/>
          <c:w val="0.3396729719882074"/>
          <c:h val="0.10413150717523528"/>
        </c:manualLayout>
      </c:layout>
      <c:overlay val="0"/>
      <c:spPr>
        <a:noFill/>
        <a:ln>
          <a:noFill/>
        </a:ln>
        <a:effectLst/>
      </c:spPr>
      <c:txPr>
        <a:bodyPr rot="0" spcFirstLastPara="1" vertOverflow="ellipsis" vert="horz" wrap="square" anchor="ctr" anchorCtr="1"/>
        <a:lstStyle/>
        <a:p>
          <a:pPr>
            <a:defRPr lang="zh-CN" sz="1195" b="0" i="0" u="none" strike="noStrike" kern="1200" baseline="0">
              <a:solidFill>
                <a:schemeClr val="tx1">
                  <a:lumMod val="65000"/>
                  <a:lumOff val="35000"/>
                </a:schemeClr>
              </a:solidFill>
              <a:latin typeface="Times New Roman" panose="02020603050405020304" pitchFamily="18" charset="0"/>
              <a:ea typeface="宋体" panose="02010600030101010101" pitchFamily="2" charset="-122"/>
              <a:cs typeface="Times New Roman" panose="02020603050405020304" pitchFamily="18" charset="0"/>
            </a:defRPr>
          </a:pPr>
          <a:endParaRPr lang="zh-CN"/>
        </a:p>
      </c:txPr>
    </c:legend>
    <c:plotVisOnly val="1"/>
    <c:dispBlanksAs val="gap"/>
    <c:showDLblsOverMax val="0"/>
  </c:chart>
  <c:spPr>
    <a:noFill/>
    <a:ln>
      <a:noFill/>
    </a:ln>
    <a:effectLst/>
  </c:spPr>
  <c:txPr>
    <a:bodyPr/>
    <a:lstStyle/>
    <a:p>
      <a:pPr>
        <a:defRPr lang="zh-CN"/>
      </a:pPr>
      <a:endParaRPr lang="zh-CN"/>
    </a:p>
  </c:txPr>
  <c:externalData r:id="rId3">
    <c:autoUpdate val="0"/>
  </c:externalData>
</c:chartSpace>
</file>

<file path=ppt/charts/colors1.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5"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5"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5"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5"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5"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5"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5"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5"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63DB594-92CC-4F7A-93B4-F49893E6EF6A}" type="datetimeFigureOut">
              <a:rPr lang="zh-CN" altLang="en-US" smtClean="0"/>
              <a:t>2024/7/13</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DC6CC81-5A29-498B-9208-A0AA820C5D06}" type="slidenum">
              <a:rPr lang="zh-CN" altLang="en-US" smtClean="0"/>
              <a:t>‹#›</a:t>
            </a:fld>
            <a:endParaRPr lang="zh-CN" altLang="en-US"/>
          </a:p>
        </p:txBody>
      </p:sp>
    </p:spTree>
    <p:extLst>
      <p:ext uri="{BB962C8B-B14F-4D97-AF65-F5344CB8AC3E}">
        <p14:creationId xmlns:p14="http://schemas.microsoft.com/office/powerpoint/2010/main" val="17537038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3DC6CC81-5A29-498B-9208-A0AA820C5D06}" type="slidenum">
              <a:rPr lang="zh-CN" altLang="en-US" smtClean="0"/>
              <a:t>7</a:t>
            </a:fld>
            <a:endParaRPr lang="zh-CN" altLang="en-US"/>
          </a:p>
        </p:txBody>
      </p:sp>
    </p:spTree>
    <p:extLst>
      <p:ext uri="{BB962C8B-B14F-4D97-AF65-F5344CB8AC3E}">
        <p14:creationId xmlns:p14="http://schemas.microsoft.com/office/powerpoint/2010/main" val="6207061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31332204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extLst>
      <p:ext uri="{BB962C8B-B14F-4D97-AF65-F5344CB8AC3E}">
        <p14:creationId xmlns:p14="http://schemas.microsoft.com/office/powerpoint/2010/main" val="4719075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FADF8BB-B51D-F3E6-D781-CF83C4D1BA4F}"/>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B26E61CC-BB07-C748-EB19-1A62D47E52E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5CC66E67-89E0-46A8-C287-D55730625C5E}"/>
              </a:ext>
            </a:extLst>
          </p:cNvPr>
          <p:cNvSpPr>
            <a:spLocks noGrp="1"/>
          </p:cNvSpPr>
          <p:nvPr>
            <p:ph type="dt" sz="half" idx="10"/>
          </p:nvPr>
        </p:nvSpPr>
        <p:spPr/>
        <p:txBody>
          <a:bodyPr/>
          <a:lstStyle/>
          <a:p>
            <a:fld id="{54C0D90F-8BCA-4DEA-B274-D67E5E130A07}" type="datetimeFigureOut">
              <a:rPr lang="zh-CN" altLang="en-US" smtClean="0"/>
              <a:t>2024/7/13</a:t>
            </a:fld>
            <a:endParaRPr lang="zh-CN" altLang="en-US"/>
          </a:p>
        </p:txBody>
      </p:sp>
      <p:sp>
        <p:nvSpPr>
          <p:cNvPr id="5" name="页脚占位符 4">
            <a:extLst>
              <a:ext uri="{FF2B5EF4-FFF2-40B4-BE49-F238E27FC236}">
                <a16:creationId xmlns:a16="http://schemas.microsoft.com/office/drawing/2014/main" id="{37013ADA-3876-FB57-1B74-51044500AE6C}"/>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12C22ABD-080B-FC8A-67C1-98BC2A07C1F8}"/>
              </a:ext>
            </a:extLst>
          </p:cNvPr>
          <p:cNvSpPr>
            <a:spLocks noGrp="1"/>
          </p:cNvSpPr>
          <p:nvPr>
            <p:ph type="sldNum" sz="quarter" idx="12"/>
          </p:nvPr>
        </p:nvSpPr>
        <p:spPr/>
        <p:txBody>
          <a:bodyPr/>
          <a:lstStyle/>
          <a:p>
            <a:fld id="{6109AF36-E674-4787-959C-F608974A387F}" type="slidenum">
              <a:rPr lang="zh-CN" altLang="en-US" smtClean="0"/>
              <a:t>‹#›</a:t>
            </a:fld>
            <a:endParaRPr lang="zh-CN" altLang="en-US"/>
          </a:p>
        </p:txBody>
      </p:sp>
    </p:spTree>
    <p:extLst>
      <p:ext uri="{BB962C8B-B14F-4D97-AF65-F5344CB8AC3E}">
        <p14:creationId xmlns:p14="http://schemas.microsoft.com/office/powerpoint/2010/main" val="38626773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CA68F09-4BCF-D88F-5403-EC210BF4EADA}"/>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06716F14-7A3F-2E7D-9F8D-FDCC97189EBC}"/>
              </a:ext>
            </a:extLst>
          </p:cNvPr>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8C7AB60B-1067-BC5C-E3AA-584B979FC4B6}"/>
              </a:ext>
            </a:extLst>
          </p:cNvPr>
          <p:cNvSpPr>
            <a:spLocks noGrp="1"/>
          </p:cNvSpPr>
          <p:nvPr>
            <p:ph type="dt" sz="half" idx="10"/>
          </p:nvPr>
        </p:nvSpPr>
        <p:spPr/>
        <p:txBody>
          <a:bodyPr/>
          <a:lstStyle/>
          <a:p>
            <a:fld id="{54C0D90F-8BCA-4DEA-B274-D67E5E130A07}" type="datetimeFigureOut">
              <a:rPr lang="zh-CN" altLang="en-US" smtClean="0"/>
              <a:t>2024/7/13</a:t>
            </a:fld>
            <a:endParaRPr lang="zh-CN" altLang="en-US"/>
          </a:p>
        </p:txBody>
      </p:sp>
      <p:sp>
        <p:nvSpPr>
          <p:cNvPr id="5" name="页脚占位符 4">
            <a:extLst>
              <a:ext uri="{FF2B5EF4-FFF2-40B4-BE49-F238E27FC236}">
                <a16:creationId xmlns:a16="http://schemas.microsoft.com/office/drawing/2014/main" id="{46365B2C-5CD2-E6E8-3CFF-41E27B756443}"/>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F7FDE1D0-1418-361C-1F8E-DA2E85A8F878}"/>
              </a:ext>
            </a:extLst>
          </p:cNvPr>
          <p:cNvSpPr>
            <a:spLocks noGrp="1"/>
          </p:cNvSpPr>
          <p:nvPr>
            <p:ph type="sldNum" sz="quarter" idx="12"/>
          </p:nvPr>
        </p:nvSpPr>
        <p:spPr/>
        <p:txBody>
          <a:bodyPr/>
          <a:lstStyle/>
          <a:p>
            <a:fld id="{6109AF36-E674-4787-959C-F608974A387F}" type="slidenum">
              <a:rPr lang="zh-CN" altLang="en-US" smtClean="0"/>
              <a:t>‹#›</a:t>
            </a:fld>
            <a:endParaRPr lang="zh-CN" altLang="en-US"/>
          </a:p>
        </p:txBody>
      </p:sp>
    </p:spTree>
    <p:extLst>
      <p:ext uri="{BB962C8B-B14F-4D97-AF65-F5344CB8AC3E}">
        <p14:creationId xmlns:p14="http://schemas.microsoft.com/office/powerpoint/2010/main" val="29973224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1F4E5BF4-6D7A-1544-B785-3ADB113A38C0}"/>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6354573D-8DD2-E910-E645-73442722B4DF}"/>
              </a:ext>
            </a:extLst>
          </p:cNvPr>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EED19F00-BCFB-C5FF-FCB2-7D77CCA2A4EB}"/>
              </a:ext>
            </a:extLst>
          </p:cNvPr>
          <p:cNvSpPr>
            <a:spLocks noGrp="1"/>
          </p:cNvSpPr>
          <p:nvPr>
            <p:ph type="dt" sz="half" idx="10"/>
          </p:nvPr>
        </p:nvSpPr>
        <p:spPr/>
        <p:txBody>
          <a:bodyPr/>
          <a:lstStyle/>
          <a:p>
            <a:fld id="{54C0D90F-8BCA-4DEA-B274-D67E5E130A07}" type="datetimeFigureOut">
              <a:rPr lang="zh-CN" altLang="en-US" smtClean="0"/>
              <a:t>2024/7/13</a:t>
            </a:fld>
            <a:endParaRPr lang="zh-CN" altLang="en-US"/>
          </a:p>
        </p:txBody>
      </p:sp>
      <p:sp>
        <p:nvSpPr>
          <p:cNvPr id="5" name="页脚占位符 4">
            <a:extLst>
              <a:ext uri="{FF2B5EF4-FFF2-40B4-BE49-F238E27FC236}">
                <a16:creationId xmlns:a16="http://schemas.microsoft.com/office/drawing/2014/main" id="{5709EB9A-6F4C-7862-7592-EC99210C68D3}"/>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433DB6F1-D83F-0A63-BF26-CEC6D3509219}"/>
              </a:ext>
            </a:extLst>
          </p:cNvPr>
          <p:cNvSpPr>
            <a:spLocks noGrp="1"/>
          </p:cNvSpPr>
          <p:nvPr>
            <p:ph type="sldNum" sz="quarter" idx="12"/>
          </p:nvPr>
        </p:nvSpPr>
        <p:spPr/>
        <p:txBody>
          <a:bodyPr/>
          <a:lstStyle/>
          <a:p>
            <a:fld id="{6109AF36-E674-4787-959C-F608974A387F}" type="slidenum">
              <a:rPr lang="zh-CN" altLang="en-US" smtClean="0"/>
              <a:t>‹#›</a:t>
            </a:fld>
            <a:endParaRPr lang="zh-CN" altLang="en-US"/>
          </a:p>
        </p:txBody>
      </p:sp>
    </p:spTree>
    <p:extLst>
      <p:ext uri="{BB962C8B-B14F-4D97-AF65-F5344CB8AC3E}">
        <p14:creationId xmlns:p14="http://schemas.microsoft.com/office/powerpoint/2010/main" val="25918489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0">
    <p:bg>
      <p:bgPr>
        <a:blipFill dpi="0" rotWithShape="0">
          <a:blip r:embed="rId2"/>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689069298"/>
      </p:ext>
    </p:extLst>
  </p:cSld>
  <p:clrMapOvr>
    <a:overrideClrMapping bg1="lt1" tx1="dk1" bg2="lt2" tx2="dk2" accent1="accent1" accent2="accent2" accent3="accent3" accent4="accent4" accent5="accent5" accent6="accent6" hlink="hlink" folHlink="folHlink"/>
  </p:clrMapOvr>
  <p:transition>
    <p:cu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4614A1B-AB5A-1018-B675-41029FF0CA0E}"/>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5DC6A95F-9B91-FB97-FC31-B882CCB9C37A}"/>
              </a:ext>
            </a:extLst>
          </p:cNvPr>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496FC491-3A08-4967-4FCA-C45AB6BE12BF}"/>
              </a:ext>
            </a:extLst>
          </p:cNvPr>
          <p:cNvSpPr>
            <a:spLocks noGrp="1"/>
          </p:cNvSpPr>
          <p:nvPr>
            <p:ph type="dt" sz="half" idx="10"/>
          </p:nvPr>
        </p:nvSpPr>
        <p:spPr/>
        <p:txBody>
          <a:bodyPr/>
          <a:lstStyle/>
          <a:p>
            <a:fld id="{54C0D90F-8BCA-4DEA-B274-D67E5E130A07}" type="datetimeFigureOut">
              <a:rPr lang="zh-CN" altLang="en-US" smtClean="0"/>
              <a:t>2024/7/13</a:t>
            </a:fld>
            <a:endParaRPr lang="zh-CN" altLang="en-US"/>
          </a:p>
        </p:txBody>
      </p:sp>
      <p:sp>
        <p:nvSpPr>
          <p:cNvPr id="5" name="页脚占位符 4">
            <a:extLst>
              <a:ext uri="{FF2B5EF4-FFF2-40B4-BE49-F238E27FC236}">
                <a16:creationId xmlns:a16="http://schemas.microsoft.com/office/drawing/2014/main" id="{1B0AEEFD-6E24-6D59-3F6B-46258549CC1A}"/>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D0CDE295-CDA4-E12F-282C-E8AAF6F8B006}"/>
              </a:ext>
            </a:extLst>
          </p:cNvPr>
          <p:cNvSpPr>
            <a:spLocks noGrp="1"/>
          </p:cNvSpPr>
          <p:nvPr>
            <p:ph type="sldNum" sz="quarter" idx="12"/>
          </p:nvPr>
        </p:nvSpPr>
        <p:spPr/>
        <p:txBody>
          <a:bodyPr/>
          <a:lstStyle/>
          <a:p>
            <a:fld id="{6109AF36-E674-4787-959C-F608974A387F}" type="slidenum">
              <a:rPr lang="zh-CN" altLang="en-US" smtClean="0"/>
              <a:t>‹#›</a:t>
            </a:fld>
            <a:endParaRPr lang="zh-CN" altLang="en-US"/>
          </a:p>
        </p:txBody>
      </p:sp>
    </p:spTree>
    <p:extLst>
      <p:ext uri="{BB962C8B-B14F-4D97-AF65-F5344CB8AC3E}">
        <p14:creationId xmlns:p14="http://schemas.microsoft.com/office/powerpoint/2010/main" val="2745809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734FE03-F19F-C573-7443-2B1CA3F079CD}"/>
              </a:ext>
            </a:extLst>
          </p:cNvPr>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FAB9A951-08E7-3D37-9888-B95C8D5F917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a:extLst>
              <a:ext uri="{FF2B5EF4-FFF2-40B4-BE49-F238E27FC236}">
                <a16:creationId xmlns:a16="http://schemas.microsoft.com/office/drawing/2014/main" id="{96FD5FF7-FA5D-B60C-EFAF-359C2FD1F245}"/>
              </a:ext>
            </a:extLst>
          </p:cNvPr>
          <p:cNvSpPr>
            <a:spLocks noGrp="1"/>
          </p:cNvSpPr>
          <p:nvPr>
            <p:ph type="dt" sz="half" idx="10"/>
          </p:nvPr>
        </p:nvSpPr>
        <p:spPr/>
        <p:txBody>
          <a:bodyPr/>
          <a:lstStyle/>
          <a:p>
            <a:fld id="{54C0D90F-8BCA-4DEA-B274-D67E5E130A07}" type="datetimeFigureOut">
              <a:rPr lang="zh-CN" altLang="en-US" smtClean="0"/>
              <a:t>2024/7/13</a:t>
            </a:fld>
            <a:endParaRPr lang="zh-CN" altLang="en-US"/>
          </a:p>
        </p:txBody>
      </p:sp>
      <p:sp>
        <p:nvSpPr>
          <p:cNvPr id="5" name="页脚占位符 4">
            <a:extLst>
              <a:ext uri="{FF2B5EF4-FFF2-40B4-BE49-F238E27FC236}">
                <a16:creationId xmlns:a16="http://schemas.microsoft.com/office/drawing/2014/main" id="{73957F73-3BB5-759A-A938-9AB8F8404C07}"/>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8A972F53-4A58-B815-A168-1448C745117E}"/>
              </a:ext>
            </a:extLst>
          </p:cNvPr>
          <p:cNvSpPr>
            <a:spLocks noGrp="1"/>
          </p:cNvSpPr>
          <p:nvPr>
            <p:ph type="sldNum" sz="quarter" idx="12"/>
          </p:nvPr>
        </p:nvSpPr>
        <p:spPr/>
        <p:txBody>
          <a:bodyPr/>
          <a:lstStyle/>
          <a:p>
            <a:fld id="{6109AF36-E674-4787-959C-F608974A387F}" type="slidenum">
              <a:rPr lang="zh-CN" altLang="en-US" smtClean="0"/>
              <a:t>‹#›</a:t>
            </a:fld>
            <a:endParaRPr lang="zh-CN" altLang="en-US"/>
          </a:p>
        </p:txBody>
      </p:sp>
    </p:spTree>
    <p:extLst>
      <p:ext uri="{BB962C8B-B14F-4D97-AF65-F5344CB8AC3E}">
        <p14:creationId xmlns:p14="http://schemas.microsoft.com/office/powerpoint/2010/main" val="8129565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F345B2B-BE14-78A9-0D03-0E862E38C73D}"/>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EA78F74B-3358-8066-B826-7E6970EE76E9}"/>
              </a:ext>
            </a:extLst>
          </p:cNvPr>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a:extLst>
              <a:ext uri="{FF2B5EF4-FFF2-40B4-BE49-F238E27FC236}">
                <a16:creationId xmlns:a16="http://schemas.microsoft.com/office/drawing/2014/main" id="{2AEAD0F0-6C3A-730B-CD57-F100C15BCCE5}"/>
              </a:ext>
            </a:extLst>
          </p:cNvPr>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a:extLst>
              <a:ext uri="{FF2B5EF4-FFF2-40B4-BE49-F238E27FC236}">
                <a16:creationId xmlns:a16="http://schemas.microsoft.com/office/drawing/2014/main" id="{5CB97EFF-E0F0-C191-9A2E-B988AC0B8953}"/>
              </a:ext>
            </a:extLst>
          </p:cNvPr>
          <p:cNvSpPr>
            <a:spLocks noGrp="1"/>
          </p:cNvSpPr>
          <p:nvPr>
            <p:ph type="dt" sz="half" idx="10"/>
          </p:nvPr>
        </p:nvSpPr>
        <p:spPr/>
        <p:txBody>
          <a:bodyPr/>
          <a:lstStyle/>
          <a:p>
            <a:fld id="{54C0D90F-8BCA-4DEA-B274-D67E5E130A07}" type="datetimeFigureOut">
              <a:rPr lang="zh-CN" altLang="en-US" smtClean="0"/>
              <a:t>2024/7/13</a:t>
            </a:fld>
            <a:endParaRPr lang="zh-CN" altLang="en-US"/>
          </a:p>
        </p:txBody>
      </p:sp>
      <p:sp>
        <p:nvSpPr>
          <p:cNvPr id="6" name="页脚占位符 5">
            <a:extLst>
              <a:ext uri="{FF2B5EF4-FFF2-40B4-BE49-F238E27FC236}">
                <a16:creationId xmlns:a16="http://schemas.microsoft.com/office/drawing/2014/main" id="{D64CEDB6-5863-7321-9FEC-76674CCC9BC7}"/>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4AB92297-15BE-D906-86BC-668712B443A8}"/>
              </a:ext>
            </a:extLst>
          </p:cNvPr>
          <p:cNvSpPr>
            <a:spLocks noGrp="1"/>
          </p:cNvSpPr>
          <p:nvPr>
            <p:ph type="sldNum" sz="quarter" idx="12"/>
          </p:nvPr>
        </p:nvSpPr>
        <p:spPr/>
        <p:txBody>
          <a:bodyPr/>
          <a:lstStyle/>
          <a:p>
            <a:fld id="{6109AF36-E674-4787-959C-F608974A387F}" type="slidenum">
              <a:rPr lang="zh-CN" altLang="en-US" smtClean="0"/>
              <a:t>‹#›</a:t>
            </a:fld>
            <a:endParaRPr lang="zh-CN" altLang="en-US"/>
          </a:p>
        </p:txBody>
      </p:sp>
    </p:spTree>
    <p:extLst>
      <p:ext uri="{BB962C8B-B14F-4D97-AF65-F5344CB8AC3E}">
        <p14:creationId xmlns:p14="http://schemas.microsoft.com/office/powerpoint/2010/main" val="1470006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0B63A8C-94AE-D864-7AA7-BF8A45CE8F66}"/>
              </a:ext>
            </a:extLst>
          </p:cNvPr>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58E4E1B5-5A20-BB5D-0E51-7D0F2969AE2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a:extLst>
              <a:ext uri="{FF2B5EF4-FFF2-40B4-BE49-F238E27FC236}">
                <a16:creationId xmlns:a16="http://schemas.microsoft.com/office/drawing/2014/main" id="{3112E67D-D3F6-EB76-3E6C-48BF460F320A}"/>
              </a:ext>
            </a:extLst>
          </p:cNvPr>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a:extLst>
              <a:ext uri="{FF2B5EF4-FFF2-40B4-BE49-F238E27FC236}">
                <a16:creationId xmlns:a16="http://schemas.microsoft.com/office/drawing/2014/main" id="{AB4F713D-76FD-3C04-DD9F-D6284CD1976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a:extLst>
              <a:ext uri="{FF2B5EF4-FFF2-40B4-BE49-F238E27FC236}">
                <a16:creationId xmlns:a16="http://schemas.microsoft.com/office/drawing/2014/main" id="{D10C4448-1C92-D4DF-D654-2B3C04127891}"/>
              </a:ext>
            </a:extLst>
          </p:cNvPr>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a:extLst>
              <a:ext uri="{FF2B5EF4-FFF2-40B4-BE49-F238E27FC236}">
                <a16:creationId xmlns:a16="http://schemas.microsoft.com/office/drawing/2014/main" id="{253C66DA-CF1C-9F89-43D7-786C0BEC7C0E}"/>
              </a:ext>
            </a:extLst>
          </p:cNvPr>
          <p:cNvSpPr>
            <a:spLocks noGrp="1"/>
          </p:cNvSpPr>
          <p:nvPr>
            <p:ph type="dt" sz="half" idx="10"/>
          </p:nvPr>
        </p:nvSpPr>
        <p:spPr/>
        <p:txBody>
          <a:bodyPr/>
          <a:lstStyle/>
          <a:p>
            <a:fld id="{54C0D90F-8BCA-4DEA-B274-D67E5E130A07}" type="datetimeFigureOut">
              <a:rPr lang="zh-CN" altLang="en-US" smtClean="0"/>
              <a:t>2024/7/13</a:t>
            </a:fld>
            <a:endParaRPr lang="zh-CN" altLang="en-US"/>
          </a:p>
        </p:txBody>
      </p:sp>
      <p:sp>
        <p:nvSpPr>
          <p:cNvPr id="8" name="页脚占位符 7">
            <a:extLst>
              <a:ext uri="{FF2B5EF4-FFF2-40B4-BE49-F238E27FC236}">
                <a16:creationId xmlns:a16="http://schemas.microsoft.com/office/drawing/2014/main" id="{D358D585-357D-DBAE-A518-F4E13DFDD6E5}"/>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id="{BDC8FB31-57E8-8E37-9457-799D24722ABD}"/>
              </a:ext>
            </a:extLst>
          </p:cNvPr>
          <p:cNvSpPr>
            <a:spLocks noGrp="1"/>
          </p:cNvSpPr>
          <p:nvPr>
            <p:ph type="sldNum" sz="quarter" idx="12"/>
          </p:nvPr>
        </p:nvSpPr>
        <p:spPr/>
        <p:txBody>
          <a:bodyPr/>
          <a:lstStyle/>
          <a:p>
            <a:fld id="{6109AF36-E674-4787-959C-F608974A387F}" type="slidenum">
              <a:rPr lang="zh-CN" altLang="en-US" smtClean="0"/>
              <a:t>‹#›</a:t>
            </a:fld>
            <a:endParaRPr lang="zh-CN" altLang="en-US"/>
          </a:p>
        </p:txBody>
      </p:sp>
    </p:spTree>
    <p:extLst>
      <p:ext uri="{BB962C8B-B14F-4D97-AF65-F5344CB8AC3E}">
        <p14:creationId xmlns:p14="http://schemas.microsoft.com/office/powerpoint/2010/main" val="34324345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6A5D2D4-E130-AE68-22F1-833605F57203}"/>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BDF52E45-CC59-4A47-0892-4153FEFBE1CD}"/>
              </a:ext>
            </a:extLst>
          </p:cNvPr>
          <p:cNvSpPr>
            <a:spLocks noGrp="1"/>
          </p:cNvSpPr>
          <p:nvPr>
            <p:ph type="dt" sz="half" idx="10"/>
          </p:nvPr>
        </p:nvSpPr>
        <p:spPr/>
        <p:txBody>
          <a:bodyPr/>
          <a:lstStyle/>
          <a:p>
            <a:fld id="{54C0D90F-8BCA-4DEA-B274-D67E5E130A07}" type="datetimeFigureOut">
              <a:rPr lang="zh-CN" altLang="en-US" smtClean="0"/>
              <a:t>2024/7/13</a:t>
            </a:fld>
            <a:endParaRPr lang="zh-CN" altLang="en-US"/>
          </a:p>
        </p:txBody>
      </p:sp>
      <p:sp>
        <p:nvSpPr>
          <p:cNvPr id="4" name="页脚占位符 3">
            <a:extLst>
              <a:ext uri="{FF2B5EF4-FFF2-40B4-BE49-F238E27FC236}">
                <a16:creationId xmlns:a16="http://schemas.microsoft.com/office/drawing/2014/main" id="{3ECF24F9-E052-9500-BE91-D8F637D31979}"/>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id="{10A93825-2FA9-E179-EB27-730F377938C6}"/>
              </a:ext>
            </a:extLst>
          </p:cNvPr>
          <p:cNvSpPr>
            <a:spLocks noGrp="1"/>
          </p:cNvSpPr>
          <p:nvPr>
            <p:ph type="sldNum" sz="quarter" idx="12"/>
          </p:nvPr>
        </p:nvSpPr>
        <p:spPr/>
        <p:txBody>
          <a:bodyPr/>
          <a:lstStyle/>
          <a:p>
            <a:fld id="{6109AF36-E674-4787-959C-F608974A387F}" type="slidenum">
              <a:rPr lang="zh-CN" altLang="en-US" smtClean="0"/>
              <a:t>‹#›</a:t>
            </a:fld>
            <a:endParaRPr lang="zh-CN" altLang="en-US"/>
          </a:p>
        </p:txBody>
      </p:sp>
    </p:spTree>
    <p:extLst>
      <p:ext uri="{BB962C8B-B14F-4D97-AF65-F5344CB8AC3E}">
        <p14:creationId xmlns:p14="http://schemas.microsoft.com/office/powerpoint/2010/main" val="19729149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550E15B0-E5EB-5E2F-952E-D9D8704CB264}"/>
              </a:ext>
            </a:extLst>
          </p:cNvPr>
          <p:cNvSpPr>
            <a:spLocks noGrp="1"/>
          </p:cNvSpPr>
          <p:nvPr>
            <p:ph type="dt" sz="half" idx="10"/>
          </p:nvPr>
        </p:nvSpPr>
        <p:spPr/>
        <p:txBody>
          <a:bodyPr/>
          <a:lstStyle/>
          <a:p>
            <a:fld id="{54C0D90F-8BCA-4DEA-B274-D67E5E130A07}" type="datetimeFigureOut">
              <a:rPr lang="zh-CN" altLang="en-US" smtClean="0"/>
              <a:t>2024/7/13</a:t>
            </a:fld>
            <a:endParaRPr lang="zh-CN" altLang="en-US"/>
          </a:p>
        </p:txBody>
      </p:sp>
      <p:sp>
        <p:nvSpPr>
          <p:cNvPr id="3" name="页脚占位符 2">
            <a:extLst>
              <a:ext uri="{FF2B5EF4-FFF2-40B4-BE49-F238E27FC236}">
                <a16:creationId xmlns:a16="http://schemas.microsoft.com/office/drawing/2014/main" id="{8BD082DB-FA67-7F5B-B4BE-7A6C64178F2F}"/>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id="{16B23C2A-D62B-2567-0531-7C342FDF6C26}"/>
              </a:ext>
            </a:extLst>
          </p:cNvPr>
          <p:cNvSpPr>
            <a:spLocks noGrp="1"/>
          </p:cNvSpPr>
          <p:nvPr>
            <p:ph type="sldNum" sz="quarter" idx="12"/>
          </p:nvPr>
        </p:nvSpPr>
        <p:spPr/>
        <p:txBody>
          <a:bodyPr/>
          <a:lstStyle/>
          <a:p>
            <a:fld id="{6109AF36-E674-4787-959C-F608974A387F}" type="slidenum">
              <a:rPr lang="zh-CN" altLang="en-US" smtClean="0"/>
              <a:t>‹#›</a:t>
            </a:fld>
            <a:endParaRPr lang="zh-CN" altLang="en-US"/>
          </a:p>
        </p:txBody>
      </p:sp>
    </p:spTree>
    <p:extLst>
      <p:ext uri="{BB962C8B-B14F-4D97-AF65-F5344CB8AC3E}">
        <p14:creationId xmlns:p14="http://schemas.microsoft.com/office/powerpoint/2010/main" val="3239481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ED99677-EA5F-CB9C-767C-5A07CA767C0C}"/>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2269E9BC-FD6E-97A0-E841-6AD6500266B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a:extLst>
              <a:ext uri="{FF2B5EF4-FFF2-40B4-BE49-F238E27FC236}">
                <a16:creationId xmlns:a16="http://schemas.microsoft.com/office/drawing/2014/main" id="{C39E7FA0-67CF-0528-71F0-F54F19F672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67A2DC9D-0DC3-62FC-90E2-683FB3CC9297}"/>
              </a:ext>
            </a:extLst>
          </p:cNvPr>
          <p:cNvSpPr>
            <a:spLocks noGrp="1"/>
          </p:cNvSpPr>
          <p:nvPr>
            <p:ph type="dt" sz="half" idx="10"/>
          </p:nvPr>
        </p:nvSpPr>
        <p:spPr/>
        <p:txBody>
          <a:bodyPr/>
          <a:lstStyle/>
          <a:p>
            <a:fld id="{54C0D90F-8BCA-4DEA-B274-D67E5E130A07}" type="datetimeFigureOut">
              <a:rPr lang="zh-CN" altLang="en-US" smtClean="0"/>
              <a:t>2024/7/13</a:t>
            </a:fld>
            <a:endParaRPr lang="zh-CN" altLang="en-US"/>
          </a:p>
        </p:txBody>
      </p:sp>
      <p:sp>
        <p:nvSpPr>
          <p:cNvPr id="6" name="页脚占位符 5">
            <a:extLst>
              <a:ext uri="{FF2B5EF4-FFF2-40B4-BE49-F238E27FC236}">
                <a16:creationId xmlns:a16="http://schemas.microsoft.com/office/drawing/2014/main" id="{625EB645-77A9-DB7A-7AB5-840C6BAE4878}"/>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8793B380-9876-20F3-21F3-7707CC2F2558}"/>
              </a:ext>
            </a:extLst>
          </p:cNvPr>
          <p:cNvSpPr>
            <a:spLocks noGrp="1"/>
          </p:cNvSpPr>
          <p:nvPr>
            <p:ph type="sldNum" sz="quarter" idx="12"/>
          </p:nvPr>
        </p:nvSpPr>
        <p:spPr/>
        <p:txBody>
          <a:bodyPr/>
          <a:lstStyle/>
          <a:p>
            <a:fld id="{6109AF36-E674-4787-959C-F608974A387F}" type="slidenum">
              <a:rPr lang="zh-CN" altLang="en-US" smtClean="0"/>
              <a:t>‹#›</a:t>
            </a:fld>
            <a:endParaRPr lang="zh-CN" altLang="en-US"/>
          </a:p>
        </p:txBody>
      </p:sp>
    </p:spTree>
    <p:extLst>
      <p:ext uri="{BB962C8B-B14F-4D97-AF65-F5344CB8AC3E}">
        <p14:creationId xmlns:p14="http://schemas.microsoft.com/office/powerpoint/2010/main" val="40936919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A404E4F-23A2-8959-2414-C97E2A40B5FD}"/>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556E0C16-661A-A8A0-F082-664097EFD61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9D0705EE-22DD-2701-B9A4-4964A26678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E4912D04-DDB3-682F-71DE-6EB2A3C50436}"/>
              </a:ext>
            </a:extLst>
          </p:cNvPr>
          <p:cNvSpPr>
            <a:spLocks noGrp="1"/>
          </p:cNvSpPr>
          <p:nvPr>
            <p:ph type="dt" sz="half" idx="10"/>
          </p:nvPr>
        </p:nvSpPr>
        <p:spPr/>
        <p:txBody>
          <a:bodyPr/>
          <a:lstStyle/>
          <a:p>
            <a:fld id="{54C0D90F-8BCA-4DEA-B274-D67E5E130A07}" type="datetimeFigureOut">
              <a:rPr lang="zh-CN" altLang="en-US" smtClean="0"/>
              <a:t>2024/7/13</a:t>
            </a:fld>
            <a:endParaRPr lang="zh-CN" altLang="en-US"/>
          </a:p>
        </p:txBody>
      </p:sp>
      <p:sp>
        <p:nvSpPr>
          <p:cNvPr id="6" name="页脚占位符 5">
            <a:extLst>
              <a:ext uri="{FF2B5EF4-FFF2-40B4-BE49-F238E27FC236}">
                <a16:creationId xmlns:a16="http://schemas.microsoft.com/office/drawing/2014/main" id="{7296123D-8E8F-FC00-AFFB-FBF80C87ABE4}"/>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2E56018B-DC06-9D6D-4F40-9228A9C6AF36}"/>
              </a:ext>
            </a:extLst>
          </p:cNvPr>
          <p:cNvSpPr>
            <a:spLocks noGrp="1"/>
          </p:cNvSpPr>
          <p:nvPr>
            <p:ph type="sldNum" sz="quarter" idx="12"/>
          </p:nvPr>
        </p:nvSpPr>
        <p:spPr/>
        <p:txBody>
          <a:bodyPr/>
          <a:lstStyle/>
          <a:p>
            <a:fld id="{6109AF36-E674-4787-959C-F608974A387F}" type="slidenum">
              <a:rPr lang="zh-CN" altLang="en-US" smtClean="0"/>
              <a:t>‹#›</a:t>
            </a:fld>
            <a:endParaRPr lang="zh-CN" altLang="en-US"/>
          </a:p>
        </p:txBody>
      </p:sp>
    </p:spTree>
    <p:extLst>
      <p:ext uri="{BB962C8B-B14F-4D97-AF65-F5344CB8AC3E}">
        <p14:creationId xmlns:p14="http://schemas.microsoft.com/office/powerpoint/2010/main" val="9328682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D54AB547-1BBB-9122-04E2-CAFDE2FFF40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B49E948C-3207-673D-EF78-0DE3A1706C6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BA818A1C-4418-3F5E-42FB-8B0070F579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C0D90F-8BCA-4DEA-B274-D67E5E130A07}" type="datetimeFigureOut">
              <a:rPr lang="zh-CN" altLang="en-US" smtClean="0"/>
              <a:t>2024/7/13</a:t>
            </a:fld>
            <a:endParaRPr lang="zh-CN" altLang="en-US"/>
          </a:p>
        </p:txBody>
      </p:sp>
      <p:sp>
        <p:nvSpPr>
          <p:cNvPr id="5" name="页脚占位符 4">
            <a:extLst>
              <a:ext uri="{FF2B5EF4-FFF2-40B4-BE49-F238E27FC236}">
                <a16:creationId xmlns:a16="http://schemas.microsoft.com/office/drawing/2014/main" id="{DD097B94-B938-223E-1F72-2965B012957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a:extLst>
              <a:ext uri="{FF2B5EF4-FFF2-40B4-BE49-F238E27FC236}">
                <a16:creationId xmlns:a16="http://schemas.microsoft.com/office/drawing/2014/main" id="{E14DCD68-48FD-5051-4A0C-BE066870CB1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09AF36-E674-4787-959C-F608974A387F}" type="slidenum">
              <a:rPr lang="zh-CN" altLang="en-US" smtClean="0"/>
              <a:t>‹#›</a:t>
            </a:fld>
            <a:endParaRPr lang="zh-CN" altLang="en-US"/>
          </a:p>
        </p:txBody>
      </p:sp>
    </p:spTree>
    <p:extLst>
      <p:ext uri="{BB962C8B-B14F-4D97-AF65-F5344CB8AC3E}">
        <p14:creationId xmlns:p14="http://schemas.microsoft.com/office/powerpoint/2010/main" val="20135294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12.xml"/><Relationship Id="rId1" Type="http://schemas.openxmlformats.org/officeDocument/2006/relationships/tags" Target="../tags/tag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7.xml"/><Relationship Id="rId1" Type="http://schemas.openxmlformats.org/officeDocument/2006/relationships/tags" Target="../tags/tag5.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tags" Target="../tags/tag3.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tags" Target="../tags/tag4.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Freeform 5">
            <a:extLst>
              <a:ext uri="{FF2B5EF4-FFF2-40B4-BE49-F238E27FC236}">
                <a16:creationId xmlns:a16="http://schemas.microsoft.com/office/drawing/2014/main" id="{5FD56D60-F42F-086D-68AA-9C1474B6BB7A}"/>
              </a:ext>
            </a:extLst>
          </p:cNvPr>
          <p:cNvSpPr>
            <a:spLocks noEditPoints="1"/>
          </p:cNvSpPr>
          <p:nvPr/>
        </p:nvSpPr>
        <p:spPr bwMode="auto">
          <a:xfrm>
            <a:off x="0" y="257521"/>
            <a:ext cx="12192000" cy="2353917"/>
          </a:xfrm>
          <a:custGeom>
            <a:avLst/>
            <a:gdLst>
              <a:gd name="T0" fmla="*/ 7933 w 8000"/>
              <a:gd name="T1" fmla="*/ 1418 h 1542"/>
              <a:gd name="T2" fmla="*/ 7832 w 8000"/>
              <a:gd name="T3" fmla="*/ 1315 h 1542"/>
              <a:gd name="T4" fmla="*/ 7738 w 8000"/>
              <a:gd name="T5" fmla="*/ 1352 h 1542"/>
              <a:gd name="T6" fmla="*/ 7673 w 8000"/>
              <a:gd name="T7" fmla="*/ 1336 h 1542"/>
              <a:gd name="T8" fmla="*/ 7538 w 8000"/>
              <a:gd name="T9" fmla="*/ 1313 h 1542"/>
              <a:gd name="T10" fmla="*/ 7430 w 8000"/>
              <a:gd name="T11" fmla="*/ 1287 h 1542"/>
              <a:gd name="T12" fmla="*/ 7292 w 8000"/>
              <a:gd name="T13" fmla="*/ 1358 h 1542"/>
              <a:gd name="T14" fmla="*/ 7170 w 8000"/>
              <a:gd name="T15" fmla="*/ 1352 h 1542"/>
              <a:gd name="T16" fmla="*/ 6993 w 8000"/>
              <a:gd name="T17" fmla="*/ 1400 h 1542"/>
              <a:gd name="T18" fmla="*/ 6886 w 8000"/>
              <a:gd name="T19" fmla="*/ 1357 h 1542"/>
              <a:gd name="T20" fmla="*/ 6766 w 8000"/>
              <a:gd name="T21" fmla="*/ 1380 h 1542"/>
              <a:gd name="T22" fmla="*/ 6640 w 8000"/>
              <a:gd name="T23" fmla="*/ 1194 h 1542"/>
              <a:gd name="T24" fmla="*/ 6505 w 8000"/>
              <a:gd name="T25" fmla="*/ 1157 h 1542"/>
              <a:gd name="T26" fmla="*/ 6381 w 8000"/>
              <a:gd name="T27" fmla="*/ 1311 h 1542"/>
              <a:gd name="T28" fmla="*/ 6242 w 8000"/>
              <a:gd name="T29" fmla="*/ 1181 h 1542"/>
              <a:gd name="T30" fmla="*/ 5688 w 8000"/>
              <a:gd name="T31" fmla="*/ 818 h 1542"/>
              <a:gd name="T32" fmla="*/ 5396 w 8000"/>
              <a:gd name="T33" fmla="*/ 674 h 1542"/>
              <a:gd name="T34" fmla="*/ 5346 w 8000"/>
              <a:gd name="T35" fmla="*/ 615 h 1542"/>
              <a:gd name="T36" fmla="*/ 5292 w 8000"/>
              <a:gd name="T37" fmla="*/ 1274 h 1542"/>
              <a:gd name="T38" fmla="*/ 5007 w 8000"/>
              <a:gd name="T39" fmla="*/ 1089 h 1542"/>
              <a:gd name="T40" fmla="*/ 4819 w 8000"/>
              <a:gd name="T41" fmla="*/ 685 h 1542"/>
              <a:gd name="T42" fmla="*/ 4540 w 8000"/>
              <a:gd name="T43" fmla="*/ 1250 h 1542"/>
              <a:gd name="T44" fmla="*/ 4474 w 8000"/>
              <a:gd name="T45" fmla="*/ 1255 h 1542"/>
              <a:gd name="T46" fmla="*/ 4398 w 8000"/>
              <a:gd name="T47" fmla="*/ 1265 h 1542"/>
              <a:gd name="T48" fmla="*/ 4286 w 8000"/>
              <a:gd name="T49" fmla="*/ 1131 h 1542"/>
              <a:gd name="T50" fmla="*/ 4046 w 8000"/>
              <a:gd name="T51" fmla="*/ 1117 h 1542"/>
              <a:gd name="T52" fmla="*/ 3923 w 8000"/>
              <a:gd name="T53" fmla="*/ 975 h 1542"/>
              <a:gd name="T54" fmla="*/ 3742 w 8000"/>
              <a:gd name="T55" fmla="*/ 1095 h 1542"/>
              <a:gd name="T56" fmla="*/ 3585 w 8000"/>
              <a:gd name="T57" fmla="*/ 1415 h 1542"/>
              <a:gd name="T58" fmla="*/ 3463 w 8000"/>
              <a:gd name="T59" fmla="*/ 1255 h 1542"/>
              <a:gd name="T60" fmla="*/ 3390 w 8000"/>
              <a:gd name="T61" fmla="*/ 372 h 1542"/>
              <a:gd name="T62" fmla="*/ 3367 w 8000"/>
              <a:gd name="T63" fmla="*/ 187 h 1542"/>
              <a:gd name="T64" fmla="*/ 3329 w 8000"/>
              <a:gd name="T65" fmla="*/ 695 h 1542"/>
              <a:gd name="T66" fmla="*/ 2997 w 8000"/>
              <a:gd name="T67" fmla="*/ 1479 h 1542"/>
              <a:gd name="T68" fmla="*/ 2797 w 8000"/>
              <a:gd name="T69" fmla="*/ 1119 h 1542"/>
              <a:gd name="T70" fmla="*/ 2628 w 8000"/>
              <a:gd name="T71" fmla="*/ 1372 h 1542"/>
              <a:gd name="T72" fmla="*/ 2470 w 8000"/>
              <a:gd name="T73" fmla="*/ 1378 h 1542"/>
              <a:gd name="T74" fmla="*/ 2310 w 8000"/>
              <a:gd name="T75" fmla="*/ 1440 h 1542"/>
              <a:gd name="T76" fmla="*/ 2152 w 8000"/>
              <a:gd name="T77" fmla="*/ 1391 h 1542"/>
              <a:gd name="T78" fmla="*/ 2055 w 8000"/>
              <a:gd name="T79" fmla="*/ 1463 h 1542"/>
              <a:gd name="T80" fmla="*/ 1975 w 8000"/>
              <a:gd name="T81" fmla="*/ 1479 h 1542"/>
              <a:gd name="T82" fmla="*/ 1805 w 8000"/>
              <a:gd name="T83" fmla="*/ 1456 h 1542"/>
              <a:gd name="T84" fmla="*/ 1673 w 8000"/>
              <a:gd name="T85" fmla="*/ 1469 h 1542"/>
              <a:gd name="T86" fmla="*/ 1531 w 8000"/>
              <a:gd name="T87" fmla="*/ 1408 h 1542"/>
              <a:gd name="T88" fmla="*/ 1443 w 8000"/>
              <a:gd name="T89" fmla="*/ 1265 h 1542"/>
              <a:gd name="T90" fmla="*/ 1253 w 8000"/>
              <a:gd name="T91" fmla="*/ 1421 h 1542"/>
              <a:gd name="T92" fmla="*/ 1155 w 8000"/>
              <a:gd name="T93" fmla="*/ 1401 h 1542"/>
              <a:gd name="T94" fmla="*/ 1051 w 8000"/>
              <a:gd name="T95" fmla="*/ 1389 h 1542"/>
              <a:gd name="T96" fmla="*/ 969 w 8000"/>
              <a:gd name="T97" fmla="*/ 1224 h 1542"/>
              <a:gd name="T98" fmla="*/ 843 w 8000"/>
              <a:gd name="T99" fmla="*/ 1375 h 1542"/>
              <a:gd name="T100" fmla="*/ 664 w 8000"/>
              <a:gd name="T101" fmla="*/ 1427 h 1542"/>
              <a:gd name="T102" fmla="*/ 515 w 8000"/>
              <a:gd name="T103" fmla="*/ 1241 h 1542"/>
              <a:gd name="T104" fmla="*/ 320 w 8000"/>
              <a:gd name="T105" fmla="*/ 1245 h 1542"/>
              <a:gd name="T106" fmla="*/ 218 w 8000"/>
              <a:gd name="T107" fmla="*/ 1342 h 1542"/>
              <a:gd name="T108" fmla="*/ 56 w 8000"/>
              <a:gd name="T109" fmla="*/ 1357 h 1542"/>
              <a:gd name="T110" fmla="*/ 3369 w 8000"/>
              <a:gd name="T111" fmla="*/ 1408 h 1542"/>
              <a:gd name="T112" fmla="*/ 3356 w 8000"/>
              <a:gd name="T113" fmla="*/ 1141 h 1542"/>
              <a:gd name="T114" fmla="*/ 3356 w 8000"/>
              <a:gd name="T115" fmla="*/ 872 h 1542"/>
              <a:gd name="T116" fmla="*/ 3356 w 8000"/>
              <a:gd name="T117" fmla="*/ 756 h 15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8000" h="1542">
                <a:moveTo>
                  <a:pt x="7978" y="1472"/>
                </a:moveTo>
                <a:cubicBezTo>
                  <a:pt x="7978" y="1462"/>
                  <a:pt x="7978" y="1462"/>
                  <a:pt x="7978" y="1462"/>
                </a:cubicBezTo>
                <a:cubicBezTo>
                  <a:pt x="7966" y="1462"/>
                  <a:pt x="7966" y="1462"/>
                  <a:pt x="7966" y="1462"/>
                </a:cubicBezTo>
                <a:cubicBezTo>
                  <a:pt x="7966" y="1436"/>
                  <a:pt x="7966" y="1436"/>
                  <a:pt x="7966" y="1436"/>
                </a:cubicBezTo>
                <a:cubicBezTo>
                  <a:pt x="7955" y="1436"/>
                  <a:pt x="7955" y="1436"/>
                  <a:pt x="7955" y="1436"/>
                </a:cubicBezTo>
                <a:cubicBezTo>
                  <a:pt x="7955" y="1420"/>
                  <a:pt x="7955" y="1420"/>
                  <a:pt x="7955" y="1420"/>
                </a:cubicBezTo>
                <a:cubicBezTo>
                  <a:pt x="7941" y="1420"/>
                  <a:pt x="7941" y="1420"/>
                  <a:pt x="7941" y="1420"/>
                </a:cubicBezTo>
                <a:cubicBezTo>
                  <a:pt x="7941" y="1428"/>
                  <a:pt x="7941" y="1428"/>
                  <a:pt x="7941" y="1428"/>
                </a:cubicBezTo>
                <a:cubicBezTo>
                  <a:pt x="7933" y="1428"/>
                  <a:pt x="7933" y="1428"/>
                  <a:pt x="7933" y="1428"/>
                </a:cubicBezTo>
                <a:cubicBezTo>
                  <a:pt x="7933" y="1418"/>
                  <a:pt x="7933" y="1418"/>
                  <a:pt x="7933" y="1418"/>
                </a:cubicBezTo>
                <a:cubicBezTo>
                  <a:pt x="7916" y="1418"/>
                  <a:pt x="7916" y="1418"/>
                  <a:pt x="7916" y="1418"/>
                </a:cubicBezTo>
                <a:cubicBezTo>
                  <a:pt x="7916" y="1433"/>
                  <a:pt x="7916" y="1433"/>
                  <a:pt x="7916" y="1433"/>
                </a:cubicBezTo>
                <a:cubicBezTo>
                  <a:pt x="7895" y="1433"/>
                  <a:pt x="7895" y="1433"/>
                  <a:pt x="7895" y="1433"/>
                </a:cubicBezTo>
                <a:cubicBezTo>
                  <a:pt x="7895" y="1335"/>
                  <a:pt x="7895" y="1335"/>
                  <a:pt x="7895" y="1335"/>
                </a:cubicBezTo>
                <a:cubicBezTo>
                  <a:pt x="7879" y="1335"/>
                  <a:pt x="7879" y="1335"/>
                  <a:pt x="7879" y="1335"/>
                </a:cubicBezTo>
                <a:cubicBezTo>
                  <a:pt x="7855" y="1316"/>
                  <a:pt x="7855" y="1316"/>
                  <a:pt x="7855" y="1316"/>
                </a:cubicBezTo>
                <a:cubicBezTo>
                  <a:pt x="7855" y="1300"/>
                  <a:pt x="7855" y="1300"/>
                  <a:pt x="7855" y="1300"/>
                </a:cubicBezTo>
                <a:cubicBezTo>
                  <a:pt x="7843" y="1300"/>
                  <a:pt x="7843" y="1300"/>
                  <a:pt x="7843" y="1300"/>
                </a:cubicBezTo>
                <a:cubicBezTo>
                  <a:pt x="7843" y="1315"/>
                  <a:pt x="7843" y="1315"/>
                  <a:pt x="7843" y="1315"/>
                </a:cubicBezTo>
                <a:cubicBezTo>
                  <a:pt x="7832" y="1315"/>
                  <a:pt x="7832" y="1315"/>
                  <a:pt x="7832" y="1315"/>
                </a:cubicBezTo>
                <a:cubicBezTo>
                  <a:pt x="7832" y="1300"/>
                  <a:pt x="7832" y="1300"/>
                  <a:pt x="7832" y="1300"/>
                </a:cubicBezTo>
                <a:cubicBezTo>
                  <a:pt x="7821" y="1300"/>
                  <a:pt x="7821" y="1300"/>
                  <a:pt x="7821" y="1300"/>
                </a:cubicBezTo>
                <a:cubicBezTo>
                  <a:pt x="7821" y="1315"/>
                  <a:pt x="7821" y="1315"/>
                  <a:pt x="7821" y="1315"/>
                </a:cubicBezTo>
                <a:cubicBezTo>
                  <a:pt x="7806" y="1335"/>
                  <a:pt x="7806" y="1335"/>
                  <a:pt x="7806" y="1335"/>
                </a:cubicBezTo>
                <a:cubicBezTo>
                  <a:pt x="7789" y="1335"/>
                  <a:pt x="7789" y="1335"/>
                  <a:pt x="7789" y="1335"/>
                </a:cubicBezTo>
                <a:cubicBezTo>
                  <a:pt x="7789" y="1436"/>
                  <a:pt x="7789" y="1436"/>
                  <a:pt x="7789" y="1436"/>
                </a:cubicBezTo>
                <a:cubicBezTo>
                  <a:pt x="7749" y="1436"/>
                  <a:pt x="7749" y="1436"/>
                  <a:pt x="7749" y="1436"/>
                </a:cubicBezTo>
                <a:cubicBezTo>
                  <a:pt x="7749" y="1345"/>
                  <a:pt x="7749" y="1345"/>
                  <a:pt x="7749" y="1345"/>
                </a:cubicBezTo>
                <a:cubicBezTo>
                  <a:pt x="7738" y="1345"/>
                  <a:pt x="7738" y="1345"/>
                  <a:pt x="7738" y="1345"/>
                </a:cubicBezTo>
                <a:cubicBezTo>
                  <a:pt x="7738" y="1352"/>
                  <a:pt x="7738" y="1352"/>
                  <a:pt x="7738" y="1352"/>
                </a:cubicBezTo>
                <a:cubicBezTo>
                  <a:pt x="7724" y="1352"/>
                  <a:pt x="7724" y="1352"/>
                  <a:pt x="7724" y="1352"/>
                </a:cubicBezTo>
                <a:cubicBezTo>
                  <a:pt x="7724" y="1337"/>
                  <a:pt x="7724" y="1337"/>
                  <a:pt x="7724" y="1337"/>
                </a:cubicBezTo>
                <a:cubicBezTo>
                  <a:pt x="7713" y="1337"/>
                  <a:pt x="7713" y="1337"/>
                  <a:pt x="7713" y="1337"/>
                </a:cubicBezTo>
                <a:cubicBezTo>
                  <a:pt x="7713" y="1321"/>
                  <a:pt x="7713" y="1321"/>
                  <a:pt x="7713" y="1321"/>
                </a:cubicBezTo>
                <a:cubicBezTo>
                  <a:pt x="7697" y="1321"/>
                  <a:pt x="7697" y="1321"/>
                  <a:pt x="7697" y="1321"/>
                </a:cubicBezTo>
                <a:cubicBezTo>
                  <a:pt x="7697" y="1336"/>
                  <a:pt x="7697" y="1336"/>
                  <a:pt x="7697" y="1336"/>
                </a:cubicBezTo>
                <a:cubicBezTo>
                  <a:pt x="7687" y="1336"/>
                  <a:pt x="7687" y="1336"/>
                  <a:pt x="7687" y="1336"/>
                </a:cubicBezTo>
                <a:cubicBezTo>
                  <a:pt x="7687" y="1324"/>
                  <a:pt x="7687" y="1324"/>
                  <a:pt x="7687" y="1324"/>
                </a:cubicBezTo>
                <a:cubicBezTo>
                  <a:pt x="7673" y="1324"/>
                  <a:pt x="7673" y="1324"/>
                  <a:pt x="7673" y="1324"/>
                </a:cubicBezTo>
                <a:cubicBezTo>
                  <a:pt x="7673" y="1336"/>
                  <a:pt x="7673" y="1336"/>
                  <a:pt x="7673" y="1336"/>
                </a:cubicBezTo>
                <a:cubicBezTo>
                  <a:pt x="7659" y="1336"/>
                  <a:pt x="7659" y="1336"/>
                  <a:pt x="7659" y="1336"/>
                </a:cubicBezTo>
                <a:cubicBezTo>
                  <a:pt x="7659" y="1326"/>
                  <a:pt x="7659" y="1326"/>
                  <a:pt x="7659" y="1326"/>
                </a:cubicBezTo>
                <a:cubicBezTo>
                  <a:pt x="7645" y="1326"/>
                  <a:pt x="7645" y="1326"/>
                  <a:pt x="7645" y="1326"/>
                </a:cubicBezTo>
                <a:cubicBezTo>
                  <a:pt x="7645" y="1356"/>
                  <a:pt x="7645" y="1356"/>
                  <a:pt x="7645" y="1356"/>
                </a:cubicBezTo>
                <a:cubicBezTo>
                  <a:pt x="7616" y="1356"/>
                  <a:pt x="7616" y="1356"/>
                  <a:pt x="7616" y="1356"/>
                </a:cubicBezTo>
                <a:cubicBezTo>
                  <a:pt x="7616" y="1439"/>
                  <a:pt x="7616" y="1439"/>
                  <a:pt x="7616" y="1439"/>
                </a:cubicBezTo>
                <a:cubicBezTo>
                  <a:pt x="7581" y="1439"/>
                  <a:pt x="7581" y="1439"/>
                  <a:pt x="7581" y="1439"/>
                </a:cubicBezTo>
                <a:cubicBezTo>
                  <a:pt x="7581" y="1337"/>
                  <a:pt x="7581" y="1337"/>
                  <a:pt x="7581" y="1337"/>
                </a:cubicBezTo>
                <a:cubicBezTo>
                  <a:pt x="7557" y="1337"/>
                  <a:pt x="7557" y="1337"/>
                  <a:pt x="7557" y="1337"/>
                </a:cubicBezTo>
                <a:cubicBezTo>
                  <a:pt x="7538" y="1313"/>
                  <a:pt x="7538" y="1313"/>
                  <a:pt x="7538" y="1313"/>
                </a:cubicBezTo>
                <a:cubicBezTo>
                  <a:pt x="7497" y="1313"/>
                  <a:pt x="7497" y="1313"/>
                  <a:pt x="7497" y="1313"/>
                </a:cubicBezTo>
                <a:cubicBezTo>
                  <a:pt x="7497" y="1416"/>
                  <a:pt x="7497" y="1416"/>
                  <a:pt x="7497" y="1416"/>
                </a:cubicBezTo>
                <a:cubicBezTo>
                  <a:pt x="7483" y="1416"/>
                  <a:pt x="7483" y="1416"/>
                  <a:pt x="7483" y="1416"/>
                </a:cubicBezTo>
                <a:cubicBezTo>
                  <a:pt x="7483" y="1314"/>
                  <a:pt x="7483" y="1314"/>
                  <a:pt x="7483" y="1314"/>
                </a:cubicBezTo>
                <a:cubicBezTo>
                  <a:pt x="7465" y="1285"/>
                  <a:pt x="7465" y="1285"/>
                  <a:pt x="7465" y="1285"/>
                </a:cubicBezTo>
                <a:cubicBezTo>
                  <a:pt x="7452" y="1285"/>
                  <a:pt x="7452" y="1285"/>
                  <a:pt x="7452" y="1285"/>
                </a:cubicBezTo>
                <a:cubicBezTo>
                  <a:pt x="7452" y="1291"/>
                  <a:pt x="7452" y="1291"/>
                  <a:pt x="7452" y="1291"/>
                </a:cubicBezTo>
                <a:cubicBezTo>
                  <a:pt x="7441" y="1291"/>
                  <a:pt x="7441" y="1291"/>
                  <a:pt x="7441" y="1291"/>
                </a:cubicBezTo>
                <a:cubicBezTo>
                  <a:pt x="7441" y="1287"/>
                  <a:pt x="7441" y="1287"/>
                  <a:pt x="7441" y="1287"/>
                </a:cubicBezTo>
                <a:cubicBezTo>
                  <a:pt x="7430" y="1287"/>
                  <a:pt x="7430" y="1287"/>
                  <a:pt x="7430" y="1287"/>
                </a:cubicBezTo>
                <a:cubicBezTo>
                  <a:pt x="7430" y="1301"/>
                  <a:pt x="7430" y="1301"/>
                  <a:pt x="7430" y="1301"/>
                </a:cubicBezTo>
                <a:cubicBezTo>
                  <a:pt x="7383" y="1301"/>
                  <a:pt x="7383" y="1301"/>
                  <a:pt x="7383" y="1301"/>
                </a:cubicBezTo>
                <a:cubicBezTo>
                  <a:pt x="7383" y="1286"/>
                  <a:pt x="7383" y="1286"/>
                  <a:pt x="7383" y="1286"/>
                </a:cubicBezTo>
                <a:cubicBezTo>
                  <a:pt x="7370" y="1261"/>
                  <a:pt x="7370" y="1261"/>
                  <a:pt x="7370" y="1261"/>
                </a:cubicBezTo>
                <a:cubicBezTo>
                  <a:pt x="7326" y="1261"/>
                  <a:pt x="7326" y="1261"/>
                  <a:pt x="7326" y="1261"/>
                </a:cubicBezTo>
                <a:cubicBezTo>
                  <a:pt x="7326" y="1286"/>
                  <a:pt x="7326" y="1286"/>
                  <a:pt x="7326" y="1286"/>
                </a:cubicBezTo>
                <a:cubicBezTo>
                  <a:pt x="7297" y="1286"/>
                  <a:pt x="7297" y="1286"/>
                  <a:pt x="7297" y="1286"/>
                </a:cubicBezTo>
                <a:cubicBezTo>
                  <a:pt x="7297" y="1303"/>
                  <a:pt x="7297" y="1303"/>
                  <a:pt x="7297" y="1303"/>
                </a:cubicBezTo>
                <a:cubicBezTo>
                  <a:pt x="7292" y="1303"/>
                  <a:pt x="7292" y="1303"/>
                  <a:pt x="7292" y="1303"/>
                </a:cubicBezTo>
                <a:cubicBezTo>
                  <a:pt x="7292" y="1358"/>
                  <a:pt x="7292" y="1358"/>
                  <a:pt x="7292" y="1358"/>
                </a:cubicBezTo>
                <a:cubicBezTo>
                  <a:pt x="7281" y="1358"/>
                  <a:pt x="7281" y="1358"/>
                  <a:pt x="7281" y="1358"/>
                </a:cubicBezTo>
                <a:cubicBezTo>
                  <a:pt x="7281" y="1302"/>
                  <a:pt x="7281" y="1302"/>
                  <a:pt x="7281" y="1302"/>
                </a:cubicBezTo>
                <a:cubicBezTo>
                  <a:pt x="7273" y="1302"/>
                  <a:pt x="7273" y="1302"/>
                  <a:pt x="7273" y="1302"/>
                </a:cubicBezTo>
                <a:cubicBezTo>
                  <a:pt x="7273" y="1279"/>
                  <a:pt x="7273" y="1279"/>
                  <a:pt x="7273" y="1279"/>
                </a:cubicBezTo>
                <a:cubicBezTo>
                  <a:pt x="7210" y="1279"/>
                  <a:pt x="7210" y="1279"/>
                  <a:pt x="7210" y="1279"/>
                </a:cubicBezTo>
                <a:cubicBezTo>
                  <a:pt x="7210" y="1303"/>
                  <a:pt x="7210" y="1303"/>
                  <a:pt x="7210" y="1303"/>
                </a:cubicBezTo>
                <a:cubicBezTo>
                  <a:pt x="7179" y="1303"/>
                  <a:pt x="7179" y="1303"/>
                  <a:pt x="7179" y="1303"/>
                </a:cubicBezTo>
                <a:cubicBezTo>
                  <a:pt x="7179" y="1323"/>
                  <a:pt x="7179" y="1323"/>
                  <a:pt x="7179" y="1323"/>
                </a:cubicBezTo>
                <a:cubicBezTo>
                  <a:pt x="7170" y="1323"/>
                  <a:pt x="7170" y="1323"/>
                  <a:pt x="7170" y="1323"/>
                </a:cubicBezTo>
                <a:cubicBezTo>
                  <a:pt x="7170" y="1352"/>
                  <a:pt x="7170" y="1352"/>
                  <a:pt x="7170" y="1352"/>
                </a:cubicBezTo>
                <a:cubicBezTo>
                  <a:pt x="7090" y="1352"/>
                  <a:pt x="7090" y="1352"/>
                  <a:pt x="7090" y="1352"/>
                </a:cubicBezTo>
                <a:cubicBezTo>
                  <a:pt x="7090" y="1362"/>
                  <a:pt x="7090" y="1362"/>
                  <a:pt x="7090" y="1362"/>
                </a:cubicBezTo>
                <a:cubicBezTo>
                  <a:pt x="7069" y="1362"/>
                  <a:pt x="7069" y="1362"/>
                  <a:pt x="7069" y="1362"/>
                </a:cubicBezTo>
                <a:cubicBezTo>
                  <a:pt x="7069" y="1308"/>
                  <a:pt x="7069" y="1308"/>
                  <a:pt x="7069" y="1308"/>
                </a:cubicBezTo>
                <a:cubicBezTo>
                  <a:pt x="7036" y="1308"/>
                  <a:pt x="7036" y="1308"/>
                  <a:pt x="7036" y="1308"/>
                </a:cubicBezTo>
                <a:cubicBezTo>
                  <a:pt x="7036" y="1291"/>
                  <a:pt x="7036" y="1291"/>
                  <a:pt x="7036" y="1291"/>
                </a:cubicBezTo>
                <a:cubicBezTo>
                  <a:pt x="7010" y="1291"/>
                  <a:pt x="7010" y="1291"/>
                  <a:pt x="7010" y="1291"/>
                </a:cubicBezTo>
                <a:cubicBezTo>
                  <a:pt x="7010" y="1305"/>
                  <a:pt x="7010" y="1305"/>
                  <a:pt x="7010" y="1305"/>
                </a:cubicBezTo>
                <a:cubicBezTo>
                  <a:pt x="6993" y="1305"/>
                  <a:pt x="6993" y="1305"/>
                  <a:pt x="6993" y="1305"/>
                </a:cubicBezTo>
                <a:cubicBezTo>
                  <a:pt x="6993" y="1400"/>
                  <a:pt x="6993" y="1400"/>
                  <a:pt x="6993" y="1400"/>
                </a:cubicBezTo>
                <a:cubicBezTo>
                  <a:pt x="6972" y="1400"/>
                  <a:pt x="6972" y="1400"/>
                  <a:pt x="6972" y="1400"/>
                </a:cubicBezTo>
                <a:cubicBezTo>
                  <a:pt x="6972" y="1391"/>
                  <a:pt x="6972" y="1391"/>
                  <a:pt x="6972" y="1391"/>
                </a:cubicBezTo>
                <a:cubicBezTo>
                  <a:pt x="6952" y="1391"/>
                  <a:pt x="6952" y="1391"/>
                  <a:pt x="6952" y="1391"/>
                </a:cubicBezTo>
                <a:cubicBezTo>
                  <a:pt x="6952" y="1405"/>
                  <a:pt x="6952" y="1405"/>
                  <a:pt x="6952" y="1405"/>
                </a:cubicBezTo>
                <a:cubicBezTo>
                  <a:pt x="6936" y="1405"/>
                  <a:pt x="6936" y="1405"/>
                  <a:pt x="6936" y="1405"/>
                </a:cubicBezTo>
                <a:cubicBezTo>
                  <a:pt x="6936" y="1375"/>
                  <a:pt x="6936" y="1375"/>
                  <a:pt x="6936" y="1375"/>
                </a:cubicBezTo>
                <a:cubicBezTo>
                  <a:pt x="6922" y="1375"/>
                  <a:pt x="6922" y="1375"/>
                  <a:pt x="6922" y="1375"/>
                </a:cubicBezTo>
                <a:cubicBezTo>
                  <a:pt x="6922" y="1357"/>
                  <a:pt x="6922" y="1357"/>
                  <a:pt x="6922" y="1357"/>
                </a:cubicBezTo>
                <a:cubicBezTo>
                  <a:pt x="6906" y="1357"/>
                  <a:pt x="6906" y="1357"/>
                  <a:pt x="6906" y="1357"/>
                </a:cubicBezTo>
                <a:cubicBezTo>
                  <a:pt x="6886" y="1357"/>
                  <a:pt x="6886" y="1357"/>
                  <a:pt x="6886" y="1357"/>
                </a:cubicBezTo>
                <a:cubicBezTo>
                  <a:pt x="6886" y="1348"/>
                  <a:pt x="6886" y="1348"/>
                  <a:pt x="6886" y="1348"/>
                </a:cubicBezTo>
                <a:cubicBezTo>
                  <a:pt x="6852" y="1348"/>
                  <a:pt x="6852" y="1348"/>
                  <a:pt x="6852" y="1348"/>
                </a:cubicBezTo>
                <a:cubicBezTo>
                  <a:pt x="6852" y="1334"/>
                  <a:pt x="6852" y="1334"/>
                  <a:pt x="6852" y="1334"/>
                </a:cubicBezTo>
                <a:cubicBezTo>
                  <a:pt x="6839" y="1334"/>
                  <a:pt x="6839" y="1334"/>
                  <a:pt x="6839" y="1334"/>
                </a:cubicBezTo>
                <a:cubicBezTo>
                  <a:pt x="6839" y="1344"/>
                  <a:pt x="6839" y="1344"/>
                  <a:pt x="6839" y="1344"/>
                </a:cubicBezTo>
                <a:cubicBezTo>
                  <a:pt x="6786" y="1344"/>
                  <a:pt x="6786" y="1344"/>
                  <a:pt x="6786" y="1344"/>
                </a:cubicBezTo>
                <a:cubicBezTo>
                  <a:pt x="6786" y="1355"/>
                  <a:pt x="6786" y="1355"/>
                  <a:pt x="6786" y="1355"/>
                </a:cubicBezTo>
                <a:cubicBezTo>
                  <a:pt x="6776" y="1355"/>
                  <a:pt x="6776" y="1355"/>
                  <a:pt x="6776" y="1355"/>
                </a:cubicBezTo>
                <a:cubicBezTo>
                  <a:pt x="6776" y="1370"/>
                  <a:pt x="6776" y="1370"/>
                  <a:pt x="6776" y="1370"/>
                </a:cubicBezTo>
                <a:cubicBezTo>
                  <a:pt x="6766" y="1380"/>
                  <a:pt x="6766" y="1380"/>
                  <a:pt x="6766" y="1380"/>
                </a:cubicBezTo>
                <a:cubicBezTo>
                  <a:pt x="6766" y="1411"/>
                  <a:pt x="6766" y="1411"/>
                  <a:pt x="6766" y="1411"/>
                </a:cubicBezTo>
                <a:cubicBezTo>
                  <a:pt x="6755" y="1411"/>
                  <a:pt x="6755" y="1411"/>
                  <a:pt x="6755" y="1411"/>
                </a:cubicBezTo>
                <a:cubicBezTo>
                  <a:pt x="6755" y="1381"/>
                  <a:pt x="6755" y="1381"/>
                  <a:pt x="6755" y="1381"/>
                </a:cubicBezTo>
                <a:cubicBezTo>
                  <a:pt x="6744" y="1367"/>
                  <a:pt x="6744" y="1367"/>
                  <a:pt x="6744" y="1367"/>
                </a:cubicBezTo>
                <a:cubicBezTo>
                  <a:pt x="6744" y="1291"/>
                  <a:pt x="6744" y="1291"/>
                  <a:pt x="6744" y="1291"/>
                </a:cubicBezTo>
                <a:cubicBezTo>
                  <a:pt x="6727" y="1291"/>
                  <a:pt x="6727" y="1291"/>
                  <a:pt x="6727" y="1291"/>
                </a:cubicBezTo>
                <a:cubicBezTo>
                  <a:pt x="6727" y="1217"/>
                  <a:pt x="6727" y="1217"/>
                  <a:pt x="6727" y="1217"/>
                </a:cubicBezTo>
                <a:cubicBezTo>
                  <a:pt x="6670" y="1217"/>
                  <a:pt x="6670" y="1217"/>
                  <a:pt x="6670" y="1217"/>
                </a:cubicBezTo>
                <a:cubicBezTo>
                  <a:pt x="6670" y="1194"/>
                  <a:pt x="6670" y="1194"/>
                  <a:pt x="6670" y="1194"/>
                </a:cubicBezTo>
                <a:cubicBezTo>
                  <a:pt x="6640" y="1194"/>
                  <a:pt x="6640" y="1194"/>
                  <a:pt x="6640" y="1194"/>
                </a:cubicBezTo>
                <a:cubicBezTo>
                  <a:pt x="6640" y="1246"/>
                  <a:pt x="6640" y="1246"/>
                  <a:pt x="6640" y="1246"/>
                </a:cubicBezTo>
                <a:cubicBezTo>
                  <a:pt x="6625" y="1246"/>
                  <a:pt x="6625" y="1246"/>
                  <a:pt x="6625" y="1246"/>
                </a:cubicBezTo>
                <a:cubicBezTo>
                  <a:pt x="6625" y="1229"/>
                  <a:pt x="6625" y="1229"/>
                  <a:pt x="6625" y="1229"/>
                </a:cubicBezTo>
                <a:cubicBezTo>
                  <a:pt x="6625" y="1229"/>
                  <a:pt x="6614" y="1229"/>
                  <a:pt x="6609" y="1229"/>
                </a:cubicBezTo>
                <a:cubicBezTo>
                  <a:pt x="6604" y="1229"/>
                  <a:pt x="6604" y="1246"/>
                  <a:pt x="6604" y="1246"/>
                </a:cubicBezTo>
                <a:cubicBezTo>
                  <a:pt x="6604" y="1293"/>
                  <a:pt x="6604" y="1293"/>
                  <a:pt x="6604" y="1293"/>
                </a:cubicBezTo>
                <a:cubicBezTo>
                  <a:pt x="6562" y="1293"/>
                  <a:pt x="6562" y="1293"/>
                  <a:pt x="6562" y="1293"/>
                </a:cubicBezTo>
                <a:cubicBezTo>
                  <a:pt x="6562" y="1130"/>
                  <a:pt x="6562" y="1130"/>
                  <a:pt x="6562" y="1130"/>
                </a:cubicBezTo>
                <a:cubicBezTo>
                  <a:pt x="6505" y="1130"/>
                  <a:pt x="6505" y="1130"/>
                  <a:pt x="6505" y="1130"/>
                </a:cubicBezTo>
                <a:cubicBezTo>
                  <a:pt x="6505" y="1157"/>
                  <a:pt x="6505" y="1157"/>
                  <a:pt x="6505" y="1157"/>
                </a:cubicBezTo>
                <a:cubicBezTo>
                  <a:pt x="6481" y="1157"/>
                  <a:pt x="6477" y="1169"/>
                  <a:pt x="6477" y="1169"/>
                </a:cubicBezTo>
                <a:cubicBezTo>
                  <a:pt x="6450" y="1169"/>
                  <a:pt x="6450" y="1169"/>
                  <a:pt x="6450" y="1169"/>
                </a:cubicBezTo>
                <a:cubicBezTo>
                  <a:pt x="6450" y="1202"/>
                  <a:pt x="6450" y="1202"/>
                  <a:pt x="6450" y="1202"/>
                </a:cubicBezTo>
                <a:cubicBezTo>
                  <a:pt x="6438" y="1202"/>
                  <a:pt x="6438" y="1202"/>
                  <a:pt x="6438" y="1202"/>
                </a:cubicBezTo>
                <a:cubicBezTo>
                  <a:pt x="6438" y="1333"/>
                  <a:pt x="6438" y="1333"/>
                  <a:pt x="6438" y="1333"/>
                </a:cubicBezTo>
                <a:cubicBezTo>
                  <a:pt x="6414" y="1333"/>
                  <a:pt x="6414" y="1333"/>
                  <a:pt x="6414" y="1333"/>
                </a:cubicBezTo>
                <a:cubicBezTo>
                  <a:pt x="6414" y="1314"/>
                  <a:pt x="6414" y="1314"/>
                  <a:pt x="6414" y="1314"/>
                </a:cubicBezTo>
                <a:cubicBezTo>
                  <a:pt x="6401" y="1301"/>
                  <a:pt x="6401" y="1301"/>
                  <a:pt x="6401" y="1301"/>
                </a:cubicBezTo>
                <a:cubicBezTo>
                  <a:pt x="6394" y="1301"/>
                  <a:pt x="6394" y="1301"/>
                  <a:pt x="6394" y="1301"/>
                </a:cubicBezTo>
                <a:cubicBezTo>
                  <a:pt x="6381" y="1311"/>
                  <a:pt x="6381" y="1311"/>
                  <a:pt x="6381" y="1311"/>
                </a:cubicBezTo>
                <a:cubicBezTo>
                  <a:pt x="6381" y="1078"/>
                  <a:pt x="6381" y="1078"/>
                  <a:pt x="6381" y="1078"/>
                </a:cubicBezTo>
                <a:cubicBezTo>
                  <a:pt x="6322" y="1065"/>
                  <a:pt x="6322" y="1065"/>
                  <a:pt x="6322" y="1065"/>
                </a:cubicBezTo>
                <a:cubicBezTo>
                  <a:pt x="6297" y="1065"/>
                  <a:pt x="6297" y="1065"/>
                  <a:pt x="6297" y="1065"/>
                </a:cubicBezTo>
                <a:cubicBezTo>
                  <a:pt x="6297" y="1080"/>
                  <a:pt x="6297" y="1080"/>
                  <a:pt x="6297" y="1080"/>
                </a:cubicBezTo>
                <a:cubicBezTo>
                  <a:pt x="6280" y="1080"/>
                  <a:pt x="6280" y="1080"/>
                  <a:pt x="6280" y="1080"/>
                </a:cubicBezTo>
                <a:cubicBezTo>
                  <a:pt x="6280" y="1135"/>
                  <a:pt x="6280" y="1135"/>
                  <a:pt x="6280" y="1135"/>
                </a:cubicBezTo>
                <a:cubicBezTo>
                  <a:pt x="6264" y="1135"/>
                  <a:pt x="6264" y="1135"/>
                  <a:pt x="6264" y="1135"/>
                </a:cubicBezTo>
                <a:cubicBezTo>
                  <a:pt x="6264" y="1207"/>
                  <a:pt x="6264" y="1207"/>
                  <a:pt x="6264" y="1207"/>
                </a:cubicBezTo>
                <a:cubicBezTo>
                  <a:pt x="6242" y="1207"/>
                  <a:pt x="6242" y="1207"/>
                  <a:pt x="6242" y="1207"/>
                </a:cubicBezTo>
                <a:cubicBezTo>
                  <a:pt x="6242" y="1181"/>
                  <a:pt x="6242" y="1181"/>
                  <a:pt x="6242" y="1181"/>
                </a:cubicBezTo>
                <a:cubicBezTo>
                  <a:pt x="6214" y="1181"/>
                  <a:pt x="6214" y="1181"/>
                  <a:pt x="6214" y="1181"/>
                </a:cubicBezTo>
                <a:cubicBezTo>
                  <a:pt x="6214" y="1098"/>
                  <a:pt x="6214" y="1098"/>
                  <a:pt x="6214" y="1098"/>
                </a:cubicBezTo>
                <a:cubicBezTo>
                  <a:pt x="6196" y="1098"/>
                  <a:pt x="6196" y="1098"/>
                  <a:pt x="6196" y="1098"/>
                </a:cubicBezTo>
                <a:cubicBezTo>
                  <a:pt x="6196" y="1048"/>
                  <a:pt x="6196" y="1048"/>
                  <a:pt x="6196" y="1048"/>
                </a:cubicBezTo>
                <a:cubicBezTo>
                  <a:pt x="6114" y="1039"/>
                  <a:pt x="6114" y="1039"/>
                  <a:pt x="6114" y="1039"/>
                </a:cubicBezTo>
                <a:cubicBezTo>
                  <a:pt x="6114" y="1024"/>
                  <a:pt x="6114" y="1024"/>
                  <a:pt x="6114" y="1024"/>
                </a:cubicBezTo>
                <a:cubicBezTo>
                  <a:pt x="5961" y="1014"/>
                  <a:pt x="5961" y="1014"/>
                  <a:pt x="5961" y="1014"/>
                </a:cubicBezTo>
                <a:cubicBezTo>
                  <a:pt x="5961" y="823"/>
                  <a:pt x="5961" y="823"/>
                  <a:pt x="5961" y="823"/>
                </a:cubicBezTo>
                <a:cubicBezTo>
                  <a:pt x="5826" y="790"/>
                  <a:pt x="5826" y="790"/>
                  <a:pt x="5826" y="790"/>
                </a:cubicBezTo>
                <a:cubicBezTo>
                  <a:pt x="5688" y="818"/>
                  <a:pt x="5688" y="818"/>
                  <a:pt x="5688" y="818"/>
                </a:cubicBezTo>
                <a:cubicBezTo>
                  <a:pt x="5688" y="1359"/>
                  <a:pt x="5688" y="1359"/>
                  <a:pt x="5688" y="1359"/>
                </a:cubicBezTo>
                <a:cubicBezTo>
                  <a:pt x="5605" y="1359"/>
                  <a:pt x="5605" y="1359"/>
                  <a:pt x="5605" y="1359"/>
                </a:cubicBezTo>
                <a:cubicBezTo>
                  <a:pt x="5605" y="451"/>
                  <a:pt x="5605" y="451"/>
                  <a:pt x="5605" y="451"/>
                </a:cubicBezTo>
                <a:cubicBezTo>
                  <a:pt x="5468" y="487"/>
                  <a:pt x="5468" y="487"/>
                  <a:pt x="5468" y="487"/>
                </a:cubicBezTo>
                <a:cubicBezTo>
                  <a:pt x="5468" y="1274"/>
                  <a:pt x="5468" y="1274"/>
                  <a:pt x="5468" y="1274"/>
                </a:cubicBezTo>
                <a:cubicBezTo>
                  <a:pt x="5414" y="1274"/>
                  <a:pt x="5414" y="1274"/>
                  <a:pt x="5414" y="1274"/>
                </a:cubicBezTo>
                <a:cubicBezTo>
                  <a:pt x="5414" y="683"/>
                  <a:pt x="5414" y="683"/>
                  <a:pt x="5414" y="683"/>
                </a:cubicBezTo>
                <a:cubicBezTo>
                  <a:pt x="5404" y="683"/>
                  <a:pt x="5404" y="683"/>
                  <a:pt x="5404" y="683"/>
                </a:cubicBezTo>
                <a:cubicBezTo>
                  <a:pt x="5404" y="674"/>
                  <a:pt x="5404" y="674"/>
                  <a:pt x="5404" y="674"/>
                </a:cubicBezTo>
                <a:cubicBezTo>
                  <a:pt x="5396" y="674"/>
                  <a:pt x="5396" y="674"/>
                  <a:pt x="5396" y="674"/>
                </a:cubicBezTo>
                <a:cubicBezTo>
                  <a:pt x="5396" y="655"/>
                  <a:pt x="5396" y="655"/>
                  <a:pt x="5396" y="655"/>
                </a:cubicBezTo>
                <a:cubicBezTo>
                  <a:pt x="5384" y="655"/>
                  <a:pt x="5384" y="655"/>
                  <a:pt x="5384" y="655"/>
                </a:cubicBezTo>
                <a:cubicBezTo>
                  <a:pt x="5384" y="634"/>
                  <a:pt x="5384" y="634"/>
                  <a:pt x="5384" y="634"/>
                </a:cubicBezTo>
                <a:cubicBezTo>
                  <a:pt x="5367" y="634"/>
                  <a:pt x="5367" y="634"/>
                  <a:pt x="5367" y="634"/>
                </a:cubicBezTo>
                <a:cubicBezTo>
                  <a:pt x="5367" y="615"/>
                  <a:pt x="5367" y="615"/>
                  <a:pt x="5367" y="615"/>
                </a:cubicBezTo>
                <a:cubicBezTo>
                  <a:pt x="5360" y="615"/>
                  <a:pt x="5360" y="615"/>
                  <a:pt x="5360" y="615"/>
                </a:cubicBezTo>
                <a:cubicBezTo>
                  <a:pt x="5360" y="593"/>
                  <a:pt x="5360" y="593"/>
                  <a:pt x="5360" y="593"/>
                </a:cubicBezTo>
                <a:cubicBezTo>
                  <a:pt x="5353" y="532"/>
                  <a:pt x="5353" y="532"/>
                  <a:pt x="5353" y="532"/>
                </a:cubicBezTo>
                <a:cubicBezTo>
                  <a:pt x="5346" y="593"/>
                  <a:pt x="5346" y="593"/>
                  <a:pt x="5346" y="593"/>
                </a:cubicBezTo>
                <a:cubicBezTo>
                  <a:pt x="5346" y="615"/>
                  <a:pt x="5346" y="615"/>
                  <a:pt x="5346" y="615"/>
                </a:cubicBezTo>
                <a:cubicBezTo>
                  <a:pt x="5339" y="615"/>
                  <a:pt x="5339" y="615"/>
                  <a:pt x="5339" y="615"/>
                </a:cubicBezTo>
                <a:cubicBezTo>
                  <a:pt x="5339" y="634"/>
                  <a:pt x="5339" y="634"/>
                  <a:pt x="5339" y="634"/>
                </a:cubicBezTo>
                <a:cubicBezTo>
                  <a:pt x="5322" y="634"/>
                  <a:pt x="5322" y="634"/>
                  <a:pt x="5322" y="634"/>
                </a:cubicBezTo>
                <a:cubicBezTo>
                  <a:pt x="5322" y="655"/>
                  <a:pt x="5322" y="655"/>
                  <a:pt x="5322" y="655"/>
                </a:cubicBezTo>
                <a:cubicBezTo>
                  <a:pt x="5310" y="655"/>
                  <a:pt x="5310" y="655"/>
                  <a:pt x="5310" y="655"/>
                </a:cubicBezTo>
                <a:cubicBezTo>
                  <a:pt x="5310" y="674"/>
                  <a:pt x="5310" y="674"/>
                  <a:pt x="5310" y="674"/>
                </a:cubicBezTo>
                <a:cubicBezTo>
                  <a:pt x="5302" y="674"/>
                  <a:pt x="5302" y="674"/>
                  <a:pt x="5302" y="674"/>
                </a:cubicBezTo>
                <a:cubicBezTo>
                  <a:pt x="5302" y="683"/>
                  <a:pt x="5302" y="683"/>
                  <a:pt x="5302" y="683"/>
                </a:cubicBezTo>
                <a:cubicBezTo>
                  <a:pt x="5292" y="683"/>
                  <a:pt x="5292" y="683"/>
                  <a:pt x="5292" y="683"/>
                </a:cubicBezTo>
                <a:cubicBezTo>
                  <a:pt x="5292" y="1274"/>
                  <a:pt x="5292" y="1274"/>
                  <a:pt x="5292" y="1274"/>
                </a:cubicBezTo>
                <a:cubicBezTo>
                  <a:pt x="5260" y="1274"/>
                  <a:pt x="5260" y="1274"/>
                  <a:pt x="5260" y="1274"/>
                </a:cubicBezTo>
                <a:cubicBezTo>
                  <a:pt x="5260" y="792"/>
                  <a:pt x="5260" y="792"/>
                  <a:pt x="5260" y="792"/>
                </a:cubicBezTo>
                <a:cubicBezTo>
                  <a:pt x="5098" y="792"/>
                  <a:pt x="5098" y="792"/>
                  <a:pt x="5098" y="792"/>
                </a:cubicBezTo>
                <a:cubicBezTo>
                  <a:pt x="5073" y="817"/>
                  <a:pt x="5073" y="817"/>
                  <a:pt x="5073" y="817"/>
                </a:cubicBezTo>
                <a:cubicBezTo>
                  <a:pt x="5073" y="1219"/>
                  <a:pt x="5073" y="1219"/>
                  <a:pt x="5073" y="1219"/>
                </a:cubicBezTo>
                <a:cubicBezTo>
                  <a:pt x="5044" y="1219"/>
                  <a:pt x="5044" y="1219"/>
                  <a:pt x="5044" y="1219"/>
                </a:cubicBezTo>
                <a:cubicBezTo>
                  <a:pt x="5031" y="1237"/>
                  <a:pt x="5031" y="1237"/>
                  <a:pt x="5031" y="1237"/>
                </a:cubicBezTo>
                <a:cubicBezTo>
                  <a:pt x="5031" y="1419"/>
                  <a:pt x="5031" y="1419"/>
                  <a:pt x="5031" y="1419"/>
                </a:cubicBezTo>
                <a:cubicBezTo>
                  <a:pt x="5007" y="1419"/>
                  <a:pt x="5007" y="1419"/>
                  <a:pt x="5007" y="1419"/>
                </a:cubicBezTo>
                <a:cubicBezTo>
                  <a:pt x="5007" y="1089"/>
                  <a:pt x="5007" y="1089"/>
                  <a:pt x="5007" y="1089"/>
                </a:cubicBezTo>
                <a:cubicBezTo>
                  <a:pt x="4993" y="1089"/>
                  <a:pt x="4993" y="1089"/>
                  <a:pt x="4993" y="1089"/>
                </a:cubicBezTo>
                <a:cubicBezTo>
                  <a:pt x="4993" y="1050"/>
                  <a:pt x="4993" y="1050"/>
                  <a:pt x="4993" y="1050"/>
                </a:cubicBezTo>
                <a:cubicBezTo>
                  <a:pt x="4981" y="1050"/>
                  <a:pt x="4981" y="1050"/>
                  <a:pt x="4981" y="1050"/>
                </a:cubicBezTo>
                <a:cubicBezTo>
                  <a:pt x="4981" y="1026"/>
                  <a:pt x="4981" y="1026"/>
                  <a:pt x="4981" y="1026"/>
                </a:cubicBezTo>
                <a:cubicBezTo>
                  <a:pt x="4959" y="1026"/>
                  <a:pt x="4959" y="1026"/>
                  <a:pt x="4959" y="1026"/>
                </a:cubicBezTo>
                <a:cubicBezTo>
                  <a:pt x="4945" y="1016"/>
                  <a:pt x="4945" y="1016"/>
                  <a:pt x="4945" y="1016"/>
                </a:cubicBezTo>
                <a:cubicBezTo>
                  <a:pt x="4945" y="887"/>
                  <a:pt x="4945" y="887"/>
                  <a:pt x="4945" y="887"/>
                </a:cubicBezTo>
                <a:cubicBezTo>
                  <a:pt x="4841" y="919"/>
                  <a:pt x="4841" y="919"/>
                  <a:pt x="4841" y="919"/>
                </a:cubicBezTo>
                <a:cubicBezTo>
                  <a:pt x="4819" y="902"/>
                  <a:pt x="4819" y="902"/>
                  <a:pt x="4819" y="902"/>
                </a:cubicBezTo>
                <a:cubicBezTo>
                  <a:pt x="4819" y="685"/>
                  <a:pt x="4819" y="685"/>
                  <a:pt x="4819" y="685"/>
                </a:cubicBezTo>
                <a:cubicBezTo>
                  <a:pt x="4750" y="668"/>
                  <a:pt x="4750" y="668"/>
                  <a:pt x="4750" y="668"/>
                </a:cubicBezTo>
                <a:cubicBezTo>
                  <a:pt x="4616" y="723"/>
                  <a:pt x="4616" y="723"/>
                  <a:pt x="4616" y="723"/>
                </a:cubicBezTo>
                <a:cubicBezTo>
                  <a:pt x="4616" y="734"/>
                  <a:pt x="4616" y="734"/>
                  <a:pt x="4616" y="734"/>
                </a:cubicBezTo>
                <a:cubicBezTo>
                  <a:pt x="4593" y="720"/>
                  <a:pt x="4593" y="720"/>
                  <a:pt x="4593" y="720"/>
                </a:cubicBezTo>
                <a:cubicBezTo>
                  <a:pt x="4574" y="720"/>
                  <a:pt x="4574" y="720"/>
                  <a:pt x="4574" y="720"/>
                </a:cubicBezTo>
                <a:cubicBezTo>
                  <a:pt x="4574" y="739"/>
                  <a:pt x="4574" y="739"/>
                  <a:pt x="4574" y="739"/>
                </a:cubicBezTo>
                <a:cubicBezTo>
                  <a:pt x="4551" y="739"/>
                  <a:pt x="4551" y="739"/>
                  <a:pt x="4551" y="739"/>
                </a:cubicBezTo>
                <a:cubicBezTo>
                  <a:pt x="4551" y="807"/>
                  <a:pt x="4551" y="807"/>
                  <a:pt x="4551" y="807"/>
                </a:cubicBezTo>
                <a:cubicBezTo>
                  <a:pt x="4540" y="807"/>
                  <a:pt x="4540" y="807"/>
                  <a:pt x="4540" y="807"/>
                </a:cubicBezTo>
                <a:cubicBezTo>
                  <a:pt x="4540" y="1250"/>
                  <a:pt x="4540" y="1250"/>
                  <a:pt x="4540" y="1250"/>
                </a:cubicBezTo>
                <a:cubicBezTo>
                  <a:pt x="4523" y="1250"/>
                  <a:pt x="4523" y="1250"/>
                  <a:pt x="4523" y="1250"/>
                </a:cubicBezTo>
                <a:cubicBezTo>
                  <a:pt x="4516" y="1237"/>
                  <a:pt x="4516" y="1237"/>
                  <a:pt x="4516" y="1237"/>
                </a:cubicBezTo>
                <a:cubicBezTo>
                  <a:pt x="4516" y="1205"/>
                  <a:pt x="4516" y="1205"/>
                  <a:pt x="4516" y="1205"/>
                </a:cubicBezTo>
                <a:cubicBezTo>
                  <a:pt x="4499" y="1205"/>
                  <a:pt x="4499" y="1205"/>
                  <a:pt x="4499" y="1205"/>
                </a:cubicBezTo>
                <a:cubicBezTo>
                  <a:pt x="4499" y="1238"/>
                  <a:pt x="4499" y="1238"/>
                  <a:pt x="4499" y="1238"/>
                </a:cubicBezTo>
                <a:cubicBezTo>
                  <a:pt x="4495" y="1234"/>
                  <a:pt x="4495" y="1234"/>
                  <a:pt x="4495" y="1234"/>
                </a:cubicBezTo>
                <a:cubicBezTo>
                  <a:pt x="4495" y="1245"/>
                  <a:pt x="4495" y="1245"/>
                  <a:pt x="4495" y="1245"/>
                </a:cubicBezTo>
                <a:cubicBezTo>
                  <a:pt x="4482" y="1245"/>
                  <a:pt x="4482" y="1245"/>
                  <a:pt x="4482" y="1245"/>
                </a:cubicBezTo>
                <a:cubicBezTo>
                  <a:pt x="4482" y="1255"/>
                  <a:pt x="4482" y="1255"/>
                  <a:pt x="4482" y="1255"/>
                </a:cubicBezTo>
                <a:cubicBezTo>
                  <a:pt x="4474" y="1255"/>
                  <a:pt x="4474" y="1255"/>
                  <a:pt x="4474" y="1255"/>
                </a:cubicBezTo>
                <a:cubicBezTo>
                  <a:pt x="4474" y="1263"/>
                  <a:pt x="4474" y="1263"/>
                  <a:pt x="4474" y="1263"/>
                </a:cubicBezTo>
                <a:cubicBezTo>
                  <a:pt x="4452" y="1263"/>
                  <a:pt x="4452" y="1263"/>
                  <a:pt x="4452" y="1263"/>
                </a:cubicBezTo>
                <a:cubicBezTo>
                  <a:pt x="4452" y="1251"/>
                  <a:pt x="4452" y="1251"/>
                  <a:pt x="4452" y="1251"/>
                </a:cubicBezTo>
                <a:cubicBezTo>
                  <a:pt x="4468" y="1248"/>
                  <a:pt x="4468" y="1248"/>
                  <a:pt x="4468" y="1248"/>
                </a:cubicBezTo>
                <a:cubicBezTo>
                  <a:pt x="4468" y="1242"/>
                  <a:pt x="4468" y="1242"/>
                  <a:pt x="4468" y="1242"/>
                </a:cubicBezTo>
                <a:cubicBezTo>
                  <a:pt x="4407" y="1242"/>
                  <a:pt x="4407" y="1242"/>
                  <a:pt x="4407" y="1242"/>
                </a:cubicBezTo>
                <a:cubicBezTo>
                  <a:pt x="4409" y="1247"/>
                  <a:pt x="4409" y="1247"/>
                  <a:pt x="4409" y="1247"/>
                </a:cubicBezTo>
                <a:cubicBezTo>
                  <a:pt x="4421" y="1249"/>
                  <a:pt x="4421" y="1249"/>
                  <a:pt x="4421" y="1249"/>
                </a:cubicBezTo>
                <a:cubicBezTo>
                  <a:pt x="4421" y="1260"/>
                  <a:pt x="4421" y="1260"/>
                  <a:pt x="4421" y="1260"/>
                </a:cubicBezTo>
                <a:cubicBezTo>
                  <a:pt x="4398" y="1265"/>
                  <a:pt x="4398" y="1265"/>
                  <a:pt x="4398" y="1265"/>
                </a:cubicBezTo>
                <a:cubicBezTo>
                  <a:pt x="4369" y="1201"/>
                  <a:pt x="4369" y="1201"/>
                  <a:pt x="4369" y="1201"/>
                </a:cubicBezTo>
                <a:cubicBezTo>
                  <a:pt x="4369" y="1161"/>
                  <a:pt x="4369" y="1161"/>
                  <a:pt x="4369" y="1161"/>
                </a:cubicBezTo>
                <a:cubicBezTo>
                  <a:pt x="4369" y="948"/>
                  <a:pt x="4369" y="948"/>
                  <a:pt x="4369" y="948"/>
                </a:cubicBezTo>
                <a:cubicBezTo>
                  <a:pt x="4369" y="948"/>
                  <a:pt x="4379" y="944"/>
                  <a:pt x="4379" y="932"/>
                </a:cubicBezTo>
                <a:cubicBezTo>
                  <a:pt x="4379" y="920"/>
                  <a:pt x="4346" y="917"/>
                  <a:pt x="4333" y="917"/>
                </a:cubicBezTo>
                <a:cubicBezTo>
                  <a:pt x="4320" y="917"/>
                  <a:pt x="4287" y="920"/>
                  <a:pt x="4287" y="932"/>
                </a:cubicBezTo>
                <a:cubicBezTo>
                  <a:pt x="4287" y="944"/>
                  <a:pt x="4297" y="948"/>
                  <a:pt x="4297" y="948"/>
                </a:cubicBezTo>
                <a:cubicBezTo>
                  <a:pt x="4297" y="1161"/>
                  <a:pt x="4297" y="1161"/>
                  <a:pt x="4297" y="1161"/>
                </a:cubicBezTo>
                <a:cubicBezTo>
                  <a:pt x="4286" y="1161"/>
                  <a:pt x="4286" y="1161"/>
                  <a:pt x="4286" y="1161"/>
                </a:cubicBezTo>
                <a:cubicBezTo>
                  <a:pt x="4286" y="1131"/>
                  <a:pt x="4286" y="1131"/>
                  <a:pt x="4286" y="1131"/>
                </a:cubicBezTo>
                <a:cubicBezTo>
                  <a:pt x="4238" y="1091"/>
                  <a:pt x="4238" y="1091"/>
                  <a:pt x="4238" y="1091"/>
                </a:cubicBezTo>
                <a:cubicBezTo>
                  <a:pt x="4238" y="974"/>
                  <a:pt x="4238" y="974"/>
                  <a:pt x="4238" y="974"/>
                </a:cubicBezTo>
                <a:cubicBezTo>
                  <a:pt x="4223" y="974"/>
                  <a:pt x="4223" y="974"/>
                  <a:pt x="4223" y="974"/>
                </a:cubicBezTo>
                <a:cubicBezTo>
                  <a:pt x="4166" y="1010"/>
                  <a:pt x="4166" y="1010"/>
                  <a:pt x="4166" y="1010"/>
                </a:cubicBezTo>
                <a:cubicBezTo>
                  <a:pt x="4166" y="995"/>
                  <a:pt x="4166" y="995"/>
                  <a:pt x="4166" y="995"/>
                </a:cubicBezTo>
                <a:cubicBezTo>
                  <a:pt x="4087" y="995"/>
                  <a:pt x="4087" y="995"/>
                  <a:pt x="4087" y="995"/>
                </a:cubicBezTo>
                <a:cubicBezTo>
                  <a:pt x="4087" y="1012"/>
                  <a:pt x="4087" y="1012"/>
                  <a:pt x="4087" y="1012"/>
                </a:cubicBezTo>
                <a:cubicBezTo>
                  <a:pt x="4069" y="1012"/>
                  <a:pt x="4069" y="1012"/>
                  <a:pt x="4069" y="1012"/>
                </a:cubicBezTo>
                <a:cubicBezTo>
                  <a:pt x="4069" y="1130"/>
                  <a:pt x="4069" y="1130"/>
                  <a:pt x="4069" y="1130"/>
                </a:cubicBezTo>
                <a:cubicBezTo>
                  <a:pt x="4046" y="1117"/>
                  <a:pt x="4046" y="1117"/>
                  <a:pt x="4046" y="1117"/>
                </a:cubicBezTo>
                <a:cubicBezTo>
                  <a:pt x="4046" y="1088"/>
                  <a:pt x="4046" y="1088"/>
                  <a:pt x="4046" y="1088"/>
                </a:cubicBezTo>
                <a:cubicBezTo>
                  <a:pt x="4039" y="1088"/>
                  <a:pt x="4039" y="1088"/>
                  <a:pt x="4039" y="1088"/>
                </a:cubicBezTo>
                <a:cubicBezTo>
                  <a:pt x="4039" y="1118"/>
                  <a:pt x="4039" y="1118"/>
                  <a:pt x="4039" y="1118"/>
                </a:cubicBezTo>
                <a:cubicBezTo>
                  <a:pt x="4032" y="1118"/>
                  <a:pt x="4032" y="1118"/>
                  <a:pt x="4032" y="1118"/>
                </a:cubicBezTo>
                <a:cubicBezTo>
                  <a:pt x="4032" y="1061"/>
                  <a:pt x="4032" y="1061"/>
                  <a:pt x="4032" y="1061"/>
                </a:cubicBezTo>
                <a:cubicBezTo>
                  <a:pt x="3989" y="1061"/>
                  <a:pt x="3989" y="1061"/>
                  <a:pt x="3989" y="1061"/>
                </a:cubicBezTo>
                <a:cubicBezTo>
                  <a:pt x="3989" y="1052"/>
                  <a:pt x="3984" y="1018"/>
                  <a:pt x="3943" y="995"/>
                </a:cubicBezTo>
                <a:cubicBezTo>
                  <a:pt x="3943" y="975"/>
                  <a:pt x="3943" y="975"/>
                  <a:pt x="3943" y="975"/>
                </a:cubicBezTo>
                <a:cubicBezTo>
                  <a:pt x="3933" y="975"/>
                  <a:pt x="3933" y="975"/>
                  <a:pt x="3933" y="975"/>
                </a:cubicBezTo>
                <a:cubicBezTo>
                  <a:pt x="3923" y="975"/>
                  <a:pt x="3923" y="975"/>
                  <a:pt x="3923" y="975"/>
                </a:cubicBezTo>
                <a:cubicBezTo>
                  <a:pt x="3923" y="995"/>
                  <a:pt x="3923" y="995"/>
                  <a:pt x="3923" y="995"/>
                </a:cubicBezTo>
                <a:cubicBezTo>
                  <a:pt x="3882" y="1018"/>
                  <a:pt x="3877" y="1052"/>
                  <a:pt x="3877" y="1061"/>
                </a:cubicBezTo>
                <a:cubicBezTo>
                  <a:pt x="3877" y="1070"/>
                  <a:pt x="3885" y="1078"/>
                  <a:pt x="3885" y="1078"/>
                </a:cubicBezTo>
                <a:cubicBezTo>
                  <a:pt x="3859" y="1078"/>
                  <a:pt x="3859" y="1078"/>
                  <a:pt x="3859" y="1078"/>
                </a:cubicBezTo>
                <a:cubicBezTo>
                  <a:pt x="3846" y="1078"/>
                  <a:pt x="3846" y="1078"/>
                  <a:pt x="3846" y="1078"/>
                </a:cubicBezTo>
                <a:cubicBezTo>
                  <a:pt x="3809" y="1051"/>
                  <a:pt x="3809" y="1051"/>
                  <a:pt x="3809" y="1051"/>
                </a:cubicBezTo>
                <a:cubicBezTo>
                  <a:pt x="3781" y="1070"/>
                  <a:pt x="3781" y="1070"/>
                  <a:pt x="3781" y="1070"/>
                </a:cubicBezTo>
                <a:cubicBezTo>
                  <a:pt x="3770" y="1080"/>
                  <a:pt x="3770" y="1080"/>
                  <a:pt x="3770" y="1080"/>
                </a:cubicBezTo>
                <a:cubicBezTo>
                  <a:pt x="3742" y="1080"/>
                  <a:pt x="3742" y="1080"/>
                  <a:pt x="3742" y="1080"/>
                </a:cubicBezTo>
                <a:cubicBezTo>
                  <a:pt x="3742" y="1095"/>
                  <a:pt x="3742" y="1095"/>
                  <a:pt x="3742" y="1095"/>
                </a:cubicBezTo>
                <a:cubicBezTo>
                  <a:pt x="3759" y="1095"/>
                  <a:pt x="3763" y="1109"/>
                  <a:pt x="3763" y="1109"/>
                </a:cubicBezTo>
                <a:cubicBezTo>
                  <a:pt x="3763" y="1133"/>
                  <a:pt x="3763" y="1133"/>
                  <a:pt x="3763" y="1133"/>
                </a:cubicBezTo>
                <a:cubicBezTo>
                  <a:pt x="3734" y="1133"/>
                  <a:pt x="3734" y="1133"/>
                  <a:pt x="3734" y="1133"/>
                </a:cubicBezTo>
                <a:cubicBezTo>
                  <a:pt x="3734" y="1123"/>
                  <a:pt x="3734" y="1123"/>
                  <a:pt x="3734" y="1123"/>
                </a:cubicBezTo>
                <a:cubicBezTo>
                  <a:pt x="3673" y="1123"/>
                  <a:pt x="3673" y="1123"/>
                  <a:pt x="3673" y="1123"/>
                </a:cubicBezTo>
                <a:cubicBezTo>
                  <a:pt x="3673" y="1147"/>
                  <a:pt x="3673" y="1147"/>
                  <a:pt x="3673" y="1147"/>
                </a:cubicBezTo>
                <a:cubicBezTo>
                  <a:pt x="3635" y="1147"/>
                  <a:pt x="3635" y="1147"/>
                  <a:pt x="3635" y="1147"/>
                </a:cubicBezTo>
                <a:cubicBezTo>
                  <a:pt x="3635" y="1405"/>
                  <a:pt x="3635" y="1405"/>
                  <a:pt x="3635" y="1405"/>
                </a:cubicBezTo>
                <a:cubicBezTo>
                  <a:pt x="3585" y="1405"/>
                  <a:pt x="3585" y="1405"/>
                  <a:pt x="3585" y="1405"/>
                </a:cubicBezTo>
                <a:cubicBezTo>
                  <a:pt x="3585" y="1415"/>
                  <a:pt x="3585" y="1415"/>
                  <a:pt x="3585" y="1415"/>
                </a:cubicBezTo>
                <a:cubicBezTo>
                  <a:pt x="3576" y="1415"/>
                  <a:pt x="3576" y="1415"/>
                  <a:pt x="3576" y="1415"/>
                </a:cubicBezTo>
                <a:cubicBezTo>
                  <a:pt x="3576" y="1437"/>
                  <a:pt x="3576" y="1437"/>
                  <a:pt x="3576" y="1437"/>
                </a:cubicBezTo>
                <a:cubicBezTo>
                  <a:pt x="3565" y="1437"/>
                  <a:pt x="3565" y="1437"/>
                  <a:pt x="3565" y="1437"/>
                </a:cubicBezTo>
                <a:cubicBezTo>
                  <a:pt x="3565" y="1403"/>
                  <a:pt x="3565" y="1403"/>
                  <a:pt x="3565" y="1403"/>
                </a:cubicBezTo>
                <a:cubicBezTo>
                  <a:pt x="3528" y="1403"/>
                  <a:pt x="3528" y="1403"/>
                  <a:pt x="3528" y="1403"/>
                </a:cubicBezTo>
                <a:cubicBezTo>
                  <a:pt x="3528" y="1259"/>
                  <a:pt x="3528" y="1259"/>
                  <a:pt x="3528" y="1259"/>
                </a:cubicBezTo>
                <a:cubicBezTo>
                  <a:pt x="3478" y="1259"/>
                  <a:pt x="3478" y="1259"/>
                  <a:pt x="3478" y="1259"/>
                </a:cubicBezTo>
                <a:cubicBezTo>
                  <a:pt x="3478" y="1245"/>
                  <a:pt x="3478" y="1245"/>
                  <a:pt x="3478" y="1245"/>
                </a:cubicBezTo>
                <a:cubicBezTo>
                  <a:pt x="3463" y="1245"/>
                  <a:pt x="3463" y="1245"/>
                  <a:pt x="3463" y="1245"/>
                </a:cubicBezTo>
                <a:cubicBezTo>
                  <a:pt x="3463" y="1255"/>
                  <a:pt x="3463" y="1255"/>
                  <a:pt x="3463" y="1255"/>
                </a:cubicBezTo>
                <a:cubicBezTo>
                  <a:pt x="3455" y="1255"/>
                  <a:pt x="3455" y="1255"/>
                  <a:pt x="3455" y="1255"/>
                </a:cubicBezTo>
                <a:cubicBezTo>
                  <a:pt x="3456" y="1251"/>
                  <a:pt x="3456" y="1248"/>
                  <a:pt x="3456" y="1245"/>
                </a:cubicBezTo>
                <a:cubicBezTo>
                  <a:pt x="3456" y="1211"/>
                  <a:pt x="3436" y="1182"/>
                  <a:pt x="3407" y="1168"/>
                </a:cubicBezTo>
                <a:cubicBezTo>
                  <a:pt x="3407" y="700"/>
                  <a:pt x="3407" y="700"/>
                  <a:pt x="3407" y="700"/>
                </a:cubicBezTo>
                <a:cubicBezTo>
                  <a:pt x="3431" y="687"/>
                  <a:pt x="3447" y="662"/>
                  <a:pt x="3447" y="634"/>
                </a:cubicBezTo>
                <a:cubicBezTo>
                  <a:pt x="3447" y="597"/>
                  <a:pt x="3421" y="567"/>
                  <a:pt x="3387" y="560"/>
                </a:cubicBezTo>
                <a:cubicBezTo>
                  <a:pt x="3383" y="429"/>
                  <a:pt x="3383" y="429"/>
                  <a:pt x="3383" y="429"/>
                </a:cubicBezTo>
                <a:cubicBezTo>
                  <a:pt x="3391" y="425"/>
                  <a:pt x="3397" y="417"/>
                  <a:pt x="3397" y="407"/>
                </a:cubicBezTo>
                <a:cubicBezTo>
                  <a:pt x="3397" y="400"/>
                  <a:pt x="3394" y="393"/>
                  <a:pt x="3390" y="389"/>
                </a:cubicBezTo>
                <a:cubicBezTo>
                  <a:pt x="3390" y="372"/>
                  <a:pt x="3390" y="372"/>
                  <a:pt x="3390" y="372"/>
                </a:cubicBezTo>
                <a:cubicBezTo>
                  <a:pt x="3382" y="372"/>
                  <a:pt x="3382" y="372"/>
                  <a:pt x="3382" y="372"/>
                </a:cubicBezTo>
                <a:cubicBezTo>
                  <a:pt x="3382" y="269"/>
                  <a:pt x="3382" y="269"/>
                  <a:pt x="3382" y="269"/>
                </a:cubicBezTo>
                <a:cubicBezTo>
                  <a:pt x="3377" y="269"/>
                  <a:pt x="3377" y="269"/>
                  <a:pt x="3377" y="269"/>
                </a:cubicBezTo>
                <a:cubicBezTo>
                  <a:pt x="3377" y="187"/>
                  <a:pt x="3377" y="187"/>
                  <a:pt x="3377" y="187"/>
                </a:cubicBezTo>
                <a:cubicBezTo>
                  <a:pt x="3377" y="187"/>
                  <a:pt x="3385" y="187"/>
                  <a:pt x="3385" y="177"/>
                </a:cubicBezTo>
                <a:cubicBezTo>
                  <a:pt x="3385" y="167"/>
                  <a:pt x="3377" y="170"/>
                  <a:pt x="3377" y="170"/>
                </a:cubicBezTo>
                <a:cubicBezTo>
                  <a:pt x="3372" y="0"/>
                  <a:pt x="3372" y="0"/>
                  <a:pt x="3372" y="0"/>
                </a:cubicBezTo>
                <a:cubicBezTo>
                  <a:pt x="3367" y="170"/>
                  <a:pt x="3367" y="170"/>
                  <a:pt x="3367" y="170"/>
                </a:cubicBezTo>
                <a:cubicBezTo>
                  <a:pt x="3367" y="170"/>
                  <a:pt x="3359" y="167"/>
                  <a:pt x="3359" y="177"/>
                </a:cubicBezTo>
                <a:cubicBezTo>
                  <a:pt x="3359" y="187"/>
                  <a:pt x="3367" y="187"/>
                  <a:pt x="3367" y="187"/>
                </a:cubicBezTo>
                <a:cubicBezTo>
                  <a:pt x="3367" y="269"/>
                  <a:pt x="3367" y="269"/>
                  <a:pt x="3367" y="269"/>
                </a:cubicBezTo>
                <a:cubicBezTo>
                  <a:pt x="3362" y="269"/>
                  <a:pt x="3362" y="269"/>
                  <a:pt x="3362" y="269"/>
                </a:cubicBezTo>
                <a:cubicBezTo>
                  <a:pt x="3362" y="372"/>
                  <a:pt x="3362" y="372"/>
                  <a:pt x="3362" y="372"/>
                </a:cubicBezTo>
                <a:cubicBezTo>
                  <a:pt x="3354" y="372"/>
                  <a:pt x="3354" y="372"/>
                  <a:pt x="3354" y="372"/>
                </a:cubicBezTo>
                <a:cubicBezTo>
                  <a:pt x="3354" y="389"/>
                  <a:pt x="3354" y="389"/>
                  <a:pt x="3354" y="389"/>
                </a:cubicBezTo>
                <a:cubicBezTo>
                  <a:pt x="3350" y="393"/>
                  <a:pt x="3347" y="400"/>
                  <a:pt x="3347" y="407"/>
                </a:cubicBezTo>
                <a:cubicBezTo>
                  <a:pt x="3347" y="417"/>
                  <a:pt x="3353" y="425"/>
                  <a:pt x="3361" y="429"/>
                </a:cubicBezTo>
                <a:cubicBezTo>
                  <a:pt x="3357" y="560"/>
                  <a:pt x="3357" y="560"/>
                  <a:pt x="3357" y="560"/>
                </a:cubicBezTo>
                <a:cubicBezTo>
                  <a:pt x="3323" y="567"/>
                  <a:pt x="3297" y="597"/>
                  <a:pt x="3297" y="634"/>
                </a:cubicBezTo>
                <a:cubicBezTo>
                  <a:pt x="3297" y="659"/>
                  <a:pt x="3310" y="681"/>
                  <a:pt x="3329" y="695"/>
                </a:cubicBezTo>
                <a:cubicBezTo>
                  <a:pt x="3329" y="1173"/>
                  <a:pt x="3329" y="1173"/>
                  <a:pt x="3329" y="1173"/>
                </a:cubicBezTo>
                <a:cubicBezTo>
                  <a:pt x="3304" y="1187"/>
                  <a:pt x="3288" y="1214"/>
                  <a:pt x="3288" y="1245"/>
                </a:cubicBezTo>
                <a:cubicBezTo>
                  <a:pt x="3288" y="1275"/>
                  <a:pt x="3304" y="1302"/>
                  <a:pt x="3329" y="1317"/>
                </a:cubicBezTo>
                <a:cubicBezTo>
                  <a:pt x="3329" y="1343"/>
                  <a:pt x="3329" y="1343"/>
                  <a:pt x="3329" y="1343"/>
                </a:cubicBezTo>
                <a:cubicBezTo>
                  <a:pt x="3287" y="1479"/>
                  <a:pt x="3287" y="1479"/>
                  <a:pt x="3287" y="1479"/>
                </a:cubicBezTo>
                <a:cubicBezTo>
                  <a:pt x="3180" y="1479"/>
                  <a:pt x="3180" y="1479"/>
                  <a:pt x="3180" y="1479"/>
                </a:cubicBezTo>
                <a:cubicBezTo>
                  <a:pt x="3180" y="1420"/>
                  <a:pt x="3180" y="1420"/>
                  <a:pt x="3180" y="1420"/>
                </a:cubicBezTo>
                <a:cubicBezTo>
                  <a:pt x="3132" y="1420"/>
                  <a:pt x="3132" y="1420"/>
                  <a:pt x="3132" y="1420"/>
                </a:cubicBezTo>
                <a:cubicBezTo>
                  <a:pt x="3132" y="1479"/>
                  <a:pt x="3132" y="1479"/>
                  <a:pt x="3132" y="1479"/>
                </a:cubicBezTo>
                <a:cubicBezTo>
                  <a:pt x="2997" y="1479"/>
                  <a:pt x="2997" y="1479"/>
                  <a:pt x="2997" y="1479"/>
                </a:cubicBezTo>
                <a:cubicBezTo>
                  <a:pt x="2997" y="1395"/>
                  <a:pt x="2997" y="1395"/>
                  <a:pt x="2997" y="1395"/>
                </a:cubicBezTo>
                <a:cubicBezTo>
                  <a:pt x="2850" y="1372"/>
                  <a:pt x="2850" y="1372"/>
                  <a:pt x="2850" y="1372"/>
                </a:cubicBezTo>
                <a:cubicBezTo>
                  <a:pt x="2850" y="1279"/>
                  <a:pt x="2850" y="1279"/>
                  <a:pt x="2850" y="1279"/>
                </a:cubicBezTo>
                <a:cubicBezTo>
                  <a:pt x="2844" y="1271"/>
                  <a:pt x="2844" y="1271"/>
                  <a:pt x="2844" y="1271"/>
                </a:cubicBezTo>
                <a:cubicBezTo>
                  <a:pt x="2844" y="1227"/>
                  <a:pt x="2844" y="1227"/>
                  <a:pt x="2844" y="1227"/>
                </a:cubicBezTo>
                <a:cubicBezTo>
                  <a:pt x="2838" y="1223"/>
                  <a:pt x="2838" y="1223"/>
                  <a:pt x="2838" y="1223"/>
                </a:cubicBezTo>
                <a:cubicBezTo>
                  <a:pt x="2838" y="1194"/>
                  <a:pt x="2838" y="1194"/>
                  <a:pt x="2838" y="1194"/>
                </a:cubicBezTo>
                <a:cubicBezTo>
                  <a:pt x="2818" y="1177"/>
                  <a:pt x="2818" y="1177"/>
                  <a:pt x="2818" y="1177"/>
                </a:cubicBezTo>
                <a:cubicBezTo>
                  <a:pt x="2803" y="1177"/>
                  <a:pt x="2803" y="1177"/>
                  <a:pt x="2803" y="1177"/>
                </a:cubicBezTo>
                <a:cubicBezTo>
                  <a:pt x="2797" y="1119"/>
                  <a:pt x="2797" y="1119"/>
                  <a:pt x="2797" y="1119"/>
                </a:cubicBezTo>
                <a:cubicBezTo>
                  <a:pt x="2791" y="1177"/>
                  <a:pt x="2791" y="1177"/>
                  <a:pt x="2791" y="1177"/>
                </a:cubicBezTo>
                <a:cubicBezTo>
                  <a:pt x="2776" y="1177"/>
                  <a:pt x="2776" y="1177"/>
                  <a:pt x="2776" y="1177"/>
                </a:cubicBezTo>
                <a:cubicBezTo>
                  <a:pt x="2756" y="1194"/>
                  <a:pt x="2756" y="1194"/>
                  <a:pt x="2756" y="1194"/>
                </a:cubicBezTo>
                <a:cubicBezTo>
                  <a:pt x="2756" y="1223"/>
                  <a:pt x="2756" y="1223"/>
                  <a:pt x="2756" y="1223"/>
                </a:cubicBezTo>
                <a:cubicBezTo>
                  <a:pt x="2750" y="1227"/>
                  <a:pt x="2750" y="1227"/>
                  <a:pt x="2750" y="1227"/>
                </a:cubicBezTo>
                <a:cubicBezTo>
                  <a:pt x="2750" y="1271"/>
                  <a:pt x="2750" y="1271"/>
                  <a:pt x="2750" y="1271"/>
                </a:cubicBezTo>
                <a:cubicBezTo>
                  <a:pt x="2744" y="1279"/>
                  <a:pt x="2744" y="1279"/>
                  <a:pt x="2744" y="1279"/>
                </a:cubicBezTo>
                <a:cubicBezTo>
                  <a:pt x="2744" y="1341"/>
                  <a:pt x="2744" y="1341"/>
                  <a:pt x="2744" y="1341"/>
                </a:cubicBezTo>
                <a:cubicBezTo>
                  <a:pt x="2744" y="1341"/>
                  <a:pt x="2733" y="1330"/>
                  <a:pt x="2701" y="1330"/>
                </a:cubicBezTo>
                <a:cubicBezTo>
                  <a:pt x="2658" y="1330"/>
                  <a:pt x="2628" y="1372"/>
                  <a:pt x="2628" y="1372"/>
                </a:cubicBezTo>
                <a:cubicBezTo>
                  <a:pt x="2572" y="1372"/>
                  <a:pt x="2572" y="1372"/>
                  <a:pt x="2572" y="1372"/>
                </a:cubicBezTo>
                <a:cubicBezTo>
                  <a:pt x="2572" y="1389"/>
                  <a:pt x="2572" y="1389"/>
                  <a:pt x="2572" y="1389"/>
                </a:cubicBezTo>
                <a:cubicBezTo>
                  <a:pt x="2553" y="1389"/>
                  <a:pt x="2553" y="1389"/>
                  <a:pt x="2553" y="1389"/>
                </a:cubicBezTo>
                <a:cubicBezTo>
                  <a:pt x="2553" y="1382"/>
                  <a:pt x="2553" y="1382"/>
                  <a:pt x="2553" y="1382"/>
                </a:cubicBezTo>
                <a:cubicBezTo>
                  <a:pt x="2510" y="1382"/>
                  <a:pt x="2510" y="1382"/>
                  <a:pt x="2510" y="1382"/>
                </a:cubicBezTo>
                <a:cubicBezTo>
                  <a:pt x="2502" y="1393"/>
                  <a:pt x="2502" y="1393"/>
                  <a:pt x="2502" y="1393"/>
                </a:cubicBezTo>
                <a:cubicBezTo>
                  <a:pt x="2478" y="1393"/>
                  <a:pt x="2478" y="1393"/>
                  <a:pt x="2478" y="1393"/>
                </a:cubicBezTo>
                <a:cubicBezTo>
                  <a:pt x="2478" y="1402"/>
                  <a:pt x="2478" y="1402"/>
                  <a:pt x="2478" y="1402"/>
                </a:cubicBezTo>
                <a:cubicBezTo>
                  <a:pt x="2470" y="1402"/>
                  <a:pt x="2470" y="1402"/>
                  <a:pt x="2470" y="1402"/>
                </a:cubicBezTo>
                <a:cubicBezTo>
                  <a:pt x="2470" y="1378"/>
                  <a:pt x="2470" y="1378"/>
                  <a:pt x="2470" y="1378"/>
                </a:cubicBezTo>
                <a:cubicBezTo>
                  <a:pt x="2443" y="1378"/>
                  <a:pt x="2443" y="1378"/>
                  <a:pt x="2443" y="1378"/>
                </a:cubicBezTo>
                <a:cubicBezTo>
                  <a:pt x="2432" y="1388"/>
                  <a:pt x="2432" y="1388"/>
                  <a:pt x="2432" y="1388"/>
                </a:cubicBezTo>
                <a:cubicBezTo>
                  <a:pt x="2417" y="1388"/>
                  <a:pt x="2417" y="1388"/>
                  <a:pt x="2417" y="1388"/>
                </a:cubicBezTo>
                <a:cubicBezTo>
                  <a:pt x="2408" y="1375"/>
                  <a:pt x="2408" y="1375"/>
                  <a:pt x="2408" y="1375"/>
                </a:cubicBezTo>
                <a:cubicBezTo>
                  <a:pt x="2393" y="1375"/>
                  <a:pt x="2393" y="1375"/>
                  <a:pt x="2393" y="1375"/>
                </a:cubicBezTo>
                <a:cubicBezTo>
                  <a:pt x="2381" y="1388"/>
                  <a:pt x="2381" y="1388"/>
                  <a:pt x="2381" y="1388"/>
                </a:cubicBezTo>
                <a:cubicBezTo>
                  <a:pt x="2365" y="1388"/>
                  <a:pt x="2365" y="1388"/>
                  <a:pt x="2365" y="1388"/>
                </a:cubicBezTo>
                <a:cubicBezTo>
                  <a:pt x="2365" y="1465"/>
                  <a:pt x="2365" y="1465"/>
                  <a:pt x="2365" y="1465"/>
                </a:cubicBezTo>
                <a:cubicBezTo>
                  <a:pt x="2310" y="1465"/>
                  <a:pt x="2310" y="1465"/>
                  <a:pt x="2310" y="1465"/>
                </a:cubicBezTo>
                <a:cubicBezTo>
                  <a:pt x="2310" y="1440"/>
                  <a:pt x="2310" y="1440"/>
                  <a:pt x="2310" y="1440"/>
                </a:cubicBezTo>
                <a:cubicBezTo>
                  <a:pt x="2284" y="1420"/>
                  <a:pt x="2284" y="1420"/>
                  <a:pt x="2284" y="1420"/>
                </a:cubicBezTo>
                <a:cubicBezTo>
                  <a:pt x="2279" y="1380"/>
                  <a:pt x="2279" y="1380"/>
                  <a:pt x="2279" y="1380"/>
                </a:cubicBezTo>
                <a:cubicBezTo>
                  <a:pt x="2273" y="1419"/>
                  <a:pt x="2273" y="1419"/>
                  <a:pt x="2273" y="1419"/>
                </a:cubicBezTo>
                <a:cubicBezTo>
                  <a:pt x="2243" y="1441"/>
                  <a:pt x="2243" y="1441"/>
                  <a:pt x="2243" y="1441"/>
                </a:cubicBezTo>
                <a:cubicBezTo>
                  <a:pt x="2243" y="1457"/>
                  <a:pt x="2243" y="1457"/>
                  <a:pt x="2243" y="1457"/>
                </a:cubicBezTo>
                <a:cubicBezTo>
                  <a:pt x="2199" y="1457"/>
                  <a:pt x="2199" y="1457"/>
                  <a:pt x="2199" y="1457"/>
                </a:cubicBezTo>
                <a:cubicBezTo>
                  <a:pt x="2199" y="1401"/>
                  <a:pt x="2199" y="1401"/>
                  <a:pt x="2199" y="1401"/>
                </a:cubicBezTo>
                <a:cubicBezTo>
                  <a:pt x="2177" y="1401"/>
                  <a:pt x="2177" y="1401"/>
                  <a:pt x="2177" y="1401"/>
                </a:cubicBezTo>
                <a:cubicBezTo>
                  <a:pt x="2177" y="1391"/>
                  <a:pt x="2177" y="1391"/>
                  <a:pt x="2177" y="1391"/>
                </a:cubicBezTo>
                <a:cubicBezTo>
                  <a:pt x="2152" y="1391"/>
                  <a:pt x="2152" y="1391"/>
                  <a:pt x="2152" y="1391"/>
                </a:cubicBezTo>
                <a:cubicBezTo>
                  <a:pt x="2152" y="1409"/>
                  <a:pt x="2152" y="1409"/>
                  <a:pt x="2152" y="1409"/>
                </a:cubicBezTo>
                <a:cubicBezTo>
                  <a:pt x="2139" y="1409"/>
                  <a:pt x="2139" y="1409"/>
                  <a:pt x="2139" y="1409"/>
                </a:cubicBezTo>
                <a:cubicBezTo>
                  <a:pt x="2139" y="1371"/>
                  <a:pt x="2139" y="1371"/>
                  <a:pt x="2139" y="1371"/>
                </a:cubicBezTo>
                <a:cubicBezTo>
                  <a:pt x="2093" y="1371"/>
                  <a:pt x="2093" y="1371"/>
                  <a:pt x="2093" y="1371"/>
                </a:cubicBezTo>
                <a:cubicBezTo>
                  <a:pt x="2093" y="1436"/>
                  <a:pt x="2093" y="1436"/>
                  <a:pt x="2093" y="1436"/>
                </a:cubicBezTo>
                <a:cubicBezTo>
                  <a:pt x="2077" y="1436"/>
                  <a:pt x="2077" y="1436"/>
                  <a:pt x="2077" y="1436"/>
                </a:cubicBezTo>
                <a:cubicBezTo>
                  <a:pt x="2077" y="1453"/>
                  <a:pt x="2077" y="1453"/>
                  <a:pt x="2077" y="1453"/>
                </a:cubicBezTo>
                <a:cubicBezTo>
                  <a:pt x="2068" y="1453"/>
                  <a:pt x="2068" y="1453"/>
                  <a:pt x="2068" y="1453"/>
                </a:cubicBezTo>
                <a:cubicBezTo>
                  <a:pt x="2068" y="1463"/>
                  <a:pt x="2068" y="1463"/>
                  <a:pt x="2068" y="1463"/>
                </a:cubicBezTo>
                <a:cubicBezTo>
                  <a:pt x="2055" y="1463"/>
                  <a:pt x="2055" y="1463"/>
                  <a:pt x="2055" y="1463"/>
                </a:cubicBezTo>
                <a:cubicBezTo>
                  <a:pt x="2055" y="1453"/>
                  <a:pt x="2055" y="1453"/>
                  <a:pt x="2055" y="1453"/>
                </a:cubicBezTo>
                <a:cubicBezTo>
                  <a:pt x="2033" y="1453"/>
                  <a:pt x="2033" y="1453"/>
                  <a:pt x="2033" y="1453"/>
                </a:cubicBezTo>
                <a:cubicBezTo>
                  <a:pt x="2033" y="1461"/>
                  <a:pt x="2033" y="1461"/>
                  <a:pt x="2033" y="1461"/>
                </a:cubicBezTo>
                <a:cubicBezTo>
                  <a:pt x="2004" y="1461"/>
                  <a:pt x="2004" y="1461"/>
                  <a:pt x="2004" y="1461"/>
                </a:cubicBezTo>
                <a:cubicBezTo>
                  <a:pt x="2004" y="1471"/>
                  <a:pt x="2004" y="1471"/>
                  <a:pt x="2004" y="1471"/>
                </a:cubicBezTo>
                <a:cubicBezTo>
                  <a:pt x="1996" y="1471"/>
                  <a:pt x="1996" y="1471"/>
                  <a:pt x="1996" y="1471"/>
                </a:cubicBezTo>
                <a:cubicBezTo>
                  <a:pt x="1996" y="1463"/>
                  <a:pt x="1996" y="1463"/>
                  <a:pt x="1996" y="1463"/>
                </a:cubicBezTo>
                <a:cubicBezTo>
                  <a:pt x="1983" y="1463"/>
                  <a:pt x="1983" y="1463"/>
                  <a:pt x="1983" y="1463"/>
                </a:cubicBezTo>
                <a:cubicBezTo>
                  <a:pt x="1983" y="1479"/>
                  <a:pt x="1983" y="1479"/>
                  <a:pt x="1983" y="1479"/>
                </a:cubicBezTo>
                <a:cubicBezTo>
                  <a:pt x="1975" y="1479"/>
                  <a:pt x="1975" y="1479"/>
                  <a:pt x="1975" y="1479"/>
                </a:cubicBezTo>
                <a:cubicBezTo>
                  <a:pt x="1975" y="1343"/>
                  <a:pt x="1975" y="1343"/>
                  <a:pt x="1975" y="1343"/>
                </a:cubicBezTo>
                <a:cubicBezTo>
                  <a:pt x="1952" y="1343"/>
                  <a:pt x="1952" y="1343"/>
                  <a:pt x="1952" y="1343"/>
                </a:cubicBezTo>
                <a:cubicBezTo>
                  <a:pt x="1952" y="1352"/>
                  <a:pt x="1952" y="1352"/>
                  <a:pt x="1952" y="1352"/>
                </a:cubicBezTo>
                <a:cubicBezTo>
                  <a:pt x="1943" y="1352"/>
                  <a:pt x="1943" y="1352"/>
                  <a:pt x="1943" y="1352"/>
                </a:cubicBezTo>
                <a:cubicBezTo>
                  <a:pt x="1935" y="1335"/>
                  <a:pt x="1935" y="1335"/>
                  <a:pt x="1935" y="1335"/>
                </a:cubicBezTo>
                <a:cubicBezTo>
                  <a:pt x="1921" y="1335"/>
                  <a:pt x="1921" y="1335"/>
                  <a:pt x="1921" y="1335"/>
                </a:cubicBezTo>
                <a:cubicBezTo>
                  <a:pt x="1912" y="1352"/>
                  <a:pt x="1912" y="1352"/>
                  <a:pt x="1912" y="1352"/>
                </a:cubicBezTo>
                <a:cubicBezTo>
                  <a:pt x="1877" y="1352"/>
                  <a:pt x="1877" y="1352"/>
                  <a:pt x="1877" y="1352"/>
                </a:cubicBezTo>
                <a:cubicBezTo>
                  <a:pt x="1877" y="1456"/>
                  <a:pt x="1877" y="1456"/>
                  <a:pt x="1877" y="1456"/>
                </a:cubicBezTo>
                <a:cubicBezTo>
                  <a:pt x="1805" y="1456"/>
                  <a:pt x="1805" y="1456"/>
                  <a:pt x="1805" y="1456"/>
                </a:cubicBezTo>
                <a:cubicBezTo>
                  <a:pt x="1791" y="1441"/>
                  <a:pt x="1791" y="1441"/>
                  <a:pt x="1791" y="1441"/>
                </a:cubicBezTo>
                <a:cubicBezTo>
                  <a:pt x="1781" y="1452"/>
                  <a:pt x="1781" y="1452"/>
                  <a:pt x="1781" y="1452"/>
                </a:cubicBezTo>
                <a:cubicBezTo>
                  <a:pt x="1771" y="1452"/>
                  <a:pt x="1771" y="1452"/>
                  <a:pt x="1771" y="1452"/>
                </a:cubicBezTo>
                <a:cubicBezTo>
                  <a:pt x="1756" y="1437"/>
                  <a:pt x="1756" y="1437"/>
                  <a:pt x="1756" y="1437"/>
                </a:cubicBezTo>
                <a:cubicBezTo>
                  <a:pt x="1744" y="1437"/>
                  <a:pt x="1744" y="1437"/>
                  <a:pt x="1744" y="1437"/>
                </a:cubicBezTo>
                <a:cubicBezTo>
                  <a:pt x="1731" y="1448"/>
                  <a:pt x="1731" y="1448"/>
                  <a:pt x="1731" y="1448"/>
                </a:cubicBezTo>
                <a:cubicBezTo>
                  <a:pt x="1699" y="1448"/>
                  <a:pt x="1699" y="1448"/>
                  <a:pt x="1699" y="1448"/>
                </a:cubicBezTo>
                <a:cubicBezTo>
                  <a:pt x="1699" y="1437"/>
                  <a:pt x="1699" y="1437"/>
                  <a:pt x="1699" y="1437"/>
                </a:cubicBezTo>
                <a:cubicBezTo>
                  <a:pt x="1673" y="1437"/>
                  <a:pt x="1673" y="1437"/>
                  <a:pt x="1673" y="1437"/>
                </a:cubicBezTo>
                <a:cubicBezTo>
                  <a:pt x="1673" y="1469"/>
                  <a:pt x="1673" y="1469"/>
                  <a:pt x="1673" y="1469"/>
                </a:cubicBezTo>
                <a:cubicBezTo>
                  <a:pt x="1656" y="1469"/>
                  <a:pt x="1656" y="1469"/>
                  <a:pt x="1656" y="1469"/>
                </a:cubicBezTo>
                <a:cubicBezTo>
                  <a:pt x="1656" y="1459"/>
                  <a:pt x="1656" y="1459"/>
                  <a:pt x="1656" y="1459"/>
                </a:cubicBezTo>
                <a:cubicBezTo>
                  <a:pt x="1619" y="1459"/>
                  <a:pt x="1619" y="1459"/>
                  <a:pt x="1619" y="1459"/>
                </a:cubicBezTo>
                <a:cubicBezTo>
                  <a:pt x="1619" y="1448"/>
                  <a:pt x="1619" y="1448"/>
                  <a:pt x="1619" y="1448"/>
                </a:cubicBezTo>
                <a:cubicBezTo>
                  <a:pt x="1587" y="1448"/>
                  <a:pt x="1587" y="1448"/>
                  <a:pt x="1587" y="1448"/>
                </a:cubicBezTo>
                <a:cubicBezTo>
                  <a:pt x="1587" y="1459"/>
                  <a:pt x="1587" y="1459"/>
                  <a:pt x="1587" y="1459"/>
                </a:cubicBezTo>
                <a:cubicBezTo>
                  <a:pt x="1563" y="1459"/>
                  <a:pt x="1563" y="1459"/>
                  <a:pt x="1563" y="1459"/>
                </a:cubicBezTo>
                <a:cubicBezTo>
                  <a:pt x="1563" y="1407"/>
                  <a:pt x="1563" y="1407"/>
                  <a:pt x="1563" y="1407"/>
                </a:cubicBezTo>
                <a:cubicBezTo>
                  <a:pt x="1531" y="1393"/>
                  <a:pt x="1531" y="1393"/>
                  <a:pt x="1531" y="1393"/>
                </a:cubicBezTo>
                <a:cubicBezTo>
                  <a:pt x="1531" y="1408"/>
                  <a:pt x="1531" y="1408"/>
                  <a:pt x="1531" y="1408"/>
                </a:cubicBezTo>
                <a:cubicBezTo>
                  <a:pt x="1524" y="1408"/>
                  <a:pt x="1524" y="1408"/>
                  <a:pt x="1524" y="1408"/>
                </a:cubicBezTo>
                <a:cubicBezTo>
                  <a:pt x="1524" y="1331"/>
                  <a:pt x="1524" y="1331"/>
                  <a:pt x="1524" y="1331"/>
                </a:cubicBezTo>
                <a:cubicBezTo>
                  <a:pt x="1507" y="1331"/>
                  <a:pt x="1507" y="1331"/>
                  <a:pt x="1507" y="1331"/>
                </a:cubicBezTo>
                <a:cubicBezTo>
                  <a:pt x="1507" y="1307"/>
                  <a:pt x="1507" y="1307"/>
                  <a:pt x="1507" y="1307"/>
                </a:cubicBezTo>
                <a:cubicBezTo>
                  <a:pt x="1479" y="1307"/>
                  <a:pt x="1479" y="1307"/>
                  <a:pt x="1479" y="1307"/>
                </a:cubicBezTo>
                <a:cubicBezTo>
                  <a:pt x="1479" y="1281"/>
                  <a:pt x="1479" y="1281"/>
                  <a:pt x="1479" y="1281"/>
                </a:cubicBezTo>
                <a:cubicBezTo>
                  <a:pt x="1465" y="1281"/>
                  <a:pt x="1465" y="1281"/>
                  <a:pt x="1465" y="1281"/>
                </a:cubicBezTo>
                <a:cubicBezTo>
                  <a:pt x="1465" y="1307"/>
                  <a:pt x="1465" y="1307"/>
                  <a:pt x="1465" y="1307"/>
                </a:cubicBezTo>
                <a:cubicBezTo>
                  <a:pt x="1443" y="1307"/>
                  <a:pt x="1443" y="1307"/>
                  <a:pt x="1443" y="1307"/>
                </a:cubicBezTo>
                <a:cubicBezTo>
                  <a:pt x="1443" y="1265"/>
                  <a:pt x="1443" y="1265"/>
                  <a:pt x="1443" y="1265"/>
                </a:cubicBezTo>
                <a:cubicBezTo>
                  <a:pt x="1443" y="1265"/>
                  <a:pt x="1412" y="1232"/>
                  <a:pt x="1389" y="1232"/>
                </a:cubicBezTo>
                <a:cubicBezTo>
                  <a:pt x="1367" y="1232"/>
                  <a:pt x="1337" y="1269"/>
                  <a:pt x="1337" y="1269"/>
                </a:cubicBezTo>
                <a:cubicBezTo>
                  <a:pt x="1337" y="1359"/>
                  <a:pt x="1337" y="1359"/>
                  <a:pt x="1337" y="1359"/>
                </a:cubicBezTo>
                <a:cubicBezTo>
                  <a:pt x="1315" y="1359"/>
                  <a:pt x="1315" y="1359"/>
                  <a:pt x="1315" y="1359"/>
                </a:cubicBezTo>
                <a:cubicBezTo>
                  <a:pt x="1315" y="1417"/>
                  <a:pt x="1315" y="1417"/>
                  <a:pt x="1315" y="1417"/>
                </a:cubicBezTo>
                <a:cubicBezTo>
                  <a:pt x="1275" y="1432"/>
                  <a:pt x="1275" y="1432"/>
                  <a:pt x="1275" y="1432"/>
                </a:cubicBezTo>
                <a:cubicBezTo>
                  <a:pt x="1275" y="1445"/>
                  <a:pt x="1275" y="1445"/>
                  <a:pt x="1275" y="1445"/>
                </a:cubicBezTo>
                <a:cubicBezTo>
                  <a:pt x="1267" y="1445"/>
                  <a:pt x="1267" y="1445"/>
                  <a:pt x="1267" y="1445"/>
                </a:cubicBezTo>
                <a:cubicBezTo>
                  <a:pt x="1267" y="1421"/>
                  <a:pt x="1267" y="1421"/>
                  <a:pt x="1267" y="1421"/>
                </a:cubicBezTo>
                <a:cubicBezTo>
                  <a:pt x="1253" y="1421"/>
                  <a:pt x="1253" y="1421"/>
                  <a:pt x="1253" y="1421"/>
                </a:cubicBezTo>
                <a:cubicBezTo>
                  <a:pt x="1235" y="1395"/>
                  <a:pt x="1235" y="1395"/>
                  <a:pt x="1235" y="1395"/>
                </a:cubicBezTo>
                <a:cubicBezTo>
                  <a:pt x="1213" y="1416"/>
                  <a:pt x="1213" y="1416"/>
                  <a:pt x="1213" y="1416"/>
                </a:cubicBezTo>
                <a:cubicBezTo>
                  <a:pt x="1213" y="1399"/>
                  <a:pt x="1213" y="1399"/>
                  <a:pt x="1213" y="1399"/>
                </a:cubicBezTo>
                <a:cubicBezTo>
                  <a:pt x="1200" y="1399"/>
                  <a:pt x="1200" y="1399"/>
                  <a:pt x="1200" y="1399"/>
                </a:cubicBezTo>
                <a:cubicBezTo>
                  <a:pt x="1200" y="1409"/>
                  <a:pt x="1200" y="1409"/>
                  <a:pt x="1200" y="1409"/>
                </a:cubicBezTo>
                <a:cubicBezTo>
                  <a:pt x="1189" y="1409"/>
                  <a:pt x="1189" y="1409"/>
                  <a:pt x="1189" y="1409"/>
                </a:cubicBezTo>
                <a:cubicBezTo>
                  <a:pt x="1189" y="1392"/>
                  <a:pt x="1189" y="1392"/>
                  <a:pt x="1189" y="1392"/>
                </a:cubicBezTo>
                <a:cubicBezTo>
                  <a:pt x="1164" y="1392"/>
                  <a:pt x="1164" y="1392"/>
                  <a:pt x="1164" y="1392"/>
                </a:cubicBezTo>
                <a:cubicBezTo>
                  <a:pt x="1164" y="1401"/>
                  <a:pt x="1164" y="1401"/>
                  <a:pt x="1164" y="1401"/>
                </a:cubicBezTo>
                <a:cubicBezTo>
                  <a:pt x="1155" y="1401"/>
                  <a:pt x="1155" y="1401"/>
                  <a:pt x="1155" y="1401"/>
                </a:cubicBezTo>
                <a:cubicBezTo>
                  <a:pt x="1155" y="1417"/>
                  <a:pt x="1155" y="1417"/>
                  <a:pt x="1155" y="1417"/>
                </a:cubicBezTo>
                <a:cubicBezTo>
                  <a:pt x="1133" y="1417"/>
                  <a:pt x="1133" y="1417"/>
                  <a:pt x="1133" y="1417"/>
                </a:cubicBezTo>
                <a:cubicBezTo>
                  <a:pt x="1133" y="1397"/>
                  <a:pt x="1133" y="1397"/>
                  <a:pt x="1133" y="1397"/>
                </a:cubicBezTo>
                <a:cubicBezTo>
                  <a:pt x="1123" y="1397"/>
                  <a:pt x="1123" y="1397"/>
                  <a:pt x="1123" y="1397"/>
                </a:cubicBezTo>
                <a:cubicBezTo>
                  <a:pt x="1112" y="1385"/>
                  <a:pt x="1112" y="1385"/>
                  <a:pt x="1112" y="1385"/>
                </a:cubicBezTo>
                <a:cubicBezTo>
                  <a:pt x="1104" y="1391"/>
                  <a:pt x="1104" y="1391"/>
                  <a:pt x="1104" y="1391"/>
                </a:cubicBezTo>
                <a:cubicBezTo>
                  <a:pt x="1095" y="1391"/>
                  <a:pt x="1095" y="1391"/>
                  <a:pt x="1095" y="1391"/>
                </a:cubicBezTo>
                <a:cubicBezTo>
                  <a:pt x="1076" y="1368"/>
                  <a:pt x="1076" y="1368"/>
                  <a:pt x="1076" y="1368"/>
                </a:cubicBezTo>
                <a:cubicBezTo>
                  <a:pt x="1063" y="1389"/>
                  <a:pt x="1063" y="1389"/>
                  <a:pt x="1063" y="1389"/>
                </a:cubicBezTo>
                <a:cubicBezTo>
                  <a:pt x="1051" y="1389"/>
                  <a:pt x="1051" y="1389"/>
                  <a:pt x="1051" y="1389"/>
                </a:cubicBezTo>
                <a:cubicBezTo>
                  <a:pt x="1051" y="1371"/>
                  <a:pt x="1051" y="1371"/>
                  <a:pt x="1051" y="1371"/>
                </a:cubicBezTo>
                <a:cubicBezTo>
                  <a:pt x="1031" y="1371"/>
                  <a:pt x="1031" y="1371"/>
                  <a:pt x="1031" y="1371"/>
                </a:cubicBezTo>
                <a:cubicBezTo>
                  <a:pt x="1031" y="1391"/>
                  <a:pt x="1031" y="1391"/>
                  <a:pt x="1031" y="1391"/>
                </a:cubicBezTo>
                <a:cubicBezTo>
                  <a:pt x="1020" y="1403"/>
                  <a:pt x="1020" y="1403"/>
                  <a:pt x="1020" y="1403"/>
                </a:cubicBezTo>
                <a:cubicBezTo>
                  <a:pt x="1012" y="1403"/>
                  <a:pt x="1012" y="1403"/>
                  <a:pt x="1012" y="1403"/>
                </a:cubicBezTo>
                <a:cubicBezTo>
                  <a:pt x="1012" y="1376"/>
                  <a:pt x="1012" y="1376"/>
                  <a:pt x="1012" y="1376"/>
                </a:cubicBezTo>
                <a:cubicBezTo>
                  <a:pt x="999" y="1376"/>
                  <a:pt x="999" y="1376"/>
                  <a:pt x="999" y="1376"/>
                </a:cubicBezTo>
                <a:cubicBezTo>
                  <a:pt x="988" y="1359"/>
                  <a:pt x="988" y="1359"/>
                  <a:pt x="988" y="1359"/>
                </a:cubicBezTo>
                <a:cubicBezTo>
                  <a:pt x="969" y="1381"/>
                  <a:pt x="969" y="1381"/>
                  <a:pt x="969" y="1381"/>
                </a:cubicBezTo>
                <a:cubicBezTo>
                  <a:pt x="969" y="1224"/>
                  <a:pt x="969" y="1224"/>
                  <a:pt x="969" y="1224"/>
                </a:cubicBezTo>
                <a:cubicBezTo>
                  <a:pt x="943" y="1224"/>
                  <a:pt x="943" y="1224"/>
                  <a:pt x="943" y="1224"/>
                </a:cubicBezTo>
                <a:cubicBezTo>
                  <a:pt x="943" y="1212"/>
                  <a:pt x="943" y="1212"/>
                  <a:pt x="943" y="1212"/>
                </a:cubicBezTo>
                <a:cubicBezTo>
                  <a:pt x="969" y="1212"/>
                  <a:pt x="969" y="1212"/>
                  <a:pt x="969" y="1212"/>
                </a:cubicBezTo>
                <a:cubicBezTo>
                  <a:pt x="969" y="1204"/>
                  <a:pt x="969" y="1204"/>
                  <a:pt x="969" y="1204"/>
                </a:cubicBezTo>
                <a:cubicBezTo>
                  <a:pt x="847" y="1204"/>
                  <a:pt x="847" y="1204"/>
                  <a:pt x="847" y="1204"/>
                </a:cubicBezTo>
                <a:cubicBezTo>
                  <a:pt x="847" y="1211"/>
                  <a:pt x="847" y="1211"/>
                  <a:pt x="847" y="1211"/>
                </a:cubicBezTo>
                <a:cubicBezTo>
                  <a:pt x="857" y="1211"/>
                  <a:pt x="857" y="1211"/>
                  <a:pt x="857" y="1211"/>
                </a:cubicBezTo>
                <a:cubicBezTo>
                  <a:pt x="857" y="1224"/>
                  <a:pt x="857" y="1224"/>
                  <a:pt x="857" y="1224"/>
                </a:cubicBezTo>
                <a:cubicBezTo>
                  <a:pt x="843" y="1224"/>
                  <a:pt x="843" y="1224"/>
                  <a:pt x="843" y="1224"/>
                </a:cubicBezTo>
                <a:cubicBezTo>
                  <a:pt x="843" y="1375"/>
                  <a:pt x="843" y="1375"/>
                  <a:pt x="843" y="1375"/>
                </a:cubicBezTo>
                <a:cubicBezTo>
                  <a:pt x="828" y="1375"/>
                  <a:pt x="828" y="1375"/>
                  <a:pt x="828" y="1375"/>
                </a:cubicBezTo>
                <a:cubicBezTo>
                  <a:pt x="828" y="1387"/>
                  <a:pt x="828" y="1387"/>
                  <a:pt x="828" y="1387"/>
                </a:cubicBezTo>
                <a:cubicBezTo>
                  <a:pt x="816" y="1387"/>
                  <a:pt x="816" y="1387"/>
                  <a:pt x="816" y="1387"/>
                </a:cubicBezTo>
                <a:cubicBezTo>
                  <a:pt x="816" y="1403"/>
                  <a:pt x="816" y="1403"/>
                  <a:pt x="816" y="1403"/>
                </a:cubicBezTo>
                <a:cubicBezTo>
                  <a:pt x="804" y="1403"/>
                  <a:pt x="804" y="1403"/>
                  <a:pt x="804" y="1403"/>
                </a:cubicBezTo>
                <a:cubicBezTo>
                  <a:pt x="787" y="1393"/>
                  <a:pt x="787" y="1393"/>
                  <a:pt x="787" y="1393"/>
                </a:cubicBezTo>
                <a:cubicBezTo>
                  <a:pt x="787" y="1193"/>
                  <a:pt x="787" y="1193"/>
                  <a:pt x="787" y="1193"/>
                </a:cubicBezTo>
                <a:cubicBezTo>
                  <a:pt x="691" y="1193"/>
                  <a:pt x="691" y="1193"/>
                  <a:pt x="691" y="1193"/>
                </a:cubicBezTo>
                <a:cubicBezTo>
                  <a:pt x="691" y="1427"/>
                  <a:pt x="691" y="1427"/>
                  <a:pt x="691" y="1427"/>
                </a:cubicBezTo>
                <a:cubicBezTo>
                  <a:pt x="664" y="1427"/>
                  <a:pt x="664" y="1427"/>
                  <a:pt x="664" y="1427"/>
                </a:cubicBezTo>
                <a:cubicBezTo>
                  <a:pt x="664" y="1445"/>
                  <a:pt x="664" y="1445"/>
                  <a:pt x="664" y="1445"/>
                </a:cubicBezTo>
                <a:cubicBezTo>
                  <a:pt x="640" y="1445"/>
                  <a:pt x="640" y="1445"/>
                  <a:pt x="640" y="1445"/>
                </a:cubicBezTo>
                <a:cubicBezTo>
                  <a:pt x="640" y="1436"/>
                  <a:pt x="640" y="1436"/>
                  <a:pt x="640" y="1436"/>
                </a:cubicBezTo>
                <a:cubicBezTo>
                  <a:pt x="625" y="1436"/>
                  <a:pt x="625" y="1436"/>
                  <a:pt x="625" y="1436"/>
                </a:cubicBezTo>
                <a:cubicBezTo>
                  <a:pt x="625" y="1237"/>
                  <a:pt x="625" y="1237"/>
                  <a:pt x="625" y="1237"/>
                </a:cubicBezTo>
                <a:cubicBezTo>
                  <a:pt x="601" y="1237"/>
                  <a:pt x="601" y="1237"/>
                  <a:pt x="601" y="1237"/>
                </a:cubicBezTo>
                <a:cubicBezTo>
                  <a:pt x="601" y="1228"/>
                  <a:pt x="601" y="1228"/>
                  <a:pt x="601" y="1228"/>
                </a:cubicBezTo>
                <a:cubicBezTo>
                  <a:pt x="536" y="1228"/>
                  <a:pt x="536" y="1228"/>
                  <a:pt x="536" y="1228"/>
                </a:cubicBezTo>
                <a:cubicBezTo>
                  <a:pt x="536" y="1241"/>
                  <a:pt x="536" y="1241"/>
                  <a:pt x="536" y="1241"/>
                </a:cubicBezTo>
                <a:cubicBezTo>
                  <a:pt x="515" y="1241"/>
                  <a:pt x="515" y="1241"/>
                  <a:pt x="515" y="1241"/>
                </a:cubicBezTo>
                <a:cubicBezTo>
                  <a:pt x="515" y="1227"/>
                  <a:pt x="515" y="1227"/>
                  <a:pt x="515" y="1227"/>
                </a:cubicBezTo>
                <a:cubicBezTo>
                  <a:pt x="501" y="1227"/>
                  <a:pt x="501" y="1227"/>
                  <a:pt x="501" y="1227"/>
                </a:cubicBezTo>
                <a:cubicBezTo>
                  <a:pt x="501" y="1227"/>
                  <a:pt x="487" y="1169"/>
                  <a:pt x="456" y="1169"/>
                </a:cubicBezTo>
                <a:cubicBezTo>
                  <a:pt x="425" y="1169"/>
                  <a:pt x="401" y="1224"/>
                  <a:pt x="401" y="1224"/>
                </a:cubicBezTo>
                <a:cubicBezTo>
                  <a:pt x="392" y="1224"/>
                  <a:pt x="392" y="1224"/>
                  <a:pt x="392" y="1224"/>
                </a:cubicBezTo>
                <a:cubicBezTo>
                  <a:pt x="392" y="1243"/>
                  <a:pt x="392" y="1243"/>
                  <a:pt x="392" y="1243"/>
                </a:cubicBezTo>
                <a:cubicBezTo>
                  <a:pt x="373" y="1243"/>
                  <a:pt x="373" y="1243"/>
                  <a:pt x="373" y="1243"/>
                </a:cubicBezTo>
                <a:cubicBezTo>
                  <a:pt x="373" y="1233"/>
                  <a:pt x="373" y="1233"/>
                  <a:pt x="373" y="1233"/>
                </a:cubicBezTo>
                <a:cubicBezTo>
                  <a:pt x="320" y="1233"/>
                  <a:pt x="320" y="1233"/>
                  <a:pt x="320" y="1233"/>
                </a:cubicBezTo>
                <a:cubicBezTo>
                  <a:pt x="320" y="1245"/>
                  <a:pt x="320" y="1245"/>
                  <a:pt x="320" y="1245"/>
                </a:cubicBezTo>
                <a:cubicBezTo>
                  <a:pt x="303" y="1245"/>
                  <a:pt x="303" y="1245"/>
                  <a:pt x="303" y="1245"/>
                </a:cubicBezTo>
                <a:cubicBezTo>
                  <a:pt x="288" y="1257"/>
                  <a:pt x="288" y="1257"/>
                  <a:pt x="288" y="1257"/>
                </a:cubicBezTo>
                <a:cubicBezTo>
                  <a:pt x="288" y="1331"/>
                  <a:pt x="288" y="1331"/>
                  <a:pt x="288" y="1331"/>
                </a:cubicBezTo>
                <a:cubicBezTo>
                  <a:pt x="268" y="1331"/>
                  <a:pt x="268" y="1331"/>
                  <a:pt x="268" y="1331"/>
                </a:cubicBezTo>
                <a:cubicBezTo>
                  <a:pt x="268" y="1373"/>
                  <a:pt x="268" y="1373"/>
                  <a:pt x="268" y="1373"/>
                </a:cubicBezTo>
                <a:cubicBezTo>
                  <a:pt x="252" y="1373"/>
                  <a:pt x="252" y="1373"/>
                  <a:pt x="252" y="1373"/>
                </a:cubicBezTo>
                <a:cubicBezTo>
                  <a:pt x="252" y="1325"/>
                  <a:pt x="252" y="1325"/>
                  <a:pt x="252" y="1325"/>
                </a:cubicBezTo>
                <a:cubicBezTo>
                  <a:pt x="236" y="1325"/>
                  <a:pt x="236" y="1325"/>
                  <a:pt x="236" y="1325"/>
                </a:cubicBezTo>
                <a:cubicBezTo>
                  <a:pt x="236" y="1342"/>
                  <a:pt x="236" y="1342"/>
                  <a:pt x="236" y="1342"/>
                </a:cubicBezTo>
                <a:cubicBezTo>
                  <a:pt x="218" y="1342"/>
                  <a:pt x="218" y="1342"/>
                  <a:pt x="218" y="1342"/>
                </a:cubicBezTo>
                <a:cubicBezTo>
                  <a:pt x="218" y="1331"/>
                  <a:pt x="218" y="1331"/>
                  <a:pt x="218" y="1331"/>
                </a:cubicBezTo>
                <a:cubicBezTo>
                  <a:pt x="195" y="1331"/>
                  <a:pt x="195" y="1331"/>
                  <a:pt x="195" y="1331"/>
                </a:cubicBezTo>
                <a:cubicBezTo>
                  <a:pt x="195" y="1312"/>
                  <a:pt x="195" y="1312"/>
                  <a:pt x="195" y="1312"/>
                </a:cubicBezTo>
                <a:cubicBezTo>
                  <a:pt x="182" y="1299"/>
                  <a:pt x="182" y="1299"/>
                  <a:pt x="182" y="1299"/>
                </a:cubicBezTo>
                <a:cubicBezTo>
                  <a:pt x="168" y="1283"/>
                  <a:pt x="168" y="1283"/>
                  <a:pt x="168" y="1283"/>
                </a:cubicBezTo>
                <a:cubicBezTo>
                  <a:pt x="134" y="1283"/>
                  <a:pt x="134" y="1283"/>
                  <a:pt x="134" y="1283"/>
                </a:cubicBezTo>
                <a:cubicBezTo>
                  <a:pt x="102" y="1307"/>
                  <a:pt x="102" y="1307"/>
                  <a:pt x="102" y="1307"/>
                </a:cubicBezTo>
                <a:cubicBezTo>
                  <a:pt x="78" y="1307"/>
                  <a:pt x="78" y="1307"/>
                  <a:pt x="78" y="1307"/>
                </a:cubicBezTo>
                <a:cubicBezTo>
                  <a:pt x="78" y="1401"/>
                  <a:pt x="78" y="1401"/>
                  <a:pt x="78" y="1401"/>
                </a:cubicBezTo>
                <a:cubicBezTo>
                  <a:pt x="56" y="1357"/>
                  <a:pt x="56" y="1357"/>
                  <a:pt x="56" y="1357"/>
                </a:cubicBezTo>
                <a:cubicBezTo>
                  <a:pt x="56" y="1333"/>
                  <a:pt x="56" y="1333"/>
                  <a:pt x="56" y="1333"/>
                </a:cubicBezTo>
                <a:cubicBezTo>
                  <a:pt x="0" y="1333"/>
                  <a:pt x="0" y="1333"/>
                  <a:pt x="0" y="1333"/>
                </a:cubicBezTo>
                <a:cubicBezTo>
                  <a:pt x="0" y="1542"/>
                  <a:pt x="0" y="1542"/>
                  <a:pt x="0" y="1542"/>
                </a:cubicBezTo>
                <a:cubicBezTo>
                  <a:pt x="8000" y="1542"/>
                  <a:pt x="8000" y="1542"/>
                  <a:pt x="8000" y="1542"/>
                </a:cubicBezTo>
                <a:cubicBezTo>
                  <a:pt x="8000" y="1472"/>
                  <a:pt x="8000" y="1472"/>
                  <a:pt x="8000" y="1472"/>
                </a:cubicBezTo>
                <a:lnTo>
                  <a:pt x="7978" y="1472"/>
                </a:lnTo>
                <a:close/>
                <a:moveTo>
                  <a:pt x="3369" y="1457"/>
                </a:moveTo>
                <a:cubicBezTo>
                  <a:pt x="3356" y="1457"/>
                  <a:pt x="3356" y="1457"/>
                  <a:pt x="3356" y="1457"/>
                </a:cubicBezTo>
                <a:cubicBezTo>
                  <a:pt x="3356" y="1408"/>
                  <a:pt x="3356" y="1408"/>
                  <a:pt x="3356" y="1408"/>
                </a:cubicBezTo>
                <a:cubicBezTo>
                  <a:pt x="3369" y="1408"/>
                  <a:pt x="3369" y="1408"/>
                  <a:pt x="3369" y="1408"/>
                </a:cubicBezTo>
                <a:lnTo>
                  <a:pt x="3369" y="1457"/>
                </a:lnTo>
                <a:close/>
                <a:moveTo>
                  <a:pt x="3369" y="1389"/>
                </a:moveTo>
                <a:cubicBezTo>
                  <a:pt x="3356" y="1389"/>
                  <a:pt x="3356" y="1389"/>
                  <a:pt x="3356" y="1389"/>
                </a:cubicBezTo>
                <a:cubicBezTo>
                  <a:pt x="3356" y="1335"/>
                  <a:pt x="3356" y="1335"/>
                  <a:pt x="3356" y="1335"/>
                </a:cubicBezTo>
                <a:cubicBezTo>
                  <a:pt x="3369" y="1335"/>
                  <a:pt x="3369" y="1335"/>
                  <a:pt x="3369" y="1335"/>
                </a:cubicBezTo>
                <a:lnTo>
                  <a:pt x="3369" y="1389"/>
                </a:lnTo>
                <a:close/>
                <a:moveTo>
                  <a:pt x="3356" y="1141"/>
                </a:moveTo>
                <a:cubicBezTo>
                  <a:pt x="3356" y="1098"/>
                  <a:pt x="3356" y="1098"/>
                  <a:pt x="3356" y="1098"/>
                </a:cubicBezTo>
                <a:cubicBezTo>
                  <a:pt x="3356" y="1098"/>
                  <a:pt x="3373" y="1103"/>
                  <a:pt x="3373" y="1119"/>
                </a:cubicBezTo>
                <a:cubicBezTo>
                  <a:pt x="3373" y="1136"/>
                  <a:pt x="3356" y="1141"/>
                  <a:pt x="3356" y="1141"/>
                </a:cubicBezTo>
                <a:close/>
                <a:moveTo>
                  <a:pt x="3356" y="1060"/>
                </a:moveTo>
                <a:cubicBezTo>
                  <a:pt x="3356" y="1024"/>
                  <a:pt x="3356" y="1024"/>
                  <a:pt x="3356" y="1024"/>
                </a:cubicBezTo>
                <a:cubicBezTo>
                  <a:pt x="3356" y="1024"/>
                  <a:pt x="3373" y="1029"/>
                  <a:pt x="3373" y="1042"/>
                </a:cubicBezTo>
                <a:cubicBezTo>
                  <a:pt x="3373" y="1055"/>
                  <a:pt x="3356" y="1060"/>
                  <a:pt x="3356" y="1060"/>
                </a:cubicBezTo>
                <a:close/>
                <a:moveTo>
                  <a:pt x="3356" y="988"/>
                </a:moveTo>
                <a:cubicBezTo>
                  <a:pt x="3356" y="950"/>
                  <a:pt x="3356" y="950"/>
                  <a:pt x="3356" y="950"/>
                </a:cubicBezTo>
                <a:cubicBezTo>
                  <a:pt x="3356" y="950"/>
                  <a:pt x="3373" y="953"/>
                  <a:pt x="3373" y="969"/>
                </a:cubicBezTo>
                <a:cubicBezTo>
                  <a:pt x="3373" y="985"/>
                  <a:pt x="3356" y="988"/>
                  <a:pt x="3356" y="988"/>
                </a:cubicBezTo>
                <a:close/>
                <a:moveTo>
                  <a:pt x="3356" y="911"/>
                </a:moveTo>
                <a:cubicBezTo>
                  <a:pt x="3356" y="872"/>
                  <a:pt x="3356" y="872"/>
                  <a:pt x="3356" y="872"/>
                </a:cubicBezTo>
                <a:cubicBezTo>
                  <a:pt x="3356" y="872"/>
                  <a:pt x="3373" y="878"/>
                  <a:pt x="3373" y="891"/>
                </a:cubicBezTo>
                <a:cubicBezTo>
                  <a:pt x="3373" y="905"/>
                  <a:pt x="3356" y="911"/>
                  <a:pt x="3356" y="911"/>
                </a:cubicBezTo>
                <a:close/>
                <a:moveTo>
                  <a:pt x="3356" y="835"/>
                </a:moveTo>
                <a:cubicBezTo>
                  <a:pt x="3356" y="796"/>
                  <a:pt x="3356" y="796"/>
                  <a:pt x="3356" y="796"/>
                </a:cubicBezTo>
                <a:cubicBezTo>
                  <a:pt x="3356" y="796"/>
                  <a:pt x="3373" y="800"/>
                  <a:pt x="3373" y="815"/>
                </a:cubicBezTo>
                <a:cubicBezTo>
                  <a:pt x="3373" y="831"/>
                  <a:pt x="3356" y="835"/>
                  <a:pt x="3356" y="835"/>
                </a:cubicBezTo>
                <a:close/>
                <a:moveTo>
                  <a:pt x="3356" y="756"/>
                </a:moveTo>
                <a:cubicBezTo>
                  <a:pt x="3356" y="718"/>
                  <a:pt x="3356" y="718"/>
                  <a:pt x="3356" y="718"/>
                </a:cubicBezTo>
                <a:cubicBezTo>
                  <a:pt x="3356" y="718"/>
                  <a:pt x="3373" y="720"/>
                  <a:pt x="3373" y="737"/>
                </a:cubicBezTo>
                <a:cubicBezTo>
                  <a:pt x="3373" y="754"/>
                  <a:pt x="3356" y="756"/>
                  <a:pt x="3356" y="756"/>
                </a:cubicBezTo>
                <a:close/>
                <a:moveTo>
                  <a:pt x="5556" y="570"/>
                </a:moveTo>
                <a:cubicBezTo>
                  <a:pt x="5508" y="582"/>
                  <a:pt x="5508" y="582"/>
                  <a:pt x="5508" y="582"/>
                </a:cubicBezTo>
                <a:cubicBezTo>
                  <a:pt x="5490" y="529"/>
                  <a:pt x="5490" y="529"/>
                  <a:pt x="5490" y="529"/>
                </a:cubicBezTo>
                <a:cubicBezTo>
                  <a:pt x="5566" y="508"/>
                  <a:pt x="5566" y="508"/>
                  <a:pt x="5566" y="508"/>
                </a:cubicBezTo>
                <a:lnTo>
                  <a:pt x="5556" y="570"/>
                </a:lnTo>
                <a:close/>
              </a:path>
            </a:pathLst>
          </a:custGeom>
          <a:noFill/>
          <a:ln>
            <a:gradFill>
              <a:gsLst>
                <a:gs pos="0">
                  <a:schemeClr val="accent1">
                    <a:lumMod val="5000"/>
                    <a:lumOff val="95000"/>
                  </a:schemeClr>
                </a:gs>
                <a:gs pos="100000">
                  <a:srgbClr val="28A9D6"/>
                </a:gs>
              </a:gsLst>
              <a:lin ang="5400000" scaled="1"/>
            </a:gradFill>
          </a:ln>
          <a:effectLst/>
        </p:spPr>
        <p:txBody>
          <a:bodyPr lIns="121896" tIns="60948" rIns="121896" bIns="60948"/>
          <a:lstStyle/>
          <a:p>
            <a:pPr defTabSz="1087102">
              <a:defRPr/>
            </a:pPr>
            <a:endParaRPr lang="zh-CN" altLang="en-US" sz="2400" dirty="0">
              <a:solidFill>
                <a:prstClr val="black"/>
              </a:solidFill>
            </a:endParaRPr>
          </a:p>
        </p:txBody>
      </p:sp>
      <p:sp>
        <p:nvSpPr>
          <p:cNvPr id="65541" name="矩形 1">
            <a:extLst>
              <a:ext uri="{FF2B5EF4-FFF2-40B4-BE49-F238E27FC236}">
                <a16:creationId xmlns:a16="http://schemas.microsoft.com/office/drawing/2014/main" id="{2F12993B-E34F-156D-6750-ED20BD8FC4C9}"/>
              </a:ext>
            </a:extLst>
          </p:cNvPr>
          <p:cNvSpPr>
            <a:spLocks noChangeArrowheads="1"/>
          </p:cNvSpPr>
          <p:nvPr/>
        </p:nvSpPr>
        <p:spPr bwMode="auto">
          <a:xfrm>
            <a:off x="0" y="2609920"/>
            <a:ext cx="12192000" cy="2897187"/>
          </a:xfrm>
          <a:prstGeom prst="rect">
            <a:avLst/>
          </a:prstGeom>
          <a:solidFill>
            <a:srgbClr val="28A9D6">
              <a:alpha val="82000"/>
            </a:srgbClr>
          </a:solidFill>
          <a:ln>
            <a:noFill/>
          </a:ln>
        </p:spPr>
        <p:txBody>
          <a:bodyPr lIns="121896" tIns="60948" rIns="121896" bIns="60948"/>
          <a:lstStyle>
            <a:lvl1pPr defTabSz="1085850" eaLnBrk="0" hangingPunct="0">
              <a:defRPr>
                <a:solidFill>
                  <a:schemeClr val="tx1"/>
                </a:solidFill>
                <a:latin typeface="Calibri" panose="020F0502020204030204" pitchFamily="34" charset="0"/>
                <a:ea typeface="宋体" panose="02010600030101010101" pitchFamily="2" charset="-122"/>
              </a:defRPr>
            </a:lvl1pPr>
            <a:lvl2pPr marL="742950" indent="-285750" defTabSz="1085850" eaLnBrk="0" hangingPunct="0">
              <a:defRPr>
                <a:solidFill>
                  <a:schemeClr val="tx1"/>
                </a:solidFill>
                <a:latin typeface="Calibri" panose="020F0502020204030204" pitchFamily="34" charset="0"/>
                <a:ea typeface="宋体" panose="02010600030101010101" pitchFamily="2" charset="-122"/>
              </a:defRPr>
            </a:lvl2pPr>
            <a:lvl3pPr marL="1143000" indent="-228600" defTabSz="1085850" eaLnBrk="0" hangingPunct="0">
              <a:defRPr>
                <a:solidFill>
                  <a:schemeClr val="tx1"/>
                </a:solidFill>
                <a:latin typeface="Calibri" panose="020F0502020204030204" pitchFamily="34" charset="0"/>
                <a:ea typeface="宋体" panose="02010600030101010101" pitchFamily="2" charset="-122"/>
              </a:defRPr>
            </a:lvl3pPr>
            <a:lvl4pPr marL="1600200" indent="-228600" defTabSz="1085850" eaLnBrk="0" hangingPunct="0">
              <a:defRPr>
                <a:solidFill>
                  <a:schemeClr val="tx1"/>
                </a:solidFill>
                <a:latin typeface="Calibri" panose="020F0502020204030204" pitchFamily="34" charset="0"/>
                <a:ea typeface="宋体" panose="02010600030101010101" pitchFamily="2" charset="-122"/>
              </a:defRPr>
            </a:lvl4pPr>
            <a:lvl5pPr marL="2057400" indent="-228600" defTabSz="1085850" eaLnBrk="0" hangingPunct="0">
              <a:defRPr>
                <a:solidFill>
                  <a:schemeClr val="tx1"/>
                </a:solidFill>
                <a:latin typeface="Calibri" panose="020F0502020204030204" pitchFamily="34" charset="0"/>
                <a:ea typeface="宋体" panose="02010600030101010101" pitchFamily="2" charset="-122"/>
              </a:defRPr>
            </a:lvl5pPr>
            <a:lvl6pPr marL="2514600" indent="-228600" defTabSz="108585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defTabSz="108585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defTabSz="108585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defTabSz="108585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endParaRPr lang="zh-CN" altLang="en-US" sz="2400" dirty="0">
              <a:solidFill>
                <a:srgbClr val="000000"/>
              </a:solidFill>
            </a:endParaRPr>
          </a:p>
        </p:txBody>
      </p:sp>
      <p:cxnSp>
        <p:nvCxnSpPr>
          <p:cNvPr id="25" name="直接连接符 24">
            <a:extLst>
              <a:ext uri="{FF2B5EF4-FFF2-40B4-BE49-F238E27FC236}">
                <a16:creationId xmlns:a16="http://schemas.microsoft.com/office/drawing/2014/main" id="{2C00BA71-0BE1-8A46-74C1-8F496DE99F53}"/>
              </a:ext>
            </a:extLst>
          </p:cNvPr>
          <p:cNvCxnSpPr/>
          <p:nvPr/>
        </p:nvCxnSpPr>
        <p:spPr>
          <a:xfrm>
            <a:off x="0" y="4373563"/>
            <a:ext cx="12192000" cy="0"/>
          </a:xfrm>
          <a:prstGeom prst="line">
            <a:avLst/>
          </a:prstGeom>
          <a:ln w="19050">
            <a:solidFill>
              <a:srgbClr val="28A9D6"/>
            </a:solidFill>
          </a:ln>
        </p:spPr>
        <p:style>
          <a:lnRef idx="1">
            <a:schemeClr val="accent1"/>
          </a:lnRef>
          <a:fillRef idx="0">
            <a:schemeClr val="accent1"/>
          </a:fillRef>
          <a:effectRef idx="0">
            <a:schemeClr val="accent1"/>
          </a:effectRef>
          <a:fontRef idx="minor">
            <a:schemeClr val="tx1"/>
          </a:fontRef>
        </p:style>
      </p:cxnSp>
      <p:sp>
        <p:nvSpPr>
          <p:cNvPr id="31" name="TextBox 13">
            <a:extLst>
              <a:ext uri="{FF2B5EF4-FFF2-40B4-BE49-F238E27FC236}">
                <a16:creationId xmlns:a16="http://schemas.microsoft.com/office/drawing/2014/main" id="{420FBE64-0009-B58C-B755-2218A87E954D}"/>
              </a:ext>
            </a:extLst>
          </p:cNvPr>
          <p:cNvSpPr txBox="1"/>
          <p:nvPr/>
        </p:nvSpPr>
        <p:spPr>
          <a:xfrm>
            <a:off x="1051287" y="1386420"/>
            <a:ext cx="9877710" cy="1015642"/>
          </a:xfrm>
          <a:prstGeom prst="rect">
            <a:avLst/>
          </a:prstGeom>
          <a:noFill/>
          <a:effectLst>
            <a:outerShdw blurRad="50800" dist="38100" dir="2700000" algn="tl" rotWithShape="0">
              <a:prstClr val="black">
                <a:alpha val="40000"/>
              </a:prstClr>
            </a:outerShdw>
          </a:effectLst>
        </p:spPr>
        <p:txBody>
          <a:bodyPr wrap="square" lIns="91422" tIns="45710" rIns="91422" bIns="45710">
            <a:spAutoFit/>
          </a:bodyPr>
          <a:lstStyle/>
          <a:p>
            <a:pPr algn="ctr" defTabSz="1087102">
              <a:defRPr/>
            </a:pPr>
            <a:r>
              <a:rPr lang="zh-CN" altLang="en-US" sz="6000" b="1" dirty="0">
                <a:ln w="3175">
                  <a:solidFill>
                    <a:srgbClr val="31A5D7"/>
                  </a:solidFill>
                </a:ln>
                <a:solidFill>
                  <a:srgbClr val="0070C0"/>
                </a:solidFill>
                <a:latin typeface="华康俪金黑W8" pitchFamily="49" charset="-122"/>
                <a:ea typeface="华康俪金黑W8" pitchFamily="49" charset="-122"/>
              </a:rPr>
              <a:t>注射用石杉碱甲  </a:t>
            </a:r>
            <a:r>
              <a:rPr lang="zh-CN" altLang="en-US" sz="4000" b="1" dirty="0">
                <a:ln w="3175">
                  <a:solidFill>
                    <a:srgbClr val="31A5D7"/>
                  </a:solidFill>
                </a:ln>
                <a:solidFill>
                  <a:srgbClr val="0070C0"/>
                </a:solidFill>
                <a:latin typeface="华康俪金黑W8" pitchFamily="49" charset="-122"/>
                <a:ea typeface="华康俪金黑W8" pitchFamily="49" charset="-122"/>
              </a:rPr>
              <a:t>商品名：瑞立速</a:t>
            </a:r>
          </a:p>
        </p:txBody>
      </p:sp>
      <p:cxnSp>
        <p:nvCxnSpPr>
          <p:cNvPr id="28" name="直接连接符 27">
            <a:extLst>
              <a:ext uri="{FF2B5EF4-FFF2-40B4-BE49-F238E27FC236}">
                <a16:creationId xmlns:a16="http://schemas.microsoft.com/office/drawing/2014/main" id="{7B272506-D722-344C-DCC9-18CD8949EBD7}"/>
              </a:ext>
            </a:extLst>
          </p:cNvPr>
          <p:cNvCxnSpPr/>
          <p:nvPr/>
        </p:nvCxnSpPr>
        <p:spPr>
          <a:xfrm>
            <a:off x="0" y="4795838"/>
            <a:ext cx="4319588" cy="12700"/>
          </a:xfrm>
          <a:prstGeom prst="line">
            <a:avLst/>
          </a:prstGeom>
          <a:ln w="3175">
            <a:solidFill>
              <a:srgbClr val="28A9D6"/>
            </a:solidFill>
          </a:ln>
        </p:spPr>
        <p:style>
          <a:lnRef idx="1">
            <a:schemeClr val="accent1"/>
          </a:lnRef>
          <a:fillRef idx="0">
            <a:schemeClr val="accent1"/>
          </a:fillRef>
          <a:effectRef idx="0">
            <a:schemeClr val="accent1"/>
          </a:effectRef>
          <a:fontRef idx="minor">
            <a:schemeClr val="tx1"/>
          </a:fontRef>
        </p:style>
      </p:cxnSp>
      <p:cxnSp>
        <p:nvCxnSpPr>
          <p:cNvPr id="30" name="直接连接符 29">
            <a:extLst>
              <a:ext uri="{FF2B5EF4-FFF2-40B4-BE49-F238E27FC236}">
                <a16:creationId xmlns:a16="http://schemas.microsoft.com/office/drawing/2014/main" id="{2BF9C390-2C27-B6F6-865D-938CD01A3F22}"/>
              </a:ext>
            </a:extLst>
          </p:cNvPr>
          <p:cNvCxnSpPr/>
          <p:nvPr/>
        </p:nvCxnSpPr>
        <p:spPr>
          <a:xfrm>
            <a:off x="0" y="4862513"/>
            <a:ext cx="4319588" cy="12700"/>
          </a:xfrm>
          <a:prstGeom prst="line">
            <a:avLst/>
          </a:prstGeom>
          <a:ln w="3175">
            <a:solidFill>
              <a:srgbClr val="28A9D6"/>
            </a:solidFill>
          </a:ln>
        </p:spPr>
        <p:style>
          <a:lnRef idx="1">
            <a:schemeClr val="accent1"/>
          </a:lnRef>
          <a:fillRef idx="0">
            <a:schemeClr val="accent1"/>
          </a:fillRef>
          <a:effectRef idx="0">
            <a:schemeClr val="accent1"/>
          </a:effectRef>
          <a:fontRef idx="minor">
            <a:schemeClr val="tx1"/>
          </a:fontRef>
        </p:style>
      </p:cxnSp>
      <p:cxnSp>
        <p:nvCxnSpPr>
          <p:cNvPr id="32" name="直接连接符 31">
            <a:extLst>
              <a:ext uri="{FF2B5EF4-FFF2-40B4-BE49-F238E27FC236}">
                <a16:creationId xmlns:a16="http://schemas.microsoft.com/office/drawing/2014/main" id="{00302D0D-D3C4-FA83-94C0-D4D232FADEC4}"/>
              </a:ext>
            </a:extLst>
          </p:cNvPr>
          <p:cNvCxnSpPr/>
          <p:nvPr/>
        </p:nvCxnSpPr>
        <p:spPr>
          <a:xfrm>
            <a:off x="0" y="4927600"/>
            <a:ext cx="4319588" cy="12700"/>
          </a:xfrm>
          <a:prstGeom prst="line">
            <a:avLst/>
          </a:prstGeom>
          <a:ln w="3175">
            <a:solidFill>
              <a:srgbClr val="28A9D6"/>
            </a:solidFill>
          </a:ln>
        </p:spPr>
        <p:style>
          <a:lnRef idx="1">
            <a:schemeClr val="accent1"/>
          </a:lnRef>
          <a:fillRef idx="0">
            <a:schemeClr val="accent1"/>
          </a:fillRef>
          <a:effectRef idx="0">
            <a:schemeClr val="accent1"/>
          </a:effectRef>
          <a:fontRef idx="minor">
            <a:schemeClr val="tx1"/>
          </a:fontRef>
        </p:style>
      </p:cxnSp>
      <p:cxnSp>
        <p:nvCxnSpPr>
          <p:cNvPr id="40" name="直接连接符 39">
            <a:extLst>
              <a:ext uri="{FF2B5EF4-FFF2-40B4-BE49-F238E27FC236}">
                <a16:creationId xmlns:a16="http://schemas.microsoft.com/office/drawing/2014/main" id="{A3C8E7A6-1258-6047-3FB3-D891A3FB9A6A}"/>
              </a:ext>
            </a:extLst>
          </p:cNvPr>
          <p:cNvCxnSpPr/>
          <p:nvPr/>
        </p:nvCxnSpPr>
        <p:spPr>
          <a:xfrm>
            <a:off x="7872413" y="4795838"/>
            <a:ext cx="4319587" cy="12700"/>
          </a:xfrm>
          <a:prstGeom prst="line">
            <a:avLst/>
          </a:prstGeom>
          <a:ln w="3175">
            <a:solidFill>
              <a:srgbClr val="28A9D6"/>
            </a:solidFill>
          </a:ln>
        </p:spPr>
        <p:style>
          <a:lnRef idx="1">
            <a:schemeClr val="accent1"/>
          </a:lnRef>
          <a:fillRef idx="0">
            <a:schemeClr val="accent1"/>
          </a:fillRef>
          <a:effectRef idx="0">
            <a:schemeClr val="accent1"/>
          </a:effectRef>
          <a:fontRef idx="minor">
            <a:schemeClr val="tx1"/>
          </a:fontRef>
        </p:style>
      </p:cxnSp>
      <p:cxnSp>
        <p:nvCxnSpPr>
          <p:cNvPr id="41" name="直接连接符 40">
            <a:extLst>
              <a:ext uri="{FF2B5EF4-FFF2-40B4-BE49-F238E27FC236}">
                <a16:creationId xmlns:a16="http://schemas.microsoft.com/office/drawing/2014/main" id="{DFC92F2B-0903-42F8-9BA4-E5236E811CD3}"/>
              </a:ext>
            </a:extLst>
          </p:cNvPr>
          <p:cNvCxnSpPr/>
          <p:nvPr/>
        </p:nvCxnSpPr>
        <p:spPr>
          <a:xfrm>
            <a:off x="7872413" y="4862513"/>
            <a:ext cx="4319587" cy="12700"/>
          </a:xfrm>
          <a:prstGeom prst="line">
            <a:avLst/>
          </a:prstGeom>
          <a:ln w="3175">
            <a:solidFill>
              <a:srgbClr val="28A9D6"/>
            </a:solidFill>
          </a:ln>
        </p:spPr>
        <p:style>
          <a:lnRef idx="1">
            <a:schemeClr val="accent1"/>
          </a:lnRef>
          <a:fillRef idx="0">
            <a:schemeClr val="accent1"/>
          </a:fillRef>
          <a:effectRef idx="0">
            <a:schemeClr val="accent1"/>
          </a:effectRef>
          <a:fontRef idx="minor">
            <a:schemeClr val="tx1"/>
          </a:fontRef>
        </p:style>
      </p:cxnSp>
      <p:cxnSp>
        <p:nvCxnSpPr>
          <p:cNvPr id="42" name="直接连接符 41">
            <a:extLst>
              <a:ext uri="{FF2B5EF4-FFF2-40B4-BE49-F238E27FC236}">
                <a16:creationId xmlns:a16="http://schemas.microsoft.com/office/drawing/2014/main" id="{0949CD10-D980-0151-B818-3F0F651C1445}"/>
              </a:ext>
            </a:extLst>
          </p:cNvPr>
          <p:cNvCxnSpPr/>
          <p:nvPr/>
        </p:nvCxnSpPr>
        <p:spPr>
          <a:xfrm>
            <a:off x="7872413" y="4927600"/>
            <a:ext cx="4319587" cy="12700"/>
          </a:xfrm>
          <a:prstGeom prst="line">
            <a:avLst/>
          </a:prstGeom>
          <a:ln w="3175">
            <a:solidFill>
              <a:srgbClr val="28A9D6"/>
            </a:solidFill>
          </a:ln>
        </p:spPr>
        <p:style>
          <a:lnRef idx="1">
            <a:schemeClr val="accent1"/>
          </a:lnRef>
          <a:fillRef idx="0">
            <a:schemeClr val="accent1"/>
          </a:fillRef>
          <a:effectRef idx="0">
            <a:schemeClr val="accent1"/>
          </a:effectRef>
          <a:fontRef idx="minor">
            <a:schemeClr val="tx1"/>
          </a:fontRef>
        </p:style>
      </p:cxnSp>
      <p:pic>
        <p:nvPicPr>
          <p:cNvPr id="2" name="图片 1" descr="灵康药业集团LOGO1 png">
            <a:extLst>
              <a:ext uri="{FF2B5EF4-FFF2-40B4-BE49-F238E27FC236}">
                <a16:creationId xmlns:a16="http://schemas.microsoft.com/office/drawing/2014/main" id="{A15D3907-E0D6-1BBA-9BAA-CD077683BFD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2023" t="29942" r="1204" b="55544"/>
          <a:stretch>
            <a:fillRect/>
          </a:stretch>
        </p:blipFill>
        <p:spPr bwMode="auto">
          <a:xfrm>
            <a:off x="10074826" y="6241696"/>
            <a:ext cx="2117173"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文本框 5">
            <a:extLst>
              <a:ext uri="{FF2B5EF4-FFF2-40B4-BE49-F238E27FC236}">
                <a16:creationId xmlns:a16="http://schemas.microsoft.com/office/drawing/2014/main" id="{9FDB5D4D-8716-1EFE-8705-CC82BBA46CDC}"/>
              </a:ext>
            </a:extLst>
          </p:cNvPr>
          <p:cNvSpPr txBox="1"/>
          <p:nvPr/>
        </p:nvSpPr>
        <p:spPr>
          <a:xfrm>
            <a:off x="-2" y="446535"/>
            <a:ext cx="6513048" cy="707886"/>
          </a:xfrm>
          <a:prstGeom prst="rect">
            <a:avLst/>
          </a:prstGeom>
          <a:noFill/>
        </p:spPr>
        <p:txBody>
          <a:bodyPr wrap="square" rtlCol="0">
            <a:spAutoFit/>
          </a:bodyPr>
          <a:lstStyle/>
          <a:p>
            <a:r>
              <a:rPr lang="zh-CN" altLang="en-US" sz="2000" b="1" dirty="0">
                <a:latin typeface="微软雅黑" panose="020B0503020204020204" pitchFamily="34" charset="-122"/>
                <a:ea typeface="微软雅黑" panose="020B0503020204020204" pitchFamily="34" charset="-122"/>
              </a:rPr>
              <a:t>申报条件：</a:t>
            </a:r>
            <a:endParaRPr lang="en-US" altLang="zh-CN" sz="2000" b="1" dirty="0">
              <a:latin typeface="微软雅黑" panose="020B0503020204020204" pitchFamily="34" charset="-122"/>
              <a:ea typeface="微软雅黑" panose="020B0503020204020204" pitchFamily="34" charset="-122"/>
            </a:endParaRPr>
          </a:p>
          <a:p>
            <a:r>
              <a:rPr lang="en-US" altLang="zh-CN" sz="2000" dirty="0">
                <a:latin typeface="微软雅黑" panose="020B0503020204020204" pitchFamily="34" charset="-122"/>
                <a:ea typeface="微软雅黑" panose="020B0503020204020204" pitchFamily="34" charset="-122"/>
              </a:rPr>
              <a:t>《</a:t>
            </a:r>
            <a:r>
              <a:rPr lang="zh-CN" altLang="en-US" sz="2000" dirty="0">
                <a:latin typeface="微软雅黑" panose="020B0503020204020204" pitchFamily="34" charset="-122"/>
                <a:ea typeface="微软雅黑" panose="020B0503020204020204" pitchFamily="34" charset="-122"/>
              </a:rPr>
              <a:t>第一批罕见病目录</a:t>
            </a:r>
            <a:r>
              <a:rPr lang="en-US" altLang="zh-CN" sz="2000" dirty="0">
                <a:latin typeface="微软雅黑" panose="020B0503020204020204" pitchFamily="34" charset="-122"/>
                <a:ea typeface="微软雅黑" panose="020B0503020204020204" pitchFamily="34" charset="-122"/>
              </a:rPr>
              <a:t>》</a:t>
            </a:r>
            <a:r>
              <a:rPr lang="zh-CN" altLang="en-US" sz="2000" dirty="0">
                <a:latin typeface="微软雅黑" panose="020B0503020204020204" pitchFamily="34" charset="-122"/>
                <a:ea typeface="微软雅黑" panose="020B0503020204020204" pitchFamily="34" charset="-122"/>
              </a:rPr>
              <a:t>收录的罕见病治疗药品</a:t>
            </a:r>
          </a:p>
        </p:txBody>
      </p:sp>
      <p:pic>
        <p:nvPicPr>
          <p:cNvPr id="7" name="图片 6" descr="注射用石杉减甲-1.jpg">
            <a:extLst>
              <a:ext uri="{FF2B5EF4-FFF2-40B4-BE49-F238E27FC236}">
                <a16:creationId xmlns:a16="http://schemas.microsoft.com/office/drawing/2014/main" id="{97F60627-4ED5-79B4-38D6-83F933831769}"/>
              </a:ext>
            </a:extLst>
          </p:cNvPr>
          <p:cNvPicPr>
            <a:picLocks noChangeAspect="1"/>
          </p:cNvPicPr>
          <p:nvPr>
            <p:custDataLst>
              <p:tags r:id="rId1"/>
            </p:custDataLst>
          </p:nvPr>
        </p:nvPicPr>
        <p:blipFill>
          <a:blip r:embed="rId4"/>
          <a:srcRect l="13281" t="24840" r="13281" b="27127"/>
          <a:stretch>
            <a:fillRect/>
          </a:stretch>
        </p:blipFill>
        <p:spPr>
          <a:xfrm>
            <a:off x="-1" y="2619375"/>
            <a:ext cx="5059316" cy="2913060"/>
          </a:xfrm>
          <a:prstGeom prst="rect">
            <a:avLst/>
          </a:prstGeom>
          <a:noFill/>
          <a:ln w="9525" cap="flat" cmpd="sng">
            <a:solidFill>
              <a:srgbClr val="808080"/>
            </a:solidFill>
            <a:prstDash val="solid"/>
            <a:miter/>
            <a:headEnd type="none" w="med" len="med"/>
            <a:tailEnd type="none" w="med" len="med"/>
          </a:ln>
        </p:spPr>
      </p:pic>
      <p:sp>
        <p:nvSpPr>
          <p:cNvPr id="8" name="文本框 7">
            <a:extLst>
              <a:ext uri="{FF2B5EF4-FFF2-40B4-BE49-F238E27FC236}">
                <a16:creationId xmlns:a16="http://schemas.microsoft.com/office/drawing/2014/main" id="{5DC00573-116C-41A3-D18C-073AC41553A4}"/>
              </a:ext>
            </a:extLst>
          </p:cNvPr>
          <p:cNvSpPr txBox="1"/>
          <p:nvPr/>
        </p:nvSpPr>
        <p:spPr>
          <a:xfrm>
            <a:off x="5249258" y="3285666"/>
            <a:ext cx="5888845" cy="2246769"/>
          </a:xfrm>
          <a:prstGeom prst="rect">
            <a:avLst/>
          </a:prstGeom>
          <a:noFill/>
        </p:spPr>
        <p:txBody>
          <a:bodyPr wrap="square" rtlCol="0">
            <a:spAutoFit/>
          </a:bodyPr>
          <a:lstStyle/>
          <a:p>
            <a:pPr marL="285750" indent="-285750">
              <a:buFont typeface="Arial" panose="020B0604020202020204" pitchFamily="34" charset="0"/>
              <a:buChar char="•"/>
            </a:pPr>
            <a:r>
              <a:rPr lang="zh-CN" altLang="en-US" sz="2800" b="1" dirty="0">
                <a:latin typeface="微软雅黑" panose="020B0503020204020204" pitchFamily="34" charset="-122"/>
                <a:ea typeface="微软雅黑" panose="020B0503020204020204" pitchFamily="34" charset="-122"/>
              </a:rPr>
              <a:t>中国原研，国内独家冻干粉针剂</a:t>
            </a:r>
            <a:endParaRPr lang="en-US" altLang="zh-CN" sz="2800" b="1" dirty="0">
              <a:latin typeface="微软雅黑" panose="020B0503020204020204" pitchFamily="34" charset="-122"/>
              <a:ea typeface="微软雅黑" panose="020B0503020204020204" pitchFamily="34" charset="-122"/>
            </a:endParaRPr>
          </a:p>
          <a:p>
            <a:pPr marL="285750" indent="-285750">
              <a:buFont typeface="Arial" panose="020B0604020202020204" pitchFamily="34" charset="0"/>
              <a:buChar char="•"/>
            </a:pPr>
            <a:endParaRPr lang="en-US" altLang="zh-CN" sz="2800" b="1" dirty="0">
              <a:latin typeface="微软雅黑" panose="020B0503020204020204" pitchFamily="34" charset="-122"/>
              <a:ea typeface="微软雅黑" panose="020B0503020204020204" pitchFamily="34" charset="-122"/>
            </a:endParaRPr>
          </a:p>
          <a:p>
            <a:pPr marL="285750" indent="-285750">
              <a:buFont typeface="Arial" panose="020B0604020202020204" pitchFamily="34" charset="0"/>
              <a:buChar char="•"/>
            </a:pPr>
            <a:r>
              <a:rPr lang="zh-CN" altLang="en-US" sz="2800" b="1" dirty="0">
                <a:latin typeface="微软雅黑" panose="020B0503020204020204" pitchFamily="34" charset="-122"/>
                <a:ea typeface="微软雅黑" panose="020B0503020204020204" pitchFamily="34" charset="-122"/>
              </a:rPr>
              <a:t>高效、可逆的胆碱酯酶抑制剂</a:t>
            </a:r>
            <a:endParaRPr lang="en-US" altLang="zh-CN" sz="2800" b="1" dirty="0">
              <a:latin typeface="微软雅黑" panose="020B0503020204020204" pitchFamily="34" charset="-122"/>
              <a:ea typeface="微软雅黑" panose="020B0503020204020204" pitchFamily="34" charset="-122"/>
            </a:endParaRPr>
          </a:p>
          <a:p>
            <a:pPr marL="285750" indent="-285750">
              <a:buFont typeface="Arial" panose="020B0604020202020204" pitchFamily="34" charset="0"/>
              <a:buChar char="•"/>
            </a:pPr>
            <a:endParaRPr lang="en-US" altLang="zh-CN" sz="2800" b="1" dirty="0">
              <a:latin typeface="微软雅黑" panose="020B0503020204020204" pitchFamily="34" charset="-122"/>
              <a:ea typeface="微软雅黑" panose="020B0503020204020204" pitchFamily="34" charset="-122"/>
            </a:endParaRPr>
          </a:p>
          <a:p>
            <a:pPr marL="285750" indent="-285750">
              <a:buFont typeface="Arial" panose="020B0604020202020204" pitchFamily="34" charset="0"/>
              <a:buChar char="•"/>
            </a:pPr>
            <a:r>
              <a:rPr lang="zh-CN" altLang="en-US" sz="2800" b="1" dirty="0">
                <a:latin typeface="微软雅黑" panose="020B0503020204020204" pitchFamily="34" charset="-122"/>
                <a:ea typeface="微软雅黑" panose="020B0503020204020204" pitchFamily="34" charset="-122"/>
              </a:rPr>
              <a:t>用于重症肌无力的治疗</a:t>
            </a:r>
          </a:p>
        </p:txBody>
      </p:sp>
      <p:sp>
        <p:nvSpPr>
          <p:cNvPr id="9" name="文本框 8">
            <a:extLst>
              <a:ext uri="{FF2B5EF4-FFF2-40B4-BE49-F238E27FC236}">
                <a16:creationId xmlns:a16="http://schemas.microsoft.com/office/drawing/2014/main" id="{2F07C79F-59F0-2DA8-5A43-01DEBEFFDD9B}"/>
              </a:ext>
            </a:extLst>
          </p:cNvPr>
          <p:cNvSpPr txBox="1"/>
          <p:nvPr/>
        </p:nvSpPr>
        <p:spPr>
          <a:xfrm>
            <a:off x="5598646" y="2973169"/>
            <a:ext cx="914400" cy="914400"/>
          </a:xfrm>
          <a:prstGeom prst="rect">
            <a:avLst/>
          </a:prstGeom>
          <a:noFill/>
        </p:spPr>
        <p:txBody>
          <a:bodyPr wrap="square" rtlCol="0">
            <a:spAutoFit/>
          </a:bodyPr>
          <a:lstStyle/>
          <a:p>
            <a:endParaRPr lang="zh-CN" altLang="en-US" dirty="0"/>
          </a:p>
        </p:txBody>
      </p:sp>
      <p:sp>
        <p:nvSpPr>
          <p:cNvPr id="10" name="文本框 9">
            <a:extLst>
              <a:ext uri="{FF2B5EF4-FFF2-40B4-BE49-F238E27FC236}">
                <a16:creationId xmlns:a16="http://schemas.microsoft.com/office/drawing/2014/main" id="{B102E6CD-B6AF-659D-7542-9B8B0F547B7B}"/>
              </a:ext>
            </a:extLst>
          </p:cNvPr>
          <p:cNvSpPr txBox="1"/>
          <p:nvPr/>
        </p:nvSpPr>
        <p:spPr>
          <a:xfrm>
            <a:off x="43802" y="6347542"/>
            <a:ext cx="4938857" cy="400110"/>
          </a:xfrm>
          <a:prstGeom prst="rect">
            <a:avLst/>
          </a:prstGeom>
          <a:noFill/>
        </p:spPr>
        <p:txBody>
          <a:bodyPr wrap="square" rtlCol="0">
            <a:spAutoFit/>
          </a:bodyPr>
          <a:lstStyle/>
          <a:p>
            <a:r>
              <a:rPr lang="zh-CN" altLang="en-US" sz="2000" dirty="0">
                <a:latin typeface="微软雅黑" panose="020B0503020204020204" pitchFamily="34" charset="-122"/>
                <a:ea typeface="微软雅黑" panose="020B0503020204020204" pitchFamily="34" charset="-122"/>
              </a:rPr>
              <a:t>申报企业：海南灵康制药有限公司</a:t>
            </a:r>
          </a:p>
        </p:txBody>
      </p:sp>
    </p:spTree>
  </p:cSld>
  <p:clrMapOvr>
    <a:masterClrMapping/>
  </p:clrMapOvr>
  <p:transition>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212533" y="1174451"/>
            <a:ext cx="5575017" cy="2677656"/>
          </a:xfrm>
          <a:prstGeom prst="rect">
            <a:avLst/>
          </a:prstGeom>
          <a:solidFill>
            <a:schemeClr val="accent1">
              <a:alpha val="19000"/>
            </a:schemeClr>
          </a:solidFill>
        </p:spPr>
        <p:txBody>
          <a:bodyPr wrap="square" rtlCol="0" anchor="t">
            <a:spAutoFit/>
          </a:bodyPr>
          <a:lstStyle/>
          <a:p>
            <a:pPr algn="just">
              <a:lnSpc>
                <a:spcPct val="150000"/>
              </a:lnSpc>
            </a:pPr>
            <a:r>
              <a:rPr lang="zh-CN" altLang="en-US" sz="1600" b="1" dirty="0">
                <a:latin typeface="微软雅黑" panose="020B0503020204020204" pitchFamily="34" charset="-122"/>
                <a:ea typeface="微软雅黑" panose="020B0503020204020204" pitchFamily="34" charset="-122"/>
                <a:sym typeface="+mn-ea"/>
              </a:rPr>
              <a:t>①提升公共健康水平</a:t>
            </a:r>
            <a:endParaRPr lang="en-US" altLang="zh-CN" sz="1600" b="1" dirty="0">
              <a:latin typeface="微软雅黑" panose="020B0503020204020204" pitchFamily="34" charset="-122"/>
              <a:ea typeface="微软雅黑" panose="020B0503020204020204" pitchFamily="34" charset="-122"/>
              <a:sym typeface="+mn-ea"/>
            </a:endParaRPr>
          </a:p>
          <a:p>
            <a:pPr marL="285750" indent="-285750">
              <a:buFont typeface="Arial" panose="020B0604020202020204" pitchFamily="34" charset="0"/>
              <a:buChar char="•"/>
            </a:pPr>
            <a:r>
              <a:rPr lang="zh-CN" altLang="en-US" sz="1600" dirty="0">
                <a:latin typeface="微软雅黑" panose="020B0503020204020204" pitchFamily="34" charset="-122"/>
                <a:ea typeface="微软雅黑" panose="020B0503020204020204" pitchFamily="34" charset="-122"/>
                <a:sym typeface="+mn-ea"/>
              </a:rPr>
              <a:t>我国重症肌无力（</a:t>
            </a:r>
            <a:r>
              <a:rPr lang="en-US" altLang="zh-CN" sz="1600" dirty="0">
                <a:latin typeface="微软雅黑" panose="020B0503020204020204" pitchFamily="34" charset="-122"/>
                <a:ea typeface="微软雅黑" panose="020B0503020204020204" pitchFamily="34" charset="-122"/>
                <a:sym typeface="+mn-ea"/>
              </a:rPr>
              <a:t>MG</a:t>
            </a:r>
            <a:r>
              <a:rPr lang="zh-CN" altLang="en-US" sz="1600" dirty="0">
                <a:latin typeface="微软雅黑" panose="020B0503020204020204" pitchFamily="34" charset="-122"/>
                <a:ea typeface="微软雅黑" panose="020B0503020204020204" pitchFamily="34" charset="-122"/>
                <a:sym typeface="+mn-ea"/>
              </a:rPr>
              <a:t>）</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发病率约为</a:t>
            </a:r>
            <a:r>
              <a:rPr lang="en-US" altLang="zh-CN" sz="1600" dirty="0">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0.68</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a:t>
            </a:r>
            <a:r>
              <a:rPr lang="en-US" altLang="zh-CN" sz="1600" dirty="0">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10</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万，</a:t>
            </a:r>
            <a:r>
              <a:rPr lang="zh-CN" altLang="en-US" sz="1600" dirty="0">
                <a:latin typeface="微软雅黑" panose="020B0503020204020204" pitchFamily="34" charset="-122"/>
                <a:ea typeface="微软雅黑" panose="020B0503020204020204" pitchFamily="34" charset="-122"/>
                <a:sym typeface="+mn-ea"/>
              </a:rPr>
              <a:t>年发病人数约为</a:t>
            </a:r>
            <a:r>
              <a:rPr lang="en-US" altLang="zh-CN" sz="1600" b="1" dirty="0">
                <a:solidFill>
                  <a:srgbClr val="FF0000"/>
                </a:solidFill>
                <a:latin typeface="微软雅黑" panose="020B0503020204020204" pitchFamily="34" charset="-122"/>
                <a:ea typeface="微软雅黑" panose="020B0503020204020204" pitchFamily="34" charset="-122"/>
                <a:sym typeface="+mn-ea"/>
              </a:rPr>
              <a:t>9600</a:t>
            </a:r>
            <a:r>
              <a:rPr lang="zh-CN" altLang="en-US" sz="1600" b="1" dirty="0">
                <a:solidFill>
                  <a:srgbClr val="FF0000"/>
                </a:solidFill>
                <a:latin typeface="微软雅黑" panose="020B0503020204020204" pitchFamily="34" charset="-122"/>
                <a:ea typeface="微软雅黑" panose="020B0503020204020204" pitchFamily="34" charset="-122"/>
                <a:sym typeface="+mn-ea"/>
              </a:rPr>
              <a:t>人</a:t>
            </a:r>
            <a:r>
              <a:rPr lang="zh-CN" altLang="en-US" sz="1600" dirty="0">
                <a:latin typeface="微软雅黑" panose="020B0503020204020204" pitchFamily="34" charset="-122"/>
                <a:ea typeface="微软雅黑" panose="020B0503020204020204" pitchFamily="34" charset="-122"/>
                <a:sym typeface="+mn-ea"/>
              </a:rPr>
              <a:t>。</a:t>
            </a:r>
            <a:endParaRPr lang="en-US" altLang="zh-CN" sz="1600" dirty="0">
              <a:latin typeface="微软雅黑" panose="020B0503020204020204" pitchFamily="34" charset="-122"/>
              <a:ea typeface="微软雅黑" panose="020B0503020204020204" pitchFamily="34" charset="-122"/>
              <a:sym typeface="+mn-ea"/>
            </a:endParaRPr>
          </a:p>
          <a:p>
            <a:pPr marL="285750" indent="-285750">
              <a:lnSpc>
                <a:spcPct val="150000"/>
              </a:lnSpc>
              <a:buFont typeface="Arial" panose="020B0604020202020204" pitchFamily="34" charset="0"/>
              <a:buChar char="•"/>
            </a:pPr>
            <a:r>
              <a:rPr lang="zh-CN" altLang="en-US" sz="1600" dirty="0">
                <a:solidFill>
                  <a:srgbClr val="000000"/>
                </a:solidFill>
                <a:effectLst/>
                <a:latin typeface="微软雅黑" panose="020B0503020204020204" pitchFamily="34" charset="-122"/>
                <a:ea typeface="微软雅黑" panose="020B0503020204020204" pitchFamily="34" charset="-122"/>
              </a:rPr>
              <a:t>我国</a:t>
            </a:r>
            <a:r>
              <a:rPr lang="en-US" altLang="zh-CN" sz="1600" dirty="0" err="1">
                <a:solidFill>
                  <a:srgbClr val="000000"/>
                </a:solidFill>
                <a:latin typeface="微软雅黑" panose="020B0503020204020204" pitchFamily="34" charset="-122"/>
                <a:ea typeface="微软雅黑" panose="020B0503020204020204" pitchFamily="34" charset="-122"/>
              </a:rPr>
              <a:t>g</a:t>
            </a:r>
            <a:r>
              <a:rPr lang="en-US" altLang="zh-CN" sz="1600" dirty="0" err="1">
                <a:solidFill>
                  <a:srgbClr val="000000"/>
                </a:solidFill>
                <a:effectLst/>
                <a:latin typeface="微软雅黑" panose="020B0503020204020204" pitchFamily="34" charset="-122"/>
                <a:ea typeface="微软雅黑" panose="020B0503020204020204" pitchFamily="34" charset="-122"/>
              </a:rPr>
              <a:t>MG</a:t>
            </a:r>
            <a:r>
              <a:rPr lang="zh-CN" altLang="en-US" sz="1600" dirty="0">
                <a:solidFill>
                  <a:srgbClr val="000000"/>
                </a:solidFill>
                <a:effectLst/>
                <a:latin typeface="微软雅黑" panose="020B0503020204020204" pitchFamily="34" charset="-122"/>
                <a:ea typeface="微软雅黑" panose="020B0503020204020204" pitchFamily="34" charset="-122"/>
              </a:rPr>
              <a:t>患者</a:t>
            </a:r>
            <a:r>
              <a:rPr lang="zh-CN" altLang="en-US" sz="1600" b="1" dirty="0">
                <a:solidFill>
                  <a:srgbClr val="C00000"/>
                </a:solidFill>
                <a:effectLst/>
                <a:latin typeface="微软雅黑" panose="020B0503020204020204" pitchFamily="34" charset="-122"/>
                <a:ea typeface="微软雅黑" panose="020B0503020204020204" pitchFamily="34" charset="-122"/>
              </a:rPr>
              <a:t>平均死亡年龄为</a:t>
            </a:r>
            <a:r>
              <a:rPr lang="en-US" altLang="zh-CN" sz="1600" b="1" dirty="0">
                <a:solidFill>
                  <a:srgbClr val="C00000"/>
                </a:solidFill>
                <a:effectLst/>
                <a:latin typeface="微软雅黑" panose="020B0503020204020204" pitchFamily="34" charset="-122"/>
                <a:ea typeface="微软雅黑" panose="020B0503020204020204" pitchFamily="34" charset="-122"/>
              </a:rPr>
              <a:t>59</a:t>
            </a:r>
            <a:r>
              <a:rPr lang="zh-CN" altLang="en-US" sz="1600" b="1" dirty="0">
                <a:solidFill>
                  <a:srgbClr val="C00000"/>
                </a:solidFill>
                <a:effectLst/>
                <a:latin typeface="微软雅黑" panose="020B0503020204020204" pitchFamily="34" charset="-122"/>
                <a:ea typeface="微软雅黑" panose="020B0503020204020204" pitchFamily="34" charset="-122"/>
              </a:rPr>
              <a:t>岁</a:t>
            </a:r>
            <a:r>
              <a:rPr lang="zh-CN" altLang="en-US" sz="1600" dirty="0">
                <a:solidFill>
                  <a:srgbClr val="000000"/>
                </a:solidFill>
                <a:effectLst/>
                <a:latin typeface="微软雅黑" panose="020B0503020204020204" pitchFamily="34" charset="-122"/>
                <a:ea typeface="微软雅黑" panose="020B0503020204020204" pitchFamily="34" charset="-122"/>
              </a:rPr>
              <a:t>（低于我国平均寿命），且死 亡率仍在逐年增长</a:t>
            </a:r>
            <a:endParaRPr lang="en-US" altLang="zh-CN" sz="1600" dirty="0">
              <a:solidFill>
                <a:srgbClr val="000000"/>
              </a:solidFill>
              <a:effectLst/>
              <a:latin typeface="微软雅黑" panose="020B0503020204020204" pitchFamily="34" charset="-122"/>
              <a:ea typeface="微软雅黑" panose="020B0503020204020204" pitchFamily="34" charset="-122"/>
            </a:endParaRPr>
          </a:p>
          <a:p>
            <a:pPr marL="285750" indent="-285750">
              <a:lnSpc>
                <a:spcPct val="150000"/>
              </a:lnSpc>
              <a:buFont typeface="Arial" panose="020B0604020202020204" pitchFamily="34" charset="0"/>
              <a:buChar char="•"/>
            </a:pPr>
            <a:r>
              <a:rPr lang="zh-CN" altLang="zh-CN"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一次0.2mg-0.4mg</a:t>
            </a:r>
            <a:r>
              <a:rPr lang="zh-CN" altLang="en-US" sz="1600" b="1"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rPr>
              <a:t>一日一次或遵医嘱。</a:t>
            </a:r>
            <a:r>
              <a:rPr lang="zh-CN" altLang="en-US"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降低患者疾病负担。</a:t>
            </a:r>
            <a:endParaRPr lang="en-US" altLang="zh-CN"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a:p>
            <a:pPr marL="285750" indent="-285750">
              <a:buFont typeface="Arial" panose="020B0604020202020204" pitchFamily="34" charset="0"/>
              <a:buChar char="•"/>
            </a:pPr>
            <a:endParaRPr lang="en-US" altLang="zh-CN" sz="1600" dirty="0">
              <a:solidFill>
                <a:srgbClr val="FF0000"/>
              </a:solidFill>
              <a:latin typeface="微软雅黑" panose="020B0503020204020204" pitchFamily="34" charset="-122"/>
              <a:ea typeface="微软雅黑" panose="020B0503020204020204" pitchFamily="34" charset="-122"/>
              <a:sym typeface="+mn-ea"/>
            </a:endParaRPr>
          </a:p>
        </p:txBody>
      </p:sp>
      <p:pic>
        <p:nvPicPr>
          <p:cNvPr id="2" name="图片 1" descr="灵康药业集团LOGO1 png">
            <a:extLst>
              <a:ext uri="{FF2B5EF4-FFF2-40B4-BE49-F238E27FC236}">
                <a16:creationId xmlns:a16="http://schemas.microsoft.com/office/drawing/2014/main" id="{74D6529F-93AF-3194-FEDC-A6420117BCD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l="2023" t="29942" r="1204" b="55544"/>
          <a:stretch>
            <a:fillRect/>
          </a:stretch>
        </p:blipFill>
        <p:spPr bwMode="auto">
          <a:xfrm>
            <a:off x="9866759" y="6407524"/>
            <a:ext cx="2379995" cy="588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文本框 4">
            <a:extLst>
              <a:ext uri="{FF2B5EF4-FFF2-40B4-BE49-F238E27FC236}">
                <a16:creationId xmlns:a16="http://schemas.microsoft.com/office/drawing/2014/main" id="{E491AA3D-12EB-9FAE-0AAB-F33F9382AA78}"/>
              </a:ext>
            </a:extLst>
          </p:cNvPr>
          <p:cNvSpPr txBox="1"/>
          <p:nvPr>
            <p:custDataLst>
              <p:tags r:id="rId1"/>
            </p:custDataLst>
          </p:nvPr>
        </p:nvSpPr>
        <p:spPr>
          <a:xfrm>
            <a:off x="70152" y="153313"/>
            <a:ext cx="4912507" cy="707886"/>
          </a:xfrm>
          <a:prstGeom prst="rect">
            <a:avLst/>
          </a:prstGeom>
          <a:noFill/>
        </p:spPr>
        <p:txBody>
          <a:bodyPr wrap="square">
            <a:spAutoFit/>
          </a:bodyPr>
          <a:lstStyle/>
          <a:p>
            <a:r>
              <a:rPr lang="en-US" altLang="zh-CN" sz="4000" b="1" dirty="0">
                <a:solidFill>
                  <a:schemeClr val="accent1"/>
                </a:solidFill>
                <a:latin typeface="微软雅黑" panose="020B0503020204020204" pitchFamily="34" charset="-122"/>
                <a:ea typeface="微软雅黑" panose="020B0503020204020204" pitchFamily="34" charset="-122"/>
              </a:rPr>
              <a:t>05 </a:t>
            </a:r>
            <a:r>
              <a:rPr lang="zh-CN" altLang="en-US" sz="4000" b="1" dirty="0">
                <a:solidFill>
                  <a:schemeClr val="accent1"/>
                </a:solidFill>
                <a:latin typeface="微软雅黑" panose="020B0503020204020204" pitchFamily="34" charset="-122"/>
                <a:ea typeface="微软雅黑" panose="020B0503020204020204" pitchFamily="34" charset="-122"/>
              </a:rPr>
              <a:t>公平性       </a:t>
            </a:r>
            <a:r>
              <a:rPr lang="en-US" altLang="zh-CN" sz="2400" b="1" i="0" u="none" strike="noStrike" dirty="0">
                <a:solidFill>
                  <a:srgbClr val="000000"/>
                </a:solidFill>
                <a:effectLst/>
                <a:latin typeface="微软雅黑" panose="020B0503020204020204" pitchFamily="34" charset="-122"/>
                <a:ea typeface="微软雅黑" panose="020B0503020204020204" pitchFamily="34" charset="-122"/>
                <a:cs typeface="微软雅黑" panose="020B0503020204020204" pitchFamily="34" charset="-122"/>
              </a:rPr>
              <a:t> </a:t>
            </a:r>
            <a:endParaRPr lang="en-US" altLang="zh-CN" sz="2400" b="1" i="0" u="none" strike="noStrike" dirty="0">
              <a:solidFill>
                <a:srgbClr val="000000"/>
              </a:solidFill>
              <a:effectLst/>
              <a:highlight>
                <a:srgbClr val="FFFF00"/>
              </a:highlight>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6" name="圆角矩形 40">
            <a:extLst>
              <a:ext uri="{FF2B5EF4-FFF2-40B4-BE49-F238E27FC236}">
                <a16:creationId xmlns:a16="http://schemas.microsoft.com/office/drawing/2014/main" id="{7B7C657A-41E5-5639-E956-61AD0339D8EB}"/>
              </a:ext>
            </a:extLst>
          </p:cNvPr>
          <p:cNvSpPr/>
          <p:nvPr/>
        </p:nvSpPr>
        <p:spPr>
          <a:xfrm>
            <a:off x="156062" y="941777"/>
            <a:ext cx="11930764" cy="91075"/>
          </a:xfrm>
          <a:prstGeom prst="roundRect">
            <a:avLst>
              <a:gd name="adj" fmla="val 50000"/>
            </a:avLst>
          </a:prstGeom>
          <a:gradFill>
            <a:gsLst>
              <a:gs pos="0">
                <a:schemeClr val="bg1">
                  <a:lumMod val="75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defRPr/>
            </a:pPr>
            <a:endParaRPr lang="zh-CN" altLang="en-US" sz="1867">
              <a:solidFill>
                <a:srgbClr val="FFFFFF"/>
              </a:solidFill>
              <a:latin typeface="Calibri" panose="020F0502020204030204"/>
              <a:ea typeface="宋体" panose="02010600030101010101" pitchFamily="2" charset="-122"/>
            </a:endParaRPr>
          </a:p>
        </p:txBody>
      </p:sp>
      <p:sp>
        <p:nvSpPr>
          <p:cNvPr id="7" name="文本框 6">
            <a:extLst>
              <a:ext uri="{FF2B5EF4-FFF2-40B4-BE49-F238E27FC236}">
                <a16:creationId xmlns:a16="http://schemas.microsoft.com/office/drawing/2014/main" id="{825A80A7-6003-8D55-1D17-2A4C1DA9A4AA}"/>
              </a:ext>
            </a:extLst>
          </p:cNvPr>
          <p:cNvSpPr txBox="1"/>
          <p:nvPr/>
        </p:nvSpPr>
        <p:spPr>
          <a:xfrm>
            <a:off x="6023904" y="1174451"/>
            <a:ext cx="5771123" cy="2634183"/>
          </a:xfrm>
          <a:prstGeom prst="rect">
            <a:avLst/>
          </a:prstGeom>
          <a:solidFill>
            <a:schemeClr val="accent1">
              <a:alpha val="19000"/>
            </a:schemeClr>
          </a:solidFill>
        </p:spPr>
        <p:txBody>
          <a:bodyPr wrap="square" rtlCol="0" anchor="t">
            <a:spAutoFit/>
          </a:bodyPr>
          <a:lstStyle/>
          <a:p>
            <a:pPr algn="just">
              <a:lnSpc>
                <a:spcPct val="150000"/>
              </a:lnSpc>
            </a:pPr>
            <a:r>
              <a:rPr lang="zh-CN" altLang="en-US" sz="1600" b="1" dirty="0">
                <a:latin typeface="微软雅黑" panose="020B0503020204020204" pitchFamily="34" charset="-122"/>
                <a:ea typeface="微软雅黑" panose="020B0503020204020204" pitchFamily="34" charset="-122"/>
                <a:sym typeface="+mn-ea"/>
              </a:rPr>
              <a:t>③弥补目录短板</a:t>
            </a:r>
            <a:endParaRPr lang="en-US" altLang="zh-CN" sz="1600" b="1" dirty="0">
              <a:latin typeface="微软雅黑" panose="020B0503020204020204" pitchFamily="34" charset="-122"/>
              <a:ea typeface="微软雅黑" panose="020B0503020204020204" pitchFamily="34" charset="-122"/>
              <a:sym typeface="+mn-ea"/>
            </a:endParaRPr>
          </a:p>
          <a:p>
            <a:pPr marL="285750" indent="-285750" algn="just">
              <a:lnSpc>
                <a:spcPct val="150000"/>
              </a:lnSpc>
              <a:buFont typeface="Arial" panose="020B0604020202020204" pitchFamily="34" charset="0"/>
              <a:buChar char="•"/>
            </a:pPr>
            <a:r>
              <a:rPr lang="zh-CN" altLang="en-US" sz="1600" dirty="0">
                <a:latin typeface="微软雅黑" panose="020B0503020204020204" pitchFamily="34" charset="-122"/>
                <a:ea typeface="微软雅黑" panose="020B0503020204020204" pitchFamily="34" charset="-122"/>
                <a:sym typeface="+mn-ea"/>
              </a:rPr>
              <a:t>注射用石杉碱甲为</a:t>
            </a:r>
            <a:r>
              <a:rPr lang="zh-CN" altLang="en-US" sz="1600" b="1" dirty="0">
                <a:solidFill>
                  <a:srgbClr val="FF0000"/>
                </a:solidFill>
                <a:latin typeface="微软雅黑" panose="020B0503020204020204" pitchFamily="34" charset="-122"/>
                <a:ea typeface="微软雅黑" panose="020B0503020204020204" pitchFamily="34" charset="-122"/>
                <a:sym typeface="+mn-ea"/>
              </a:rPr>
              <a:t>冻干粉针剂</a:t>
            </a:r>
            <a:r>
              <a:rPr lang="zh-CN" altLang="en-US" sz="1600" dirty="0">
                <a:latin typeface="微软雅黑" panose="020B0503020204020204" pitchFamily="34" charset="-122"/>
                <a:ea typeface="微软雅黑" panose="020B0503020204020204" pitchFamily="34" charset="-122"/>
                <a:sym typeface="+mn-ea"/>
              </a:rPr>
              <a:t>，</a:t>
            </a:r>
            <a:r>
              <a:rPr lang="zh-CN" altLang="zh-CN" sz="1600" kern="100" dirty="0">
                <a:effectLst/>
                <a:latin typeface="微软雅黑" panose="020B0503020204020204" pitchFamily="34" charset="-122"/>
                <a:ea typeface="微软雅黑" panose="020B0503020204020204" pitchFamily="34" charset="-122"/>
                <a:cs typeface="Times New Roman" panose="02020603050405020304" pitchFamily="18" charset="0"/>
              </a:rPr>
              <a:t>具有</a:t>
            </a:r>
            <a:r>
              <a:rPr lang="zh-CN" altLang="zh-CN" sz="1600" kern="100" dirty="0">
                <a:solidFill>
                  <a:srgbClr val="FF0000"/>
                </a:solidFill>
                <a:effectLst/>
                <a:latin typeface="微软雅黑" panose="020B0503020204020204" pitchFamily="34" charset="-122"/>
                <a:ea typeface="微软雅黑" panose="020B0503020204020204" pitchFamily="34" charset="-122"/>
                <a:cs typeface="Times New Roman" panose="02020603050405020304" pitchFamily="18" charset="0"/>
              </a:rPr>
              <a:t>便于</a:t>
            </a:r>
            <a:r>
              <a:rPr lang="zh-CN" altLang="zh-CN" sz="1600" b="1" kern="100" dirty="0">
                <a:solidFill>
                  <a:srgbClr val="FF0000"/>
                </a:solidFill>
                <a:effectLst/>
                <a:latin typeface="微软雅黑" panose="020B0503020204020204" pitchFamily="34" charset="-122"/>
                <a:ea typeface="微软雅黑" panose="020B0503020204020204" pitchFamily="34" charset="-122"/>
                <a:cs typeface="Times New Roman" panose="02020603050405020304" pitchFamily="18" charset="0"/>
              </a:rPr>
              <a:t>运输</a:t>
            </a:r>
            <a:r>
              <a:rPr lang="zh-CN" altLang="en-US" sz="1600" b="1" kern="100" dirty="0">
                <a:solidFill>
                  <a:srgbClr val="FF0000"/>
                </a:solidFill>
                <a:effectLst/>
                <a:latin typeface="微软雅黑" panose="020B0503020204020204" pitchFamily="34" charset="-122"/>
                <a:ea typeface="微软雅黑" panose="020B0503020204020204" pitchFamily="34" charset="-122"/>
                <a:cs typeface="Times New Roman" panose="02020603050405020304" pitchFamily="18" charset="0"/>
              </a:rPr>
              <a:t>贮存</a:t>
            </a:r>
            <a:r>
              <a:rPr lang="zh-CN" altLang="zh-CN" sz="1600" kern="100" dirty="0">
                <a:effectLst/>
                <a:latin typeface="微软雅黑" panose="020B0503020204020204" pitchFamily="34" charset="-122"/>
                <a:ea typeface="微软雅黑" panose="020B0503020204020204" pitchFamily="34" charset="-122"/>
                <a:cs typeface="Times New Roman" panose="02020603050405020304" pitchFamily="18" charset="0"/>
              </a:rPr>
              <a:t>、</a:t>
            </a:r>
            <a:r>
              <a:rPr lang="zh-CN" altLang="zh-CN" sz="1600" b="1" kern="100" dirty="0">
                <a:solidFill>
                  <a:srgbClr val="FF0000"/>
                </a:solidFill>
                <a:effectLst/>
                <a:latin typeface="微软雅黑" panose="020B0503020204020204" pitchFamily="34" charset="-122"/>
                <a:ea typeface="微软雅黑" panose="020B0503020204020204" pitchFamily="34" charset="-122"/>
                <a:cs typeface="Times New Roman" panose="02020603050405020304" pitchFamily="18" charset="0"/>
              </a:rPr>
              <a:t>剂量准确</a:t>
            </a:r>
            <a:r>
              <a:rPr lang="zh-CN" altLang="zh-CN" sz="1600" kern="100" dirty="0">
                <a:effectLst/>
                <a:latin typeface="微软雅黑" panose="020B0503020204020204" pitchFamily="34" charset="-122"/>
                <a:ea typeface="微软雅黑" panose="020B0503020204020204" pitchFamily="34" charset="-122"/>
                <a:cs typeface="Times New Roman" panose="02020603050405020304" pitchFamily="18" charset="0"/>
              </a:rPr>
              <a:t>和</a:t>
            </a:r>
            <a:r>
              <a:rPr lang="zh-CN" altLang="zh-CN" sz="1600" b="1" kern="100" dirty="0">
                <a:solidFill>
                  <a:srgbClr val="FF0000"/>
                </a:solidFill>
                <a:effectLst/>
                <a:latin typeface="微软雅黑" panose="020B0503020204020204" pitchFamily="34" charset="-122"/>
                <a:ea typeface="微软雅黑" panose="020B0503020204020204" pitchFamily="34" charset="-122"/>
                <a:cs typeface="Times New Roman" panose="02020603050405020304" pitchFamily="18" charset="0"/>
              </a:rPr>
              <a:t>稳定性高</a:t>
            </a:r>
            <a:r>
              <a:rPr lang="zh-CN" altLang="zh-CN" sz="1600" kern="100" dirty="0">
                <a:effectLst/>
                <a:latin typeface="微软雅黑" panose="020B0503020204020204" pitchFamily="34" charset="-122"/>
                <a:ea typeface="微软雅黑" panose="020B0503020204020204" pitchFamily="34" charset="-122"/>
                <a:cs typeface="Times New Roman" panose="02020603050405020304" pitchFamily="18" charset="0"/>
              </a:rPr>
              <a:t>等优势</a:t>
            </a:r>
            <a:r>
              <a:rPr lang="zh-CN" altLang="en-US" sz="1600" dirty="0">
                <a:latin typeface="微软雅黑" panose="020B0503020204020204" pitchFamily="34" charset="-122"/>
                <a:ea typeface="微软雅黑" panose="020B0503020204020204" pitchFamily="34" charset="-122"/>
                <a:sym typeface="+mn-ea"/>
              </a:rPr>
              <a:t>，更能满足临床需求</a:t>
            </a:r>
            <a:r>
              <a:rPr lang="zh-CN" altLang="en-US" sz="1600" dirty="0">
                <a:latin typeface="宋体" panose="02010600030101010101" pitchFamily="2" charset="-122"/>
                <a:ea typeface="宋体" panose="02010600030101010101" pitchFamily="2" charset="-122"/>
                <a:cs typeface="微软雅黑" panose="020B0503020204020204" pitchFamily="34" charset="-122"/>
                <a:sym typeface="+mn-ea"/>
              </a:rPr>
              <a:t>。</a:t>
            </a:r>
            <a:endParaRPr lang="en-US" altLang="zh-CN" sz="1600" b="1" dirty="0">
              <a:latin typeface="微软雅黑" panose="020B0503020204020204" pitchFamily="34" charset="-122"/>
              <a:ea typeface="微软雅黑" panose="020B0503020204020204" pitchFamily="34" charset="-122"/>
              <a:sym typeface="+mn-ea"/>
            </a:endParaRPr>
          </a:p>
          <a:p>
            <a:pPr marL="285750" indent="-285750" algn="just">
              <a:lnSpc>
                <a:spcPct val="150000"/>
              </a:lnSpc>
              <a:buFont typeface="Arial" panose="020B0604020202020204" pitchFamily="34" charset="0"/>
              <a:buChar char="•"/>
            </a:pPr>
            <a:r>
              <a:rPr lang="zh-CN" altLang="en-US" sz="1600" dirty="0">
                <a:latin typeface="微软雅黑" panose="020B0503020204020204" pitchFamily="34" charset="-122"/>
                <a:ea typeface="微软雅黑" panose="020B0503020204020204" pitchFamily="34" charset="-122"/>
                <a:sym typeface="+mn-ea"/>
              </a:rPr>
              <a:t>对于重症肌无力的治疗，与加兰他敏相比，石杉碱甲</a:t>
            </a:r>
            <a:r>
              <a:rPr lang="zh-CN" altLang="en-US" sz="1600" b="1" kern="100"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抑制效价高</a:t>
            </a:r>
            <a:r>
              <a:rPr lang="zh-CN" altLang="en-US" sz="1600" b="1" kern="100" dirty="0">
                <a:latin typeface="微软雅黑" panose="020B0503020204020204" pitchFamily="34" charset="-122"/>
                <a:ea typeface="微软雅黑" panose="020B0503020204020204" pitchFamily="34" charset="-122"/>
                <a:cs typeface="微软雅黑" panose="020B0503020204020204" pitchFamily="34" charset="-122"/>
              </a:rPr>
              <a:t>，</a:t>
            </a:r>
            <a:r>
              <a:rPr lang="zh-CN" altLang="en-US" sz="1600" b="1" kern="100"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安全性好</a:t>
            </a:r>
            <a:r>
              <a:rPr lang="zh-CN" altLang="en-US" sz="1600" b="1" kern="100" dirty="0">
                <a:latin typeface="微软雅黑" panose="020B0503020204020204" pitchFamily="34" charset="-122"/>
                <a:ea typeface="微软雅黑" panose="020B0503020204020204" pitchFamily="34" charset="-122"/>
                <a:cs typeface="微软雅黑" panose="020B0503020204020204" pitchFamily="34" charset="-122"/>
              </a:rPr>
              <a:t>，</a:t>
            </a:r>
            <a:r>
              <a:rPr lang="zh-CN" altLang="en-US" sz="1600" b="1" kern="100"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毒副作用小</a:t>
            </a:r>
            <a:r>
              <a:rPr lang="zh-CN" altLang="en-US" sz="1600" b="1" kern="100" dirty="0">
                <a:latin typeface="微软雅黑" panose="020B0503020204020204" pitchFamily="34" charset="-122"/>
                <a:ea typeface="微软雅黑" panose="020B0503020204020204" pitchFamily="34" charset="-122"/>
                <a:cs typeface="微软雅黑" panose="020B0503020204020204" pitchFamily="34" charset="-122"/>
              </a:rPr>
              <a:t>。</a:t>
            </a:r>
            <a:endParaRPr lang="en-US" altLang="zh-CN" sz="1600" b="1" kern="100" dirty="0">
              <a:latin typeface="微软雅黑" panose="020B0503020204020204" pitchFamily="34" charset="-122"/>
              <a:ea typeface="微软雅黑" panose="020B0503020204020204" pitchFamily="34" charset="-122"/>
              <a:cs typeface="微软雅黑" panose="020B0503020204020204" pitchFamily="34" charset="-122"/>
            </a:endParaRPr>
          </a:p>
          <a:p>
            <a:pPr marL="285750" marR="0" lvl="0" indent="-285750" algn="just" defTabSz="914400" rtl="0" eaLnBrk="1" fontAlgn="auto" latinLnBrk="0" hangingPunct="1">
              <a:lnSpc>
                <a:spcPct val="150000"/>
              </a:lnSpc>
              <a:spcBef>
                <a:spcPts val="0"/>
              </a:spcBef>
              <a:spcAft>
                <a:spcPts val="0"/>
              </a:spcAft>
              <a:buClrTx/>
              <a:buSzTx/>
              <a:buFont typeface="Arial" panose="020B0604020202020204" pitchFamily="34" charset="0"/>
              <a:buChar char="•"/>
              <a:defRPr/>
            </a:pPr>
            <a:r>
              <a:rPr kumimoji="0" lang="zh-CN" altLang="en-US" sz="160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Times New Roman" panose="02020603050405020304" pitchFamily="18" charset="0"/>
                <a:sym typeface="+mn-lt"/>
              </a:rPr>
              <a:t>真正改善疾病进程：</a:t>
            </a:r>
            <a:r>
              <a:rPr kumimoji="0" lang="zh-CN" altLang="en-US" sz="160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Times New Roman" panose="02020603050405020304" pitchFamily="18" charset="0"/>
                <a:sym typeface="+mn-ea"/>
              </a:rPr>
              <a:t>可以</a:t>
            </a:r>
            <a:r>
              <a:rPr kumimoji="0" lang="zh-CN" altLang="en-US" sz="1600" b="1" i="0" u="none" strike="noStrike" kern="1200" cap="none" spc="0" normalizeH="0" baseline="0" noProof="0" dirty="0">
                <a:ln>
                  <a:noFill/>
                </a:ln>
                <a:solidFill>
                  <a:srgbClr val="FF0000"/>
                </a:solidFill>
                <a:effectLst/>
                <a:uLnTx/>
                <a:uFillTx/>
                <a:latin typeface="微软雅黑" panose="020B0503020204020204" pitchFamily="34" charset="-122"/>
                <a:ea typeface="微软雅黑" panose="020B0503020204020204" pitchFamily="34" charset="-122"/>
                <a:cs typeface="Times New Roman" panose="02020603050405020304" pitchFamily="18" charset="0"/>
                <a:sym typeface="+mn-ea"/>
              </a:rPr>
              <a:t>明显降低</a:t>
            </a:r>
            <a:r>
              <a:rPr kumimoji="0" lang="en-US" altLang="zh-CN" sz="1600" b="1" i="0" u="none" strike="noStrike" kern="1200" cap="none" spc="0" normalizeH="0" baseline="0" noProof="0" dirty="0">
                <a:ln>
                  <a:noFill/>
                </a:ln>
                <a:solidFill>
                  <a:srgbClr val="FF0000"/>
                </a:solidFill>
                <a:effectLst/>
                <a:uLnTx/>
                <a:uFillTx/>
                <a:latin typeface="微软雅黑" panose="020B0503020204020204" pitchFamily="34" charset="-122"/>
                <a:ea typeface="微软雅黑" panose="020B0503020204020204" pitchFamily="34" charset="-122"/>
                <a:cs typeface="Times New Roman" panose="02020603050405020304" pitchFamily="18" charset="0"/>
                <a:sym typeface="+mn-ea"/>
              </a:rPr>
              <a:t>MG</a:t>
            </a:r>
            <a:r>
              <a:rPr kumimoji="0" lang="zh-CN" altLang="en-US" sz="1600" b="1" i="0" u="none" strike="noStrike" kern="1200" cap="none" spc="0" normalizeH="0" baseline="0" noProof="0" dirty="0">
                <a:ln>
                  <a:noFill/>
                </a:ln>
                <a:solidFill>
                  <a:srgbClr val="FF0000"/>
                </a:solidFill>
                <a:effectLst/>
                <a:uLnTx/>
                <a:uFillTx/>
                <a:latin typeface="微软雅黑" panose="020B0503020204020204" pitchFamily="34" charset="-122"/>
                <a:ea typeface="微软雅黑" panose="020B0503020204020204" pitchFamily="34" charset="-122"/>
                <a:cs typeface="Times New Roman" panose="02020603050405020304" pitchFamily="18" charset="0"/>
                <a:sym typeface="+mn-ea"/>
              </a:rPr>
              <a:t>患者体内抗体水平</a:t>
            </a:r>
            <a:r>
              <a:rPr kumimoji="0" lang="zh-CN" altLang="en-US" sz="16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Times New Roman" panose="02020603050405020304" pitchFamily="18" charset="0"/>
                <a:sym typeface="+mn-ea"/>
              </a:rPr>
              <a:t>；</a:t>
            </a:r>
            <a:r>
              <a:rPr kumimoji="0" lang="zh-CN" altLang="en-US" sz="16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Times New Roman" panose="02020603050405020304" pitchFamily="18" charset="0"/>
                <a:sym typeface="+mn-lt"/>
              </a:rPr>
              <a:t>石杉碱甲还能</a:t>
            </a:r>
            <a:r>
              <a:rPr kumimoji="0" lang="zh-CN" altLang="en-US" sz="1600" b="1" i="0" u="none" strike="noStrike" kern="1200" cap="none" spc="0" normalizeH="0" baseline="0" noProof="0" dirty="0">
                <a:ln>
                  <a:noFill/>
                </a:ln>
                <a:solidFill>
                  <a:srgbClr val="FF0000"/>
                </a:solidFill>
                <a:effectLst/>
                <a:uLnTx/>
                <a:uFillTx/>
                <a:latin typeface="微软雅黑" panose="020B0503020204020204" pitchFamily="34" charset="-122"/>
                <a:ea typeface="微软雅黑" panose="020B0503020204020204" pitchFamily="34" charset="-122"/>
                <a:cs typeface="Times New Roman" panose="02020603050405020304" pitchFamily="18" charset="0"/>
                <a:sym typeface="+mn-lt"/>
              </a:rPr>
              <a:t>改善合并焦虑</a:t>
            </a:r>
            <a:r>
              <a:rPr kumimoji="0" lang="en-US" altLang="zh-CN" sz="1600" b="1" i="0" u="none" strike="noStrike" kern="1200" cap="none" spc="0" normalizeH="0" baseline="0" noProof="0" dirty="0">
                <a:ln>
                  <a:noFill/>
                </a:ln>
                <a:solidFill>
                  <a:srgbClr val="FF0000"/>
                </a:solidFill>
                <a:effectLst/>
                <a:uLnTx/>
                <a:uFillTx/>
                <a:latin typeface="微软雅黑" panose="020B0503020204020204" pitchFamily="34" charset="-122"/>
                <a:ea typeface="微软雅黑" panose="020B0503020204020204" pitchFamily="34" charset="-122"/>
                <a:cs typeface="Times New Roman" panose="02020603050405020304" pitchFamily="18" charset="0"/>
                <a:sym typeface="+mn-lt"/>
              </a:rPr>
              <a:t>/</a:t>
            </a:r>
            <a:r>
              <a:rPr kumimoji="0" lang="zh-CN" altLang="en-US" sz="1600" b="1" i="0" u="none" strike="noStrike" kern="1200" cap="none" spc="0" normalizeH="0" baseline="0" noProof="0" dirty="0">
                <a:ln>
                  <a:noFill/>
                </a:ln>
                <a:solidFill>
                  <a:srgbClr val="FF0000"/>
                </a:solidFill>
                <a:effectLst/>
                <a:uLnTx/>
                <a:uFillTx/>
                <a:latin typeface="微软雅黑" panose="020B0503020204020204" pitchFamily="34" charset="-122"/>
                <a:ea typeface="微软雅黑" panose="020B0503020204020204" pitchFamily="34" charset="-122"/>
                <a:cs typeface="Times New Roman" panose="02020603050405020304" pitchFamily="18" charset="0"/>
                <a:sym typeface="+mn-lt"/>
              </a:rPr>
              <a:t>抑郁状态</a:t>
            </a:r>
            <a:r>
              <a:rPr kumimoji="0" lang="zh-CN" altLang="en-US" sz="16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Times New Roman" panose="02020603050405020304" pitchFamily="18" charset="0"/>
                <a:sym typeface="+mn-lt"/>
              </a:rPr>
              <a:t>。</a:t>
            </a:r>
            <a:endParaRPr kumimoji="0" lang="en-US" altLang="zh-CN" sz="1600" b="1"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Times New Roman" panose="02020603050405020304" pitchFamily="18" charset="0"/>
              <a:sym typeface="+mn-ea"/>
            </a:endParaRPr>
          </a:p>
        </p:txBody>
      </p:sp>
      <p:sp>
        <p:nvSpPr>
          <p:cNvPr id="8" name="文本框 7">
            <a:extLst>
              <a:ext uri="{FF2B5EF4-FFF2-40B4-BE49-F238E27FC236}">
                <a16:creationId xmlns:a16="http://schemas.microsoft.com/office/drawing/2014/main" id="{FDC06B3D-7CE6-8B7A-6D8A-4B62EA648CC2}"/>
              </a:ext>
            </a:extLst>
          </p:cNvPr>
          <p:cNvSpPr txBox="1"/>
          <p:nvPr/>
        </p:nvSpPr>
        <p:spPr>
          <a:xfrm>
            <a:off x="212532" y="4019767"/>
            <a:ext cx="5575017" cy="1815882"/>
          </a:xfrm>
          <a:prstGeom prst="rect">
            <a:avLst/>
          </a:prstGeom>
          <a:solidFill>
            <a:schemeClr val="accent1">
              <a:alpha val="19000"/>
            </a:schemeClr>
          </a:solidFill>
        </p:spPr>
        <p:txBody>
          <a:bodyPr wrap="square" rtlCol="0" anchor="t">
            <a:spAutoFit/>
          </a:bodyPr>
          <a:lstStyle/>
          <a:p>
            <a:pPr algn="just">
              <a:lnSpc>
                <a:spcPct val="150000"/>
              </a:lnSpc>
            </a:pPr>
            <a:r>
              <a:rPr lang="zh-CN" altLang="en-US" sz="1600" b="1" dirty="0">
                <a:latin typeface="微软雅黑" panose="020B0503020204020204" pitchFamily="34" charset="-122"/>
                <a:ea typeface="微软雅黑" panose="020B0503020204020204" pitchFamily="34" charset="-122"/>
                <a:sym typeface="+mn-ea"/>
              </a:rPr>
              <a:t>②符合保“基本”原则</a:t>
            </a:r>
            <a:endParaRPr lang="en-US" altLang="zh-CN" sz="1600" b="1" dirty="0">
              <a:latin typeface="微软雅黑" panose="020B0503020204020204" pitchFamily="34" charset="-122"/>
              <a:ea typeface="微软雅黑" panose="020B0503020204020204" pitchFamily="34" charset="-122"/>
              <a:sym typeface="+mn-ea"/>
            </a:endParaRPr>
          </a:p>
          <a:p>
            <a:pPr marL="285750" indent="-285750">
              <a:lnSpc>
                <a:spcPct val="150000"/>
              </a:lnSpc>
              <a:buFont typeface="Arial" panose="020B0604020202020204" pitchFamily="34" charset="0"/>
              <a:buChar char="•"/>
            </a:pPr>
            <a:r>
              <a:rPr lang="zh-CN" altLang="en-US" sz="1600" dirty="0">
                <a:latin typeface="微软雅黑" panose="020B0503020204020204" pitchFamily="34" charset="-122"/>
                <a:ea typeface="微软雅黑" panose="020B0503020204020204" pitchFamily="34" charset="-122"/>
                <a:sym typeface="+mn-ea"/>
              </a:rPr>
              <a:t>重症肌无力（</a:t>
            </a:r>
            <a:r>
              <a:rPr lang="en-US" altLang="zh-CN" sz="1600" dirty="0">
                <a:solidFill>
                  <a:srgbClr val="000000"/>
                </a:solidFill>
                <a:effectLst/>
                <a:latin typeface="微软雅黑" panose="020B0503020204020204" pitchFamily="34" charset="-122"/>
                <a:ea typeface="微软雅黑" panose="020B0503020204020204" pitchFamily="34" charset="-122"/>
              </a:rPr>
              <a:t>MG</a:t>
            </a:r>
            <a:r>
              <a:rPr lang="zh-CN" altLang="en-US" sz="1600" dirty="0">
                <a:solidFill>
                  <a:srgbClr val="000000"/>
                </a:solidFill>
                <a:effectLst/>
                <a:latin typeface="微软雅黑" panose="020B0503020204020204" pitchFamily="34" charset="-122"/>
                <a:ea typeface="微软雅黑" panose="020B0503020204020204" pitchFamily="34" charset="-122"/>
              </a:rPr>
              <a:t>）为我国</a:t>
            </a:r>
            <a:r>
              <a:rPr lang="zh-CN" altLang="en-US" sz="1600" b="1" dirty="0">
                <a:solidFill>
                  <a:srgbClr val="C00000"/>
                </a:solidFill>
                <a:effectLst/>
                <a:latin typeface="微软雅黑" panose="020B0503020204020204" pitchFamily="34" charset="-122"/>
                <a:ea typeface="微软雅黑" panose="020B0503020204020204" pitchFamily="34" charset="-122"/>
              </a:rPr>
              <a:t>罕见病</a:t>
            </a:r>
            <a:r>
              <a:rPr lang="zh-CN" altLang="en-US" sz="1600" dirty="0">
                <a:solidFill>
                  <a:srgbClr val="000000"/>
                </a:solidFill>
                <a:effectLst/>
                <a:latin typeface="微软雅黑" panose="020B0503020204020204" pitchFamily="34" charset="-122"/>
                <a:ea typeface="微软雅黑" panose="020B0503020204020204" pitchFamily="34" charset="-122"/>
              </a:rPr>
              <a:t>目录病种之一，患者</a:t>
            </a:r>
            <a:r>
              <a:rPr lang="zh-CN" altLang="en-US" sz="1600" b="1" dirty="0">
                <a:solidFill>
                  <a:srgbClr val="FF0000"/>
                </a:solidFill>
                <a:effectLst/>
                <a:latin typeface="微软雅黑" panose="020B0503020204020204" pitchFamily="34" charset="-122"/>
                <a:ea typeface="微软雅黑" panose="020B0503020204020204" pitchFamily="34" charset="-122"/>
              </a:rPr>
              <a:t>发病率较低 </a:t>
            </a:r>
            <a:r>
              <a:rPr lang="zh-CN" altLang="en-US" sz="1600" dirty="0">
                <a:solidFill>
                  <a:srgbClr val="000000"/>
                </a:solidFill>
                <a:effectLst/>
                <a:latin typeface="微软雅黑" panose="020B0503020204020204" pitchFamily="34" charset="-122"/>
                <a:ea typeface="微软雅黑" panose="020B0503020204020204" pitchFamily="34" charset="-122"/>
              </a:rPr>
              <a:t>，注射用石杉碱甲的适用人群有限，</a:t>
            </a:r>
            <a:r>
              <a:rPr lang="zh-CN" altLang="en-US" sz="1600" b="1" dirty="0">
                <a:solidFill>
                  <a:srgbClr val="FF0000"/>
                </a:solidFill>
                <a:effectLst/>
                <a:latin typeface="微软雅黑" panose="020B0503020204020204" pitchFamily="34" charset="-122"/>
                <a:ea typeface="微软雅黑" panose="020B0503020204020204" pitchFamily="34" charset="-122"/>
              </a:rPr>
              <a:t>不会过多增加医保基金总预算</a:t>
            </a:r>
            <a:r>
              <a:rPr lang="zh-CN" altLang="en-US" sz="1600" b="1" dirty="0">
                <a:solidFill>
                  <a:srgbClr val="C00000"/>
                </a:solidFill>
                <a:effectLst/>
                <a:latin typeface="微软雅黑" panose="020B0503020204020204" pitchFamily="34" charset="-122"/>
                <a:ea typeface="微软雅黑" panose="020B0503020204020204" pitchFamily="34" charset="-122"/>
              </a:rPr>
              <a:t>。</a:t>
            </a:r>
            <a:endParaRPr lang="en-US" altLang="zh-CN" sz="1600" b="1" dirty="0">
              <a:solidFill>
                <a:srgbClr val="C00000"/>
              </a:solidFill>
              <a:effectLst/>
              <a:latin typeface="微软雅黑" panose="020B0503020204020204" pitchFamily="34" charset="-122"/>
              <a:ea typeface="微软雅黑" panose="020B0503020204020204" pitchFamily="34" charset="-122"/>
            </a:endParaRPr>
          </a:p>
          <a:p>
            <a:pPr marL="285750" indent="-285750">
              <a:buFont typeface="Arial" panose="020B0604020202020204" pitchFamily="34" charset="0"/>
              <a:buChar char="•"/>
            </a:pPr>
            <a:endParaRPr lang="en-US" altLang="zh-CN" sz="1600" dirty="0">
              <a:latin typeface="微软雅黑" panose="020B0503020204020204" pitchFamily="34" charset="-122"/>
              <a:ea typeface="微软雅黑" panose="020B0503020204020204" pitchFamily="34" charset="-122"/>
              <a:sym typeface="+mn-ea"/>
            </a:endParaRPr>
          </a:p>
        </p:txBody>
      </p:sp>
      <p:sp>
        <p:nvSpPr>
          <p:cNvPr id="9" name="文本框 8">
            <a:extLst>
              <a:ext uri="{FF2B5EF4-FFF2-40B4-BE49-F238E27FC236}">
                <a16:creationId xmlns:a16="http://schemas.microsoft.com/office/drawing/2014/main" id="{5F4D84B9-CEE1-B105-3C97-C0B7D9088212}"/>
              </a:ext>
            </a:extLst>
          </p:cNvPr>
          <p:cNvSpPr txBox="1"/>
          <p:nvPr/>
        </p:nvSpPr>
        <p:spPr>
          <a:xfrm>
            <a:off x="6023904" y="4019767"/>
            <a:ext cx="5771124" cy="1815882"/>
          </a:xfrm>
          <a:prstGeom prst="rect">
            <a:avLst/>
          </a:prstGeom>
          <a:solidFill>
            <a:schemeClr val="accent1">
              <a:alpha val="19000"/>
            </a:schemeClr>
          </a:solidFill>
        </p:spPr>
        <p:txBody>
          <a:bodyPr wrap="square" rtlCol="0" anchor="t">
            <a:spAutoFit/>
          </a:bodyPr>
          <a:lstStyle/>
          <a:p>
            <a:pPr algn="just">
              <a:lnSpc>
                <a:spcPct val="150000"/>
              </a:lnSpc>
            </a:pPr>
            <a:r>
              <a:rPr lang="zh-CN" altLang="en-US" sz="1600" b="1" dirty="0">
                <a:latin typeface="微软雅黑" panose="020B0503020204020204" pitchFamily="34" charset="-122"/>
                <a:ea typeface="微软雅黑" panose="020B0503020204020204" pitchFamily="34" charset="-122"/>
                <a:sym typeface="+mn-ea"/>
              </a:rPr>
              <a:t>④临床管理难度低</a:t>
            </a:r>
            <a:endParaRPr lang="en-US" altLang="zh-CN" sz="1600" b="1" dirty="0">
              <a:latin typeface="微软雅黑" panose="020B0503020204020204" pitchFamily="34" charset="-122"/>
              <a:ea typeface="微软雅黑" panose="020B0503020204020204" pitchFamily="34" charset="-122"/>
              <a:sym typeface="+mn-ea"/>
            </a:endParaRPr>
          </a:p>
          <a:p>
            <a:pPr marL="285750" indent="-285750">
              <a:lnSpc>
                <a:spcPct val="150000"/>
              </a:lnSpc>
              <a:buFont typeface="Arial" panose="020B0604020202020204" pitchFamily="34" charset="0"/>
              <a:buChar char="•"/>
            </a:pPr>
            <a:r>
              <a:rPr lang="zh-CN" altLang="en-US" sz="1600" dirty="0">
                <a:latin typeface="微软雅黑" panose="020B0503020204020204" pitchFamily="34" charset="-122"/>
                <a:ea typeface="微软雅黑" panose="020B0503020204020204" pitchFamily="34" charset="-122"/>
                <a:sym typeface="+mn-ea"/>
              </a:rPr>
              <a:t>重症肌无力（</a:t>
            </a:r>
            <a:r>
              <a:rPr lang="en-US" altLang="zh-CN" sz="1600" dirty="0">
                <a:solidFill>
                  <a:srgbClr val="000000"/>
                </a:solidFill>
                <a:effectLst/>
                <a:latin typeface="微软雅黑" panose="020B0503020204020204" pitchFamily="34" charset="-122"/>
                <a:ea typeface="微软雅黑" panose="020B0503020204020204" pitchFamily="34" charset="-122"/>
              </a:rPr>
              <a:t>MG</a:t>
            </a:r>
            <a:r>
              <a:rPr lang="zh-CN" altLang="en-US" sz="1600" dirty="0">
                <a:solidFill>
                  <a:srgbClr val="000000"/>
                </a:solidFill>
                <a:effectLst/>
                <a:latin typeface="微软雅黑" panose="020B0503020204020204" pitchFamily="34" charset="-122"/>
                <a:ea typeface="微软雅黑" panose="020B0503020204020204" pitchFamily="34" charset="-122"/>
              </a:rPr>
              <a:t>）诊断流程和标准明确且属于罕见病，患者人数有限。石杉碱甲适应症明确，</a:t>
            </a:r>
            <a:r>
              <a:rPr lang="zh-CN" altLang="en-US" sz="1600" b="1" dirty="0">
                <a:solidFill>
                  <a:srgbClr val="FF0000"/>
                </a:solidFill>
                <a:effectLst/>
                <a:latin typeface="微软雅黑" panose="020B0503020204020204" pitchFamily="34" charset="-122"/>
                <a:ea typeface="微软雅黑" panose="020B0503020204020204" pitchFamily="34" charset="-122"/>
              </a:rPr>
              <a:t>无临床滥用</a:t>
            </a:r>
            <a:r>
              <a:rPr lang="zh-CN" altLang="en-US" sz="1600" dirty="0">
                <a:solidFill>
                  <a:srgbClr val="FF0000"/>
                </a:solidFill>
                <a:effectLst/>
                <a:latin typeface="微软雅黑" panose="020B0503020204020204" pitchFamily="34" charset="-122"/>
                <a:ea typeface="微软雅黑" panose="020B0503020204020204" pitchFamily="34" charset="-122"/>
              </a:rPr>
              <a:t>或</a:t>
            </a:r>
            <a:r>
              <a:rPr lang="zh-CN" altLang="en-US" sz="1600" b="1" dirty="0">
                <a:solidFill>
                  <a:srgbClr val="FF0000"/>
                </a:solidFill>
                <a:effectLst/>
                <a:latin typeface="微软雅黑" panose="020B0503020204020204" pitchFamily="34" charset="-122"/>
                <a:ea typeface="微软雅黑" panose="020B0503020204020204" pitchFamily="34" charset="-122"/>
              </a:rPr>
              <a:t>超说明书使用风险</a:t>
            </a:r>
            <a:r>
              <a:rPr lang="zh-CN" altLang="en-US" sz="1600" dirty="0">
                <a:solidFill>
                  <a:srgbClr val="000000"/>
                </a:solidFill>
                <a:effectLst/>
                <a:latin typeface="微软雅黑" panose="020B0503020204020204" pitchFamily="34" charset="-122"/>
                <a:ea typeface="微软雅黑" panose="020B0503020204020204" pitchFamily="34" charset="-122"/>
              </a:rPr>
              <a:t>，医保经办管理难度小 。</a:t>
            </a:r>
            <a:endParaRPr lang="en-US" altLang="zh-CN" sz="1600" dirty="0">
              <a:solidFill>
                <a:srgbClr val="000000"/>
              </a:solidFill>
              <a:effectLst/>
              <a:latin typeface="微软雅黑" panose="020B0503020204020204" pitchFamily="34" charset="-122"/>
              <a:ea typeface="微软雅黑" panose="020B0503020204020204" pitchFamily="34" charset="-122"/>
            </a:endParaRPr>
          </a:p>
          <a:p>
            <a:endParaRPr lang="en-US" altLang="zh-CN" sz="1600" b="1" dirty="0">
              <a:latin typeface="微软雅黑" panose="020B0503020204020204" pitchFamily="34" charset="-122"/>
              <a:ea typeface="微软雅黑" panose="020B0503020204020204" pitchFamily="34" charset="-122"/>
              <a:sym typeface="+mn-ea"/>
            </a:endParaRPr>
          </a:p>
        </p:txBody>
      </p:sp>
      <p:sp>
        <p:nvSpPr>
          <p:cNvPr id="4" name="文本框 3">
            <a:extLst>
              <a:ext uri="{FF2B5EF4-FFF2-40B4-BE49-F238E27FC236}">
                <a16:creationId xmlns:a16="http://schemas.microsoft.com/office/drawing/2014/main" id="{C671D167-EA69-5643-0666-A5124D3FBECE}"/>
              </a:ext>
            </a:extLst>
          </p:cNvPr>
          <p:cNvSpPr txBox="1"/>
          <p:nvPr/>
        </p:nvSpPr>
        <p:spPr>
          <a:xfrm>
            <a:off x="212532" y="5937462"/>
            <a:ext cx="11537782" cy="662554"/>
          </a:xfrm>
          <a:prstGeom prst="rect">
            <a:avLst/>
          </a:prstGeom>
          <a:solidFill>
            <a:schemeClr val="accent1">
              <a:alpha val="19000"/>
            </a:schemeClr>
          </a:solidFill>
        </p:spPr>
        <p:txBody>
          <a:bodyPr wrap="square" rtlCol="0">
            <a:spAutoFit/>
          </a:bodyPr>
          <a:lstStyle/>
          <a:p>
            <a:pPr marL="457200" indent="-457200">
              <a:lnSpc>
                <a:spcPct val="150000"/>
              </a:lnSpc>
              <a:buFont typeface="Arial" panose="020B0604020202020204" pitchFamily="34" charset="0"/>
              <a:buChar char="•"/>
            </a:pPr>
            <a:r>
              <a:rPr lang="zh-CN" altLang="en-US" sz="2800" b="1" dirty="0">
                <a:solidFill>
                  <a:srgbClr val="FF0000"/>
                </a:solidFill>
                <a:latin typeface="微软雅黑" panose="020B0503020204020204" pitchFamily="34" charset="-122"/>
                <a:ea typeface="微软雅黑" panose="020B0503020204020204" pitchFamily="34" charset="-122"/>
              </a:rPr>
              <a:t>感谢您的审阅！ </a:t>
            </a:r>
            <a:r>
              <a:rPr lang="zh-CN" altLang="en-US" sz="1600" dirty="0">
                <a:latin typeface="微软雅黑" panose="020B0503020204020204" pitchFamily="34" charset="-122"/>
                <a:ea typeface="微软雅黑" panose="020B0503020204020204" pitchFamily="34" charset="-122"/>
              </a:rPr>
              <a:t>注射用石杉碱甲，商品名：瑞立速，申报企业：海南灵康制药有限公司</a:t>
            </a:r>
            <a:endParaRPr lang="en-US" altLang="zh-CN" sz="1600"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716120738"/>
      </p:ext>
    </p:extLst>
  </p:cSld>
  <p:clrMapOvr>
    <a:masterClrMapping/>
  </p:clrMapOvr>
  <mc:AlternateContent xmlns:mc="http://schemas.openxmlformats.org/markup-compatibility/2006" xmlns:p14="http://schemas.microsoft.com/office/powerpoint/2010/main">
    <mc:Choice Requires="p14">
      <p:transition spd="slow" p14:dur="2000" advTm="5427"/>
    </mc:Choice>
    <mc:Fallback xmlns="">
      <p:transition spd="slow" advTm="542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任意多边形 27"/>
          <p:cNvSpPr/>
          <p:nvPr/>
        </p:nvSpPr>
        <p:spPr>
          <a:xfrm>
            <a:off x="-95593" y="0"/>
            <a:ext cx="2030412" cy="6872061"/>
          </a:xfrm>
          <a:custGeom>
            <a:avLst/>
            <a:gdLst>
              <a:gd name="connsiteX0" fmla="*/ 0 w 2837789"/>
              <a:gd name="connsiteY0" fmla="*/ 0 h 6858000"/>
              <a:gd name="connsiteX1" fmla="*/ 537934 w 2837789"/>
              <a:gd name="connsiteY1" fmla="*/ 0 h 6858000"/>
              <a:gd name="connsiteX2" fmla="*/ 704850 w 2837789"/>
              <a:gd name="connsiteY2" fmla="*/ 0 h 6858000"/>
              <a:gd name="connsiteX3" fmla="*/ 2837789 w 2837789"/>
              <a:gd name="connsiteY3" fmla="*/ 0 h 6858000"/>
              <a:gd name="connsiteX4" fmla="*/ 2837789 w 2837789"/>
              <a:gd name="connsiteY4" fmla="*/ 395378 h 6858000"/>
              <a:gd name="connsiteX5" fmla="*/ 2618085 w 2837789"/>
              <a:gd name="connsiteY5" fmla="*/ 417526 h 6858000"/>
              <a:gd name="connsiteX6" fmla="*/ 1747634 w 2837789"/>
              <a:gd name="connsiteY6" fmla="*/ 1485534 h 6858000"/>
              <a:gd name="connsiteX7" fmla="*/ 2618085 w 2837789"/>
              <a:gd name="connsiteY7" fmla="*/ 2553542 h 6858000"/>
              <a:gd name="connsiteX8" fmla="*/ 2837789 w 2837789"/>
              <a:gd name="connsiteY8" fmla="*/ 2575690 h 6858000"/>
              <a:gd name="connsiteX9" fmla="*/ 2837789 w 2837789"/>
              <a:gd name="connsiteY9" fmla="*/ 6858000 h 6858000"/>
              <a:gd name="connsiteX10" fmla="*/ 704850 w 2837789"/>
              <a:gd name="connsiteY10" fmla="*/ 6858000 h 6858000"/>
              <a:gd name="connsiteX11" fmla="*/ 537934 w 2837789"/>
              <a:gd name="connsiteY11" fmla="*/ 6858000 h 6858000"/>
              <a:gd name="connsiteX12" fmla="*/ 0 w 2837789"/>
              <a:gd name="connsiteY12"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837789" h="6858000">
                <a:moveTo>
                  <a:pt x="0" y="0"/>
                </a:moveTo>
                <a:lnTo>
                  <a:pt x="537934" y="0"/>
                </a:lnTo>
                <a:lnTo>
                  <a:pt x="704850" y="0"/>
                </a:lnTo>
                <a:lnTo>
                  <a:pt x="2837789" y="0"/>
                </a:lnTo>
                <a:lnTo>
                  <a:pt x="2837789" y="395378"/>
                </a:lnTo>
                <a:lnTo>
                  <a:pt x="2618085" y="417526"/>
                </a:lnTo>
                <a:cubicBezTo>
                  <a:pt x="2121320" y="519179"/>
                  <a:pt x="1747634" y="958717"/>
                  <a:pt x="1747634" y="1485534"/>
                </a:cubicBezTo>
                <a:cubicBezTo>
                  <a:pt x="1747634" y="2012352"/>
                  <a:pt x="2121320" y="2451889"/>
                  <a:pt x="2618085" y="2553542"/>
                </a:cubicBezTo>
                <a:lnTo>
                  <a:pt x="2837789" y="2575690"/>
                </a:lnTo>
                <a:lnTo>
                  <a:pt x="2837789" y="6858000"/>
                </a:lnTo>
                <a:lnTo>
                  <a:pt x="704850" y="6858000"/>
                </a:lnTo>
                <a:lnTo>
                  <a:pt x="537934" y="6858000"/>
                </a:lnTo>
                <a:lnTo>
                  <a:pt x="0" y="6858000"/>
                </a:lnTo>
                <a:close/>
              </a:path>
            </a:pathLst>
          </a:custGeom>
          <a:solidFill>
            <a:schemeClr val="accent5">
              <a:lumMod val="60000"/>
              <a:lumOff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zh-CN" altLang="en-US" sz="1867" dirty="0">
              <a:solidFill>
                <a:schemeClr val="accent5">
                  <a:lumMod val="60000"/>
                  <a:lumOff val="40000"/>
                </a:schemeClr>
              </a:solidFill>
              <a:highlight>
                <a:srgbClr val="00FF00"/>
              </a:highlight>
            </a:endParaRPr>
          </a:p>
        </p:txBody>
      </p:sp>
      <p:grpSp>
        <p:nvGrpSpPr>
          <p:cNvPr id="4" name="组合 3"/>
          <p:cNvGrpSpPr/>
          <p:nvPr/>
        </p:nvGrpSpPr>
        <p:grpSpPr>
          <a:xfrm>
            <a:off x="1000168" y="232477"/>
            <a:ext cx="2384573" cy="2384573"/>
            <a:chOff x="4240335" y="3008435"/>
            <a:chExt cx="3711332" cy="3711332"/>
          </a:xfrm>
        </p:grpSpPr>
        <p:sp>
          <p:nvSpPr>
            <p:cNvPr id="5" name="椭圆 4"/>
            <p:cNvSpPr/>
            <p:nvPr/>
          </p:nvSpPr>
          <p:spPr>
            <a:xfrm>
              <a:off x="4240335" y="3008435"/>
              <a:ext cx="3711332" cy="3711332"/>
            </a:xfrm>
            <a:prstGeom prst="ellipse">
              <a:avLst/>
            </a:prstGeom>
            <a:gradFill>
              <a:gsLst>
                <a:gs pos="100000">
                  <a:schemeClr val="bg1">
                    <a:lumMod val="75000"/>
                  </a:schemeClr>
                </a:gs>
                <a:gs pos="0">
                  <a:schemeClr val="bg1"/>
                </a:gs>
              </a:gsLst>
              <a:lin ang="5400000" scaled="0"/>
            </a:gradFill>
            <a:ln w="9525">
              <a:noFill/>
            </a:ln>
            <a:effectLst>
              <a:softEdge rad="190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zh-CN" altLang="en-US" sz="1867">
                <a:solidFill>
                  <a:srgbClr val="FFFFFF"/>
                </a:solidFill>
                <a:latin typeface="Calibri" panose="020F0502020204030204"/>
                <a:ea typeface="宋体" panose="02010600030101010101" pitchFamily="2" charset="-122"/>
              </a:endParaRPr>
            </a:p>
          </p:txBody>
        </p:sp>
        <p:grpSp>
          <p:nvGrpSpPr>
            <p:cNvPr id="6" name="组合 5"/>
            <p:cNvGrpSpPr/>
            <p:nvPr/>
          </p:nvGrpSpPr>
          <p:grpSpPr>
            <a:xfrm>
              <a:off x="4710169" y="3478269"/>
              <a:ext cx="2771663" cy="2771663"/>
              <a:chOff x="2193191" y="1899415"/>
              <a:chExt cx="2421376" cy="2421376"/>
            </a:xfrm>
            <a:effectLst/>
          </p:grpSpPr>
          <p:sp>
            <p:nvSpPr>
              <p:cNvPr id="7" name="椭圆 6"/>
              <p:cNvSpPr/>
              <p:nvPr/>
            </p:nvSpPr>
            <p:spPr>
              <a:xfrm>
                <a:off x="2193191" y="1899415"/>
                <a:ext cx="2421376" cy="2421376"/>
              </a:xfrm>
              <a:prstGeom prst="ellipse">
                <a:avLst/>
              </a:prstGeom>
              <a:solidFill>
                <a:srgbClr val="00757D"/>
              </a:solidFill>
              <a:ln w="31750">
                <a:gradFill flip="none" rotWithShape="1">
                  <a:gsLst>
                    <a:gs pos="0">
                      <a:schemeClr val="bg1">
                        <a:lumMod val="75000"/>
                      </a:schemeClr>
                    </a:gs>
                    <a:gs pos="100000">
                      <a:schemeClr val="bg1"/>
                    </a:gs>
                  </a:gsLst>
                  <a:lin ang="2700000" scaled="1"/>
                  <a:tileRect/>
                </a:gradFill>
              </a:ln>
              <a:effectLst>
                <a:innerShdw blurRad="127000" dist="63500" dir="13500000">
                  <a:schemeClr val="accent3">
                    <a:lumMod val="50000"/>
                    <a:alpha val="8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zh-CN" altLang="en-US" sz="1867">
                  <a:solidFill>
                    <a:srgbClr val="FFFFFF"/>
                  </a:solidFill>
                  <a:latin typeface="Calibri" panose="020F0502020204030204"/>
                  <a:ea typeface="宋体" panose="02010600030101010101" pitchFamily="2" charset="-122"/>
                </a:endParaRPr>
              </a:p>
            </p:txBody>
          </p:sp>
          <p:sp>
            <p:nvSpPr>
              <p:cNvPr id="8" name="椭圆 7"/>
              <p:cNvSpPr/>
              <p:nvPr/>
            </p:nvSpPr>
            <p:spPr>
              <a:xfrm>
                <a:off x="2345502" y="2051726"/>
                <a:ext cx="2116756" cy="2116756"/>
              </a:xfrm>
              <a:prstGeom prst="ellipse">
                <a:avLst/>
              </a:prstGeom>
              <a:solidFill>
                <a:schemeClr val="bg1">
                  <a:lumMod val="95000"/>
                </a:schemeClr>
              </a:solidFill>
              <a:ln w="50800">
                <a:noFill/>
              </a:ln>
              <a:effectLst>
                <a:outerShdw blurRad="152400" dist="76200" dir="2700000" algn="tl" rotWithShape="0">
                  <a:schemeClr val="accent3">
                    <a:lumMod val="50000"/>
                    <a:alpha val="64000"/>
                  </a:schemeClr>
                </a:outerShdw>
              </a:effectLst>
              <a:scene3d>
                <a:camera prst="orthographicFront"/>
                <a:lightRig rig="threePt" dir="t"/>
              </a:scene3d>
              <a:sp3d prstMaterial="softEdge">
                <a:bevelT w="82550" h="2540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zh-CN" altLang="en-US" sz="1867" dirty="0">
                  <a:solidFill>
                    <a:srgbClr val="FFFFFF"/>
                  </a:solidFill>
                  <a:latin typeface="Calibri" panose="020F0502020204030204"/>
                  <a:ea typeface="宋体" panose="02010600030101010101" pitchFamily="2" charset="-122"/>
                </a:endParaRPr>
              </a:p>
            </p:txBody>
          </p:sp>
        </p:grpSp>
      </p:grpSp>
      <p:sp>
        <p:nvSpPr>
          <p:cNvPr id="15" name="文本框 14"/>
          <p:cNvSpPr txBox="1"/>
          <p:nvPr/>
        </p:nvSpPr>
        <p:spPr>
          <a:xfrm>
            <a:off x="3082867" y="1089813"/>
            <a:ext cx="4239532" cy="707886"/>
          </a:xfrm>
          <a:prstGeom prst="rect">
            <a:avLst/>
          </a:prstGeom>
          <a:noFill/>
        </p:spPr>
        <p:txBody>
          <a:bodyPr wrap="square" lIns="91440" tIns="45720" rIns="91440" bIns="45720" rtlCol="0">
            <a:spAutoFit/>
          </a:bodyPr>
          <a:lstStyle/>
          <a:p>
            <a:r>
              <a:rPr lang="en-US" altLang="zh-CN" sz="4000" dirty="0">
                <a:solidFill>
                  <a:schemeClr val="tx1">
                    <a:lumMod val="65000"/>
                    <a:lumOff val="35000"/>
                  </a:schemeClr>
                </a:solidFill>
                <a:latin typeface="+mn-ea"/>
              </a:rPr>
              <a:t>CONTENTS </a:t>
            </a:r>
            <a:endParaRPr lang="zh-CN" altLang="en-US" sz="4000" dirty="0">
              <a:solidFill>
                <a:schemeClr val="tx1">
                  <a:lumMod val="65000"/>
                  <a:lumOff val="35000"/>
                </a:schemeClr>
              </a:solidFill>
              <a:latin typeface="+mn-ea"/>
            </a:endParaRPr>
          </a:p>
        </p:txBody>
      </p:sp>
      <p:sp>
        <p:nvSpPr>
          <p:cNvPr id="27" name="文本框 14"/>
          <p:cNvSpPr txBox="1"/>
          <p:nvPr/>
        </p:nvSpPr>
        <p:spPr>
          <a:xfrm>
            <a:off x="1400951" y="1092521"/>
            <a:ext cx="1692445" cy="707886"/>
          </a:xfrm>
          <a:prstGeom prst="rect">
            <a:avLst/>
          </a:prstGeom>
          <a:noFill/>
        </p:spPr>
        <p:txBody>
          <a:bodyPr wrap="square" lIns="91440" tIns="45720" rIns="91440" bIns="45720" rtlCol="0">
            <a:spAutoFit/>
          </a:bodyPr>
          <a:lstStyle/>
          <a:p>
            <a:pPr algn="ctr"/>
            <a:r>
              <a:rPr lang="zh-CN" altLang="en-US" sz="4000" dirty="0">
                <a:solidFill>
                  <a:schemeClr val="tx1">
                    <a:lumMod val="65000"/>
                    <a:lumOff val="35000"/>
                  </a:schemeClr>
                </a:solidFill>
                <a:latin typeface="ITC Avant Garde Std XLt" panose="020B0302020202020204" pitchFamily="34" charset="0"/>
              </a:rPr>
              <a:t>目录</a:t>
            </a:r>
            <a:endParaRPr lang="zh-CN" altLang="en-US" sz="4000" dirty="0">
              <a:solidFill>
                <a:schemeClr val="tx1">
                  <a:lumMod val="65000"/>
                  <a:lumOff val="35000"/>
                </a:schemeClr>
              </a:solidFill>
              <a:latin typeface="ITC Avant Garde Std XLt"/>
            </a:endParaRPr>
          </a:p>
        </p:txBody>
      </p:sp>
      <p:sp>
        <p:nvSpPr>
          <p:cNvPr id="41" name="圆角矩形 40"/>
          <p:cNvSpPr/>
          <p:nvPr/>
        </p:nvSpPr>
        <p:spPr>
          <a:xfrm>
            <a:off x="2970850" y="2027312"/>
            <a:ext cx="4856297" cy="60959"/>
          </a:xfrm>
          <a:prstGeom prst="roundRect">
            <a:avLst>
              <a:gd name="adj" fmla="val 50000"/>
            </a:avLst>
          </a:prstGeom>
          <a:gradFill>
            <a:gsLst>
              <a:gs pos="0">
                <a:schemeClr val="bg1">
                  <a:lumMod val="75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defRPr/>
            </a:pPr>
            <a:endParaRPr lang="zh-CN" altLang="en-US" sz="1867">
              <a:solidFill>
                <a:srgbClr val="FFFFFF"/>
              </a:solidFill>
              <a:latin typeface="Calibri" panose="020F0502020204030204"/>
              <a:ea typeface="宋体" panose="02010600030101010101" pitchFamily="2" charset="-122"/>
            </a:endParaRPr>
          </a:p>
        </p:txBody>
      </p:sp>
      <p:grpSp>
        <p:nvGrpSpPr>
          <p:cNvPr id="23" name="组合 15"/>
          <p:cNvGrpSpPr/>
          <p:nvPr/>
        </p:nvGrpSpPr>
        <p:grpSpPr bwMode="auto">
          <a:xfrm>
            <a:off x="999702" y="2342438"/>
            <a:ext cx="2411119" cy="440976"/>
            <a:chOff x="1904802" y="1793949"/>
            <a:chExt cx="1893270" cy="462267"/>
          </a:xfrm>
        </p:grpSpPr>
        <p:sp>
          <p:nvSpPr>
            <p:cNvPr id="24" name="TextBox 6"/>
            <p:cNvSpPr txBox="1"/>
            <p:nvPr/>
          </p:nvSpPr>
          <p:spPr>
            <a:xfrm>
              <a:off x="2580641" y="1793949"/>
              <a:ext cx="1217431" cy="394914"/>
            </a:xfrm>
            <a:prstGeom prst="rect">
              <a:avLst/>
            </a:prstGeom>
            <a:noFill/>
          </p:spPr>
          <p:txBody>
            <a:bodyPr wrap="none">
              <a:spAutoFit/>
            </a:bodyPr>
            <a:lstStyle/>
            <a:p>
              <a:pPr defTabSz="1218323">
                <a:defRPr/>
              </a:pPr>
              <a:r>
                <a:rPr lang="zh-CN" altLang="en-US" sz="2667" b="1" dirty="0">
                  <a:solidFill>
                    <a:srgbClr val="000000">
                      <a:lumMod val="85000"/>
                      <a:lumOff val="15000"/>
                    </a:srgbClr>
                  </a:solidFill>
                  <a:latin typeface="微软雅黑" panose="020B0503020204020204" pitchFamily="34" charset="-122"/>
                  <a:ea typeface="微软雅黑" panose="020B0503020204020204" pitchFamily="34" charset="-122"/>
                </a:rPr>
                <a:t>基本信息</a:t>
              </a:r>
            </a:p>
          </p:txBody>
        </p:sp>
        <p:sp>
          <p:nvSpPr>
            <p:cNvPr id="25" name="圆角矩形​​ 10"/>
            <p:cNvSpPr>
              <a:spLocks noChangeArrowheads="1"/>
            </p:cNvSpPr>
            <p:nvPr/>
          </p:nvSpPr>
          <p:spPr bwMode="auto">
            <a:xfrm>
              <a:off x="1904802" y="1795873"/>
              <a:ext cx="647740" cy="460343"/>
            </a:xfrm>
            <a:prstGeom prst="roundRect">
              <a:avLst>
                <a:gd name="adj" fmla="val 16667"/>
              </a:avLst>
            </a:prstGeom>
            <a:solidFill>
              <a:schemeClr val="accent1">
                <a:lumMod val="60000"/>
                <a:lumOff val="40000"/>
              </a:schemeClr>
            </a:solidFill>
            <a:ln w="25400" algn="ctr">
              <a:solidFill>
                <a:srgbClr val="BFBFBF"/>
              </a:solidFill>
              <a:round/>
            </a:ln>
          </p:spPr>
          <p:txBody>
            <a:bodyPr anchor="ctr"/>
            <a:lstStyle/>
            <a:p>
              <a:pPr algn="ctr" defTabSz="1218323" fontAlgn="base">
                <a:spcBef>
                  <a:spcPct val="0"/>
                </a:spcBef>
                <a:spcAft>
                  <a:spcPct val="0"/>
                </a:spcAft>
              </a:pPr>
              <a:r>
                <a:rPr lang="en-US" altLang="zh-CN" sz="4267" b="1" dirty="0">
                  <a:solidFill>
                    <a:srgbClr val="FFFFFF"/>
                  </a:solidFill>
                  <a:ea typeface="微软雅黑" panose="020B0503020204020204" pitchFamily="34" charset="-122"/>
                  <a:cs typeface="Arial" panose="020B0604020202020204" pitchFamily="34" charset="0"/>
                </a:rPr>
                <a:t>1</a:t>
              </a:r>
            </a:p>
          </p:txBody>
        </p:sp>
      </p:grpSp>
      <p:grpSp>
        <p:nvGrpSpPr>
          <p:cNvPr id="42" name="组合 16"/>
          <p:cNvGrpSpPr/>
          <p:nvPr/>
        </p:nvGrpSpPr>
        <p:grpSpPr bwMode="auto">
          <a:xfrm>
            <a:off x="1009538" y="3091351"/>
            <a:ext cx="2077421" cy="1256578"/>
            <a:chOff x="-1043155" y="2470276"/>
            <a:chExt cx="1631243" cy="987018"/>
          </a:xfrm>
        </p:grpSpPr>
        <p:sp>
          <p:nvSpPr>
            <p:cNvPr id="43" name="TextBox 17"/>
            <p:cNvSpPr txBox="1"/>
            <p:nvPr/>
          </p:nvSpPr>
          <p:spPr>
            <a:xfrm>
              <a:off x="-361238" y="3062381"/>
              <a:ext cx="949326" cy="394913"/>
            </a:xfrm>
            <a:prstGeom prst="rect">
              <a:avLst/>
            </a:prstGeom>
            <a:noFill/>
          </p:spPr>
          <p:txBody>
            <a:bodyPr wrap="none">
              <a:spAutoFit/>
            </a:bodyPr>
            <a:lstStyle/>
            <a:p>
              <a:pPr defTabSz="1218323">
                <a:defRPr/>
              </a:pPr>
              <a:r>
                <a:rPr lang="zh-CN" altLang="en-US" sz="2667" b="1" dirty="0">
                  <a:solidFill>
                    <a:srgbClr val="000000">
                      <a:lumMod val="85000"/>
                      <a:lumOff val="15000"/>
                    </a:srgbClr>
                  </a:solidFill>
                  <a:latin typeface="微软雅黑" panose="020B0503020204020204" pitchFamily="34" charset="-122"/>
                  <a:ea typeface="微软雅黑" panose="020B0503020204020204" pitchFamily="34" charset="-122"/>
                </a:rPr>
                <a:t>安全性</a:t>
              </a:r>
            </a:p>
          </p:txBody>
        </p:sp>
        <p:sp>
          <p:nvSpPr>
            <p:cNvPr id="44" name="圆角矩形​​ 18"/>
            <p:cNvSpPr>
              <a:spLocks noChangeArrowheads="1"/>
            </p:cNvSpPr>
            <p:nvPr/>
          </p:nvSpPr>
          <p:spPr bwMode="auto">
            <a:xfrm>
              <a:off x="-1043155" y="2470276"/>
              <a:ext cx="647740" cy="313830"/>
            </a:xfrm>
            <a:prstGeom prst="roundRect">
              <a:avLst>
                <a:gd name="adj" fmla="val 16667"/>
              </a:avLst>
            </a:prstGeom>
            <a:solidFill>
              <a:schemeClr val="accent1">
                <a:lumMod val="60000"/>
                <a:lumOff val="40000"/>
              </a:schemeClr>
            </a:solidFill>
            <a:ln w="25400" algn="ctr">
              <a:solidFill>
                <a:srgbClr val="BFBFBF"/>
              </a:solidFill>
              <a:round/>
            </a:ln>
          </p:spPr>
          <p:txBody>
            <a:bodyPr anchor="ctr"/>
            <a:lstStyle/>
            <a:p>
              <a:pPr algn="ctr" defTabSz="1218323" fontAlgn="base">
                <a:spcBef>
                  <a:spcPct val="0"/>
                </a:spcBef>
                <a:spcAft>
                  <a:spcPct val="0"/>
                </a:spcAft>
              </a:pPr>
              <a:r>
                <a:rPr lang="en-US" altLang="zh-CN" sz="4267" b="1" dirty="0">
                  <a:solidFill>
                    <a:srgbClr val="FFFFFF"/>
                  </a:solidFill>
                  <a:ea typeface="微软雅黑" panose="020B0503020204020204" pitchFamily="34" charset="-122"/>
                  <a:cs typeface="Arial" panose="020B0604020202020204" pitchFamily="34" charset="0"/>
                </a:rPr>
                <a:t>2</a:t>
              </a:r>
            </a:p>
          </p:txBody>
        </p:sp>
      </p:grpSp>
      <p:grpSp>
        <p:nvGrpSpPr>
          <p:cNvPr id="46" name="组合 20"/>
          <p:cNvGrpSpPr/>
          <p:nvPr/>
        </p:nvGrpSpPr>
        <p:grpSpPr bwMode="auto">
          <a:xfrm>
            <a:off x="1020193" y="3049437"/>
            <a:ext cx="2047101" cy="1237714"/>
            <a:chOff x="1934768" y="1661488"/>
            <a:chExt cx="1607435" cy="972202"/>
          </a:xfrm>
        </p:grpSpPr>
        <p:sp>
          <p:nvSpPr>
            <p:cNvPr id="47" name="TextBox 21"/>
            <p:cNvSpPr txBox="1"/>
            <p:nvPr/>
          </p:nvSpPr>
          <p:spPr>
            <a:xfrm>
              <a:off x="2592878" y="1661488"/>
              <a:ext cx="949325" cy="394913"/>
            </a:xfrm>
            <a:prstGeom prst="rect">
              <a:avLst/>
            </a:prstGeom>
            <a:noFill/>
          </p:spPr>
          <p:txBody>
            <a:bodyPr wrap="none">
              <a:spAutoFit/>
            </a:bodyPr>
            <a:lstStyle/>
            <a:p>
              <a:pPr defTabSz="1218323">
                <a:defRPr/>
              </a:pPr>
              <a:r>
                <a:rPr lang="zh-CN" altLang="en-US" sz="2667" b="1" dirty="0">
                  <a:solidFill>
                    <a:srgbClr val="000000">
                      <a:lumMod val="85000"/>
                      <a:lumOff val="15000"/>
                    </a:srgbClr>
                  </a:solidFill>
                  <a:latin typeface="微软雅黑" panose="020B0503020204020204" pitchFamily="34" charset="-122"/>
                  <a:ea typeface="微软雅黑" panose="020B0503020204020204" pitchFamily="34" charset="-122"/>
                </a:rPr>
                <a:t>有效性</a:t>
              </a:r>
            </a:p>
          </p:txBody>
        </p:sp>
        <p:sp>
          <p:nvSpPr>
            <p:cNvPr id="48" name="圆角矩形​​ 22"/>
            <p:cNvSpPr>
              <a:spLocks noChangeArrowheads="1"/>
            </p:cNvSpPr>
            <p:nvPr/>
          </p:nvSpPr>
          <p:spPr bwMode="auto">
            <a:xfrm>
              <a:off x="1934768" y="2296751"/>
              <a:ext cx="647740" cy="336939"/>
            </a:xfrm>
            <a:prstGeom prst="roundRect">
              <a:avLst>
                <a:gd name="adj" fmla="val 16667"/>
              </a:avLst>
            </a:prstGeom>
            <a:solidFill>
              <a:schemeClr val="accent1">
                <a:lumMod val="60000"/>
                <a:lumOff val="40000"/>
              </a:schemeClr>
            </a:solidFill>
            <a:ln w="25400" algn="ctr">
              <a:solidFill>
                <a:srgbClr val="BFBFBF"/>
              </a:solidFill>
              <a:round/>
            </a:ln>
          </p:spPr>
          <p:txBody>
            <a:bodyPr anchor="ctr"/>
            <a:lstStyle/>
            <a:p>
              <a:pPr algn="ctr" defTabSz="1218323" fontAlgn="base">
                <a:spcBef>
                  <a:spcPct val="0"/>
                </a:spcBef>
                <a:spcAft>
                  <a:spcPct val="0"/>
                </a:spcAft>
              </a:pPr>
              <a:r>
                <a:rPr lang="en-US" altLang="zh-CN" sz="4267" b="1" dirty="0">
                  <a:solidFill>
                    <a:srgbClr val="FFFFFF"/>
                  </a:solidFill>
                  <a:ea typeface="微软雅黑" panose="020B0503020204020204" pitchFamily="34" charset="-122"/>
                  <a:cs typeface="Arial" panose="020B0604020202020204" pitchFamily="34" charset="0"/>
                </a:rPr>
                <a:t>3</a:t>
              </a:r>
            </a:p>
          </p:txBody>
        </p:sp>
      </p:grpSp>
      <p:grpSp>
        <p:nvGrpSpPr>
          <p:cNvPr id="2" name="组合 15"/>
          <p:cNvGrpSpPr/>
          <p:nvPr/>
        </p:nvGrpSpPr>
        <p:grpSpPr bwMode="auto">
          <a:xfrm>
            <a:off x="1020194" y="4549900"/>
            <a:ext cx="2023239" cy="502765"/>
            <a:chOff x="-1011084" y="2907358"/>
            <a:chExt cx="1588696" cy="394913"/>
          </a:xfrm>
        </p:grpSpPr>
        <p:sp>
          <p:nvSpPr>
            <p:cNvPr id="3" name="TextBox 6"/>
            <p:cNvSpPr txBox="1"/>
            <p:nvPr/>
          </p:nvSpPr>
          <p:spPr>
            <a:xfrm>
              <a:off x="-371712" y="2907358"/>
              <a:ext cx="949324" cy="394913"/>
            </a:xfrm>
            <a:prstGeom prst="rect">
              <a:avLst/>
            </a:prstGeom>
            <a:noFill/>
          </p:spPr>
          <p:txBody>
            <a:bodyPr wrap="none">
              <a:spAutoFit/>
            </a:bodyPr>
            <a:lstStyle/>
            <a:p>
              <a:pPr defTabSz="1218323">
                <a:defRPr/>
              </a:pPr>
              <a:r>
                <a:rPr lang="zh-CN" altLang="en-US" sz="2667" b="1" dirty="0">
                  <a:solidFill>
                    <a:srgbClr val="000000">
                      <a:lumMod val="85000"/>
                      <a:lumOff val="15000"/>
                    </a:srgbClr>
                  </a:solidFill>
                  <a:latin typeface="微软雅黑" panose="020B0503020204020204" pitchFamily="34" charset="-122"/>
                  <a:ea typeface="微软雅黑" panose="020B0503020204020204" pitchFamily="34" charset="-122"/>
                </a:rPr>
                <a:t>创新性</a:t>
              </a:r>
            </a:p>
          </p:txBody>
        </p:sp>
        <p:sp>
          <p:nvSpPr>
            <p:cNvPr id="9" name="圆角矩形​​ 10"/>
            <p:cNvSpPr>
              <a:spLocks noChangeArrowheads="1"/>
            </p:cNvSpPr>
            <p:nvPr/>
          </p:nvSpPr>
          <p:spPr bwMode="auto">
            <a:xfrm>
              <a:off x="-1011084" y="2934597"/>
              <a:ext cx="647740" cy="313831"/>
            </a:xfrm>
            <a:prstGeom prst="roundRect">
              <a:avLst>
                <a:gd name="adj" fmla="val 16667"/>
              </a:avLst>
            </a:prstGeom>
            <a:solidFill>
              <a:schemeClr val="accent1">
                <a:lumMod val="60000"/>
                <a:lumOff val="40000"/>
              </a:schemeClr>
            </a:solidFill>
            <a:ln w="25400" algn="ctr">
              <a:solidFill>
                <a:srgbClr val="BFBFBF"/>
              </a:solidFill>
              <a:round/>
            </a:ln>
          </p:spPr>
          <p:txBody>
            <a:bodyPr anchor="ctr"/>
            <a:lstStyle/>
            <a:p>
              <a:pPr algn="ctr" defTabSz="1218323" fontAlgn="base">
                <a:spcBef>
                  <a:spcPct val="0"/>
                </a:spcBef>
                <a:spcAft>
                  <a:spcPct val="0"/>
                </a:spcAft>
              </a:pPr>
              <a:r>
                <a:rPr lang="en-US" altLang="zh-CN" sz="4267" b="1" dirty="0">
                  <a:solidFill>
                    <a:srgbClr val="FFFFFF"/>
                  </a:solidFill>
                  <a:ea typeface="微软雅黑" panose="020B0503020204020204" pitchFamily="34" charset="-122"/>
                  <a:cs typeface="Arial" panose="020B0604020202020204" pitchFamily="34" charset="0"/>
                </a:rPr>
                <a:t>4</a:t>
              </a:r>
            </a:p>
          </p:txBody>
        </p:sp>
      </p:grpSp>
      <p:grpSp>
        <p:nvGrpSpPr>
          <p:cNvPr id="10" name="组合 16"/>
          <p:cNvGrpSpPr/>
          <p:nvPr/>
        </p:nvGrpSpPr>
        <p:grpSpPr bwMode="auto">
          <a:xfrm>
            <a:off x="982251" y="5345905"/>
            <a:ext cx="2075075" cy="502765"/>
            <a:chOff x="1890774" y="2318161"/>
            <a:chExt cx="1629401" cy="394913"/>
          </a:xfrm>
        </p:grpSpPr>
        <p:sp>
          <p:nvSpPr>
            <p:cNvPr id="11" name="TextBox 17"/>
            <p:cNvSpPr txBox="1"/>
            <p:nvPr/>
          </p:nvSpPr>
          <p:spPr>
            <a:xfrm>
              <a:off x="2570850" y="2318161"/>
              <a:ext cx="949325" cy="394913"/>
            </a:xfrm>
            <a:prstGeom prst="rect">
              <a:avLst/>
            </a:prstGeom>
            <a:noFill/>
          </p:spPr>
          <p:txBody>
            <a:bodyPr wrap="none">
              <a:spAutoFit/>
            </a:bodyPr>
            <a:lstStyle/>
            <a:p>
              <a:pPr defTabSz="1218323">
                <a:defRPr/>
              </a:pPr>
              <a:r>
                <a:rPr lang="zh-CN" altLang="en-US" sz="2667" b="1" dirty="0">
                  <a:solidFill>
                    <a:srgbClr val="000000">
                      <a:lumMod val="85000"/>
                      <a:lumOff val="15000"/>
                    </a:srgbClr>
                  </a:solidFill>
                  <a:latin typeface="微软雅黑" panose="020B0503020204020204" pitchFamily="34" charset="-122"/>
                  <a:ea typeface="微软雅黑" panose="020B0503020204020204" pitchFamily="34" charset="-122"/>
                </a:rPr>
                <a:t>公平性</a:t>
              </a:r>
            </a:p>
          </p:txBody>
        </p:sp>
        <p:sp>
          <p:nvSpPr>
            <p:cNvPr id="12" name="圆角矩形​​ 18"/>
            <p:cNvSpPr>
              <a:spLocks noChangeArrowheads="1"/>
            </p:cNvSpPr>
            <p:nvPr/>
          </p:nvSpPr>
          <p:spPr bwMode="auto">
            <a:xfrm>
              <a:off x="1890774" y="2361609"/>
              <a:ext cx="677533" cy="286120"/>
            </a:xfrm>
            <a:prstGeom prst="roundRect">
              <a:avLst>
                <a:gd name="adj" fmla="val 16667"/>
              </a:avLst>
            </a:prstGeom>
            <a:solidFill>
              <a:schemeClr val="accent1">
                <a:lumMod val="60000"/>
                <a:lumOff val="40000"/>
              </a:schemeClr>
            </a:solidFill>
            <a:ln w="25400" algn="ctr">
              <a:solidFill>
                <a:srgbClr val="BFBFBF"/>
              </a:solidFill>
              <a:round/>
            </a:ln>
          </p:spPr>
          <p:txBody>
            <a:bodyPr anchor="ctr"/>
            <a:lstStyle/>
            <a:p>
              <a:pPr algn="ctr" defTabSz="1218323" fontAlgn="base">
                <a:spcBef>
                  <a:spcPct val="0"/>
                </a:spcBef>
                <a:spcAft>
                  <a:spcPct val="0"/>
                </a:spcAft>
              </a:pPr>
              <a:r>
                <a:rPr lang="en-US" altLang="zh-CN" sz="4267" b="1" dirty="0">
                  <a:solidFill>
                    <a:srgbClr val="FFFFFF"/>
                  </a:solidFill>
                  <a:ea typeface="微软雅黑" panose="020B0503020204020204" pitchFamily="34" charset="-122"/>
                  <a:cs typeface="Arial" panose="020B0604020202020204" pitchFamily="34" charset="0"/>
                </a:rPr>
                <a:t>5</a:t>
              </a:r>
            </a:p>
          </p:txBody>
        </p:sp>
      </p:grpSp>
      <p:pic>
        <p:nvPicPr>
          <p:cNvPr id="13" name="图片 1" descr="灵康药业集团LOGO1 png">
            <a:extLst>
              <a:ext uri="{FF2B5EF4-FFF2-40B4-BE49-F238E27FC236}">
                <a16:creationId xmlns:a16="http://schemas.microsoft.com/office/drawing/2014/main" id="{FF4B2AF0-82B2-E772-A49D-509A665D8C5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023" t="29942" r="1204" b="55544"/>
          <a:stretch>
            <a:fillRect/>
          </a:stretch>
        </p:blipFill>
        <p:spPr bwMode="auto">
          <a:xfrm>
            <a:off x="10190353" y="6321497"/>
            <a:ext cx="2030412"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文本框 13">
            <a:extLst>
              <a:ext uri="{FF2B5EF4-FFF2-40B4-BE49-F238E27FC236}">
                <a16:creationId xmlns:a16="http://schemas.microsoft.com/office/drawing/2014/main" id="{8E7DC42C-A81B-4A9B-16C8-6D7FEB0A083D}"/>
              </a:ext>
            </a:extLst>
          </p:cNvPr>
          <p:cNvSpPr txBox="1"/>
          <p:nvPr/>
        </p:nvSpPr>
        <p:spPr>
          <a:xfrm>
            <a:off x="3235990" y="2320527"/>
            <a:ext cx="8662160" cy="646331"/>
          </a:xfrm>
          <a:prstGeom prst="rect">
            <a:avLst/>
          </a:prstGeom>
          <a:noFill/>
        </p:spPr>
        <p:txBody>
          <a:bodyPr wrap="square" rtlCol="0">
            <a:spAutoFit/>
          </a:bodyPr>
          <a:lstStyle/>
          <a:p>
            <a:pPr marL="285750" indent="-285750">
              <a:buFont typeface="Arial" panose="020B0604020202020204" pitchFamily="34" charset="0"/>
              <a:buChar char="•"/>
            </a:pPr>
            <a:r>
              <a:rPr lang="zh-CN" altLang="en-US" sz="1800" b="1" dirty="0">
                <a:solidFill>
                  <a:srgbClr val="FF0000"/>
                </a:solidFill>
                <a:latin typeface="微软雅黑" panose="020B0503020204020204" pitchFamily="34" charset="-122"/>
                <a:ea typeface="微软雅黑" panose="020B0503020204020204" pitchFamily="34" charset="-122"/>
                <a:sym typeface="+mn-ea"/>
              </a:rPr>
              <a:t>注射用石杉碱甲</a:t>
            </a:r>
            <a:r>
              <a:rPr lang="zh-CN" altLang="en-US" sz="1800" dirty="0">
                <a:latin typeface="微软雅黑" panose="020B0503020204020204" pitchFamily="34" charset="-122"/>
                <a:ea typeface="微软雅黑" panose="020B0503020204020204" pitchFamily="34" charset="-122"/>
                <a:sym typeface="+mn-ea"/>
              </a:rPr>
              <a:t>属于</a:t>
            </a:r>
            <a:r>
              <a:rPr lang="zh-CN" altLang="en-US" sz="1800" b="1" dirty="0">
                <a:solidFill>
                  <a:srgbClr val="FF0000"/>
                </a:solidFill>
                <a:latin typeface="微软雅黑" panose="020B0503020204020204" pitchFamily="34" charset="-122"/>
                <a:ea typeface="微软雅黑" panose="020B0503020204020204" pitchFamily="34" charset="-122"/>
                <a:sym typeface="+mn-ea"/>
              </a:rPr>
              <a:t>中国自主研发</a:t>
            </a:r>
            <a:r>
              <a:rPr lang="zh-CN" altLang="en-US" sz="1800" dirty="0">
                <a:latin typeface="微软雅黑" panose="020B0503020204020204" pitchFamily="34" charset="-122"/>
                <a:ea typeface="微软雅黑" panose="020B0503020204020204" pitchFamily="34" charset="-122"/>
                <a:sym typeface="+mn-ea"/>
              </a:rPr>
              <a:t>的原研药</a:t>
            </a:r>
            <a:r>
              <a:rPr lang="zh-CN" altLang="en-US" dirty="0">
                <a:latin typeface="微软雅黑" panose="020B0503020204020204" pitchFamily="34" charset="-122"/>
                <a:ea typeface="微软雅黑" panose="020B0503020204020204" pitchFamily="34" charset="-122"/>
                <a:sym typeface="+mn-ea"/>
              </a:rPr>
              <a:t>，</a:t>
            </a:r>
            <a:r>
              <a:rPr lang="zh-CN" altLang="en-US" dirty="0">
                <a:latin typeface="微软雅黑" panose="020B0503020204020204" pitchFamily="34" charset="-122"/>
                <a:ea typeface="微软雅黑" panose="020B0503020204020204" pitchFamily="34" charset="-122"/>
              </a:rPr>
              <a:t>重症肌无力（</a:t>
            </a:r>
            <a:r>
              <a:rPr lang="en-US" altLang="zh-CN" dirty="0">
                <a:latin typeface="微软雅黑" panose="020B0503020204020204" pitchFamily="34" charset="-122"/>
                <a:ea typeface="微软雅黑" panose="020B0503020204020204" pitchFamily="34" charset="-122"/>
              </a:rPr>
              <a:t>MG)</a:t>
            </a:r>
            <a:r>
              <a:rPr lang="zh-CN" altLang="en-US" dirty="0">
                <a:latin typeface="微软雅黑" panose="020B0503020204020204" pitchFamily="34" charset="-122"/>
                <a:ea typeface="微软雅黑" panose="020B0503020204020204" pitchFamily="34" charset="-122"/>
              </a:rPr>
              <a:t>是一种罕见的自身免疫性疾病，疾病负担严重；</a:t>
            </a:r>
          </a:p>
        </p:txBody>
      </p:sp>
      <p:sp>
        <p:nvSpPr>
          <p:cNvPr id="16" name="文本框 15">
            <a:extLst>
              <a:ext uri="{FF2B5EF4-FFF2-40B4-BE49-F238E27FC236}">
                <a16:creationId xmlns:a16="http://schemas.microsoft.com/office/drawing/2014/main" id="{45A956A9-4E25-48CF-E9BD-1214D7DE5B85}"/>
              </a:ext>
            </a:extLst>
          </p:cNvPr>
          <p:cNvSpPr txBox="1"/>
          <p:nvPr/>
        </p:nvSpPr>
        <p:spPr>
          <a:xfrm>
            <a:off x="3220417" y="2914669"/>
            <a:ext cx="8508848" cy="923330"/>
          </a:xfrm>
          <a:prstGeom prst="rect">
            <a:avLst/>
          </a:prstGeom>
          <a:noFill/>
        </p:spPr>
        <p:txBody>
          <a:bodyPr wrap="square" rtlCol="0">
            <a:spAutoFit/>
          </a:bodyPr>
          <a:lstStyle/>
          <a:p>
            <a:pPr marL="285750" indent="-285750">
              <a:buFont typeface="Arial" panose="020B0604020202020204" pitchFamily="34" charset="0"/>
              <a:buChar char="•"/>
            </a:pPr>
            <a:r>
              <a:rPr lang="zh-CN" altLang="en-US" sz="1800" kern="100" dirty="0">
                <a:latin typeface="微软雅黑" panose="020B0503020204020204" pitchFamily="34" charset="-122"/>
                <a:ea typeface="微软雅黑" panose="020B0503020204020204" pitchFamily="34" charset="-122"/>
                <a:cs typeface="微软雅黑" panose="020B0503020204020204" pitchFamily="34" charset="-122"/>
              </a:rPr>
              <a:t>石杉碱甲具有</a:t>
            </a:r>
            <a:r>
              <a:rPr lang="zh-CN" altLang="en-US" sz="1800" b="1" kern="100"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多靶点</a:t>
            </a:r>
            <a:r>
              <a:rPr lang="zh-CN" altLang="en-US" sz="1800" kern="100" dirty="0">
                <a:latin typeface="微软雅黑" panose="020B0503020204020204" pitchFamily="34" charset="-122"/>
                <a:ea typeface="微软雅黑" panose="020B0503020204020204" pitchFamily="34" charset="-122"/>
                <a:cs typeface="微软雅黑" panose="020B0503020204020204" pitchFamily="34" charset="-122"/>
              </a:rPr>
              <a:t>作用机制，比加兰他敏抑制</a:t>
            </a:r>
            <a:r>
              <a:rPr lang="zh-CN" altLang="en-US" sz="1800" b="1" kern="100"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效果高</a:t>
            </a:r>
            <a:r>
              <a:rPr lang="zh-CN" altLang="en-US" sz="1800" kern="100"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1800" b="1" kern="100"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安全性好</a:t>
            </a:r>
            <a:r>
              <a:rPr lang="zh-CN" altLang="en-US" sz="1800" kern="100" dirty="0">
                <a:latin typeface="微软雅黑" panose="020B0503020204020204" pitchFamily="34" charset="-122"/>
                <a:ea typeface="微软雅黑" panose="020B0503020204020204" pitchFamily="34" charset="-122"/>
                <a:cs typeface="微软雅黑" panose="020B0503020204020204" pitchFamily="34" charset="-122"/>
              </a:rPr>
              <a:t>。</a:t>
            </a:r>
            <a:endParaRPr lang="en-US" altLang="zh-CN" sz="1800" kern="100" dirty="0">
              <a:latin typeface="微软雅黑" panose="020B0503020204020204" pitchFamily="34" charset="-122"/>
              <a:ea typeface="微软雅黑" panose="020B0503020204020204" pitchFamily="34" charset="-122"/>
              <a:cs typeface="微软雅黑" panose="020B0503020204020204" pitchFamily="34" charset="-122"/>
            </a:endParaRPr>
          </a:p>
          <a:p>
            <a:pPr marL="285750" indent="-285750">
              <a:buFont typeface="Arial" panose="020B0604020202020204" pitchFamily="34" charset="0"/>
              <a:buChar char="•"/>
            </a:pPr>
            <a:r>
              <a:rPr lang="zh-CN" altLang="zh-CN" sz="1800" kern="100" dirty="0">
                <a:latin typeface="微软雅黑" panose="020B0503020204020204" pitchFamily="34" charset="-122"/>
                <a:ea typeface="微软雅黑" panose="020B0503020204020204" pitchFamily="34" charset="-122"/>
                <a:cs typeface="微软雅黑" panose="020B0503020204020204" pitchFamily="34" charset="-122"/>
              </a:rPr>
              <a:t>同时除了胆碱酯酶抑制作用之外，石杉碱甲还具有</a:t>
            </a:r>
            <a:r>
              <a:rPr lang="zh-CN" altLang="zh-CN" sz="1800" b="1" kern="100"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中枢抗炎</a:t>
            </a:r>
            <a:r>
              <a:rPr lang="zh-CN" altLang="zh-CN" sz="1800" kern="100"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zh-CN" sz="1800" b="1" kern="100"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保护线粒体</a:t>
            </a:r>
            <a:r>
              <a:rPr lang="zh-CN" altLang="zh-CN" sz="1800" kern="100"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zh-CN" sz="1800" b="1" kern="100"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神经营养</a:t>
            </a:r>
            <a:r>
              <a:rPr lang="zh-CN" altLang="zh-CN" sz="1800" kern="100"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zh-CN" sz="1800" b="1" kern="100"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抗氧化</a:t>
            </a:r>
            <a:r>
              <a:rPr lang="zh-CN" altLang="zh-CN" sz="1800" kern="100" dirty="0">
                <a:latin typeface="微软雅黑" panose="020B0503020204020204" pitchFamily="34" charset="-122"/>
                <a:ea typeface="微软雅黑" panose="020B0503020204020204" pitchFamily="34" charset="-122"/>
                <a:cs typeface="微软雅黑" panose="020B0503020204020204" pitchFamily="34" charset="-122"/>
              </a:rPr>
              <a:t>等多靶点多重作用机制，</a:t>
            </a:r>
            <a:r>
              <a:rPr lang="zh-CN" altLang="zh-CN" sz="1800" b="1" kern="100"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更适合临床使用</a:t>
            </a:r>
            <a:r>
              <a:rPr lang="zh-CN" altLang="zh-CN" sz="1800" kern="100" dirty="0">
                <a:latin typeface="微软雅黑" panose="020B0503020204020204" pitchFamily="34" charset="-122"/>
                <a:ea typeface="微软雅黑" panose="020B0503020204020204" pitchFamily="34" charset="-122"/>
                <a:cs typeface="微软雅黑" panose="020B0503020204020204" pitchFamily="34" charset="-122"/>
              </a:rPr>
              <a:t>。</a:t>
            </a:r>
            <a:endParaRPr lang="zh-CN" altLang="en-US" dirty="0">
              <a:latin typeface="微软雅黑" panose="020B0503020204020204" pitchFamily="34" charset="-122"/>
              <a:ea typeface="微软雅黑" panose="020B0503020204020204" pitchFamily="34" charset="-122"/>
            </a:endParaRPr>
          </a:p>
        </p:txBody>
      </p:sp>
      <p:sp>
        <p:nvSpPr>
          <p:cNvPr id="17" name="文本框 16">
            <a:extLst>
              <a:ext uri="{FF2B5EF4-FFF2-40B4-BE49-F238E27FC236}">
                <a16:creationId xmlns:a16="http://schemas.microsoft.com/office/drawing/2014/main" id="{CB36945A-C2E5-BA9C-5099-38DB578436A4}"/>
              </a:ext>
            </a:extLst>
          </p:cNvPr>
          <p:cNvSpPr txBox="1"/>
          <p:nvPr/>
        </p:nvSpPr>
        <p:spPr>
          <a:xfrm>
            <a:off x="3135870" y="3934725"/>
            <a:ext cx="3760050" cy="369332"/>
          </a:xfrm>
          <a:prstGeom prst="rect">
            <a:avLst/>
          </a:prstGeom>
          <a:noFill/>
        </p:spPr>
        <p:txBody>
          <a:bodyPr wrap="square" rtlCol="0">
            <a:spAutoFit/>
          </a:bodyPr>
          <a:lstStyle/>
          <a:p>
            <a:pPr marL="285750" indent="-285750">
              <a:buFont typeface="Arial" panose="020B0604020202020204" pitchFamily="34" charset="0"/>
              <a:buChar char="•"/>
            </a:pPr>
            <a:r>
              <a:rPr lang="zh-CN" altLang="zh-CN" sz="18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本品无明显毒副作用</a:t>
            </a:r>
            <a:r>
              <a:rPr lang="zh-CN" altLang="zh-CN" sz="1800" dirty="0">
                <a:latin typeface="微软雅黑" panose="020B0503020204020204" pitchFamily="34" charset="-122"/>
                <a:ea typeface="微软雅黑" panose="020B0503020204020204" pitchFamily="34" charset="-122"/>
                <a:cs typeface="微软雅黑" panose="020B0503020204020204" pitchFamily="34" charset="-122"/>
                <a:sym typeface="+mn-ea"/>
              </a:rPr>
              <a:t>。 </a:t>
            </a:r>
            <a:endParaRPr lang="zh-CN" altLang="en-US" dirty="0"/>
          </a:p>
        </p:txBody>
      </p:sp>
      <p:cxnSp>
        <p:nvCxnSpPr>
          <p:cNvPr id="19" name="直接连接符 18">
            <a:extLst>
              <a:ext uri="{FF2B5EF4-FFF2-40B4-BE49-F238E27FC236}">
                <a16:creationId xmlns:a16="http://schemas.microsoft.com/office/drawing/2014/main" id="{217A4958-198D-F107-48D0-9938C9A44FF0}"/>
              </a:ext>
            </a:extLst>
          </p:cNvPr>
          <p:cNvCxnSpPr>
            <a:cxnSpLocks/>
          </p:cNvCxnSpPr>
          <p:nvPr/>
        </p:nvCxnSpPr>
        <p:spPr>
          <a:xfrm>
            <a:off x="2970850" y="2918948"/>
            <a:ext cx="868751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直接连接符 21">
            <a:extLst>
              <a:ext uri="{FF2B5EF4-FFF2-40B4-BE49-F238E27FC236}">
                <a16:creationId xmlns:a16="http://schemas.microsoft.com/office/drawing/2014/main" id="{93FA9A23-0B53-C82D-B44A-BA3290A11AC6}"/>
              </a:ext>
            </a:extLst>
          </p:cNvPr>
          <p:cNvCxnSpPr>
            <a:cxnSpLocks/>
          </p:cNvCxnSpPr>
          <p:nvPr/>
        </p:nvCxnSpPr>
        <p:spPr>
          <a:xfrm>
            <a:off x="3030112" y="3821941"/>
            <a:ext cx="868751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直接连接符 25">
            <a:extLst>
              <a:ext uri="{FF2B5EF4-FFF2-40B4-BE49-F238E27FC236}">
                <a16:creationId xmlns:a16="http://schemas.microsoft.com/office/drawing/2014/main" id="{1679543C-5F65-BEB4-8DCA-A7BA11B9E125}"/>
              </a:ext>
            </a:extLst>
          </p:cNvPr>
          <p:cNvCxnSpPr>
            <a:cxnSpLocks/>
          </p:cNvCxnSpPr>
          <p:nvPr/>
        </p:nvCxnSpPr>
        <p:spPr>
          <a:xfrm>
            <a:off x="3030113" y="5108050"/>
            <a:ext cx="8687511" cy="0"/>
          </a:xfrm>
          <a:prstGeom prst="line">
            <a:avLst/>
          </a:prstGeom>
        </p:spPr>
        <p:style>
          <a:lnRef idx="1">
            <a:schemeClr val="accent1"/>
          </a:lnRef>
          <a:fillRef idx="0">
            <a:schemeClr val="accent1"/>
          </a:fillRef>
          <a:effectRef idx="0">
            <a:schemeClr val="accent1"/>
          </a:effectRef>
          <a:fontRef idx="minor">
            <a:schemeClr val="tx1"/>
          </a:fontRef>
        </p:style>
      </p:cxnSp>
      <p:sp>
        <p:nvSpPr>
          <p:cNvPr id="29" name="文本框 28">
            <a:extLst>
              <a:ext uri="{FF2B5EF4-FFF2-40B4-BE49-F238E27FC236}">
                <a16:creationId xmlns:a16="http://schemas.microsoft.com/office/drawing/2014/main" id="{8E97BA45-4F4A-9D56-5B3F-5BAF379C013D}"/>
              </a:ext>
            </a:extLst>
          </p:cNvPr>
          <p:cNvSpPr txBox="1"/>
          <p:nvPr/>
        </p:nvSpPr>
        <p:spPr>
          <a:xfrm>
            <a:off x="3135870" y="4461719"/>
            <a:ext cx="9038141" cy="646331"/>
          </a:xfrm>
          <a:prstGeom prst="rect">
            <a:avLst/>
          </a:prstGeom>
          <a:noFill/>
        </p:spPr>
        <p:txBody>
          <a:bodyPr wrap="square" rtlCol="0">
            <a:spAutoFit/>
          </a:bodyPr>
          <a:lstStyle/>
          <a:p>
            <a:pPr marL="285750" indent="-285750">
              <a:buFont typeface="Arial" panose="020B0604020202020204" pitchFamily="34" charset="0"/>
              <a:buChar char="•"/>
            </a:pPr>
            <a:r>
              <a:rPr lang="zh-CN" altLang="en-US" sz="1800" dirty="0">
                <a:latin typeface="微软雅黑" panose="020B0503020204020204" pitchFamily="34" charset="-122"/>
                <a:ea typeface="微软雅黑" panose="020B0503020204020204" pitchFamily="34" charset="-122"/>
                <a:cs typeface="微软雅黑" panose="020B0503020204020204" pitchFamily="34" charset="-122"/>
                <a:sym typeface="+mn-ea"/>
              </a:rPr>
              <a:t>注射用</a:t>
            </a:r>
            <a:r>
              <a:rPr lang="zh-CN" altLang="zh-CN" sz="1800" dirty="0">
                <a:latin typeface="微软雅黑" panose="020B0503020204020204" pitchFamily="34" charset="-122"/>
                <a:ea typeface="微软雅黑" panose="020B0503020204020204" pitchFamily="34" charset="-122"/>
                <a:cs typeface="微软雅黑" panose="020B0503020204020204" pitchFamily="34" charset="-122"/>
                <a:sym typeface="+mn-ea"/>
              </a:rPr>
              <a:t>石杉碱甲作为</a:t>
            </a:r>
            <a:r>
              <a:rPr lang="zh-CN" altLang="en-US" sz="1800" dirty="0">
                <a:latin typeface="微软雅黑" panose="020B0503020204020204" pitchFamily="34" charset="-122"/>
                <a:ea typeface="微软雅黑" panose="020B0503020204020204" pitchFamily="34" charset="-122"/>
                <a:cs typeface="微软雅黑" panose="020B0503020204020204" pitchFamily="34" charset="-122"/>
                <a:sym typeface="+mn-ea"/>
              </a:rPr>
              <a:t>冻干粉针注射剂，获得了一项</a:t>
            </a:r>
            <a:r>
              <a:rPr lang="zh-CN" altLang="en-US" sz="18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发明专利</a:t>
            </a:r>
            <a:r>
              <a:rPr lang="zh-CN" altLang="en-US" sz="1800" dirty="0">
                <a:latin typeface="微软雅黑" panose="020B0503020204020204" pitchFamily="34" charset="-122"/>
                <a:ea typeface="微软雅黑" panose="020B0503020204020204" pitchFamily="34" charset="-122"/>
                <a:cs typeface="微软雅黑" panose="020B0503020204020204" pitchFamily="34" charset="-122"/>
                <a:sym typeface="+mn-ea"/>
              </a:rPr>
              <a:t>，副作用小，安全性更高。</a:t>
            </a:r>
            <a:endParaRPr lang="en-US" altLang="zh-CN" sz="1800"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285750" indent="-285750">
              <a:buFont typeface="Arial" panose="020B0604020202020204" pitchFamily="34" charset="0"/>
              <a:buChar char="•"/>
            </a:pPr>
            <a:r>
              <a:rPr lang="zh-CN" altLang="en-US" sz="1800" dirty="0">
                <a:latin typeface="微软雅黑" panose="020B0503020204020204" pitchFamily="34" charset="-122"/>
                <a:ea typeface="微软雅黑" panose="020B0503020204020204" pitchFamily="34" charset="-122"/>
                <a:cs typeface="微软雅黑" panose="020B0503020204020204" pitchFamily="34" charset="-122"/>
                <a:sym typeface="+mn-ea"/>
              </a:rPr>
              <a:t>冻干粉针注射剂，每日一次给药方便，</a:t>
            </a:r>
            <a:r>
              <a:rPr lang="zh-CN" altLang="zh-CN" sz="1800" dirty="0">
                <a:latin typeface="微软雅黑" panose="020B0503020204020204" pitchFamily="34" charset="-122"/>
                <a:ea typeface="微软雅黑" panose="020B0503020204020204" pitchFamily="34" charset="-122"/>
                <a:cs typeface="微软雅黑" panose="020B0503020204020204" pitchFamily="34" charset="-122"/>
                <a:sym typeface="+mn-ea"/>
              </a:rPr>
              <a:t>操作简单且便于贮存；</a:t>
            </a:r>
            <a:endParaRPr lang="zh-CN" altLang="en-US" dirty="0"/>
          </a:p>
        </p:txBody>
      </p:sp>
      <p:sp>
        <p:nvSpPr>
          <p:cNvPr id="30" name="文本框 29">
            <a:extLst>
              <a:ext uri="{FF2B5EF4-FFF2-40B4-BE49-F238E27FC236}">
                <a16:creationId xmlns:a16="http://schemas.microsoft.com/office/drawing/2014/main" id="{111A9052-4FB1-3A4E-9B03-925DD6AE44B4}"/>
              </a:ext>
            </a:extLst>
          </p:cNvPr>
          <p:cNvSpPr txBox="1"/>
          <p:nvPr/>
        </p:nvSpPr>
        <p:spPr>
          <a:xfrm>
            <a:off x="3135870" y="5213697"/>
            <a:ext cx="7168398" cy="646331"/>
          </a:xfrm>
          <a:prstGeom prst="rect">
            <a:avLst/>
          </a:prstGeom>
          <a:noFill/>
        </p:spPr>
        <p:txBody>
          <a:bodyPr wrap="square" rtlCol="0">
            <a:spAutoFit/>
          </a:bodyPr>
          <a:lstStyle/>
          <a:p>
            <a:pPr marL="285750" indent="-285750">
              <a:buFont typeface="Arial" panose="020B0604020202020204" pitchFamily="34" charset="0"/>
              <a:buChar char="•"/>
            </a:pPr>
            <a:r>
              <a:rPr lang="zh-CN" altLang="en-US" sz="1800" dirty="0">
                <a:solidFill>
                  <a:srgbClr val="000000"/>
                </a:solidFill>
                <a:effectLst/>
                <a:latin typeface="微软雅黑" panose="020B0503020204020204" pitchFamily="34" charset="-122"/>
                <a:ea typeface="微软雅黑" panose="020B0503020204020204" pitchFamily="34" charset="-122"/>
              </a:rPr>
              <a:t>重症肌无力是第一批</a:t>
            </a:r>
            <a:r>
              <a:rPr lang="zh-CN" altLang="en-US" sz="1800" b="1" dirty="0">
                <a:solidFill>
                  <a:srgbClr val="FF0000"/>
                </a:solidFill>
                <a:effectLst/>
                <a:latin typeface="微软雅黑" panose="020B0503020204020204" pitchFamily="34" charset="-122"/>
                <a:ea typeface="微软雅黑" panose="020B0503020204020204" pitchFamily="34" charset="-122"/>
              </a:rPr>
              <a:t>罕见病</a:t>
            </a:r>
            <a:r>
              <a:rPr lang="zh-CN" altLang="en-US" sz="1800" dirty="0">
                <a:solidFill>
                  <a:srgbClr val="000000"/>
                </a:solidFill>
                <a:effectLst/>
                <a:latin typeface="微软雅黑" panose="020B0503020204020204" pitchFamily="34" charset="-122"/>
                <a:ea typeface="微软雅黑" panose="020B0503020204020204" pitchFamily="34" charset="-122"/>
              </a:rPr>
              <a:t>目录病种之一。</a:t>
            </a:r>
            <a:endParaRPr lang="en-US" altLang="zh-CN" sz="1800" dirty="0">
              <a:solidFill>
                <a:srgbClr val="000000"/>
              </a:solidFill>
              <a:effectLst/>
              <a:latin typeface="微软雅黑" panose="020B0503020204020204" pitchFamily="34" charset="-122"/>
              <a:ea typeface="微软雅黑" panose="020B0503020204020204" pitchFamily="34" charset="-122"/>
            </a:endParaRPr>
          </a:p>
          <a:p>
            <a:pPr marL="285750" indent="-285750">
              <a:buFont typeface="Arial" panose="020B0604020202020204" pitchFamily="34" charset="0"/>
              <a:buChar char="•"/>
            </a:pPr>
            <a:r>
              <a:rPr lang="zh-CN" altLang="en-US" sz="1800" dirty="0">
                <a:latin typeface="微软雅黑" panose="020B0503020204020204" pitchFamily="34" charset="-122"/>
                <a:ea typeface="微软雅黑" panose="020B0503020204020204" pitchFamily="34" charset="-122"/>
                <a:cs typeface="微软雅黑" panose="020B0503020204020204" pitchFamily="34" charset="-122"/>
                <a:sym typeface="+mn-ea"/>
              </a:rPr>
              <a:t>注射用</a:t>
            </a:r>
            <a:r>
              <a:rPr lang="zh-CN" altLang="zh-CN" sz="1800" dirty="0">
                <a:latin typeface="微软雅黑" panose="020B0503020204020204" pitchFamily="34" charset="-122"/>
                <a:ea typeface="微软雅黑" panose="020B0503020204020204" pitchFamily="34" charset="-122"/>
                <a:cs typeface="微软雅黑" panose="020B0503020204020204" pitchFamily="34" charset="-122"/>
                <a:sym typeface="+mn-ea"/>
              </a:rPr>
              <a:t>石杉碱甲</a:t>
            </a:r>
            <a:r>
              <a:rPr lang="zh-CN" altLang="en-US" sz="1800" dirty="0">
                <a:solidFill>
                  <a:srgbClr val="000000"/>
                </a:solidFill>
                <a:effectLst/>
                <a:latin typeface="微软雅黑" panose="020B0503020204020204" pitchFamily="34" charset="-122"/>
                <a:ea typeface="微软雅黑" panose="020B0503020204020204" pitchFamily="34" charset="-122"/>
              </a:rPr>
              <a:t>其诊疗路径和使用清晰、便于医保管理；</a:t>
            </a:r>
            <a:endParaRPr lang="zh-CN" altLang="en-US" dirty="0">
              <a:latin typeface="微软雅黑" panose="020B0503020204020204" pitchFamily="34" charset="-122"/>
              <a:ea typeface="微软雅黑" panose="020B0503020204020204" pitchFamily="34" charset="-122"/>
            </a:endParaRPr>
          </a:p>
        </p:txBody>
      </p:sp>
      <p:cxnSp>
        <p:nvCxnSpPr>
          <p:cNvPr id="31" name="直接连接符 30">
            <a:extLst>
              <a:ext uri="{FF2B5EF4-FFF2-40B4-BE49-F238E27FC236}">
                <a16:creationId xmlns:a16="http://schemas.microsoft.com/office/drawing/2014/main" id="{82C98790-58FB-B05E-D144-737E37B6EFFA}"/>
              </a:ext>
            </a:extLst>
          </p:cNvPr>
          <p:cNvCxnSpPr>
            <a:cxnSpLocks/>
          </p:cNvCxnSpPr>
          <p:nvPr/>
        </p:nvCxnSpPr>
        <p:spPr>
          <a:xfrm>
            <a:off x="2978643" y="4423392"/>
            <a:ext cx="868751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直接连接符 17">
            <a:extLst>
              <a:ext uri="{FF2B5EF4-FFF2-40B4-BE49-F238E27FC236}">
                <a16:creationId xmlns:a16="http://schemas.microsoft.com/office/drawing/2014/main" id="{73C04E03-60CF-186F-804A-999F86145CD1}"/>
              </a:ext>
            </a:extLst>
          </p:cNvPr>
          <p:cNvCxnSpPr>
            <a:cxnSpLocks/>
          </p:cNvCxnSpPr>
          <p:nvPr/>
        </p:nvCxnSpPr>
        <p:spPr>
          <a:xfrm>
            <a:off x="3030111" y="5846336"/>
            <a:ext cx="8687511"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20" name="组合 16">
            <a:extLst>
              <a:ext uri="{FF2B5EF4-FFF2-40B4-BE49-F238E27FC236}">
                <a16:creationId xmlns:a16="http://schemas.microsoft.com/office/drawing/2014/main" id="{AC69E14F-08B4-A176-50B7-CC4F28B37E43}"/>
              </a:ext>
            </a:extLst>
          </p:cNvPr>
          <p:cNvGrpSpPr/>
          <p:nvPr/>
        </p:nvGrpSpPr>
        <p:grpSpPr bwMode="auto">
          <a:xfrm>
            <a:off x="968359" y="6023674"/>
            <a:ext cx="2075075" cy="502766"/>
            <a:chOff x="1890774" y="2318161"/>
            <a:chExt cx="1629401" cy="394914"/>
          </a:xfrm>
        </p:grpSpPr>
        <p:sp>
          <p:nvSpPr>
            <p:cNvPr id="21" name="TextBox 17">
              <a:extLst>
                <a:ext uri="{FF2B5EF4-FFF2-40B4-BE49-F238E27FC236}">
                  <a16:creationId xmlns:a16="http://schemas.microsoft.com/office/drawing/2014/main" id="{92F327FF-28F2-8A99-84E4-1DB3FDBA80DA}"/>
                </a:ext>
              </a:extLst>
            </p:cNvPr>
            <p:cNvSpPr txBox="1"/>
            <p:nvPr/>
          </p:nvSpPr>
          <p:spPr>
            <a:xfrm>
              <a:off x="2570850" y="2318161"/>
              <a:ext cx="949325" cy="394914"/>
            </a:xfrm>
            <a:prstGeom prst="rect">
              <a:avLst/>
            </a:prstGeom>
            <a:noFill/>
          </p:spPr>
          <p:txBody>
            <a:bodyPr wrap="none">
              <a:spAutoFit/>
            </a:bodyPr>
            <a:lstStyle/>
            <a:p>
              <a:pPr defTabSz="1218323">
                <a:defRPr/>
              </a:pPr>
              <a:r>
                <a:rPr lang="zh-CN" altLang="en-US" sz="2667" b="1" dirty="0">
                  <a:solidFill>
                    <a:srgbClr val="000000">
                      <a:lumMod val="85000"/>
                      <a:lumOff val="15000"/>
                    </a:srgbClr>
                  </a:solidFill>
                  <a:latin typeface="微软雅黑" panose="020B0503020204020204" pitchFamily="34" charset="-122"/>
                  <a:ea typeface="微软雅黑" panose="020B0503020204020204" pitchFamily="34" charset="-122"/>
                </a:rPr>
                <a:t>经济性</a:t>
              </a:r>
            </a:p>
          </p:txBody>
        </p:sp>
        <p:sp>
          <p:nvSpPr>
            <p:cNvPr id="32" name="圆角矩形​​ 18">
              <a:extLst>
                <a:ext uri="{FF2B5EF4-FFF2-40B4-BE49-F238E27FC236}">
                  <a16:creationId xmlns:a16="http://schemas.microsoft.com/office/drawing/2014/main" id="{6506BB45-72E8-EF51-D659-A403F64A3AE0}"/>
                </a:ext>
              </a:extLst>
            </p:cNvPr>
            <p:cNvSpPr>
              <a:spLocks noChangeArrowheads="1"/>
            </p:cNvSpPr>
            <p:nvPr/>
          </p:nvSpPr>
          <p:spPr bwMode="auto">
            <a:xfrm>
              <a:off x="1890774" y="2361609"/>
              <a:ext cx="677533" cy="286120"/>
            </a:xfrm>
            <a:prstGeom prst="roundRect">
              <a:avLst>
                <a:gd name="adj" fmla="val 16667"/>
              </a:avLst>
            </a:prstGeom>
            <a:solidFill>
              <a:schemeClr val="accent1">
                <a:lumMod val="60000"/>
                <a:lumOff val="40000"/>
              </a:schemeClr>
            </a:solidFill>
            <a:ln w="25400" algn="ctr">
              <a:solidFill>
                <a:srgbClr val="BFBFBF"/>
              </a:solidFill>
              <a:round/>
            </a:ln>
          </p:spPr>
          <p:txBody>
            <a:bodyPr anchor="ctr"/>
            <a:lstStyle/>
            <a:p>
              <a:pPr algn="ctr" defTabSz="1218323" fontAlgn="base">
                <a:spcBef>
                  <a:spcPct val="0"/>
                </a:spcBef>
                <a:spcAft>
                  <a:spcPct val="0"/>
                </a:spcAft>
              </a:pPr>
              <a:r>
                <a:rPr lang="en-US" altLang="zh-CN" sz="4267" b="1" dirty="0">
                  <a:solidFill>
                    <a:srgbClr val="FFFFFF"/>
                  </a:solidFill>
                  <a:ea typeface="微软雅黑" panose="020B0503020204020204" pitchFamily="34" charset="-122"/>
                  <a:cs typeface="Arial" panose="020B0604020202020204" pitchFamily="34" charset="0"/>
                </a:rPr>
                <a:t>6</a:t>
              </a:r>
            </a:p>
          </p:txBody>
        </p:sp>
      </p:grpSp>
      <p:sp>
        <p:nvSpPr>
          <p:cNvPr id="33" name="文本框 32">
            <a:extLst>
              <a:ext uri="{FF2B5EF4-FFF2-40B4-BE49-F238E27FC236}">
                <a16:creationId xmlns:a16="http://schemas.microsoft.com/office/drawing/2014/main" id="{2C070F41-34F5-E7A3-D456-1EAC3B63F602}"/>
              </a:ext>
            </a:extLst>
          </p:cNvPr>
          <p:cNvSpPr txBox="1"/>
          <p:nvPr/>
        </p:nvSpPr>
        <p:spPr>
          <a:xfrm>
            <a:off x="3135870" y="5991127"/>
            <a:ext cx="6736365" cy="369332"/>
          </a:xfrm>
          <a:prstGeom prst="rect">
            <a:avLst/>
          </a:prstGeom>
          <a:noFill/>
        </p:spPr>
        <p:txBody>
          <a:bodyPr wrap="square" rtlCol="0">
            <a:spAutoFit/>
          </a:bodyPr>
          <a:lstStyle/>
          <a:p>
            <a:pPr marL="285750" indent="-285750">
              <a:buFont typeface="Arial" panose="020B0604020202020204" pitchFamily="34" charset="0"/>
              <a:buChar char="•"/>
            </a:pPr>
            <a:r>
              <a:rPr lang="zh-CN" altLang="zh-CN" sz="1800" dirty="0">
                <a:latin typeface="微软雅黑" panose="020B0503020204020204" pitchFamily="34" charset="-122"/>
                <a:ea typeface="微软雅黑" panose="020B0503020204020204" pitchFamily="34" charset="-122"/>
              </a:rPr>
              <a:t>起效快、生物利用度高</a:t>
            </a:r>
            <a:r>
              <a:rPr lang="zh-CN" altLang="en-US" sz="1800" dirty="0">
                <a:latin typeface="微软雅黑" panose="020B0503020204020204" pitchFamily="34" charset="-122"/>
                <a:ea typeface="微软雅黑" panose="020B0503020204020204" pitchFamily="34" charset="-122"/>
              </a:rPr>
              <a:t>，降低患者疾病负担，节约医保基金。</a:t>
            </a:r>
            <a:endParaRPr lang="zh-CN" altLang="en-US" dirty="0"/>
          </a:p>
        </p:txBody>
      </p:sp>
    </p:spTree>
  </p:cSld>
  <p:clrMapOvr>
    <a:masterClrMapping/>
  </p:clrMapOvr>
  <mc:AlternateContent xmlns:mc="http://schemas.openxmlformats.org/markup-compatibility/2006" xmlns:p14="http://schemas.microsoft.com/office/powerpoint/2010/main">
    <mc:Choice Requires="p14">
      <p:transition spd="slow" p14:dur="2000" advTm="5427"/>
    </mc:Choice>
    <mc:Fallback xmlns="">
      <p:transition spd="slow" advTm="5427"/>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104273" y="1763897"/>
            <a:ext cx="5113830" cy="5012334"/>
          </a:xfrm>
          <a:prstGeom prst="rect">
            <a:avLst/>
          </a:prstGeom>
          <a:solidFill>
            <a:schemeClr val="accent1">
              <a:alpha val="19000"/>
            </a:schemeClr>
          </a:solidFill>
        </p:spPr>
        <p:txBody>
          <a:bodyPr wrap="square" rtlCol="0" anchor="t">
            <a:spAutoFit/>
          </a:bodyPr>
          <a:lstStyle/>
          <a:p>
            <a:pPr algn="just" fontAlgn="auto">
              <a:lnSpc>
                <a:spcPct val="150000"/>
              </a:lnSpc>
              <a:buClrTx/>
              <a:buSzTx/>
              <a:buFontTx/>
            </a:pPr>
            <a:r>
              <a:rPr lang="zh-CN" altLang="en-US" sz="1600" b="1" dirty="0">
                <a:latin typeface="微软雅黑" panose="020B0503020204020204" pitchFamily="34" charset="-122"/>
                <a:ea typeface="微软雅黑" panose="020B0503020204020204" pitchFamily="34" charset="-122"/>
                <a:cs typeface="微软雅黑" panose="020B0503020204020204" pitchFamily="34" charset="-122"/>
                <a:sym typeface="+mn-ea"/>
              </a:rPr>
              <a:t>【通用名】注射用石杉碱甲</a:t>
            </a:r>
            <a:endParaRPr lang="en-US" altLang="zh-CN" sz="1600" b="1"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algn="just" fontAlgn="auto">
              <a:lnSpc>
                <a:spcPct val="150000"/>
              </a:lnSpc>
              <a:buClrTx/>
              <a:buSzTx/>
              <a:buFontTx/>
            </a:pPr>
            <a:r>
              <a:rPr lang="zh-CN" altLang="en-US" sz="1600" b="1" dirty="0">
                <a:latin typeface="微软雅黑" panose="020B0503020204020204" pitchFamily="34" charset="-122"/>
                <a:ea typeface="微软雅黑" panose="020B0503020204020204" pitchFamily="34" charset="-122"/>
                <a:cs typeface="微软雅黑" panose="020B0503020204020204" pitchFamily="34" charset="-122"/>
                <a:sym typeface="+mn-ea"/>
              </a:rPr>
              <a:t>【商品名】瑞立速</a:t>
            </a:r>
            <a:endParaRPr lang="en-US" altLang="zh-CN" sz="1600" b="1"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algn="just" fontAlgn="auto">
              <a:lnSpc>
                <a:spcPct val="150000"/>
              </a:lnSpc>
              <a:buClrTx/>
              <a:buSzTx/>
              <a:buFontTx/>
            </a:pPr>
            <a:r>
              <a:rPr lang="zh-CN" altLang="en-US" sz="1600" b="1" dirty="0">
                <a:latin typeface="微软雅黑" panose="020B0503020204020204" pitchFamily="34" charset="-122"/>
                <a:ea typeface="微软雅黑" panose="020B0503020204020204" pitchFamily="34" charset="-122"/>
                <a:cs typeface="微软雅黑" panose="020B0503020204020204" pitchFamily="34" charset="-122"/>
                <a:sym typeface="+mn-ea"/>
              </a:rPr>
              <a:t>【性状】  </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本品为白色冻干块状物或粉末</a:t>
            </a:r>
            <a:endParaRPr lang="en-US" altLang="zh-CN" sz="1600" baseline="30000"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algn="just">
              <a:lnSpc>
                <a:spcPct val="150000"/>
              </a:lnSpc>
            </a:pPr>
            <a:r>
              <a:rPr lang="zh-CN" altLang="en-US" sz="1600" b="1" dirty="0">
                <a:latin typeface="微软雅黑" panose="020B0503020204020204" pitchFamily="34" charset="-122"/>
                <a:ea typeface="微软雅黑" panose="020B0503020204020204" pitchFamily="34" charset="-122"/>
                <a:cs typeface="微软雅黑" panose="020B0503020204020204" pitchFamily="34" charset="-122"/>
                <a:sym typeface="+mn-ea"/>
              </a:rPr>
              <a:t>【注册规格】</a:t>
            </a:r>
            <a:r>
              <a:rPr lang="en-US"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rPr>
              <a:t>  </a:t>
            </a:r>
            <a:r>
              <a:rPr lang="en-US" altLang="zh-CN" sz="1600" noProof="1">
                <a:latin typeface="微软雅黑" panose="020B0503020204020204" pitchFamily="34" charset="-122"/>
                <a:ea typeface="微软雅黑" panose="020B0503020204020204" pitchFamily="34" charset="-122"/>
                <a:sym typeface="+mn-ea"/>
              </a:rPr>
              <a:t>0.2mg </a:t>
            </a:r>
            <a:endPar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algn="just">
              <a:lnSpc>
                <a:spcPct val="150000"/>
              </a:lnSpc>
            </a:pPr>
            <a:r>
              <a:rPr lang="zh-CN" altLang="en-US" sz="1600" b="1" dirty="0">
                <a:latin typeface="微软雅黑" panose="020B0503020204020204" pitchFamily="34" charset="-122"/>
                <a:ea typeface="微软雅黑" panose="020B0503020204020204" pitchFamily="34" charset="-122"/>
                <a:cs typeface="微软雅黑" panose="020B0503020204020204" pitchFamily="34" charset="-122"/>
                <a:sym typeface="+mn-ea"/>
              </a:rPr>
              <a:t>【全球首个上市国家</a:t>
            </a:r>
            <a:r>
              <a:rPr lang="en-US" altLang="zh-CN" sz="1600" b="1"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1600" b="1" dirty="0">
                <a:latin typeface="微软雅黑" panose="020B0503020204020204" pitchFamily="34" charset="-122"/>
                <a:ea typeface="微软雅黑" panose="020B0503020204020204" pitchFamily="34" charset="-122"/>
                <a:cs typeface="微软雅黑" panose="020B0503020204020204" pitchFamily="34" charset="-122"/>
                <a:sym typeface="+mn-ea"/>
              </a:rPr>
              <a:t>地区及上市时间】</a:t>
            </a:r>
            <a:r>
              <a:rPr lang="en-US"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rPr>
              <a:t>2005</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年</a:t>
            </a:r>
            <a:r>
              <a:rPr lang="en-US"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rPr>
              <a:t>12</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月， 中国</a:t>
            </a:r>
            <a:endParaRPr lang="en-US" altLang="zh-CN" sz="1600" noProof="1">
              <a:latin typeface="微软雅黑" panose="020B0503020204020204" pitchFamily="34" charset="-122"/>
              <a:ea typeface="微软雅黑" panose="020B0503020204020204" pitchFamily="34" charset="-122"/>
              <a:sym typeface="+mn-ea"/>
            </a:endParaRPr>
          </a:p>
          <a:p>
            <a:pPr algn="just">
              <a:lnSpc>
                <a:spcPct val="150000"/>
              </a:lnSpc>
            </a:pPr>
            <a:r>
              <a:rPr lang="zh-CN" altLang="en-US" sz="1600" b="1" dirty="0">
                <a:latin typeface="微软雅黑" panose="020B0503020204020204" pitchFamily="34" charset="-122"/>
                <a:ea typeface="微软雅黑" panose="020B0503020204020204" pitchFamily="34" charset="-122"/>
                <a:cs typeface="微软雅黑" panose="020B0503020204020204" pitchFamily="34" charset="-122"/>
                <a:sym typeface="+mn-ea"/>
              </a:rPr>
              <a:t>【目前大陆地区同通用名药品的上市情况】</a:t>
            </a:r>
            <a:r>
              <a:rPr lang="en-US"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rPr>
              <a:t> </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无</a:t>
            </a:r>
          </a:p>
          <a:p>
            <a:pPr algn="just" fontAlgn="auto">
              <a:lnSpc>
                <a:spcPct val="150000"/>
              </a:lnSpc>
              <a:buClrTx/>
              <a:buSzTx/>
              <a:buFontTx/>
            </a:pPr>
            <a:r>
              <a:rPr lang="zh-CN" altLang="en-US" sz="1600" b="1" dirty="0">
                <a:latin typeface="微软雅黑" panose="020B0503020204020204" pitchFamily="34" charset="-122"/>
                <a:ea typeface="微软雅黑" panose="020B0503020204020204" pitchFamily="34" charset="-122"/>
                <a:cs typeface="微软雅黑" panose="020B0503020204020204" pitchFamily="34" charset="-122"/>
                <a:sym typeface="+mn-ea"/>
              </a:rPr>
              <a:t>【是否为</a:t>
            </a:r>
            <a:r>
              <a:rPr lang="en-US" altLang="zh-CN" sz="1600" b="1" dirty="0">
                <a:latin typeface="微软雅黑" panose="020B0503020204020204" pitchFamily="34" charset="-122"/>
                <a:ea typeface="微软雅黑" panose="020B0503020204020204" pitchFamily="34" charset="-122"/>
                <a:cs typeface="微软雅黑" panose="020B0503020204020204" pitchFamily="34" charset="-122"/>
                <a:sym typeface="+mn-ea"/>
              </a:rPr>
              <a:t>OTC</a:t>
            </a:r>
            <a:r>
              <a:rPr lang="zh-CN" altLang="en-US" sz="1600" b="1" dirty="0">
                <a:latin typeface="微软雅黑" panose="020B0503020204020204" pitchFamily="34" charset="-122"/>
                <a:ea typeface="微软雅黑" panose="020B0503020204020204" pitchFamily="34" charset="-122"/>
                <a:cs typeface="微软雅黑" panose="020B0503020204020204" pitchFamily="34" charset="-122"/>
                <a:sym typeface="+mn-ea"/>
              </a:rPr>
              <a:t>药品】</a:t>
            </a:r>
            <a:r>
              <a:rPr lang="en-US"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rPr>
              <a:t>   </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否</a:t>
            </a:r>
            <a:endParaRPr lang="en-US"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a:lnSpc>
                <a:spcPct val="150000"/>
              </a:lnSpc>
            </a:pPr>
            <a:r>
              <a:rPr lang="en-US" altLang="zh-CN" sz="1600" b="1"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en-US" altLang="zh-CN" sz="1600" b="1" dirty="0" err="1">
                <a:latin typeface="微软雅黑" panose="020B0503020204020204" pitchFamily="34" charset="-122"/>
                <a:ea typeface="微软雅黑" panose="020B0503020204020204" pitchFamily="34" charset="-122"/>
                <a:cs typeface="微软雅黑" panose="020B0503020204020204" pitchFamily="34" charset="-122"/>
                <a:sym typeface="+mn-ea"/>
              </a:rPr>
              <a:t>参照药品建议</a:t>
            </a:r>
            <a:r>
              <a:rPr lang="en-US" altLang="zh-CN" sz="1600" dirty="0">
                <a:latin typeface="微软雅黑" panose="020B0503020204020204" pitchFamily="34" charset="-122"/>
                <a:ea typeface="微软雅黑" panose="020B0503020204020204" pitchFamily="34" charset="-122"/>
                <a:sym typeface="+mn-ea"/>
              </a:rPr>
              <a:t>】</a:t>
            </a:r>
            <a:r>
              <a:rPr lang="zh-CN" altLang="en-US" sz="1600" b="1" dirty="0">
                <a:solidFill>
                  <a:srgbClr val="FF0000"/>
                </a:solidFill>
                <a:latin typeface="微软雅黑" panose="020B0503020204020204" pitchFamily="34" charset="-122"/>
                <a:ea typeface="微软雅黑" panose="020B0503020204020204" pitchFamily="34" charset="-122"/>
                <a:sym typeface="+mn-ea"/>
              </a:rPr>
              <a:t>氢溴酸加兰他敏注射液</a:t>
            </a:r>
            <a:r>
              <a:rPr lang="zh-CN" altLang="en-US" sz="1600" b="1" dirty="0">
                <a:latin typeface="微软雅黑" panose="020B0503020204020204" pitchFamily="34" charset="-122"/>
                <a:ea typeface="微软雅黑" panose="020B0503020204020204" pitchFamily="34" charset="-122"/>
                <a:sym typeface="+mn-ea"/>
              </a:rPr>
              <a:t>，</a:t>
            </a:r>
            <a:r>
              <a:rPr lang="zh-CN" altLang="en-US" sz="1600" b="1" dirty="0">
                <a:solidFill>
                  <a:srgbClr val="FF0000"/>
                </a:solidFill>
                <a:latin typeface="微软雅黑" panose="020B0503020204020204" pitchFamily="34" charset="-122"/>
                <a:ea typeface="微软雅黑" panose="020B0503020204020204" pitchFamily="34" charset="-122"/>
                <a:sym typeface="+mn-ea"/>
              </a:rPr>
              <a:t>医保乙类</a:t>
            </a:r>
            <a:r>
              <a:rPr lang="zh-CN" altLang="en-US" sz="1600" dirty="0">
                <a:latin typeface="微软雅黑" panose="020B0503020204020204" pitchFamily="34" charset="-122"/>
                <a:ea typeface="微软雅黑" panose="020B0503020204020204" pitchFamily="34" charset="-122"/>
                <a:sym typeface="+mn-ea"/>
              </a:rPr>
              <a:t>，编号</a:t>
            </a:r>
            <a:r>
              <a:rPr lang="en-US" altLang="zh-CN" sz="1600" dirty="0">
                <a:latin typeface="微软雅黑" panose="020B0503020204020204" pitchFamily="34" charset="-122"/>
                <a:ea typeface="微软雅黑" panose="020B0503020204020204" pitchFamily="34" charset="-122"/>
                <a:sym typeface="+mn-ea"/>
              </a:rPr>
              <a:t>1118</a:t>
            </a:r>
            <a:r>
              <a:rPr lang="zh-CN" altLang="en-US" sz="1600" dirty="0">
                <a:latin typeface="微软雅黑" panose="020B0503020204020204" pitchFamily="34" charset="-122"/>
                <a:ea typeface="微软雅黑" panose="020B0503020204020204" pitchFamily="34" charset="-122"/>
                <a:sym typeface="+mn-ea"/>
              </a:rPr>
              <a:t>；</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理由：</a:t>
            </a:r>
            <a:r>
              <a:rPr lang="zh-CN" altLang="en-US"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相同抑制效果下，相比加兰他敏石杉碱甲安全性更好。</a:t>
            </a:r>
            <a:endParaRPr lang="en-US" altLang="zh-CN" sz="1600" b="1" dirty="0">
              <a:solidFill>
                <a:srgbClr val="FF0000"/>
              </a:solidFill>
              <a:latin typeface="微软雅黑" panose="020B0503020204020204" pitchFamily="34" charset="-122"/>
              <a:ea typeface="微软雅黑" panose="020B0503020204020204" pitchFamily="34" charset="-122"/>
              <a:sym typeface="+mn-ea"/>
            </a:endParaRPr>
          </a:p>
          <a:p>
            <a:pPr algn="l" fontAlgn="auto">
              <a:lnSpc>
                <a:spcPct val="150000"/>
              </a:lnSpc>
              <a:buClrTx/>
              <a:buSzTx/>
              <a:buFontTx/>
            </a:pPr>
            <a:r>
              <a:rPr lang="zh-CN" altLang="en-US" sz="1600" b="1" dirty="0">
                <a:latin typeface="微软雅黑" panose="020B0503020204020204" pitchFamily="34" charset="-122"/>
                <a:ea typeface="微软雅黑" panose="020B0503020204020204" pitchFamily="34" charset="-122"/>
                <a:cs typeface="微软雅黑" panose="020B0503020204020204" pitchFamily="34" charset="-122"/>
                <a:sym typeface="+mn-ea"/>
              </a:rPr>
              <a:t>【药典收录】</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2020版中国药典收录</a:t>
            </a:r>
            <a:endParaRPr lang="en-US"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algn="l" fontAlgn="auto">
              <a:lnSpc>
                <a:spcPct val="150000"/>
              </a:lnSpc>
              <a:buClrTx/>
              <a:buSzTx/>
              <a:buFontTx/>
            </a:pPr>
            <a:r>
              <a:rPr lang="zh-CN" altLang="en-US" sz="1600" b="1" dirty="0">
                <a:latin typeface="微软雅黑" panose="020B0503020204020204" pitchFamily="34" charset="-122"/>
                <a:ea typeface="微软雅黑" panose="020B0503020204020204" pitchFamily="34" charset="-122"/>
                <a:cs typeface="微软雅黑" panose="020B0503020204020204" pitchFamily="34" charset="-122"/>
                <a:sym typeface="+mn-ea"/>
              </a:rPr>
              <a:t>【注册分类】</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原化药</a:t>
            </a:r>
            <a:r>
              <a:rPr lang="en-US"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rPr>
              <a:t>5</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类</a:t>
            </a:r>
            <a:endParaRPr lang="en-US"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pic>
        <p:nvPicPr>
          <p:cNvPr id="2" name="图片 1" descr="灵康药业集团LOGO1 png">
            <a:extLst>
              <a:ext uri="{FF2B5EF4-FFF2-40B4-BE49-F238E27FC236}">
                <a16:creationId xmlns:a16="http://schemas.microsoft.com/office/drawing/2014/main" id="{3C70B405-14FC-9341-B776-F15F8C27A83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l="2023" t="29942" r="1204" b="55544"/>
          <a:stretch>
            <a:fillRect/>
          </a:stretch>
        </p:blipFill>
        <p:spPr bwMode="auto">
          <a:xfrm>
            <a:off x="10161588" y="6323559"/>
            <a:ext cx="2030412"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文本框 4">
            <a:extLst>
              <a:ext uri="{FF2B5EF4-FFF2-40B4-BE49-F238E27FC236}">
                <a16:creationId xmlns:a16="http://schemas.microsoft.com/office/drawing/2014/main" id="{146BEB20-6549-472D-FB90-F016CF56F64D}"/>
              </a:ext>
            </a:extLst>
          </p:cNvPr>
          <p:cNvSpPr txBox="1"/>
          <p:nvPr>
            <p:custDataLst>
              <p:tags r:id="rId1"/>
            </p:custDataLst>
          </p:nvPr>
        </p:nvSpPr>
        <p:spPr>
          <a:xfrm>
            <a:off x="0" y="168249"/>
            <a:ext cx="4864540" cy="706755"/>
          </a:xfrm>
          <a:prstGeom prst="rect">
            <a:avLst/>
          </a:prstGeom>
          <a:noFill/>
        </p:spPr>
        <p:txBody>
          <a:bodyPr wrap="square">
            <a:spAutoFit/>
          </a:bodyPr>
          <a:lstStyle/>
          <a:p>
            <a:r>
              <a:rPr lang="en-US" altLang="zh-CN" sz="4000" b="1" dirty="0">
                <a:solidFill>
                  <a:schemeClr val="accent1"/>
                </a:solidFill>
                <a:latin typeface="微软雅黑" panose="020B0503020204020204" pitchFamily="34" charset="-122"/>
                <a:ea typeface="微软雅黑" panose="020B0503020204020204" pitchFamily="34" charset="-122"/>
              </a:rPr>
              <a:t>01 </a:t>
            </a:r>
            <a:r>
              <a:rPr lang="zh-CN" altLang="en-US" sz="4000" b="1" dirty="0">
                <a:solidFill>
                  <a:schemeClr val="accent1"/>
                </a:solidFill>
                <a:latin typeface="微软雅黑" panose="020B0503020204020204" pitchFamily="34" charset="-122"/>
                <a:ea typeface="微软雅黑" panose="020B0503020204020204" pitchFamily="34" charset="-122"/>
              </a:rPr>
              <a:t>药品基本信息</a:t>
            </a:r>
          </a:p>
        </p:txBody>
      </p:sp>
      <p:sp>
        <p:nvSpPr>
          <p:cNvPr id="6" name="textbox 46">
            <a:extLst>
              <a:ext uri="{FF2B5EF4-FFF2-40B4-BE49-F238E27FC236}">
                <a16:creationId xmlns:a16="http://schemas.microsoft.com/office/drawing/2014/main" id="{9845A7D4-BC53-5A40-9640-C5AFCBFA513A}"/>
              </a:ext>
            </a:extLst>
          </p:cNvPr>
          <p:cNvSpPr/>
          <p:nvPr/>
        </p:nvSpPr>
        <p:spPr>
          <a:xfrm>
            <a:off x="104273" y="1053034"/>
            <a:ext cx="2950845" cy="558165"/>
          </a:xfrm>
          <a:prstGeom prst="rect">
            <a:avLst/>
          </a:prstGeom>
          <a:solidFill>
            <a:srgbClr val="0070C0"/>
          </a:solidFill>
        </p:spPr>
        <p:txBody>
          <a:bodyPr vert="horz" wrap="square" lIns="0" tIns="0" rIns="0" bIns="0"/>
          <a:lstStyle/>
          <a:p>
            <a:pPr algn="l" rtl="0" eaLnBrk="0">
              <a:lnSpc>
                <a:spcPct val="106000"/>
              </a:lnSpc>
            </a:pPr>
            <a:endParaRPr lang="en-US" altLang="en-US" sz="700" dirty="0"/>
          </a:p>
          <a:p>
            <a:pPr marL="586105" algn="l" rtl="0" eaLnBrk="0">
              <a:lnSpc>
                <a:spcPts val="2705"/>
              </a:lnSpc>
              <a:spcBef>
                <a:spcPts val="5"/>
              </a:spcBef>
            </a:pPr>
            <a:r>
              <a:rPr sz="2100" spc="-20" dirty="0">
                <a:solidFill>
                  <a:srgbClr val="FFFFFF">
                    <a:alpha val="100000"/>
                  </a:srgbClr>
                </a:solidFill>
                <a:latin typeface="微软雅黑" panose="020B0503020204020204" pitchFamily="34" charset="-122"/>
                <a:ea typeface="微软雅黑" panose="020B0503020204020204" pitchFamily="34" charset="-122"/>
                <a:cs typeface="微软雅黑" panose="020B0503020204020204" pitchFamily="34" charset="-122"/>
              </a:rPr>
              <a:t>申报药品</a:t>
            </a:r>
            <a:r>
              <a:rPr sz="2100" spc="0" dirty="0">
                <a:solidFill>
                  <a:srgbClr val="FFFFFF">
                    <a:alpha val="100000"/>
                  </a:srgbClr>
                </a:solidFill>
                <a:latin typeface="微软雅黑" panose="020B0503020204020204" pitchFamily="34" charset="-122"/>
                <a:ea typeface="微软雅黑" panose="020B0503020204020204" pitchFamily="34" charset="-122"/>
                <a:cs typeface="微软雅黑" panose="020B0503020204020204" pitchFamily="34" charset="-122"/>
              </a:rPr>
              <a:t>信息</a:t>
            </a:r>
            <a:endParaRPr lang="en-US" altLang="en-US" sz="2100" dirty="0"/>
          </a:p>
        </p:txBody>
      </p:sp>
      <p:sp>
        <p:nvSpPr>
          <p:cNvPr id="8" name="文本框 7">
            <a:extLst>
              <a:ext uri="{FF2B5EF4-FFF2-40B4-BE49-F238E27FC236}">
                <a16:creationId xmlns:a16="http://schemas.microsoft.com/office/drawing/2014/main" id="{5A1A055B-3571-57A3-7D95-1953C0C48B8C}"/>
              </a:ext>
            </a:extLst>
          </p:cNvPr>
          <p:cNvSpPr txBox="1"/>
          <p:nvPr/>
        </p:nvSpPr>
        <p:spPr>
          <a:xfrm>
            <a:off x="3192485" y="1187911"/>
            <a:ext cx="8079729" cy="400110"/>
          </a:xfrm>
          <a:prstGeom prst="rect">
            <a:avLst/>
          </a:prstGeom>
          <a:noFill/>
        </p:spPr>
        <p:txBody>
          <a:bodyPr wrap="square" rtlCol="0">
            <a:spAutoFit/>
          </a:bodyPr>
          <a:lstStyle/>
          <a:p>
            <a:r>
              <a:rPr lang="zh-CN" altLang="en-US" sz="2000" b="1" dirty="0">
                <a:solidFill>
                  <a:srgbClr val="FF0000"/>
                </a:solidFill>
                <a:uFillTx/>
                <a:latin typeface="微软雅黑" panose="020B0503020204020204" pitchFamily="34" charset="-122"/>
                <a:ea typeface="微软雅黑" panose="020B0503020204020204" pitchFamily="34" charset="-122"/>
                <a:sym typeface="+mn-ea"/>
              </a:rPr>
              <a:t>药品通用名：</a:t>
            </a:r>
            <a:r>
              <a:rPr lang="zh-CN" altLang="en-US" sz="2000" b="1" dirty="0">
                <a:solidFill>
                  <a:srgbClr val="FF0000"/>
                </a:solidFill>
                <a:latin typeface="微软雅黑" panose="020B0503020204020204" pitchFamily="34" charset="-122"/>
                <a:ea typeface="微软雅黑" panose="020B0503020204020204" pitchFamily="34" charset="-122"/>
                <a:sym typeface="+mn-ea"/>
              </a:rPr>
              <a:t>注射用石杉碱甲</a:t>
            </a:r>
            <a:endParaRPr lang="zh-CN" altLang="en-US" sz="2000" b="1" dirty="0">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
        <p:nvSpPr>
          <p:cNvPr id="10" name="文本框 9">
            <a:extLst>
              <a:ext uri="{FF2B5EF4-FFF2-40B4-BE49-F238E27FC236}">
                <a16:creationId xmlns:a16="http://schemas.microsoft.com/office/drawing/2014/main" id="{C1E8D1EC-4F95-969A-3B38-3451111A754B}"/>
              </a:ext>
            </a:extLst>
          </p:cNvPr>
          <p:cNvSpPr txBox="1"/>
          <p:nvPr/>
        </p:nvSpPr>
        <p:spPr>
          <a:xfrm>
            <a:off x="5472626" y="1770177"/>
            <a:ext cx="6615101" cy="5012334"/>
          </a:xfrm>
          <a:prstGeom prst="rect">
            <a:avLst/>
          </a:prstGeom>
          <a:solidFill>
            <a:schemeClr val="accent1">
              <a:alpha val="19000"/>
            </a:schemeClr>
          </a:solidFill>
        </p:spPr>
        <p:txBody>
          <a:bodyPr wrap="square" rtlCol="0">
            <a:spAutoFit/>
          </a:bodyPr>
          <a:lstStyle/>
          <a:p>
            <a:pPr algn="l" fontAlgn="auto">
              <a:lnSpc>
                <a:spcPct val="150000"/>
              </a:lnSpc>
              <a:buClrTx/>
              <a:buSzTx/>
              <a:buFontTx/>
            </a:pPr>
            <a:r>
              <a:rPr lang="zh-CN" altLang="en-US" sz="1600" b="1" dirty="0">
                <a:latin typeface="微软雅黑" panose="020B0503020204020204" pitchFamily="34" charset="-122"/>
                <a:ea typeface="微软雅黑" panose="020B0503020204020204" pitchFamily="34" charset="-122"/>
                <a:cs typeface="微软雅黑" panose="020B0503020204020204" pitchFamily="34" charset="-122"/>
                <a:sym typeface="+mn-ea"/>
              </a:rPr>
              <a:t>【适应症】</a:t>
            </a:r>
            <a:r>
              <a:rPr lang="zh-CN"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rPr>
              <a:t>适用于良性记忆障碍，提高患者指向记忆、联想学习、图像回忆、无意义图形再</a:t>
            </a:r>
            <a:r>
              <a:rPr lang="en-US"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rPr>
              <a:t> </a:t>
            </a:r>
            <a:r>
              <a:rPr lang="zh-CN"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rPr>
              <a:t>认及人像回忆等能力。对痴呆患者和脑器质性病变引起的记忆障碍亦有改善作用。另外本品亦用于</a:t>
            </a:r>
            <a:r>
              <a:rPr lang="zh-CN" altLang="zh-CN"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重症肌无力的治疗</a:t>
            </a:r>
            <a:r>
              <a:rPr lang="zh-CN"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rPr>
              <a:t>。</a:t>
            </a:r>
          </a:p>
          <a:p>
            <a:pPr algn="just" fontAlgn="auto">
              <a:lnSpc>
                <a:spcPct val="140000"/>
              </a:lnSpc>
              <a:buClrTx/>
              <a:buSzTx/>
              <a:buFontTx/>
            </a:pPr>
            <a:r>
              <a:rPr lang="zh-CN" altLang="en-US" sz="1600" b="1" dirty="0">
                <a:latin typeface="微软雅黑" panose="020B0503020204020204" pitchFamily="34" charset="-122"/>
                <a:ea typeface="微软雅黑" panose="020B0503020204020204" pitchFamily="34" charset="-122"/>
                <a:cs typeface="微软雅黑" panose="020B0503020204020204" pitchFamily="34" charset="-122"/>
                <a:sym typeface="+mn-ea"/>
              </a:rPr>
              <a:t>【用法用量】</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每瓶用</a:t>
            </a:r>
            <a:r>
              <a:rPr lang="en-US"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rPr>
              <a:t>2ml</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灭菌注射用水溶解后</a:t>
            </a:r>
            <a:r>
              <a:rPr lang="zh-CN"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rPr>
              <a:t>肌肉注射。治疗良性记忆障碍；一次0.2mg，一日一次或遵医嘱。</a:t>
            </a:r>
            <a:r>
              <a:rPr lang="zh-CN" altLang="zh-CN"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治疗重症肌无力，一次0.2mg-0.4mg，一日一次或遵医嘱</a:t>
            </a:r>
            <a:r>
              <a:rPr lang="zh-CN" altLang="zh-CN" sz="1600"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a:t>
            </a:r>
            <a:endParaRPr lang="en-US" altLang="zh-CN" sz="1600"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algn="just" fontAlgn="auto">
              <a:lnSpc>
                <a:spcPct val="140000"/>
              </a:lnSpc>
              <a:buClrTx/>
              <a:buSzTx/>
              <a:buFontTx/>
            </a:pPr>
            <a:endParaRPr lang="en-US" altLang="zh-CN" sz="1600"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algn="just">
              <a:lnSpc>
                <a:spcPct val="140000"/>
              </a:lnSpc>
            </a:pPr>
            <a:r>
              <a:rPr lang="en-US" altLang="zh-CN" sz="1600" b="1" dirty="0">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a:t>
            </a:r>
            <a:r>
              <a:rPr lang="zh-CN" altLang="en-US" sz="1600" b="1" dirty="0">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与参照药品相比的优势和不足</a:t>
            </a:r>
            <a:r>
              <a:rPr lang="en-US" altLang="zh-CN" sz="1600" b="1" dirty="0">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石杉碱甲相较加兰他敏，</a:t>
            </a:r>
            <a:r>
              <a:rPr lang="zh-CN" altLang="en-US"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安全性更高</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，对于乙酰胆碱酯酶的</a:t>
            </a:r>
            <a:r>
              <a:rPr lang="zh-CN" altLang="en-US"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抑制选择性更高</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，能更好的在中枢发挥胆碱酯酶抑制作用，且较少外周胆碱能副作用。石杉碱甲具有</a:t>
            </a:r>
            <a:r>
              <a:rPr lang="zh-CN" altLang="en-US"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多靶点作用</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机制，比加兰他敏</a:t>
            </a:r>
            <a:r>
              <a:rPr lang="zh-CN" altLang="en-US"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抑制效价高</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a:t>
            </a:r>
            <a:endParaRPr lang="en-US" altLang="zh-CN" sz="1600" dirty="0">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endParaRPr>
          </a:p>
          <a:p>
            <a:pPr algn="just">
              <a:lnSpc>
                <a:spcPct val="140000"/>
              </a:lnSpc>
            </a:pPr>
            <a:endParaRPr lang="en-US" altLang="zh-CN" sz="1600" b="1" dirty="0">
              <a:latin typeface="微软雅黑" panose="020B0503020204020204" pitchFamily="34" charset="-122"/>
              <a:ea typeface="微软雅黑" panose="020B0503020204020204" pitchFamily="34" charset="-122"/>
            </a:endParaRPr>
          </a:p>
          <a:p>
            <a:pPr algn="just">
              <a:lnSpc>
                <a:spcPct val="140000"/>
              </a:lnSpc>
            </a:pPr>
            <a:r>
              <a:rPr lang="zh-CN" altLang="zh-CN" sz="1600" b="1" dirty="0">
                <a:latin typeface="微软雅黑" panose="020B0503020204020204" pitchFamily="34" charset="-122"/>
                <a:ea typeface="微软雅黑" panose="020B0503020204020204" pitchFamily="34" charset="-122"/>
              </a:rPr>
              <a:t>【生产企业】</a:t>
            </a:r>
            <a:r>
              <a:rPr lang="zh-CN" altLang="zh-CN" sz="1600" dirty="0">
                <a:latin typeface="微软雅黑" panose="020B0503020204020204" pitchFamily="34" charset="-122"/>
                <a:ea typeface="微软雅黑" panose="020B0503020204020204" pitchFamily="34" charset="-122"/>
              </a:rPr>
              <a:t>海南灵康制药有限公司</a:t>
            </a:r>
          </a:p>
          <a:p>
            <a:pPr algn="just">
              <a:lnSpc>
                <a:spcPct val="140000"/>
              </a:lnSpc>
            </a:pPr>
            <a:r>
              <a:rPr lang="zh-CN" altLang="zh-CN" sz="1600" b="1" dirty="0">
                <a:latin typeface="微软雅黑" panose="020B0503020204020204" pitchFamily="34" charset="-122"/>
                <a:ea typeface="微软雅黑" panose="020B0503020204020204" pitchFamily="34" charset="-122"/>
                <a:sym typeface="+mn-ea"/>
              </a:rPr>
              <a:t>【批准文号】</a:t>
            </a:r>
            <a:r>
              <a:rPr lang="zh-CN" altLang="zh-CN" sz="1600" dirty="0">
                <a:latin typeface="微软雅黑" panose="020B0503020204020204" pitchFamily="34" charset="-122"/>
                <a:ea typeface="微软雅黑" panose="020B0503020204020204" pitchFamily="34" charset="-122"/>
                <a:sym typeface="+mn-ea"/>
              </a:rPr>
              <a:t>国药准字H20052577</a:t>
            </a:r>
            <a:endParaRPr lang="en-US" altLang="zh-CN" sz="1600" dirty="0">
              <a:latin typeface="微软雅黑" panose="020B0503020204020204" pitchFamily="34" charset="-122"/>
              <a:ea typeface="微软雅黑" panose="020B0503020204020204" pitchFamily="34" charset="-122"/>
              <a:sym typeface="+mn-ea"/>
            </a:endParaRPr>
          </a:p>
        </p:txBody>
      </p:sp>
      <p:sp>
        <p:nvSpPr>
          <p:cNvPr id="11" name="圆角矩形 40">
            <a:extLst>
              <a:ext uri="{FF2B5EF4-FFF2-40B4-BE49-F238E27FC236}">
                <a16:creationId xmlns:a16="http://schemas.microsoft.com/office/drawing/2014/main" id="{9611AF19-8F28-AD06-5168-082D89C730F2}"/>
              </a:ext>
            </a:extLst>
          </p:cNvPr>
          <p:cNvSpPr/>
          <p:nvPr/>
        </p:nvSpPr>
        <p:spPr>
          <a:xfrm>
            <a:off x="104273" y="1697389"/>
            <a:ext cx="11930764" cy="73171"/>
          </a:xfrm>
          <a:prstGeom prst="roundRect">
            <a:avLst>
              <a:gd name="adj" fmla="val 50000"/>
            </a:avLst>
          </a:prstGeom>
          <a:gradFill>
            <a:gsLst>
              <a:gs pos="0">
                <a:schemeClr val="bg1">
                  <a:lumMod val="75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defRPr/>
            </a:pPr>
            <a:endParaRPr lang="zh-CN" altLang="en-US" sz="1867">
              <a:solidFill>
                <a:srgbClr val="FFFFFF"/>
              </a:solidFill>
              <a:latin typeface="Calibri" panose="020F0502020204030204"/>
              <a:ea typeface="宋体" panose="02010600030101010101" pitchFamily="2" charset="-122"/>
            </a:endParaRPr>
          </a:p>
        </p:txBody>
      </p:sp>
    </p:spTree>
  </p:cSld>
  <p:clrMapOvr>
    <a:masterClrMapping/>
  </p:clrMapOvr>
  <mc:AlternateContent xmlns:mc="http://schemas.openxmlformats.org/markup-compatibility/2006" xmlns:p14="http://schemas.microsoft.com/office/powerpoint/2010/main">
    <mc:Choice Requires="p14">
      <p:transition spd="slow" p14:dur="2000" advTm="5427"/>
    </mc:Choice>
    <mc:Fallback xmlns="">
      <p:transition spd="slow" advTm="5427"/>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143339" y="1223312"/>
            <a:ext cx="5952661" cy="3742178"/>
          </a:xfrm>
          <a:prstGeom prst="rect">
            <a:avLst/>
          </a:prstGeom>
          <a:solidFill>
            <a:schemeClr val="accent1">
              <a:alpha val="19000"/>
            </a:schemeClr>
          </a:solidFill>
        </p:spPr>
        <p:txBody>
          <a:bodyPr wrap="square" rtlCol="0" anchor="t">
            <a:spAutoFit/>
          </a:bodyPr>
          <a:lstStyle/>
          <a:p>
            <a:pPr algn="just">
              <a:lnSpc>
                <a:spcPct val="150000"/>
              </a:lnSpc>
              <a:spcBef>
                <a:spcPts val="800"/>
              </a:spcBef>
            </a:pPr>
            <a:r>
              <a:rPr lang="en-US" altLang="zh-CN" sz="1600" b="1"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1600" b="1" dirty="0">
                <a:latin typeface="微软雅黑" panose="020B0503020204020204" pitchFamily="34" charset="-122"/>
                <a:ea typeface="微软雅黑" panose="020B0503020204020204" pitchFamily="34" charset="-122"/>
                <a:cs typeface="微软雅黑" panose="020B0503020204020204" pitchFamily="34" charset="-122"/>
                <a:sym typeface="+mn-ea"/>
              </a:rPr>
              <a:t>疾病基本情况</a:t>
            </a:r>
            <a:r>
              <a:rPr lang="en-US" altLang="zh-CN" sz="1600" b="1"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1600" b="1"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1600" b="1" dirty="0">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重症肌无力（</a:t>
            </a:r>
            <a:r>
              <a:rPr lang="en-US" altLang="zh-CN" sz="1600" b="1" dirty="0">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MG</a:t>
            </a:r>
            <a:r>
              <a:rPr lang="zh-CN" altLang="en-US" sz="1600" b="1" dirty="0">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是一种罕见病，由神经</a:t>
            </a:r>
            <a:r>
              <a:rPr lang="en-US" altLang="zh-CN" sz="1600" dirty="0">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肌肉接头处传递功能障碍所引起的自身免疫性疾病，乙酰胆碱受体抗体可干扰</a:t>
            </a:r>
            <a:r>
              <a:rPr lang="en-US" altLang="zh-CN" sz="1600" dirty="0" err="1">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AChR</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聚集、影响</a:t>
            </a:r>
            <a:r>
              <a:rPr lang="en-US" altLang="zh-CN" sz="1600" dirty="0" err="1">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AChR</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功能及神经</a:t>
            </a:r>
            <a:r>
              <a:rPr lang="en-US" altLang="zh-CN" sz="1600" dirty="0">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肌肉接头信号传递。该疾病具有致死的风险。我国</a:t>
            </a:r>
            <a:r>
              <a:rPr lang="en-US" altLang="zh-CN" sz="1600" dirty="0">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MG</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发病率约为</a:t>
            </a:r>
            <a:r>
              <a:rPr lang="en-US" altLang="zh-CN" sz="1600" dirty="0">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0.68</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a:t>
            </a:r>
            <a:r>
              <a:rPr lang="en-US" altLang="zh-CN" sz="1600" dirty="0">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10</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万，女性发病率略高；住院死亡率为</a:t>
            </a:r>
            <a:r>
              <a:rPr lang="en-US" altLang="zh-CN" sz="1600" dirty="0">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14.69‰</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，主要死亡原因包括呼吸衰竭、肺部感染等。各个年龄阶段均可发病，</a:t>
            </a:r>
            <a:r>
              <a:rPr lang="en-US" altLang="zh-CN" sz="1600" dirty="0">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30</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岁和</a:t>
            </a:r>
            <a:r>
              <a:rPr lang="en-US" altLang="zh-CN" sz="1600" dirty="0">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50</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岁左右呈现发病双峰，中国儿童及青少年</a:t>
            </a:r>
            <a:r>
              <a:rPr lang="en-US" altLang="zh-CN" sz="1600" dirty="0">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MG</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患病高达</a:t>
            </a:r>
            <a:r>
              <a:rPr lang="en-US" altLang="zh-CN" sz="1600" dirty="0">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50</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％，构成第３个发病高峰；最新的</a:t>
            </a:r>
            <a:r>
              <a:rPr lang="en-US" altLang="zh-CN" sz="1600" dirty="0">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重症肌无力患者健康报告</a:t>
            </a:r>
            <a:r>
              <a:rPr lang="en-US" altLang="zh-CN" sz="1600" dirty="0">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中指出，由于</a:t>
            </a:r>
            <a:r>
              <a:rPr lang="en-US" altLang="zh-CN" sz="1600" dirty="0">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MG</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所造成失业、丧失劳动力、丧失学习能力而停学的患者共计</a:t>
            </a:r>
            <a:r>
              <a:rPr lang="en-US" altLang="zh-CN" sz="1600" dirty="0">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30.6%</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，危害性较大。</a:t>
            </a:r>
            <a:endParaRPr lang="en-US" altLang="zh-CN" sz="1600" dirty="0">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endParaRPr>
          </a:p>
        </p:txBody>
      </p:sp>
      <p:sp>
        <p:nvSpPr>
          <p:cNvPr id="5" name="文本框 4">
            <a:extLst>
              <a:ext uri="{FF2B5EF4-FFF2-40B4-BE49-F238E27FC236}">
                <a16:creationId xmlns:a16="http://schemas.microsoft.com/office/drawing/2014/main" id="{05403AB3-7ACB-8C3A-4261-88DF64C1DE1A}"/>
              </a:ext>
            </a:extLst>
          </p:cNvPr>
          <p:cNvSpPr txBox="1"/>
          <p:nvPr/>
        </p:nvSpPr>
        <p:spPr>
          <a:xfrm>
            <a:off x="130618" y="5008515"/>
            <a:ext cx="11930764" cy="1526187"/>
          </a:xfrm>
          <a:prstGeom prst="rect">
            <a:avLst/>
          </a:prstGeom>
          <a:solidFill>
            <a:schemeClr val="accent1">
              <a:alpha val="19000"/>
            </a:schemeClr>
          </a:solidFill>
        </p:spPr>
        <p:txBody>
          <a:bodyPr wrap="square">
            <a:spAutoFit/>
          </a:bodyPr>
          <a:lstStyle/>
          <a:p>
            <a:pPr algn="just" fontAlgn="auto">
              <a:lnSpc>
                <a:spcPct val="150000"/>
              </a:lnSpc>
              <a:buClrTx/>
              <a:buSzTx/>
              <a:buFontTx/>
            </a:pPr>
            <a:r>
              <a:rPr lang="zh-CN" altLang="en-US" sz="1600" b="1" dirty="0">
                <a:latin typeface="微软雅黑" panose="020B0503020204020204" pitchFamily="34" charset="-122"/>
                <a:ea typeface="微软雅黑" panose="020B0503020204020204" pitchFamily="34" charset="-122"/>
                <a:cs typeface="微软雅黑" panose="020B0503020204020204" pitchFamily="34" charset="-122"/>
                <a:sym typeface="+mn-ea"/>
              </a:rPr>
              <a:t>【药理毒理】</a:t>
            </a:r>
            <a:r>
              <a:rPr lang="zh-CN"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rPr>
              <a:t>石杉碱甲为胆碱酯酶抑制剂，对乙酰胆碱酯酶</a:t>
            </a:r>
            <a:r>
              <a:rPr lang="zh-CN" altLang="zh-CN"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具有选择性抑制作用</a:t>
            </a:r>
            <a:r>
              <a:rPr lang="zh-CN"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zh-CN"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易通过血脑屏障</a:t>
            </a:r>
            <a:r>
              <a:rPr lang="zh-CN"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rPr>
              <a:t>，具有</a:t>
            </a:r>
            <a:r>
              <a:rPr lang="zh-CN" altLang="zh-CN"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促进记忆再现</a:t>
            </a:r>
            <a:r>
              <a:rPr lang="zh-CN"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zh-CN"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增强记忆保持</a:t>
            </a:r>
            <a:r>
              <a:rPr lang="zh-CN"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rPr>
              <a:t>和</a:t>
            </a:r>
            <a:r>
              <a:rPr lang="zh-CN" altLang="zh-CN"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加强肌肉收缩强度的作用</a:t>
            </a:r>
            <a:r>
              <a:rPr lang="zh-CN"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rPr>
              <a:t>。</a:t>
            </a:r>
            <a:endParaRPr lang="en-US"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algn="just">
              <a:lnSpc>
                <a:spcPct val="150000"/>
              </a:lnSpc>
            </a:pPr>
            <a:r>
              <a:rPr lang="zh-CN" altLang="en-US" sz="1600" b="1" dirty="0">
                <a:latin typeface="微软雅黑" panose="020B0503020204020204" pitchFamily="34" charset="-122"/>
                <a:ea typeface="微软雅黑" panose="020B0503020204020204" pitchFamily="34" charset="-122"/>
                <a:cs typeface="微软雅黑" panose="020B0503020204020204" pitchFamily="34" charset="-122"/>
                <a:sym typeface="+mn-ea"/>
              </a:rPr>
              <a:t>【作用机制】</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以</a:t>
            </a:r>
            <a:r>
              <a:rPr lang="zh-CN" altLang="en-US"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中枢抗炎为核心</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，同时具有</a:t>
            </a:r>
            <a:r>
              <a:rPr lang="zh-CN" altLang="en-US"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抗氧化应激</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保护线粒体</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抑制神经细胞凋亡</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减轻铁超载</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神经营养</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改善脑代谢</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等临床作用的</a:t>
            </a:r>
            <a:r>
              <a:rPr lang="zh-CN" altLang="en-US"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新一代乙酰胆碱酯酶抑制剂</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a:t>
            </a:r>
            <a:endParaRPr lang="en-US" altLang="zh-CN" sz="1600" b="1" dirty="0">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
        <p:nvSpPr>
          <p:cNvPr id="7" name="文本框 6">
            <a:extLst>
              <a:ext uri="{FF2B5EF4-FFF2-40B4-BE49-F238E27FC236}">
                <a16:creationId xmlns:a16="http://schemas.microsoft.com/office/drawing/2014/main" id="{99D7B381-B662-0834-E16A-1E4ABD688510}"/>
              </a:ext>
            </a:extLst>
          </p:cNvPr>
          <p:cNvSpPr txBox="1"/>
          <p:nvPr/>
        </p:nvSpPr>
        <p:spPr>
          <a:xfrm>
            <a:off x="143339" y="6534702"/>
            <a:ext cx="10465163" cy="276999"/>
          </a:xfrm>
          <a:prstGeom prst="rect">
            <a:avLst/>
          </a:prstGeom>
          <a:noFill/>
        </p:spPr>
        <p:txBody>
          <a:bodyPr wrap="square">
            <a:spAutoFit/>
          </a:bodyPr>
          <a:lstStyle/>
          <a:p>
            <a:r>
              <a:rPr lang="zh-CN" altLang="en-US" sz="1200" dirty="0">
                <a:solidFill>
                  <a:srgbClr val="222222"/>
                </a:solidFill>
                <a:latin typeface="PingFangSC-Regular"/>
              </a:rPr>
              <a:t>中国免疫学会神经免疫分会</a:t>
            </a:r>
            <a:r>
              <a:rPr lang="en-US" altLang="zh-CN" sz="1200" dirty="0">
                <a:solidFill>
                  <a:srgbClr val="222222"/>
                </a:solidFill>
                <a:latin typeface="PingFangSC-Regular"/>
              </a:rPr>
              <a:t>,</a:t>
            </a:r>
            <a:r>
              <a:rPr lang="zh-CN" altLang="en-US" sz="1200" dirty="0">
                <a:solidFill>
                  <a:srgbClr val="222222"/>
                </a:solidFill>
                <a:latin typeface="PingFangSC-Regular"/>
              </a:rPr>
              <a:t>常婷</a:t>
            </a:r>
            <a:r>
              <a:rPr lang="en-US" altLang="zh-CN" sz="1200" dirty="0">
                <a:solidFill>
                  <a:srgbClr val="222222"/>
                </a:solidFill>
                <a:latin typeface="PingFangSC-Regular"/>
              </a:rPr>
              <a:t>,</a:t>
            </a:r>
            <a:r>
              <a:rPr lang="zh-CN" altLang="en-US" sz="1200" dirty="0">
                <a:solidFill>
                  <a:srgbClr val="222222"/>
                </a:solidFill>
                <a:latin typeface="PingFangSC-Regular"/>
              </a:rPr>
              <a:t>李柱一</a:t>
            </a:r>
            <a:r>
              <a:rPr lang="en-US" altLang="zh-CN" sz="1200" dirty="0">
                <a:solidFill>
                  <a:srgbClr val="222222"/>
                </a:solidFill>
                <a:latin typeface="PingFangSC-Regular"/>
              </a:rPr>
              <a:t>,</a:t>
            </a:r>
            <a:r>
              <a:rPr lang="zh-CN" altLang="en-US" sz="1200" dirty="0">
                <a:solidFill>
                  <a:srgbClr val="222222"/>
                </a:solidFill>
                <a:latin typeface="PingFangSC-Regular"/>
              </a:rPr>
              <a:t>等</a:t>
            </a:r>
            <a:r>
              <a:rPr lang="en-US" altLang="zh-CN" sz="1200" dirty="0">
                <a:solidFill>
                  <a:srgbClr val="222222"/>
                </a:solidFill>
                <a:latin typeface="PingFangSC-Regular"/>
              </a:rPr>
              <a:t>.</a:t>
            </a:r>
            <a:r>
              <a:rPr lang="zh-CN" altLang="en-US" sz="1200" dirty="0">
                <a:solidFill>
                  <a:srgbClr val="222222"/>
                </a:solidFill>
                <a:latin typeface="PingFangSC-Regular"/>
              </a:rPr>
              <a:t>中国重症肌无力诊断和治疗指南</a:t>
            </a:r>
            <a:r>
              <a:rPr lang="en-US" altLang="zh-CN" sz="1200" dirty="0">
                <a:solidFill>
                  <a:srgbClr val="222222"/>
                </a:solidFill>
                <a:latin typeface="PingFangSC-Regular"/>
              </a:rPr>
              <a:t>(2020</a:t>
            </a:r>
            <a:r>
              <a:rPr lang="zh-CN" altLang="en-US" sz="1200" dirty="0">
                <a:solidFill>
                  <a:srgbClr val="222222"/>
                </a:solidFill>
                <a:latin typeface="PingFangSC-Regular"/>
              </a:rPr>
              <a:t>版</a:t>
            </a:r>
            <a:r>
              <a:rPr lang="en-US" altLang="zh-CN" sz="1200" dirty="0">
                <a:solidFill>
                  <a:srgbClr val="222222"/>
                </a:solidFill>
                <a:latin typeface="PingFangSC-Regular"/>
              </a:rPr>
              <a:t>)[J].</a:t>
            </a:r>
            <a:r>
              <a:rPr lang="zh-CN" altLang="en-US" sz="1200" dirty="0">
                <a:solidFill>
                  <a:srgbClr val="222222"/>
                </a:solidFill>
                <a:latin typeface="PingFangSC-Regular"/>
              </a:rPr>
              <a:t>中国神经免疫学和神经病学杂志</a:t>
            </a:r>
            <a:r>
              <a:rPr lang="en-US" altLang="zh-CN" sz="1200" dirty="0">
                <a:solidFill>
                  <a:srgbClr val="222222"/>
                </a:solidFill>
                <a:latin typeface="PingFangSC-Regular"/>
              </a:rPr>
              <a:t>, 2021, 28(1):12.</a:t>
            </a:r>
            <a:endParaRPr lang="zh-CN" altLang="en-US" sz="1200" dirty="0"/>
          </a:p>
        </p:txBody>
      </p:sp>
      <p:pic>
        <p:nvPicPr>
          <p:cNvPr id="2" name="图片 1" descr="灵康药业集团LOGO1 png">
            <a:extLst>
              <a:ext uri="{FF2B5EF4-FFF2-40B4-BE49-F238E27FC236}">
                <a16:creationId xmlns:a16="http://schemas.microsoft.com/office/drawing/2014/main" id="{F3A02DB9-F6CE-05D7-A044-406A08CE9D0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l="2023" t="29942" r="1204" b="55544"/>
          <a:stretch>
            <a:fillRect/>
          </a:stretch>
        </p:blipFill>
        <p:spPr bwMode="auto">
          <a:xfrm>
            <a:off x="10084208" y="6332871"/>
            <a:ext cx="2065813"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文本框 7">
            <a:extLst>
              <a:ext uri="{FF2B5EF4-FFF2-40B4-BE49-F238E27FC236}">
                <a16:creationId xmlns:a16="http://schemas.microsoft.com/office/drawing/2014/main" id="{00F63D40-4CE6-8EA7-ACEA-70EBF68F3A1A}"/>
              </a:ext>
            </a:extLst>
          </p:cNvPr>
          <p:cNvSpPr txBox="1"/>
          <p:nvPr>
            <p:custDataLst>
              <p:tags r:id="rId1"/>
            </p:custDataLst>
          </p:nvPr>
        </p:nvSpPr>
        <p:spPr>
          <a:xfrm>
            <a:off x="0" y="234616"/>
            <a:ext cx="4864540" cy="706755"/>
          </a:xfrm>
          <a:prstGeom prst="rect">
            <a:avLst/>
          </a:prstGeom>
          <a:noFill/>
        </p:spPr>
        <p:txBody>
          <a:bodyPr wrap="square">
            <a:spAutoFit/>
          </a:bodyPr>
          <a:lstStyle/>
          <a:p>
            <a:r>
              <a:rPr lang="en-US" altLang="zh-CN" sz="4000" b="1" dirty="0">
                <a:solidFill>
                  <a:schemeClr val="accent1"/>
                </a:solidFill>
                <a:latin typeface="微软雅黑" panose="020B0503020204020204" pitchFamily="34" charset="-122"/>
                <a:ea typeface="微软雅黑" panose="020B0503020204020204" pitchFamily="34" charset="-122"/>
              </a:rPr>
              <a:t>01 </a:t>
            </a:r>
            <a:r>
              <a:rPr lang="zh-CN" altLang="en-US" sz="4000" b="1" dirty="0">
                <a:solidFill>
                  <a:schemeClr val="accent1"/>
                </a:solidFill>
                <a:latin typeface="微软雅黑" panose="020B0503020204020204" pitchFamily="34" charset="-122"/>
                <a:ea typeface="微软雅黑" panose="020B0503020204020204" pitchFamily="34" charset="-122"/>
              </a:rPr>
              <a:t>药品基本信息</a:t>
            </a:r>
          </a:p>
        </p:txBody>
      </p:sp>
      <p:sp>
        <p:nvSpPr>
          <p:cNvPr id="10" name="圆角矩形 40">
            <a:extLst>
              <a:ext uri="{FF2B5EF4-FFF2-40B4-BE49-F238E27FC236}">
                <a16:creationId xmlns:a16="http://schemas.microsoft.com/office/drawing/2014/main" id="{5FC4C536-663D-3287-98B2-391F8EADD822}"/>
              </a:ext>
            </a:extLst>
          </p:cNvPr>
          <p:cNvSpPr/>
          <p:nvPr/>
        </p:nvSpPr>
        <p:spPr>
          <a:xfrm>
            <a:off x="143339" y="1126048"/>
            <a:ext cx="11930764" cy="73171"/>
          </a:xfrm>
          <a:prstGeom prst="roundRect">
            <a:avLst>
              <a:gd name="adj" fmla="val 50000"/>
            </a:avLst>
          </a:prstGeom>
          <a:gradFill>
            <a:gsLst>
              <a:gs pos="0">
                <a:schemeClr val="bg1">
                  <a:lumMod val="75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defRPr/>
            </a:pPr>
            <a:endParaRPr lang="zh-CN" altLang="en-US" sz="1867">
              <a:solidFill>
                <a:srgbClr val="FFFFFF"/>
              </a:solidFill>
              <a:latin typeface="Calibri" panose="020F0502020204030204"/>
              <a:ea typeface="宋体" panose="02010600030101010101" pitchFamily="2" charset="-122"/>
            </a:endParaRPr>
          </a:p>
        </p:txBody>
      </p:sp>
      <p:sp>
        <p:nvSpPr>
          <p:cNvPr id="9" name="文本框 8">
            <a:extLst>
              <a:ext uri="{FF2B5EF4-FFF2-40B4-BE49-F238E27FC236}">
                <a16:creationId xmlns:a16="http://schemas.microsoft.com/office/drawing/2014/main" id="{6920042F-91EC-6B9A-8649-56951138C3EF}"/>
              </a:ext>
            </a:extLst>
          </p:cNvPr>
          <p:cNvSpPr txBox="1"/>
          <p:nvPr/>
        </p:nvSpPr>
        <p:spPr>
          <a:xfrm>
            <a:off x="6144302" y="1223312"/>
            <a:ext cx="5904359" cy="3742178"/>
          </a:xfrm>
          <a:prstGeom prst="rect">
            <a:avLst/>
          </a:prstGeom>
          <a:solidFill>
            <a:schemeClr val="accent1">
              <a:alpha val="19000"/>
            </a:schemeClr>
          </a:solidFill>
        </p:spPr>
        <p:txBody>
          <a:bodyPr wrap="square" rtlCol="0">
            <a:spAutoFit/>
          </a:bodyPr>
          <a:lstStyle/>
          <a:p>
            <a:pPr>
              <a:lnSpc>
                <a:spcPct val="150000"/>
              </a:lnSpc>
            </a:pPr>
            <a:r>
              <a:rPr lang="zh-CN" altLang="en-US" sz="1600" b="1" dirty="0">
                <a:latin typeface="微软雅黑" panose="020B0503020204020204" pitchFamily="34" charset="-122"/>
                <a:ea typeface="微软雅黑" panose="020B0503020204020204" pitchFamily="34" charset="-122"/>
                <a:cs typeface="微软雅黑" panose="020B0503020204020204" pitchFamily="34" charset="-122"/>
                <a:sym typeface="+mn-ea"/>
              </a:rPr>
              <a:t>【未满足的治疗需求】</a:t>
            </a:r>
            <a:endParaRPr lang="en-US" altLang="zh-CN" sz="1600" b="1"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a:lnSpc>
                <a:spcPct val="150000"/>
              </a:lnSpc>
            </a:pP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rPr>
              <a:t>1.石杉碱甲口服常释剂型国家医保甲类</a:t>
            </a:r>
            <a:r>
              <a:rPr lang="en-US" altLang="zh-CN" sz="1600" dirty="0">
                <a:latin typeface="微软雅黑" panose="020B0503020204020204" pitchFamily="34" charset="-122"/>
                <a:ea typeface="微软雅黑" panose="020B0503020204020204" pitchFamily="34" charset="-122"/>
                <a:cs typeface="微软雅黑" panose="020B0503020204020204" pitchFamily="34" charset="-122"/>
              </a:rPr>
              <a:t>1111</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rPr>
              <a:t>，收录在分类</a:t>
            </a:r>
            <a:r>
              <a:rPr lang="en-US" altLang="zh-CN" sz="1600" dirty="0">
                <a:latin typeface="微软雅黑" panose="020B0503020204020204" pitchFamily="34" charset="-122"/>
                <a:ea typeface="微软雅黑" panose="020B0503020204020204" pitchFamily="34" charset="-122"/>
                <a:cs typeface="微软雅黑" panose="020B0503020204020204" pitchFamily="34" charset="-122"/>
              </a:rPr>
              <a:t>“</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rPr>
              <a:t>儿童注意缺陷障碍伴多动症和促智的精神兴奋药”，注射用石杉碱甲比医保收录的</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石杉碱甲口服常释剂型多一个适应症：</a:t>
            </a:r>
            <a:r>
              <a:rPr lang="en-US" altLang="zh-CN"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zh-CN"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用于重症肌无力的治疗</a:t>
            </a:r>
            <a:r>
              <a:rPr lang="en-US" altLang="zh-CN"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a:t>
            </a:r>
            <a:endParaRPr lang="en-US"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a:lnSpc>
                <a:spcPct val="150000"/>
              </a:lnSpc>
            </a:pPr>
            <a:r>
              <a:rPr lang="en-US"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目前重症肌无力的治疗仍以胆碱酯酶抑制剂、糖皮质激素、免疫抑制剂、静脉注射、血浆置换以及胸腺切除为主。相比较目录中收录的胆碱酯酶抑制剂加兰他敏，石杉碱甲</a:t>
            </a:r>
            <a:r>
              <a:rPr lang="zh-CN" altLang="en-US"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安全性更高</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，外周胆碱能</a:t>
            </a:r>
            <a:r>
              <a:rPr lang="zh-CN" altLang="en-US"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副作用较少</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，且有研究中显示石杉碱甲比加兰他敏</a:t>
            </a:r>
            <a:r>
              <a:rPr lang="zh-CN" altLang="en-US"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更有效</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，并能比加兰他敏</a:t>
            </a:r>
            <a:r>
              <a:rPr lang="zh-CN" altLang="en-US"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更快更长时间的发挥乙酰胆碱酯酶抑制作用</a:t>
            </a:r>
            <a:r>
              <a:rPr lang="zh-CN" altLang="en-US" sz="1600"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a:t>
            </a:r>
            <a:endParaRPr lang="en-US" altLang="zh-CN" sz="1600"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Tree>
  </p:cSld>
  <p:clrMapOvr>
    <a:masterClrMapping/>
  </p:clrMapOvr>
  <mc:AlternateContent xmlns:mc="http://schemas.openxmlformats.org/markup-compatibility/2006" xmlns:p14="http://schemas.microsoft.com/office/powerpoint/2010/main">
    <mc:Choice Requires="p14">
      <p:transition spd="slow" p14:dur="2000" advTm="5427"/>
    </mc:Choice>
    <mc:Fallback xmlns="">
      <p:transition spd="slow" advTm="5427"/>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3" name="表格 22"/>
          <p:cNvGraphicFramePr/>
          <p:nvPr>
            <p:custDataLst>
              <p:tags r:id="rId1"/>
            </p:custDataLst>
            <p:extLst>
              <p:ext uri="{D42A27DB-BD31-4B8C-83A1-F6EECF244321}">
                <p14:modId xmlns:p14="http://schemas.microsoft.com/office/powerpoint/2010/main" val="2596941716"/>
              </p:ext>
            </p:extLst>
          </p:nvPr>
        </p:nvGraphicFramePr>
        <p:xfrm>
          <a:off x="143339" y="3071661"/>
          <a:ext cx="11804091" cy="1341120"/>
        </p:xfrm>
        <a:graphic>
          <a:graphicData uri="http://schemas.openxmlformats.org/drawingml/2006/table">
            <a:tbl>
              <a:tblPr firstRow="1" bandRow="1">
                <a:tableStyleId>{5C22544A-7EE6-4342-B048-85BDC9FD1C3A}</a:tableStyleId>
              </a:tblPr>
              <a:tblGrid>
                <a:gridCol w="3837302">
                  <a:extLst>
                    <a:ext uri="{9D8B030D-6E8A-4147-A177-3AD203B41FA5}">
                      <a16:colId xmlns:a16="http://schemas.microsoft.com/office/drawing/2014/main" val="20000"/>
                    </a:ext>
                  </a:extLst>
                </a:gridCol>
                <a:gridCol w="1733605">
                  <a:extLst>
                    <a:ext uri="{9D8B030D-6E8A-4147-A177-3AD203B41FA5}">
                      <a16:colId xmlns:a16="http://schemas.microsoft.com/office/drawing/2014/main" val="20001"/>
                    </a:ext>
                  </a:extLst>
                </a:gridCol>
                <a:gridCol w="1733602">
                  <a:extLst>
                    <a:ext uri="{9D8B030D-6E8A-4147-A177-3AD203B41FA5}">
                      <a16:colId xmlns:a16="http://schemas.microsoft.com/office/drawing/2014/main" val="20002"/>
                    </a:ext>
                  </a:extLst>
                </a:gridCol>
                <a:gridCol w="2571190">
                  <a:extLst>
                    <a:ext uri="{9D8B030D-6E8A-4147-A177-3AD203B41FA5}">
                      <a16:colId xmlns:a16="http://schemas.microsoft.com/office/drawing/2014/main" val="20003"/>
                    </a:ext>
                  </a:extLst>
                </a:gridCol>
                <a:gridCol w="1928392">
                  <a:extLst>
                    <a:ext uri="{9D8B030D-6E8A-4147-A177-3AD203B41FA5}">
                      <a16:colId xmlns:a16="http://schemas.microsoft.com/office/drawing/2014/main" val="20004"/>
                    </a:ext>
                  </a:extLst>
                </a:gridCol>
              </a:tblGrid>
              <a:tr h="299797">
                <a:tc rowSpan="2">
                  <a:txBody>
                    <a:bodyPr/>
                    <a:lstStyle/>
                    <a:p>
                      <a:pPr algn="ctr">
                        <a:lnSpc>
                          <a:spcPct val="100000"/>
                        </a:lnSpc>
                        <a:buNone/>
                      </a:pPr>
                      <a:r>
                        <a:rPr lang="zh-CN" altLang="en-US" sz="1400" dirty="0"/>
                        <a:t>成份</a:t>
                      </a:r>
                    </a:p>
                  </a:txBody>
                  <a:tcPr marL="121920" marR="121920" marT="60960" marB="60960" anchor="ctr">
                    <a:lnL w="12700" cmpd="sng">
                      <a:solidFill>
                        <a:schemeClr val="bg1"/>
                      </a:solidFill>
                      <a:prstDash val="solid"/>
                    </a:lnL>
                    <a:lnR w="12700" cmpd="sng">
                      <a:solidFill>
                        <a:schemeClr val="bg1"/>
                      </a:solidFill>
                      <a:prstDash val="solid"/>
                    </a:lnR>
                    <a:lnT w="12700" cmpd="sng">
                      <a:solidFill>
                        <a:schemeClr val="bg1"/>
                      </a:solidFill>
                      <a:prstDash val="solid"/>
                    </a:lnT>
                    <a:lnB w="9525" cmpd="sng">
                      <a:solidFill>
                        <a:schemeClr val="tx1"/>
                      </a:solidFill>
                      <a:prstDash val="solid"/>
                    </a:lnB>
                    <a:solidFill>
                      <a:srgbClr val="00757D"/>
                    </a:solidFill>
                  </a:tcPr>
                </a:tc>
                <a:tc gridSpan="2">
                  <a:txBody>
                    <a:bodyPr/>
                    <a:lstStyle/>
                    <a:p>
                      <a:pPr algn="ctr">
                        <a:lnSpc>
                          <a:spcPct val="100000"/>
                        </a:lnSpc>
                        <a:buNone/>
                      </a:pPr>
                      <a:r>
                        <a:rPr lang="en-US" altLang="zh-CN" sz="1400" dirty="0"/>
                        <a:t>IC</a:t>
                      </a:r>
                      <a:r>
                        <a:rPr lang="en-US" altLang="zh-CN" sz="1400" baseline="-25000" dirty="0"/>
                        <a:t>50</a:t>
                      </a:r>
                      <a:r>
                        <a:rPr lang="en-US" altLang="zh-CN" sz="1400" dirty="0"/>
                        <a:t>(</a:t>
                      </a:r>
                      <a:r>
                        <a:rPr lang="en-US" altLang="zh-CN" sz="1400" dirty="0" err="1"/>
                        <a:t>uM</a:t>
                      </a:r>
                      <a:r>
                        <a:rPr lang="en-US" altLang="zh-CN" sz="1400" dirty="0"/>
                        <a:t>)</a:t>
                      </a:r>
                    </a:p>
                  </a:txBody>
                  <a:tcPr marL="121920" marR="121920" marT="60960" marB="60960" anchor="ctr">
                    <a:lnL w="12700" cmpd="sng">
                      <a:solidFill>
                        <a:schemeClr val="bg1"/>
                      </a:solidFill>
                      <a:prstDash val="solid"/>
                    </a:lnL>
                    <a:lnR w="12700" cmpd="sng">
                      <a:solidFill>
                        <a:schemeClr val="bg1"/>
                      </a:solidFill>
                      <a:prstDash val="solid"/>
                    </a:lnR>
                    <a:lnT w="12700" cmpd="sng">
                      <a:solidFill>
                        <a:schemeClr val="bg1"/>
                      </a:solidFill>
                      <a:prstDash val="solid"/>
                    </a:lnT>
                    <a:lnB w="12700" cmpd="sng">
                      <a:solidFill>
                        <a:schemeClr val="bg1"/>
                      </a:solidFill>
                      <a:prstDash val="solid"/>
                    </a:lnB>
                    <a:solidFill>
                      <a:srgbClr val="00757D"/>
                    </a:solidFill>
                  </a:tcPr>
                </a:tc>
                <a:tc hMerge="1">
                  <a:txBody>
                    <a:bodyPr/>
                    <a:lstStyle/>
                    <a:p>
                      <a:endParaRPr lang="zh-CN"/>
                    </a:p>
                  </a:txBody>
                  <a:tcPr>
                    <a:lnR w="12700" cmpd="sng">
                      <a:solidFill>
                        <a:schemeClr val="bg1"/>
                      </a:solidFill>
                      <a:prstDash val="solid"/>
                    </a:lnR>
                    <a:lnT w="12700" cmpd="sng">
                      <a:solidFill>
                        <a:schemeClr val="bg1"/>
                      </a:solidFill>
                      <a:prstDash val="solid"/>
                    </a:lnT>
                    <a:lnB w="12700" cmpd="sng">
                      <a:solidFill>
                        <a:schemeClr val="bg1"/>
                      </a:solidFill>
                      <a:prstDash val="solid"/>
                    </a:lnB>
                  </a:tcPr>
                </a:tc>
                <a:tc>
                  <a:txBody>
                    <a:bodyPr/>
                    <a:lstStyle/>
                    <a:p>
                      <a:pPr algn="ctr">
                        <a:lnSpc>
                          <a:spcPct val="100000"/>
                        </a:lnSpc>
                        <a:buNone/>
                      </a:pPr>
                      <a:r>
                        <a:rPr lang="en-US" altLang="zh-CN" sz="1400" dirty="0"/>
                        <a:t> IC</a:t>
                      </a:r>
                      <a:r>
                        <a:rPr lang="en-US" altLang="zh-CN" sz="1400" baseline="-25000" dirty="0"/>
                        <a:t>50</a:t>
                      </a:r>
                      <a:r>
                        <a:rPr lang="zh-CN" altLang="en-US" sz="1400" dirty="0"/>
                        <a:t>比值</a:t>
                      </a:r>
                    </a:p>
                  </a:txBody>
                  <a:tcPr marL="121920" marR="121920" marT="60960" marB="60960" anchor="ctr">
                    <a:lnL w="12700" cmpd="sng">
                      <a:solidFill>
                        <a:schemeClr val="bg1"/>
                      </a:solidFill>
                      <a:prstDash val="solid"/>
                    </a:lnL>
                    <a:lnR w="12700" cmpd="sng">
                      <a:solidFill>
                        <a:schemeClr val="bg1"/>
                      </a:solidFill>
                      <a:prstDash val="solid"/>
                    </a:lnR>
                    <a:lnT w="12700" cmpd="sng">
                      <a:solidFill>
                        <a:schemeClr val="bg1"/>
                      </a:solidFill>
                      <a:prstDash val="solid"/>
                    </a:lnT>
                    <a:lnB w="12700" cmpd="sng">
                      <a:solidFill>
                        <a:schemeClr val="bg1"/>
                      </a:solidFill>
                      <a:prstDash val="solid"/>
                    </a:lnB>
                    <a:solidFill>
                      <a:srgbClr val="00757D"/>
                    </a:solidFill>
                  </a:tcPr>
                </a:tc>
                <a:tc rowSpan="2">
                  <a:txBody>
                    <a:bodyPr/>
                    <a:lstStyle/>
                    <a:p>
                      <a:pPr algn="ctr">
                        <a:lnSpc>
                          <a:spcPct val="100000"/>
                        </a:lnSpc>
                        <a:buNone/>
                      </a:pPr>
                      <a:r>
                        <a:rPr lang="en-US" altLang="zh-CN" sz="1400" dirty="0"/>
                        <a:t>K</a:t>
                      </a:r>
                      <a:r>
                        <a:rPr lang="en-US" altLang="zh-CN" sz="1400" baseline="-25000" dirty="0"/>
                        <a:t>i</a:t>
                      </a:r>
                      <a:r>
                        <a:rPr lang="en-US" altLang="zh-CN" sz="1400" dirty="0"/>
                        <a:t>(</a:t>
                      </a:r>
                      <a:r>
                        <a:rPr lang="en-US" altLang="zh-CN" sz="1400" dirty="0" err="1"/>
                        <a:t>nM</a:t>
                      </a:r>
                      <a:r>
                        <a:rPr lang="en-US" altLang="zh-CN" sz="1400" dirty="0"/>
                        <a:t>)</a:t>
                      </a:r>
                    </a:p>
                  </a:txBody>
                  <a:tcPr marL="121920" marR="121920" marT="60960" marB="60960" anchor="ctr">
                    <a:lnL w="12700" cmpd="sng">
                      <a:solidFill>
                        <a:schemeClr val="bg1"/>
                      </a:solidFill>
                      <a:prstDash val="solid"/>
                    </a:lnL>
                    <a:lnR w="12700" cmpd="sng">
                      <a:solidFill>
                        <a:schemeClr val="bg1"/>
                      </a:solidFill>
                      <a:prstDash val="solid"/>
                    </a:lnR>
                    <a:lnT w="12700" cmpd="sng">
                      <a:solidFill>
                        <a:schemeClr val="bg1"/>
                      </a:solidFill>
                      <a:prstDash val="solid"/>
                    </a:lnT>
                    <a:lnB w="9525" cmpd="sng">
                      <a:solidFill>
                        <a:schemeClr val="tx1"/>
                      </a:solidFill>
                      <a:prstDash val="solid"/>
                    </a:lnB>
                    <a:solidFill>
                      <a:srgbClr val="00757D"/>
                    </a:solidFill>
                  </a:tcPr>
                </a:tc>
                <a:extLst>
                  <a:ext uri="{0D108BD9-81ED-4DB2-BD59-A6C34878D82A}">
                    <a16:rowId xmlns:a16="http://schemas.microsoft.com/office/drawing/2014/main" val="10000"/>
                  </a:ext>
                </a:extLst>
              </a:tr>
              <a:tr h="299797">
                <a:tc vMerge="1">
                  <a:txBody>
                    <a:bodyPr/>
                    <a:lstStyle/>
                    <a:p>
                      <a:endParaRPr lang="zh-CN"/>
                    </a:p>
                  </a:txBody>
                  <a:tcPr>
                    <a:lnL w="12700" cmpd="sng">
                      <a:solidFill>
                        <a:schemeClr val="bg1"/>
                      </a:solidFill>
                      <a:prstDash val="solid"/>
                    </a:lnL>
                    <a:lnR w="12700" cmpd="sng">
                      <a:solidFill>
                        <a:schemeClr val="bg1"/>
                      </a:solidFill>
                      <a:prstDash val="solid"/>
                    </a:lnR>
                    <a:lnB w="9525" cmpd="sng">
                      <a:solidFill>
                        <a:schemeClr val="tx1"/>
                      </a:solidFill>
                      <a:prstDash val="solid"/>
                    </a:lnB>
                  </a:tcPr>
                </a:tc>
                <a:tc>
                  <a:txBody>
                    <a:bodyPr/>
                    <a:lstStyle/>
                    <a:p>
                      <a:pPr algn="ctr">
                        <a:lnSpc>
                          <a:spcPct val="100000"/>
                        </a:lnSpc>
                        <a:buNone/>
                      </a:pPr>
                      <a:r>
                        <a:rPr lang="en-US" altLang="zh-CN" sz="1400" b="1" dirty="0" err="1">
                          <a:solidFill>
                            <a:schemeClr val="bg1"/>
                          </a:solidFill>
                        </a:rPr>
                        <a:t>AChE</a:t>
                      </a:r>
                      <a:endParaRPr lang="en-US" altLang="zh-CN" sz="1400" b="1" dirty="0">
                        <a:solidFill>
                          <a:schemeClr val="bg1"/>
                        </a:solidFill>
                      </a:endParaRPr>
                    </a:p>
                  </a:txBody>
                  <a:tcPr marL="121920" marR="121920" marT="60960" marB="60960" anchor="ctr">
                    <a:lnL w="12700" cmpd="sng">
                      <a:solidFill>
                        <a:schemeClr val="bg1"/>
                      </a:solidFill>
                      <a:prstDash val="solid"/>
                    </a:lnL>
                    <a:lnR w="12700" cmpd="sng">
                      <a:solidFill>
                        <a:schemeClr val="bg1"/>
                      </a:solidFill>
                      <a:prstDash val="solid"/>
                    </a:lnR>
                    <a:lnT w="12700" cmpd="sng">
                      <a:solidFill>
                        <a:schemeClr val="bg1"/>
                      </a:solidFill>
                      <a:prstDash val="solid"/>
                    </a:lnT>
                    <a:lnB w="9525" cmpd="sng">
                      <a:solidFill>
                        <a:schemeClr val="tx1"/>
                      </a:solidFill>
                      <a:prstDash val="solid"/>
                    </a:lnB>
                    <a:solidFill>
                      <a:srgbClr val="00757D"/>
                    </a:solidFill>
                  </a:tcPr>
                </a:tc>
                <a:tc>
                  <a:txBody>
                    <a:bodyPr/>
                    <a:lstStyle/>
                    <a:p>
                      <a:pPr algn="ctr">
                        <a:lnSpc>
                          <a:spcPct val="100000"/>
                        </a:lnSpc>
                        <a:buNone/>
                      </a:pPr>
                      <a:r>
                        <a:rPr lang="en-US" altLang="zh-CN" sz="1400" b="1" dirty="0" err="1">
                          <a:solidFill>
                            <a:schemeClr val="bg1"/>
                          </a:solidFill>
                        </a:rPr>
                        <a:t>BuChE</a:t>
                      </a:r>
                      <a:endParaRPr lang="en-US" altLang="zh-CN" sz="1400" b="1" dirty="0">
                        <a:solidFill>
                          <a:schemeClr val="bg1"/>
                        </a:solidFill>
                      </a:endParaRPr>
                    </a:p>
                  </a:txBody>
                  <a:tcPr marL="121920" marR="121920" marT="60960" marB="60960" anchor="ctr">
                    <a:lnL w="12700" cmpd="sng">
                      <a:solidFill>
                        <a:schemeClr val="bg1"/>
                      </a:solidFill>
                      <a:prstDash val="solid"/>
                    </a:lnL>
                    <a:lnR w="12700" cmpd="sng">
                      <a:solidFill>
                        <a:schemeClr val="bg1"/>
                      </a:solidFill>
                      <a:prstDash val="solid"/>
                    </a:lnR>
                    <a:lnT w="12700" cmpd="sng">
                      <a:solidFill>
                        <a:schemeClr val="bg1"/>
                      </a:solidFill>
                      <a:prstDash val="solid"/>
                    </a:lnT>
                    <a:lnB w="9525" cmpd="sng">
                      <a:solidFill>
                        <a:schemeClr val="tx1"/>
                      </a:solidFill>
                      <a:prstDash val="solid"/>
                    </a:lnB>
                    <a:solidFill>
                      <a:srgbClr val="00757D"/>
                    </a:solidFill>
                  </a:tcPr>
                </a:tc>
                <a:tc>
                  <a:txBody>
                    <a:bodyPr/>
                    <a:lstStyle/>
                    <a:p>
                      <a:pPr algn="ctr">
                        <a:lnSpc>
                          <a:spcPct val="100000"/>
                        </a:lnSpc>
                        <a:buNone/>
                      </a:pPr>
                      <a:r>
                        <a:rPr lang="en-US" altLang="zh-CN" sz="1400" b="1" dirty="0" err="1">
                          <a:solidFill>
                            <a:schemeClr val="bg1"/>
                          </a:solidFill>
                        </a:rPr>
                        <a:t>BuChE</a:t>
                      </a:r>
                      <a:r>
                        <a:rPr lang="en-US" altLang="zh-CN" sz="1400" b="1" dirty="0">
                          <a:solidFill>
                            <a:schemeClr val="bg1"/>
                          </a:solidFill>
                        </a:rPr>
                        <a:t>/</a:t>
                      </a:r>
                      <a:r>
                        <a:rPr lang="en-US" altLang="zh-CN" sz="1400" b="1" dirty="0" err="1">
                          <a:solidFill>
                            <a:schemeClr val="bg1"/>
                          </a:solidFill>
                        </a:rPr>
                        <a:t>AChE</a:t>
                      </a:r>
                      <a:endParaRPr lang="en-US" altLang="zh-CN" sz="1400" b="1" dirty="0">
                        <a:solidFill>
                          <a:schemeClr val="bg1"/>
                        </a:solidFill>
                      </a:endParaRPr>
                    </a:p>
                  </a:txBody>
                  <a:tcPr marL="121920" marR="121920" marT="60960" marB="60960" anchor="ctr">
                    <a:lnL w="12700" cmpd="sng">
                      <a:solidFill>
                        <a:schemeClr val="bg1"/>
                      </a:solidFill>
                      <a:prstDash val="solid"/>
                    </a:lnL>
                    <a:lnR w="12700" cmpd="sng">
                      <a:solidFill>
                        <a:schemeClr val="bg1"/>
                      </a:solidFill>
                      <a:prstDash val="solid"/>
                    </a:lnR>
                    <a:lnT w="12700" cmpd="sng">
                      <a:solidFill>
                        <a:schemeClr val="bg1"/>
                      </a:solidFill>
                      <a:prstDash val="solid"/>
                    </a:lnT>
                    <a:lnB w="9525" cmpd="sng">
                      <a:solidFill>
                        <a:schemeClr val="tx1"/>
                      </a:solidFill>
                      <a:prstDash val="solid"/>
                    </a:lnB>
                    <a:solidFill>
                      <a:srgbClr val="00757D"/>
                    </a:solidFill>
                  </a:tcPr>
                </a:tc>
                <a:tc vMerge="1">
                  <a:txBody>
                    <a:bodyPr/>
                    <a:lstStyle/>
                    <a:p>
                      <a:endParaRPr lang="zh-CN"/>
                    </a:p>
                  </a:txBody>
                  <a:tcPr>
                    <a:lnL w="12700" cmpd="sng">
                      <a:solidFill>
                        <a:schemeClr val="bg1"/>
                      </a:solidFill>
                      <a:prstDash val="solid"/>
                    </a:lnL>
                    <a:lnR w="12700" cmpd="sng">
                      <a:solidFill>
                        <a:schemeClr val="bg1"/>
                      </a:solidFill>
                      <a:prstDash val="solid"/>
                    </a:lnR>
                    <a:lnB w="9525" cmpd="sng">
                      <a:solidFill>
                        <a:schemeClr val="tx1"/>
                      </a:solidFill>
                      <a:prstDash val="solid"/>
                    </a:lnB>
                  </a:tcPr>
                </a:tc>
                <a:extLst>
                  <a:ext uri="{0D108BD9-81ED-4DB2-BD59-A6C34878D82A}">
                    <a16:rowId xmlns:a16="http://schemas.microsoft.com/office/drawing/2014/main" val="10001"/>
                  </a:ext>
                </a:extLst>
              </a:tr>
              <a:tr h="299797">
                <a:tc>
                  <a:txBody>
                    <a:bodyPr/>
                    <a:lstStyle/>
                    <a:p>
                      <a:pPr algn="ctr">
                        <a:lnSpc>
                          <a:spcPct val="100000"/>
                        </a:lnSpc>
                        <a:buNone/>
                      </a:pPr>
                      <a:r>
                        <a:rPr lang="en-US" altLang="zh-CN" sz="1400" dirty="0"/>
                        <a:t>Hup A(</a:t>
                      </a:r>
                      <a:r>
                        <a:rPr lang="zh-CN" altLang="en-US" sz="1400" dirty="0">
                          <a:sym typeface="+mn-ea"/>
                        </a:rPr>
                        <a:t>石杉碱甲</a:t>
                      </a:r>
                      <a:r>
                        <a:rPr lang="en-US" altLang="zh-CN" sz="1400" dirty="0"/>
                        <a:t>)</a:t>
                      </a:r>
                      <a:endParaRPr lang="zh-CN" altLang="en-US" sz="1400" dirty="0"/>
                    </a:p>
                  </a:txBody>
                  <a:tcPr marL="121920" marR="121920" marT="60960" marB="60960" anchor="ctr">
                    <a:lnL w="9525" cmpd="sng">
                      <a:solidFill>
                        <a:schemeClr val="tx1"/>
                      </a:solidFill>
                      <a:prstDash val="solid"/>
                    </a:lnL>
                    <a:lnR w="9525" cmpd="sng">
                      <a:solidFill>
                        <a:schemeClr val="tx1"/>
                      </a:solidFill>
                      <a:prstDash val="solid"/>
                    </a:lnR>
                    <a:lnT w="9525" cmpd="sng">
                      <a:solidFill>
                        <a:schemeClr val="tx1"/>
                      </a:solidFill>
                      <a:prstDash val="solid"/>
                    </a:lnT>
                    <a:lnB w="9525" cmpd="sng">
                      <a:solidFill>
                        <a:schemeClr val="tx1"/>
                      </a:solidFill>
                      <a:prstDash val="solid"/>
                    </a:lnB>
                    <a:solidFill>
                      <a:schemeClr val="bg1"/>
                    </a:solidFill>
                  </a:tcPr>
                </a:tc>
                <a:tc>
                  <a:txBody>
                    <a:bodyPr/>
                    <a:lstStyle/>
                    <a:p>
                      <a:pPr algn="ctr">
                        <a:lnSpc>
                          <a:spcPct val="100000"/>
                        </a:lnSpc>
                        <a:buNone/>
                      </a:pPr>
                      <a:r>
                        <a:rPr lang="en-US" altLang="zh-CN" sz="1400" dirty="0">
                          <a:solidFill>
                            <a:srgbClr val="C00000"/>
                          </a:solidFill>
                        </a:rPr>
                        <a:t>0.082</a:t>
                      </a:r>
                    </a:p>
                  </a:txBody>
                  <a:tcPr marL="121920" marR="121920" marT="60960" marB="60960" anchor="ctr">
                    <a:lnL w="9525" cmpd="sng">
                      <a:solidFill>
                        <a:schemeClr val="tx1"/>
                      </a:solidFill>
                      <a:prstDash val="solid"/>
                    </a:lnL>
                    <a:lnR w="9525" cmpd="sng">
                      <a:solidFill>
                        <a:schemeClr val="tx1"/>
                      </a:solidFill>
                      <a:prstDash val="solid"/>
                    </a:lnR>
                    <a:lnT w="9525" cmpd="sng">
                      <a:solidFill>
                        <a:schemeClr val="tx1"/>
                      </a:solidFill>
                      <a:prstDash val="solid"/>
                    </a:lnT>
                    <a:lnB w="9525" cmpd="sng">
                      <a:solidFill>
                        <a:schemeClr val="tx1"/>
                      </a:solidFill>
                      <a:prstDash val="solid"/>
                    </a:lnB>
                    <a:solidFill>
                      <a:schemeClr val="bg1"/>
                    </a:solidFill>
                  </a:tcPr>
                </a:tc>
                <a:tc>
                  <a:txBody>
                    <a:bodyPr/>
                    <a:lstStyle/>
                    <a:p>
                      <a:pPr algn="ctr">
                        <a:lnSpc>
                          <a:spcPct val="100000"/>
                        </a:lnSpc>
                        <a:buNone/>
                      </a:pPr>
                      <a:r>
                        <a:rPr lang="en-US" altLang="zh-CN" sz="1400">
                          <a:solidFill>
                            <a:srgbClr val="C00000"/>
                          </a:solidFill>
                        </a:rPr>
                        <a:t>74.43</a:t>
                      </a:r>
                    </a:p>
                  </a:txBody>
                  <a:tcPr marL="121920" marR="121920" marT="60960" marB="60960" anchor="ctr">
                    <a:lnL w="9525" cmpd="sng">
                      <a:solidFill>
                        <a:schemeClr val="tx1"/>
                      </a:solidFill>
                      <a:prstDash val="solid"/>
                    </a:lnL>
                    <a:lnR w="9525" cmpd="sng">
                      <a:solidFill>
                        <a:schemeClr val="tx1"/>
                      </a:solidFill>
                      <a:prstDash val="solid"/>
                    </a:lnR>
                    <a:lnT w="9525" cmpd="sng">
                      <a:solidFill>
                        <a:schemeClr val="tx1"/>
                      </a:solidFill>
                      <a:prstDash val="solid"/>
                    </a:lnT>
                    <a:lnB w="9525" cmpd="sng">
                      <a:solidFill>
                        <a:schemeClr val="tx1"/>
                      </a:solidFill>
                      <a:prstDash val="solid"/>
                    </a:lnB>
                    <a:solidFill>
                      <a:schemeClr val="bg1"/>
                    </a:solidFill>
                  </a:tcPr>
                </a:tc>
                <a:tc>
                  <a:txBody>
                    <a:bodyPr/>
                    <a:lstStyle/>
                    <a:p>
                      <a:pPr algn="ctr">
                        <a:lnSpc>
                          <a:spcPct val="100000"/>
                        </a:lnSpc>
                        <a:buNone/>
                      </a:pPr>
                      <a:r>
                        <a:rPr lang="en-US" altLang="zh-CN" sz="1400" dirty="0">
                          <a:solidFill>
                            <a:srgbClr val="C00000"/>
                          </a:solidFill>
                        </a:rPr>
                        <a:t>907.7</a:t>
                      </a:r>
                    </a:p>
                  </a:txBody>
                  <a:tcPr marL="121920" marR="121920" marT="60960" marB="60960" anchor="ctr">
                    <a:lnL w="9525" cmpd="sng">
                      <a:solidFill>
                        <a:schemeClr val="tx1"/>
                      </a:solidFill>
                      <a:prstDash val="solid"/>
                    </a:lnL>
                    <a:lnR w="9525" cmpd="sng">
                      <a:solidFill>
                        <a:schemeClr val="tx1"/>
                      </a:solidFill>
                      <a:prstDash val="solid"/>
                    </a:lnR>
                    <a:lnT w="9525" cmpd="sng">
                      <a:solidFill>
                        <a:schemeClr val="tx1"/>
                      </a:solidFill>
                      <a:prstDash val="solid"/>
                    </a:lnT>
                    <a:lnB w="9525" cmpd="sng">
                      <a:solidFill>
                        <a:schemeClr val="tx1"/>
                      </a:solidFill>
                      <a:prstDash val="solid"/>
                    </a:lnB>
                    <a:solidFill>
                      <a:schemeClr val="bg1"/>
                    </a:solidFill>
                  </a:tcPr>
                </a:tc>
                <a:tc>
                  <a:txBody>
                    <a:bodyPr/>
                    <a:lstStyle/>
                    <a:p>
                      <a:pPr algn="ctr">
                        <a:lnSpc>
                          <a:spcPct val="100000"/>
                        </a:lnSpc>
                        <a:buNone/>
                      </a:pPr>
                      <a:r>
                        <a:rPr lang="en-US" altLang="zh-CN" sz="1400">
                          <a:solidFill>
                            <a:srgbClr val="C00000"/>
                          </a:solidFill>
                        </a:rPr>
                        <a:t>24.9</a:t>
                      </a:r>
                    </a:p>
                  </a:txBody>
                  <a:tcPr marL="121920" marR="121920" marT="60960" marB="60960" anchor="ctr">
                    <a:lnL w="9525" cmpd="sng">
                      <a:solidFill>
                        <a:schemeClr val="tx1"/>
                      </a:solidFill>
                      <a:prstDash val="solid"/>
                    </a:lnL>
                    <a:lnR w="9525" cmpd="sng">
                      <a:solidFill>
                        <a:schemeClr val="tx1"/>
                      </a:solidFill>
                      <a:prstDash val="solid"/>
                    </a:lnR>
                    <a:lnT w="9525" cmpd="sng">
                      <a:solidFill>
                        <a:schemeClr val="tx1"/>
                      </a:solidFill>
                      <a:prstDash val="solid"/>
                    </a:lnT>
                    <a:lnB w="9525" cmpd="sng">
                      <a:solidFill>
                        <a:schemeClr val="tx1"/>
                      </a:solidFill>
                      <a:prstDash val="solid"/>
                    </a:lnB>
                    <a:solidFill>
                      <a:schemeClr val="bg1"/>
                    </a:solidFill>
                  </a:tcPr>
                </a:tc>
                <a:extLst>
                  <a:ext uri="{0D108BD9-81ED-4DB2-BD59-A6C34878D82A}">
                    <a16:rowId xmlns:a16="http://schemas.microsoft.com/office/drawing/2014/main" val="10002"/>
                  </a:ext>
                </a:extLst>
              </a:tr>
              <a:tr h="299797">
                <a:tc>
                  <a:txBody>
                    <a:bodyPr/>
                    <a:lstStyle/>
                    <a:p>
                      <a:pPr algn="ctr">
                        <a:lnSpc>
                          <a:spcPct val="100000"/>
                        </a:lnSpc>
                        <a:buNone/>
                      </a:pPr>
                      <a:r>
                        <a:rPr lang="en-US" altLang="zh-CN" sz="1400" dirty="0" err="1"/>
                        <a:t>Galanthamine</a:t>
                      </a:r>
                      <a:r>
                        <a:rPr lang="en-US" altLang="zh-CN" sz="1400" dirty="0"/>
                        <a:t>(</a:t>
                      </a:r>
                      <a:r>
                        <a:rPr lang="en-US" altLang="zh-CN" sz="1400" dirty="0" err="1"/>
                        <a:t>加兰他敏</a:t>
                      </a:r>
                      <a:r>
                        <a:rPr lang="en-US" altLang="zh-CN" sz="1400" dirty="0"/>
                        <a:t>)</a:t>
                      </a:r>
                    </a:p>
                  </a:txBody>
                  <a:tcPr marL="121920" marR="121920" marT="60960" marB="60960" anchor="ctr">
                    <a:lnL w="9525" cmpd="sng">
                      <a:solidFill>
                        <a:schemeClr val="tx1"/>
                      </a:solidFill>
                      <a:prstDash val="solid"/>
                    </a:lnL>
                    <a:lnR w="9525" cmpd="sng">
                      <a:solidFill>
                        <a:schemeClr val="tx1"/>
                      </a:solidFill>
                      <a:prstDash val="solid"/>
                    </a:lnR>
                    <a:lnT w="9525" cmpd="sng">
                      <a:solidFill>
                        <a:schemeClr val="tx1"/>
                      </a:solidFill>
                      <a:prstDash val="solid"/>
                    </a:lnT>
                    <a:lnB w="9525" cmpd="sng">
                      <a:solidFill>
                        <a:schemeClr val="tx1"/>
                      </a:solidFill>
                      <a:prstDash val="solid"/>
                    </a:lnB>
                    <a:solidFill>
                      <a:schemeClr val="bg1"/>
                    </a:solidFill>
                  </a:tcPr>
                </a:tc>
                <a:tc>
                  <a:txBody>
                    <a:bodyPr/>
                    <a:lstStyle/>
                    <a:p>
                      <a:pPr algn="ctr">
                        <a:lnSpc>
                          <a:spcPct val="100000"/>
                        </a:lnSpc>
                        <a:buNone/>
                      </a:pPr>
                      <a:r>
                        <a:rPr lang="en-US" altLang="zh-CN" sz="1400" dirty="0"/>
                        <a:t>1.995</a:t>
                      </a:r>
                    </a:p>
                  </a:txBody>
                  <a:tcPr marL="121920" marR="121920" marT="60960" marB="60960" anchor="ctr">
                    <a:lnL w="9525" cmpd="sng">
                      <a:solidFill>
                        <a:schemeClr val="tx1"/>
                      </a:solidFill>
                      <a:prstDash val="solid"/>
                    </a:lnL>
                    <a:lnR w="9525" cmpd="sng">
                      <a:solidFill>
                        <a:schemeClr val="tx1"/>
                      </a:solidFill>
                      <a:prstDash val="solid"/>
                    </a:lnR>
                    <a:lnT w="9525" cmpd="sng">
                      <a:solidFill>
                        <a:schemeClr val="tx1"/>
                      </a:solidFill>
                      <a:prstDash val="solid"/>
                    </a:lnT>
                    <a:lnB w="9525" cmpd="sng">
                      <a:solidFill>
                        <a:schemeClr val="tx1"/>
                      </a:solidFill>
                      <a:prstDash val="solid"/>
                    </a:lnB>
                    <a:solidFill>
                      <a:schemeClr val="bg1"/>
                    </a:solidFill>
                  </a:tcPr>
                </a:tc>
                <a:tc>
                  <a:txBody>
                    <a:bodyPr/>
                    <a:lstStyle/>
                    <a:p>
                      <a:pPr algn="ctr">
                        <a:lnSpc>
                          <a:spcPct val="100000"/>
                        </a:lnSpc>
                        <a:buNone/>
                      </a:pPr>
                      <a:r>
                        <a:rPr lang="en-US" altLang="zh-CN" sz="1400" dirty="0"/>
                        <a:t>12.59</a:t>
                      </a:r>
                    </a:p>
                  </a:txBody>
                  <a:tcPr marL="121920" marR="121920" marT="60960" marB="60960" anchor="ctr">
                    <a:lnL w="9525" cmpd="sng">
                      <a:solidFill>
                        <a:schemeClr val="tx1"/>
                      </a:solidFill>
                      <a:prstDash val="solid"/>
                    </a:lnL>
                    <a:lnR w="9525" cmpd="sng">
                      <a:solidFill>
                        <a:schemeClr val="tx1"/>
                      </a:solidFill>
                      <a:prstDash val="solid"/>
                    </a:lnR>
                    <a:lnT w="9525" cmpd="sng">
                      <a:solidFill>
                        <a:schemeClr val="tx1"/>
                      </a:solidFill>
                      <a:prstDash val="solid"/>
                    </a:lnT>
                    <a:lnB w="9525" cmpd="sng">
                      <a:solidFill>
                        <a:schemeClr val="tx1"/>
                      </a:solidFill>
                      <a:prstDash val="solid"/>
                    </a:lnB>
                    <a:solidFill>
                      <a:schemeClr val="bg1"/>
                    </a:solidFill>
                  </a:tcPr>
                </a:tc>
                <a:tc>
                  <a:txBody>
                    <a:bodyPr/>
                    <a:lstStyle/>
                    <a:p>
                      <a:pPr algn="ctr">
                        <a:lnSpc>
                          <a:spcPct val="100000"/>
                        </a:lnSpc>
                        <a:buNone/>
                      </a:pPr>
                      <a:r>
                        <a:rPr lang="en-US" altLang="zh-CN" sz="1400" dirty="0"/>
                        <a:t>6.3</a:t>
                      </a:r>
                    </a:p>
                  </a:txBody>
                  <a:tcPr marL="121920" marR="121920" marT="60960" marB="60960" anchor="ctr">
                    <a:lnL w="9525" cmpd="sng">
                      <a:solidFill>
                        <a:schemeClr val="tx1"/>
                      </a:solidFill>
                      <a:prstDash val="solid"/>
                    </a:lnL>
                    <a:lnR w="9525" cmpd="sng">
                      <a:solidFill>
                        <a:schemeClr val="tx1"/>
                      </a:solidFill>
                      <a:prstDash val="solid"/>
                    </a:lnR>
                    <a:lnT w="9525" cmpd="sng">
                      <a:solidFill>
                        <a:schemeClr val="tx1"/>
                      </a:solidFill>
                      <a:prstDash val="solid"/>
                    </a:lnT>
                    <a:lnB w="9525" cmpd="sng">
                      <a:solidFill>
                        <a:schemeClr val="tx1"/>
                      </a:solidFill>
                      <a:prstDash val="solid"/>
                    </a:lnB>
                    <a:solidFill>
                      <a:schemeClr val="bg1"/>
                    </a:solidFill>
                  </a:tcPr>
                </a:tc>
                <a:tc>
                  <a:txBody>
                    <a:bodyPr/>
                    <a:lstStyle/>
                    <a:p>
                      <a:pPr algn="ctr">
                        <a:lnSpc>
                          <a:spcPct val="100000"/>
                        </a:lnSpc>
                        <a:buNone/>
                      </a:pPr>
                      <a:r>
                        <a:rPr lang="en-US" altLang="zh-CN" sz="1400" dirty="0"/>
                        <a:t>210.0</a:t>
                      </a:r>
                    </a:p>
                  </a:txBody>
                  <a:tcPr marL="121920" marR="121920" marT="60960" marB="60960" anchor="ctr">
                    <a:lnL w="9525" cmpd="sng">
                      <a:solidFill>
                        <a:schemeClr val="tx1"/>
                      </a:solidFill>
                      <a:prstDash val="solid"/>
                    </a:lnL>
                    <a:lnR w="9525" cmpd="sng">
                      <a:solidFill>
                        <a:schemeClr val="tx1"/>
                      </a:solidFill>
                      <a:prstDash val="solid"/>
                    </a:lnR>
                    <a:lnT w="9525" cmpd="sng">
                      <a:solidFill>
                        <a:schemeClr val="tx1"/>
                      </a:solidFill>
                      <a:prstDash val="solid"/>
                    </a:lnT>
                    <a:lnB w="9525" cmpd="sng">
                      <a:solidFill>
                        <a:schemeClr val="tx1"/>
                      </a:solidFill>
                      <a:prstDash val="solid"/>
                    </a:lnB>
                    <a:solidFill>
                      <a:schemeClr val="bg1"/>
                    </a:solidFill>
                  </a:tcPr>
                </a:tc>
                <a:extLst>
                  <a:ext uri="{0D108BD9-81ED-4DB2-BD59-A6C34878D82A}">
                    <a16:rowId xmlns:a16="http://schemas.microsoft.com/office/drawing/2014/main" val="10003"/>
                  </a:ext>
                </a:extLst>
              </a:tr>
            </a:tbl>
          </a:graphicData>
        </a:graphic>
      </p:graphicFrame>
      <p:sp>
        <p:nvSpPr>
          <p:cNvPr id="24" name="文本框 23"/>
          <p:cNvSpPr txBox="1"/>
          <p:nvPr/>
        </p:nvSpPr>
        <p:spPr>
          <a:xfrm>
            <a:off x="143340" y="1129905"/>
            <a:ext cx="11804090" cy="1895519"/>
          </a:xfrm>
          <a:prstGeom prst="rect">
            <a:avLst/>
          </a:prstGeom>
          <a:solidFill>
            <a:schemeClr val="accent1">
              <a:alpha val="19000"/>
            </a:schemeClr>
          </a:solidFill>
        </p:spPr>
        <p:txBody>
          <a:bodyPr wrap="square">
            <a:spAutoFit/>
          </a:bodyPr>
          <a:lstStyle/>
          <a:p>
            <a:pPr algn="just">
              <a:lnSpc>
                <a:spcPct val="150000"/>
              </a:lnSpc>
            </a:pPr>
            <a:r>
              <a:rPr lang="zh-CN" altLang="en-US" sz="1600" b="1" kern="100" dirty="0">
                <a:latin typeface="微软雅黑" panose="020B0503020204020204" pitchFamily="34" charset="-122"/>
                <a:ea typeface="微软雅黑" panose="020B0503020204020204" pitchFamily="34" charset="-122"/>
                <a:cs typeface="微软雅黑" panose="020B0503020204020204" pitchFamily="34" charset="-122"/>
              </a:rPr>
              <a:t>石杉碱甲具有多靶点作用机制，比加兰他敏抑制效价高，安全性好。</a:t>
            </a:r>
            <a:endParaRPr lang="en-US" altLang="zh-CN" sz="1600" b="1" kern="100" dirty="0">
              <a:latin typeface="微软雅黑" panose="020B0503020204020204" pitchFamily="34" charset="-122"/>
              <a:ea typeface="微软雅黑" panose="020B0503020204020204" pitchFamily="34" charset="-122"/>
              <a:cs typeface="微软雅黑" panose="020B0503020204020204" pitchFamily="34" charset="-122"/>
            </a:endParaRPr>
          </a:p>
          <a:p>
            <a:pPr algn="just">
              <a:lnSpc>
                <a:spcPct val="150000"/>
              </a:lnSpc>
            </a:pPr>
            <a:r>
              <a:rPr lang="zh-CN" altLang="en-US" sz="1600" kern="100" dirty="0">
                <a:latin typeface="微软雅黑" panose="020B0503020204020204" pitchFamily="34" charset="-122"/>
                <a:ea typeface="微软雅黑" panose="020B0503020204020204" pitchFamily="34" charset="-122"/>
                <a:cs typeface="微软雅黑" panose="020B0503020204020204" pitchFamily="34" charset="-122"/>
              </a:rPr>
              <a:t>    注射用</a:t>
            </a:r>
            <a:r>
              <a:rPr lang="zh-CN" altLang="zh-CN" sz="1600" kern="100" dirty="0">
                <a:latin typeface="微软雅黑" panose="020B0503020204020204" pitchFamily="34" charset="-122"/>
                <a:ea typeface="微软雅黑" panose="020B0503020204020204" pitchFamily="34" charset="-122"/>
                <a:cs typeface="微软雅黑" panose="020B0503020204020204" pitchFamily="34" charset="-122"/>
              </a:rPr>
              <a:t>石杉碱甲作为和加兰他敏同类型的胆碱酯酶抑制剂，对于</a:t>
            </a:r>
            <a:r>
              <a:rPr lang="en-US" altLang="zh-CN" sz="1600" kern="100" dirty="0" err="1">
                <a:latin typeface="微软雅黑" panose="020B0503020204020204" pitchFamily="34" charset="-122"/>
                <a:ea typeface="微软雅黑" panose="020B0503020204020204" pitchFamily="34" charset="-122"/>
                <a:cs typeface="微软雅黑" panose="020B0503020204020204" pitchFamily="34" charset="-122"/>
              </a:rPr>
              <a:t>AChE</a:t>
            </a:r>
            <a:r>
              <a:rPr lang="zh-CN" altLang="zh-CN" sz="1600" kern="100" dirty="0">
                <a:latin typeface="微软雅黑" panose="020B0503020204020204" pitchFamily="34" charset="-122"/>
                <a:ea typeface="微软雅黑" panose="020B0503020204020204" pitchFamily="34" charset="-122"/>
                <a:cs typeface="微软雅黑" panose="020B0503020204020204" pitchFamily="34" charset="-122"/>
              </a:rPr>
              <a:t>的</a:t>
            </a:r>
            <a:r>
              <a:rPr lang="en-US" altLang="zh-CN" sz="1600" kern="100" dirty="0">
                <a:latin typeface="微软雅黑" panose="020B0503020204020204" pitchFamily="34" charset="-122"/>
                <a:ea typeface="微软雅黑" panose="020B0503020204020204" pitchFamily="34" charset="-122"/>
                <a:cs typeface="微软雅黑" panose="020B0503020204020204" pitchFamily="34" charset="-122"/>
              </a:rPr>
              <a:t>IC50</a:t>
            </a:r>
            <a:r>
              <a:rPr lang="zh-CN" altLang="zh-CN" sz="1600" kern="100" dirty="0">
                <a:latin typeface="微软雅黑" panose="020B0503020204020204" pitchFamily="34" charset="-122"/>
                <a:ea typeface="微软雅黑" panose="020B0503020204020204" pitchFamily="34" charset="-122"/>
                <a:cs typeface="微软雅黑" panose="020B0503020204020204" pitchFamily="34" charset="-122"/>
              </a:rPr>
              <a:t>为</a:t>
            </a:r>
            <a:r>
              <a:rPr lang="en-US" altLang="zh-CN" sz="1600" kern="100" dirty="0">
                <a:latin typeface="微软雅黑" panose="020B0503020204020204" pitchFamily="34" charset="-122"/>
                <a:ea typeface="微软雅黑" panose="020B0503020204020204" pitchFamily="34" charset="-122"/>
                <a:cs typeface="微软雅黑" panose="020B0503020204020204" pitchFamily="34" charset="-122"/>
              </a:rPr>
              <a:t>0.082u</a:t>
            </a:r>
            <a:r>
              <a:rPr lang="en-US" altLang="zh-CN" sz="1600" dirty="0">
                <a:latin typeface="微软雅黑" panose="020B0503020204020204" pitchFamily="34" charset="-122"/>
                <a:ea typeface="微软雅黑" panose="020B0503020204020204" pitchFamily="34" charset="-122"/>
              </a:rPr>
              <a:t>M</a:t>
            </a:r>
            <a:r>
              <a:rPr lang="zh-CN" altLang="zh-CN" sz="1600" kern="100" dirty="0">
                <a:latin typeface="微软雅黑" panose="020B0503020204020204" pitchFamily="34" charset="-122"/>
                <a:ea typeface="微软雅黑" panose="020B0503020204020204" pitchFamily="34" charset="-122"/>
                <a:cs typeface="微软雅黑" panose="020B0503020204020204" pitchFamily="34" charset="-122"/>
              </a:rPr>
              <a:t>，对于</a:t>
            </a:r>
            <a:r>
              <a:rPr lang="en-US" altLang="zh-CN" sz="1600" kern="100" dirty="0" err="1">
                <a:latin typeface="微软雅黑" panose="020B0503020204020204" pitchFamily="34" charset="-122"/>
                <a:ea typeface="微软雅黑" panose="020B0503020204020204" pitchFamily="34" charset="-122"/>
                <a:cs typeface="微软雅黑" panose="020B0503020204020204" pitchFamily="34" charset="-122"/>
              </a:rPr>
              <a:t>BuChE</a:t>
            </a:r>
            <a:r>
              <a:rPr lang="zh-CN" altLang="zh-CN" sz="1600" kern="100" dirty="0">
                <a:latin typeface="微软雅黑" panose="020B0503020204020204" pitchFamily="34" charset="-122"/>
                <a:ea typeface="微软雅黑" panose="020B0503020204020204" pitchFamily="34" charset="-122"/>
                <a:cs typeface="微软雅黑" panose="020B0503020204020204" pitchFamily="34" charset="-122"/>
              </a:rPr>
              <a:t>的</a:t>
            </a:r>
            <a:r>
              <a:rPr lang="en-US" altLang="zh-CN" sz="1600" kern="100" dirty="0">
                <a:latin typeface="微软雅黑" panose="020B0503020204020204" pitchFamily="34" charset="-122"/>
                <a:ea typeface="微软雅黑" panose="020B0503020204020204" pitchFamily="34" charset="-122"/>
                <a:cs typeface="微软雅黑" panose="020B0503020204020204" pitchFamily="34" charset="-122"/>
              </a:rPr>
              <a:t>IC50</a:t>
            </a:r>
            <a:r>
              <a:rPr lang="zh-CN" altLang="zh-CN" sz="1600" kern="100" dirty="0">
                <a:latin typeface="微软雅黑" panose="020B0503020204020204" pitchFamily="34" charset="-122"/>
                <a:ea typeface="微软雅黑" panose="020B0503020204020204" pitchFamily="34" charset="-122"/>
                <a:cs typeface="微软雅黑" panose="020B0503020204020204" pitchFamily="34" charset="-122"/>
              </a:rPr>
              <a:t>为</a:t>
            </a:r>
            <a:r>
              <a:rPr lang="en-US" altLang="zh-CN" sz="1600" kern="100" dirty="0">
                <a:latin typeface="微软雅黑" panose="020B0503020204020204" pitchFamily="34" charset="-122"/>
                <a:ea typeface="微软雅黑" panose="020B0503020204020204" pitchFamily="34" charset="-122"/>
                <a:cs typeface="微软雅黑" panose="020B0503020204020204" pitchFamily="34" charset="-122"/>
              </a:rPr>
              <a:t>74.43u</a:t>
            </a:r>
            <a:r>
              <a:rPr lang="en-US" altLang="zh-CN" sz="1600" dirty="0">
                <a:latin typeface="微软雅黑" panose="020B0503020204020204" pitchFamily="34" charset="-122"/>
                <a:ea typeface="微软雅黑" panose="020B0503020204020204" pitchFamily="34" charset="-122"/>
              </a:rPr>
              <a:t>M</a:t>
            </a:r>
            <a:r>
              <a:rPr lang="zh-CN" altLang="zh-CN" sz="1600" kern="100" dirty="0">
                <a:latin typeface="微软雅黑" panose="020B0503020204020204" pitchFamily="34" charset="-122"/>
                <a:ea typeface="微软雅黑" panose="020B0503020204020204" pitchFamily="34" charset="-122"/>
                <a:cs typeface="微软雅黑" panose="020B0503020204020204" pitchFamily="34" charset="-122"/>
              </a:rPr>
              <a:t>，而加兰他敏对于</a:t>
            </a:r>
            <a:r>
              <a:rPr lang="en-US" altLang="zh-CN" sz="1600" kern="100" dirty="0" err="1">
                <a:latin typeface="微软雅黑" panose="020B0503020204020204" pitchFamily="34" charset="-122"/>
                <a:ea typeface="微软雅黑" panose="020B0503020204020204" pitchFamily="34" charset="-122"/>
                <a:cs typeface="微软雅黑" panose="020B0503020204020204" pitchFamily="34" charset="-122"/>
              </a:rPr>
              <a:t>AChE</a:t>
            </a:r>
            <a:r>
              <a:rPr lang="zh-CN" altLang="zh-CN" sz="1600" kern="100" dirty="0">
                <a:latin typeface="微软雅黑" panose="020B0503020204020204" pitchFamily="34" charset="-122"/>
                <a:ea typeface="微软雅黑" panose="020B0503020204020204" pitchFamily="34" charset="-122"/>
                <a:cs typeface="微软雅黑" panose="020B0503020204020204" pitchFamily="34" charset="-122"/>
              </a:rPr>
              <a:t>的</a:t>
            </a:r>
            <a:r>
              <a:rPr lang="en-US" altLang="zh-CN" sz="1600" kern="100" dirty="0">
                <a:latin typeface="微软雅黑" panose="020B0503020204020204" pitchFamily="34" charset="-122"/>
                <a:ea typeface="微软雅黑" panose="020B0503020204020204" pitchFamily="34" charset="-122"/>
                <a:cs typeface="微软雅黑" panose="020B0503020204020204" pitchFamily="34" charset="-122"/>
              </a:rPr>
              <a:t>IC50</a:t>
            </a:r>
            <a:r>
              <a:rPr lang="zh-CN" altLang="zh-CN" sz="1600" kern="100" dirty="0">
                <a:latin typeface="微软雅黑" panose="020B0503020204020204" pitchFamily="34" charset="-122"/>
                <a:ea typeface="微软雅黑" panose="020B0503020204020204" pitchFamily="34" charset="-122"/>
                <a:cs typeface="微软雅黑" panose="020B0503020204020204" pitchFamily="34" charset="-122"/>
              </a:rPr>
              <a:t>为</a:t>
            </a:r>
            <a:r>
              <a:rPr lang="en-US" altLang="zh-CN" sz="1600" kern="100" dirty="0">
                <a:latin typeface="微软雅黑" panose="020B0503020204020204" pitchFamily="34" charset="-122"/>
                <a:ea typeface="微软雅黑" panose="020B0503020204020204" pitchFamily="34" charset="-122"/>
                <a:cs typeface="微软雅黑" panose="020B0503020204020204" pitchFamily="34" charset="-122"/>
              </a:rPr>
              <a:t>1.995u</a:t>
            </a:r>
            <a:r>
              <a:rPr lang="en-US" altLang="zh-CN" sz="1600" dirty="0">
                <a:latin typeface="微软雅黑" panose="020B0503020204020204" pitchFamily="34" charset="-122"/>
                <a:ea typeface="微软雅黑" panose="020B0503020204020204" pitchFamily="34" charset="-122"/>
              </a:rPr>
              <a:t>M</a:t>
            </a:r>
            <a:r>
              <a:rPr lang="zh-CN" altLang="zh-CN" sz="1600" kern="100" dirty="0">
                <a:latin typeface="微软雅黑" panose="020B0503020204020204" pitchFamily="34" charset="-122"/>
                <a:ea typeface="微软雅黑" panose="020B0503020204020204" pitchFamily="34" charset="-122"/>
                <a:cs typeface="微软雅黑" panose="020B0503020204020204" pitchFamily="34" charset="-122"/>
              </a:rPr>
              <a:t>，对于</a:t>
            </a:r>
            <a:r>
              <a:rPr lang="en-US" altLang="zh-CN" sz="1600" kern="100" dirty="0" err="1">
                <a:latin typeface="微软雅黑" panose="020B0503020204020204" pitchFamily="34" charset="-122"/>
                <a:ea typeface="微软雅黑" panose="020B0503020204020204" pitchFamily="34" charset="-122"/>
                <a:cs typeface="微软雅黑" panose="020B0503020204020204" pitchFamily="34" charset="-122"/>
              </a:rPr>
              <a:t>BuChE</a:t>
            </a:r>
            <a:r>
              <a:rPr lang="zh-CN" altLang="zh-CN" sz="1600" kern="100" dirty="0">
                <a:latin typeface="微软雅黑" panose="020B0503020204020204" pitchFamily="34" charset="-122"/>
                <a:ea typeface="微软雅黑" panose="020B0503020204020204" pitchFamily="34" charset="-122"/>
                <a:cs typeface="微软雅黑" panose="020B0503020204020204" pitchFamily="34" charset="-122"/>
              </a:rPr>
              <a:t>的</a:t>
            </a:r>
            <a:r>
              <a:rPr lang="en-US" altLang="zh-CN" sz="1600" kern="100" dirty="0">
                <a:latin typeface="微软雅黑" panose="020B0503020204020204" pitchFamily="34" charset="-122"/>
                <a:ea typeface="微软雅黑" panose="020B0503020204020204" pitchFamily="34" charset="-122"/>
                <a:cs typeface="微软雅黑" panose="020B0503020204020204" pitchFamily="34" charset="-122"/>
              </a:rPr>
              <a:t>IC50</a:t>
            </a:r>
            <a:r>
              <a:rPr lang="zh-CN" altLang="zh-CN" sz="1600" kern="100" dirty="0">
                <a:latin typeface="微软雅黑" panose="020B0503020204020204" pitchFamily="34" charset="-122"/>
                <a:ea typeface="微软雅黑" panose="020B0503020204020204" pitchFamily="34" charset="-122"/>
                <a:cs typeface="微软雅黑" panose="020B0503020204020204" pitchFamily="34" charset="-122"/>
              </a:rPr>
              <a:t>为</a:t>
            </a:r>
            <a:r>
              <a:rPr lang="en-US" altLang="zh-CN" sz="1600" kern="100" dirty="0">
                <a:latin typeface="微软雅黑" panose="020B0503020204020204" pitchFamily="34" charset="-122"/>
                <a:ea typeface="微软雅黑" panose="020B0503020204020204" pitchFamily="34" charset="-122"/>
                <a:cs typeface="微软雅黑" panose="020B0503020204020204" pitchFamily="34" charset="-122"/>
              </a:rPr>
              <a:t>12.59u</a:t>
            </a:r>
            <a:r>
              <a:rPr lang="en-US" altLang="zh-CN" sz="1600" dirty="0">
                <a:latin typeface="微软雅黑" panose="020B0503020204020204" pitchFamily="34" charset="-122"/>
                <a:ea typeface="微软雅黑" panose="020B0503020204020204" pitchFamily="34" charset="-122"/>
              </a:rPr>
              <a:t>M</a:t>
            </a:r>
            <a:r>
              <a:rPr lang="zh-CN" altLang="zh-CN" sz="1600" kern="100" dirty="0">
                <a:latin typeface="微软雅黑" panose="020B0503020204020204" pitchFamily="34" charset="-122"/>
                <a:ea typeface="微软雅黑" panose="020B0503020204020204" pitchFamily="34" charset="-122"/>
                <a:cs typeface="微软雅黑" panose="020B0503020204020204" pitchFamily="34" charset="-122"/>
              </a:rPr>
              <a:t>，相对比下，</a:t>
            </a:r>
            <a:r>
              <a:rPr lang="zh-CN" altLang="en-US" sz="1600" kern="100" dirty="0">
                <a:latin typeface="微软雅黑" panose="020B0503020204020204" pitchFamily="34" charset="-122"/>
                <a:ea typeface="微软雅黑" panose="020B0503020204020204" pitchFamily="34" charset="-122"/>
                <a:cs typeface="微软雅黑" panose="020B0503020204020204" pitchFamily="34" charset="-122"/>
              </a:rPr>
              <a:t>注射用</a:t>
            </a:r>
            <a:r>
              <a:rPr lang="zh-CN" altLang="zh-CN" sz="1600" kern="100" dirty="0">
                <a:latin typeface="微软雅黑" panose="020B0503020204020204" pitchFamily="34" charset="-122"/>
                <a:ea typeface="微软雅黑" panose="020B0503020204020204" pitchFamily="34" charset="-122"/>
                <a:cs typeface="微软雅黑" panose="020B0503020204020204" pitchFamily="34" charset="-122"/>
              </a:rPr>
              <a:t>石杉碱甲对乙酰胆碱</a:t>
            </a:r>
            <a:r>
              <a:rPr lang="zh-CN" altLang="en-US" sz="1600" kern="100" dirty="0">
                <a:latin typeface="微软雅黑" panose="020B0503020204020204" pitchFamily="34" charset="-122"/>
                <a:ea typeface="微软雅黑" panose="020B0503020204020204" pitchFamily="34" charset="-122"/>
                <a:cs typeface="微软雅黑" panose="020B0503020204020204" pitchFamily="34" charset="-122"/>
              </a:rPr>
              <a:t>酯酶</a:t>
            </a:r>
            <a:r>
              <a:rPr lang="zh-CN" altLang="zh-CN" sz="1600" kern="100" dirty="0">
                <a:latin typeface="微软雅黑" panose="020B0503020204020204" pitchFamily="34" charset="-122"/>
                <a:ea typeface="微软雅黑" panose="020B0503020204020204" pitchFamily="34" charset="-122"/>
                <a:cs typeface="微软雅黑" panose="020B0503020204020204" pitchFamily="34" charset="-122"/>
              </a:rPr>
              <a:t>的抑制</a:t>
            </a:r>
            <a:r>
              <a:rPr lang="zh-CN" altLang="en-US" sz="1600" kern="100" dirty="0">
                <a:latin typeface="微软雅黑" panose="020B0503020204020204" pitchFamily="34" charset="-122"/>
                <a:ea typeface="微软雅黑" panose="020B0503020204020204" pitchFamily="34" charset="-122"/>
                <a:cs typeface="微软雅黑" panose="020B0503020204020204" pitchFamily="34" charset="-122"/>
              </a:rPr>
              <a:t>作用比加兰他敏强约</a:t>
            </a:r>
            <a:r>
              <a:rPr lang="en-US" altLang="zh-CN" sz="1600" kern="100" dirty="0">
                <a:latin typeface="微软雅黑" panose="020B0503020204020204" pitchFamily="34" charset="-122"/>
                <a:ea typeface="微软雅黑" panose="020B0503020204020204" pitchFamily="34" charset="-122"/>
                <a:cs typeface="微软雅黑" panose="020B0503020204020204" pitchFamily="34" charset="-122"/>
              </a:rPr>
              <a:t>24</a:t>
            </a:r>
            <a:r>
              <a:rPr lang="zh-CN" altLang="en-US" sz="1600" kern="100" dirty="0">
                <a:latin typeface="微软雅黑" panose="020B0503020204020204" pitchFamily="34" charset="-122"/>
                <a:ea typeface="微软雅黑" panose="020B0503020204020204" pitchFamily="34" charset="-122"/>
                <a:cs typeface="微软雅黑" panose="020B0503020204020204" pitchFamily="34" charset="-122"/>
              </a:rPr>
              <a:t>倍</a:t>
            </a:r>
            <a:r>
              <a:rPr lang="en-US" altLang="zh-CN" sz="1600" kern="100" baseline="30000" dirty="0">
                <a:latin typeface="微软雅黑" panose="020B0503020204020204" pitchFamily="34" charset="-122"/>
                <a:ea typeface="微软雅黑" panose="020B0503020204020204" pitchFamily="34" charset="-122"/>
              </a:rPr>
              <a:t>[1]</a:t>
            </a:r>
            <a:r>
              <a:rPr lang="zh-CN" altLang="zh-CN" sz="1600" kern="100" dirty="0">
                <a:latin typeface="微软雅黑" panose="020B0503020204020204" pitchFamily="34" charset="-122"/>
                <a:ea typeface="微软雅黑" panose="020B0503020204020204" pitchFamily="34" charset="-122"/>
                <a:cs typeface="微软雅黑" panose="020B0503020204020204" pitchFamily="34" charset="-122"/>
              </a:rPr>
              <a:t>，</a:t>
            </a:r>
            <a:r>
              <a:rPr lang="zh-CN" altLang="en-US" sz="1600" kern="100" dirty="0">
                <a:latin typeface="微软雅黑" panose="020B0503020204020204" pitchFamily="34" charset="-122"/>
                <a:ea typeface="微软雅黑" panose="020B0503020204020204" pitchFamily="34" charset="-122"/>
                <a:cs typeface="微软雅黑" panose="020B0503020204020204" pitchFamily="34" charset="-122"/>
              </a:rPr>
              <a:t>另有文献表明石杉碱甲抑制乙酰胆碱酯酶的作用比加兰他敏强</a:t>
            </a:r>
            <a:r>
              <a:rPr lang="en-US" altLang="zh-CN" sz="1600" kern="100" dirty="0">
                <a:latin typeface="微软雅黑" panose="020B0503020204020204" pitchFamily="34" charset="-122"/>
                <a:ea typeface="微软雅黑" panose="020B0503020204020204" pitchFamily="34" charset="-122"/>
                <a:cs typeface="微软雅黑" panose="020B0503020204020204" pitchFamily="34" charset="-122"/>
              </a:rPr>
              <a:t>88</a:t>
            </a:r>
            <a:r>
              <a:rPr lang="zh-CN" altLang="en-US" sz="1600" kern="100" dirty="0">
                <a:latin typeface="微软雅黑" panose="020B0503020204020204" pitchFamily="34" charset="-122"/>
                <a:ea typeface="微软雅黑" panose="020B0503020204020204" pitchFamily="34" charset="-122"/>
                <a:cs typeface="微软雅黑" panose="020B0503020204020204" pitchFamily="34" charset="-122"/>
              </a:rPr>
              <a:t>倍</a:t>
            </a:r>
            <a:r>
              <a:rPr lang="en-US" altLang="zh-CN" sz="1600" kern="100" baseline="30000" dirty="0">
                <a:latin typeface="微软雅黑" panose="020B0503020204020204" pitchFamily="34" charset="-122"/>
                <a:ea typeface="微软雅黑" panose="020B0503020204020204" pitchFamily="34" charset="-122"/>
              </a:rPr>
              <a:t>[2] </a:t>
            </a:r>
            <a:r>
              <a:rPr lang="zh-CN" altLang="en-US" sz="1600" kern="100" dirty="0">
                <a:latin typeface="微软雅黑" panose="020B0503020204020204" pitchFamily="34" charset="-122"/>
                <a:ea typeface="微软雅黑" panose="020B0503020204020204" pitchFamily="34" charset="-122"/>
                <a:cs typeface="微软雅黑" panose="020B0503020204020204" pitchFamily="34" charset="-122"/>
              </a:rPr>
              <a:t>，</a:t>
            </a:r>
            <a:r>
              <a:rPr lang="zh-CN" altLang="en-US" sz="1600" b="1" kern="100"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石杉碱甲</a:t>
            </a:r>
            <a:r>
              <a:rPr lang="zh-CN" altLang="zh-CN" sz="1600" b="1" kern="100"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临床有效性更好</a:t>
            </a:r>
            <a:r>
              <a:rPr lang="zh-CN" altLang="zh-CN" sz="1600" kern="100" dirty="0">
                <a:latin typeface="微软雅黑" panose="020B0503020204020204" pitchFamily="34" charset="-122"/>
                <a:ea typeface="微软雅黑" panose="020B0503020204020204" pitchFamily="34" charset="-122"/>
                <a:cs typeface="微软雅黑" panose="020B0503020204020204" pitchFamily="34" charset="-122"/>
              </a:rPr>
              <a:t>。同时除了胆碱酯酶抑制作用之外，石杉碱甲还具有</a:t>
            </a:r>
            <a:r>
              <a:rPr lang="zh-CN" altLang="zh-CN" sz="1600" b="1" kern="100"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中枢抗炎</a:t>
            </a:r>
            <a:r>
              <a:rPr lang="zh-CN" altLang="zh-CN" sz="1600" b="1" kern="100" dirty="0">
                <a:latin typeface="微软雅黑" panose="020B0503020204020204" pitchFamily="34" charset="-122"/>
                <a:ea typeface="微软雅黑" panose="020B0503020204020204" pitchFamily="34" charset="-122"/>
                <a:cs typeface="微软雅黑" panose="020B0503020204020204" pitchFamily="34" charset="-122"/>
              </a:rPr>
              <a:t>、</a:t>
            </a:r>
            <a:r>
              <a:rPr lang="zh-CN" altLang="zh-CN" sz="1600" b="1" kern="100"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保护线粒体</a:t>
            </a:r>
            <a:r>
              <a:rPr lang="zh-CN" altLang="zh-CN" sz="1600" b="1" kern="100" dirty="0">
                <a:latin typeface="微软雅黑" panose="020B0503020204020204" pitchFamily="34" charset="-122"/>
                <a:ea typeface="微软雅黑" panose="020B0503020204020204" pitchFamily="34" charset="-122"/>
                <a:cs typeface="微软雅黑" panose="020B0503020204020204" pitchFamily="34" charset="-122"/>
              </a:rPr>
              <a:t>、</a:t>
            </a:r>
            <a:r>
              <a:rPr lang="zh-CN" altLang="zh-CN" sz="1600" b="1" kern="100"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神经营养</a:t>
            </a:r>
            <a:r>
              <a:rPr lang="zh-CN" altLang="zh-CN" sz="1600" b="1" kern="100" dirty="0">
                <a:latin typeface="微软雅黑" panose="020B0503020204020204" pitchFamily="34" charset="-122"/>
                <a:ea typeface="微软雅黑" panose="020B0503020204020204" pitchFamily="34" charset="-122"/>
                <a:cs typeface="微软雅黑" panose="020B0503020204020204" pitchFamily="34" charset="-122"/>
              </a:rPr>
              <a:t>、</a:t>
            </a:r>
            <a:r>
              <a:rPr lang="zh-CN" altLang="zh-CN" sz="1600" b="1" kern="100"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抗氧化</a:t>
            </a:r>
            <a:r>
              <a:rPr lang="zh-CN" altLang="zh-CN" sz="1600" kern="100" dirty="0">
                <a:latin typeface="微软雅黑" panose="020B0503020204020204" pitchFamily="34" charset="-122"/>
                <a:ea typeface="微软雅黑" panose="020B0503020204020204" pitchFamily="34" charset="-122"/>
                <a:cs typeface="微软雅黑" panose="020B0503020204020204" pitchFamily="34" charset="-122"/>
              </a:rPr>
              <a:t>等</a:t>
            </a:r>
            <a:r>
              <a:rPr lang="zh-CN" altLang="zh-CN" sz="1600" b="1" kern="100"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多靶点多重作用</a:t>
            </a:r>
            <a:r>
              <a:rPr lang="zh-CN" altLang="zh-CN" sz="1600" kern="100" dirty="0">
                <a:latin typeface="微软雅黑" panose="020B0503020204020204" pitchFamily="34" charset="-122"/>
                <a:ea typeface="微软雅黑" panose="020B0503020204020204" pitchFamily="34" charset="-122"/>
                <a:cs typeface="微软雅黑" panose="020B0503020204020204" pitchFamily="34" charset="-122"/>
              </a:rPr>
              <a:t>机制，更适合临床使用。</a:t>
            </a:r>
            <a:endParaRPr lang="en-US" altLang="zh-CN" sz="1600" kern="100" dirty="0">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4" name="文本框 3">
            <a:extLst>
              <a:ext uri="{FF2B5EF4-FFF2-40B4-BE49-F238E27FC236}">
                <a16:creationId xmlns:a16="http://schemas.microsoft.com/office/drawing/2014/main" id="{5964A8E6-3F8C-AFD9-85BA-3BABD4390424}"/>
              </a:ext>
            </a:extLst>
          </p:cNvPr>
          <p:cNvSpPr txBox="1"/>
          <p:nvPr/>
        </p:nvSpPr>
        <p:spPr>
          <a:xfrm>
            <a:off x="143339" y="6207167"/>
            <a:ext cx="8206787" cy="584968"/>
          </a:xfrm>
          <a:prstGeom prst="rect">
            <a:avLst/>
          </a:prstGeom>
          <a:noFill/>
        </p:spPr>
        <p:txBody>
          <a:bodyPr wrap="square" rtlCol="0">
            <a:spAutoFit/>
          </a:bodyPr>
          <a:lstStyle/>
          <a:p>
            <a:r>
              <a:rPr lang="en-US" altLang="zh-CN" sz="1067" dirty="0">
                <a:latin typeface="+mn-ea"/>
              </a:rPr>
              <a:t>[1]Ma X , Gang D R . The Lycopodium Alkaloids[J]. Natural Product Reports, 2005, 21.</a:t>
            </a:r>
          </a:p>
          <a:p>
            <a:r>
              <a:rPr lang="en-US" altLang="zh-CN" sz="1067" dirty="0">
                <a:latin typeface="+mn-ea"/>
              </a:rPr>
              <a:t>[2]Hamilton L R , Schachter S C , Myers T M . Time Course, Behavioral Safety, and Protective Efficacy of Centrally Active Reversible Acetylcholinesterase Inhibitors in Cynomolgus Macaques[J]. Neurochemical Research, 2016.</a:t>
            </a:r>
          </a:p>
        </p:txBody>
      </p:sp>
      <p:pic>
        <p:nvPicPr>
          <p:cNvPr id="2" name="图片 1" descr="灵康药业集团LOGO1 png">
            <a:extLst>
              <a:ext uri="{FF2B5EF4-FFF2-40B4-BE49-F238E27FC236}">
                <a16:creationId xmlns:a16="http://schemas.microsoft.com/office/drawing/2014/main" id="{8B1DB019-5BE8-7D46-4873-88E293F9FF8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l="2023" t="29942" r="1204" b="55544"/>
          <a:stretch>
            <a:fillRect/>
          </a:stretch>
        </p:blipFill>
        <p:spPr bwMode="auto">
          <a:xfrm>
            <a:off x="9899612" y="6318353"/>
            <a:ext cx="2292388"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文本框 2">
            <a:extLst>
              <a:ext uri="{FF2B5EF4-FFF2-40B4-BE49-F238E27FC236}">
                <a16:creationId xmlns:a16="http://schemas.microsoft.com/office/drawing/2014/main" id="{FD3A8149-6907-8E5D-61FF-D715C862BE37}"/>
              </a:ext>
            </a:extLst>
          </p:cNvPr>
          <p:cNvSpPr txBox="1"/>
          <p:nvPr/>
        </p:nvSpPr>
        <p:spPr>
          <a:xfrm>
            <a:off x="102061" y="145182"/>
            <a:ext cx="4645154" cy="707886"/>
          </a:xfrm>
          <a:prstGeom prst="rect">
            <a:avLst/>
          </a:prstGeom>
          <a:noFill/>
        </p:spPr>
        <p:txBody>
          <a:bodyPr wrap="square">
            <a:spAutoFit/>
          </a:bodyPr>
          <a:lstStyle/>
          <a:p>
            <a:r>
              <a:rPr lang="en-US" altLang="zh-CN" sz="4000" b="1" dirty="0">
                <a:solidFill>
                  <a:schemeClr val="accent1"/>
                </a:solidFill>
                <a:latin typeface="微软雅黑" panose="020B0503020204020204" pitchFamily="34" charset="-122"/>
                <a:ea typeface="微软雅黑" panose="020B0503020204020204" pitchFamily="34" charset="-122"/>
              </a:rPr>
              <a:t>02 </a:t>
            </a:r>
            <a:r>
              <a:rPr lang="zh-CN" altLang="en-US" sz="4000" b="1" dirty="0">
                <a:solidFill>
                  <a:schemeClr val="accent1"/>
                </a:solidFill>
                <a:latin typeface="微软雅黑" panose="020B0503020204020204" pitchFamily="34" charset="-122"/>
                <a:ea typeface="微软雅黑" panose="020B0503020204020204" pitchFamily="34" charset="-122"/>
              </a:rPr>
              <a:t>有效性        </a:t>
            </a:r>
            <a:r>
              <a:rPr lang="en-US" altLang="zh-CN" sz="2400" b="1" i="0" u="none" strike="noStrike" dirty="0">
                <a:solidFill>
                  <a:srgbClr val="000000"/>
                </a:solidFill>
                <a:effectLst/>
                <a:latin typeface="微软雅黑" panose="020B0503020204020204" pitchFamily="34" charset="-122"/>
                <a:ea typeface="微软雅黑" panose="020B0503020204020204" pitchFamily="34" charset="-122"/>
                <a:cs typeface="微软雅黑" panose="020B0503020204020204" pitchFamily="34" charset="-122"/>
              </a:rPr>
              <a:t> </a:t>
            </a:r>
            <a:endParaRPr lang="en-US" altLang="zh-CN" sz="2400" b="1" i="0" u="none" strike="noStrike" dirty="0">
              <a:solidFill>
                <a:srgbClr val="000000"/>
              </a:solidFill>
              <a:effectLst/>
              <a:highlight>
                <a:srgbClr val="FFFF00"/>
              </a:highlight>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5" name="圆角矩形 40">
            <a:extLst>
              <a:ext uri="{FF2B5EF4-FFF2-40B4-BE49-F238E27FC236}">
                <a16:creationId xmlns:a16="http://schemas.microsoft.com/office/drawing/2014/main" id="{A854098C-44A5-D850-1F10-8C3A19E49F18}"/>
              </a:ext>
            </a:extLst>
          </p:cNvPr>
          <p:cNvSpPr/>
          <p:nvPr/>
        </p:nvSpPr>
        <p:spPr>
          <a:xfrm>
            <a:off x="143340" y="1040032"/>
            <a:ext cx="11930764" cy="73171"/>
          </a:xfrm>
          <a:prstGeom prst="roundRect">
            <a:avLst>
              <a:gd name="adj" fmla="val 50000"/>
            </a:avLst>
          </a:prstGeom>
          <a:gradFill>
            <a:gsLst>
              <a:gs pos="0">
                <a:schemeClr val="bg1">
                  <a:lumMod val="75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defRPr/>
            </a:pPr>
            <a:endParaRPr lang="zh-CN" altLang="en-US" sz="1867">
              <a:solidFill>
                <a:srgbClr val="FFFFFF"/>
              </a:solidFill>
              <a:latin typeface="Calibri" panose="020F0502020204030204"/>
              <a:ea typeface="宋体" panose="02010600030101010101" pitchFamily="2" charset="-122"/>
            </a:endParaRPr>
          </a:p>
        </p:txBody>
      </p:sp>
      <p:sp>
        <p:nvSpPr>
          <p:cNvPr id="6" name="文本框 5">
            <a:extLst>
              <a:ext uri="{FF2B5EF4-FFF2-40B4-BE49-F238E27FC236}">
                <a16:creationId xmlns:a16="http://schemas.microsoft.com/office/drawing/2014/main" id="{78DB5076-291E-ABD7-E68C-21F9B3F23E0E}"/>
              </a:ext>
            </a:extLst>
          </p:cNvPr>
          <p:cNvSpPr txBox="1"/>
          <p:nvPr/>
        </p:nvSpPr>
        <p:spPr>
          <a:xfrm>
            <a:off x="8668613" y="799618"/>
            <a:ext cx="4954303" cy="276999"/>
          </a:xfrm>
          <a:prstGeom prst="rect">
            <a:avLst/>
          </a:prstGeom>
          <a:noFill/>
        </p:spPr>
        <p:txBody>
          <a:bodyPr wrap="square" rtlCol="0">
            <a:spAutoFit/>
          </a:bodyPr>
          <a:lstStyle/>
          <a:p>
            <a:r>
              <a:rPr lang="en-US" altLang="zh-CN" sz="1200" kern="100" dirty="0" err="1">
                <a:latin typeface="微软雅黑" panose="020B0503020204020204" pitchFamily="34" charset="-122"/>
                <a:ea typeface="微软雅黑" panose="020B0503020204020204" pitchFamily="34" charset="-122"/>
                <a:cs typeface="微软雅黑" panose="020B0503020204020204" pitchFamily="34" charset="-122"/>
              </a:rPr>
              <a:t>AChE</a:t>
            </a:r>
            <a:r>
              <a:rPr lang="zh-CN" altLang="en-US" sz="1200" kern="100" dirty="0">
                <a:latin typeface="微软雅黑" panose="020B0503020204020204" pitchFamily="34" charset="-122"/>
                <a:ea typeface="微软雅黑" panose="020B0503020204020204" pitchFamily="34" charset="-122"/>
                <a:cs typeface="微软雅黑" panose="020B0503020204020204" pitchFamily="34" charset="-122"/>
              </a:rPr>
              <a:t>：乙酰胆碱酯酶；</a:t>
            </a:r>
            <a:r>
              <a:rPr lang="en-US" altLang="zh-CN" sz="1200" kern="100" dirty="0">
                <a:latin typeface="微软雅黑" panose="020B0503020204020204" pitchFamily="34" charset="-122"/>
                <a:ea typeface="微软雅黑" panose="020B0503020204020204" pitchFamily="34" charset="-122"/>
                <a:cs typeface="微软雅黑" panose="020B0503020204020204" pitchFamily="34" charset="-122"/>
              </a:rPr>
              <a:t> </a:t>
            </a:r>
            <a:r>
              <a:rPr lang="en-US" altLang="zh-CN" sz="1200" kern="100" dirty="0" err="1">
                <a:latin typeface="微软雅黑" panose="020B0503020204020204" pitchFamily="34" charset="-122"/>
                <a:ea typeface="微软雅黑" panose="020B0503020204020204" pitchFamily="34" charset="-122"/>
                <a:cs typeface="微软雅黑" panose="020B0503020204020204" pitchFamily="34" charset="-122"/>
              </a:rPr>
              <a:t>BuChE</a:t>
            </a:r>
            <a:r>
              <a:rPr lang="zh-CN" altLang="en-US" sz="1200" kern="100" dirty="0">
                <a:latin typeface="微软雅黑" panose="020B0503020204020204" pitchFamily="34" charset="-122"/>
                <a:ea typeface="微软雅黑" panose="020B0503020204020204" pitchFamily="34" charset="-122"/>
                <a:cs typeface="微软雅黑" panose="020B0503020204020204" pitchFamily="34" charset="-122"/>
              </a:rPr>
              <a:t>：丁酰胆碱酯酶；</a:t>
            </a:r>
            <a:endParaRPr lang="en-US" altLang="zh-CN" sz="1200" b="1" dirty="0">
              <a:solidFill>
                <a:schemeClr val="bg1"/>
              </a:solidFill>
            </a:endParaRPr>
          </a:p>
        </p:txBody>
      </p:sp>
      <p:sp>
        <p:nvSpPr>
          <p:cNvPr id="7" name="文本框 6">
            <a:extLst>
              <a:ext uri="{FF2B5EF4-FFF2-40B4-BE49-F238E27FC236}">
                <a16:creationId xmlns:a16="http://schemas.microsoft.com/office/drawing/2014/main" id="{8AE2F5D5-679A-6D33-C8FC-6253033BA63B}"/>
              </a:ext>
            </a:extLst>
          </p:cNvPr>
          <p:cNvSpPr txBox="1"/>
          <p:nvPr/>
        </p:nvSpPr>
        <p:spPr>
          <a:xfrm>
            <a:off x="143339" y="4525144"/>
            <a:ext cx="11804091" cy="1569660"/>
          </a:xfrm>
          <a:prstGeom prst="rect">
            <a:avLst/>
          </a:prstGeom>
          <a:solidFill>
            <a:schemeClr val="accent1">
              <a:alpha val="19000"/>
            </a:schemeClr>
          </a:solidFill>
        </p:spPr>
        <p:txBody>
          <a:bodyPr wrap="square" rtlCol="0" anchor="t">
            <a:spAutoFit/>
          </a:bodyPr>
          <a:lstStyle/>
          <a:p>
            <a:pPr algn="just" fontAlgn="auto">
              <a:buClrTx/>
              <a:buSzTx/>
              <a:buFontTx/>
            </a:pPr>
            <a:r>
              <a:rPr lang="zh-CN" altLang="zh-CN" sz="1600" b="1" dirty="0">
                <a:latin typeface="微软雅黑" panose="020B0503020204020204" pitchFamily="34" charset="-122"/>
                <a:ea typeface="微软雅黑" panose="020B0503020204020204" pitchFamily="34" charset="-122"/>
                <a:cs typeface="微软雅黑" panose="020B0503020204020204" pitchFamily="34" charset="-122"/>
                <a:sym typeface="+mn-ea"/>
              </a:rPr>
              <a:t>临床指南/诊疗规范中申报适应症的药品推荐情况的章节</a:t>
            </a:r>
          </a:p>
          <a:p>
            <a:pPr algn="just" fontAlgn="auto">
              <a:buClrTx/>
              <a:buSzTx/>
              <a:buFontTx/>
            </a:pPr>
            <a:r>
              <a:rPr lang="en-US"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rPr>
              <a:t>2011</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年</a:t>
            </a:r>
            <a:r>
              <a:rPr lang="en-US"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中国重症肌无力诊断和治疗专家共识</a:t>
            </a:r>
            <a:r>
              <a:rPr lang="en-US"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1600"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推荐胆碱酯酶抑制剂</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用于改善所有类型</a:t>
            </a:r>
            <a:r>
              <a:rPr lang="en-US"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rPr>
              <a:t>MG</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临床症状</a:t>
            </a:r>
            <a:r>
              <a:rPr lang="zh-CN" altLang="en-US"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一线用药</a:t>
            </a:r>
            <a:endParaRPr lang="en-US" altLang="zh-CN"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algn="just" fontAlgn="auto">
              <a:buClrTx/>
              <a:buSzTx/>
              <a:buFontTx/>
            </a:pPr>
            <a:r>
              <a:rPr lang="en-US"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rPr>
              <a:t>2012</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年</a:t>
            </a:r>
            <a:r>
              <a:rPr lang="en-US"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重症肌无力诊断和治疗专家共识</a:t>
            </a:r>
            <a:r>
              <a:rPr lang="en-US"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1600"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推荐胆碱酯酶抑制剂</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用于改善所有类型</a:t>
            </a:r>
            <a:r>
              <a:rPr lang="en-US"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rPr>
              <a:t>MG</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临床症状</a:t>
            </a:r>
            <a:r>
              <a:rPr lang="zh-CN" altLang="en-US"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一线用药</a:t>
            </a:r>
            <a:endParaRPr lang="en-US" altLang="zh-CN"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algn="just" fontAlgn="auto">
              <a:buClrTx/>
              <a:buSzTx/>
              <a:buFontTx/>
            </a:pPr>
            <a:r>
              <a:rPr lang="en-US"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rPr>
              <a:t>2015</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年</a:t>
            </a:r>
            <a:r>
              <a:rPr lang="en-US"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欧洲神经病学联盟发表眼肌型重症肌无力治疗指南</a:t>
            </a:r>
            <a:r>
              <a:rPr lang="en-US"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1600"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推荐胆碱酯酶抑制剂</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是</a:t>
            </a:r>
            <a:r>
              <a:rPr lang="en-US" altLang="zh-CN" sz="1600" dirty="0" err="1">
                <a:latin typeface="微软雅黑" panose="020B0503020204020204" pitchFamily="34" charset="-122"/>
                <a:ea typeface="微软雅黑" panose="020B0503020204020204" pitchFamily="34" charset="-122"/>
                <a:cs typeface="微软雅黑" panose="020B0503020204020204" pitchFamily="34" charset="-122"/>
                <a:sym typeface="+mn-ea"/>
              </a:rPr>
              <a:t>oMG</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的</a:t>
            </a:r>
            <a:r>
              <a:rPr lang="zh-CN" altLang="en-US"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一线对症治疗药物</a:t>
            </a:r>
            <a:endParaRPr lang="en-US" altLang="zh-CN"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algn="just" fontAlgn="auto">
              <a:buClrTx/>
              <a:buSzTx/>
              <a:buFontTx/>
            </a:pPr>
            <a:r>
              <a:rPr lang="en-US"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rPr>
              <a:t>2020</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年</a:t>
            </a:r>
            <a:r>
              <a:rPr lang="en-US"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中国重症肌无力诊断和治疗指南</a:t>
            </a:r>
            <a:r>
              <a:rPr lang="en-US"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1600"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推荐胆碱酯酶抑制剂</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用作改善症状</a:t>
            </a:r>
            <a:r>
              <a:rPr lang="zh-CN" altLang="en-US"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一线药物</a:t>
            </a:r>
            <a:endParaRPr lang="en-US" altLang="zh-CN"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algn="just" fontAlgn="auto">
              <a:buClrTx/>
              <a:buSzTx/>
              <a:buFontTx/>
            </a:pPr>
            <a:r>
              <a:rPr lang="en-US"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rPr>
              <a:t>2020</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年</a:t>
            </a:r>
            <a:r>
              <a:rPr lang="en-US"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重症肌无力外科治疗京津冀专家共识</a:t>
            </a:r>
            <a:r>
              <a:rPr lang="en-US"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1600"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推荐胆碱酯酶抑制剂</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用作</a:t>
            </a:r>
            <a:r>
              <a:rPr lang="en-US"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rPr>
              <a:t>MG</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的</a:t>
            </a:r>
            <a:r>
              <a:rPr lang="zh-CN" altLang="en-US" sz="1600"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治疗</a:t>
            </a:r>
            <a:endParaRPr lang="en-US" altLang="zh-CN" sz="1600"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Tree>
  </p:cSld>
  <p:clrMapOvr>
    <a:masterClrMapping/>
  </p:clrMapOvr>
  <mc:AlternateContent xmlns:mc="http://schemas.openxmlformats.org/markup-compatibility/2006" xmlns:p14="http://schemas.microsoft.com/office/powerpoint/2010/main">
    <mc:Choice Requires="p14">
      <p:transition spd="slow" p14:dur="2000" advTm="5427"/>
    </mc:Choice>
    <mc:Fallback xmlns="">
      <p:transition spd="slow" advTm="5427"/>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文本框 18">
            <a:extLst>
              <a:ext uri="{FF2B5EF4-FFF2-40B4-BE49-F238E27FC236}">
                <a16:creationId xmlns:a16="http://schemas.microsoft.com/office/drawing/2014/main" id="{F47F563A-C76C-D5E3-7D0D-C67055764E57}"/>
              </a:ext>
            </a:extLst>
          </p:cNvPr>
          <p:cNvSpPr txBox="1"/>
          <p:nvPr/>
        </p:nvSpPr>
        <p:spPr>
          <a:xfrm>
            <a:off x="102061" y="5760759"/>
            <a:ext cx="8905054" cy="1077603"/>
          </a:xfrm>
          <a:prstGeom prst="rect">
            <a:avLst/>
          </a:prstGeom>
          <a:noFill/>
        </p:spPr>
        <p:txBody>
          <a:bodyPr wrap="square" rtlCol="0">
            <a:spAutoFit/>
          </a:bodyPr>
          <a:lstStyle/>
          <a:p>
            <a:r>
              <a:rPr lang="en-US" altLang="zh-CN" sz="1067" dirty="0">
                <a:latin typeface="+mn-ea"/>
              </a:rPr>
              <a:t>[1]</a:t>
            </a:r>
            <a:r>
              <a:rPr lang="zh-CN" altLang="en-US" sz="1067" dirty="0">
                <a:latin typeface="+mn-ea"/>
              </a:rPr>
              <a:t>夏强</a:t>
            </a:r>
            <a:r>
              <a:rPr lang="en-US" altLang="zh-CN" sz="1067" dirty="0">
                <a:latin typeface="+mn-ea"/>
              </a:rPr>
              <a:t>,</a:t>
            </a:r>
            <a:r>
              <a:rPr lang="zh-CN" altLang="en-US" sz="1067" dirty="0">
                <a:latin typeface="+mn-ea"/>
              </a:rPr>
              <a:t>刘群才</a:t>
            </a:r>
            <a:r>
              <a:rPr lang="en-US" altLang="zh-CN" sz="1067" dirty="0">
                <a:latin typeface="+mn-ea"/>
              </a:rPr>
              <a:t>.</a:t>
            </a:r>
            <a:r>
              <a:rPr lang="zh-CN" altLang="en-US" sz="1067" dirty="0">
                <a:latin typeface="+mn-ea"/>
              </a:rPr>
              <a:t>石杉碱甲治疗重症肌无力临床观察</a:t>
            </a:r>
            <a:r>
              <a:rPr lang="en-US" altLang="zh-CN" sz="1067" dirty="0">
                <a:latin typeface="+mn-ea"/>
              </a:rPr>
              <a:t>. </a:t>
            </a:r>
            <a:r>
              <a:rPr lang="zh-CN" altLang="en-US" sz="1067" dirty="0">
                <a:latin typeface="+mn-ea"/>
              </a:rPr>
              <a:t>实用医学</a:t>
            </a:r>
            <a:r>
              <a:rPr lang="en-US" altLang="zh-CN" sz="1067" dirty="0">
                <a:latin typeface="+mn-ea"/>
              </a:rPr>
              <a:t>.2002</a:t>
            </a:r>
            <a:r>
              <a:rPr lang="zh-CN" altLang="en-US" sz="1067" dirty="0">
                <a:latin typeface="+mn-ea"/>
              </a:rPr>
              <a:t>年</a:t>
            </a:r>
            <a:r>
              <a:rPr lang="en-US" altLang="zh-CN" sz="1067" dirty="0">
                <a:latin typeface="+mn-ea"/>
              </a:rPr>
              <a:t>1</a:t>
            </a:r>
            <a:r>
              <a:rPr lang="zh-CN" altLang="en-US" sz="1067" dirty="0">
                <a:latin typeface="+mn-ea"/>
              </a:rPr>
              <a:t>月</a:t>
            </a:r>
            <a:r>
              <a:rPr lang="en-US" altLang="zh-CN" sz="1067" dirty="0">
                <a:latin typeface="+mn-ea"/>
              </a:rPr>
              <a:t>.</a:t>
            </a:r>
          </a:p>
          <a:p>
            <a:r>
              <a:rPr lang="en-US" altLang="zh-CN" sz="1067" dirty="0">
                <a:latin typeface="+mn-ea"/>
              </a:rPr>
              <a:t>[2]</a:t>
            </a:r>
            <a:r>
              <a:rPr lang="zh-CN" altLang="en-US" sz="1067" dirty="0">
                <a:latin typeface="+mn-ea"/>
              </a:rPr>
              <a:t>应智林</a:t>
            </a:r>
            <a:r>
              <a:rPr lang="en-US" altLang="zh-CN" sz="1067" dirty="0">
                <a:latin typeface="+mn-ea"/>
              </a:rPr>
              <a:t>,</a:t>
            </a:r>
            <a:r>
              <a:rPr lang="zh-CN" altLang="en-US" sz="1067" dirty="0">
                <a:latin typeface="+mn-ea"/>
              </a:rPr>
              <a:t>程源深</a:t>
            </a:r>
            <a:r>
              <a:rPr lang="en-US" altLang="zh-CN" sz="1067" dirty="0">
                <a:latin typeface="+mn-ea"/>
              </a:rPr>
              <a:t>.</a:t>
            </a:r>
            <a:r>
              <a:rPr lang="zh-CN" altLang="en-US" sz="1067" dirty="0">
                <a:latin typeface="+mn-ea"/>
              </a:rPr>
              <a:t>新药石杉碱</a:t>
            </a:r>
            <a:r>
              <a:rPr lang="en-US" altLang="zh-CN" sz="1067" dirty="0">
                <a:latin typeface="+mn-ea"/>
              </a:rPr>
              <a:t>-</a:t>
            </a:r>
            <a:r>
              <a:rPr lang="zh-CN" altLang="en-US" sz="1067" dirty="0">
                <a:latin typeface="+mn-ea"/>
              </a:rPr>
              <a:t>甲对</a:t>
            </a:r>
            <a:r>
              <a:rPr lang="en-US" altLang="zh-CN" sz="1067" dirty="0">
                <a:latin typeface="+mn-ea"/>
              </a:rPr>
              <a:t>60</a:t>
            </a:r>
            <a:r>
              <a:rPr lang="zh-CN" altLang="en-US" sz="1067" dirty="0">
                <a:latin typeface="+mn-ea"/>
              </a:rPr>
              <a:t>例重症肌无力症的疗效观察</a:t>
            </a:r>
            <a:r>
              <a:rPr lang="en-US" altLang="zh-CN" sz="1067" dirty="0">
                <a:latin typeface="+mn-ea"/>
              </a:rPr>
              <a:t>.</a:t>
            </a:r>
            <a:r>
              <a:rPr lang="zh-CN" altLang="en-US" sz="1067" dirty="0">
                <a:latin typeface="+mn-ea"/>
              </a:rPr>
              <a:t>浙江医科大学报</a:t>
            </a:r>
            <a:r>
              <a:rPr lang="en-US" altLang="zh-CN" sz="1067" dirty="0">
                <a:latin typeface="+mn-ea"/>
              </a:rPr>
              <a:t>.1986</a:t>
            </a:r>
            <a:r>
              <a:rPr lang="zh-CN" altLang="en-US" sz="1067" dirty="0">
                <a:latin typeface="+mn-ea"/>
              </a:rPr>
              <a:t>年</a:t>
            </a:r>
            <a:r>
              <a:rPr lang="en-US" altLang="zh-CN" sz="1067" dirty="0">
                <a:latin typeface="+mn-ea"/>
              </a:rPr>
              <a:t>15-2.</a:t>
            </a:r>
          </a:p>
          <a:p>
            <a:r>
              <a:rPr lang="en-US" altLang="zh-CN" sz="1067" dirty="0">
                <a:latin typeface="+mn-ea"/>
              </a:rPr>
              <a:t>[3]</a:t>
            </a:r>
            <a:r>
              <a:rPr lang="zh-CN" altLang="en-US" sz="1067" dirty="0">
                <a:latin typeface="+mn-ea"/>
              </a:rPr>
              <a:t>程源深</a:t>
            </a:r>
            <a:r>
              <a:rPr lang="en-US" altLang="zh-CN" sz="1067" dirty="0">
                <a:latin typeface="+mn-ea"/>
              </a:rPr>
              <a:t>, </a:t>
            </a:r>
            <a:r>
              <a:rPr lang="zh-CN" altLang="en-US" sz="1067" dirty="0">
                <a:latin typeface="+mn-ea"/>
              </a:rPr>
              <a:t>吕传真</a:t>
            </a:r>
            <a:r>
              <a:rPr lang="en-US" altLang="zh-CN" sz="1067" dirty="0">
                <a:latin typeface="+mn-ea"/>
              </a:rPr>
              <a:t>, </a:t>
            </a:r>
            <a:r>
              <a:rPr lang="zh-CN" altLang="en-US" sz="1067" dirty="0">
                <a:latin typeface="+mn-ea"/>
              </a:rPr>
              <a:t>应智林</a:t>
            </a:r>
            <a:r>
              <a:rPr lang="en-US" altLang="zh-CN" sz="1067" dirty="0">
                <a:latin typeface="+mn-ea"/>
              </a:rPr>
              <a:t>,</a:t>
            </a:r>
            <a:r>
              <a:rPr lang="zh-CN" altLang="en-US" sz="1067" dirty="0">
                <a:latin typeface="+mn-ea"/>
              </a:rPr>
              <a:t>等</a:t>
            </a:r>
            <a:r>
              <a:rPr lang="en-US" altLang="zh-CN" sz="1067" dirty="0">
                <a:latin typeface="+mn-ea"/>
              </a:rPr>
              <a:t>. </a:t>
            </a:r>
            <a:r>
              <a:rPr lang="zh-CN" altLang="en-US" sz="1067" dirty="0">
                <a:latin typeface="+mn-ea"/>
              </a:rPr>
              <a:t>石杉碱甲治疗重症肌无力症</a:t>
            </a:r>
            <a:r>
              <a:rPr lang="en-US" altLang="zh-CN" sz="1067" dirty="0">
                <a:latin typeface="+mn-ea"/>
              </a:rPr>
              <a:t>128</a:t>
            </a:r>
            <a:r>
              <a:rPr lang="zh-CN" altLang="en-US" sz="1067" dirty="0">
                <a:latin typeface="+mn-ea"/>
              </a:rPr>
              <a:t>例</a:t>
            </a:r>
            <a:r>
              <a:rPr lang="en-US" altLang="zh-CN" sz="1067" dirty="0">
                <a:latin typeface="+mn-ea"/>
              </a:rPr>
              <a:t>[J]. </a:t>
            </a:r>
            <a:r>
              <a:rPr lang="zh-CN" altLang="en-US" sz="1067" dirty="0">
                <a:latin typeface="+mn-ea"/>
              </a:rPr>
              <a:t>新药与临床</a:t>
            </a:r>
            <a:r>
              <a:rPr lang="en-US" altLang="zh-CN" sz="1067" dirty="0">
                <a:latin typeface="+mn-ea"/>
              </a:rPr>
              <a:t>, 1986(04):6-8.</a:t>
            </a:r>
          </a:p>
          <a:p>
            <a:r>
              <a:rPr lang="en-US" altLang="zh-CN" sz="1067" dirty="0">
                <a:latin typeface="+mn-ea"/>
              </a:rPr>
              <a:t>[4]</a:t>
            </a:r>
            <a:r>
              <a:rPr lang="zh-CN" altLang="en-US" sz="1067" dirty="0">
                <a:latin typeface="+mn-ea"/>
              </a:rPr>
              <a:t>程源深</a:t>
            </a:r>
            <a:r>
              <a:rPr lang="en-US" altLang="zh-CN" sz="1067" dirty="0">
                <a:latin typeface="+mn-ea"/>
              </a:rPr>
              <a:t>,</a:t>
            </a:r>
            <a:r>
              <a:rPr lang="zh-CN" altLang="en-US" sz="1067" dirty="0">
                <a:latin typeface="+mn-ea"/>
              </a:rPr>
              <a:t>周宝礼</a:t>
            </a:r>
            <a:r>
              <a:rPr lang="en-US" altLang="zh-CN" sz="1067" dirty="0">
                <a:latin typeface="+mn-ea"/>
              </a:rPr>
              <a:t>.48</a:t>
            </a:r>
            <a:r>
              <a:rPr lang="zh-CN" altLang="en-US" sz="1067" dirty="0">
                <a:latin typeface="+mn-ea"/>
              </a:rPr>
              <a:t>例重症肌无力症的重复电刺激及石杉碱甲对衰减现象逆转的观察（摘要）</a:t>
            </a:r>
            <a:r>
              <a:rPr lang="en-US" altLang="zh-CN" sz="1067" dirty="0">
                <a:latin typeface="+mn-ea"/>
              </a:rPr>
              <a:t>.</a:t>
            </a:r>
            <a:r>
              <a:rPr lang="zh-CN" altLang="en-US" sz="1067" dirty="0">
                <a:latin typeface="+mn-ea"/>
              </a:rPr>
              <a:t>中华神经精神科杂志</a:t>
            </a:r>
            <a:r>
              <a:rPr lang="en-US" altLang="zh-CN" sz="1067" dirty="0">
                <a:latin typeface="+mn-ea"/>
              </a:rPr>
              <a:t>,1992</a:t>
            </a:r>
            <a:r>
              <a:rPr lang="zh-CN" altLang="en-US" sz="1067" dirty="0">
                <a:latin typeface="+mn-ea"/>
              </a:rPr>
              <a:t>年</a:t>
            </a:r>
            <a:r>
              <a:rPr lang="en-US" altLang="zh-CN" sz="1067" dirty="0">
                <a:latin typeface="+mn-ea"/>
              </a:rPr>
              <a:t>25-6.</a:t>
            </a:r>
          </a:p>
          <a:p>
            <a:r>
              <a:rPr lang="en-US" altLang="zh-CN" sz="1067" dirty="0">
                <a:latin typeface="+mn-ea"/>
              </a:rPr>
              <a:t>[5]Myasthenia+gravis+symptom+response+to+huperzine+A,+pyridostigmine+bromide,+and+an+immunomodulatory+incorporated+regimen+A+multi-case+studyp.2023.9</a:t>
            </a:r>
          </a:p>
        </p:txBody>
      </p:sp>
      <p:pic>
        <p:nvPicPr>
          <p:cNvPr id="26" name="图片 25" descr="灵康药业集团LOGO1 png">
            <a:extLst>
              <a:ext uri="{FF2B5EF4-FFF2-40B4-BE49-F238E27FC236}">
                <a16:creationId xmlns:a16="http://schemas.microsoft.com/office/drawing/2014/main" id="{4DF9781B-2378-69B4-BACB-F1A8383D802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2023" t="29942" r="1204" b="55544"/>
          <a:stretch>
            <a:fillRect/>
          </a:stretch>
        </p:blipFill>
        <p:spPr bwMode="auto">
          <a:xfrm>
            <a:off x="9899612" y="6345727"/>
            <a:ext cx="2292388"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文本框 3">
            <a:extLst>
              <a:ext uri="{FF2B5EF4-FFF2-40B4-BE49-F238E27FC236}">
                <a16:creationId xmlns:a16="http://schemas.microsoft.com/office/drawing/2014/main" id="{257AD095-CEFE-DE1A-23C9-69F176A7F067}"/>
              </a:ext>
            </a:extLst>
          </p:cNvPr>
          <p:cNvSpPr txBox="1"/>
          <p:nvPr/>
        </p:nvSpPr>
        <p:spPr>
          <a:xfrm>
            <a:off x="102061" y="145182"/>
            <a:ext cx="4645154" cy="707886"/>
          </a:xfrm>
          <a:prstGeom prst="rect">
            <a:avLst/>
          </a:prstGeom>
          <a:noFill/>
        </p:spPr>
        <p:txBody>
          <a:bodyPr wrap="square">
            <a:spAutoFit/>
          </a:bodyPr>
          <a:lstStyle/>
          <a:p>
            <a:r>
              <a:rPr lang="en-US" altLang="zh-CN" sz="4000" b="1" dirty="0">
                <a:solidFill>
                  <a:schemeClr val="accent1"/>
                </a:solidFill>
                <a:latin typeface="微软雅黑" panose="020B0503020204020204" pitchFamily="34" charset="-122"/>
                <a:ea typeface="微软雅黑" panose="020B0503020204020204" pitchFamily="34" charset="-122"/>
              </a:rPr>
              <a:t>02 </a:t>
            </a:r>
            <a:r>
              <a:rPr lang="zh-CN" altLang="en-US" sz="4000" b="1" dirty="0">
                <a:solidFill>
                  <a:schemeClr val="accent1"/>
                </a:solidFill>
                <a:latin typeface="微软雅黑" panose="020B0503020204020204" pitchFamily="34" charset="-122"/>
                <a:ea typeface="微软雅黑" panose="020B0503020204020204" pitchFamily="34" charset="-122"/>
              </a:rPr>
              <a:t>有效性        </a:t>
            </a:r>
            <a:r>
              <a:rPr lang="en-US" altLang="zh-CN" sz="2400" b="1" i="0" u="none" strike="noStrike" dirty="0">
                <a:solidFill>
                  <a:srgbClr val="000000"/>
                </a:solidFill>
                <a:effectLst/>
                <a:latin typeface="微软雅黑" panose="020B0503020204020204" pitchFamily="34" charset="-122"/>
                <a:ea typeface="微软雅黑" panose="020B0503020204020204" pitchFamily="34" charset="-122"/>
                <a:cs typeface="微软雅黑" panose="020B0503020204020204" pitchFamily="34" charset="-122"/>
              </a:rPr>
              <a:t> </a:t>
            </a:r>
            <a:endParaRPr lang="en-US" altLang="zh-CN" sz="2400" b="1" i="0" u="none" strike="noStrike" dirty="0">
              <a:solidFill>
                <a:srgbClr val="000000"/>
              </a:solidFill>
              <a:effectLst/>
              <a:highlight>
                <a:srgbClr val="FFFF00"/>
              </a:highlight>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5" name="圆角矩形 40">
            <a:extLst>
              <a:ext uri="{FF2B5EF4-FFF2-40B4-BE49-F238E27FC236}">
                <a16:creationId xmlns:a16="http://schemas.microsoft.com/office/drawing/2014/main" id="{BEF67E4A-839F-5237-09CD-744DFD57AC44}"/>
              </a:ext>
            </a:extLst>
          </p:cNvPr>
          <p:cNvSpPr/>
          <p:nvPr/>
        </p:nvSpPr>
        <p:spPr>
          <a:xfrm>
            <a:off x="130618" y="865884"/>
            <a:ext cx="11930764" cy="105635"/>
          </a:xfrm>
          <a:prstGeom prst="roundRect">
            <a:avLst>
              <a:gd name="adj" fmla="val 50000"/>
            </a:avLst>
          </a:prstGeom>
          <a:gradFill>
            <a:gsLst>
              <a:gs pos="0">
                <a:schemeClr val="bg1">
                  <a:lumMod val="75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defRPr/>
            </a:pPr>
            <a:endParaRPr lang="zh-CN" altLang="en-US" sz="1867">
              <a:solidFill>
                <a:srgbClr val="FFFFFF"/>
              </a:solidFill>
              <a:latin typeface="Calibri" panose="020F0502020204030204"/>
              <a:ea typeface="宋体" panose="02010600030101010101" pitchFamily="2" charset="-122"/>
            </a:endParaRPr>
          </a:p>
        </p:txBody>
      </p:sp>
      <p:graphicFrame>
        <p:nvGraphicFramePr>
          <p:cNvPr id="7" name="表格 6">
            <a:extLst>
              <a:ext uri="{FF2B5EF4-FFF2-40B4-BE49-F238E27FC236}">
                <a16:creationId xmlns:a16="http://schemas.microsoft.com/office/drawing/2014/main" id="{B2D09925-5359-29A1-6ADB-41A88C5F0F03}"/>
              </a:ext>
            </a:extLst>
          </p:cNvPr>
          <p:cNvGraphicFramePr>
            <a:graphicFrameLocks noGrp="1"/>
          </p:cNvGraphicFramePr>
          <p:nvPr>
            <p:extLst>
              <p:ext uri="{D42A27DB-BD31-4B8C-83A1-F6EECF244321}">
                <p14:modId xmlns:p14="http://schemas.microsoft.com/office/powerpoint/2010/main" val="2495462075"/>
              </p:ext>
            </p:extLst>
          </p:nvPr>
        </p:nvGraphicFramePr>
        <p:xfrm>
          <a:off x="130619" y="971519"/>
          <a:ext cx="11882515" cy="4789240"/>
        </p:xfrm>
        <a:graphic>
          <a:graphicData uri="http://schemas.openxmlformats.org/drawingml/2006/table">
            <a:tbl>
              <a:tblPr firstRow="1" bandRow="1">
                <a:tableStyleId>{F5AB1C69-6EDB-4FF4-983F-18BD219EF322}</a:tableStyleId>
              </a:tblPr>
              <a:tblGrid>
                <a:gridCol w="1393481">
                  <a:extLst>
                    <a:ext uri="{9D8B030D-6E8A-4147-A177-3AD203B41FA5}">
                      <a16:colId xmlns:a16="http://schemas.microsoft.com/office/drawing/2014/main" val="20000"/>
                    </a:ext>
                  </a:extLst>
                </a:gridCol>
                <a:gridCol w="3436632">
                  <a:extLst>
                    <a:ext uri="{9D8B030D-6E8A-4147-A177-3AD203B41FA5}">
                      <a16:colId xmlns:a16="http://schemas.microsoft.com/office/drawing/2014/main" val="20001"/>
                    </a:ext>
                  </a:extLst>
                </a:gridCol>
                <a:gridCol w="3035778">
                  <a:extLst>
                    <a:ext uri="{9D8B030D-6E8A-4147-A177-3AD203B41FA5}">
                      <a16:colId xmlns:a16="http://schemas.microsoft.com/office/drawing/2014/main" val="20002"/>
                    </a:ext>
                  </a:extLst>
                </a:gridCol>
                <a:gridCol w="1674908">
                  <a:extLst>
                    <a:ext uri="{9D8B030D-6E8A-4147-A177-3AD203B41FA5}">
                      <a16:colId xmlns:a16="http://schemas.microsoft.com/office/drawing/2014/main" val="20003"/>
                    </a:ext>
                  </a:extLst>
                </a:gridCol>
                <a:gridCol w="2341716">
                  <a:extLst>
                    <a:ext uri="{9D8B030D-6E8A-4147-A177-3AD203B41FA5}">
                      <a16:colId xmlns:a16="http://schemas.microsoft.com/office/drawing/2014/main" val="20004"/>
                    </a:ext>
                  </a:extLst>
                </a:gridCol>
              </a:tblGrid>
              <a:tr h="421351">
                <a:tc>
                  <a:txBody>
                    <a:bodyPr/>
                    <a:lstStyle/>
                    <a:p>
                      <a:pPr marL="0" marR="0" lvl="0" indent="0" algn="ctr" defTabSz="914400" rtl="0" eaLnBrk="1" fontAlgn="auto" latinLnBrk="0" hangingPunct="1">
                        <a:lnSpc>
                          <a:spcPct val="125000"/>
                        </a:lnSpc>
                        <a:spcBef>
                          <a:spcPts val="0"/>
                        </a:spcBef>
                        <a:spcAft>
                          <a:spcPts val="0"/>
                        </a:spcAft>
                        <a:buClrTx/>
                        <a:buSzTx/>
                        <a:buFontTx/>
                        <a:buNone/>
                        <a:defRPr/>
                      </a:pPr>
                      <a:r>
                        <a:rPr lang="zh-CN" altLang="zh-CN" sz="1600" kern="100" dirty="0">
                          <a:effectLst/>
                          <a:latin typeface="微软雅黑" panose="020B0503020204020204" pitchFamily="34" charset="-122"/>
                          <a:ea typeface="微软雅黑" panose="020B0503020204020204" pitchFamily="34" charset="-122"/>
                        </a:rPr>
                        <a:t>类型</a:t>
                      </a:r>
                      <a:endParaRPr lang="zh-CN" altLang="zh-CN" sz="16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anchor="ctr">
                    <a:solidFill>
                      <a:schemeClr val="accent1">
                        <a:alpha val="60000"/>
                      </a:schemeClr>
                    </a:solidFill>
                  </a:tcPr>
                </a:tc>
                <a:tc>
                  <a:txBody>
                    <a:bodyPr/>
                    <a:lstStyle/>
                    <a:p>
                      <a:pPr algn="ctr">
                        <a:lnSpc>
                          <a:spcPct val="125000"/>
                        </a:lnSpc>
                      </a:pPr>
                      <a:r>
                        <a:rPr lang="zh-CN" sz="1600" kern="100" dirty="0">
                          <a:effectLst/>
                          <a:latin typeface="微软雅黑" panose="020B0503020204020204" pitchFamily="34" charset="-122"/>
                          <a:ea typeface="微软雅黑" panose="020B0503020204020204" pitchFamily="34" charset="-122"/>
                        </a:rPr>
                        <a:t>疗效</a:t>
                      </a:r>
                      <a:endParaRPr lang="zh-CN" sz="16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0118" marR="60118" marT="0" marB="0" anchor="ctr">
                    <a:solidFill>
                      <a:schemeClr val="accent1">
                        <a:alpha val="60000"/>
                      </a:schemeClr>
                    </a:solidFill>
                  </a:tcPr>
                </a:tc>
                <a:tc>
                  <a:txBody>
                    <a:bodyPr/>
                    <a:lstStyle/>
                    <a:p>
                      <a:pPr algn="ctr">
                        <a:lnSpc>
                          <a:spcPct val="125000"/>
                        </a:lnSpc>
                      </a:pPr>
                      <a:r>
                        <a:rPr lang="zh-CN" sz="1600" kern="100" dirty="0">
                          <a:effectLst/>
                          <a:latin typeface="微软雅黑" panose="020B0503020204020204" pitchFamily="34" charset="-122"/>
                          <a:ea typeface="微软雅黑" panose="020B0503020204020204" pitchFamily="34" charset="-122"/>
                        </a:rPr>
                        <a:t>病例信息</a:t>
                      </a:r>
                      <a:endParaRPr lang="zh-CN" sz="16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0118" marR="60118" marT="0" marB="0" anchor="ctr">
                    <a:solidFill>
                      <a:schemeClr val="accent1">
                        <a:alpha val="60000"/>
                      </a:schemeClr>
                    </a:solidFill>
                  </a:tcPr>
                </a:tc>
                <a:tc>
                  <a:txBody>
                    <a:bodyPr/>
                    <a:lstStyle/>
                    <a:p>
                      <a:pPr algn="ctr">
                        <a:lnSpc>
                          <a:spcPct val="125000"/>
                        </a:lnSpc>
                      </a:pPr>
                      <a:r>
                        <a:rPr lang="zh-CN" sz="1600" kern="100" dirty="0">
                          <a:effectLst/>
                          <a:latin typeface="微软雅黑" panose="020B0503020204020204" pitchFamily="34" charset="-122"/>
                          <a:ea typeface="微软雅黑" panose="020B0503020204020204" pitchFamily="34" charset="-122"/>
                        </a:rPr>
                        <a:t>用法用量</a:t>
                      </a:r>
                      <a:endParaRPr lang="zh-CN" sz="16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0118" marR="60118" marT="0" marB="0" anchor="ctr">
                    <a:solidFill>
                      <a:schemeClr val="accent1">
                        <a:alpha val="60000"/>
                      </a:schemeClr>
                    </a:solidFill>
                  </a:tcPr>
                </a:tc>
                <a:tc>
                  <a:txBody>
                    <a:bodyPr/>
                    <a:lstStyle/>
                    <a:p>
                      <a:pPr algn="ctr">
                        <a:lnSpc>
                          <a:spcPct val="125000"/>
                        </a:lnSpc>
                      </a:pPr>
                      <a:r>
                        <a:rPr lang="zh-CN" sz="1600" kern="100" dirty="0">
                          <a:effectLst/>
                          <a:latin typeface="微软雅黑" panose="020B0503020204020204" pitchFamily="34" charset="-122"/>
                          <a:ea typeface="微软雅黑" panose="020B0503020204020204" pitchFamily="34" charset="-122"/>
                        </a:rPr>
                        <a:t>研究机构</a:t>
                      </a:r>
                      <a:endParaRPr lang="zh-CN" sz="16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0118" marR="60118" marT="0" marB="0" anchor="ctr">
                    <a:solidFill>
                      <a:schemeClr val="accent1">
                        <a:alpha val="60000"/>
                      </a:schemeClr>
                    </a:solidFill>
                  </a:tcPr>
                </a:tc>
                <a:extLst>
                  <a:ext uri="{0D108BD9-81ED-4DB2-BD59-A6C34878D82A}">
                    <a16:rowId xmlns:a16="http://schemas.microsoft.com/office/drawing/2014/main" val="10000"/>
                  </a:ext>
                </a:extLst>
              </a:tr>
              <a:tr h="582136">
                <a:tc rowSpan="4">
                  <a:txBody>
                    <a:bodyPr/>
                    <a:lstStyle/>
                    <a:p>
                      <a:pPr marL="0" marR="0" lvl="0" indent="0" algn="ctr" defTabSz="914400" rtl="0" eaLnBrk="1" fontAlgn="auto" latinLnBrk="0" hangingPunct="1">
                        <a:lnSpc>
                          <a:spcPct val="125000"/>
                        </a:lnSpc>
                        <a:spcBef>
                          <a:spcPts val="0"/>
                        </a:spcBef>
                        <a:spcAft>
                          <a:spcPts val="0"/>
                        </a:spcAft>
                        <a:buClrTx/>
                        <a:buSzTx/>
                        <a:buFontTx/>
                        <a:buNone/>
                        <a:defRPr/>
                      </a:pPr>
                      <a:r>
                        <a:rPr lang="zh-CN" altLang="zh-CN" sz="1400" kern="1200" dirty="0">
                          <a:solidFill>
                            <a:schemeClr val="tx1"/>
                          </a:solidFill>
                          <a:effectLst/>
                          <a:latin typeface="微软雅黑" panose="020B0503020204020204" pitchFamily="34" charset="-122"/>
                          <a:ea typeface="微软雅黑" panose="020B0503020204020204" pitchFamily="34" charset="-122"/>
                        </a:rPr>
                        <a:t>临床试验</a:t>
                      </a:r>
                      <a:endParaRPr lang="zh-CN" altLang="en-US" sz="1400" kern="1200" dirty="0">
                        <a:solidFill>
                          <a:schemeClr val="tx1"/>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anchor="ctr">
                    <a:solidFill>
                      <a:schemeClr val="accent1">
                        <a:alpha val="19000"/>
                      </a:schemeClr>
                    </a:solidFill>
                  </a:tcPr>
                </a:tc>
                <a:tc>
                  <a:txBody>
                    <a:bodyPr/>
                    <a:lstStyle/>
                    <a:p>
                      <a:pPr marL="0" marR="0" lvl="0" indent="0" algn="l" defTabSz="914400" rtl="0" eaLnBrk="1" fontAlgn="auto" latinLnBrk="0" hangingPunct="1">
                        <a:lnSpc>
                          <a:spcPct val="125000"/>
                        </a:lnSpc>
                        <a:spcBef>
                          <a:spcPts val="0"/>
                        </a:spcBef>
                        <a:spcAft>
                          <a:spcPts val="0"/>
                        </a:spcAft>
                        <a:buClrTx/>
                        <a:buSzTx/>
                        <a:buFontTx/>
                        <a:buNone/>
                        <a:defRPr/>
                      </a:pPr>
                      <a:r>
                        <a:rPr lang="zh-CN" altLang="zh-CN" sz="1400" b="1" kern="100" dirty="0">
                          <a:solidFill>
                            <a:srgbClr val="FF0000"/>
                          </a:solidFill>
                          <a:effectLst/>
                          <a:latin typeface="微软雅黑" panose="020B0503020204020204" pitchFamily="34" charset="-122"/>
                          <a:ea typeface="微软雅黑" panose="020B0503020204020204" pitchFamily="34" charset="-122"/>
                        </a:rPr>
                        <a:t>有效率</a:t>
                      </a:r>
                      <a:r>
                        <a:rPr lang="en-AU" altLang="zh-CN" sz="1400" b="1" kern="100" dirty="0">
                          <a:solidFill>
                            <a:srgbClr val="FF0000"/>
                          </a:solidFill>
                          <a:effectLst/>
                          <a:latin typeface="微软雅黑" panose="020B0503020204020204" pitchFamily="34" charset="-122"/>
                          <a:ea typeface="微软雅黑" panose="020B0503020204020204" pitchFamily="34" charset="-122"/>
                        </a:rPr>
                        <a:t>96.88%</a:t>
                      </a:r>
                      <a:r>
                        <a:rPr lang="zh-CN" altLang="en-US" sz="1400" b="1" kern="100" dirty="0">
                          <a:solidFill>
                            <a:srgbClr val="FF0000"/>
                          </a:solidFill>
                          <a:effectLst/>
                          <a:latin typeface="微软雅黑" panose="020B0503020204020204" pitchFamily="34" charset="-122"/>
                          <a:ea typeface="微软雅黑" panose="020B0503020204020204" pitchFamily="34" charset="-122"/>
                        </a:rPr>
                        <a:t>；</a:t>
                      </a:r>
                      <a:br>
                        <a:rPr lang="en-US" altLang="zh-CN" sz="1400" kern="100" dirty="0">
                          <a:effectLst/>
                          <a:latin typeface="微软雅黑" panose="020B0503020204020204" pitchFamily="34" charset="-122"/>
                          <a:ea typeface="微软雅黑" panose="020B0503020204020204" pitchFamily="34" charset="-122"/>
                        </a:rPr>
                      </a:br>
                      <a:r>
                        <a:rPr lang="zh-CN" altLang="zh-CN" sz="1400" kern="100" dirty="0">
                          <a:effectLst/>
                          <a:latin typeface="微软雅黑" panose="020B0503020204020204" pitchFamily="34" charset="-122"/>
                          <a:ea typeface="微软雅黑" panose="020B0503020204020204" pitchFamily="34" charset="-122"/>
                        </a:rPr>
                        <a:t>较新斯的明效果更好</a:t>
                      </a:r>
                      <a:r>
                        <a:rPr lang="zh-CN" altLang="en-US" sz="1400" kern="100" dirty="0">
                          <a:effectLst/>
                          <a:latin typeface="微软雅黑" panose="020B0503020204020204" pitchFamily="34" charset="-122"/>
                          <a:ea typeface="微软雅黑" panose="020B0503020204020204" pitchFamily="34" charset="-122"/>
                        </a:rPr>
                        <a:t>。</a:t>
                      </a:r>
                      <a:r>
                        <a:rPr lang="en-US" altLang="zh-CN" sz="1400" kern="1200" baseline="30000" dirty="0">
                          <a:effectLst/>
                          <a:latin typeface="微软雅黑" panose="020B0503020204020204" pitchFamily="34" charset="-122"/>
                          <a:ea typeface="微软雅黑" panose="020B0503020204020204" pitchFamily="34" charset="-122"/>
                        </a:rPr>
                        <a:t>【1】</a:t>
                      </a:r>
                      <a:endParaRPr lang="zh-CN" altLang="zh-CN" sz="1400" kern="100" baseline="30000" dirty="0">
                        <a:effectLst/>
                        <a:latin typeface="微软雅黑" panose="020B0503020204020204" pitchFamily="34" charset="-122"/>
                        <a:ea typeface="微软雅黑" panose="020B0503020204020204" pitchFamily="34" charset="-122"/>
                      </a:endParaRPr>
                    </a:p>
                  </a:txBody>
                  <a:tcPr marL="60118" marR="60118" marT="0" marB="0" anchor="ctr">
                    <a:solidFill>
                      <a:schemeClr val="accent1">
                        <a:alpha val="19000"/>
                      </a:schemeClr>
                    </a:solidFill>
                  </a:tcPr>
                </a:tc>
                <a:tc>
                  <a:txBody>
                    <a:bodyPr/>
                    <a:lstStyle/>
                    <a:p>
                      <a:pPr algn="l">
                        <a:lnSpc>
                          <a:spcPct val="125000"/>
                        </a:lnSpc>
                      </a:pPr>
                      <a:r>
                        <a:rPr lang="en-US" altLang="zh-CN" sz="1400" b="1" kern="100" dirty="0">
                          <a:solidFill>
                            <a:srgbClr val="FF0000"/>
                          </a:solidFill>
                          <a:effectLst/>
                          <a:latin typeface="微软雅黑" panose="020B0503020204020204" pitchFamily="34" charset="-122"/>
                          <a:ea typeface="微软雅黑" panose="020B0503020204020204" pitchFamily="34" charset="-122"/>
                        </a:rPr>
                        <a:t>63</a:t>
                      </a:r>
                      <a:r>
                        <a:rPr lang="zh-CN" altLang="en-US" sz="1400" b="1" kern="100" dirty="0">
                          <a:solidFill>
                            <a:srgbClr val="FF0000"/>
                          </a:solidFill>
                          <a:effectLst/>
                          <a:latin typeface="微软雅黑" panose="020B0503020204020204" pitchFamily="34" charset="-122"/>
                          <a:ea typeface="微软雅黑" panose="020B0503020204020204" pitchFamily="34" charset="-122"/>
                        </a:rPr>
                        <a:t>例：</a:t>
                      </a:r>
                      <a:r>
                        <a:rPr lang="zh-CN" altLang="en-US" sz="1400" kern="100" dirty="0">
                          <a:solidFill>
                            <a:schemeClr val="tx1"/>
                          </a:solidFill>
                          <a:effectLst/>
                          <a:latin typeface="微软雅黑" panose="020B0503020204020204" pitchFamily="34" charset="-122"/>
                          <a:ea typeface="微软雅黑" panose="020B0503020204020204" pitchFamily="34" charset="-122"/>
                        </a:rPr>
                        <a:t>均有眼外肌麻痹；延髓肌麻痹</a:t>
                      </a:r>
                      <a:r>
                        <a:rPr lang="en-US" altLang="zh-CN" sz="1400" b="1" kern="100" dirty="0">
                          <a:solidFill>
                            <a:srgbClr val="FF0000"/>
                          </a:solidFill>
                          <a:effectLst/>
                          <a:latin typeface="微软雅黑" panose="020B0503020204020204" pitchFamily="34" charset="-122"/>
                          <a:ea typeface="微软雅黑" panose="020B0503020204020204" pitchFamily="34" charset="-122"/>
                        </a:rPr>
                        <a:t>29</a:t>
                      </a:r>
                      <a:r>
                        <a:rPr lang="zh-CN" altLang="en-US" sz="1400" b="1" kern="100" dirty="0">
                          <a:solidFill>
                            <a:srgbClr val="FF0000"/>
                          </a:solidFill>
                          <a:effectLst/>
                          <a:latin typeface="微软雅黑" panose="020B0503020204020204" pitchFamily="34" charset="-122"/>
                          <a:ea typeface="微软雅黑" panose="020B0503020204020204" pitchFamily="34" charset="-122"/>
                        </a:rPr>
                        <a:t>例</a:t>
                      </a:r>
                      <a:r>
                        <a:rPr lang="zh-CN" altLang="en-US" sz="1400" kern="100" dirty="0">
                          <a:solidFill>
                            <a:schemeClr val="tx1"/>
                          </a:solidFill>
                          <a:effectLst/>
                          <a:latin typeface="微软雅黑" panose="020B0503020204020204" pitchFamily="34" charset="-122"/>
                          <a:ea typeface="微软雅黑" panose="020B0503020204020204" pitchFamily="34" charset="-122"/>
                        </a:rPr>
                        <a:t>；轻度四肢肌无力</a:t>
                      </a:r>
                      <a:r>
                        <a:rPr lang="en-US" altLang="zh-CN" sz="1400" b="1" kern="100" dirty="0">
                          <a:solidFill>
                            <a:srgbClr val="FF0000"/>
                          </a:solidFill>
                          <a:effectLst/>
                          <a:latin typeface="微软雅黑" panose="020B0503020204020204" pitchFamily="34" charset="-122"/>
                          <a:ea typeface="微软雅黑" panose="020B0503020204020204" pitchFamily="34" charset="-122"/>
                        </a:rPr>
                        <a:t>60</a:t>
                      </a:r>
                      <a:r>
                        <a:rPr lang="zh-CN" altLang="en-US" sz="1400" b="1" kern="100" dirty="0">
                          <a:solidFill>
                            <a:srgbClr val="FF0000"/>
                          </a:solidFill>
                          <a:effectLst/>
                          <a:latin typeface="微软雅黑" panose="020B0503020204020204" pitchFamily="34" charset="-122"/>
                          <a:ea typeface="微软雅黑" panose="020B0503020204020204" pitchFamily="34" charset="-122"/>
                        </a:rPr>
                        <a:t>例</a:t>
                      </a:r>
                      <a:r>
                        <a:rPr lang="zh-CN" altLang="en-US" sz="1400" kern="100" dirty="0">
                          <a:solidFill>
                            <a:schemeClr val="tx1"/>
                          </a:solidFill>
                          <a:effectLst/>
                          <a:latin typeface="微软雅黑" panose="020B0503020204020204" pitchFamily="34" charset="-122"/>
                          <a:ea typeface="微软雅黑" panose="020B0503020204020204" pitchFamily="34" charset="-122"/>
                        </a:rPr>
                        <a:t>。</a:t>
                      </a:r>
                      <a:endParaRPr lang="zh-CN" sz="1400" kern="100" dirty="0">
                        <a:solidFill>
                          <a:schemeClr val="tx1"/>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0118" marR="60118" marT="0" marB="0" anchor="ctr">
                    <a:solidFill>
                      <a:schemeClr val="accent1">
                        <a:alpha val="19000"/>
                      </a:schemeClr>
                    </a:solidFill>
                  </a:tcPr>
                </a:tc>
                <a:tc>
                  <a:txBody>
                    <a:bodyPr/>
                    <a:lstStyle/>
                    <a:p>
                      <a:pPr algn="l">
                        <a:lnSpc>
                          <a:spcPct val="125000"/>
                        </a:lnSpc>
                      </a:pPr>
                      <a:r>
                        <a:rPr lang="zh-CN" sz="1400" kern="100" dirty="0">
                          <a:solidFill>
                            <a:schemeClr val="tx1"/>
                          </a:solidFill>
                          <a:effectLst/>
                          <a:latin typeface="微软雅黑" panose="020B0503020204020204" pitchFamily="34" charset="-122"/>
                          <a:ea typeface="微软雅黑" panose="020B0503020204020204" pitchFamily="34" charset="-122"/>
                        </a:rPr>
                        <a:t>口服</a:t>
                      </a:r>
                      <a:r>
                        <a:rPr lang="en-AU" sz="1400" kern="100" dirty="0">
                          <a:solidFill>
                            <a:schemeClr val="tx1"/>
                          </a:solidFill>
                          <a:effectLst/>
                          <a:latin typeface="微软雅黑" panose="020B0503020204020204" pitchFamily="34" charset="-122"/>
                          <a:ea typeface="微软雅黑" panose="020B0503020204020204" pitchFamily="34" charset="-122"/>
                        </a:rPr>
                        <a:t> </a:t>
                      </a:r>
                    </a:p>
                    <a:p>
                      <a:pPr algn="l">
                        <a:lnSpc>
                          <a:spcPct val="125000"/>
                        </a:lnSpc>
                      </a:pPr>
                      <a:r>
                        <a:rPr lang="en-AU" sz="1400" b="1" kern="100" dirty="0">
                          <a:solidFill>
                            <a:schemeClr val="tx1"/>
                          </a:solidFill>
                          <a:effectLst/>
                          <a:latin typeface="微软雅黑" panose="020B0503020204020204" pitchFamily="34" charset="-122"/>
                          <a:ea typeface="微软雅黑" panose="020B0503020204020204" pitchFamily="34" charset="-122"/>
                        </a:rPr>
                        <a:t>0.2 mg</a:t>
                      </a:r>
                      <a:r>
                        <a:rPr lang="zh-CN" altLang="en-US" sz="1400" b="1" kern="100" dirty="0">
                          <a:solidFill>
                            <a:schemeClr val="tx1"/>
                          </a:solidFill>
                          <a:effectLst/>
                          <a:latin typeface="微软雅黑" panose="020B0503020204020204" pitchFamily="34" charset="-122"/>
                          <a:ea typeface="微软雅黑" panose="020B0503020204020204" pitchFamily="34" charset="-122"/>
                        </a:rPr>
                        <a:t>，</a:t>
                      </a:r>
                      <a:r>
                        <a:rPr lang="en-AU" sz="1400" b="1" kern="100" dirty="0">
                          <a:solidFill>
                            <a:schemeClr val="tx1"/>
                          </a:solidFill>
                          <a:effectLst/>
                          <a:latin typeface="微软雅黑" panose="020B0503020204020204" pitchFamily="34" charset="-122"/>
                          <a:ea typeface="微软雅黑" panose="020B0503020204020204" pitchFamily="34" charset="-122"/>
                        </a:rPr>
                        <a:t>2</a:t>
                      </a:r>
                      <a:r>
                        <a:rPr lang="zh-CN" sz="1400" b="1" kern="100" dirty="0">
                          <a:solidFill>
                            <a:schemeClr val="tx1"/>
                          </a:solidFill>
                          <a:effectLst/>
                          <a:latin typeface="微软雅黑" panose="020B0503020204020204" pitchFamily="34" charset="-122"/>
                          <a:ea typeface="微软雅黑" panose="020B0503020204020204" pitchFamily="34" charset="-122"/>
                        </a:rPr>
                        <a:t>次</a:t>
                      </a:r>
                      <a:r>
                        <a:rPr lang="en-AU" sz="1400" b="1" kern="100" dirty="0">
                          <a:solidFill>
                            <a:schemeClr val="tx1"/>
                          </a:solidFill>
                          <a:effectLst/>
                          <a:latin typeface="微软雅黑" panose="020B0503020204020204" pitchFamily="34" charset="-122"/>
                          <a:ea typeface="微软雅黑" panose="020B0503020204020204" pitchFamily="34" charset="-122"/>
                        </a:rPr>
                        <a:t>/</a:t>
                      </a:r>
                      <a:r>
                        <a:rPr lang="zh-CN" sz="1400" b="1" kern="100" dirty="0">
                          <a:solidFill>
                            <a:schemeClr val="tx1"/>
                          </a:solidFill>
                          <a:effectLst/>
                          <a:latin typeface="微软雅黑" panose="020B0503020204020204" pitchFamily="34" charset="-122"/>
                          <a:ea typeface="微软雅黑" panose="020B0503020204020204" pitchFamily="34" charset="-122"/>
                        </a:rPr>
                        <a:t>天</a:t>
                      </a:r>
                      <a:endParaRPr lang="zh-CN" sz="1400" b="1" kern="100" dirty="0">
                        <a:solidFill>
                          <a:schemeClr val="tx1"/>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0118" marR="60118" marT="0" marB="0" anchor="ctr">
                    <a:solidFill>
                      <a:schemeClr val="accent1">
                        <a:alpha val="19000"/>
                      </a:schemeClr>
                    </a:solidFill>
                  </a:tcPr>
                </a:tc>
                <a:tc>
                  <a:txBody>
                    <a:bodyPr/>
                    <a:lstStyle/>
                    <a:p>
                      <a:pPr algn="l">
                        <a:lnSpc>
                          <a:spcPct val="125000"/>
                        </a:lnSpc>
                      </a:pPr>
                      <a:r>
                        <a:rPr lang="en-US" sz="1400" kern="100" dirty="0">
                          <a:solidFill>
                            <a:schemeClr val="tx1"/>
                          </a:solidFill>
                          <a:effectLst/>
                          <a:latin typeface="微软雅黑" panose="020B0503020204020204" pitchFamily="34" charset="-122"/>
                          <a:ea typeface="微软雅黑" panose="020B0503020204020204" pitchFamily="34" charset="-122"/>
                        </a:rPr>
                        <a:t>159</a:t>
                      </a:r>
                      <a:r>
                        <a:rPr lang="zh-CN" sz="1400" kern="100" dirty="0">
                          <a:solidFill>
                            <a:schemeClr val="tx1"/>
                          </a:solidFill>
                          <a:effectLst/>
                          <a:latin typeface="微软雅黑" panose="020B0503020204020204" pitchFamily="34" charset="-122"/>
                          <a:ea typeface="微软雅黑" panose="020B0503020204020204" pitchFamily="34" charset="-122"/>
                        </a:rPr>
                        <a:t>医院神经内科</a:t>
                      </a:r>
                      <a:endParaRPr lang="zh-CN" sz="1400" kern="100" dirty="0">
                        <a:solidFill>
                          <a:schemeClr val="tx1"/>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0118" marR="60118" marT="0" marB="0" anchor="ctr">
                    <a:solidFill>
                      <a:schemeClr val="accent1">
                        <a:alpha val="19000"/>
                      </a:schemeClr>
                    </a:solidFill>
                  </a:tcPr>
                </a:tc>
                <a:extLst>
                  <a:ext uri="{0D108BD9-81ED-4DB2-BD59-A6C34878D82A}">
                    <a16:rowId xmlns:a16="http://schemas.microsoft.com/office/drawing/2014/main" val="10001"/>
                  </a:ext>
                </a:extLst>
              </a:tr>
              <a:tr h="985349">
                <a:tc vMerge="1">
                  <a:txBody>
                    <a:bodyPr/>
                    <a:lstStyle/>
                    <a:p>
                      <a:endParaRPr lang="zh-CN"/>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25000"/>
                        </a:lnSpc>
                        <a:spcBef>
                          <a:spcPts val="0"/>
                        </a:spcBef>
                        <a:spcAft>
                          <a:spcPts val="0"/>
                        </a:spcAft>
                        <a:buClrTx/>
                        <a:buSzTx/>
                        <a:buFontTx/>
                        <a:buNone/>
                        <a:defRPr/>
                      </a:pPr>
                      <a:r>
                        <a:rPr lang="zh-CN" altLang="zh-CN" sz="1400" b="1" kern="100" dirty="0">
                          <a:solidFill>
                            <a:srgbClr val="FF0000"/>
                          </a:solidFill>
                          <a:effectLst/>
                          <a:latin typeface="微软雅黑" panose="020B0503020204020204" pitchFamily="34" charset="-122"/>
                          <a:ea typeface="微软雅黑" panose="020B0503020204020204" pitchFamily="34" charset="-122"/>
                        </a:rPr>
                        <a:t>有效率</a:t>
                      </a:r>
                      <a:r>
                        <a:rPr lang="en-AU" altLang="zh-CN" sz="1400" b="1" kern="100" dirty="0">
                          <a:solidFill>
                            <a:srgbClr val="FF0000"/>
                          </a:solidFill>
                          <a:effectLst/>
                          <a:latin typeface="微软雅黑" panose="020B0503020204020204" pitchFamily="34" charset="-122"/>
                          <a:ea typeface="微软雅黑" panose="020B0503020204020204" pitchFamily="34" charset="-122"/>
                        </a:rPr>
                        <a:t>98.33%</a:t>
                      </a:r>
                      <a:r>
                        <a:rPr lang="zh-CN" altLang="en-US" sz="1400" b="1" kern="100" dirty="0">
                          <a:solidFill>
                            <a:srgbClr val="FF0000"/>
                          </a:solidFill>
                          <a:effectLst/>
                          <a:latin typeface="微软雅黑" panose="020B0503020204020204" pitchFamily="34" charset="-122"/>
                          <a:ea typeface="微软雅黑" panose="020B0503020204020204" pitchFamily="34" charset="-122"/>
                        </a:rPr>
                        <a:t>；</a:t>
                      </a:r>
                      <a:endParaRPr lang="en-US" altLang="zh-CN" sz="1400" b="1" kern="100" dirty="0">
                        <a:solidFill>
                          <a:srgbClr val="FF0000"/>
                        </a:solidFill>
                        <a:effectLst/>
                        <a:latin typeface="微软雅黑" panose="020B0503020204020204" pitchFamily="34" charset="-122"/>
                        <a:ea typeface="微软雅黑" panose="020B0503020204020204" pitchFamily="34" charset="-122"/>
                      </a:endParaRPr>
                    </a:p>
                    <a:p>
                      <a:pPr marL="0" marR="0" lvl="0" indent="0" algn="l" defTabSz="914400" rtl="0" eaLnBrk="1" fontAlgn="auto" latinLnBrk="0" hangingPunct="1">
                        <a:lnSpc>
                          <a:spcPct val="125000"/>
                        </a:lnSpc>
                        <a:spcBef>
                          <a:spcPts val="0"/>
                        </a:spcBef>
                        <a:spcAft>
                          <a:spcPts val="0"/>
                        </a:spcAft>
                        <a:buClrTx/>
                        <a:buSzTx/>
                        <a:buFontTx/>
                        <a:buNone/>
                        <a:defRPr/>
                      </a:pPr>
                      <a:r>
                        <a:rPr lang="zh-CN" altLang="zh-CN" sz="1400" kern="100" dirty="0">
                          <a:effectLst/>
                          <a:latin typeface="微软雅黑" panose="020B0503020204020204" pitchFamily="34" charset="-122"/>
                          <a:ea typeface="微软雅黑" panose="020B0503020204020204" pitchFamily="34" charset="-122"/>
                        </a:rPr>
                        <a:t>较新斯的明作用时间更长</a:t>
                      </a:r>
                      <a:r>
                        <a:rPr lang="zh-CN" altLang="en-US" sz="1400" b="0" kern="100" dirty="0">
                          <a:solidFill>
                            <a:schemeClr val="dk1"/>
                          </a:solidFill>
                          <a:effectLst/>
                          <a:latin typeface="微软雅黑" panose="020B0503020204020204" pitchFamily="34" charset="-122"/>
                          <a:ea typeface="微软雅黑" panose="020B0503020204020204" pitchFamily="34" charset="-122"/>
                        </a:rPr>
                        <a:t>；</a:t>
                      </a:r>
                      <a:endParaRPr lang="en-US" altLang="zh-CN" sz="1400" b="0" kern="100" dirty="0">
                        <a:solidFill>
                          <a:schemeClr val="dk1"/>
                        </a:solidFill>
                        <a:effectLst/>
                        <a:latin typeface="微软雅黑" panose="020B0503020204020204" pitchFamily="34" charset="-122"/>
                        <a:ea typeface="微软雅黑" panose="020B0503020204020204" pitchFamily="34" charset="-122"/>
                      </a:endParaRPr>
                    </a:p>
                    <a:p>
                      <a:pPr marL="0" marR="0" lvl="0" indent="0" algn="l" defTabSz="914400" rtl="0" eaLnBrk="1" fontAlgn="auto" latinLnBrk="0" hangingPunct="1">
                        <a:lnSpc>
                          <a:spcPct val="125000"/>
                        </a:lnSpc>
                        <a:spcBef>
                          <a:spcPts val="0"/>
                        </a:spcBef>
                        <a:spcAft>
                          <a:spcPts val="0"/>
                        </a:spcAft>
                        <a:buClrTx/>
                        <a:buSzTx/>
                        <a:buFontTx/>
                        <a:buNone/>
                        <a:defRPr/>
                      </a:pPr>
                      <a:r>
                        <a:rPr lang="zh-CN" altLang="en-US" sz="1400" b="0" kern="100" dirty="0">
                          <a:solidFill>
                            <a:schemeClr val="tx1"/>
                          </a:solidFill>
                          <a:effectLst/>
                          <a:latin typeface="微软雅黑" panose="020B0503020204020204" pitchFamily="34" charset="-122"/>
                          <a:ea typeface="微软雅黑" panose="020B0503020204020204" pitchFamily="34" charset="-122"/>
                        </a:rPr>
                        <a:t>平均作用时间</a:t>
                      </a:r>
                      <a:r>
                        <a:rPr lang="en-US" altLang="zh-CN" sz="1400" b="0" kern="100" dirty="0">
                          <a:solidFill>
                            <a:schemeClr val="tx1"/>
                          </a:solidFill>
                          <a:effectLst/>
                          <a:latin typeface="微软雅黑" panose="020B0503020204020204" pitchFamily="34" charset="-122"/>
                          <a:ea typeface="微软雅黑" panose="020B0503020204020204" pitchFamily="34" charset="-122"/>
                        </a:rPr>
                        <a:t>7.5</a:t>
                      </a:r>
                      <a:r>
                        <a:rPr lang="zh-CN" altLang="en-US" sz="1400" b="0" kern="100" dirty="0">
                          <a:solidFill>
                            <a:schemeClr val="tx1"/>
                          </a:solidFill>
                          <a:effectLst/>
                          <a:latin typeface="微软雅黑" panose="020B0503020204020204" pitchFamily="34" charset="-122"/>
                          <a:ea typeface="微软雅黑" panose="020B0503020204020204" pitchFamily="34" charset="-122"/>
                        </a:rPr>
                        <a:t>小时。</a:t>
                      </a:r>
                      <a:r>
                        <a:rPr lang="en-US" altLang="zh-CN" sz="1400" kern="1200" baseline="30000" dirty="0">
                          <a:solidFill>
                            <a:schemeClr val="dk1"/>
                          </a:solidFill>
                          <a:effectLst/>
                          <a:latin typeface="微软雅黑" panose="020B0503020204020204" pitchFamily="34" charset="-122"/>
                          <a:ea typeface="微软雅黑" panose="020B0503020204020204" pitchFamily="34" charset="-122"/>
                        </a:rPr>
                        <a:t>【2】</a:t>
                      </a:r>
                      <a:endParaRPr lang="zh-CN" altLang="en-US" sz="1400" kern="1200" baseline="30000" dirty="0">
                        <a:solidFill>
                          <a:schemeClr val="dk1"/>
                        </a:solidFill>
                        <a:effectLst/>
                        <a:latin typeface="微软雅黑" panose="020B0503020204020204" pitchFamily="34" charset="-122"/>
                        <a:ea typeface="微软雅黑" panose="020B0503020204020204" pitchFamily="34" charset="-122"/>
                        <a:cs typeface="+mn-cs"/>
                      </a:endParaRPr>
                    </a:p>
                  </a:txBody>
                  <a:tcPr marL="60118" marR="60118" marT="0" marB="0" anchor="ctr"/>
                </a:tc>
                <a:tc>
                  <a:txBody>
                    <a:bodyPr/>
                    <a:lstStyle/>
                    <a:p>
                      <a:pPr algn="l">
                        <a:lnSpc>
                          <a:spcPct val="125000"/>
                        </a:lnSpc>
                      </a:pPr>
                      <a:r>
                        <a:rPr lang="en-AU" sz="1400" b="1" kern="100" dirty="0">
                          <a:solidFill>
                            <a:srgbClr val="FF0000"/>
                          </a:solidFill>
                          <a:effectLst/>
                          <a:latin typeface="微软雅黑" panose="020B0503020204020204" pitchFamily="34" charset="-122"/>
                          <a:ea typeface="微软雅黑" panose="020B0503020204020204" pitchFamily="34" charset="-122"/>
                        </a:rPr>
                        <a:t>60</a:t>
                      </a:r>
                      <a:r>
                        <a:rPr lang="zh-CN" sz="1400" b="1" kern="100" dirty="0">
                          <a:solidFill>
                            <a:srgbClr val="FF0000"/>
                          </a:solidFill>
                          <a:effectLst/>
                          <a:latin typeface="微软雅黑" panose="020B0503020204020204" pitchFamily="34" charset="-122"/>
                          <a:ea typeface="微软雅黑" panose="020B0503020204020204" pitchFamily="34" charset="-122"/>
                        </a:rPr>
                        <a:t>例</a:t>
                      </a:r>
                      <a:r>
                        <a:rPr lang="zh-CN" altLang="en-US" sz="1400" b="1" kern="100" dirty="0">
                          <a:solidFill>
                            <a:srgbClr val="FF0000"/>
                          </a:solidFill>
                          <a:effectLst/>
                          <a:latin typeface="微软雅黑" panose="020B0503020204020204" pitchFamily="34" charset="-122"/>
                          <a:ea typeface="微软雅黑" panose="020B0503020204020204" pitchFamily="34" charset="-122"/>
                        </a:rPr>
                        <a:t>：</a:t>
                      </a:r>
                      <a:r>
                        <a:rPr lang="zh-CN" altLang="en-US" sz="1400" b="0" kern="100" dirty="0">
                          <a:solidFill>
                            <a:schemeClr val="tx1"/>
                          </a:solidFill>
                          <a:effectLst/>
                          <a:latin typeface="微软雅黑" panose="020B0503020204020204" pitchFamily="34" charset="-122"/>
                          <a:ea typeface="微软雅黑" panose="020B0503020204020204" pitchFamily="34" charset="-122"/>
                        </a:rPr>
                        <a:t>眼外肌者</a:t>
                      </a:r>
                      <a:r>
                        <a:rPr lang="en-US" altLang="zh-CN" sz="1400" b="0" kern="100" dirty="0">
                          <a:solidFill>
                            <a:schemeClr val="tx1"/>
                          </a:solidFill>
                          <a:effectLst/>
                          <a:latin typeface="微软雅黑" panose="020B0503020204020204" pitchFamily="34" charset="-122"/>
                          <a:ea typeface="微软雅黑" panose="020B0503020204020204" pitchFamily="34" charset="-122"/>
                        </a:rPr>
                        <a:t>37</a:t>
                      </a:r>
                      <a:r>
                        <a:rPr lang="zh-CN" altLang="en-US" sz="1400" b="0" kern="100" dirty="0">
                          <a:solidFill>
                            <a:schemeClr val="tx1"/>
                          </a:solidFill>
                          <a:effectLst/>
                          <a:latin typeface="微软雅黑" panose="020B0503020204020204" pitchFamily="34" charset="-122"/>
                          <a:ea typeface="微软雅黑" panose="020B0503020204020204" pitchFamily="34" charset="-122"/>
                        </a:rPr>
                        <a:t>例（</a:t>
                      </a:r>
                      <a:r>
                        <a:rPr lang="en-US" altLang="zh-CN" sz="1400" b="0" kern="100" dirty="0">
                          <a:solidFill>
                            <a:schemeClr val="tx1"/>
                          </a:solidFill>
                          <a:effectLst/>
                          <a:latin typeface="微软雅黑" panose="020B0503020204020204" pitchFamily="34" charset="-122"/>
                          <a:ea typeface="微软雅黑" panose="020B0503020204020204" pitchFamily="34" charset="-122"/>
                        </a:rPr>
                        <a:t>62%</a:t>
                      </a:r>
                      <a:r>
                        <a:rPr lang="zh-CN" altLang="en-US" sz="1400" b="0" kern="100" dirty="0">
                          <a:solidFill>
                            <a:schemeClr val="tx1"/>
                          </a:solidFill>
                          <a:effectLst/>
                          <a:latin typeface="微软雅黑" panose="020B0503020204020204" pitchFamily="34" charset="-122"/>
                          <a:ea typeface="微软雅黑" panose="020B0503020204020204" pitchFamily="34" charset="-122"/>
                        </a:rPr>
                        <a:t>）；</a:t>
                      </a:r>
                    </a:p>
                    <a:p>
                      <a:pPr algn="l">
                        <a:lnSpc>
                          <a:spcPct val="125000"/>
                        </a:lnSpc>
                      </a:pPr>
                      <a:r>
                        <a:rPr lang="zh-CN" altLang="en-US" sz="1400" b="0" kern="100" dirty="0">
                          <a:solidFill>
                            <a:schemeClr val="tx1"/>
                          </a:solidFill>
                          <a:effectLst/>
                          <a:latin typeface="微软雅黑" panose="020B0503020204020204" pitchFamily="34" charset="-122"/>
                          <a:ea typeface="微软雅黑" panose="020B0503020204020204" pitchFamily="34" charset="-122"/>
                        </a:rPr>
                        <a:t>全身躯干肌肉者</a:t>
                      </a:r>
                      <a:r>
                        <a:rPr lang="en-US" altLang="zh-CN" sz="1400" b="0" kern="100" dirty="0">
                          <a:solidFill>
                            <a:schemeClr val="tx1"/>
                          </a:solidFill>
                          <a:effectLst/>
                          <a:latin typeface="微软雅黑" panose="020B0503020204020204" pitchFamily="34" charset="-122"/>
                          <a:ea typeface="微软雅黑" panose="020B0503020204020204" pitchFamily="34" charset="-122"/>
                        </a:rPr>
                        <a:t>16</a:t>
                      </a:r>
                      <a:r>
                        <a:rPr lang="zh-CN" altLang="en-US" sz="1400" b="0" kern="100" dirty="0">
                          <a:solidFill>
                            <a:schemeClr val="tx1"/>
                          </a:solidFill>
                          <a:effectLst/>
                          <a:latin typeface="微软雅黑" panose="020B0503020204020204" pitchFamily="34" charset="-122"/>
                          <a:ea typeface="微软雅黑" panose="020B0503020204020204" pitchFamily="34" charset="-122"/>
                        </a:rPr>
                        <a:t>例（</a:t>
                      </a:r>
                      <a:r>
                        <a:rPr lang="en-US" altLang="zh-CN" sz="1400" b="0" kern="100" dirty="0">
                          <a:solidFill>
                            <a:schemeClr val="tx1"/>
                          </a:solidFill>
                          <a:effectLst/>
                          <a:latin typeface="微软雅黑" panose="020B0503020204020204" pitchFamily="34" charset="-122"/>
                          <a:ea typeface="微软雅黑" panose="020B0503020204020204" pitchFamily="34" charset="-122"/>
                        </a:rPr>
                        <a:t>27%</a:t>
                      </a:r>
                      <a:r>
                        <a:rPr lang="zh-CN" altLang="en-US" sz="1400" b="0" kern="100" dirty="0">
                          <a:solidFill>
                            <a:schemeClr val="tx1"/>
                          </a:solidFill>
                          <a:effectLst/>
                          <a:latin typeface="微软雅黑" panose="020B0503020204020204" pitchFamily="34" charset="-122"/>
                          <a:ea typeface="微软雅黑" panose="020B0503020204020204" pitchFamily="34" charset="-122"/>
                        </a:rPr>
                        <a:t>）；</a:t>
                      </a:r>
                    </a:p>
                    <a:p>
                      <a:pPr algn="l">
                        <a:lnSpc>
                          <a:spcPct val="125000"/>
                        </a:lnSpc>
                      </a:pPr>
                      <a:r>
                        <a:rPr lang="zh-CN" altLang="en-US" sz="1400" b="0" kern="100" dirty="0">
                          <a:solidFill>
                            <a:schemeClr val="tx1"/>
                          </a:solidFill>
                          <a:effectLst/>
                          <a:latin typeface="微软雅黑" panose="020B0503020204020204" pitchFamily="34" charset="-122"/>
                          <a:ea typeface="微软雅黑" panose="020B0503020204020204" pitchFamily="34" charset="-122"/>
                        </a:rPr>
                        <a:t>延髓型</a:t>
                      </a:r>
                      <a:r>
                        <a:rPr lang="en-US" altLang="zh-CN" sz="1400" b="0" kern="100" dirty="0">
                          <a:solidFill>
                            <a:schemeClr val="tx1"/>
                          </a:solidFill>
                          <a:effectLst/>
                          <a:latin typeface="微软雅黑" panose="020B0503020204020204" pitchFamily="34" charset="-122"/>
                          <a:ea typeface="微软雅黑" panose="020B0503020204020204" pitchFamily="34" charset="-122"/>
                        </a:rPr>
                        <a:t>7</a:t>
                      </a:r>
                      <a:r>
                        <a:rPr lang="zh-CN" altLang="en-US" sz="1400" b="0" kern="100" dirty="0">
                          <a:solidFill>
                            <a:schemeClr val="tx1"/>
                          </a:solidFill>
                          <a:effectLst/>
                          <a:latin typeface="微软雅黑" panose="020B0503020204020204" pitchFamily="34" charset="-122"/>
                          <a:ea typeface="微软雅黑" panose="020B0503020204020204" pitchFamily="34" charset="-122"/>
                        </a:rPr>
                        <a:t>例（</a:t>
                      </a:r>
                      <a:r>
                        <a:rPr lang="en-US" altLang="zh-CN" sz="1400" b="0" kern="100" dirty="0">
                          <a:solidFill>
                            <a:schemeClr val="tx1"/>
                          </a:solidFill>
                          <a:effectLst/>
                          <a:latin typeface="微软雅黑" panose="020B0503020204020204" pitchFamily="34" charset="-122"/>
                          <a:ea typeface="微软雅黑" panose="020B0503020204020204" pitchFamily="34" charset="-122"/>
                        </a:rPr>
                        <a:t>12%</a:t>
                      </a:r>
                      <a:r>
                        <a:rPr lang="zh-CN" altLang="en-US" sz="1400" b="0" kern="100" dirty="0">
                          <a:solidFill>
                            <a:schemeClr val="tx1"/>
                          </a:solidFill>
                          <a:effectLst/>
                          <a:latin typeface="微软雅黑" panose="020B0503020204020204" pitchFamily="34" charset="-122"/>
                          <a:ea typeface="微软雅黑" panose="020B0503020204020204" pitchFamily="34" charset="-122"/>
                        </a:rPr>
                        <a:t>）。</a:t>
                      </a:r>
                      <a:endParaRPr lang="zh-CN" altLang="en-US" sz="1400" b="0" kern="100" dirty="0">
                        <a:solidFill>
                          <a:schemeClr val="tx1"/>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0118" marR="60118" marT="0" marB="0" anchor="ctr"/>
                </a:tc>
                <a:tc>
                  <a:txBody>
                    <a:bodyPr/>
                    <a:lstStyle/>
                    <a:p>
                      <a:pPr algn="l">
                        <a:lnSpc>
                          <a:spcPct val="125000"/>
                        </a:lnSpc>
                      </a:pPr>
                      <a:r>
                        <a:rPr lang="zh-CN" sz="1400" kern="100" dirty="0">
                          <a:solidFill>
                            <a:schemeClr val="tx1"/>
                          </a:solidFill>
                          <a:effectLst/>
                          <a:latin typeface="微软雅黑" panose="020B0503020204020204" pitchFamily="34" charset="-122"/>
                          <a:ea typeface="微软雅黑" panose="020B0503020204020204" pitchFamily="34" charset="-122"/>
                        </a:rPr>
                        <a:t>肌肉注射</a:t>
                      </a:r>
                    </a:p>
                    <a:p>
                      <a:pPr algn="l">
                        <a:lnSpc>
                          <a:spcPct val="125000"/>
                        </a:lnSpc>
                      </a:pPr>
                      <a:r>
                        <a:rPr lang="en-US" sz="1400" b="1" kern="100" dirty="0">
                          <a:solidFill>
                            <a:schemeClr val="tx1"/>
                          </a:solidFill>
                          <a:effectLst/>
                          <a:latin typeface="微软雅黑" panose="020B0503020204020204" pitchFamily="34" charset="-122"/>
                          <a:ea typeface="微软雅黑" panose="020B0503020204020204" pitchFamily="34" charset="-122"/>
                        </a:rPr>
                        <a:t>0.4mg~0.5mg/</a:t>
                      </a:r>
                      <a:r>
                        <a:rPr lang="zh-CN" sz="1400" b="1" kern="100" dirty="0">
                          <a:solidFill>
                            <a:schemeClr val="tx1"/>
                          </a:solidFill>
                          <a:effectLst/>
                          <a:latin typeface="微软雅黑" panose="020B0503020204020204" pitchFamily="34" charset="-122"/>
                          <a:ea typeface="微软雅黑" panose="020B0503020204020204" pitchFamily="34" charset="-122"/>
                        </a:rPr>
                        <a:t>天</a:t>
                      </a:r>
                      <a:endParaRPr lang="zh-CN" sz="1400" b="1" kern="100" dirty="0">
                        <a:solidFill>
                          <a:schemeClr val="tx1"/>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0118" marR="60118" marT="0" marB="0" anchor="ctr"/>
                </a:tc>
                <a:tc>
                  <a:txBody>
                    <a:bodyPr/>
                    <a:lstStyle/>
                    <a:p>
                      <a:pPr algn="l">
                        <a:lnSpc>
                          <a:spcPct val="125000"/>
                        </a:lnSpc>
                      </a:pPr>
                      <a:r>
                        <a:rPr lang="zh-CN" sz="1400" kern="100" dirty="0">
                          <a:solidFill>
                            <a:schemeClr val="tx1"/>
                          </a:solidFill>
                          <a:effectLst/>
                          <a:latin typeface="微软雅黑" panose="020B0503020204020204" pitchFamily="34" charset="-122"/>
                          <a:ea typeface="微软雅黑" panose="020B0503020204020204" pitchFamily="34" charset="-122"/>
                        </a:rPr>
                        <a:t>浙江医科大学附属第二医院神经科</a:t>
                      </a:r>
                      <a:endParaRPr lang="zh-CN" sz="1400" kern="100" dirty="0">
                        <a:solidFill>
                          <a:schemeClr val="tx1"/>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0118" marR="60118" marT="0" marB="0" anchor="ctr"/>
                </a:tc>
                <a:extLst>
                  <a:ext uri="{0D108BD9-81ED-4DB2-BD59-A6C34878D82A}">
                    <a16:rowId xmlns:a16="http://schemas.microsoft.com/office/drawing/2014/main" val="10002"/>
                  </a:ext>
                </a:extLst>
              </a:tr>
              <a:tr h="985349">
                <a:tc vMerge="1">
                  <a:txBody>
                    <a:bodyPr/>
                    <a:lstStyle/>
                    <a:p>
                      <a:endParaRPr lang="zh-CN"/>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marL="0" indent="0" algn="l">
                        <a:lnSpc>
                          <a:spcPct val="125000"/>
                        </a:lnSpc>
                        <a:buFontTx/>
                        <a:buNone/>
                      </a:pPr>
                      <a:r>
                        <a:rPr lang="zh-CN" altLang="en-US" sz="1400" b="1" kern="100" dirty="0">
                          <a:solidFill>
                            <a:srgbClr val="FF0000"/>
                          </a:solidFill>
                          <a:effectLst/>
                          <a:latin typeface="微软雅黑" panose="020B0503020204020204" pitchFamily="34" charset="-122"/>
                          <a:ea typeface="微软雅黑" panose="020B0503020204020204" pitchFamily="34" charset="-122"/>
                        </a:rPr>
                        <a:t>有效率</a:t>
                      </a:r>
                      <a:r>
                        <a:rPr lang="en-US" altLang="zh-CN" sz="1400" b="1" kern="100" dirty="0">
                          <a:solidFill>
                            <a:srgbClr val="FF0000"/>
                          </a:solidFill>
                          <a:effectLst/>
                          <a:latin typeface="微软雅黑" panose="020B0503020204020204" pitchFamily="34" charset="-122"/>
                          <a:ea typeface="微软雅黑" panose="020B0503020204020204" pitchFamily="34" charset="-122"/>
                        </a:rPr>
                        <a:t>99.2%</a:t>
                      </a:r>
                      <a:r>
                        <a:rPr lang="zh-CN" altLang="en-US" sz="1400" b="1" kern="100" dirty="0">
                          <a:solidFill>
                            <a:srgbClr val="FF0000"/>
                          </a:solidFill>
                          <a:effectLst/>
                          <a:latin typeface="微软雅黑" panose="020B0503020204020204" pitchFamily="34" charset="-122"/>
                          <a:ea typeface="微软雅黑" panose="020B0503020204020204" pitchFamily="34" charset="-122"/>
                        </a:rPr>
                        <a:t>；</a:t>
                      </a:r>
                      <a:r>
                        <a:rPr lang="zh-CN" altLang="en-US" sz="1400" kern="100" dirty="0">
                          <a:solidFill>
                            <a:schemeClr val="tx1"/>
                          </a:solidFill>
                          <a:effectLst/>
                          <a:latin typeface="微软雅黑" panose="020B0503020204020204" pitchFamily="34" charset="-122"/>
                          <a:ea typeface="微软雅黑" panose="020B0503020204020204" pitchFamily="34" charset="-122"/>
                        </a:rPr>
                        <a:t>显效</a:t>
                      </a:r>
                      <a:r>
                        <a:rPr lang="en-US" altLang="zh-CN" sz="1400" kern="100" dirty="0">
                          <a:solidFill>
                            <a:schemeClr val="tx1"/>
                          </a:solidFill>
                          <a:effectLst/>
                          <a:latin typeface="微软雅黑" panose="020B0503020204020204" pitchFamily="34" charset="-122"/>
                          <a:ea typeface="微软雅黑" panose="020B0503020204020204" pitchFamily="34" charset="-122"/>
                        </a:rPr>
                        <a:t>55.5%</a:t>
                      </a:r>
                      <a:r>
                        <a:rPr lang="zh-CN" altLang="en-US" sz="1400" kern="100" dirty="0">
                          <a:solidFill>
                            <a:schemeClr val="tx1"/>
                          </a:solidFill>
                          <a:effectLst/>
                          <a:latin typeface="微软雅黑" panose="020B0503020204020204" pitchFamily="34" charset="-122"/>
                          <a:ea typeface="微软雅黑" panose="020B0503020204020204" pitchFamily="34" charset="-122"/>
                        </a:rPr>
                        <a:t>；</a:t>
                      </a:r>
                      <a:endParaRPr lang="en-US" altLang="zh-CN" sz="1400" kern="100" dirty="0">
                        <a:solidFill>
                          <a:schemeClr val="tx1"/>
                        </a:solidFill>
                        <a:effectLst/>
                        <a:latin typeface="微软雅黑" panose="020B0503020204020204" pitchFamily="34" charset="-122"/>
                        <a:ea typeface="微软雅黑" panose="020B0503020204020204" pitchFamily="34" charset="-122"/>
                      </a:endParaRPr>
                    </a:p>
                    <a:p>
                      <a:pPr marL="0" indent="0" algn="l">
                        <a:lnSpc>
                          <a:spcPct val="125000"/>
                        </a:lnSpc>
                        <a:buFontTx/>
                        <a:buNone/>
                      </a:pPr>
                      <a:r>
                        <a:rPr lang="zh-CN" altLang="zh-CN" sz="1400" kern="100" dirty="0">
                          <a:effectLst/>
                          <a:latin typeface="微软雅黑" panose="020B0503020204020204" pitchFamily="34" charset="-122"/>
                          <a:ea typeface="微软雅黑" panose="020B0503020204020204" pitchFamily="34" charset="-122"/>
                        </a:rPr>
                        <a:t>较新斯的明作用时间更长</a:t>
                      </a:r>
                      <a:r>
                        <a:rPr lang="zh-CN" altLang="en-US" sz="1400" kern="100" dirty="0">
                          <a:effectLst/>
                          <a:latin typeface="微软雅黑" panose="020B0503020204020204" pitchFamily="34" charset="-122"/>
                          <a:ea typeface="微软雅黑" panose="020B0503020204020204" pitchFamily="34" charset="-122"/>
                        </a:rPr>
                        <a:t>；</a:t>
                      </a:r>
                      <a:endParaRPr lang="en-US" altLang="zh-CN" sz="1400" b="0" kern="100" dirty="0">
                        <a:solidFill>
                          <a:schemeClr val="dk1"/>
                        </a:solidFill>
                        <a:effectLst/>
                        <a:latin typeface="微软雅黑" panose="020B0503020204020204" pitchFamily="34" charset="-122"/>
                        <a:ea typeface="微软雅黑" panose="020B0503020204020204" pitchFamily="34" charset="-122"/>
                      </a:endParaRPr>
                    </a:p>
                    <a:p>
                      <a:pPr algn="l">
                        <a:lnSpc>
                          <a:spcPct val="125000"/>
                        </a:lnSpc>
                        <a:buFontTx/>
                        <a:buNone/>
                      </a:pPr>
                      <a:r>
                        <a:rPr lang="zh-CN" altLang="en-US" sz="1400" b="0" kern="100" dirty="0">
                          <a:solidFill>
                            <a:schemeClr val="tx1"/>
                          </a:solidFill>
                          <a:effectLst/>
                          <a:latin typeface="微软雅黑" panose="020B0503020204020204" pitchFamily="34" charset="-122"/>
                          <a:ea typeface="微软雅黑" panose="020B0503020204020204" pitchFamily="34" charset="-122"/>
                        </a:rPr>
                        <a:t>平均作用时间 </a:t>
                      </a:r>
                      <a:r>
                        <a:rPr lang="en-US" altLang="zh-CN" sz="1400" b="0" kern="100" dirty="0">
                          <a:solidFill>
                            <a:schemeClr val="tx1"/>
                          </a:solidFill>
                          <a:effectLst/>
                          <a:latin typeface="微软雅黑" panose="020B0503020204020204" pitchFamily="34" charset="-122"/>
                          <a:ea typeface="微软雅黑" panose="020B0503020204020204" pitchFamily="34" charset="-122"/>
                        </a:rPr>
                        <a:t>7±6</a:t>
                      </a:r>
                      <a:r>
                        <a:rPr lang="zh-CN" altLang="en-US" sz="1400" b="0" kern="100" dirty="0">
                          <a:solidFill>
                            <a:schemeClr val="tx1"/>
                          </a:solidFill>
                          <a:effectLst/>
                          <a:latin typeface="微软雅黑" panose="020B0503020204020204" pitchFamily="34" charset="-122"/>
                          <a:ea typeface="微软雅黑" panose="020B0503020204020204" pitchFamily="34" charset="-122"/>
                        </a:rPr>
                        <a:t>小时。</a:t>
                      </a:r>
                      <a:r>
                        <a:rPr lang="en-US" altLang="zh-CN" sz="1400" kern="1200" baseline="30000" dirty="0">
                          <a:solidFill>
                            <a:schemeClr val="dk1"/>
                          </a:solidFill>
                          <a:effectLst/>
                          <a:latin typeface="微软雅黑" panose="020B0503020204020204" pitchFamily="34" charset="-122"/>
                          <a:ea typeface="微软雅黑" panose="020B0503020204020204" pitchFamily="34" charset="-122"/>
                        </a:rPr>
                        <a:t>【3】</a:t>
                      </a:r>
                      <a:endParaRPr lang="zh-CN" altLang="zh-CN" sz="1400" kern="1200" baseline="30000" dirty="0">
                        <a:solidFill>
                          <a:schemeClr val="dk1"/>
                        </a:solidFill>
                        <a:effectLst/>
                        <a:latin typeface="微软雅黑" panose="020B0503020204020204" pitchFamily="34" charset="-122"/>
                        <a:ea typeface="微软雅黑" panose="020B0503020204020204" pitchFamily="34" charset="-122"/>
                        <a:cs typeface="+mn-cs"/>
                      </a:endParaRPr>
                    </a:p>
                  </a:txBody>
                  <a:tcPr marL="60118" marR="60118" marT="0" marB="0" anchor="ctr">
                    <a:solidFill>
                      <a:schemeClr val="accent1">
                        <a:alpha val="19000"/>
                      </a:schemeClr>
                    </a:solidFill>
                  </a:tcPr>
                </a:tc>
                <a:tc>
                  <a:txBody>
                    <a:bodyPr/>
                    <a:lstStyle/>
                    <a:p>
                      <a:pPr algn="l">
                        <a:lnSpc>
                          <a:spcPct val="125000"/>
                        </a:lnSpc>
                      </a:pPr>
                      <a:r>
                        <a:rPr lang="en-AU" sz="1400" b="1" kern="100" dirty="0">
                          <a:solidFill>
                            <a:srgbClr val="FF0000"/>
                          </a:solidFill>
                          <a:effectLst/>
                          <a:latin typeface="微软雅黑" panose="020B0503020204020204" pitchFamily="34" charset="-122"/>
                          <a:ea typeface="微软雅黑" panose="020B0503020204020204" pitchFamily="34" charset="-122"/>
                        </a:rPr>
                        <a:t>128</a:t>
                      </a:r>
                      <a:r>
                        <a:rPr lang="zh-CN" sz="1400" b="1" kern="100" dirty="0">
                          <a:solidFill>
                            <a:srgbClr val="FF0000"/>
                          </a:solidFill>
                          <a:effectLst/>
                          <a:latin typeface="微软雅黑" panose="020B0503020204020204" pitchFamily="34" charset="-122"/>
                          <a:ea typeface="微软雅黑" panose="020B0503020204020204" pitchFamily="34" charset="-122"/>
                        </a:rPr>
                        <a:t>例</a:t>
                      </a:r>
                      <a:r>
                        <a:rPr lang="zh-CN" altLang="en-US" sz="1400" b="1" kern="100" dirty="0">
                          <a:solidFill>
                            <a:srgbClr val="FF0000"/>
                          </a:solidFill>
                          <a:effectLst/>
                          <a:latin typeface="微软雅黑" panose="020B0503020204020204" pitchFamily="34" charset="-122"/>
                          <a:ea typeface="微软雅黑" panose="020B0503020204020204" pitchFamily="34" charset="-122"/>
                        </a:rPr>
                        <a:t>：</a:t>
                      </a:r>
                      <a:r>
                        <a:rPr lang="zh-CN" altLang="en-US" sz="1400" b="0" kern="100" dirty="0">
                          <a:solidFill>
                            <a:schemeClr val="tx1"/>
                          </a:solidFill>
                          <a:effectLst/>
                          <a:latin typeface="微软雅黑" panose="020B0503020204020204" pitchFamily="34" charset="-122"/>
                          <a:ea typeface="微软雅黑" panose="020B0503020204020204" pitchFamily="34" charset="-122"/>
                        </a:rPr>
                        <a:t>眼肌型</a:t>
                      </a:r>
                      <a:r>
                        <a:rPr lang="en-US" altLang="zh-CN" sz="1400" b="0" kern="100" dirty="0">
                          <a:solidFill>
                            <a:schemeClr val="tx1"/>
                          </a:solidFill>
                          <a:effectLst/>
                          <a:latin typeface="微软雅黑" panose="020B0503020204020204" pitchFamily="34" charset="-122"/>
                          <a:ea typeface="微软雅黑" panose="020B0503020204020204" pitchFamily="34" charset="-122"/>
                        </a:rPr>
                        <a:t>83</a:t>
                      </a:r>
                      <a:r>
                        <a:rPr lang="zh-CN" altLang="en-US" sz="1400" b="0" kern="100" dirty="0">
                          <a:solidFill>
                            <a:schemeClr val="tx1"/>
                          </a:solidFill>
                          <a:effectLst/>
                          <a:latin typeface="微软雅黑" panose="020B0503020204020204" pitchFamily="34" charset="-122"/>
                          <a:ea typeface="微软雅黑" panose="020B0503020204020204" pitchFamily="34" charset="-122"/>
                        </a:rPr>
                        <a:t>例（</a:t>
                      </a:r>
                      <a:r>
                        <a:rPr lang="en-US" altLang="zh-CN" sz="1400" b="0" kern="100" dirty="0">
                          <a:solidFill>
                            <a:schemeClr val="tx1"/>
                          </a:solidFill>
                          <a:effectLst/>
                          <a:latin typeface="微软雅黑" panose="020B0503020204020204" pitchFamily="34" charset="-122"/>
                          <a:ea typeface="微软雅黑" panose="020B0503020204020204" pitchFamily="34" charset="-122"/>
                        </a:rPr>
                        <a:t>64.8%</a:t>
                      </a:r>
                      <a:r>
                        <a:rPr lang="zh-CN" altLang="en-US" sz="1400" b="0" kern="100" dirty="0">
                          <a:solidFill>
                            <a:schemeClr val="tx1"/>
                          </a:solidFill>
                          <a:effectLst/>
                          <a:latin typeface="微软雅黑" panose="020B0503020204020204" pitchFamily="34" charset="-122"/>
                          <a:ea typeface="微软雅黑" panose="020B0503020204020204" pitchFamily="34" charset="-122"/>
                        </a:rPr>
                        <a:t>）；</a:t>
                      </a:r>
                    </a:p>
                    <a:p>
                      <a:pPr algn="l">
                        <a:lnSpc>
                          <a:spcPct val="125000"/>
                        </a:lnSpc>
                      </a:pPr>
                      <a:r>
                        <a:rPr lang="zh-CN" altLang="en-US" sz="1400" b="0" kern="100" dirty="0">
                          <a:solidFill>
                            <a:schemeClr val="tx1"/>
                          </a:solidFill>
                          <a:effectLst/>
                          <a:latin typeface="微软雅黑" panose="020B0503020204020204" pitchFamily="34" charset="-122"/>
                          <a:ea typeface="微软雅黑" panose="020B0503020204020204" pitchFamily="34" charset="-122"/>
                        </a:rPr>
                        <a:t>延髓型</a:t>
                      </a:r>
                      <a:r>
                        <a:rPr lang="en-US" altLang="zh-CN" sz="1400" b="0" kern="100" dirty="0">
                          <a:solidFill>
                            <a:schemeClr val="tx1"/>
                          </a:solidFill>
                          <a:effectLst/>
                          <a:latin typeface="微软雅黑" panose="020B0503020204020204" pitchFamily="34" charset="-122"/>
                          <a:ea typeface="微软雅黑" panose="020B0503020204020204" pitchFamily="34" charset="-122"/>
                        </a:rPr>
                        <a:t>10</a:t>
                      </a:r>
                      <a:r>
                        <a:rPr lang="zh-CN" altLang="en-US" sz="1400" b="0" kern="100" dirty="0">
                          <a:solidFill>
                            <a:schemeClr val="tx1"/>
                          </a:solidFill>
                          <a:effectLst/>
                          <a:latin typeface="微软雅黑" panose="020B0503020204020204" pitchFamily="34" charset="-122"/>
                          <a:ea typeface="微软雅黑" panose="020B0503020204020204" pitchFamily="34" charset="-122"/>
                        </a:rPr>
                        <a:t>例（</a:t>
                      </a:r>
                      <a:r>
                        <a:rPr lang="en-US" altLang="zh-CN" sz="1400" b="0" kern="100" dirty="0">
                          <a:solidFill>
                            <a:schemeClr val="tx1"/>
                          </a:solidFill>
                          <a:effectLst/>
                          <a:latin typeface="微软雅黑" panose="020B0503020204020204" pitchFamily="34" charset="-122"/>
                          <a:ea typeface="微软雅黑" panose="020B0503020204020204" pitchFamily="34" charset="-122"/>
                        </a:rPr>
                        <a:t>7.8%</a:t>
                      </a:r>
                      <a:r>
                        <a:rPr lang="zh-CN" altLang="en-US" sz="1400" b="0" kern="100" dirty="0">
                          <a:solidFill>
                            <a:schemeClr val="tx1"/>
                          </a:solidFill>
                          <a:effectLst/>
                          <a:latin typeface="微软雅黑" panose="020B0503020204020204" pitchFamily="34" charset="-122"/>
                          <a:ea typeface="微软雅黑" panose="020B0503020204020204" pitchFamily="34" charset="-122"/>
                        </a:rPr>
                        <a:t>）；</a:t>
                      </a:r>
                    </a:p>
                    <a:p>
                      <a:pPr algn="l">
                        <a:lnSpc>
                          <a:spcPct val="125000"/>
                        </a:lnSpc>
                      </a:pPr>
                      <a:r>
                        <a:rPr lang="zh-CN" altLang="en-US" sz="1400" b="0" kern="100" dirty="0">
                          <a:solidFill>
                            <a:schemeClr val="tx1"/>
                          </a:solidFill>
                          <a:effectLst/>
                          <a:latin typeface="微软雅黑" panose="020B0503020204020204" pitchFamily="34" charset="-122"/>
                          <a:ea typeface="微软雅黑" panose="020B0503020204020204" pitchFamily="34" charset="-122"/>
                        </a:rPr>
                        <a:t>全身型</a:t>
                      </a:r>
                      <a:r>
                        <a:rPr lang="en-US" altLang="zh-CN" sz="1400" b="0" kern="100" dirty="0">
                          <a:solidFill>
                            <a:schemeClr val="tx1"/>
                          </a:solidFill>
                          <a:effectLst/>
                          <a:latin typeface="微软雅黑" panose="020B0503020204020204" pitchFamily="34" charset="-122"/>
                          <a:ea typeface="微软雅黑" panose="020B0503020204020204" pitchFamily="34" charset="-122"/>
                        </a:rPr>
                        <a:t>35</a:t>
                      </a:r>
                      <a:r>
                        <a:rPr lang="zh-CN" altLang="en-US" sz="1400" b="0" kern="100" dirty="0">
                          <a:solidFill>
                            <a:schemeClr val="tx1"/>
                          </a:solidFill>
                          <a:effectLst/>
                          <a:latin typeface="微软雅黑" panose="020B0503020204020204" pitchFamily="34" charset="-122"/>
                          <a:ea typeface="微软雅黑" panose="020B0503020204020204" pitchFamily="34" charset="-122"/>
                        </a:rPr>
                        <a:t>例（</a:t>
                      </a:r>
                      <a:r>
                        <a:rPr lang="en-US" altLang="zh-CN" sz="1400" b="0" kern="100" dirty="0">
                          <a:solidFill>
                            <a:schemeClr val="tx1"/>
                          </a:solidFill>
                          <a:effectLst/>
                          <a:latin typeface="微软雅黑" panose="020B0503020204020204" pitchFamily="34" charset="-122"/>
                          <a:ea typeface="微软雅黑" panose="020B0503020204020204" pitchFamily="34" charset="-122"/>
                        </a:rPr>
                        <a:t>27.4%</a:t>
                      </a:r>
                      <a:r>
                        <a:rPr lang="zh-CN" altLang="en-US" sz="1400" b="0" kern="100" dirty="0">
                          <a:solidFill>
                            <a:schemeClr val="tx1"/>
                          </a:solidFill>
                          <a:effectLst/>
                          <a:latin typeface="微软雅黑" panose="020B0503020204020204" pitchFamily="34" charset="-122"/>
                          <a:ea typeface="微软雅黑" panose="020B0503020204020204" pitchFamily="34" charset="-122"/>
                        </a:rPr>
                        <a:t>）。</a:t>
                      </a:r>
                      <a:endParaRPr lang="zh-CN" sz="1400" b="0" kern="100" dirty="0">
                        <a:solidFill>
                          <a:schemeClr val="tx1"/>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0118" marR="60118" marT="0" marB="0" anchor="ctr">
                    <a:solidFill>
                      <a:schemeClr val="accent1">
                        <a:alpha val="19000"/>
                      </a:schemeClr>
                    </a:solidFill>
                  </a:tcPr>
                </a:tc>
                <a:tc>
                  <a:txBody>
                    <a:bodyPr/>
                    <a:lstStyle/>
                    <a:p>
                      <a:pPr algn="l">
                        <a:lnSpc>
                          <a:spcPct val="125000"/>
                        </a:lnSpc>
                      </a:pPr>
                      <a:r>
                        <a:rPr lang="zh-CN" sz="1400" kern="100" dirty="0">
                          <a:solidFill>
                            <a:schemeClr val="tx1"/>
                          </a:solidFill>
                          <a:effectLst/>
                          <a:latin typeface="微软雅黑" panose="020B0503020204020204" pitchFamily="34" charset="-122"/>
                          <a:ea typeface="微软雅黑" panose="020B0503020204020204" pitchFamily="34" charset="-122"/>
                        </a:rPr>
                        <a:t>肌肉注射</a:t>
                      </a:r>
                    </a:p>
                    <a:p>
                      <a:pPr algn="l">
                        <a:lnSpc>
                          <a:spcPct val="125000"/>
                        </a:lnSpc>
                      </a:pPr>
                      <a:r>
                        <a:rPr lang="en-US" sz="1400" b="1" kern="100" dirty="0">
                          <a:solidFill>
                            <a:schemeClr val="tx1"/>
                          </a:solidFill>
                          <a:effectLst/>
                          <a:latin typeface="微软雅黑" panose="020B0503020204020204" pitchFamily="34" charset="-122"/>
                          <a:ea typeface="微软雅黑" panose="020B0503020204020204" pitchFamily="34" charset="-122"/>
                        </a:rPr>
                        <a:t>0.4mg/</a:t>
                      </a:r>
                      <a:r>
                        <a:rPr lang="zh-CN" sz="1400" b="1" kern="100" dirty="0">
                          <a:solidFill>
                            <a:schemeClr val="tx1"/>
                          </a:solidFill>
                          <a:effectLst/>
                          <a:latin typeface="微软雅黑" panose="020B0503020204020204" pitchFamily="34" charset="-122"/>
                          <a:ea typeface="微软雅黑" panose="020B0503020204020204" pitchFamily="34" charset="-122"/>
                        </a:rPr>
                        <a:t>天</a:t>
                      </a:r>
                      <a:endParaRPr lang="zh-CN" sz="1400" b="1" kern="100" dirty="0">
                        <a:solidFill>
                          <a:schemeClr val="tx1"/>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0118" marR="60118" marT="0" marB="0" anchor="ctr">
                    <a:solidFill>
                      <a:schemeClr val="accent1">
                        <a:alpha val="19000"/>
                      </a:schemeClr>
                    </a:solidFill>
                  </a:tcPr>
                </a:tc>
                <a:tc>
                  <a:txBody>
                    <a:bodyPr/>
                    <a:lstStyle/>
                    <a:p>
                      <a:pPr marL="0" marR="0" lvl="0" indent="0" algn="l" defTabSz="914400" rtl="0" eaLnBrk="1" fontAlgn="auto" latinLnBrk="0" hangingPunct="1">
                        <a:lnSpc>
                          <a:spcPct val="125000"/>
                        </a:lnSpc>
                        <a:spcBef>
                          <a:spcPts val="0"/>
                        </a:spcBef>
                        <a:spcAft>
                          <a:spcPts val="0"/>
                        </a:spcAft>
                        <a:buClrTx/>
                        <a:buSzTx/>
                        <a:buFontTx/>
                        <a:buNone/>
                        <a:tabLst/>
                        <a:defRPr/>
                      </a:pPr>
                      <a:r>
                        <a:rPr lang="zh-CN" altLang="zh-CN" sz="1400" kern="100" dirty="0">
                          <a:solidFill>
                            <a:schemeClr val="tx1"/>
                          </a:solidFill>
                          <a:effectLst/>
                          <a:latin typeface="微软雅黑" panose="020B0503020204020204" pitchFamily="34" charset="-122"/>
                          <a:ea typeface="微软雅黑" panose="020B0503020204020204" pitchFamily="34" charset="-122"/>
                        </a:rPr>
                        <a:t>浙江医科大学附属第二医院神经科</a:t>
                      </a:r>
                      <a:endParaRPr lang="zh-CN" altLang="zh-CN" sz="1400" kern="100" dirty="0">
                        <a:solidFill>
                          <a:schemeClr val="tx1"/>
                        </a:solidFill>
                        <a:effectLst/>
                        <a:latin typeface="微软雅黑" panose="020B0503020204020204" pitchFamily="34" charset="-122"/>
                        <a:ea typeface="微软雅黑" panose="020B0503020204020204" pitchFamily="34" charset="-122"/>
                        <a:cs typeface="Times New Roman" panose="02020603050405020304" pitchFamily="18" charset="0"/>
                      </a:endParaRPr>
                    </a:p>
                    <a:p>
                      <a:pPr algn="l">
                        <a:lnSpc>
                          <a:spcPct val="125000"/>
                        </a:lnSpc>
                      </a:pPr>
                      <a:endParaRPr lang="zh-CN" sz="1400" kern="100" dirty="0">
                        <a:solidFill>
                          <a:schemeClr val="tx1"/>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0118" marR="60118" marT="0" marB="0" anchor="ctr">
                    <a:solidFill>
                      <a:schemeClr val="accent1">
                        <a:alpha val="19000"/>
                      </a:schemeClr>
                    </a:solidFill>
                  </a:tcPr>
                </a:tc>
                <a:extLst>
                  <a:ext uri="{0D108BD9-81ED-4DB2-BD59-A6C34878D82A}">
                    <a16:rowId xmlns:a16="http://schemas.microsoft.com/office/drawing/2014/main" val="10003"/>
                  </a:ext>
                </a:extLst>
              </a:tr>
              <a:tr h="887147">
                <a:tc vMerge="1">
                  <a:txBody>
                    <a:bodyPr/>
                    <a:lstStyle/>
                    <a:p>
                      <a:endParaRPr lang="zh-CN"/>
                    </a:p>
                  </a:txBody>
                  <a:tcPr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indent="0" algn="l">
                        <a:lnSpc>
                          <a:spcPct val="125000"/>
                        </a:lnSpc>
                        <a:buFontTx/>
                        <a:buNone/>
                      </a:pPr>
                      <a:r>
                        <a:rPr lang="zh-CN" sz="1400" b="0" kern="100" dirty="0">
                          <a:solidFill>
                            <a:schemeClr val="tx1"/>
                          </a:solidFill>
                          <a:effectLst/>
                          <a:latin typeface="微软雅黑" panose="020B0503020204020204" pitchFamily="34" charset="-122"/>
                          <a:ea typeface="微软雅黑" panose="020B0503020204020204" pitchFamily="34" charset="-122"/>
                        </a:rPr>
                        <a:t>石杉碱甲可逆转重症肌无力患者重复电刺激后动作</a:t>
                      </a:r>
                      <a:r>
                        <a:rPr lang="zh-CN" altLang="en-US" sz="1400" b="0" kern="100" dirty="0">
                          <a:solidFill>
                            <a:schemeClr val="tx1"/>
                          </a:solidFill>
                          <a:effectLst/>
                          <a:latin typeface="微软雅黑" panose="020B0503020204020204" pitchFamily="34" charset="-122"/>
                          <a:ea typeface="微软雅黑" panose="020B0503020204020204" pitchFamily="34" charset="-122"/>
                        </a:rPr>
                        <a:t>电位</a:t>
                      </a:r>
                      <a:r>
                        <a:rPr lang="zh-CN" sz="1400" b="0" kern="100" dirty="0">
                          <a:solidFill>
                            <a:schemeClr val="tx1"/>
                          </a:solidFill>
                          <a:effectLst/>
                          <a:latin typeface="微软雅黑" panose="020B0503020204020204" pitchFamily="34" charset="-122"/>
                          <a:ea typeface="微软雅黑" panose="020B0503020204020204" pitchFamily="34" charset="-122"/>
                        </a:rPr>
                        <a:t>波幅</a:t>
                      </a:r>
                      <a:r>
                        <a:rPr lang="zh-CN" altLang="en-US" sz="1400" b="0" kern="100" dirty="0">
                          <a:solidFill>
                            <a:schemeClr val="tx1"/>
                          </a:solidFill>
                          <a:effectLst/>
                          <a:latin typeface="微软雅黑" panose="020B0503020204020204" pitchFamily="34" charset="-122"/>
                          <a:ea typeface="微软雅黑" panose="020B0503020204020204" pitchFamily="34" charset="-122"/>
                        </a:rPr>
                        <a:t>均有</a:t>
                      </a:r>
                      <a:r>
                        <a:rPr lang="zh-CN" sz="1400" b="0" kern="100" dirty="0">
                          <a:solidFill>
                            <a:schemeClr val="tx1"/>
                          </a:solidFill>
                          <a:effectLst/>
                          <a:latin typeface="微软雅黑" panose="020B0503020204020204" pitchFamily="34" charset="-122"/>
                          <a:ea typeface="微软雅黑" panose="020B0503020204020204" pitchFamily="34" charset="-122"/>
                        </a:rPr>
                        <a:t>下降</a:t>
                      </a:r>
                      <a:r>
                        <a:rPr lang="zh-CN" altLang="en-US" sz="1400" b="0" kern="100" dirty="0">
                          <a:solidFill>
                            <a:schemeClr val="tx1"/>
                          </a:solidFill>
                          <a:effectLst/>
                          <a:latin typeface="微软雅黑" panose="020B0503020204020204" pitchFamily="34" charset="-122"/>
                          <a:ea typeface="微软雅黑" panose="020B0503020204020204" pitchFamily="34" charset="-122"/>
                        </a:rPr>
                        <a:t>。阳性率</a:t>
                      </a:r>
                      <a:r>
                        <a:rPr lang="en-US" altLang="zh-CN" sz="1400" b="0" kern="100" dirty="0">
                          <a:solidFill>
                            <a:schemeClr val="tx1"/>
                          </a:solidFill>
                          <a:effectLst/>
                          <a:latin typeface="微软雅黑" panose="020B0503020204020204" pitchFamily="34" charset="-122"/>
                          <a:ea typeface="微软雅黑" panose="020B0503020204020204" pitchFamily="34" charset="-122"/>
                        </a:rPr>
                        <a:t>93.75%</a:t>
                      </a:r>
                      <a:r>
                        <a:rPr lang="en-US" altLang="zh-CN" sz="1400" kern="1200" baseline="30000" dirty="0">
                          <a:solidFill>
                            <a:schemeClr val="dk1"/>
                          </a:solidFill>
                          <a:effectLst/>
                          <a:latin typeface="微软雅黑" panose="020B0503020204020204" pitchFamily="34" charset="-122"/>
                          <a:ea typeface="微软雅黑" panose="020B0503020204020204" pitchFamily="34" charset="-122"/>
                        </a:rPr>
                        <a:t>【4】</a:t>
                      </a:r>
                      <a:endParaRPr lang="zh-CN" altLang="en-US" sz="1400" kern="1200" baseline="30000" dirty="0">
                        <a:solidFill>
                          <a:schemeClr val="dk1"/>
                        </a:solidFill>
                        <a:effectLst/>
                        <a:latin typeface="微软雅黑" panose="020B0503020204020204" pitchFamily="34" charset="-122"/>
                        <a:ea typeface="微软雅黑" panose="020B0503020204020204" pitchFamily="34" charset="-122"/>
                        <a:cs typeface="+mn-cs"/>
                      </a:endParaRPr>
                    </a:p>
                  </a:txBody>
                  <a:tcPr marL="60118" marR="60118" marT="0" marB="0" anchor="ctr"/>
                </a:tc>
                <a:tc>
                  <a:txBody>
                    <a:bodyPr/>
                    <a:lstStyle/>
                    <a:p>
                      <a:pPr algn="l">
                        <a:lnSpc>
                          <a:spcPct val="125000"/>
                        </a:lnSpc>
                      </a:pPr>
                      <a:r>
                        <a:rPr lang="en-AU" sz="1400" b="1" kern="100" dirty="0">
                          <a:solidFill>
                            <a:srgbClr val="FF0000"/>
                          </a:solidFill>
                          <a:effectLst/>
                          <a:latin typeface="微软雅黑" panose="020B0503020204020204" pitchFamily="34" charset="-122"/>
                          <a:ea typeface="微软雅黑" panose="020B0503020204020204" pitchFamily="34" charset="-122"/>
                        </a:rPr>
                        <a:t>48</a:t>
                      </a:r>
                      <a:r>
                        <a:rPr lang="zh-CN" sz="1400" b="1" kern="100" dirty="0">
                          <a:solidFill>
                            <a:srgbClr val="FF0000"/>
                          </a:solidFill>
                          <a:effectLst/>
                          <a:latin typeface="微软雅黑" panose="020B0503020204020204" pitchFamily="34" charset="-122"/>
                          <a:ea typeface="微软雅黑" panose="020B0503020204020204" pitchFamily="34" charset="-122"/>
                        </a:rPr>
                        <a:t>例</a:t>
                      </a:r>
                      <a:endParaRPr lang="zh-CN" sz="1400" b="0" kern="100" dirty="0">
                        <a:solidFill>
                          <a:schemeClr val="tx1"/>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0118" marR="60118" marT="0" marB="0" anchor="ctr"/>
                </a:tc>
                <a:tc>
                  <a:txBody>
                    <a:bodyPr/>
                    <a:lstStyle/>
                    <a:p>
                      <a:pPr algn="l">
                        <a:lnSpc>
                          <a:spcPct val="125000"/>
                        </a:lnSpc>
                      </a:pPr>
                      <a:r>
                        <a:rPr lang="zh-CN" altLang="zh-CN" sz="1400" kern="100" dirty="0">
                          <a:solidFill>
                            <a:schemeClr val="tx1"/>
                          </a:solidFill>
                          <a:effectLst/>
                          <a:latin typeface="微软雅黑" panose="020B0503020204020204" pitchFamily="34" charset="-122"/>
                          <a:ea typeface="微软雅黑" panose="020B0503020204020204" pitchFamily="34" charset="-122"/>
                        </a:rPr>
                        <a:t>肌肉注射</a:t>
                      </a:r>
                    </a:p>
                    <a:p>
                      <a:pPr algn="l">
                        <a:lnSpc>
                          <a:spcPct val="125000"/>
                        </a:lnSpc>
                      </a:pPr>
                      <a:r>
                        <a:rPr lang="en-US" altLang="zh-CN" sz="1400" b="1" kern="100" dirty="0">
                          <a:solidFill>
                            <a:schemeClr val="tx1"/>
                          </a:solidFill>
                          <a:effectLst/>
                          <a:latin typeface="微软雅黑" panose="020B0503020204020204" pitchFamily="34" charset="-122"/>
                          <a:ea typeface="微软雅黑" panose="020B0503020204020204" pitchFamily="34" charset="-122"/>
                        </a:rPr>
                        <a:t>0.4mg/</a:t>
                      </a:r>
                      <a:r>
                        <a:rPr lang="zh-CN" altLang="zh-CN" sz="1400" b="1" kern="100" dirty="0">
                          <a:solidFill>
                            <a:schemeClr val="tx1"/>
                          </a:solidFill>
                          <a:effectLst/>
                          <a:latin typeface="微软雅黑" panose="020B0503020204020204" pitchFamily="34" charset="-122"/>
                          <a:ea typeface="微软雅黑" panose="020B0503020204020204" pitchFamily="34" charset="-122"/>
                        </a:rPr>
                        <a:t>天</a:t>
                      </a:r>
                      <a:endParaRPr lang="zh-CN" altLang="zh-CN" sz="1400" b="1" kern="100" dirty="0">
                        <a:solidFill>
                          <a:schemeClr val="tx1"/>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0118" marR="60118" marT="0" marB="0" anchor="ctr"/>
                </a:tc>
                <a:tc>
                  <a:txBody>
                    <a:bodyPr/>
                    <a:lstStyle/>
                    <a:p>
                      <a:pPr marL="0" marR="0" lvl="0" indent="0" algn="l" defTabSz="914400" rtl="0" eaLnBrk="1" fontAlgn="auto" latinLnBrk="0" hangingPunct="1">
                        <a:lnSpc>
                          <a:spcPct val="125000"/>
                        </a:lnSpc>
                        <a:spcBef>
                          <a:spcPts val="0"/>
                        </a:spcBef>
                        <a:spcAft>
                          <a:spcPts val="0"/>
                        </a:spcAft>
                        <a:buClrTx/>
                        <a:buSzTx/>
                        <a:buFontTx/>
                        <a:buNone/>
                        <a:defRPr/>
                      </a:pPr>
                      <a:r>
                        <a:rPr lang="zh-CN" altLang="zh-CN" sz="1400" kern="100" dirty="0">
                          <a:solidFill>
                            <a:schemeClr val="tx1"/>
                          </a:solidFill>
                          <a:effectLst/>
                          <a:latin typeface="微软雅黑" panose="020B0503020204020204" pitchFamily="34" charset="-122"/>
                          <a:ea typeface="微软雅黑" panose="020B0503020204020204" pitchFamily="34" charset="-122"/>
                        </a:rPr>
                        <a:t>浙江医科大学附属第二医院神经科</a:t>
                      </a:r>
                      <a:endParaRPr lang="zh-CN" altLang="zh-CN" sz="1400" kern="100" dirty="0">
                        <a:solidFill>
                          <a:schemeClr val="tx1"/>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anchor="ctr"/>
                </a:tc>
                <a:extLst>
                  <a:ext uri="{0D108BD9-81ED-4DB2-BD59-A6C34878D82A}">
                    <a16:rowId xmlns:a16="http://schemas.microsoft.com/office/drawing/2014/main" val="10004"/>
                  </a:ext>
                </a:extLst>
              </a:tr>
              <a:tr h="927908">
                <a:tc>
                  <a:txBody>
                    <a:bodyPr/>
                    <a:lstStyle/>
                    <a:p>
                      <a:pPr marL="0" marR="0" lvl="0" indent="0" algn="ctr" defTabSz="914400" rtl="0" eaLnBrk="1" fontAlgn="auto" latinLnBrk="0" hangingPunct="1">
                        <a:lnSpc>
                          <a:spcPct val="125000"/>
                        </a:lnSpc>
                        <a:spcBef>
                          <a:spcPts val="0"/>
                        </a:spcBef>
                        <a:spcAft>
                          <a:spcPts val="0"/>
                        </a:spcAft>
                        <a:buClrTx/>
                        <a:buSzTx/>
                        <a:buFontTx/>
                        <a:buNone/>
                        <a:defRPr/>
                      </a:pPr>
                      <a:r>
                        <a:rPr lang="zh-CN" altLang="zh-CN" sz="1400" kern="100" dirty="0">
                          <a:solidFill>
                            <a:schemeClr val="tx1"/>
                          </a:solidFill>
                          <a:effectLst/>
                          <a:latin typeface="微软雅黑" panose="020B0503020204020204" pitchFamily="34" charset="-122"/>
                          <a:ea typeface="微软雅黑" panose="020B0503020204020204" pitchFamily="34" charset="-122"/>
                        </a:rPr>
                        <a:t>真实世界研究</a:t>
                      </a:r>
                      <a:endParaRPr lang="zh-CN" altLang="zh-CN" sz="1400" kern="100" dirty="0">
                        <a:solidFill>
                          <a:schemeClr val="tx1"/>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anchor="ctr">
                    <a:solidFill>
                      <a:schemeClr val="accent1">
                        <a:alpha val="19000"/>
                      </a:schemeClr>
                    </a:solidFill>
                  </a:tcPr>
                </a:tc>
                <a:tc>
                  <a:txBody>
                    <a:bodyPr/>
                    <a:lstStyle/>
                    <a:p>
                      <a:pPr marL="0" indent="0" algn="l">
                        <a:lnSpc>
                          <a:spcPct val="125000"/>
                        </a:lnSpc>
                        <a:buFontTx/>
                        <a:buNone/>
                      </a:pPr>
                      <a:r>
                        <a:rPr lang="zh-CN" altLang="en-US" sz="1400" b="0" kern="100" dirty="0">
                          <a:solidFill>
                            <a:schemeClr val="tx1"/>
                          </a:solidFill>
                          <a:effectLst/>
                        </a:rPr>
                        <a:t>患者症状明显改善；</a:t>
                      </a:r>
                      <a:endParaRPr lang="en-US" altLang="zh-CN" sz="1400" b="0" kern="100" dirty="0">
                        <a:solidFill>
                          <a:schemeClr val="tx1"/>
                        </a:solidFill>
                        <a:effectLst/>
                      </a:endParaRPr>
                    </a:p>
                    <a:p>
                      <a:pPr marL="0" indent="0" algn="l">
                        <a:lnSpc>
                          <a:spcPct val="125000"/>
                        </a:lnSpc>
                        <a:buFontTx/>
                        <a:buNone/>
                      </a:pPr>
                      <a:r>
                        <a:rPr lang="zh-CN" altLang="zh-CN" sz="1400" b="1" kern="100" dirty="0">
                          <a:solidFill>
                            <a:srgbClr val="FF0000"/>
                          </a:solidFill>
                          <a:effectLst/>
                        </a:rPr>
                        <a:t>患者体内</a:t>
                      </a:r>
                      <a:r>
                        <a:rPr lang="en-AU" altLang="zh-CN" sz="1400" b="1" kern="100" dirty="0" err="1">
                          <a:solidFill>
                            <a:srgbClr val="FF0000"/>
                          </a:solidFill>
                          <a:effectLst/>
                        </a:rPr>
                        <a:t>AChR</a:t>
                      </a:r>
                      <a:r>
                        <a:rPr lang="en-AU" altLang="zh-CN" sz="1400" b="1" kern="100" dirty="0">
                          <a:solidFill>
                            <a:srgbClr val="FF0000"/>
                          </a:solidFill>
                          <a:effectLst/>
                        </a:rPr>
                        <a:t>-Ab</a:t>
                      </a:r>
                      <a:r>
                        <a:rPr lang="zh-CN" altLang="zh-CN" sz="1400" b="1" kern="100" dirty="0">
                          <a:solidFill>
                            <a:srgbClr val="FF0000"/>
                          </a:solidFill>
                          <a:effectLst/>
                        </a:rPr>
                        <a:t>水平下降</a:t>
                      </a:r>
                      <a:r>
                        <a:rPr lang="zh-CN" altLang="en-US" sz="1400" b="1" kern="100" dirty="0">
                          <a:solidFill>
                            <a:srgbClr val="FF0000"/>
                          </a:solidFill>
                          <a:effectLst/>
                        </a:rPr>
                        <a:t>；</a:t>
                      </a:r>
                      <a:endParaRPr lang="en-US" altLang="zh-CN" sz="1400" b="1" kern="100" dirty="0">
                        <a:solidFill>
                          <a:srgbClr val="FF0000"/>
                        </a:solidFill>
                        <a:effectLst/>
                      </a:endParaRPr>
                    </a:p>
                    <a:p>
                      <a:pPr marL="0" indent="0" algn="l">
                        <a:lnSpc>
                          <a:spcPct val="125000"/>
                        </a:lnSpc>
                        <a:buFontTx/>
                        <a:buNone/>
                      </a:pPr>
                      <a:r>
                        <a:rPr lang="zh-CN" altLang="zh-CN" sz="1400" b="0" kern="100" dirty="0">
                          <a:solidFill>
                            <a:schemeClr val="tx1"/>
                          </a:solidFill>
                          <a:effectLst/>
                        </a:rPr>
                        <a:t>明显改善</a:t>
                      </a:r>
                      <a:r>
                        <a:rPr lang="zh-CN" altLang="en-US" sz="1400" b="0" kern="100" dirty="0">
                          <a:solidFill>
                            <a:schemeClr val="tx1"/>
                          </a:solidFill>
                          <a:effectLst/>
                        </a:rPr>
                        <a:t>患者生活质量。</a:t>
                      </a:r>
                      <a:r>
                        <a:rPr lang="en-US" altLang="zh-CN" sz="1400" kern="1200" baseline="30000" dirty="0">
                          <a:solidFill>
                            <a:schemeClr val="dk1"/>
                          </a:solidFill>
                          <a:effectLst/>
                        </a:rPr>
                        <a:t>【5】</a:t>
                      </a:r>
                      <a:endParaRPr lang="zh-CN" altLang="zh-CN" sz="1400" kern="1200" baseline="30000" dirty="0">
                        <a:solidFill>
                          <a:schemeClr val="dk1"/>
                        </a:solidFill>
                        <a:effectLst/>
                        <a:latin typeface="宋体" panose="02010600030101010101" pitchFamily="2" charset="-122"/>
                        <a:ea typeface="宋体" panose="02010600030101010101" pitchFamily="2" charset="-122"/>
                        <a:cs typeface="+mn-cs"/>
                      </a:endParaRPr>
                    </a:p>
                  </a:txBody>
                  <a:tcPr marL="60118" marR="60118" marT="0" marB="0" anchor="ctr">
                    <a:solidFill>
                      <a:schemeClr val="accent1">
                        <a:alpha val="19000"/>
                      </a:schemeClr>
                    </a:solidFill>
                  </a:tcPr>
                </a:tc>
                <a:tc>
                  <a:txBody>
                    <a:bodyPr/>
                    <a:lstStyle/>
                    <a:p>
                      <a:pPr algn="l">
                        <a:lnSpc>
                          <a:spcPct val="125000"/>
                        </a:lnSpc>
                      </a:pPr>
                      <a:r>
                        <a:rPr lang="en-AU" sz="1400" b="1" kern="100" dirty="0">
                          <a:solidFill>
                            <a:srgbClr val="FF0000"/>
                          </a:solidFill>
                          <a:effectLst/>
                          <a:latin typeface="微软雅黑" panose="020B0503020204020204" pitchFamily="34" charset="-122"/>
                          <a:ea typeface="微软雅黑" panose="020B0503020204020204" pitchFamily="34" charset="-122"/>
                        </a:rPr>
                        <a:t>6</a:t>
                      </a:r>
                      <a:r>
                        <a:rPr lang="zh-CN" sz="1400" b="1" kern="100" dirty="0">
                          <a:solidFill>
                            <a:srgbClr val="FF0000"/>
                          </a:solidFill>
                          <a:effectLst/>
                          <a:latin typeface="微软雅黑" panose="020B0503020204020204" pitchFamily="34" charset="-122"/>
                          <a:ea typeface="微软雅黑" panose="020B0503020204020204" pitchFamily="34" charset="-122"/>
                        </a:rPr>
                        <a:t>例</a:t>
                      </a:r>
                      <a:endParaRPr lang="zh-CN" sz="1400" b="1" kern="100" dirty="0">
                        <a:solidFill>
                          <a:srgbClr val="FF0000"/>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0118" marR="60118" marT="0" marB="0" anchor="ctr">
                    <a:solidFill>
                      <a:schemeClr val="accent1">
                        <a:alpha val="19000"/>
                      </a:schemeClr>
                    </a:solidFill>
                  </a:tcPr>
                </a:tc>
                <a:tc>
                  <a:txBody>
                    <a:bodyPr/>
                    <a:lstStyle/>
                    <a:p>
                      <a:pPr algn="l">
                        <a:lnSpc>
                          <a:spcPct val="125000"/>
                        </a:lnSpc>
                      </a:pPr>
                      <a:r>
                        <a:rPr lang="zh-CN" altLang="zh-CN" sz="1400" kern="100" dirty="0">
                          <a:solidFill>
                            <a:schemeClr val="tx1"/>
                          </a:solidFill>
                          <a:effectLst/>
                          <a:latin typeface="微软雅黑" panose="020B0503020204020204" pitchFamily="34" charset="-122"/>
                          <a:ea typeface="微软雅黑" panose="020B0503020204020204" pitchFamily="34" charset="-122"/>
                        </a:rPr>
                        <a:t>口服</a:t>
                      </a:r>
                    </a:p>
                    <a:p>
                      <a:pPr algn="l">
                        <a:lnSpc>
                          <a:spcPct val="125000"/>
                        </a:lnSpc>
                      </a:pPr>
                      <a:r>
                        <a:rPr lang="en-AU" altLang="zh-CN" sz="1400" b="1" kern="100" dirty="0">
                          <a:solidFill>
                            <a:schemeClr val="tx1"/>
                          </a:solidFill>
                          <a:effectLst/>
                          <a:latin typeface="微软雅黑" panose="020B0503020204020204" pitchFamily="34" charset="-122"/>
                          <a:ea typeface="微软雅黑" panose="020B0503020204020204" pitchFamily="34" charset="-122"/>
                        </a:rPr>
                        <a:t>0.2-0.4 mg/</a:t>
                      </a:r>
                      <a:r>
                        <a:rPr lang="zh-CN" altLang="zh-CN" sz="1400" b="1" kern="100" dirty="0">
                          <a:solidFill>
                            <a:schemeClr val="tx1"/>
                          </a:solidFill>
                          <a:effectLst/>
                          <a:latin typeface="微软雅黑" panose="020B0503020204020204" pitchFamily="34" charset="-122"/>
                          <a:ea typeface="微软雅黑" panose="020B0503020204020204" pitchFamily="34" charset="-122"/>
                        </a:rPr>
                        <a:t>天</a:t>
                      </a:r>
                      <a:endParaRPr lang="zh-CN" altLang="zh-CN" sz="1400" b="1" kern="100" dirty="0">
                        <a:solidFill>
                          <a:schemeClr val="tx1"/>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0118" marR="60118" marT="0" marB="0" anchor="ctr">
                    <a:solidFill>
                      <a:schemeClr val="accent1">
                        <a:alpha val="19000"/>
                      </a:schemeClr>
                    </a:solidFill>
                  </a:tcPr>
                </a:tc>
                <a:tc>
                  <a:txBody>
                    <a:bodyPr/>
                    <a:lstStyle/>
                    <a:p>
                      <a:pPr algn="l">
                        <a:lnSpc>
                          <a:spcPct val="125000"/>
                        </a:lnSpc>
                      </a:pPr>
                      <a:r>
                        <a:rPr lang="en-AU" altLang="zh-CN" sz="1400" kern="100" dirty="0" err="1">
                          <a:solidFill>
                            <a:schemeClr val="tx1"/>
                          </a:solidFill>
                          <a:effectLst/>
                          <a:latin typeface="微软雅黑" panose="020B0503020204020204" pitchFamily="34" charset="-122"/>
                          <a:ea typeface="微软雅黑" panose="020B0503020204020204" pitchFamily="34" charset="-122"/>
                        </a:rPr>
                        <a:t>Medicitalia</a:t>
                      </a:r>
                      <a:r>
                        <a:rPr lang="en-AU" altLang="zh-CN" sz="1400" kern="100" dirty="0">
                          <a:solidFill>
                            <a:schemeClr val="tx1"/>
                          </a:solidFill>
                          <a:effectLst/>
                          <a:latin typeface="微软雅黑" panose="020B0503020204020204" pitchFamily="34" charset="-122"/>
                          <a:ea typeface="微软雅黑" panose="020B0503020204020204" pitchFamily="34" charset="-122"/>
                        </a:rPr>
                        <a:t> </a:t>
                      </a:r>
                      <a:r>
                        <a:rPr lang="en-AU" altLang="zh-CN" sz="1400" kern="100" dirty="0" err="1">
                          <a:solidFill>
                            <a:schemeClr val="tx1"/>
                          </a:solidFill>
                          <a:effectLst/>
                          <a:latin typeface="微软雅黑" panose="020B0503020204020204" pitchFamily="34" charset="-122"/>
                          <a:ea typeface="微软雅黑" panose="020B0503020204020204" pitchFamily="34" charset="-122"/>
                        </a:rPr>
                        <a:t>Srl</a:t>
                      </a:r>
                      <a:r>
                        <a:rPr lang="en-AU" altLang="zh-CN" sz="1400" kern="100" dirty="0">
                          <a:solidFill>
                            <a:schemeClr val="tx1"/>
                          </a:solidFill>
                          <a:effectLst/>
                          <a:latin typeface="微软雅黑" panose="020B0503020204020204" pitchFamily="34" charset="-122"/>
                          <a:ea typeface="微软雅黑" panose="020B0503020204020204" pitchFamily="34" charset="-122"/>
                        </a:rPr>
                        <a:t>, </a:t>
                      </a:r>
                      <a:r>
                        <a:rPr lang="en-AU" altLang="zh-CN" sz="1400" kern="100" dirty="0" err="1">
                          <a:solidFill>
                            <a:schemeClr val="tx1"/>
                          </a:solidFill>
                          <a:effectLst/>
                          <a:latin typeface="微软雅黑" panose="020B0503020204020204" pitchFamily="34" charset="-122"/>
                          <a:ea typeface="微软雅黑" panose="020B0503020204020204" pitchFamily="34" charset="-122"/>
                        </a:rPr>
                        <a:t>Foro</a:t>
                      </a:r>
                      <a:r>
                        <a:rPr lang="en-AU" altLang="zh-CN" sz="1400" kern="100" dirty="0">
                          <a:solidFill>
                            <a:schemeClr val="tx1"/>
                          </a:solidFill>
                          <a:effectLst/>
                          <a:latin typeface="微软雅黑" panose="020B0503020204020204" pitchFamily="34" charset="-122"/>
                          <a:ea typeface="微软雅黑" panose="020B0503020204020204" pitchFamily="34" charset="-122"/>
                        </a:rPr>
                        <a:t> Bonaparte, Milano</a:t>
                      </a:r>
                    </a:p>
                    <a:p>
                      <a:pPr algn="l">
                        <a:lnSpc>
                          <a:spcPct val="125000"/>
                        </a:lnSpc>
                      </a:pPr>
                      <a:r>
                        <a:rPr lang="zh-CN" altLang="zh-CN" sz="1400" kern="100" dirty="0">
                          <a:solidFill>
                            <a:schemeClr val="tx1"/>
                          </a:solidFill>
                          <a:effectLst/>
                          <a:latin typeface="微软雅黑" panose="020B0503020204020204" pitchFamily="34" charset="-122"/>
                          <a:ea typeface="微软雅黑" panose="020B0503020204020204" pitchFamily="34" charset="-122"/>
                        </a:rPr>
                        <a:t>（意大利</a:t>
                      </a:r>
                      <a:r>
                        <a:rPr lang="zh-CN" altLang="en-US" sz="1400" kern="100" dirty="0">
                          <a:solidFill>
                            <a:schemeClr val="tx1"/>
                          </a:solidFill>
                          <a:effectLst/>
                          <a:latin typeface="微软雅黑" panose="020B0503020204020204" pitchFamily="34" charset="-122"/>
                          <a:ea typeface="微软雅黑" panose="020B0503020204020204" pitchFamily="34" charset="-122"/>
                        </a:rPr>
                        <a:t>）</a:t>
                      </a:r>
                      <a:endParaRPr lang="zh-CN" sz="1400" kern="100" dirty="0">
                        <a:solidFill>
                          <a:schemeClr val="tx1"/>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0118" marR="60118" marT="0" marB="0" anchor="ctr">
                    <a:solidFill>
                      <a:schemeClr val="accent1">
                        <a:alpha val="19000"/>
                      </a:schemeClr>
                    </a:solidFill>
                  </a:tcPr>
                </a:tc>
                <a:extLst>
                  <a:ext uri="{0D108BD9-81ED-4DB2-BD59-A6C34878D82A}">
                    <a16:rowId xmlns:a16="http://schemas.microsoft.com/office/drawing/2014/main" val="10005"/>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slow" p14:dur="2000" advTm="5427"/>
    </mc:Choice>
    <mc:Fallback xmlns="">
      <p:transition spd="slow" advTm="5427"/>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4" name="表格 3">
            <a:extLst>
              <a:ext uri="{FF2B5EF4-FFF2-40B4-BE49-F238E27FC236}">
                <a16:creationId xmlns:a16="http://schemas.microsoft.com/office/drawing/2014/main" id="{62674010-8B58-7067-02B6-9305D050970A}"/>
              </a:ext>
            </a:extLst>
          </p:cNvPr>
          <p:cNvGraphicFramePr>
            <a:graphicFrameLocks noGrp="1"/>
          </p:cNvGraphicFramePr>
          <p:nvPr>
            <p:extLst>
              <p:ext uri="{D42A27DB-BD31-4B8C-83A1-F6EECF244321}">
                <p14:modId xmlns:p14="http://schemas.microsoft.com/office/powerpoint/2010/main" val="625189465"/>
              </p:ext>
            </p:extLst>
          </p:nvPr>
        </p:nvGraphicFramePr>
        <p:xfrm>
          <a:off x="143339" y="1528786"/>
          <a:ext cx="7338365" cy="4795747"/>
        </p:xfrm>
        <a:graphic>
          <a:graphicData uri="http://schemas.openxmlformats.org/drawingml/2006/table">
            <a:tbl>
              <a:tblPr firstRow="1" bandRow="1">
                <a:tableStyleId>{00A15C55-8517-42AA-B614-E9B94910E393}</a:tableStyleId>
              </a:tblPr>
              <a:tblGrid>
                <a:gridCol w="382304">
                  <a:extLst>
                    <a:ext uri="{9D8B030D-6E8A-4147-A177-3AD203B41FA5}">
                      <a16:colId xmlns:a16="http://schemas.microsoft.com/office/drawing/2014/main" val="20000"/>
                    </a:ext>
                  </a:extLst>
                </a:gridCol>
                <a:gridCol w="1424173">
                  <a:extLst>
                    <a:ext uri="{9D8B030D-6E8A-4147-A177-3AD203B41FA5}">
                      <a16:colId xmlns:a16="http://schemas.microsoft.com/office/drawing/2014/main" val="20001"/>
                    </a:ext>
                  </a:extLst>
                </a:gridCol>
                <a:gridCol w="1417585">
                  <a:extLst>
                    <a:ext uri="{9D8B030D-6E8A-4147-A177-3AD203B41FA5}">
                      <a16:colId xmlns:a16="http://schemas.microsoft.com/office/drawing/2014/main" val="20002"/>
                    </a:ext>
                  </a:extLst>
                </a:gridCol>
                <a:gridCol w="1921706">
                  <a:extLst>
                    <a:ext uri="{9D8B030D-6E8A-4147-A177-3AD203B41FA5}">
                      <a16:colId xmlns:a16="http://schemas.microsoft.com/office/drawing/2014/main" val="20003"/>
                    </a:ext>
                  </a:extLst>
                </a:gridCol>
                <a:gridCol w="2192597">
                  <a:extLst>
                    <a:ext uri="{9D8B030D-6E8A-4147-A177-3AD203B41FA5}">
                      <a16:colId xmlns:a16="http://schemas.microsoft.com/office/drawing/2014/main" val="20004"/>
                    </a:ext>
                  </a:extLst>
                </a:gridCol>
              </a:tblGrid>
              <a:tr h="365796">
                <a:tc>
                  <a:txBody>
                    <a:bodyPr/>
                    <a:lstStyle/>
                    <a:p>
                      <a:pPr algn="ctr"/>
                      <a:r>
                        <a:rPr lang="en-US" altLang="zh-CN" sz="1600" dirty="0"/>
                        <a:t>#</a:t>
                      </a:r>
                      <a:endParaRPr lang="zh-CN" altLang="en-US" sz="1600" dirty="0">
                        <a:latin typeface="微软雅黑" panose="020B0503020204020204" pitchFamily="34" charset="-122"/>
                        <a:ea typeface="微软雅黑" panose="020B0503020204020204" pitchFamily="34" charset="-122"/>
                        <a:cs typeface="Times New Roman" panose="02020603050405020304" pitchFamily="18" charset="0"/>
                      </a:endParaRPr>
                    </a:p>
                  </a:txBody>
                  <a:tcPr anchor="ctr">
                    <a:solidFill>
                      <a:schemeClr val="accent1">
                        <a:alpha val="60000"/>
                      </a:schemeClr>
                    </a:solidFill>
                  </a:tcPr>
                </a:tc>
                <a:tc>
                  <a:txBody>
                    <a:bodyPr/>
                    <a:lstStyle/>
                    <a:p>
                      <a:pPr algn="ctr"/>
                      <a:r>
                        <a:rPr lang="zh-CN" altLang="en-US" sz="1600" dirty="0"/>
                        <a:t>患者信息</a:t>
                      </a:r>
                      <a:endParaRPr lang="zh-CN" altLang="en-US" sz="1600" dirty="0">
                        <a:latin typeface="微软雅黑" panose="020B0503020204020204" pitchFamily="34" charset="-122"/>
                        <a:ea typeface="微软雅黑" panose="020B0503020204020204" pitchFamily="34" charset="-122"/>
                        <a:cs typeface="Times New Roman" panose="02020603050405020304" pitchFamily="18" charset="0"/>
                      </a:endParaRPr>
                    </a:p>
                  </a:txBody>
                  <a:tcPr anchor="ctr">
                    <a:solidFill>
                      <a:schemeClr val="accent1">
                        <a:alpha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600" dirty="0"/>
                        <a:t>初始疗法</a:t>
                      </a:r>
                      <a:endParaRPr lang="zh-CN" altLang="en-US" sz="1600" dirty="0">
                        <a:latin typeface="微软雅黑" panose="020B0503020204020204" pitchFamily="34" charset="-122"/>
                        <a:ea typeface="微软雅黑" panose="020B0503020204020204" pitchFamily="34" charset="-122"/>
                        <a:cs typeface="Times New Roman" panose="02020603050405020304" pitchFamily="18" charset="0"/>
                      </a:endParaRPr>
                    </a:p>
                  </a:txBody>
                  <a:tcPr anchor="ctr">
                    <a:solidFill>
                      <a:schemeClr val="accent1">
                        <a:alpha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600" dirty="0"/>
                        <a:t>不良事件</a:t>
                      </a:r>
                      <a:r>
                        <a:rPr lang="en-US" altLang="zh-CN" sz="1600" dirty="0"/>
                        <a:t>AE</a:t>
                      </a:r>
                      <a:endParaRPr lang="zh-CN" altLang="en-US" sz="1600" dirty="0">
                        <a:latin typeface="微软雅黑" panose="020B0503020204020204" pitchFamily="34" charset="-122"/>
                        <a:ea typeface="微软雅黑" panose="020B0503020204020204" pitchFamily="34" charset="-122"/>
                        <a:cs typeface="Times New Roman" panose="02020603050405020304" pitchFamily="18" charset="0"/>
                      </a:endParaRPr>
                    </a:p>
                  </a:txBody>
                  <a:tcPr anchor="ctr">
                    <a:solidFill>
                      <a:schemeClr val="accent1">
                        <a:alpha val="60000"/>
                      </a:schemeClr>
                    </a:solidFill>
                  </a:tcPr>
                </a:tc>
                <a:tc>
                  <a:txBody>
                    <a:bodyPr/>
                    <a:lstStyle/>
                    <a:p>
                      <a:pPr algn="ctr"/>
                      <a:r>
                        <a:rPr lang="zh-CN" altLang="en-US" sz="1600" dirty="0"/>
                        <a:t>调整后疗法</a:t>
                      </a:r>
                      <a:endParaRPr lang="zh-CN" altLang="en-US" sz="1600" dirty="0">
                        <a:latin typeface="微软雅黑" panose="020B0503020204020204" pitchFamily="34" charset="-122"/>
                        <a:ea typeface="微软雅黑" panose="020B0503020204020204" pitchFamily="34" charset="-122"/>
                        <a:cs typeface="Times New Roman" panose="02020603050405020304" pitchFamily="18" charset="0"/>
                      </a:endParaRPr>
                    </a:p>
                  </a:txBody>
                  <a:tcPr anchor="ctr">
                    <a:solidFill>
                      <a:schemeClr val="accent1">
                        <a:alpha val="60000"/>
                      </a:schemeClr>
                    </a:solidFill>
                  </a:tcPr>
                </a:tc>
                <a:extLst>
                  <a:ext uri="{0D108BD9-81ED-4DB2-BD59-A6C34878D82A}">
                    <a16:rowId xmlns:a16="http://schemas.microsoft.com/office/drawing/2014/main" val="10000"/>
                  </a:ext>
                </a:extLst>
              </a:tr>
              <a:tr h="671676">
                <a:tc>
                  <a:txBody>
                    <a:bodyPr/>
                    <a:lstStyle/>
                    <a:p>
                      <a:pPr algn="ctr"/>
                      <a:r>
                        <a:rPr lang="en-US" altLang="zh-CN" sz="1200" dirty="0"/>
                        <a:t>1</a:t>
                      </a:r>
                      <a:endParaRPr lang="zh-CN" altLang="en-US" sz="1200" dirty="0">
                        <a:latin typeface="微软雅黑" panose="020B0503020204020204" pitchFamily="34" charset="-122"/>
                        <a:ea typeface="微软雅黑" panose="020B0503020204020204" pitchFamily="34" charset="-122"/>
                        <a:cs typeface="Times New Roman" panose="02020603050405020304" pitchFamily="18" charset="0"/>
                      </a:endParaRPr>
                    </a:p>
                  </a:txBody>
                  <a:tcPr anchor="ctr">
                    <a:solidFill>
                      <a:srgbClr val="92D050">
                        <a:alpha val="10000"/>
                      </a:srgbClr>
                    </a:solidFill>
                  </a:tcPr>
                </a:tc>
                <a:tc>
                  <a:txBody>
                    <a:bodyPr/>
                    <a:lstStyle/>
                    <a:p>
                      <a:pPr algn="l"/>
                      <a:r>
                        <a:rPr lang="zh-CN" altLang="en-US" sz="1200" kern="1200" dirty="0">
                          <a:solidFill>
                            <a:schemeClr val="dk1"/>
                          </a:solidFill>
                          <a:effectLst/>
                        </a:rPr>
                        <a:t>女，</a:t>
                      </a:r>
                      <a:r>
                        <a:rPr lang="en-US" altLang="zh-CN" sz="1200" kern="1200" dirty="0">
                          <a:solidFill>
                            <a:schemeClr val="dk1"/>
                          </a:solidFill>
                          <a:effectLst/>
                        </a:rPr>
                        <a:t>43</a:t>
                      </a:r>
                      <a:r>
                        <a:rPr lang="zh-CN" altLang="en-US" sz="1200" kern="1200" dirty="0">
                          <a:solidFill>
                            <a:schemeClr val="dk1"/>
                          </a:solidFill>
                          <a:effectLst/>
                        </a:rPr>
                        <a:t>岁，</a:t>
                      </a:r>
                      <a:r>
                        <a:rPr lang="en-GB" altLang="zh-CN" sz="1200" kern="1200" dirty="0">
                          <a:solidFill>
                            <a:schemeClr val="dk1"/>
                          </a:solidFill>
                          <a:effectLst/>
                        </a:rPr>
                        <a:t>MG</a:t>
                      </a:r>
                      <a:r>
                        <a:rPr lang="en-US" altLang="zh-CN" sz="1200" kern="1200" dirty="0">
                          <a:solidFill>
                            <a:schemeClr val="dk1"/>
                          </a:solidFill>
                          <a:effectLst/>
                        </a:rPr>
                        <a:t>Ⅱ</a:t>
                      </a:r>
                      <a:r>
                        <a:rPr lang="zh-CN" altLang="en-US" sz="1200" kern="1200" dirty="0">
                          <a:solidFill>
                            <a:schemeClr val="dk1"/>
                          </a:solidFill>
                          <a:effectLst/>
                        </a:rPr>
                        <a:t>；</a:t>
                      </a:r>
                      <a:endParaRPr lang="en-US" altLang="zh-CN" sz="1200" kern="1200" dirty="0">
                        <a:solidFill>
                          <a:schemeClr val="dk1"/>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anchor="ctr">
                    <a:solidFill>
                      <a:srgbClr val="92D050">
                        <a:alpha val="10000"/>
                      </a:srgbClr>
                    </a:solidFill>
                  </a:tcPr>
                </a:tc>
                <a:tc>
                  <a:txBody>
                    <a:bodyPr/>
                    <a:lstStyle/>
                    <a:p>
                      <a:pPr algn="l"/>
                      <a:r>
                        <a:rPr lang="zh-CN" altLang="en-US" sz="1200" b="1" kern="1200" dirty="0">
                          <a:solidFill>
                            <a:schemeClr val="dk1"/>
                          </a:solidFill>
                          <a:effectLst/>
                        </a:rPr>
                        <a:t>溴吡斯的明：</a:t>
                      </a:r>
                      <a:r>
                        <a:rPr lang="en-US" altLang="zh-CN" sz="1200" b="1" kern="1200" dirty="0">
                          <a:solidFill>
                            <a:schemeClr val="dk1"/>
                          </a:solidFill>
                          <a:effectLst/>
                        </a:rPr>
                        <a:t>60</a:t>
                      </a:r>
                      <a:r>
                        <a:rPr lang="en-GB" altLang="zh-CN" sz="1200" b="1" kern="1200" dirty="0">
                          <a:solidFill>
                            <a:schemeClr val="dk1"/>
                          </a:solidFill>
                          <a:effectLst/>
                        </a:rPr>
                        <a:t>mg</a:t>
                      </a:r>
                      <a:r>
                        <a:rPr lang="en-US" altLang="zh-CN" sz="1200" b="1" kern="1200" dirty="0">
                          <a:solidFill>
                            <a:schemeClr val="dk1"/>
                          </a:solidFill>
                          <a:effectLst/>
                        </a:rPr>
                        <a:t>/3h</a:t>
                      </a:r>
                      <a:endParaRPr lang="zh-CN" altLang="en-US" sz="1200" b="1" kern="1200" dirty="0">
                        <a:solidFill>
                          <a:schemeClr val="dk1"/>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anchor="ctr">
                    <a:solidFill>
                      <a:srgbClr val="92D050">
                        <a:alpha val="10000"/>
                      </a:srgbClr>
                    </a:solidFill>
                  </a:tcPr>
                </a:tc>
                <a:tc>
                  <a:txBody>
                    <a:bodyPr/>
                    <a:lstStyle/>
                    <a:p>
                      <a:r>
                        <a:rPr lang="zh-CN" altLang="en-US" sz="1200" dirty="0"/>
                        <a:t>需要不断更换药物以维持正常日常活动的能力。</a:t>
                      </a:r>
                      <a:endParaRPr lang="en-US" sz="2000" dirty="0">
                        <a:latin typeface="微软雅黑" panose="020B0503020204020204" pitchFamily="34" charset="-122"/>
                        <a:ea typeface="微软雅黑" panose="020B0503020204020204" pitchFamily="34" charset="-122"/>
                      </a:endParaRPr>
                    </a:p>
                  </a:txBody>
                  <a:tcPr anchor="ctr">
                    <a:solidFill>
                      <a:srgbClr val="92D050">
                        <a:alpha val="10000"/>
                      </a:srgbClr>
                    </a:solidFill>
                  </a:tcPr>
                </a:tc>
                <a:tc>
                  <a:txBody>
                    <a:bodyPr/>
                    <a:lstStyle/>
                    <a:p>
                      <a:pPr algn="l"/>
                      <a:r>
                        <a:rPr lang="zh-CN" altLang="en-US" sz="1200" b="1" kern="1200" dirty="0">
                          <a:solidFill>
                            <a:schemeClr val="dk1"/>
                          </a:solidFill>
                          <a:effectLst/>
                        </a:rPr>
                        <a:t>石杉碱甲：</a:t>
                      </a:r>
                      <a:r>
                        <a:rPr lang="en-GB" altLang="zh-CN" sz="1200" b="1" kern="1200" dirty="0">
                          <a:solidFill>
                            <a:schemeClr val="dk1"/>
                          </a:solidFill>
                          <a:effectLst/>
                        </a:rPr>
                        <a:t>200mcg/</a:t>
                      </a:r>
                      <a:r>
                        <a:rPr lang="zh-CN" altLang="en-US" sz="1200" b="1" kern="1200" dirty="0">
                          <a:solidFill>
                            <a:schemeClr val="dk1"/>
                          </a:solidFill>
                          <a:effectLst/>
                        </a:rPr>
                        <a:t>日</a:t>
                      </a:r>
                      <a:r>
                        <a:rPr lang="en-US" altLang="zh-CN" sz="1200" b="1" kern="1200" dirty="0">
                          <a:solidFill>
                            <a:schemeClr val="dk1"/>
                          </a:solidFill>
                          <a:effectLst/>
                        </a:rPr>
                        <a:t>/</a:t>
                      </a:r>
                      <a:r>
                        <a:rPr lang="zh-CN" altLang="en-US" sz="1200" b="1" kern="1200" dirty="0">
                          <a:solidFill>
                            <a:schemeClr val="dk1"/>
                          </a:solidFill>
                          <a:effectLst/>
                        </a:rPr>
                        <a:t>次。</a:t>
                      </a:r>
                      <a:endParaRPr lang="zh-CN" altLang="en-US" sz="1200" b="1" dirty="0">
                        <a:latin typeface="微软雅黑" panose="020B0503020204020204" pitchFamily="34" charset="-122"/>
                        <a:ea typeface="微软雅黑" panose="020B0503020204020204" pitchFamily="34" charset="-122"/>
                        <a:cs typeface="Times New Roman" panose="02020603050405020304" pitchFamily="18" charset="0"/>
                      </a:endParaRPr>
                    </a:p>
                  </a:txBody>
                  <a:tcPr anchor="ctr">
                    <a:solidFill>
                      <a:schemeClr val="accent6">
                        <a:alpha val="72000"/>
                      </a:schemeClr>
                    </a:solidFill>
                  </a:tcPr>
                </a:tc>
                <a:extLst>
                  <a:ext uri="{0D108BD9-81ED-4DB2-BD59-A6C34878D82A}">
                    <a16:rowId xmlns:a16="http://schemas.microsoft.com/office/drawing/2014/main" val="10001"/>
                  </a:ext>
                </a:extLst>
              </a:tr>
              <a:tr h="635756">
                <a:tc>
                  <a:txBody>
                    <a:bodyPr/>
                    <a:lstStyle/>
                    <a:p>
                      <a:pPr algn="ctr"/>
                      <a:r>
                        <a:rPr lang="en-US" altLang="zh-CN" sz="1200" dirty="0"/>
                        <a:t>2</a:t>
                      </a:r>
                      <a:endParaRPr lang="zh-CN" altLang="en-US" sz="1200" dirty="0">
                        <a:latin typeface="微软雅黑" panose="020B0503020204020204" pitchFamily="34" charset="-122"/>
                        <a:ea typeface="微软雅黑" panose="020B0503020204020204" pitchFamily="34" charset="-122"/>
                        <a:cs typeface="Times New Roman" panose="02020603050405020304" pitchFamily="18" charset="0"/>
                      </a:endParaRPr>
                    </a:p>
                  </a:txBody>
                  <a:tcPr anchor="ctr">
                    <a:solidFill>
                      <a:schemeClr val="accent1">
                        <a:alpha val="19000"/>
                      </a:schemeClr>
                    </a:solidFill>
                  </a:tcPr>
                </a:tc>
                <a:tc>
                  <a:txBody>
                    <a:bodyPr/>
                    <a:lstStyle/>
                    <a:p>
                      <a:pPr algn="l"/>
                      <a:r>
                        <a:rPr lang="zh-CN" altLang="en-US" sz="1200" dirty="0"/>
                        <a:t>女，</a:t>
                      </a:r>
                      <a:r>
                        <a:rPr lang="en-US" altLang="zh-CN" sz="1200" dirty="0"/>
                        <a:t>74</a:t>
                      </a:r>
                      <a:r>
                        <a:rPr lang="zh-CN" altLang="en-US" sz="1200" dirty="0"/>
                        <a:t>岁，</a:t>
                      </a:r>
                      <a:r>
                        <a:rPr lang="en-GB" altLang="zh-CN" sz="1200" dirty="0"/>
                        <a:t>MG</a:t>
                      </a:r>
                      <a:r>
                        <a:rPr lang="en-US" altLang="zh-CN" sz="1200" dirty="0"/>
                        <a:t>Ⅲ</a:t>
                      </a:r>
                      <a:r>
                        <a:rPr lang="zh-CN" altLang="en-US" sz="1200" dirty="0"/>
                        <a:t>；</a:t>
                      </a:r>
                      <a:endParaRPr lang="en-US" altLang="zh-CN" sz="1200" dirty="0">
                        <a:latin typeface="微软雅黑" panose="020B0503020204020204" pitchFamily="34" charset="-122"/>
                        <a:ea typeface="微软雅黑" panose="020B0503020204020204" pitchFamily="34" charset="-122"/>
                        <a:cs typeface="Times New Roman" panose="02020603050405020304" pitchFamily="18" charset="0"/>
                      </a:endParaRPr>
                    </a:p>
                  </a:txBody>
                  <a:tcPr anchor="ctr">
                    <a:solidFill>
                      <a:schemeClr val="accent1">
                        <a:alpha val="19000"/>
                      </a:schemeClr>
                    </a:solidFill>
                  </a:tcPr>
                </a:tc>
                <a:tc>
                  <a:txBody>
                    <a:bodyPr/>
                    <a:lstStyle/>
                    <a:p>
                      <a:pPr algn="l"/>
                      <a:r>
                        <a:rPr lang="zh-CN" altLang="en-US" sz="1200" b="1" kern="1200" dirty="0">
                          <a:solidFill>
                            <a:schemeClr val="dk1"/>
                          </a:solidFill>
                          <a:effectLst/>
                        </a:rPr>
                        <a:t>溴吡斯的明：</a:t>
                      </a:r>
                      <a:r>
                        <a:rPr lang="en-US" altLang="zh-CN" sz="1200" b="1" kern="1200" dirty="0">
                          <a:solidFill>
                            <a:schemeClr val="dk1"/>
                          </a:solidFill>
                          <a:effectLst/>
                        </a:rPr>
                        <a:t>60</a:t>
                      </a:r>
                      <a:r>
                        <a:rPr lang="en-GB" altLang="zh-CN" sz="1200" b="1" kern="1200" dirty="0">
                          <a:solidFill>
                            <a:schemeClr val="dk1"/>
                          </a:solidFill>
                          <a:effectLst/>
                        </a:rPr>
                        <a:t>mg/4h</a:t>
                      </a:r>
                      <a:endParaRPr lang="en-US" altLang="zh-CN" sz="1200" b="1" kern="1200" dirty="0">
                        <a:solidFill>
                          <a:schemeClr val="dk1"/>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anchor="ctr">
                    <a:solidFill>
                      <a:schemeClr val="accent1">
                        <a:alpha val="19000"/>
                      </a:schemeClr>
                    </a:solidFill>
                  </a:tcPr>
                </a:tc>
                <a:tc>
                  <a:txBody>
                    <a:bodyPr/>
                    <a:lstStyle/>
                    <a:p>
                      <a:r>
                        <a:rPr lang="zh-CN" altLang="en-US" sz="1200" dirty="0"/>
                        <a:t>初始症状逐渐加重，并出现新的不良症状。</a:t>
                      </a:r>
                      <a:endParaRPr lang="en-US" sz="2000" dirty="0">
                        <a:latin typeface="微软雅黑" panose="020B0503020204020204" pitchFamily="34" charset="-122"/>
                        <a:ea typeface="微软雅黑" panose="020B0503020204020204" pitchFamily="34" charset="-122"/>
                      </a:endParaRPr>
                    </a:p>
                  </a:txBody>
                  <a:tcPr anchor="ctr">
                    <a:solidFill>
                      <a:schemeClr val="accent1">
                        <a:alpha val="19000"/>
                      </a:schemeClr>
                    </a:solidFill>
                  </a:tcPr>
                </a:tc>
                <a:tc>
                  <a:txBody>
                    <a:bodyPr/>
                    <a:lstStyle/>
                    <a:p>
                      <a:pPr algn="l"/>
                      <a:r>
                        <a:rPr lang="zh-CN" altLang="en-US" sz="1200" b="1" kern="1200" dirty="0">
                          <a:solidFill>
                            <a:schemeClr val="dk1"/>
                          </a:solidFill>
                          <a:effectLst/>
                        </a:rPr>
                        <a:t>石杉碱甲</a:t>
                      </a:r>
                      <a:r>
                        <a:rPr lang="zh-CN" altLang="en-GB" sz="1200" b="1" kern="1200" dirty="0">
                          <a:solidFill>
                            <a:schemeClr val="dk1"/>
                          </a:solidFill>
                          <a:effectLst/>
                        </a:rPr>
                        <a:t>，</a:t>
                      </a:r>
                      <a:r>
                        <a:rPr lang="en-US" altLang="zh-CN" sz="1200" b="1" kern="1200" dirty="0">
                          <a:solidFill>
                            <a:schemeClr val="dk1"/>
                          </a:solidFill>
                          <a:effectLst/>
                        </a:rPr>
                        <a:t>100</a:t>
                      </a:r>
                      <a:r>
                        <a:rPr lang="en-GB" altLang="zh-CN" sz="1200" b="1" kern="1200" dirty="0">
                          <a:solidFill>
                            <a:schemeClr val="dk1"/>
                          </a:solidFill>
                          <a:effectLst/>
                        </a:rPr>
                        <a:t>mcg</a:t>
                      </a:r>
                      <a:r>
                        <a:rPr lang="en-US" altLang="zh-CN" sz="1200" b="1" kern="1200" dirty="0">
                          <a:solidFill>
                            <a:schemeClr val="dk1"/>
                          </a:solidFill>
                          <a:effectLst/>
                        </a:rPr>
                        <a:t>/</a:t>
                      </a:r>
                      <a:r>
                        <a:rPr lang="zh-CN" altLang="en-US" sz="1200" b="1" kern="1200" dirty="0">
                          <a:solidFill>
                            <a:schemeClr val="dk1"/>
                          </a:solidFill>
                          <a:effectLst/>
                        </a:rPr>
                        <a:t>日</a:t>
                      </a:r>
                      <a:r>
                        <a:rPr lang="en-US" altLang="zh-CN" sz="1200" b="1" kern="1200" dirty="0">
                          <a:solidFill>
                            <a:schemeClr val="dk1"/>
                          </a:solidFill>
                          <a:effectLst/>
                        </a:rPr>
                        <a:t>/</a:t>
                      </a:r>
                      <a:r>
                        <a:rPr lang="zh-CN" altLang="en-US" sz="1200" b="1" kern="1200" dirty="0">
                          <a:solidFill>
                            <a:schemeClr val="dk1"/>
                          </a:solidFill>
                          <a:effectLst/>
                        </a:rPr>
                        <a:t>次；</a:t>
                      </a:r>
                      <a:endParaRPr lang="en-US" altLang="zh-CN" sz="1200" b="1" kern="1200" dirty="0">
                        <a:solidFill>
                          <a:schemeClr val="dk1"/>
                        </a:solidFill>
                        <a:effectLst/>
                      </a:endParaRPr>
                    </a:p>
                    <a:p>
                      <a:pPr algn="l"/>
                      <a:r>
                        <a:rPr lang="zh-CN" altLang="en-US" sz="1200" b="1" kern="1200" dirty="0">
                          <a:solidFill>
                            <a:schemeClr val="dk1"/>
                          </a:solidFill>
                          <a:effectLst/>
                        </a:rPr>
                        <a:t>吡斯的明</a:t>
                      </a:r>
                      <a:r>
                        <a:rPr lang="zh-CN" altLang="en-GB" sz="1200" b="1" kern="1200" dirty="0">
                          <a:solidFill>
                            <a:schemeClr val="dk1"/>
                          </a:solidFill>
                          <a:effectLst/>
                        </a:rPr>
                        <a:t>，</a:t>
                      </a:r>
                      <a:r>
                        <a:rPr lang="en-US" altLang="zh-CN" sz="1200" b="1" kern="1200" dirty="0">
                          <a:solidFill>
                            <a:schemeClr val="dk1"/>
                          </a:solidFill>
                          <a:effectLst/>
                        </a:rPr>
                        <a:t>7.5</a:t>
                      </a:r>
                      <a:r>
                        <a:rPr lang="en-GB" altLang="zh-CN" sz="1200" b="1" kern="1200" dirty="0">
                          <a:solidFill>
                            <a:schemeClr val="dk1"/>
                          </a:solidFill>
                          <a:effectLst/>
                        </a:rPr>
                        <a:t>mg</a:t>
                      </a:r>
                      <a:r>
                        <a:rPr lang="en-US" altLang="zh-CN" sz="1200" b="1" kern="1200" dirty="0">
                          <a:solidFill>
                            <a:schemeClr val="dk1"/>
                          </a:solidFill>
                          <a:effectLst/>
                        </a:rPr>
                        <a:t>/</a:t>
                      </a:r>
                      <a:r>
                        <a:rPr lang="zh-CN" altLang="en-US" sz="1200" b="1" kern="1200" dirty="0">
                          <a:solidFill>
                            <a:schemeClr val="dk1"/>
                          </a:solidFill>
                          <a:effectLst/>
                        </a:rPr>
                        <a:t>日</a:t>
                      </a:r>
                      <a:r>
                        <a:rPr lang="en-US" altLang="zh-CN" sz="1200" b="1" kern="1200" dirty="0">
                          <a:solidFill>
                            <a:schemeClr val="dk1"/>
                          </a:solidFill>
                          <a:effectLst/>
                        </a:rPr>
                        <a:t>/</a:t>
                      </a:r>
                      <a:r>
                        <a:rPr lang="zh-CN" altLang="en-US" sz="1200" b="1" kern="1200" dirty="0">
                          <a:solidFill>
                            <a:schemeClr val="dk1"/>
                          </a:solidFill>
                          <a:effectLst/>
                        </a:rPr>
                        <a:t>次。</a:t>
                      </a:r>
                      <a:endParaRPr lang="zh-CN" altLang="en-US" sz="1200" b="1" dirty="0">
                        <a:latin typeface="微软雅黑" panose="020B0503020204020204" pitchFamily="34" charset="-122"/>
                        <a:ea typeface="微软雅黑" panose="020B0503020204020204" pitchFamily="34" charset="-122"/>
                        <a:cs typeface="Times New Roman" panose="02020603050405020304" pitchFamily="18" charset="0"/>
                      </a:endParaRPr>
                    </a:p>
                  </a:txBody>
                  <a:tcPr anchor="ctr">
                    <a:solidFill>
                      <a:schemeClr val="accent6">
                        <a:alpha val="72000"/>
                      </a:schemeClr>
                    </a:solidFill>
                  </a:tcPr>
                </a:tc>
                <a:extLst>
                  <a:ext uri="{0D108BD9-81ED-4DB2-BD59-A6C34878D82A}">
                    <a16:rowId xmlns:a16="http://schemas.microsoft.com/office/drawing/2014/main" val="10002"/>
                  </a:ext>
                </a:extLst>
              </a:tr>
              <a:tr h="713305">
                <a:tc>
                  <a:txBody>
                    <a:bodyPr/>
                    <a:lstStyle/>
                    <a:p>
                      <a:pPr algn="ctr"/>
                      <a:r>
                        <a:rPr lang="zh-CN" altLang="en-US" sz="1200" dirty="0">
                          <a:solidFill>
                            <a:schemeClr val="tx1"/>
                          </a:solidFill>
                        </a:rPr>
                        <a:t>*</a:t>
                      </a:r>
                      <a:r>
                        <a:rPr lang="en-US" altLang="zh-CN" sz="1200" dirty="0"/>
                        <a:t>3</a:t>
                      </a:r>
                      <a:endParaRPr lang="zh-CN" altLang="en-US" sz="1200" dirty="0">
                        <a:latin typeface="微软雅黑" panose="020B0503020204020204" pitchFamily="34" charset="-122"/>
                        <a:ea typeface="微软雅黑" panose="020B0503020204020204" pitchFamily="34" charset="-122"/>
                        <a:cs typeface="Times New Roman" panose="02020603050405020304" pitchFamily="18" charset="0"/>
                      </a:endParaRPr>
                    </a:p>
                  </a:txBody>
                  <a:tcPr anchor="ctr">
                    <a:solidFill>
                      <a:srgbClr val="92D050">
                        <a:alpha val="10000"/>
                      </a:srgbClr>
                    </a:solidFill>
                  </a:tcPr>
                </a:tc>
                <a:tc>
                  <a:txBody>
                    <a:bodyPr/>
                    <a:lstStyle/>
                    <a:p>
                      <a:pPr algn="l"/>
                      <a:r>
                        <a:rPr lang="zh-CN" altLang="en-US" sz="1200" kern="1200" dirty="0">
                          <a:solidFill>
                            <a:schemeClr val="dk1"/>
                          </a:solidFill>
                          <a:effectLst/>
                        </a:rPr>
                        <a:t>男，</a:t>
                      </a:r>
                      <a:r>
                        <a:rPr lang="en-US" altLang="zh-CN" sz="1200" kern="1200" dirty="0">
                          <a:solidFill>
                            <a:schemeClr val="dk1"/>
                          </a:solidFill>
                          <a:effectLst/>
                        </a:rPr>
                        <a:t>39</a:t>
                      </a:r>
                      <a:r>
                        <a:rPr lang="zh-CN" altLang="en-US" sz="1200" kern="1200" dirty="0">
                          <a:solidFill>
                            <a:schemeClr val="dk1"/>
                          </a:solidFill>
                          <a:effectLst/>
                        </a:rPr>
                        <a:t>岁，</a:t>
                      </a:r>
                      <a:r>
                        <a:rPr lang="en-GB" altLang="zh-CN" sz="1200" kern="1200" dirty="0">
                          <a:solidFill>
                            <a:schemeClr val="dk1"/>
                          </a:solidFill>
                          <a:effectLst/>
                        </a:rPr>
                        <a:t>MG</a:t>
                      </a:r>
                      <a:r>
                        <a:rPr lang="en-US" altLang="zh-CN" sz="1200" kern="1200" dirty="0">
                          <a:solidFill>
                            <a:schemeClr val="dk1"/>
                          </a:solidFill>
                          <a:effectLst/>
                        </a:rPr>
                        <a:t>Ⅱ</a:t>
                      </a:r>
                      <a:r>
                        <a:rPr lang="zh-CN" altLang="en-US" sz="1200" kern="1200" dirty="0">
                          <a:solidFill>
                            <a:schemeClr val="dk1"/>
                          </a:solidFill>
                          <a:effectLst/>
                        </a:rPr>
                        <a:t>；</a:t>
                      </a:r>
                      <a:endParaRPr lang="en-US" altLang="zh-CN" sz="1200" kern="1200" dirty="0">
                        <a:solidFill>
                          <a:schemeClr val="dk1"/>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anchor="ctr">
                    <a:solidFill>
                      <a:srgbClr val="92D050">
                        <a:alpha val="10000"/>
                      </a:srgbClr>
                    </a:solidFill>
                  </a:tcPr>
                </a:tc>
                <a:tc>
                  <a:txBody>
                    <a:bodyPr/>
                    <a:lstStyle/>
                    <a:p>
                      <a:pPr algn="l"/>
                      <a:r>
                        <a:rPr lang="zh-CN" altLang="en-US" sz="1200" b="1" kern="1200" dirty="0">
                          <a:solidFill>
                            <a:schemeClr val="dk1"/>
                          </a:solidFill>
                          <a:effectLst/>
                        </a:rPr>
                        <a:t>溴吡斯的明：</a:t>
                      </a:r>
                      <a:r>
                        <a:rPr lang="en-US" altLang="zh-CN" sz="1200" b="1" kern="1200" dirty="0">
                          <a:solidFill>
                            <a:schemeClr val="dk1"/>
                          </a:solidFill>
                          <a:effectLst/>
                        </a:rPr>
                        <a:t>30</a:t>
                      </a:r>
                      <a:r>
                        <a:rPr lang="en-GB" altLang="zh-CN" sz="1200" b="1" kern="1200" dirty="0">
                          <a:solidFill>
                            <a:schemeClr val="dk1"/>
                          </a:solidFill>
                          <a:effectLst/>
                        </a:rPr>
                        <a:t>mg/3h</a:t>
                      </a:r>
                      <a:endParaRPr lang="en-GB" altLang="zh-CN" sz="1200" b="1" kern="1200" dirty="0">
                        <a:solidFill>
                          <a:schemeClr val="dk1"/>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anchor="ctr">
                    <a:solidFill>
                      <a:srgbClr val="92D050">
                        <a:alpha val="10000"/>
                      </a:srgbClr>
                    </a:solidFill>
                  </a:tcPr>
                </a:tc>
                <a:tc>
                  <a:txBody>
                    <a:bodyPr/>
                    <a:lstStyle/>
                    <a:p>
                      <a:r>
                        <a:rPr lang="zh-CN" altLang="en-US" sz="1200" b="0" kern="1200" dirty="0">
                          <a:solidFill>
                            <a:schemeClr val="dk1"/>
                          </a:solidFill>
                          <a:effectLst/>
                        </a:rPr>
                        <a:t>能行走，但后续出现严重的不良反应需要新药物替代</a:t>
                      </a:r>
                      <a:r>
                        <a:rPr lang="zh-CN" altLang="en-GB" sz="1200" b="0" kern="1200" dirty="0">
                          <a:solidFill>
                            <a:schemeClr val="dk1"/>
                          </a:solidFill>
                          <a:effectLst/>
                        </a:rPr>
                        <a:t>。</a:t>
                      </a:r>
                      <a:endParaRPr lang="en-US" sz="2000" dirty="0">
                        <a:latin typeface="微软雅黑" panose="020B0503020204020204" pitchFamily="34" charset="-122"/>
                        <a:ea typeface="微软雅黑" panose="020B0503020204020204" pitchFamily="34" charset="-122"/>
                      </a:endParaRPr>
                    </a:p>
                  </a:txBody>
                  <a:tcPr anchor="ctr">
                    <a:solidFill>
                      <a:srgbClr val="92D050">
                        <a:alpha val="10000"/>
                      </a:srgb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zh-CN" altLang="en-US" sz="1200" b="1" kern="1200" dirty="0">
                          <a:solidFill>
                            <a:schemeClr val="dk1"/>
                          </a:solidFill>
                          <a:effectLst/>
                        </a:rPr>
                        <a:t>石杉碱甲：</a:t>
                      </a:r>
                      <a:r>
                        <a:rPr lang="en-US" altLang="zh-CN" sz="1200" b="1" kern="1200" dirty="0">
                          <a:solidFill>
                            <a:schemeClr val="dk1"/>
                          </a:solidFill>
                          <a:effectLst/>
                        </a:rPr>
                        <a:t>200</a:t>
                      </a:r>
                      <a:r>
                        <a:rPr lang="en-GB" altLang="zh-CN" sz="1200" b="1" kern="1200" dirty="0">
                          <a:solidFill>
                            <a:schemeClr val="dk1"/>
                          </a:solidFill>
                          <a:effectLst/>
                        </a:rPr>
                        <a:t>mcg</a:t>
                      </a:r>
                      <a:r>
                        <a:rPr lang="en-US" altLang="zh-CN" sz="1200" b="1" kern="1200" dirty="0">
                          <a:solidFill>
                            <a:schemeClr val="dk1"/>
                          </a:solidFill>
                          <a:effectLst/>
                        </a:rPr>
                        <a:t>/</a:t>
                      </a:r>
                      <a:r>
                        <a:rPr lang="zh-CN" altLang="en-US" sz="1200" b="1" kern="1200" dirty="0">
                          <a:solidFill>
                            <a:schemeClr val="dk1"/>
                          </a:solidFill>
                          <a:effectLst/>
                        </a:rPr>
                        <a:t>日</a:t>
                      </a:r>
                      <a:r>
                        <a:rPr lang="en-US" altLang="zh-CN" sz="1200" b="1" kern="1200" dirty="0">
                          <a:solidFill>
                            <a:schemeClr val="dk1"/>
                          </a:solidFill>
                          <a:effectLst/>
                        </a:rPr>
                        <a:t>/</a:t>
                      </a:r>
                      <a:r>
                        <a:rPr lang="zh-CN" altLang="en-US" sz="1200" b="1" kern="1200" dirty="0">
                          <a:solidFill>
                            <a:schemeClr val="dk1"/>
                          </a:solidFill>
                          <a:effectLst/>
                        </a:rPr>
                        <a:t>两次；</a:t>
                      </a:r>
                      <a:endParaRPr lang="en-US" altLang="zh-CN" sz="1200" b="1" kern="1200" dirty="0">
                        <a:solidFill>
                          <a:schemeClr val="dk1"/>
                        </a:solidFill>
                        <a:effectLst/>
                      </a:endParaRPr>
                    </a:p>
                    <a:p>
                      <a:pPr marL="0" marR="0" lvl="0" indent="0" algn="l" defTabSz="914400" rtl="0" eaLnBrk="1" fontAlgn="auto" latinLnBrk="0" hangingPunct="1">
                        <a:lnSpc>
                          <a:spcPct val="100000"/>
                        </a:lnSpc>
                        <a:spcBef>
                          <a:spcPts val="0"/>
                        </a:spcBef>
                        <a:spcAft>
                          <a:spcPts val="0"/>
                        </a:spcAft>
                        <a:buClrTx/>
                        <a:buSzTx/>
                        <a:buFontTx/>
                        <a:buNone/>
                        <a:defRPr/>
                      </a:pPr>
                      <a:r>
                        <a:rPr lang="zh-CN" altLang="en-US" sz="1200" b="1" kern="1200" dirty="0">
                          <a:solidFill>
                            <a:schemeClr val="dk1"/>
                          </a:solidFill>
                          <a:effectLst/>
                        </a:rPr>
                        <a:t>泼尼松：</a:t>
                      </a:r>
                      <a:r>
                        <a:rPr lang="en-US" altLang="zh-CN" sz="1200" b="1" kern="1200" dirty="0">
                          <a:solidFill>
                            <a:schemeClr val="dk1"/>
                          </a:solidFill>
                          <a:effectLst/>
                        </a:rPr>
                        <a:t>5</a:t>
                      </a:r>
                      <a:r>
                        <a:rPr lang="en-GB" altLang="zh-CN" sz="1200" b="1" kern="1200" dirty="0">
                          <a:solidFill>
                            <a:schemeClr val="dk1"/>
                          </a:solidFill>
                          <a:effectLst/>
                        </a:rPr>
                        <a:t>mg</a:t>
                      </a:r>
                      <a:r>
                        <a:rPr lang="en-US" altLang="zh-CN" sz="1200" b="1" kern="1200" dirty="0">
                          <a:solidFill>
                            <a:schemeClr val="dk1"/>
                          </a:solidFill>
                          <a:effectLst/>
                        </a:rPr>
                        <a:t>/</a:t>
                      </a:r>
                      <a:r>
                        <a:rPr lang="zh-CN" altLang="en-US" sz="1200" b="1" kern="1200" dirty="0">
                          <a:solidFill>
                            <a:schemeClr val="dk1"/>
                          </a:solidFill>
                          <a:effectLst/>
                        </a:rPr>
                        <a:t>日</a:t>
                      </a:r>
                      <a:r>
                        <a:rPr lang="en-US" altLang="zh-CN" sz="1200" b="1" kern="1200" dirty="0">
                          <a:solidFill>
                            <a:schemeClr val="dk1"/>
                          </a:solidFill>
                          <a:effectLst/>
                        </a:rPr>
                        <a:t>/</a:t>
                      </a:r>
                      <a:r>
                        <a:rPr lang="zh-CN" altLang="en-US" sz="1200" b="1" kern="1200" dirty="0">
                          <a:solidFill>
                            <a:schemeClr val="dk1"/>
                          </a:solidFill>
                          <a:effectLst/>
                        </a:rPr>
                        <a:t>次</a:t>
                      </a:r>
                      <a:r>
                        <a:rPr lang="zh-CN" altLang="en-US" sz="1200" kern="1200" dirty="0">
                          <a:solidFill>
                            <a:schemeClr val="dk1"/>
                          </a:solidFill>
                          <a:effectLst/>
                        </a:rPr>
                        <a:t>，</a:t>
                      </a:r>
                      <a:endParaRPr lang="zh-CN" altLang="en-US" sz="1200" dirty="0">
                        <a:latin typeface="微软雅黑" panose="020B0503020204020204" pitchFamily="34" charset="-122"/>
                        <a:ea typeface="微软雅黑" panose="020B0503020204020204" pitchFamily="34" charset="-122"/>
                        <a:cs typeface="Times New Roman" panose="02020603050405020304" pitchFamily="18" charset="0"/>
                      </a:endParaRPr>
                    </a:p>
                  </a:txBody>
                  <a:tcPr anchor="ctr">
                    <a:solidFill>
                      <a:schemeClr val="accent6">
                        <a:alpha val="72000"/>
                      </a:schemeClr>
                    </a:solidFill>
                  </a:tcPr>
                </a:tc>
                <a:extLst>
                  <a:ext uri="{0D108BD9-81ED-4DB2-BD59-A6C34878D82A}">
                    <a16:rowId xmlns:a16="http://schemas.microsoft.com/office/drawing/2014/main" val="10003"/>
                  </a:ext>
                </a:extLst>
              </a:tr>
              <a:tr h="713305">
                <a:tc>
                  <a:txBody>
                    <a:bodyPr/>
                    <a:lstStyle/>
                    <a:p>
                      <a:pPr algn="ctr"/>
                      <a:r>
                        <a:rPr lang="en-US" altLang="zh-CN" sz="1200" dirty="0"/>
                        <a:t>4</a:t>
                      </a:r>
                      <a:endParaRPr lang="zh-CN" altLang="en-US" sz="1200" dirty="0">
                        <a:latin typeface="微软雅黑" panose="020B0503020204020204" pitchFamily="34" charset="-122"/>
                        <a:ea typeface="微软雅黑" panose="020B0503020204020204" pitchFamily="34" charset="-122"/>
                        <a:cs typeface="Times New Roman" panose="02020603050405020304" pitchFamily="18" charset="0"/>
                      </a:endParaRPr>
                    </a:p>
                  </a:txBody>
                  <a:tcPr anchor="ctr">
                    <a:solidFill>
                      <a:schemeClr val="accent1">
                        <a:alpha val="19000"/>
                      </a:schemeClr>
                    </a:solidFill>
                  </a:tcPr>
                </a:tc>
                <a:tc>
                  <a:txBody>
                    <a:bodyPr/>
                    <a:lstStyle/>
                    <a:p>
                      <a:pPr algn="l"/>
                      <a:r>
                        <a:rPr lang="zh-CN" altLang="en-US" sz="1200" kern="1200" dirty="0">
                          <a:solidFill>
                            <a:schemeClr val="dk1"/>
                          </a:solidFill>
                          <a:effectLst/>
                        </a:rPr>
                        <a:t>男，</a:t>
                      </a:r>
                      <a:r>
                        <a:rPr lang="en-US" altLang="zh-CN" sz="1200" kern="1200" dirty="0">
                          <a:solidFill>
                            <a:schemeClr val="dk1"/>
                          </a:solidFill>
                          <a:effectLst/>
                        </a:rPr>
                        <a:t>33</a:t>
                      </a:r>
                      <a:r>
                        <a:rPr lang="zh-CN" altLang="en-US" sz="1200" kern="1200" dirty="0">
                          <a:solidFill>
                            <a:schemeClr val="dk1"/>
                          </a:solidFill>
                          <a:effectLst/>
                        </a:rPr>
                        <a:t>岁，</a:t>
                      </a:r>
                      <a:r>
                        <a:rPr lang="en-GB" altLang="zh-CN" sz="1200" kern="1200" dirty="0">
                          <a:solidFill>
                            <a:schemeClr val="dk1"/>
                          </a:solidFill>
                          <a:effectLst/>
                        </a:rPr>
                        <a:t>MG</a:t>
                      </a:r>
                      <a:r>
                        <a:rPr lang="en-US" altLang="zh-CN" sz="1200" kern="1200" dirty="0">
                          <a:solidFill>
                            <a:schemeClr val="dk1"/>
                          </a:solidFill>
                          <a:effectLst/>
                        </a:rPr>
                        <a:t>Ⅱ</a:t>
                      </a:r>
                      <a:r>
                        <a:rPr lang="zh-CN" altLang="en-US" sz="1200" kern="1200" dirty="0">
                          <a:solidFill>
                            <a:schemeClr val="dk1"/>
                          </a:solidFill>
                          <a:effectLst/>
                        </a:rPr>
                        <a:t>；</a:t>
                      </a:r>
                      <a:endParaRPr lang="en-US" altLang="zh-CN" sz="1200" kern="1200" dirty="0">
                        <a:solidFill>
                          <a:schemeClr val="dk1"/>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anchor="ctr">
                    <a:solidFill>
                      <a:schemeClr val="accent1">
                        <a:alpha val="19000"/>
                      </a:schemeClr>
                    </a:solidFill>
                  </a:tcPr>
                </a:tc>
                <a:tc>
                  <a:txBody>
                    <a:bodyPr/>
                    <a:lstStyle/>
                    <a:p>
                      <a:pPr algn="l"/>
                      <a:r>
                        <a:rPr lang="zh-CN" altLang="en-US" sz="1200" b="1" kern="1200" dirty="0">
                          <a:solidFill>
                            <a:schemeClr val="dk1"/>
                          </a:solidFill>
                          <a:effectLst/>
                        </a:rPr>
                        <a:t>溴吡斯的明：</a:t>
                      </a:r>
                      <a:r>
                        <a:rPr lang="en-US" altLang="zh-CN" sz="1200" b="1" kern="1200" dirty="0">
                          <a:solidFill>
                            <a:schemeClr val="dk1"/>
                          </a:solidFill>
                          <a:effectLst/>
                        </a:rPr>
                        <a:t>15</a:t>
                      </a:r>
                      <a:r>
                        <a:rPr lang="en-GB" altLang="zh-CN" sz="1200" b="1" kern="1200" dirty="0">
                          <a:solidFill>
                            <a:schemeClr val="dk1"/>
                          </a:solidFill>
                          <a:effectLst/>
                        </a:rPr>
                        <a:t>mg/4h</a:t>
                      </a:r>
                      <a:endParaRPr lang="en-US" altLang="zh-CN" sz="1200" b="1" kern="1200" dirty="0">
                        <a:solidFill>
                          <a:schemeClr val="dk1"/>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anchor="ctr">
                    <a:solidFill>
                      <a:schemeClr val="accent1">
                        <a:alpha val="19000"/>
                      </a:schemeClr>
                    </a:solidFill>
                  </a:tcPr>
                </a:tc>
                <a:tc>
                  <a:txBody>
                    <a:bodyPr/>
                    <a:lstStyle/>
                    <a:p>
                      <a:r>
                        <a:rPr lang="zh-CN" altLang="en-US" sz="1200" kern="1200" dirty="0">
                          <a:solidFill>
                            <a:schemeClr val="dk1"/>
                          </a:solidFill>
                          <a:effectLst/>
                        </a:rPr>
                        <a:t>在白天，尤其下午和晚上感到非常疲劳，建议调整剂量。</a:t>
                      </a:r>
                      <a:endParaRPr lang="en-US" sz="2000" dirty="0">
                        <a:latin typeface="微软雅黑" panose="020B0503020204020204" pitchFamily="34" charset="-122"/>
                        <a:ea typeface="微软雅黑" panose="020B0503020204020204" pitchFamily="34" charset="-122"/>
                      </a:endParaRPr>
                    </a:p>
                  </a:txBody>
                  <a:tcPr anchor="ctr">
                    <a:solidFill>
                      <a:schemeClr val="accent1">
                        <a:alpha val="19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zh-CN" altLang="en-US" sz="1200" b="1" dirty="0"/>
                        <a:t>石杉碱甲：早</a:t>
                      </a:r>
                      <a:r>
                        <a:rPr lang="en-GB" altLang="zh-CN" sz="1200" b="1" dirty="0"/>
                        <a:t>100mcg</a:t>
                      </a:r>
                      <a:r>
                        <a:rPr lang="en-US" altLang="zh-CN" sz="1200" b="1" dirty="0"/>
                        <a:t>/</a:t>
                      </a:r>
                      <a:r>
                        <a:rPr lang="zh-CN" altLang="en-US" sz="1200" b="1" dirty="0"/>
                        <a:t>午</a:t>
                      </a:r>
                      <a:r>
                        <a:rPr lang="en-US" altLang="zh-CN" sz="1200" b="1" dirty="0"/>
                        <a:t>200</a:t>
                      </a:r>
                      <a:r>
                        <a:rPr lang="en-GB" altLang="zh-CN" sz="1200" b="1" dirty="0"/>
                        <a:t>mcg</a:t>
                      </a:r>
                      <a:r>
                        <a:rPr lang="zh-CN" altLang="en-US" sz="1200" b="1" dirty="0"/>
                        <a:t>。</a:t>
                      </a:r>
                      <a:endParaRPr lang="zh-CN" altLang="en-US" sz="1200" b="1" dirty="0">
                        <a:latin typeface="微软雅黑" panose="020B0503020204020204" pitchFamily="34" charset="-122"/>
                        <a:ea typeface="微软雅黑" panose="020B0503020204020204" pitchFamily="34" charset="-122"/>
                        <a:cs typeface="Times New Roman" panose="02020603050405020304" pitchFamily="18" charset="0"/>
                      </a:endParaRPr>
                    </a:p>
                  </a:txBody>
                  <a:tcPr anchor="ctr">
                    <a:solidFill>
                      <a:schemeClr val="accent6">
                        <a:alpha val="72000"/>
                      </a:schemeClr>
                    </a:solidFill>
                  </a:tcPr>
                </a:tc>
                <a:extLst>
                  <a:ext uri="{0D108BD9-81ED-4DB2-BD59-A6C34878D82A}">
                    <a16:rowId xmlns:a16="http://schemas.microsoft.com/office/drawing/2014/main" val="10004"/>
                  </a:ext>
                </a:extLst>
              </a:tr>
              <a:tr h="713305">
                <a:tc>
                  <a:txBody>
                    <a:bodyPr/>
                    <a:lstStyle/>
                    <a:p>
                      <a:pPr algn="ctr"/>
                      <a:r>
                        <a:rPr lang="en-US" altLang="zh-CN" sz="1200" dirty="0"/>
                        <a:t>5</a:t>
                      </a:r>
                      <a:endParaRPr lang="zh-CN" altLang="en-US" sz="1200" dirty="0">
                        <a:latin typeface="微软雅黑" panose="020B0503020204020204" pitchFamily="34" charset="-122"/>
                        <a:ea typeface="微软雅黑" panose="020B0503020204020204" pitchFamily="34" charset="-122"/>
                        <a:cs typeface="Times New Roman" panose="02020603050405020304" pitchFamily="18" charset="0"/>
                      </a:endParaRPr>
                    </a:p>
                  </a:txBody>
                  <a:tcPr anchor="ctr">
                    <a:solidFill>
                      <a:srgbClr val="92D050">
                        <a:alpha val="10000"/>
                      </a:srgbClr>
                    </a:solidFill>
                  </a:tcPr>
                </a:tc>
                <a:tc>
                  <a:txBody>
                    <a:bodyPr/>
                    <a:lstStyle/>
                    <a:p>
                      <a:pPr algn="l"/>
                      <a:r>
                        <a:rPr lang="zh-CN" altLang="en-US" sz="1200" kern="1200" dirty="0">
                          <a:solidFill>
                            <a:schemeClr val="dk1"/>
                          </a:solidFill>
                          <a:effectLst/>
                        </a:rPr>
                        <a:t>女，</a:t>
                      </a:r>
                      <a:r>
                        <a:rPr lang="en-US" altLang="zh-CN" sz="1200" kern="1200" dirty="0">
                          <a:solidFill>
                            <a:schemeClr val="dk1"/>
                          </a:solidFill>
                          <a:effectLst/>
                        </a:rPr>
                        <a:t>41</a:t>
                      </a:r>
                      <a:r>
                        <a:rPr lang="zh-CN" altLang="en-US" sz="1200" kern="1200" dirty="0">
                          <a:solidFill>
                            <a:schemeClr val="dk1"/>
                          </a:solidFill>
                          <a:effectLst/>
                        </a:rPr>
                        <a:t>岁，</a:t>
                      </a:r>
                      <a:r>
                        <a:rPr lang="en-GB" altLang="zh-CN" sz="1200" kern="1200" dirty="0">
                          <a:solidFill>
                            <a:schemeClr val="dk1"/>
                          </a:solidFill>
                          <a:effectLst/>
                        </a:rPr>
                        <a:t>MG</a:t>
                      </a:r>
                      <a:r>
                        <a:rPr lang="en-US" altLang="zh-CN" sz="1200" kern="1200" dirty="0">
                          <a:solidFill>
                            <a:schemeClr val="dk1"/>
                          </a:solidFill>
                          <a:effectLst/>
                        </a:rPr>
                        <a:t>Ⅱ</a:t>
                      </a:r>
                      <a:r>
                        <a:rPr lang="zh-CN" altLang="en-US" sz="1200" kern="1200" dirty="0">
                          <a:solidFill>
                            <a:schemeClr val="dk1"/>
                          </a:solidFill>
                          <a:effectLst/>
                        </a:rPr>
                        <a:t>；</a:t>
                      </a:r>
                      <a:endParaRPr lang="en-US" altLang="zh-CN" sz="1200" kern="1200" dirty="0">
                        <a:solidFill>
                          <a:schemeClr val="dk1"/>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anchor="ctr">
                    <a:solidFill>
                      <a:srgbClr val="92D050">
                        <a:alpha val="10000"/>
                      </a:srgbClr>
                    </a:solidFill>
                  </a:tcPr>
                </a:tc>
                <a:tc>
                  <a:txBody>
                    <a:bodyPr/>
                    <a:lstStyle/>
                    <a:p>
                      <a:pPr algn="l"/>
                      <a:r>
                        <a:rPr lang="zh-CN" altLang="en-US" sz="1200" b="1" kern="1200" dirty="0">
                          <a:solidFill>
                            <a:schemeClr val="dk1"/>
                          </a:solidFill>
                          <a:effectLst/>
                        </a:rPr>
                        <a:t>溴吡斯的明：</a:t>
                      </a:r>
                      <a:r>
                        <a:rPr lang="en-US" altLang="zh-CN" sz="1200" b="1" kern="1200" dirty="0">
                          <a:solidFill>
                            <a:schemeClr val="dk1"/>
                          </a:solidFill>
                          <a:effectLst/>
                        </a:rPr>
                        <a:t>30</a:t>
                      </a:r>
                      <a:r>
                        <a:rPr lang="en-GB" altLang="zh-CN" sz="1200" b="1" kern="1200" dirty="0">
                          <a:solidFill>
                            <a:schemeClr val="dk1"/>
                          </a:solidFill>
                          <a:effectLst/>
                        </a:rPr>
                        <a:t>mg/3h</a:t>
                      </a:r>
                      <a:endParaRPr lang="en-US" altLang="zh-CN" sz="1200" b="1" kern="1200" dirty="0">
                        <a:solidFill>
                          <a:schemeClr val="dk1"/>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anchor="ctr">
                    <a:solidFill>
                      <a:srgbClr val="92D050">
                        <a:alpha val="10000"/>
                      </a:srgbClr>
                    </a:solidFill>
                  </a:tcPr>
                </a:tc>
                <a:tc>
                  <a:txBody>
                    <a:bodyPr/>
                    <a:lstStyle/>
                    <a:p>
                      <a:r>
                        <a:rPr lang="zh-CN" altLang="en-US" sz="1200" dirty="0"/>
                        <a:t>出现一系列与下尿路（</a:t>
                      </a:r>
                      <a:r>
                        <a:rPr lang="en-US" altLang="zh-CN" sz="1200" dirty="0"/>
                        <a:t>LUT</a:t>
                      </a:r>
                      <a:r>
                        <a:rPr lang="zh-CN" altLang="en-US" sz="1200" dirty="0"/>
                        <a:t>）功能障碍相关的症状。</a:t>
                      </a:r>
                      <a:endParaRPr lang="en-US" sz="2000" dirty="0">
                        <a:latin typeface="微软雅黑" panose="020B0503020204020204" pitchFamily="34" charset="-122"/>
                        <a:ea typeface="微软雅黑" panose="020B0503020204020204" pitchFamily="34" charset="-122"/>
                      </a:endParaRPr>
                    </a:p>
                  </a:txBody>
                  <a:tcPr anchor="ctr">
                    <a:solidFill>
                      <a:srgbClr val="92D050">
                        <a:alpha val="10000"/>
                      </a:srgb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zh-CN" sz="1200" b="1" kern="1200" dirty="0">
                        <a:solidFill>
                          <a:schemeClr val="dk1"/>
                        </a:solidFill>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1200" b="1" kern="1200" dirty="0">
                          <a:solidFill>
                            <a:schemeClr val="dk1"/>
                          </a:solidFill>
                          <a:effectLst/>
                        </a:rPr>
                        <a:t>石杉碱甲：</a:t>
                      </a:r>
                      <a:r>
                        <a:rPr lang="en-GB" altLang="zh-CN" sz="1200" b="1" kern="1200" dirty="0">
                          <a:solidFill>
                            <a:schemeClr val="dk1"/>
                          </a:solidFill>
                          <a:effectLst/>
                        </a:rPr>
                        <a:t>200mcg/</a:t>
                      </a:r>
                      <a:r>
                        <a:rPr lang="zh-CN" altLang="en-US" sz="1200" b="1" kern="1200" dirty="0">
                          <a:solidFill>
                            <a:schemeClr val="dk1"/>
                          </a:solidFill>
                          <a:effectLst/>
                        </a:rPr>
                        <a:t>日</a:t>
                      </a:r>
                      <a:r>
                        <a:rPr lang="en-US" altLang="zh-CN" sz="1200" b="1" kern="1200" dirty="0">
                          <a:solidFill>
                            <a:schemeClr val="dk1"/>
                          </a:solidFill>
                          <a:effectLst/>
                        </a:rPr>
                        <a:t>/</a:t>
                      </a:r>
                      <a:r>
                        <a:rPr lang="zh-CN" altLang="en-US" sz="1200" b="1" kern="1200" dirty="0">
                          <a:solidFill>
                            <a:schemeClr val="dk1"/>
                          </a:solidFill>
                          <a:effectLst/>
                        </a:rPr>
                        <a:t>次。</a:t>
                      </a:r>
                      <a:endParaRPr lang="zh-CN" altLang="en-US" sz="1200" b="1" dirty="0">
                        <a:latin typeface="微软雅黑" panose="020B0503020204020204" pitchFamily="34" charset="-122"/>
                        <a:ea typeface="微软雅黑" panose="020B0503020204020204" pitchFamily="34" charset="-122"/>
                        <a:cs typeface="Times New Roman" panose="02020603050405020304" pitchFamily="18" charset="0"/>
                      </a:endParaRPr>
                    </a:p>
                    <a:p>
                      <a:pPr algn="l"/>
                      <a:endParaRPr lang="zh-CN" altLang="en-US" sz="1200" b="1" dirty="0">
                        <a:latin typeface="微软雅黑" panose="020B0503020204020204" pitchFamily="34" charset="-122"/>
                        <a:ea typeface="微软雅黑" panose="020B0503020204020204" pitchFamily="34" charset="-122"/>
                        <a:cs typeface="Times New Roman" panose="02020603050405020304" pitchFamily="18" charset="0"/>
                      </a:endParaRPr>
                    </a:p>
                  </a:txBody>
                  <a:tcPr anchor="ctr">
                    <a:solidFill>
                      <a:schemeClr val="accent6">
                        <a:alpha val="72000"/>
                      </a:schemeClr>
                    </a:solidFill>
                  </a:tcPr>
                </a:tc>
                <a:extLst>
                  <a:ext uri="{0D108BD9-81ED-4DB2-BD59-A6C34878D82A}">
                    <a16:rowId xmlns:a16="http://schemas.microsoft.com/office/drawing/2014/main" val="10005"/>
                  </a:ext>
                </a:extLst>
              </a:tr>
              <a:tr h="671676">
                <a:tc>
                  <a:txBody>
                    <a:bodyPr/>
                    <a:lstStyle/>
                    <a:p>
                      <a:pPr algn="ctr"/>
                      <a:r>
                        <a:rPr lang="en-US" altLang="zh-CN" sz="1200" dirty="0"/>
                        <a:t>6</a:t>
                      </a:r>
                      <a:endParaRPr lang="zh-CN" altLang="en-US" sz="1200" dirty="0">
                        <a:latin typeface="微软雅黑" panose="020B0503020204020204" pitchFamily="34" charset="-122"/>
                        <a:ea typeface="微软雅黑" panose="020B0503020204020204" pitchFamily="34" charset="-122"/>
                        <a:cs typeface="Times New Roman" panose="02020603050405020304" pitchFamily="18" charset="0"/>
                      </a:endParaRPr>
                    </a:p>
                  </a:txBody>
                  <a:tcPr anchor="ctr">
                    <a:solidFill>
                      <a:schemeClr val="accent1">
                        <a:alpha val="19000"/>
                      </a:schemeClr>
                    </a:solidFill>
                  </a:tcPr>
                </a:tc>
                <a:tc>
                  <a:txBody>
                    <a:bodyPr/>
                    <a:lstStyle/>
                    <a:p>
                      <a:pPr algn="l"/>
                      <a:r>
                        <a:rPr lang="zh-CN" altLang="en-US" sz="1200" kern="1200" dirty="0">
                          <a:solidFill>
                            <a:schemeClr val="dk1"/>
                          </a:solidFill>
                          <a:effectLst/>
                        </a:rPr>
                        <a:t>女，</a:t>
                      </a:r>
                      <a:r>
                        <a:rPr lang="en-US" altLang="zh-CN" sz="1200" kern="1200" dirty="0">
                          <a:solidFill>
                            <a:schemeClr val="dk1"/>
                          </a:solidFill>
                          <a:effectLst/>
                        </a:rPr>
                        <a:t>37</a:t>
                      </a:r>
                      <a:r>
                        <a:rPr lang="zh-CN" altLang="en-US" sz="1200" kern="1200" dirty="0">
                          <a:solidFill>
                            <a:schemeClr val="dk1"/>
                          </a:solidFill>
                          <a:effectLst/>
                        </a:rPr>
                        <a:t>岁，</a:t>
                      </a:r>
                      <a:r>
                        <a:rPr lang="en-GB" altLang="zh-CN" sz="1200" kern="1200" dirty="0">
                          <a:solidFill>
                            <a:schemeClr val="dk1"/>
                          </a:solidFill>
                          <a:effectLst/>
                        </a:rPr>
                        <a:t>MG</a:t>
                      </a:r>
                      <a:r>
                        <a:rPr lang="en-US" altLang="zh-CN" sz="1200" kern="1200" dirty="0">
                          <a:solidFill>
                            <a:schemeClr val="dk1"/>
                          </a:solidFill>
                          <a:effectLst/>
                        </a:rPr>
                        <a:t>Ⅱ</a:t>
                      </a:r>
                      <a:r>
                        <a:rPr lang="zh-CN" altLang="en-US" sz="1200" kern="1200" dirty="0">
                          <a:solidFill>
                            <a:schemeClr val="dk1"/>
                          </a:solidFill>
                          <a:effectLst/>
                        </a:rPr>
                        <a:t>；</a:t>
                      </a:r>
                      <a:endParaRPr lang="en-US" altLang="zh-CN" sz="1200" kern="1200" dirty="0">
                        <a:solidFill>
                          <a:schemeClr val="dk1"/>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anchor="ctr">
                    <a:solidFill>
                      <a:schemeClr val="accent1">
                        <a:alpha val="19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zh-CN" altLang="en-US" sz="1200" b="1" kern="1200" dirty="0">
                          <a:solidFill>
                            <a:schemeClr val="dk1"/>
                          </a:solidFill>
                          <a:effectLst/>
                        </a:rPr>
                        <a:t>溴吡斯的明：</a:t>
                      </a:r>
                      <a:r>
                        <a:rPr lang="en-US" altLang="zh-CN" sz="1200" b="1" kern="1200" dirty="0">
                          <a:solidFill>
                            <a:schemeClr val="dk1"/>
                          </a:solidFill>
                          <a:effectLst/>
                        </a:rPr>
                        <a:t>30</a:t>
                      </a:r>
                      <a:r>
                        <a:rPr lang="en-GB" altLang="zh-CN" sz="1200" b="1" kern="1200" dirty="0">
                          <a:solidFill>
                            <a:schemeClr val="dk1"/>
                          </a:solidFill>
                          <a:effectLst/>
                        </a:rPr>
                        <a:t>mg/4h</a:t>
                      </a:r>
                      <a:endParaRPr lang="en-US" altLang="zh-CN" sz="1200" b="1" kern="1200" dirty="0">
                        <a:solidFill>
                          <a:schemeClr val="dk1"/>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anchor="ctr">
                    <a:solidFill>
                      <a:schemeClr val="accent1">
                        <a:alpha val="19000"/>
                      </a:schemeClr>
                    </a:solidFill>
                  </a:tcPr>
                </a:tc>
                <a:tc>
                  <a:txBody>
                    <a:bodyPr/>
                    <a:lstStyle/>
                    <a:p>
                      <a:r>
                        <a:rPr lang="zh-CN" altLang="en-US" sz="1200" kern="1200" dirty="0">
                          <a:solidFill>
                            <a:schemeClr val="dk1"/>
                          </a:solidFill>
                          <a:effectLst/>
                        </a:rPr>
                        <a:t>经常会语无伦次，并排出粪便。</a:t>
                      </a:r>
                      <a:endParaRPr lang="en-US" sz="2000" dirty="0">
                        <a:latin typeface="微软雅黑" panose="020B0503020204020204" pitchFamily="34" charset="-122"/>
                        <a:ea typeface="微软雅黑" panose="020B0503020204020204" pitchFamily="34" charset="-122"/>
                      </a:endParaRPr>
                    </a:p>
                  </a:txBody>
                  <a:tcPr anchor="ctr">
                    <a:solidFill>
                      <a:schemeClr val="accent1">
                        <a:alpha val="19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zh-CN" altLang="en-US" sz="1200" b="1" kern="1200" dirty="0">
                          <a:solidFill>
                            <a:schemeClr val="dk1"/>
                          </a:solidFill>
                          <a:effectLst/>
                        </a:rPr>
                        <a:t>吡斯的明：</a:t>
                      </a:r>
                      <a:r>
                        <a:rPr lang="en-US" altLang="zh-CN" sz="1200" b="1" kern="1200" dirty="0">
                          <a:solidFill>
                            <a:schemeClr val="dk1"/>
                          </a:solidFill>
                          <a:effectLst/>
                        </a:rPr>
                        <a:t>15</a:t>
                      </a:r>
                      <a:r>
                        <a:rPr lang="en-GB" altLang="zh-CN" sz="1200" b="1" kern="1200" dirty="0">
                          <a:solidFill>
                            <a:schemeClr val="dk1"/>
                          </a:solidFill>
                          <a:effectLst/>
                        </a:rPr>
                        <a:t>mg</a:t>
                      </a:r>
                      <a:r>
                        <a:rPr lang="en-US" altLang="zh-CN" sz="1200" b="1" kern="1200" dirty="0">
                          <a:solidFill>
                            <a:schemeClr val="dk1"/>
                          </a:solidFill>
                          <a:effectLst/>
                        </a:rPr>
                        <a:t>/</a:t>
                      </a:r>
                      <a:r>
                        <a:rPr lang="zh-CN" altLang="en-US" sz="1200" b="1" dirty="0"/>
                        <a:t>日</a:t>
                      </a:r>
                      <a:r>
                        <a:rPr lang="en-US" altLang="zh-CN" sz="1200" b="1" dirty="0"/>
                        <a:t>/</a:t>
                      </a:r>
                      <a:r>
                        <a:rPr lang="zh-CN" altLang="en-US" sz="1200" b="1" dirty="0"/>
                        <a:t>两次</a:t>
                      </a:r>
                      <a:r>
                        <a:rPr lang="zh-CN" altLang="en-US" sz="1200" b="1" kern="1200" dirty="0">
                          <a:solidFill>
                            <a:schemeClr val="dk1"/>
                          </a:solidFill>
                          <a:effectLst/>
                        </a:rPr>
                        <a:t>；</a:t>
                      </a:r>
                      <a:endParaRPr lang="en-US" altLang="zh-CN" sz="1200" b="1" kern="1200" dirty="0">
                        <a:solidFill>
                          <a:schemeClr val="dk1"/>
                        </a:solidFill>
                        <a:effectLst/>
                      </a:endParaRPr>
                    </a:p>
                    <a:p>
                      <a:pPr marL="0" marR="0" lvl="0" indent="0" algn="l" defTabSz="914400" rtl="0" eaLnBrk="1" fontAlgn="auto" latinLnBrk="0" hangingPunct="1">
                        <a:lnSpc>
                          <a:spcPct val="100000"/>
                        </a:lnSpc>
                        <a:spcBef>
                          <a:spcPts val="0"/>
                        </a:spcBef>
                        <a:spcAft>
                          <a:spcPts val="0"/>
                        </a:spcAft>
                        <a:buClrTx/>
                        <a:buSzTx/>
                        <a:buFontTx/>
                        <a:buNone/>
                        <a:defRPr/>
                      </a:pPr>
                      <a:r>
                        <a:rPr lang="zh-CN" altLang="en-US" sz="1200" b="1" dirty="0"/>
                        <a:t>石杉碱甲：早</a:t>
                      </a:r>
                      <a:r>
                        <a:rPr lang="en-GB" altLang="zh-CN" sz="1200" b="1" dirty="0"/>
                        <a:t>100mcg</a:t>
                      </a:r>
                      <a:r>
                        <a:rPr lang="en-US" altLang="zh-CN" sz="1200" b="1" dirty="0"/>
                        <a:t>/</a:t>
                      </a:r>
                      <a:r>
                        <a:rPr lang="zh-CN" altLang="en-US" sz="1200" b="1" dirty="0"/>
                        <a:t>午</a:t>
                      </a:r>
                      <a:r>
                        <a:rPr lang="en-US" altLang="zh-CN" sz="1200" b="1" dirty="0"/>
                        <a:t>200</a:t>
                      </a:r>
                      <a:r>
                        <a:rPr lang="en-GB" altLang="zh-CN" sz="1200" b="1" dirty="0"/>
                        <a:t>mcg</a:t>
                      </a:r>
                      <a:r>
                        <a:rPr lang="zh-CN" altLang="en-US" sz="1200" b="1" dirty="0"/>
                        <a:t>。</a:t>
                      </a:r>
                      <a:endParaRPr lang="zh-CN" altLang="en-US" sz="1200" b="1" kern="1200" dirty="0">
                        <a:solidFill>
                          <a:schemeClr val="dk1"/>
                        </a:solidFill>
                        <a:latin typeface="微软雅黑" panose="020B0503020204020204" pitchFamily="34" charset="-122"/>
                        <a:ea typeface="微软雅黑" panose="020B0503020204020204" pitchFamily="34" charset="-122"/>
                        <a:cs typeface="Times New Roman" panose="02020603050405020304" pitchFamily="18" charset="0"/>
                      </a:endParaRPr>
                    </a:p>
                  </a:txBody>
                  <a:tcPr anchor="ctr">
                    <a:solidFill>
                      <a:schemeClr val="accent6">
                        <a:alpha val="72000"/>
                      </a:schemeClr>
                    </a:solidFill>
                  </a:tcPr>
                </a:tc>
                <a:extLst>
                  <a:ext uri="{0D108BD9-81ED-4DB2-BD59-A6C34878D82A}">
                    <a16:rowId xmlns:a16="http://schemas.microsoft.com/office/drawing/2014/main" val="10006"/>
                  </a:ext>
                </a:extLst>
              </a:tr>
              <a:tr h="310928">
                <a:tc gridSpan="5">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zh-CN" altLang="en-US" sz="1200" dirty="0"/>
                        <a:t>备注：</a:t>
                      </a:r>
                      <a:r>
                        <a:rPr lang="en-US" altLang="zh-CN" sz="1200" dirty="0">
                          <a:solidFill>
                            <a:schemeClr val="tx1"/>
                          </a:solidFill>
                        </a:rPr>
                        <a:t>3</a:t>
                      </a:r>
                      <a:r>
                        <a:rPr lang="zh-CN" altLang="en-US" sz="1200" dirty="0">
                          <a:solidFill>
                            <a:schemeClr val="tx1"/>
                          </a:solidFill>
                        </a:rPr>
                        <a:t>号患者使用了泼尼松。</a:t>
                      </a:r>
                      <a:endParaRPr lang="en-US" altLang="zh-CN" sz="12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txBody>
                  <a:tcPr anchor="ctr">
                    <a:solidFill>
                      <a:srgbClr val="92D050">
                        <a:alpha val="10000"/>
                      </a:srgbClr>
                    </a:solidFill>
                  </a:tcPr>
                </a:tc>
                <a:tc hMerge="1">
                  <a:txBody>
                    <a:bodyPr/>
                    <a:lstStyle/>
                    <a:p>
                      <a:endParaRPr lang="zh-CN"/>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zh-CN"/>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zh-CN"/>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lang="zh-CN"/>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7"/>
                  </a:ext>
                </a:extLst>
              </a:tr>
            </a:tbl>
          </a:graphicData>
        </a:graphic>
      </p:graphicFrame>
      <p:grpSp>
        <p:nvGrpSpPr>
          <p:cNvPr id="5" name="组合 4">
            <a:extLst>
              <a:ext uri="{FF2B5EF4-FFF2-40B4-BE49-F238E27FC236}">
                <a16:creationId xmlns:a16="http://schemas.microsoft.com/office/drawing/2014/main" id="{659259BA-04BB-380A-57D0-E9D4832F4A18}"/>
              </a:ext>
            </a:extLst>
          </p:cNvPr>
          <p:cNvGrpSpPr/>
          <p:nvPr/>
        </p:nvGrpSpPr>
        <p:grpSpPr>
          <a:xfrm>
            <a:off x="7481704" y="1113203"/>
            <a:ext cx="5206343" cy="5664773"/>
            <a:chOff x="7866552" y="1105210"/>
            <a:chExt cx="4266653" cy="4593049"/>
          </a:xfrm>
        </p:grpSpPr>
        <p:sp>
          <p:nvSpPr>
            <p:cNvPr id="6" name="文本框 5">
              <a:extLst>
                <a:ext uri="{FF2B5EF4-FFF2-40B4-BE49-F238E27FC236}">
                  <a16:creationId xmlns:a16="http://schemas.microsoft.com/office/drawing/2014/main" id="{28308258-C59E-F218-DE49-5EEDC166E0E3}"/>
                </a:ext>
              </a:extLst>
            </p:cNvPr>
            <p:cNvSpPr txBox="1"/>
            <p:nvPr/>
          </p:nvSpPr>
          <p:spPr>
            <a:xfrm>
              <a:off x="7994171" y="5024479"/>
              <a:ext cx="3782377" cy="673780"/>
            </a:xfrm>
            <a:prstGeom prst="rect">
              <a:avLst/>
            </a:prstGeom>
            <a:noFill/>
          </p:spPr>
          <p:txBody>
            <a:bodyPr wrap="square" rtlCol="0">
              <a:spAutoFit/>
            </a:bodyPr>
            <a:lstStyle/>
            <a:p>
              <a:r>
                <a:rPr lang="zh-CN" altLang="en-US" sz="1600" dirty="0">
                  <a:solidFill>
                    <a:srgbClr val="000000"/>
                  </a:solidFill>
                  <a:latin typeface="微软雅黑" panose="020B0503020204020204" pitchFamily="34" charset="-122"/>
                  <a:ea typeface="微软雅黑" panose="020B0503020204020204" pitchFamily="34" charset="-122"/>
                  <a:cs typeface="Times New Roman" panose="02020603050405020304" pitchFamily="18" charset="0"/>
                </a:rPr>
                <a:t>调整后疗法使患者的生活质量提高了</a:t>
              </a:r>
              <a:r>
                <a:rPr lang="en-US" altLang="zh-CN" sz="1600" dirty="0">
                  <a:solidFill>
                    <a:srgbClr val="FF0000"/>
                  </a:solidFill>
                  <a:latin typeface="微软雅黑" panose="020B0503020204020204" pitchFamily="34" charset="-122"/>
                  <a:ea typeface="微软雅黑" panose="020B0503020204020204" pitchFamily="34" charset="-122"/>
                  <a:cs typeface="Times New Roman" panose="02020603050405020304" pitchFamily="18" charset="0"/>
                </a:rPr>
                <a:t>71.98%</a:t>
              </a:r>
              <a:r>
                <a:rPr lang="zh-CN" altLang="en-US" sz="1600" dirty="0">
                  <a:solidFill>
                    <a:srgbClr val="000000"/>
                  </a:solidFill>
                  <a:latin typeface="微软雅黑" panose="020B0503020204020204" pitchFamily="34" charset="-122"/>
                  <a:ea typeface="微软雅黑" panose="020B0503020204020204" pitchFamily="34" charset="-122"/>
                  <a:cs typeface="Times New Roman" panose="02020603050405020304" pitchFamily="18" charset="0"/>
                </a:rPr>
                <a:t>，</a:t>
              </a:r>
              <a:endParaRPr lang="en-US" altLang="zh-CN" sz="1600" dirty="0">
                <a:solidFill>
                  <a:srgbClr val="000000"/>
                </a:solidFill>
                <a:latin typeface="微软雅黑" panose="020B0503020204020204" pitchFamily="34" charset="-122"/>
                <a:ea typeface="微软雅黑" panose="020B0503020204020204" pitchFamily="34" charset="-122"/>
                <a:cs typeface="Times New Roman" panose="02020603050405020304" pitchFamily="18" charset="0"/>
              </a:endParaRPr>
            </a:p>
            <a:p>
              <a:r>
                <a:rPr lang="zh-CN" altLang="en-US" sz="1600" dirty="0">
                  <a:solidFill>
                    <a:srgbClr val="000000"/>
                  </a:solidFill>
                  <a:latin typeface="微软雅黑" panose="020B0503020204020204" pitchFamily="34" charset="-122"/>
                  <a:ea typeface="微软雅黑" panose="020B0503020204020204" pitchFamily="34" charset="-122"/>
                  <a:cs typeface="Times New Roman" panose="02020603050405020304" pitchFamily="18" charset="0"/>
                </a:rPr>
                <a:t>而抗体水平（去除激素组）显著降低</a:t>
              </a:r>
              <a:r>
                <a:rPr lang="en-US" altLang="zh-CN" sz="1600" dirty="0">
                  <a:solidFill>
                    <a:srgbClr val="FF0000"/>
                  </a:solidFill>
                  <a:latin typeface="微软雅黑" panose="020B0503020204020204" pitchFamily="34" charset="-122"/>
                  <a:ea typeface="微软雅黑" panose="020B0503020204020204" pitchFamily="34" charset="-122"/>
                  <a:cs typeface="Times New Roman" panose="02020603050405020304" pitchFamily="18" charset="0"/>
                </a:rPr>
                <a:t>16.28%</a:t>
              </a:r>
              <a:r>
                <a:rPr lang="zh-CN" altLang="en-US" sz="1600" dirty="0">
                  <a:solidFill>
                    <a:srgbClr val="000000"/>
                  </a:solidFill>
                  <a:latin typeface="微软雅黑" panose="020B0503020204020204" pitchFamily="34" charset="-122"/>
                  <a:ea typeface="微软雅黑" panose="020B0503020204020204" pitchFamily="34" charset="-122"/>
                  <a:cs typeface="Times New Roman" panose="02020603050405020304" pitchFamily="18" charset="0"/>
                </a:rPr>
                <a:t>。</a:t>
              </a:r>
              <a:endParaRPr lang="en-US" altLang="zh-CN" sz="1600" dirty="0">
                <a:solidFill>
                  <a:srgbClr val="000000"/>
                </a:solidFill>
                <a:latin typeface="微软雅黑" panose="020B0503020204020204" pitchFamily="34" charset="-122"/>
                <a:ea typeface="微软雅黑" panose="020B0503020204020204" pitchFamily="34" charset="-122"/>
                <a:cs typeface="Times New Roman" panose="02020603050405020304" pitchFamily="18" charset="0"/>
              </a:endParaRPr>
            </a:p>
            <a:p>
              <a:r>
                <a:rPr lang="zh-CN" altLang="en-US" sz="1600" dirty="0">
                  <a:solidFill>
                    <a:srgbClr val="000000"/>
                  </a:solidFill>
                  <a:latin typeface="微软雅黑" panose="020B0503020204020204" pitchFamily="34" charset="-122"/>
                  <a:ea typeface="微软雅黑" panose="020B0503020204020204" pitchFamily="34" charset="-122"/>
                  <a:cs typeface="Times New Roman" panose="02020603050405020304" pitchFamily="18" charset="0"/>
                </a:rPr>
                <a:t>可改变患者疾病进程！</a:t>
              </a:r>
            </a:p>
          </p:txBody>
        </p:sp>
        <p:graphicFrame>
          <p:nvGraphicFramePr>
            <p:cNvPr id="7" name="图表 6">
              <a:extLst>
                <a:ext uri="{FF2B5EF4-FFF2-40B4-BE49-F238E27FC236}">
                  <a16:creationId xmlns:a16="http://schemas.microsoft.com/office/drawing/2014/main" id="{87174153-1680-2296-5F93-6E06AA845C52}"/>
                </a:ext>
              </a:extLst>
            </p:cNvPr>
            <p:cNvGraphicFramePr/>
            <p:nvPr>
              <p:extLst>
                <p:ext uri="{D42A27DB-BD31-4B8C-83A1-F6EECF244321}">
                  <p14:modId xmlns:p14="http://schemas.microsoft.com/office/powerpoint/2010/main" val="2324738067"/>
                </p:ext>
              </p:extLst>
            </p:nvPr>
          </p:nvGraphicFramePr>
          <p:xfrm>
            <a:off x="7866552" y="1105210"/>
            <a:ext cx="4266653" cy="3980405"/>
          </p:xfrm>
          <a:graphic>
            <a:graphicData uri="http://schemas.openxmlformats.org/drawingml/2006/chart">
              <c:chart xmlns:c="http://schemas.openxmlformats.org/drawingml/2006/chart" xmlns:r="http://schemas.openxmlformats.org/officeDocument/2006/relationships" r:id="rId3"/>
            </a:graphicData>
          </a:graphic>
        </p:graphicFrame>
      </p:grpSp>
      <p:sp>
        <p:nvSpPr>
          <p:cNvPr id="2" name="文本框 1">
            <a:extLst>
              <a:ext uri="{FF2B5EF4-FFF2-40B4-BE49-F238E27FC236}">
                <a16:creationId xmlns:a16="http://schemas.microsoft.com/office/drawing/2014/main" id="{A0A8247A-E4F0-6577-F205-AC76591603E4}"/>
              </a:ext>
            </a:extLst>
          </p:cNvPr>
          <p:cNvSpPr txBox="1"/>
          <p:nvPr/>
        </p:nvSpPr>
        <p:spPr>
          <a:xfrm>
            <a:off x="96085" y="286436"/>
            <a:ext cx="4645154" cy="707886"/>
          </a:xfrm>
          <a:prstGeom prst="rect">
            <a:avLst/>
          </a:prstGeom>
          <a:noFill/>
        </p:spPr>
        <p:txBody>
          <a:bodyPr wrap="square">
            <a:spAutoFit/>
          </a:bodyPr>
          <a:lstStyle/>
          <a:p>
            <a:r>
              <a:rPr lang="en-US" altLang="zh-CN" sz="4000" b="1" dirty="0">
                <a:solidFill>
                  <a:schemeClr val="accent1"/>
                </a:solidFill>
                <a:latin typeface="微软雅黑" panose="020B0503020204020204" pitchFamily="34" charset="-122"/>
                <a:ea typeface="微软雅黑" panose="020B0503020204020204" pitchFamily="34" charset="-122"/>
              </a:rPr>
              <a:t>02 </a:t>
            </a:r>
            <a:r>
              <a:rPr lang="zh-CN" altLang="en-US" sz="4000" b="1" dirty="0">
                <a:solidFill>
                  <a:schemeClr val="accent1"/>
                </a:solidFill>
                <a:latin typeface="微软雅黑" panose="020B0503020204020204" pitchFamily="34" charset="-122"/>
                <a:ea typeface="微软雅黑" panose="020B0503020204020204" pitchFamily="34" charset="-122"/>
              </a:rPr>
              <a:t>有效性        </a:t>
            </a:r>
            <a:r>
              <a:rPr lang="en-US" altLang="zh-CN" sz="2400" b="1" i="0" u="none" strike="noStrike" dirty="0">
                <a:solidFill>
                  <a:srgbClr val="000000"/>
                </a:solidFill>
                <a:effectLst/>
                <a:latin typeface="微软雅黑" panose="020B0503020204020204" pitchFamily="34" charset="-122"/>
                <a:ea typeface="微软雅黑" panose="020B0503020204020204" pitchFamily="34" charset="-122"/>
                <a:cs typeface="微软雅黑" panose="020B0503020204020204" pitchFamily="34" charset="-122"/>
              </a:rPr>
              <a:t> </a:t>
            </a:r>
            <a:endParaRPr lang="en-US" altLang="zh-CN" sz="2400" b="1" i="0" u="none" strike="noStrike" dirty="0">
              <a:solidFill>
                <a:srgbClr val="000000"/>
              </a:solidFill>
              <a:effectLst/>
              <a:highlight>
                <a:srgbClr val="FFFF00"/>
              </a:highlight>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8" name="圆角矩形 40">
            <a:extLst>
              <a:ext uri="{FF2B5EF4-FFF2-40B4-BE49-F238E27FC236}">
                <a16:creationId xmlns:a16="http://schemas.microsoft.com/office/drawing/2014/main" id="{C3FA8C33-AA45-379C-B62A-A13F292CDD05}"/>
              </a:ext>
            </a:extLst>
          </p:cNvPr>
          <p:cNvSpPr/>
          <p:nvPr/>
        </p:nvSpPr>
        <p:spPr>
          <a:xfrm>
            <a:off x="143340" y="1040032"/>
            <a:ext cx="11930764" cy="73171"/>
          </a:xfrm>
          <a:prstGeom prst="roundRect">
            <a:avLst>
              <a:gd name="adj" fmla="val 50000"/>
            </a:avLst>
          </a:prstGeom>
          <a:gradFill>
            <a:gsLst>
              <a:gs pos="0">
                <a:schemeClr val="bg1">
                  <a:lumMod val="75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defRPr/>
            </a:pPr>
            <a:endParaRPr lang="zh-CN" altLang="en-US" sz="1867">
              <a:solidFill>
                <a:srgbClr val="FFFFFF"/>
              </a:solidFill>
              <a:latin typeface="Calibri" panose="020F0502020204030204"/>
              <a:ea typeface="宋体" panose="02010600030101010101" pitchFamily="2" charset="-122"/>
            </a:endParaRPr>
          </a:p>
        </p:txBody>
      </p:sp>
      <p:sp>
        <p:nvSpPr>
          <p:cNvPr id="9" name="文本框 8">
            <a:extLst>
              <a:ext uri="{FF2B5EF4-FFF2-40B4-BE49-F238E27FC236}">
                <a16:creationId xmlns:a16="http://schemas.microsoft.com/office/drawing/2014/main" id="{889C13E0-9670-074A-88BC-BAEC37088DFD}"/>
              </a:ext>
            </a:extLst>
          </p:cNvPr>
          <p:cNvSpPr txBox="1"/>
          <p:nvPr/>
        </p:nvSpPr>
        <p:spPr>
          <a:xfrm>
            <a:off x="143339" y="1137146"/>
            <a:ext cx="7338365" cy="412229"/>
          </a:xfrm>
          <a:prstGeom prst="rect">
            <a:avLst/>
          </a:prstGeom>
          <a:noFill/>
        </p:spPr>
        <p:txBody>
          <a:bodyPr wrap="square" rtlCol="0">
            <a:spAutoFit/>
          </a:bodyPr>
          <a:lstStyle/>
          <a:p>
            <a:pPr marL="0" indent="0" algn="l">
              <a:lnSpc>
                <a:spcPct val="125000"/>
              </a:lnSpc>
              <a:buFontTx/>
              <a:buNone/>
            </a:pPr>
            <a:r>
              <a:rPr lang="zh-CN" altLang="zh-CN" sz="1800" b="1" kern="100" dirty="0">
                <a:solidFill>
                  <a:schemeClr val="tx1"/>
                </a:solidFill>
                <a:effectLst/>
                <a:latin typeface="微软雅黑" panose="020B0503020204020204" pitchFamily="34" charset="-122"/>
                <a:ea typeface="微软雅黑" panose="020B0503020204020204" pitchFamily="34" charset="-122"/>
              </a:rPr>
              <a:t>真实世界研究</a:t>
            </a:r>
            <a:r>
              <a:rPr lang="zh-CN" altLang="en-US" sz="1800" b="1" kern="100" dirty="0">
                <a:solidFill>
                  <a:schemeClr val="tx1"/>
                </a:solidFill>
                <a:effectLst/>
                <a:latin typeface="微软雅黑" panose="020B0503020204020204" pitchFamily="34" charset="-122"/>
                <a:ea typeface="微软雅黑" panose="020B0503020204020204" pitchFamily="34" charset="-122"/>
              </a:rPr>
              <a:t>：</a:t>
            </a:r>
            <a:r>
              <a:rPr lang="en-US" altLang="zh-CN" sz="1800" b="1" kern="100" dirty="0">
                <a:solidFill>
                  <a:schemeClr val="tx1"/>
                </a:solidFill>
                <a:effectLst/>
                <a:latin typeface="微软雅黑" panose="020B0503020204020204" pitchFamily="34" charset="-122"/>
                <a:ea typeface="微软雅黑" panose="020B0503020204020204" pitchFamily="34" charset="-122"/>
              </a:rPr>
              <a:t>6</a:t>
            </a:r>
            <a:r>
              <a:rPr lang="zh-CN" altLang="en-US" sz="1800" b="1" kern="100" dirty="0">
                <a:solidFill>
                  <a:schemeClr val="tx1"/>
                </a:solidFill>
                <a:effectLst/>
                <a:latin typeface="微软雅黑" panose="020B0503020204020204" pitchFamily="34" charset="-122"/>
                <a:ea typeface="微软雅黑" panose="020B0503020204020204" pitchFamily="34" charset="-122"/>
              </a:rPr>
              <a:t>例，患者症状明显改善；</a:t>
            </a:r>
            <a:endParaRPr lang="en-US" altLang="zh-CN" sz="1800" b="1" kern="100" dirty="0">
              <a:solidFill>
                <a:srgbClr val="FF0000"/>
              </a:solidFill>
              <a:effectLst/>
              <a:latin typeface="微软雅黑" panose="020B0503020204020204" pitchFamily="34" charset="-122"/>
              <a:ea typeface="微软雅黑" panose="020B0503020204020204" pitchFamily="34" charset="-122"/>
            </a:endParaRPr>
          </a:p>
        </p:txBody>
      </p:sp>
      <p:sp>
        <p:nvSpPr>
          <p:cNvPr id="11" name="文本框 10">
            <a:extLst>
              <a:ext uri="{FF2B5EF4-FFF2-40B4-BE49-F238E27FC236}">
                <a16:creationId xmlns:a16="http://schemas.microsoft.com/office/drawing/2014/main" id="{20505790-CAEE-F15C-F8E3-37E6B7B79B1D}"/>
              </a:ext>
            </a:extLst>
          </p:cNvPr>
          <p:cNvSpPr txBox="1"/>
          <p:nvPr/>
        </p:nvSpPr>
        <p:spPr>
          <a:xfrm>
            <a:off x="143339" y="6294097"/>
            <a:ext cx="7338364" cy="430887"/>
          </a:xfrm>
          <a:prstGeom prst="rect">
            <a:avLst/>
          </a:prstGeom>
          <a:noFill/>
        </p:spPr>
        <p:txBody>
          <a:bodyPr wrap="square">
            <a:spAutoFit/>
          </a:bodyPr>
          <a:lstStyle/>
          <a:p>
            <a:r>
              <a:rPr lang="en-US" altLang="zh-CN" sz="1100" dirty="0">
                <a:latin typeface="+mn-ea"/>
              </a:rPr>
              <a:t>Myasthenia+gravis+symptom+response+to+huperzine+A,+pyridostigmine+bromide,+and+an+immunomodulatory+incorporated+regimen+A+multi-case+studyp.2023.9</a:t>
            </a:r>
          </a:p>
        </p:txBody>
      </p:sp>
    </p:spTree>
    <p:extLst>
      <p:ext uri="{BB962C8B-B14F-4D97-AF65-F5344CB8AC3E}">
        <p14:creationId xmlns:p14="http://schemas.microsoft.com/office/powerpoint/2010/main" val="2641512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208067" y="1138058"/>
            <a:ext cx="5508302" cy="4536242"/>
          </a:xfrm>
          <a:prstGeom prst="rect">
            <a:avLst/>
          </a:prstGeom>
          <a:solidFill>
            <a:schemeClr val="accent1">
              <a:alpha val="19000"/>
            </a:schemeClr>
          </a:solidFill>
        </p:spPr>
        <p:txBody>
          <a:bodyPr wrap="square" rtlCol="0" anchor="t">
            <a:spAutoFit/>
          </a:bodyPr>
          <a:lstStyle/>
          <a:p>
            <a:pPr algn="just" fontAlgn="auto">
              <a:lnSpc>
                <a:spcPct val="140000"/>
              </a:lnSpc>
              <a:buClrTx/>
              <a:buSzTx/>
              <a:buFontTx/>
            </a:pPr>
            <a:r>
              <a:rPr lang="zh-CN" altLang="en-US" sz="1600" b="1" dirty="0">
                <a:latin typeface="微软雅黑" panose="020B0503020204020204" pitchFamily="34" charset="-122"/>
                <a:ea typeface="微软雅黑" panose="020B0503020204020204" pitchFamily="34" charset="-122"/>
                <a:cs typeface="微软雅黑" panose="020B0503020204020204" pitchFamily="34" charset="-122"/>
                <a:sym typeface="+mn-ea"/>
              </a:rPr>
              <a:t> 【不良反应情况】</a:t>
            </a:r>
            <a:r>
              <a:rPr lang="en-US" altLang="zh-CN" sz="1600" b="1" dirty="0">
                <a:latin typeface="微软雅黑" panose="020B0503020204020204" pitchFamily="34" charset="-122"/>
                <a:ea typeface="微软雅黑" panose="020B0503020204020204" pitchFamily="34" charset="-122"/>
                <a:cs typeface="微软雅黑" panose="020B0503020204020204" pitchFamily="34" charset="-122"/>
                <a:sym typeface="+mn-ea"/>
              </a:rPr>
              <a:t> </a:t>
            </a:r>
          </a:p>
          <a:p>
            <a:pPr algn="just" fontAlgn="auto">
              <a:lnSpc>
                <a:spcPct val="140000"/>
              </a:lnSpc>
              <a:buClrTx/>
              <a:buSzTx/>
              <a:buFontTx/>
            </a:pPr>
            <a:r>
              <a:rPr lang="en-US" altLang="zh-CN" sz="1600" b="1" dirty="0">
                <a:latin typeface="微软雅黑" panose="020B0503020204020204" pitchFamily="34" charset="-122"/>
                <a:ea typeface="微软雅黑" panose="020B0503020204020204" pitchFamily="34" charset="-122"/>
                <a:cs typeface="微软雅黑" panose="020B0503020204020204" pitchFamily="34" charset="-122"/>
                <a:sym typeface="+mn-ea"/>
              </a:rPr>
              <a:t>       </a:t>
            </a:r>
            <a:r>
              <a:rPr lang="zh-CN" altLang="zh-CN"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本品无明显毒副作用。</a:t>
            </a:r>
            <a:r>
              <a:rPr lang="zh-CN"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rPr>
              <a:t>剂量过大时可出现头晕、恶心、腹痛、胃肠道不适、视力模糊、出汗、乏力等反应。一般不需处理或</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减</a:t>
            </a:r>
            <a:r>
              <a:rPr lang="zh-CN"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rPr>
              <a:t>少服用剂量即可消失。严重者可用阿托品对抗。</a:t>
            </a:r>
            <a:endParaRPr lang="en-US"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algn="just" fontAlgn="auto">
              <a:lnSpc>
                <a:spcPct val="140000"/>
              </a:lnSpc>
              <a:buClrTx/>
              <a:buSzTx/>
              <a:buFontTx/>
            </a:pPr>
            <a:r>
              <a:rPr lang="en-US"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rPr>
              <a:t>       </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对本品活性成分过敏者禁用；癫痫、心绞痛、支气管哮喘、机械性肠梗阻、肾功能不全、尿路梗阻患者禁用。用量有个体差异，一般应从小剂量开始，按说明书用法用量使用或遵医嘱，不良反应明显时可自行减量。慎与碱性药物配伍。心动过缓慎用。孕妇和哺乳期妇女、儿童用药的安全性尚未确立。药物相互作用尚不明确。</a:t>
            </a:r>
            <a:endParaRPr lang="zh-CN"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algn="just" fontAlgn="auto">
              <a:lnSpc>
                <a:spcPct val="140000"/>
              </a:lnSpc>
              <a:buClrTx/>
              <a:buSzTx/>
              <a:buFontTx/>
            </a:pPr>
            <a:r>
              <a:rPr lang="en-US"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rPr>
              <a:t>       </a:t>
            </a:r>
            <a:r>
              <a:rPr lang="zh-CN" altLang="zh-CN"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药品上市后，无国家或地区药监部门发布的安全性警告、黑框警告、撤市信息等不良信息的相关报道。</a:t>
            </a:r>
            <a:endParaRPr lang="en-US" altLang="zh-CN"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algn="just" fontAlgn="auto">
              <a:lnSpc>
                <a:spcPct val="140000"/>
              </a:lnSpc>
              <a:buClrTx/>
              <a:buSzTx/>
              <a:buFontTx/>
            </a:pPr>
            <a:endParaRPr lang="en-US" altLang="zh-CN" sz="1600" b="1" dirty="0">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
        <p:nvSpPr>
          <p:cNvPr id="2" name="文本框 1">
            <a:extLst>
              <a:ext uri="{FF2B5EF4-FFF2-40B4-BE49-F238E27FC236}">
                <a16:creationId xmlns:a16="http://schemas.microsoft.com/office/drawing/2014/main" id="{C36489F8-3CE1-1245-FC0E-AAD5C903ED65}"/>
              </a:ext>
            </a:extLst>
          </p:cNvPr>
          <p:cNvSpPr txBox="1"/>
          <p:nvPr/>
        </p:nvSpPr>
        <p:spPr>
          <a:xfrm>
            <a:off x="139946" y="5779506"/>
            <a:ext cx="10895085" cy="749179"/>
          </a:xfrm>
          <a:prstGeom prst="rect">
            <a:avLst/>
          </a:prstGeom>
          <a:noFill/>
        </p:spPr>
        <p:txBody>
          <a:bodyPr wrap="square" rtlCol="0">
            <a:spAutoFit/>
          </a:bodyPr>
          <a:lstStyle/>
          <a:p>
            <a:r>
              <a:rPr lang="en-US" altLang="zh-CN" sz="1067" dirty="0">
                <a:latin typeface="+mn-ea"/>
              </a:rPr>
              <a:t>[1]Hamilton L R , Schachter S C , Myers T M . Time Course, Behavioral Safety, and Protective Efficacy of Centrally Active Reversible Acetylcholinesterase Inhibitors in Cynomolgus Macaques[J]. Neurochemical Research, 2016.</a:t>
            </a:r>
          </a:p>
          <a:p>
            <a:r>
              <a:rPr lang="en-US" altLang="zh-CN" sz="1067" dirty="0">
                <a:latin typeface="+mn-ea"/>
              </a:rPr>
              <a:t>[2] Lin P </a:t>
            </a:r>
            <a:r>
              <a:rPr lang="en-US" altLang="zh-CN" sz="1067" dirty="0" err="1">
                <a:latin typeface="+mn-ea"/>
              </a:rPr>
              <a:t>P</a:t>
            </a:r>
            <a:r>
              <a:rPr lang="en-US" altLang="zh-CN" sz="1067" dirty="0">
                <a:latin typeface="+mn-ea"/>
              </a:rPr>
              <a:t> , Li X N , Yuan F , et al. Evaluation of the invitro and </a:t>
            </a:r>
            <a:r>
              <a:rPr lang="en-US" altLang="zh-CN" sz="1067" dirty="0" err="1">
                <a:latin typeface="+mn-ea"/>
              </a:rPr>
              <a:t>invivo</a:t>
            </a:r>
            <a:r>
              <a:rPr lang="en-US" altLang="zh-CN" sz="1067" dirty="0">
                <a:latin typeface="+mn-ea"/>
              </a:rPr>
              <a:t> metabolic pathway and cytochrome P450 inhibition/induction profile of </a:t>
            </a:r>
            <a:r>
              <a:rPr lang="en-US" altLang="zh-CN" sz="1067" dirty="0" err="1">
                <a:latin typeface="+mn-ea"/>
              </a:rPr>
              <a:t>Huperzine</a:t>
            </a:r>
            <a:r>
              <a:rPr lang="en-US" altLang="zh-CN" sz="1067" dirty="0">
                <a:latin typeface="+mn-ea"/>
              </a:rPr>
              <a:t> A[J]. Biochemical &amp; Biophysical Research Communications, 2016:248-253.</a:t>
            </a:r>
          </a:p>
        </p:txBody>
      </p:sp>
      <p:pic>
        <p:nvPicPr>
          <p:cNvPr id="4" name="图片 3" descr="灵康药业集团LOGO1 png">
            <a:extLst>
              <a:ext uri="{FF2B5EF4-FFF2-40B4-BE49-F238E27FC236}">
                <a16:creationId xmlns:a16="http://schemas.microsoft.com/office/drawing/2014/main" id="{19A85FB6-4D74-F9B9-71F9-B4856356B81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2023" t="29942" r="1204" b="55544"/>
          <a:stretch>
            <a:fillRect/>
          </a:stretch>
        </p:blipFill>
        <p:spPr bwMode="auto">
          <a:xfrm>
            <a:off x="9959842" y="6343378"/>
            <a:ext cx="2232158"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文本框 4">
            <a:extLst>
              <a:ext uri="{FF2B5EF4-FFF2-40B4-BE49-F238E27FC236}">
                <a16:creationId xmlns:a16="http://schemas.microsoft.com/office/drawing/2014/main" id="{957C708D-B8C5-56F8-D292-F81DD5C5A45C}"/>
              </a:ext>
            </a:extLst>
          </p:cNvPr>
          <p:cNvSpPr txBox="1"/>
          <p:nvPr/>
        </p:nvSpPr>
        <p:spPr>
          <a:xfrm>
            <a:off x="139946" y="156700"/>
            <a:ext cx="4864540" cy="706755"/>
          </a:xfrm>
          <a:prstGeom prst="rect">
            <a:avLst/>
          </a:prstGeom>
          <a:noFill/>
        </p:spPr>
        <p:txBody>
          <a:bodyPr wrap="square">
            <a:spAutoFit/>
          </a:bodyPr>
          <a:lstStyle/>
          <a:p>
            <a:r>
              <a:rPr lang="en-US" altLang="zh-CN" sz="4000" b="1" dirty="0">
                <a:solidFill>
                  <a:schemeClr val="accent1"/>
                </a:solidFill>
                <a:latin typeface="微软雅黑" panose="020B0503020204020204" pitchFamily="34" charset="-122"/>
                <a:ea typeface="微软雅黑" panose="020B0503020204020204" pitchFamily="34" charset="-122"/>
              </a:rPr>
              <a:t>03 </a:t>
            </a:r>
            <a:r>
              <a:rPr lang="zh-CN" altLang="en-US" sz="4000" b="1" dirty="0">
                <a:solidFill>
                  <a:schemeClr val="accent1"/>
                </a:solidFill>
                <a:latin typeface="微软雅黑" panose="020B0503020204020204" pitchFamily="34" charset="-122"/>
                <a:ea typeface="微软雅黑" panose="020B0503020204020204" pitchFamily="34" charset="-122"/>
              </a:rPr>
              <a:t>安全性</a:t>
            </a:r>
          </a:p>
        </p:txBody>
      </p:sp>
      <p:sp>
        <p:nvSpPr>
          <p:cNvPr id="6" name="圆角矩形 40">
            <a:extLst>
              <a:ext uri="{FF2B5EF4-FFF2-40B4-BE49-F238E27FC236}">
                <a16:creationId xmlns:a16="http://schemas.microsoft.com/office/drawing/2014/main" id="{36BA7245-855B-70CC-7716-4677F8BABA66}"/>
              </a:ext>
            </a:extLst>
          </p:cNvPr>
          <p:cNvSpPr/>
          <p:nvPr/>
        </p:nvSpPr>
        <p:spPr>
          <a:xfrm>
            <a:off x="156062" y="941777"/>
            <a:ext cx="11930764" cy="91075"/>
          </a:xfrm>
          <a:prstGeom prst="roundRect">
            <a:avLst>
              <a:gd name="adj" fmla="val 50000"/>
            </a:avLst>
          </a:prstGeom>
          <a:gradFill>
            <a:gsLst>
              <a:gs pos="0">
                <a:schemeClr val="bg1">
                  <a:lumMod val="75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defRPr/>
            </a:pPr>
            <a:endParaRPr lang="zh-CN" altLang="en-US" sz="1867">
              <a:solidFill>
                <a:srgbClr val="FFFFFF"/>
              </a:solidFill>
              <a:latin typeface="Calibri" panose="020F0502020204030204"/>
              <a:ea typeface="宋体" panose="02010600030101010101" pitchFamily="2" charset="-122"/>
            </a:endParaRPr>
          </a:p>
        </p:txBody>
      </p:sp>
      <p:sp>
        <p:nvSpPr>
          <p:cNvPr id="7" name="文本框 6">
            <a:extLst>
              <a:ext uri="{FF2B5EF4-FFF2-40B4-BE49-F238E27FC236}">
                <a16:creationId xmlns:a16="http://schemas.microsoft.com/office/drawing/2014/main" id="{C964C254-CF44-9D3D-4846-9F375883A90A}"/>
              </a:ext>
            </a:extLst>
          </p:cNvPr>
          <p:cNvSpPr txBox="1"/>
          <p:nvPr/>
        </p:nvSpPr>
        <p:spPr>
          <a:xfrm>
            <a:off x="5888028" y="1138058"/>
            <a:ext cx="6198798" cy="4507071"/>
          </a:xfrm>
          <a:prstGeom prst="rect">
            <a:avLst/>
          </a:prstGeom>
          <a:solidFill>
            <a:schemeClr val="accent1">
              <a:alpha val="19000"/>
            </a:schemeClr>
          </a:solidFill>
        </p:spPr>
        <p:txBody>
          <a:bodyPr wrap="square" rtlCol="0">
            <a:spAutoFit/>
          </a:bodyPr>
          <a:lstStyle/>
          <a:p>
            <a:pPr algn="just">
              <a:lnSpc>
                <a:spcPct val="140000"/>
              </a:lnSpc>
              <a:spcBef>
                <a:spcPts val="800"/>
              </a:spcBef>
            </a:pPr>
            <a:r>
              <a:rPr lang="zh-CN" altLang="en-US" sz="1800" b="1" dirty="0">
                <a:latin typeface="微软雅黑" panose="020B0503020204020204" pitchFamily="34" charset="-122"/>
                <a:ea typeface="微软雅黑" panose="020B0503020204020204" pitchFamily="34" charset="-122"/>
                <a:cs typeface="微软雅黑" panose="020B0503020204020204" pitchFamily="34" charset="-122"/>
                <a:sym typeface="+mn-ea"/>
              </a:rPr>
              <a:t>【安全性方面优势和不足】</a:t>
            </a:r>
            <a:endParaRPr lang="en-US" altLang="zh-CN" sz="1800" b="1"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algn="just">
              <a:lnSpc>
                <a:spcPct val="140000"/>
              </a:lnSpc>
              <a:spcBef>
                <a:spcPts val="800"/>
              </a:spcBef>
            </a:pPr>
            <a:r>
              <a:rPr lang="en-US" altLang="zh-CN" sz="1800" b="1" dirty="0">
                <a:latin typeface="微软雅黑" panose="020B0503020204020204" pitchFamily="34" charset="-122"/>
                <a:ea typeface="微软雅黑" panose="020B0503020204020204" pitchFamily="34" charset="-122"/>
                <a:cs typeface="微软雅黑" panose="020B0503020204020204" pitchFamily="34" charset="-122"/>
                <a:sym typeface="+mn-ea"/>
              </a:rPr>
              <a:t>       </a:t>
            </a:r>
            <a:r>
              <a:rPr lang="zh-CN" altLang="en-US" sz="1800" dirty="0">
                <a:latin typeface="微软雅黑" panose="020B0503020204020204" pitchFamily="34" charset="-122"/>
                <a:ea typeface="微软雅黑" panose="020B0503020204020204" pitchFamily="34" charset="-122"/>
                <a:cs typeface="微软雅黑" panose="020B0503020204020204" pitchFamily="34" charset="-122"/>
                <a:sym typeface="+mn-ea"/>
              </a:rPr>
              <a:t>石杉碱甲是可逆的胆碱酯酶抑制剂，对于乙酰胆碱酯酶的抑制</a:t>
            </a:r>
            <a:r>
              <a:rPr lang="zh-CN" altLang="en-US" sz="18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选择性更高</a:t>
            </a:r>
            <a:r>
              <a:rPr lang="zh-CN" altLang="en-US" sz="1800" dirty="0">
                <a:latin typeface="微软雅黑" panose="020B0503020204020204" pitchFamily="34" charset="-122"/>
                <a:ea typeface="微软雅黑" panose="020B0503020204020204" pitchFamily="34" charset="-122"/>
                <a:cs typeface="微软雅黑" panose="020B0503020204020204" pitchFamily="34" charset="-122"/>
                <a:sym typeface="+mn-ea"/>
              </a:rPr>
              <a:t>，能更好的在中枢发挥胆碱酯酶抑制作用，且较少外周胆碱能副作用，相较加兰他敏，</a:t>
            </a:r>
            <a:r>
              <a:rPr lang="zh-CN" altLang="en-US" sz="18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安全性更高</a:t>
            </a:r>
            <a:r>
              <a:rPr lang="zh-CN" altLang="en-US" sz="1800" dirty="0">
                <a:latin typeface="微软雅黑" panose="020B0503020204020204" pitchFamily="34" charset="-122"/>
                <a:ea typeface="微软雅黑" panose="020B0503020204020204" pitchFamily="34" charset="-122"/>
                <a:cs typeface="微软雅黑" panose="020B0503020204020204" pitchFamily="34" charset="-122"/>
                <a:sym typeface="+mn-ea"/>
              </a:rPr>
              <a:t>。此外，有文献表明，相同抑制效果下，加兰他敏表现出明显的毒性，诱发下颌和舌部的收缩等外周胆碱能样副反应，</a:t>
            </a:r>
            <a:r>
              <a:rPr lang="zh-CN" altLang="en-US" sz="18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而石杉碱甲无毒性反应</a:t>
            </a:r>
            <a:r>
              <a:rPr lang="en-US" altLang="zh-CN" sz="1800" kern="100" baseline="30000" dirty="0">
                <a:latin typeface="Times New Roman" panose="02020603050405020304" pitchFamily="18" charset="0"/>
                <a:ea typeface="仿宋_GB2312"/>
              </a:rPr>
              <a:t>[1]</a:t>
            </a:r>
            <a:r>
              <a:rPr lang="zh-CN" altLang="en-US" sz="1800" dirty="0">
                <a:latin typeface="微软雅黑" panose="020B0503020204020204" pitchFamily="34" charset="-122"/>
                <a:ea typeface="微软雅黑" panose="020B0503020204020204" pitchFamily="34" charset="-122"/>
                <a:cs typeface="微软雅黑" panose="020B0503020204020204" pitchFamily="34" charset="-122"/>
                <a:sym typeface="+mn-ea"/>
              </a:rPr>
              <a:t>。同时，有文献表明加兰他敏被细胞色素</a:t>
            </a:r>
            <a:r>
              <a:rPr lang="en-US" altLang="zh-CN" sz="1800" dirty="0">
                <a:latin typeface="微软雅黑" panose="020B0503020204020204" pitchFamily="34" charset="-122"/>
                <a:ea typeface="微软雅黑" panose="020B0503020204020204" pitchFamily="34" charset="-122"/>
                <a:cs typeface="微软雅黑" panose="020B0503020204020204" pitchFamily="34" charset="-122"/>
                <a:sym typeface="+mn-ea"/>
              </a:rPr>
              <a:t>P450</a:t>
            </a:r>
            <a:r>
              <a:rPr lang="zh-CN" altLang="en-US" sz="1800" dirty="0">
                <a:latin typeface="微软雅黑" panose="020B0503020204020204" pitchFamily="34" charset="-122"/>
                <a:ea typeface="微软雅黑" panose="020B0503020204020204" pitchFamily="34" charset="-122"/>
                <a:cs typeface="微软雅黑" panose="020B0503020204020204" pitchFamily="34" charset="-122"/>
                <a:sym typeface="+mn-ea"/>
              </a:rPr>
              <a:t>系统</a:t>
            </a:r>
            <a:r>
              <a:rPr lang="en-US" altLang="zh-CN" sz="1800" dirty="0">
                <a:latin typeface="微软雅黑" panose="020B0503020204020204" pitchFamily="34" charset="-122"/>
                <a:ea typeface="微软雅黑" panose="020B0503020204020204" pitchFamily="34" charset="-122"/>
                <a:cs typeface="微软雅黑" panose="020B0503020204020204" pitchFamily="34" charset="-122"/>
                <a:sym typeface="+mn-ea"/>
              </a:rPr>
              <a:t>CYP2D6</a:t>
            </a:r>
            <a:r>
              <a:rPr lang="zh-CN" altLang="en-US" sz="1800" dirty="0">
                <a:latin typeface="微软雅黑" panose="020B0503020204020204" pitchFamily="34" charset="-122"/>
                <a:ea typeface="微软雅黑" panose="020B0503020204020204" pitchFamily="34" charset="-122"/>
                <a:cs typeface="微软雅黑" panose="020B0503020204020204" pitchFamily="34" charset="-122"/>
                <a:sym typeface="+mn-ea"/>
              </a:rPr>
              <a:t>及</a:t>
            </a:r>
            <a:r>
              <a:rPr lang="en-US" altLang="zh-CN" sz="1800" dirty="0">
                <a:latin typeface="微软雅黑" panose="020B0503020204020204" pitchFamily="34" charset="-122"/>
                <a:ea typeface="微软雅黑" panose="020B0503020204020204" pitchFamily="34" charset="-122"/>
                <a:cs typeface="微软雅黑" panose="020B0503020204020204" pitchFamily="34" charset="-122"/>
                <a:sym typeface="+mn-ea"/>
              </a:rPr>
              <a:t>CYP3A</a:t>
            </a:r>
            <a:r>
              <a:rPr lang="zh-CN" altLang="en-US" sz="1800" dirty="0">
                <a:latin typeface="微软雅黑" panose="020B0503020204020204" pitchFamily="34" charset="-122"/>
                <a:ea typeface="微软雅黑" panose="020B0503020204020204" pitchFamily="34" charset="-122"/>
                <a:cs typeface="微软雅黑" panose="020B0503020204020204" pitchFamily="34" charset="-122"/>
                <a:sym typeface="+mn-ea"/>
              </a:rPr>
              <a:t>普遍代谢，而石杉碱甲与</a:t>
            </a:r>
            <a:r>
              <a:rPr lang="en-US" altLang="zh-CN" sz="1800" dirty="0">
                <a:latin typeface="微软雅黑" panose="020B0503020204020204" pitchFamily="34" charset="-122"/>
                <a:ea typeface="微软雅黑" panose="020B0503020204020204" pitchFamily="34" charset="-122"/>
                <a:cs typeface="微软雅黑" panose="020B0503020204020204" pitchFamily="34" charset="-122"/>
                <a:sym typeface="+mn-ea"/>
              </a:rPr>
              <a:t>P450</a:t>
            </a:r>
            <a:r>
              <a:rPr lang="zh-CN" altLang="en-US" sz="1800" dirty="0">
                <a:latin typeface="微软雅黑" panose="020B0503020204020204" pitchFamily="34" charset="-122"/>
                <a:ea typeface="微软雅黑" panose="020B0503020204020204" pitchFamily="34" charset="-122"/>
                <a:cs typeface="微软雅黑" panose="020B0503020204020204" pitchFamily="34" charset="-122"/>
                <a:sym typeface="+mn-ea"/>
              </a:rPr>
              <a:t>无相互作用，因此加兰他敏在肝毒性及药物相互作用方面有安全性风险</a:t>
            </a:r>
            <a:r>
              <a:rPr lang="en-US" altLang="zh-CN" sz="1800" kern="100" baseline="30000" dirty="0">
                <a:latin typeface="Times New Roman" panose="02020603050405020304" pitchFamily="18" charset="0"/>
                <a:ea typeface="仿宋_GB2312"/>
              </a:rPr>
              <a:t>[2] </a:t>
            </a:r>
            <a:r>
              <a:rPr lang="zh-CN" altLang="en-US" sz="1800" dirty="0">
                <a:latin typeface="微软雅黑" panose="020B0503020204020204" pitchFamily="34" charset="-122"/>
                <a:ea typeface="微软雅黑" panose="020B0503020204020204" pitchFamily="34" charset="-122"/>
                <a:cs typeface="微软雅黑" panose="020B0503020204020204" pitchFamily="34" charset="-122"/>
                <a:sym typeface="+mn-ea"/>
              </a:rPr>
              <a:t>。</a:t>
            </a:r>
            <a:endParaRPr lang="en-US" altLang="zh-CN" sz="1800"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endParaRPr lang="zh-CN" altLang="en-US" dirty="0"/>
          </a:p>
        </p:txBody>
      </p:sp>
    </p:spTree>
    <p:extLst>
      <p:ext uri="{BB962C8B-B14F-4D97-AF65-F5344CB8AC3E}">
        <p14:creationId xmlns:p14="http://schemas.microsoft.com/office/powerpoint/2010/main" val="2504517271"/>
      </p:ext>
    </p:extLst>
  </p:cSld>
  <p:clrMapOvr>
    <a:masterClrMapping/>
  </p:clrMapOvr>
  <mc:AlternateContent xmlns:mc="http://schemas.openxmlformats.org/markup-compatibility/2006" xmlns:p14="http://schemas.microsoft.com/office/powerpoint/2010/main">
    <mc:Choice Requires="p14">
      <p:transition spd="slow" p14:dur="2000" advTm="5427"/>
    </mc:Choice>
    <mc:Fallback xmlns="">
      <p:transition spd="slow" advTm="5427"/>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文本框 18"/>
          <p:cNvSpPr txBox="1"/>
          <p:nvPr/>
        </p:nvSpPr>
        <p:spPr>
          <a:xfrm>
            <a:off x="4161341" y="1032852"/>
            <a:ext cx="7874597" cy="5958170"/>
          </a:xfrm>
          <a:prstGeom prst="rect">
            <a:avLst/>
          </a:prstGeom>
          <a:solidFill>
            <a:schemeClr val="accent1">
              <a:alpha val="19000"/>
            </a:schemeClr>
          </a:solidFill>
        </p:spPr>
        <p:txBody>
          <a:bodyPr wrap="square" rtlCol="0" anchor="t">
            <a:spAutoFit/>
          </a:bodyPr>
          <a:lstStyle/>
          <a:p>
            <a:pPr algn="just" fontAlgn="auto">
              <a:lnSpc>
                <a:spcPct val="150000"/>
              </a:lnSpc>
              <a:buClrTx/>
              <a:buSzTx/>
              <a:buFontTx/>
            </a:pPr>
            <a:r>
              <a:rPr lang="en-US" altLang="zh-CN" sz="16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altLang="en-US" sz="1600" b="1" dirty="0">
                <a:latin typeface="微软雅黑" panose="020B0503020204020204" pitchFamily="34" charset="-122"/>
                <a:ea typeface="微软雅黑" panose="020B0503020204020204" pitchFamily="34" charset="-122"/>
                <a:cs typeface="微软雅黑" panose="020B0503020204020204" pitchFamily="34" charset="-122"/>
                <a:sym typeface="+mn-ea"/>
              </a:rPr>
              <a:t>、创新程度：</a:t>
            </a:r>
          </a:p>
          <a:p>
            <a:pPr algn="just">
              <a:lnSpc>
                <a:spcPct val="150000"/>
              </a:lnSpc>
            </a:pP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    注射用石杉碱甲是</a:t>
            </a:r>
            <a:r>
              <a:rPr lang="zh-CN" altLang="en-US" sz="1600" dirty="0">
                <a:latin typeface="微软雅黑" panose="020B0503020204020204" pitchFamily="34" charset="-122"/>
                <a:ea typeface="微软雅黑" panose="020B0503020204020204" pitchFamily="34" charset="-122"/>
                <a:sym typeface="+mn-ea"/>
              </a:rPr>
              <a:t>中国自主研发的原研药，是</a:t>
            </a:r>
            <a:r>
              <a:rPr lang="zh-CN" altLang="en-US"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可逆高选择性</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的乙酰胆碱酯酶抑制剂，相比于其他同类型药物，</a:t>
            </a:r>
            <a:r>
              <a:rPr lang="zh-CN" altLang="en-US"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选择性高</a:t>
            </a:r>
            <a:r>
              <a:rPr lang="zh-CN" altLang="en-US" sz="1600" b="1"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副作用小</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更安全</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；对神经系统具有以</a:t>
            </a:r>
            <a:r>
              <a:rPr lang="zh-CN" altLang="en-US"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抗炎为核心</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的</a:t>
            </a:r>
            <a:r>
              <a:rPr lang="zh-CN" altLang="en-US"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多靶点</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多重作用机制；且现有研究表明</a:t>
            </a:r>
            <a:r>
              <a:rPr lang="zh-CN" altLang="en-US"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无药物相互作用</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，主要通过</a:t>
            </a:r>
            <a:r>
              <a:rPr lang="zh-CN" altLang="en-US"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肾脏原型排泄</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a:t>
            </a:r>
            <a:endParaRPr lang="en-US"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algn="just" fontAlgn="auto">
              <a:lnSpc>
                <a:spcPct val="150000"/>
              </a:lnSpc>
              <a:buClrTx/>
              <a:buSzTx/>
              <a:buFontTx/>
            </a:pPr>
            <a:r>
              <a:rPr lang="en-US" altLang="zh-CN" sz="1600" b="1" dirty="0">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altLang="en-US" sz="1600" b="1" dirty="0">
                <a:latin typeface="微软雅黑" panose="020B0503020204020204" pitchFamily="34" charset="-122"/>
                <a:ea typeface="微软雅黑" panose="020B0503020204020204" pitchFamily="34" charset="-122"/>
                <a:cs typeface="微软雅黑" panose="020B0503020204020204" pitchFamily="34" charset="-122"/>
                <a:sym typeface="+mn-ea"/>
              </a:rPr>
              <a:t>、应用创新:</a:t>
            </a:r>
          </a:p>
          <a:p>
            <a:pPr algn="just" fontAlgn="auto">
              <a:lnSpc>
                <a:spcPct val="150000"/>
              </a:lnSpc>
              <a:buClrTx/>
              <a:buSzTx/>
              <a:buFontTx/>
            </a:pPr>
            <a:r>
              <a:rPr lang="en-US"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rPr>
              <a:t>    </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注射用</a:t>
            </a:r>
            <a:r>
              <a:rPr lang="zh-CN"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rPr>
              <a:t>石杉碱甲作为注射剂，相比于</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目录中已有的</a:t>
            </a:r>
            <a:r>
              <a:rPr lang="zh-CN"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rPr>
              <a:t>口服制剂</a:t>
            </a:r>
            <a:r>
              <a:rPr lang="zh-CN" altLang="zh-CN"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发挥作用快</a:t>
            </a:r>
            <a:r>
              <a:rPr lang="zh-CN"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rPr>
              <a:t>，尤其适用于口服无法使用的患者比如手术后早期急性期及胃肠道功能受损或吞咽困难患者使用，</a:t>
            </a:r>
            <a:r>
              <a:rPr lang="zh-CN" altLang="zh-CN"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适用性广</a:t>
            </a:r>
            <a:r>
              <a:rPr lang="zh-CN"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此外注射剂在适应症上比口服制剂多了“</a:t>
            </a:r>
            <a:r>
              <a:rPr lang="zh-CN" altLang="en-US"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用于重症肌无力的治疗</a:t>
            </a:r>
            <a:r>
              <a:rPr lang="zh-CN" altLang="en-US" sz="1600"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。该产品作为冻干粉针注射剂，每日一次</a:t>
            </a:r>
            <a:r>
              <a:rPr lang="zh-CN" altLang="en-US"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给药方便</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zh-CN"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操作简单</a:t>
            </a:r>
            <a:r>
              <a:rPr lang="zh-CN" altLang="zh-CN" sz="1600" b="1" dirty="0">
                <a:latin typeface="微软雅黑" panose="020B0503020204020204" pitchFamily="34" charset="-122"/>
                <a:ea typeface="微软雅黑" panose="020B0503020204020204" pitchFamily="34" charset="-122"/>
                <a:cs typeface="微软雅黑" panose="020B0503020204020204" pitchFamily="34" charset="-122"/>
                <a:sym typeface="+mn-ea"/>
              </a:rPr>
              <a:t>且</a:t>
            </a:r>
            <a:r>
              <a:rPr lang="zh-CN" altLang="zh-CN"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便于贮存</a:t>
            </a:r>
            <a:r>
              <a:rPr lang="zh-CN"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zh-CN"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肾脏原型排泄</a:t>
            </a:r>
            <a:r>
              <a:rPr lang="zh-CN"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rPr>
              <a:t>，不含干扰药效的辅料成分，肌肉注射给药，</a:t>
            </a:r>
            <a:r>
              <a:rPr lang="zh-CN" altLang="zh-CN"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安全性高</a:t>
            </a:r>
            <a:r>
              <a:rPr lang="zh-CN"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rPr>
              <a:t>。</a:t>
            </a:r>
            <a:endParaRPr lang="en-US"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algn="just" fontAlgn="auto">
              <a:lnSpc>
                <a:spcPct val="150000"/>
              </a:lnSpc>
              <a:buClrTx/>
              <a:buSzTx/>
              <a:buFontTx/>
            </a:pPr>
            <a:r>
              <a:rPr lang="en-US"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rPr>
              <a:t>3.</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 </a:t>
            </a:r>
            <a:r>
              <a:rPr lang="zh-CN" altLang="en-US" sz="1600" b="1" dirty="0">
                <a:latin typeface="微软雅黑" panose="020B0503020204020204" pitchFamily="34" charset="-122"/>
                <a:ea typeface="微软雅黑" panose="020B0503020204020204" pitchFamily="34" charset="-122"/>
                <a:cs typeface="微软雅黑" panose="020B0503020204020204" pitchFamily="34" charset="-122"/>
                <a:sym typeface="+mn-ea"/>
              </a:rPr>
              <a:t>发明专利</a:t>
            </a:r>
            <a:endParaRPr lang="en-US" altLang="zh-CN" sz="1600" b="1"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algn="just" fontAlgn="auto">
              <a:lnSpc>
                <a:spcPct val="150000"/>
              </a:lnSpc>
              <a:buClrTx/>
              <a:buSzTx/>
              <a:buFontTx/>
            </a:pP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于</a:t>
            </a:r>
            <a:r>
              <a:rPr lang="en-US"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rPr>
              <a:t>2022</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年</a:t>
            </a:r>
            <a:r>
              <a:rPr lang="en-US"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rPr>
              <a:t>5</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月获得发明专利，专利号：</a:t>
            </a:r>
            <a:r>
              <a:rPr lang="en-US"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rPr>
              <a:t>ZL202210521502.3</a:t>
            </a:r>
          </a:p>
          <a:p>
            <a:pPr algn="just" fontAlgn="auto">
              <a:lnSpc>
                <a:spcPct val="150000"/>
              </a:lnSpc>
              <a:buClrTx/>
              <a:buSzTx/>
              <a:buFontTx/>
            </a:pP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专利摘要：本发明“一种石杉碱甲冻干粉针剂及其制备方法” </a:t>
            </a:r>
            <a:r>
              <a:rPr lang="zh-CN" altLang="en-US"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解决了石杉碱甲难溶</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于水的问题，且</a:t>
            </a:r>
            <a:r>
              <a:rPr lang="zh-CN" altLang="en-US"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稳定性良好</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使用方便</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安全性高</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，给老年病人提供了很大方便，大大</a:t>
            </a:r>
            <a:r>
              <a:rPr lang="zh-CN" altLang="en-US"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提高</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用药的</a:t>
            </a:r>
            <a:r>
              <a:rPr lang="zh-CN" altLang="en-US"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顺应性</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a:t>
            </a:r>
            <a:endParaRPr lang="en-US"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algn="just" fontAlgn="auto">
              <a:lnSpc>
                <a:spcPct val="150000"/>
              </a:lnSpc>
              <a:buClrTx/>
              <a:buSzTx/>
              <a:buFontTx/>
            </a:pPr>
            <a:endParaRPr lang="zh-CN"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pic>
        <p:nvPicPr>
          <p:cNvPr id="2" name="图片 1" descr="灵康药业集团LOGO1 png">
            <a:extLst>
              <a:ext uri="{FF2B5EF4-FFF2-40B4-BE49-F238E27FC236}">
                <a16:creationId xmlns:a16="http://schemas.microsoft.com/office/drawing/2014/main" id="{300FFFD3-8299-E115-6ECE-C8095171DC5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2023" t="29942" r="1204" b="55544"/>
          <a:stretch>
            <a:fillRect/>
          </a:stretch>
        </p:blipFill>
        <p:spPr bwMode="auto">
          <a:xfrm>
            <a:off x="9706831" y="6409997"/>
            <a:ext cx="2379995"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文本框 2">
            <a:extLst>
              <a:ext uri="{FF2B5EF4-FFF2-40B4-BE49-F238E27FC236}">
                <a16:creationId xmlns:a16="http://schemas.microsoft.com/office/drawing/2014/main" id="{A85525D2-8205-EA5D-74C8-A3A8019FF57F}"/>
              </a:ext>
            </a:extLst>
          </p:cNvPr>
          <p:cNvSpPr txBox="1"/>
          <p:nvPr/>
        </p:nvSpPr>
        <p:spPr>
          <a:xfrm>
            <a:off x="-353156" y="157673"/>
            <a:ext cx="5560811" cy="707886"/>
          </a:xfrm>
          <a:prstGeom prst="rect">
            <a:avLst/>
          </a:prstGeom>
          <a:noFill/>
        </p:spPr>
        <p:txBody>
          <a:bodyPr wrap="square">
            <a:spAutoFit/>
          </a:bodyPr>
          <a:lstStyle/>
          <a:p>
            <a:r>
              <a:rPr lang="en-US" altLang="zh-CN" sz="4000" b="1" dirty="0">
                <a:solidFill>
                  <a:schemeClr val="accent1"/>
                </a:solidFill>
                <a:latin typeface="微软雅黑" panose="020B0503020204020204" pitchFamily="34" charset="-122"/>
                <a:ea typeface="微软雅黑" panose="020B0503020204020204" pitchFamily="34" charset="-122"/>
              </a:rPr>
              <a:t>   04 </a:t>
            </a:r>
            <a:r>
              <a:rPr lang="zh-CN" altLang="en-US" sz="4000" b="1" dirty="0">
                <a:solidFill>
                  <a:schemeClr val="accent1"/>
                </a:solidFill>
                <a:latin typeface="微软雅黑" panose="020B0503020204020204" pitchFamily="34" charset="-122"/>
                <a:ea typeface="微软雅黑" panose="020B0503020204020204" pitchFamily="34" charset="-122"/>
              </a:rPr>
              <a:t>创新性        </a:t>
            </a:r>
            <a:r>
              <a:rPr lang="en-US" altLang="zh-CN" sz="2400" b="1" i="0" u="none" strike="noStrike" dirty="0">
                <a:solidFill>
                  <a:srgbClr val="000000"/>
                </a:solidFill>
                <a:effectLst/>
                <a:latin typeface="微软雅黑" panose="020B0503020204020204" pitchFamily="34" charset="-122"/>
                <a:ea typeface="微软雅黑" panose="020B0503020204020204" pitchFamily="34" charset="-122"/>
                <a:cs typeface="微软雅黑" panose="020B0503020204020204" pitchFamily="34" charset="-122"/>
              </a:rPr>
              <a:t> </a:t>
            </a:r>
            <a:endParaRPr lang="en-US" altLang="zh-CN" sz="2400" b="1" i="0" u="none" strike="noStrike" dirty="0">
              <a:solidFill>
                <a:srgbClr val="000000"/>
              </a:solidFill>
              <a:effectLst/>
              <a:highlight>
                <a:srgbClr val="FFFF00"/>
              </a:highlight>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4" name="圆角矩形 40">
            <a:extLst>
              <a:ext uri="{FF2B5EF4-FFF2-40B4-BE49-F238E27FC236}">
                <a16:creationId xmlns:a16="http://schemas.microsoft.com/office/drawing/2014/main" id="{172A9530-D3C4-C283-0800-89AC873B992E}"/>
              </a:ext>
            </a:extLst>
          </p:cNvPr>
          <p:cNvSpPr/>
          <p:nvPr/>
        </p:nvSpPr>
        <p:spPr>
          <a:xfrm>
            <a:off x="156062" y="941777"/>
            <a:ext cx="11930764" cy="91075"/>
          </a:xfrm>
          <a:prstGeom prst="roundRect">
            <a:avLst>
              <a:gd name="adj" fmla="val 50000"/>
            </a:avLst>
          </a:prstGeom>
          <a:gradFill>
            <a:gsLst>
              <a:gs pos="0">
                <a:schemeClr val="bg1">
                  <a:lumMod val="75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defRPr/>
            </a:pPr>
            <a:endParaRPr lang="zh-CN" altLang="en-US" sz="1867">
              <a:solidFill>
                <a:srgbClr val="FFFFFF"/>
              </a:solidFill>
              <a:latin typeface="Calibri" panose="020F0502020204030204"/>
              <a:ea typeface="宋体" panose="02010600030101010101" pitchFamily="2" charset="-122"/>
            </a:endParaRPr>
          </a:p>
        </p:txBody>
      </p:sp>
      <p:pic>
        <p:nvPicPr>
          <p:cNvPr id="6" name="图片 5">
            <a:extLst>
              <a:ext uri="{FF2B5EF4-FFF2-40B4-BE49-F238E27FC236}">
                <a16:creationId xmlns:a16="http://schemas.microsoft.com/office/drawing/2014/main" id="{B8CE7E27-EF81-6CF3-7370-417B588797A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6063" y="1049015"/>
            <a:ext cx="3939574" cy="5808985"/>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advTm="5427"/>
    </mc:Choice>
    <mc:Fallback xmlns="">
      <p:transition spd="slow" advTm="5427"/>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xml><?xml version="1.0" encoding="utf-8"?>
<p:tagLst xmlns:a="http://schemas.openxmlformats.org/drawingml/2006/main" xmlns:r="http://schemas.openxmlformats.org/officeDocument/2006/relationships" xmlns:p="http://schemas.openxmlformats.org/presentationml/2006/main">
  <p:tag name="KSO_WM_UNIT_TABLE_BEAUTIFY" val="smartTable{1bbafa66-08cf-4901-a8e7-00fa2041e7d7}"/>
</p:tagLst>
</file>

<file path=ppt/tags/tag5.xml><?xml version="1.0" encoding="utf-8"?>
<p:tagLst xmlns:a="http://schemas.openxmlformats.org/drawingml/2006/main" xmlns:r="http://schemas.openxmlformats.org/officeDocument/2006/relationships" xmlns:p="http://schemas.openxmlformats.org/presentationml/2006/main">
  <p:tag name="KSO_WM_BEAUTIFY_FLAG" val=""/>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1443</TotalTime>
  <Words>3138</Words>
  <Application>Microsoft Office PowerPoint</Application>
  <PresentationFormat>宽屏</PresentationFormat>
  <Paragraphs>218</Paragraphs>
  <Slides>10</Slides>
  <Notes>8</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10</vt:i4>
      </vt:variant>
    </vt:vector>
  </HeadingPairs>
  <TitlesOfParts>
    <vt:vector size="21" baseType="lpstr">
      <vt:lpstr>ITC Avant Garde Std XLt</vt:lpstr>
      <vt:lpstr>PingFangSC-Regular</vt:lpstr>
      <vt:lpstr>等线</vt:lpstr>
      <vt:lpstr>等线 Light</vt:lpstr>
      <vt:lpstr>华康俪金黑W8</vt:lpstr>
      <vt:lpstr>宋体</vt:lpstr>
      <vt:lpstr>微软雅黑</vt:lpstr>
      <vt:lpstr>Arial</vt:lpstr>
      <vt:lpstr>Calibri</vt:lpstr>
      <vt:lpstr>Times New Roman</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方先生</dc:creator>
  <cp:lastModifiedBy>方先生</cp:lastModifiedBy>
  <cp:revision>78</cp:revision>
  <dcterms:created xsi:type="dcterms:W3CDTF">2024-05-24T03:27:06Z</dcterms:created>
  <dcterms:modified xsi:type="dcterms:W3CDTF">2024-07-13T03:04:07Z</dcterms:modified>
</cp:coreProperties>
</file>