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b" ContentType="application/vnd.ms-excel.sheet.binary.macroEnabled.12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1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6.xml" ContentType="application/vnd.openxmlformats-officedocument.presentationml.notesSlide+xml"/>
  <Override PartName="/ppt/tags/tag32.xml" ContentType="application/vnd.openxmlformats-officedocument.presentationml.tags+xml"/>
  <Override PartName="/ppt/charts/chart2.xml" ContentType="application/vnd.openxmlformats-officedocument.drawingml.chart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147471815" r:id="rId2"/>
    <p:sldId id="278" r:id="rId3"/>
    <p:sldId id="1881839099" r:id="rId4"/>
    <p:sldId id="2147471816" r:id="rId5"/>
    <p:sldId id="1881839098" r:id="rId6"/>
    <p:sldId id="1881839107" r:id="rId7"/>
    <p:sldId id="1881839110" r:id="rId8"/>
    <p:sldId id="2147471820" r:id="rId9"/>
    <p:sldId id="2147471817" r:id="rId10"/>
    <p:sldId id="1881839105" r:id="rId11"/>
    <p:sldId id="2147471818" r:id="rId12"/>
    <p:sldId id="2147471822" r:id="rId13"/>
  </p:sldIdLst>
  <p:sldSz cx="11518900" cy="6483350"/>
  <p:notesSz cx="11518900" cy="648335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2" userDrawn="1">
          <p15:clr>
            <a:srgbClr val="A4A3A4"/>
          </p15:clr>
        </p15:guide>
        <p15:guide id="2" pos="36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B12040"/>
    <a:srgbClr val="CCEAFF"/>
    <a:srgbClr val="FFFFFF"/>
    <a:srgbClr val="9BAAC8"/>
    <a:srgbClr val="BFBFBF"/>
    <a:srgbClr val="DAE3F3"/>
    <a:srgbClr val="1E3968"/>
    <a:srgbClr val="0092D8"/>
    <a:srgbClr val="6EC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3" autoAdjust="0"/>
    <p:restoredTop sz="92040" autoAdjust="0"/>
  </p:normalViewPr>
  <p:slideViewPr>
    <p:cSldViewPr>
      <p:cViewPr varScale="1">
        <p:scale>
          <a:sx n="81" d="100"/>
          <a:sy n="81" d="100"/>
        </p:scale>
        <p:origin x="68" y="368"/>
      </p:cViewPr>
      <p:guideLst>
        <p:guide orient="horz" pos="2042"/>
        <p:guide pos="36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Binary_Worksheet.xlsb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例数</c:v>
                </c:pt>
              </c:strCache>
            </c:strRef>
          </c:tx>
          <c:spPr>
            <a:solidFill>
              <a:srgbClr val="00B050">
                <a:alpha val="43000"/>
              </a:srgbClr>
            </a:solidFill>
            <a:ln>
              <a:noFill/>
            </a:ln>
            <a:effectLst/>
            <a:sp3d/>
          </c:spPr>
          <c:invertIfNegative val="0"/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E8D-464B-AE83-632099B7D10A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E8D-464B-AE83-632099B7D10A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1E8D-464B-AE83-632099B7D10A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1E8D-464B-AE83-632099B7D10A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1E8D-464B-AE83-632099B7D10A}"/>
              </c:ext>
            </c:extLst>
          </c:dPt>
          <c:dLbls>
            <c:delete val="1"/>
          </c:dLbls>
          <c:cat>
            <c:strRef>
              <c:f>Sheet1!$A$4:$A$23</c:f>
              <c:strCache>
                <c:ptCount val="20"/>
                <c:pt idx="0">
                  <c:v>死亡</c:v>
                </c:pt>
                <c:pt idx="1">
                  <c:v>心动过速</c:v>
                </c:pt>
                <c:pt idx="2">
                  <c:v>低钠血症</c:v>
                </c:pt>
                <c:pt idx="3">
                  <c:v>在未经批准的适应症中使用</c:v>
                </c:pt>
                <c:pt idx="4">
                  <c:v>充血性恶心</c:v>
                </c:pt>
                <c:pt idx="5">
                  <c:v>急性肾损伤</c:v>
                </c:pt>
                <c:pt idx="6">
                  <c:v>病情加重</c:v>
                </c:pt>
                <c:pt idx="7">
                  <c:v>重量增加</c:v>
                </c:pt>
                <c:pt idx="8">
                  <c:v>心力衰竭</c:v>
                </c:pt>
                <c:pt idx="9">
                  <c:v>贫血</c:v>
                </c:pt>
                <c:pt idx="10">
                  <c:v>肺动脉高压</c:v>
                </c:pt>
                <c:pt idx="11">
                  <c:v>标签外使用</c:v>
                </c:pt>
                <c:pt idx="12">
                  <c:v>心脏衰竭</c:v>
                </c:pt>
                <c:pt idx="13">
                  <c:v>周围性水肿</c:v>
                </c:pt>
                <c:pt idx="14">
                  <c:v>血小板减少症</c:v>
                </c:pt>
                <c:pt idx="15">
                  <c:v>药物相互作用</c:v>
                </c:pt>
                <c:pt idx="16">
                  <c:v>水肿</c:v>
                </c:pt>
                <c:pt idx="17">
                  <c:v>高血糖</c:v>
                </c:pt>
                <c:pt idx="18">
                  <c:v>低血糖</c:v>
                </c:pt>
                <c:pt idx="19">
                  <c:v>药物无效</c:v>
                </c:pt>
              </c:strCache>
            </c:strRef>
          </c:cat>
          <c:val>
            <c:numRef>
              <c:f>Sheet1!$B$4:$B$23</c:f>
              <c:numCache>
                <c:formatCode>General</c:formatCode>
                <c:ptCount val="20"/>
                <c:pt idx="0">
                  <c:v>16</c:v>
                </c:pt>
                <c:pt idx="1">
                  <c:v>16</c:v>
                </c:pt>
                <c:pt idx="2">
                  <c:v>16</c:v>
                </c:pt>
                <c:pt idx="3">
                  <c:v>16</c:v>
                </c:pt>
                <c:pt idx="4">
                  <c:v>17</c:v>
                </c:pt>
                <c:pt idx="5">
                  <c:v>17</c:v>
                </c:pt>
                <c:pt idx="6">
                  <c:v>17</c:v>
                </c:pt>
                <c:pt idx="7">
                  <c:v>17</c:v>
                </c:pt>
                <c:pt idx="8">
                  <c:v>18</c:v>
                </c:pt>
                <c:pt idx="9">
                  <c:v>20</c:v>
                </c:pt>
                <c:pt idx="10">
                  <c:v>21</c:v>
                </c:pt>
                <c:pt idx="11">
                  <c:v>22</c:v>
                </c:pt>
                <c:pt idx="12">
                  <c:v>26</c:v>
                </c:pt>
                <c:pt idx="13">
                  <c:v>27</c:v>
                </c:pt>
                <c:pt idx="14">
                  <c:v>29</c:v>
                </c:pt>
                <c:pt idx="15">
                  <c:v>32</c:v>
                </c:pt>
                <c:pt idx="16">
                  <c:v>39</c:v>
                </c:pt>
                <c:pt idx="17">
                  <c:v>47</c:v>
                </c:pt>
                <c:pt idx="18">
                  <c:v>48</c:v>
                </c:pt>
                <c:pt idx="19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E8D-464B-AE83-632099B7D10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1351751792"/>
        <c:axId val="-1351740912"/>
        <c:axId val="0"/>
      </c:bar3DChart>
      <c:catAx>
        <c:axId val="-13517517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1351740912"/>
        <c:crosses val="autoZero"/>
        <c:auto val="1"/>
        <c:lblAlgn val="ctr"/>
        <c:lblOffset val="100"/>
        <c:noMultiLvlLbl val="0"/>
      </c:catAx>
      <c:valAx>
        <c:axId val="-1351740912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-1351751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0.10420854216616096"/>
          <c:w val="0.95583864118895967"/>
          <c:h val="0.79158316633266534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rgbClr val="CCEAFF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CCEAFF"/>
              </a:solidFill>
              <a:ln w="6350" cmpd="sng" algn="ctr">
                <a:noFill/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BE1F-4AE9-A0B9-455651E65878}"/>
              </c:ext>
            </c:extLst>
          </c:dPt>
          <c:val>
            <c:numRef>
              <c:f>Sheet1!$A$1:$B$1</c:f>
              <c:numCache>
                <c:formatCode>0.00_ </c:formatCode>
                <c:ptCount val="2"/>
                <c:pt idx="0">
                  <c:v>64.3</c:v>
                </c:pt>
                <c:pt idx="1">
                  <c:v>61.4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E1F-4AE9-A0B9-455651E658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100"/>
        <c:axId val="968063728"/>
        <c:axId val="1"/>
      </c:barChart>
      <c:catAx>
        <c:axId val="968063728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6350" cmpd="sng" algn="ctr">
            <a:solidFill>
              <a:srgbClr val="DFE5EF"/>
            </a:solidFill>
            <a:prstDash val="solid"/>
          </a:ln>
        </c:sp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100"/>
          <c:min val="0"/>
        </c:scaling>
        <c:delete val="1"/>
        <c:axPos val="l"/>
        <c:numFmt formatCode="0.00_ " sourceLinked="1"/>
        <c:majorTickMark val="out"/>
        <c:minorTickMark val="none"/>
        <c:tickLblPos val="nextTo"/>
        <c:crossAx val="968063728"/>
        <c:crosses val="min"/>
        <c:crossBetween val="between"/>
      </c:valAx>
    </c:plotArea>
    <c:plotVisOnly val="0"/>
    <c:dispBlanksAs val="gap"/>
    <c:showDLblsOverMax val="1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991100" cy="325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6524625" y="0"/>
            <a:ext cx="4991100" cy="325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1B8888-D859-44A6-AF68-7BE17363E744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6350" y="811213"/>
            <a:ext cx="3886200" cy="218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1152525" y="3119438"/>
            <a:ext cx="9213850" cy="25542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157913"/>
            <a:ext cx="4991100" cy="3254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6524625" y="6157913"/>
            <a:ext cx="4991100" cy="3254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302C0-296C-4926-8771-E804FC3D41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6393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精简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302C0-296C-4926-8771-E804FC3D41CA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141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302C0-296C-4926-8771-E804FC3D41CA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660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加上一线治疗，响应率是多少</a:t>
            </a:r>
            <a:endParaRPr lang="en-US" altLang="zh-CN" dirty="0"/>
          </a:p>
          <a:p>
            <a:r>
              <a:rPr lang="zh-CN" altLang="en-US" dirty="0"/>
              <a:t>参考利司扑兰的排版格式</a:t>
            </a:r>
            <a:endParaRPr lang="en-US" altLang="zh-CN" dirty="0"/>
          </a:p>
          <a:p>
            <a:pPr>
              <a:lnSpc>
                <a:spcPts val="2644"/>
              </a:lnSpc>
            </a:pPr>
            <a:r>
              <a:rPr lang="zh-CN" altLang="en-US" dirty="0"/>
              <a:t>原标题：</a:t>
            </a:r>
            <a:r>
              <a:rPr lang="zh-CN" altLang="en-US" sz="1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二氮嗪口服混悬液填补了中国</a:t>
            </a:r>
            <a:r>
              <a:rPr lang="en-US" altLang="zh-CN" sz="1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CHI</a:t>
            </a:r>
            <a:r>
              <a:rPr lang="zh-CN" altLang="en-US" sz="1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一线急需用药空白</a:t>
            </a:r>
            <a:endParaRPr lang="en-US" altLang="zh-CN" sz="12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JSOFB+MicrosoftYaHei-Bold"/>
            </a:endParaRPr>
          </a:p>
          <a:p>
            <a:pPr>
              <a:lnSpc>
                <a:spcPts val="2644"/>
              </a:lnSpc>
            </a:pPr>
            <a:r>
              <a:rPr lang="zh-CN" altLang="en-US" sz="1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将开启中国</a:t>
            </a:r>
            <a:r>
              <a:rPr lang="en-US" altLang="zh-CN" sz="1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CHI</a:t>
            </a:r>
            <a:r>
              <a:rPr lang="zh-CN" altLang="en-US" sz="1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治疗的新时代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302C0-296C-4926-8771-E804FC3D41CA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7533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302C0-296C-4926-8771-E804FC3D41CA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8104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一岁以内  儿童体重变化最快  可以精准控制剂量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302C0-296C-4926-8771-E804FC3D41CA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54578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卫健委放前面</a:t>
            </a:r>
            <a:endParaRPr lang="en-US" altLang="zh-CN" dirty="0"/>
          </a:p>
          <a:p>
            <a:r>
              <a:rPr lang="zh-CN" altLang="en-US" dirty="0"/>
              <a:t>标题精简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302C0-296C-4926-8771-E804FC3D41CA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23981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首批鼓励研发申报儿童药品清单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302C0-296C-4926-8771-E804FC3D41CA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74162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精简 分点阐述</a:t>
            </a:r>
            <a:endParaRPr lang="en-US" altLang="zh-CN" dirty="0"/>
          </a:p>
          <a:p>
            <a:r>
              <a:rPr lang="zh-CN" altLang="en-US" dirty="0"/>
              <a:t>强调儿童</a:t>
            </a:r>
            <a:endParaRPr lang="en-US" altLang="zh-CN" dirty="0"/>
          </a:p>
          <a:p>
            <a:r>
              <a:rPr lang="zh-CN" altLang="en-US" dirty="0"/>
              <a:t>罕见病 </a:t>
            </a:r>
            <a:endParaRPr lang="en-US" altLang="zh-CN" dirty="0"/>
          </a:p>
          <a:p>
            <a:r>
              <a:rPr lang="zh-CN" altLang="en-US" dirty="0"/>
              <a:t>无药可用</a:t>
            </a:r>
            <a:endParaRPr lang="en-US" altLang="zh-CN" dirty="0"/>
          </a:p>
          <a:p>
            <a:r>
              <a:rPr lang="zh-CN" altLang="en-US" dirty="0"/>
              <a:t>一页</a:t>
            </a:r>
            <a:r>
              <a:rPr lang="en-US" altLang="zh-CN" dirty="0"/>
              <a:t>5s</a:t>
            </a:r>
            <a:r>
              <a:rPr lang="zh-CN" altLang="en-US" dirty="0"/>
              <a:t>信息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302C0-296C-4926-8771-E804FC3D41CA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0361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9">
            <a:extLst>
              <a:ext uri="{FF2B5EF4-FFF2-40B4-BE49-F238E27FC236}">
                <a16:creationId xmlns:a16="http://schemas.microsoft.com/office/drawing/2014/main" id="{E0A143D9-CC7D-06DC-F73C-4D891E556208}"/>
              </a:ext>
            </a:extLst>
          </p:cNvPr>
          <p:cNvCxnSpPr>
            <a:cxnSpLocks/>
          </p:cNvCxnSpPr>
          <p:nvPr userDrawn="1"/>
        </p:nvCxnSpPr>
        <p:spPr>
          <a:xfrm>
            <a:off x="323850" y="6061075"/>
            <a:ext cx="108712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片 4">
            <a:extLst>
              <a:ext uri="{FF2B5EF4-FFF2-40B4-BE49-F238E27FC236}">
                <a16:creationId xmlns:a16="http://schemas.microsoft.com/office/drawing/2014/main" id="{6B5FEEE2-036B-BDF1-E18C-0471120DA6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501539">
            <a:off x="9456900" y="48427"/>
            <a:ext cx="370752" cy="638922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B9576C05-8F02-06C2-348F-FA9D2CA4DDC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6650" y="173520"/>
            <a:ext cx="1371600" cy="388735"/>
          </a:xfrm>
          <a:prstGeom prst="rect">
            <a:avLst/>
          </a:prstGeom>
        </p:spPr>
      </p:pic>
      <p:pic>
        <p:nvPicPr>
          <p:cNvPr id="2" name="图片 1">
            <a:extLst>
              <a:ext uri="{FF2B5EF4-FFF2-40B4-BE49-F238E27FC236}">
                <a16:creationId xmlns:a16="http://schemas.microsoft.com/office/drawing/2014/main" id="{97EFE8D0-78D5-B81E-3210-ACE187CCFAA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4388" y="6137275"/>
            <a:ext cx="1233862" cy="304798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2" userDrawn="1">
          <p15:clr>
            <a:srgbClr val="FBAE40"/>
          </p15:clr>
        </p15:guide>
        <p15:guide id="2" pos="362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34ABB09D-9F26-ADA1-7812-A3D99A3473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6650" y="173520"/>
            <a:ext cx="1371600" cy="3887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FDCFACD3-7E8B-167D-8196-9CA6AD9974DD}"/>
              </a:ext>
            </a:extLst>
          </p:cNvPr>
          <p:cNvSpPr txBox="1"/>
          <p:nvPr userDrawn="1"/>
        </p:nvSpPr>
        <p:spPr>
          <a:xfrm>
            <a:off x="5988050" y="1663655"/>
            <a:ext cx="419100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7200" b="1" spc="-5" dirty="0">
                <a:solidFill>
                  <a:srgbClr val="1E3968"/>
                </a:solidFill>
                <a:cs typeface="+mn-ea"/>
                <a:sym typeface="+mn-lt"/>
              </a:rPr>
              <a:t>THANKS</a:t>
            </a:r>
            <a:endParaRPr sz="7200">
              <a:solidFill>
                <a:srgbClr val="1E3968"/>
              </a:solidFill>
              <a:cs typeface="+mn-ea"/>
              <a:sym typeface="+mn-lt"/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7DEC67EC-1F6A-B6A0-5430-E3B1A90734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622" y="4040175"/>
            <a:ext cx="5218628" cy="8779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对象 1" hidden="1">
            <a:extLst>
              <a:ext uri="{FF2B5EF4-FFF2-40B4-BE49-F238E27FC236}">
                <a16:creationId xmlns:a16="http://schemas.microsoft.com/office/drawing/2014/main" id="{EE1E1680-B383-4A6F-913E-AFD4A2C779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54351293"/>
              </p:ext>
            </p:extLst>
          </p:nvPr>
        </p:nvGraphicFramePr>
        <p:xfrm>
          <a:off x="1501" y="1501"/>
          <a:ext cx="1501" cy="1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4" imgW="426" imgH="426" progId="TCLayout.ActiveDocument.1">
                  <p:embed/>
                </p:oleObj>
              </mc:Choice>
              <mc:Fallback>
                <p:oleObj name="think-cell 幻灯片" r:id="rId4" imgW="426" imgH="426" progId="TCLayout.ActiveDocument.1">
                  <p:embed/>
                  <p:pic>
                    <p:nvPicPr>
                      <p:cNvPr id="2" name="对象 1" hidden="1">
                        <a:extLst>
                          <a:ext uri="{FF2B5EF4-FFF2-40B4-BE49-F238E27FC236}">
                            <a16:creationId xmlns:a16="http://schemas.microsoft.com/office/drawing/2014/main" id="{EE1E1680-B383-4A6F-913E-AFD4A2C779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01" y="1501"/>
                        <a:ext cx="1501" cy="15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标题 2">
            <a:extLst>
              <a:ext uri="{FF2B5EF4-FFF2-40B4-BE49-F238E27FC236}">
                <a16:creationId xmlns:a16="http://schemas.microsoft.com/office/drawing/2014/main" id="{13F7B5BC-B31A-4074-A09F-1DDB53861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>
              <a:defRPr sz="1890" b="1"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54357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2" userDrawn="1">
          <p15:clr>
            <a:srgbClr val="FBAE40"/>
          </p15:clr>
        </p15:guide>
        <p15:guide id="2" pos="362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76156" y="829200"/>
            <a:ext cx="9972936" cy="2997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bg1"/>
                </a:solidFill>
                <a:latin typeface="Arial Black" panose="020B0A04020102090204"/>
                <a:cs typeface="Arial Black" panose="020B0A0402010209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6262" y="1491170"/>
            <a:ext cx="10372725" cy="42790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918585" y="6029515"/>
            <a:ext cx="3688080" cy="3241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76262" y="6029515"/>
            <a:ext cx="2650807" cy="3241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298180" y="6029515"/>
            <a:ext cx="2650807" cy="3241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42" userDrawn="1">
          <p15:clr>
            <a:srgbClr val="F26B43"/>
          </p15:clr>
        </p15:guide>
        <p15:guide id="2" pos="362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9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7" Type="http://schemas.openxmlformats.org/officeDocument/2006/relationships/image" Target="../media/image11.png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17.png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13" Type="http://schemas.openxmlformats.org/officeDocument/2006/relationships/tags" Target="../tags/tag16.xml"/><Relationship Id="rId18" Type="http://schemas.openxmlformats.org/officeDocument/2006/relationships/tags" Target="../tags/tag21.xml"/><Relationship Id="rId3" Type="http://schemas.openxmlformats.org/officeDocument/2006/relationships/tags" Target="../tags/tag6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0.xml"/><Relationship Id="rId12" Type="http://schemas.openxmlformats.org/officeDocument/2006/relationships/tags" Target="../tags/tag15.xml"/><Relationship Id="rId17" Type="http://schemas.openxmlformats.org/officeDocument/2006/relationships/tags" Target="../tags/tag20.xml"/><Relationship Id="rId2" Type="http://schemas.openxmlformats.org/officeDocument/2006/relationships/tags" Target="../tags/tag5.xml"/><Relationship Id="rId16" Type="http://schemas.openxmlformats.org/officeDocument/2006/relationships/tags" Target="../tags/tag19.xml"/><Relationship Id="rId20" Type="http://schemas.openxmlformats.org/officeDocument/2006/relationships/tags" Target="../tags/tag23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tags" Target="../tags/tag14.xml"/><Relationship Id="rId5" Type="http://schemas.openxmlformats.org/officeDocument/2006/relationships/tags" Target="../tags/tag8.xml"/><Relationship Id="rId15" Type="http://schemas.openxmlformats.org/officeDocument/2006/relationships/tags" Target="../tags/tag18.xml"/><Relationship Id="rId10" Type="http://schemas.openxmlformats.org/officeDocument/2006/relationships/tags" Target="../tags/tag13.xml"/><Relationship Id="rId19" Type="http://schemas.openxmlformats.org/officeDocument/2006/relationships/tags" Target="../tags/tag22.xml"/><Relationship Id="rId4" Type="http://schemas.openxmlformats.org/officeDocument/2006/relationships/tags" Target="../tags/tag7.xml"/><Relationship Id="rId9" Type="http://schemas.openxmlformats.org/officeDocument/2006/relationships/tags" Target="../tags/tag12.xml"/><Relationship Id="rId14" Type="http://schemas.openxmlformats.org/officeDocument/2006/relationships/tags" Target="../tags/tag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5" Type="http://schemas.openxmlformats.org/officeDocument/2006/relationships/image" Target="../media/image10.jpeg"/><Relationship Id="rId4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4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tags" Target="../tags/tag30.xml"/><Relationship Id="rId7" Type="http://schemas.openxmlformats.org/officeDocument/2006/relationships/image" Target="../media/image13.jpeg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1.xml"/><Relationship Id="rId10" Type="http://schemas.openxmlformats.org/officeDocument/2006/relationships/image" Target="../media/image16.png"/><Relationship Id="rId4" Type="http://schemas.openxmlformats.org/officeDocument/2006/relationships/tags" Target="../tags/tag31.xml"/><Relationship Id="rId9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对象 2" hidden="1">
            <a:extLst>
              <a:ext uri="{FF2B5EF4-FFF2-40B4-BE49-F238E27FC236}">
                <a16:creationId xmlns:a16="http://schemas.microsoft.com/office/drawing/2014/main" id="{1F550D4A-B18C-4553-821D-CE5B8365167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3000" y="3484"/>
          <a:ext cx="1501" cy="1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3" imgW="415" imgH="416" progId="TCLayout.ActiveDocument.1">
                  <p:embed/>
                </p:oleObj>
              </mc:Choice>
              <mc:Fallback>
                <p:oleObj name="think-cell 幻灯片" r:id="rId3" imgW="415" imgH="416" progId="TCLayout.ActiveDocument.1">
                  <p:embed/>
                  <p:pic>
                    <p:nvPicPr>
                      <p:cNvPr id="3" name="对象 2" hidden="1">
                        <a:extLst>
                          <a:ext uri="{FF2B5EF4-FFF2-40B4-BE49-F238E27FC236}">
                            <a16:creationId xmlns:a16="http://schemas.microsoft.com/office/drawing/2014/main" id="{1F550D4A-B18C-4553-821D-CE5B836516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00" y="3484"/>
                        <a:ext cx="1501" cy="15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itle 7">
            <a:extLst>
              <a:ext uri="{FF2B5EF4-FFF2-40B4-BE49-F238E27FC236}">
                <a16:creationId xmlns:a16="http://schemas.microsoft.com/office/drawing/2014/main" id="{3B1BD5AE-9FB7-B120-D8CD-18B94DAC71B2}"/>
              </a:ext>
            </a:extLst>
          </p:cNvPr>
          <p:cNvSpPr txBox="1">
            <a:spLocks/>
          </p:cNvSpPr>
          <p:nvPr/>
        </p:nvSpPr>
        <p:spPr bwMode="gray">
          <a:xfrm>
            <a:off x="76813" y="1182856"/>
            <a:ext cx="11358674" cy="1797416"/>
          </a:xfrm>
          <a:prstGeom prst="rect">
            <a:avLst/>
          </a:prstGeom>
        </p:spPr>
        <p:txBody>
          <a:bodyPr vert="horz" lIns="0" tIns="43207" rIns="0" bIns="43207" rtlCol="0" anchor="ctr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ts val="0"/>
              </a:spcBef>
              <a:buNone/>
              <a:defRPr lang="en-US"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zh-CN" altLang="en-US" sz="5103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二氮嗪口服混悬液</a:t>
            </a:r>
            <a:r>
              <a:rPr lang="zh-CN" altLang="en-US" sz="378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zh-CN" altLang="en-US" sz="4000" b="1" spc="15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亿一平</a:t>
            </a:r>
            <a:r>
              <a:rPr lang="en-US" altLang="zh-CN" sz="3780" b="0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®</a:t>
            </a:r>
            <a:r>
              <a:rPr lang="zh-CN" altLang="en-US" sz="378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br>
              <a:rPr lang="zh-CN" altLang="en-US" sz="3780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中国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首个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口服二氮嗪，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填补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国内先天性高胰岛素血症一线</a:t>
            </a:r>
            <a:r>
              <a:rPr lang="zh-CN" altLang="en-US" sz="240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治疗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药物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空白</a:t>
            </a:r>
          </a:p>
          <a:p>
            <a:pPr algn="ctr">
              <a:lnSpc>
                <a:spcPct val="150000"/>
              </a:lnSpc>
            </a:pPr>
            <a:endParaRPr lang="zh-CN" altLang="en-US" sz="189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EFDA3C1-4753-0EDD-E849-E1E21C3BD3E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5859" y="351518"/>
            <a:ext cx="2434850" cy="690079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A9ACA531-4C70-5464-B6DB-3123A43C629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673" y="3241675"/>
            <a:ext cx="1789602" cy="2632075"/>
          </a:xfrm>
          <a:prstGeom prst="rect">
            <a:avLst/>
          </a:prstGeom>
        </p:spPr>
      </p:pic>
      <p:sp>
        <p:nvSpPr>
          <p:cNvPr id="9" name="object 12">
            <a:extLst>
              <a:ext uri="{FF2B5EF4-FFF2-40B4-BE49-F238E27FC236}">
                <a16:creationId xmlns:a16="http://schemas.microsoft.com/office/drawing/2014/main" id="{DBE3C9F8-4527-D725-283E-1126CF9DDD94}"/>
              </a:ext>
            </a:extLst>
          </p:cNvPr>
          <p:cNvSpPr txBox="1"/>
          <p:nvPr/>
        </p:nvSpPr>
        <p:spPr>
          <a:xfrm>
            <a:off x="3778250" y="3269718"/>
            <a:ext cx="7162800" cy="182114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7780" rIns="0" bIns="0" rtlCol="0">
            <a:spAutoFit/>
          </a:bodyPr>
          <a:lstStyle/>
          <a:p>
            <a:pPr marL="3556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纳入</a:t>
            </a:r>
            <a:r>
              <a:rPr lang="en-US" altLang="zh-CN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《</a:t>
            </a:r>
            <a:r>
              <a:rPr lang="zh-CN" altLang="en-US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首批鼓励研发申报儿童药品清单</a:t>
            </a:r>
            <a:r>
              <a:rPr lang="en-US" altLang="zh-CN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》</a:t>
            </a:r>
            <a:r>
              <a:rPr lang="zh-CN" altLang="en-US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并通过优先审评审批获批</a:t>
            </a:r>
            <a:endParaRPr lang="en-US" altLang="zh-CN" sz="1600" b="1" spc="15" dirty="0">
              <a:solidFill>
                <a:srgbClr val="1E3968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3556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国家“重大新药创制”十三五科技重大专项支持研发药品</a:t>
            </a:r>
            <a:endParaRPr lang="en-US" altLang="zh-CN" sz="1600" b="1" spc="15" dirty="0">
              <a:solidFill>
                <a:srgbClr val="1E3968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3556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历时</a:t>
            </a:r>
            <a:r>
              <a:rPr lang="en-US" altLang="zh-CN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8</a:t>
            </a:r>
            <a:r>
              <a:rPr lang="zh-CN" altLang="en-US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年，</a:t>
            </a:r>
            <a:r>
              <a:rPr lang="zh-CN" altLang="en-US" sz="1600" b="1" spc="15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研发投入数千万元</a:t>
            </a:r>
            <a:endParaRPr lang="en-US" altLang="zh-CN" sz="1600" b="1" spc="15" dirty="0">
              <a:solidFill>
                <a:srgbClr val="1E3968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3556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纳入</a:t>
            </a:r>
            <a:r>
              <a:rPr lang="en-US" altLang="zh-CN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WHO</a:t>
            </a:r>
            <a:r>
              <a:rPr lang="zh-CN" altLang="en-US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基本药物目录</a:t>
            </a:r>
            <a:endParaRPr lang="en-US" altLang="zh-CN" sz="1600" b="1" spc="15" dirty="0">
              <a:solidFill>
                <a:srgbClr val="1E3968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3556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先天性高胰岛素血症（</a:t>
            </a:r>
            <a:r>
              <a:rPr lang="en-US" altLang="zh-CN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CHI</a:t>
            </a:r>
            <a:r>
              <a:rPr lang="zh-CN" altLang="en-US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）国内唯一一线治疗药物</a:t>
            </a:r>
          </a:p>
        </p:txBody>
      </p:sp>
      <p:sp>
        <p:nvSpPr>
          <p:cNvPr id="18" name="圆角矩形 12">
            <a:extLst>
              <a:ext uri="{FF2B5EF4-FFF2-40B4-BE49-F238E27FC236}">
                <a16:creationId xmlns:a16="http://schemas.microsoft.com/office/drawing/2014/main" id="{5DE0262E-3CC5-5CF1-E0C1-E2D264D9FE87}"/>
              </a:ext>
            </a:extLst>
          </p:cNvPr>
          <p:cNvSpPr/>
          <p:nvPr/>
        </p:nvSpPr>
        <p:spPr>
          <a:xfrm>
            <a:off x="3016250" y="5380304"/>
            <a:ext cx="5299222" cy="708694"/>
          </a:xfrm>
          <a:prstGeom prst="roundRect">
            <a:avLst>
              <a:gd name="adj" fmla="val 26820"/>
            </a:avLst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亿帆医药股份有限公司</a:t>
            </a: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DFC4704E-EF16-26E5-E3CF-18408461736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89303">
            <a:off x="2405014" y="3743640"/>
            <a:ext cx="1451809" cy="1451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490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框 28">
            <a:extLst>
              <a:ext uri="{FF2B5EF4-FFF2-40B4-BE49-F238E27FC236}">
                <a16:creationId xmlns:a16="http://schemas.microsoft.com/office/drawing/2014/main" id="{FEE5EC23-2BF1-5A4C-F3AF-112F97030241}"/>
              </a:ext>
            </a:extLst>
          </p:cNvPr>
          <p:cNvSpPr txBox="1"/>
          <p:nvPr/>
        </p:nvSpPr>
        <p:spPr>
          <a:xfrm>
            <a:off x="273050" y="317450"/>
            <a:ext cx="9895628" cy="311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44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二氮嗪口服混悬液是化药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3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类新药，通过优先审评审批程序批准上市，剂型对儿童更友好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7E142738-6B1A-8F89-3ED2-66E43D913CBC}"/>
              </a:ext>
            </a:extLst>
          </p:cNvPr>
          <p:cNvSpPr/>
          <p:nvPr/>
        </p:nvSpPr>
        <p:spPr>
          <a:xfrm>
            <a:off x="78063" y="1187427"/>
            <a:ext cx="233718" cy="9144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2EA1C500-D8FB-FF0F-DDA4-39C907A4CFBA}"/>
              </a:ext>
            </a:extLst>
          </p:cNvPr>
          <p:cNvSpPr/>
          <p:nvPr/>
        </p:nvSpPr>
        <p:spPr>
          <a:xfrm>
            <a:off x="78062" y="2271701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C533D51F-9D1B-4073-31D1-9B9F053BA79E}"/>
              </a:ext>
            </a:extLst>
          </p:cNvPr>
          <p:cNvSpPr/>
          <p:nvPr/>
        </p:nvSpPr>
        <p:spPr>
          <a:xfrm>
            <a:off x="78062" y="3127375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2E17CD17-D0C3-CFC6-C1C0-872A72D7807C}"/>
              </a:ext>
            </a:extLst>
          </p:cNvPr>
          <p:cNvSpPr/>
          <p:nvPr/>
        </p:nvSpPr>
        <p:spPr>
          <a:xfrm>
            <a:off x="78062" y="3983049"/>
            <a:ext cx="233718" cy="685800"/>
          </a:xfrm>
          <a:prstGeom prst="roundRect">
            <a:avLst>
              <a:gd name="adj" fmla="val 50000"/>
            </a:avLst>
          </a:prstGeom>
          <a:solidFill>
            <a:srgbClr val="1E39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84B7DD66-1C6D-1123-4E4A-1DB54008DD16}"/>
              </a:ext>
            </a:extLst>
          </p:cNvPr>
          <p:cNvSpPr/>
          <p:nvPr/>
        </p:nvSpPr>
        <p:spPr>
          <a:xfrm>
            <a:off x="78062" y="4838723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</a:p>
        </p:txBody>
      </p:sp>
      <p:sp>
        <p:nvSpPr>
          <p:cNvPr id="4" name="圆角矩形 64">
            <a:extLst>
              <a:ext uri="{FF2B5EF4-FFF2-40B4-BE49-F238E27FC236}">
                <a16:creationId xmlns:a16="http://schemas.microsoft.com/office/drawing/2014/main" id="{C284C8F0-48F5-3A24-F615-48D15395E546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548681" y="1636123"/>
            <a:ext cx="5206915" cy="4354103"/>
          </a:xfrm>
          <a:prstGeom prst="roundRect">
            <a:avLst>
              <a:gd name="adj" fmla="val 4196"/>
            </a:avLst>
          </a:prstGeom>
          <a:solidFill>
            <a:srgbClr val="F1FBFF"/>
          </a:solidFill>
          <a:ln w="19050" cap="flat" cmpd="sng" algn="ctr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/>
              <a:ea typeface="微软雅黑"/>
              <a:cs typeface="+mn-cs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7E306210-E07E-CDE7-2018-289A8EE8E0C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548681" y="1635066"/>
            <a:ext cx="5206915" cy="564040"/>
          </a:xfrm>
          <a:custGeom>
            <a:avLst/>
            <a:gdLst>
              <a:gd name="connsiteX0" fmla="*/ 231859 w 5522087"/>
              <a:gd name="connsiteY0" fmla="*/ 0 h 788924"/>
              <a:gd name="connsiteX1" fmla="*/ 5290228 w 5522087"/>
              <a:gd name="connsiteY1" fmla="*/ 0 h 788924"/>
              <a:gd name="connsiteX2" fmla="*/ 5522087 w 5522087"/>
              <a:gd name="connsiteY2" fmla="*/ 231859 h 788924"/>
              <a:gd name="connsiteX3" fmla="*/ 5522087 w 5522087"/>
              <a:gd name="connsiteY3" fmla="*/ 788924 h 788924"/>
              <a:gd name="connsiteX4" fmla="*/ 0 w 5522087"/>
              <a:gd name="connsiteY4" fmla="*/ 788924 h 788924"/>
              <a:gd name="connsiteX5" fmla="*/ 0 w 5522087"/>
              <a:gd name="connsiteY5" fmla="*/ 231859 h 788924"/>
              <a:gd name="connsiteX6" fmla="*/ 231859 w 5522087"/>
              <a:gd name="connsiteY6" fmla="*/ 0 h 788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22087" h="788924">
                <a:moveTo>
                  <a:pt x="231859" y="0"/>
                </a:moveTo>
                <a:lnTo>
                  <a:pt x="5290228" y="0"/>
                </a:lnTo>
                <a:cubicBezTo>
                  <a:pt x="5418280" y="0"/>
                  <a:pt x="5522087" y="103807"/>
                  <a:pt x="5522087" y="231859"/>
                </a:cubicBezTo>
                <a:lnTo>
                  <a:pt x="5522087" y="788924"/>
                </a:lnTo>
                <a:lnTo>
                  <a:pt x="0" y="788924"/>
                </a:lnTo>
                <a:lnTo>
                  <a:pt x="0" y="231859"/>
                </a:lnTo>
                <a:cubicBezTo>
                  <a:pt x="0" y="103807"/>
                  <a:pt x="103807" y="0"/>
                  <a:pt x="231859" y="0"/>
                </a:cubicBezTo>
                <a:close/>
              </a:path>
            </a:pathLst>
          </a:custGeom>
          <a:solidFill>
            <a:srgbClr val="1E3968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创新程度</a:t>
            </a:r>
          </a:p>
        </p:txBody>
      </p:sp>
      <p:sp>
        <p:nvSpPr>
          <p:cNvPr id="7" name="圆角矩形 64">
            <a:extLst>
              <a:ext uri="{FF2B5EF4-FFF2-40B4-BE49-F238E27FC236}">
                <a16:creationId xmlns:a16="http://schemas.microsoft.com/office/drawing/2014/main" id="{4795FB24-512B-C070-EFD8-17783A2B761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083223" y="1636124"/>
            <a:ext cx="5206915" cy="4354104"/>
          </a:xfrm>
          <a:prstGeom prst="roundRect">
            <a:avLst>
              <a:gd name="adj" fmla="val 4196"/>
            </a:avLst>
          </a:prstGeom>
          <a:solidFill>
            <a:srgbClr val="F1FBFF"/>
          </a:solidFill>
          <a:ln w="19050" cap="flat" cmpd="sng" algn="ctr">
            <a:solidFill>
              <a:srgbClr val="1E3968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8" name="任意多边形: 形状 7">
            <a:extLst>
              <a:ext uri="{FF2B5EF4-FFF2-40B4-BE49-F238E27FC236}">
                <a16:creationId xmlns:a16="http://schemas.microsoft.com/office/drawing/2014/main" id="{5BF536DB-CB6B-13FE-8E6E-7DE2403F45B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083223" y="1636124"/>
            <a:ext cx="5206915" cy="564040"/>
          </a:xfrm>
          <a:custGeom>
            <a:avLst/>
            <a:gdLst>
              <a:gd name="connsiteX0" fmla="*/ 231859 w 5522087"/>
              <a:gd name="connsiteY0" fmla="*/ 0 h 788924"/>
              <a:gd name="connsiteX1" fmla="*/ 5290228 w 5522087"/>
              <a:gd name="connsiteY1" fmla="*/ 0 h 788924"/>
              <a:gd name="connsiteX2" fmla="*/ 5522087 w 5522087"/>
              <a:gd name="connsiteY2" fmla="*/ 231859 h 788924"/>
              <a:gd name="connsiteX3" fmla="*/ 5522087 w 5522087"/>
              <a:gd name="connsiteY3" fmla="*/ 788924 h 788924"/>
              <a:gd name="connsiteX4" fmla="*/ 0 w 5522087"/>
              <a:gd name="connsiteY4" fmla="*/ 788924 h 788924"/>
              <a:gd name="connsiteX5" fmla="*/ 0 w 5522087"/>
              <a:gd name="connsiteY5" fmla="*/ 231859 h 788924"/>
              <a:gd name="connsiteX6" fmla="*/ 231859 w 5522087"/>
              <a:gd name="connsiteY6" fmla="*/ 0 h 788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22087" h="788924">
                <a:moveTo>
                  <a:pt x="231859" y="0"/>
                </a:moveTo>
                <a:lnTo>
                  <a:pt x="5290228" y="0"/>
                </a:lnTo>
                <a:cubicBezTo>
                  <a:pt x="5418280" y="0"/>
                  <a:pt x="5522087" y="103807"/>
                  <a:pt x="5522087" y="231859"/>
                </a:cubicBezTo>
                <a:lnTo>
                  <a:pt x="5522087" y="788924"/>
                </a:lnTo>
                <a:lnTo>
                  <a:pt x="0" y="788924"/>
                </a:lnTo>
                <a:lnTo>
                  <a:pt x="0" y="231859"/>
                </a:lnTo>
                <a:cubicBezTo>
                  <a:pt x="0" y="103807"/>
                  <a:pt x="103807" y="0"/>
                  <a:pt x="231859" y="0"/>
                </a:cubicBezTo>
                <a:close/>
              </a:path>
            </a:pathLst>
          </a:custGeom>
          <a:solidFill>
            <a:srgbClr val="1E3968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应用创新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158FC3C2-264B-F182-4438-A0DC588CE293}"/>
              </a:ext>
            </a:extLst>
          </p:cNvPr>
          <p:cNvSpPr txBox="1"/>
          <p:nvPr/>
        </p:nvSpPr>
        <p:spPr>
          <a:xfrm>
            <a:off x="6322629" y="2422901"/>
            <a:ext cx="4697253" cy="2274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3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zh-CN" altLang="en-US" sz="1600" kern="0" dirty="0">
                <a:latin typeface="微软雅黑"/>
                <a:ea typeface="微软雅黑"/>
              </a:rPr>
              <a:t>二氮嗪口服混悬液为混悬液剂型，口味甜，尤其适用于婴幼儿服用</a:t>
            </a:r>
            <a:endParaRPr lang="en-US" altLang="zh-CN" sz="1600" kern="0" dirty="0">
              <a:latin typeface="微软雅黑"/>
              <a:ea typeface="微软雅黑"/>
            </a:endParaRPr>
          </a:p>
          <a:p>
            <a:pPr marL="342900" indent="-342900" algn="just">
              <a:lnSpc>
                <a:spcPct val="13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zh-CN" altLang="en-US" sz="1600" kern="0" dirty="0">
                <a:latin typeface="微软雅黑"/>
                <a:ea typeface="微软雅黑"/>
              </a:rPr>
              <a:t>相较于胶囊、片剂，液体制剂可以很容易地根据患者的体重准确调整药物剂量；尤其对婴幼儿期患者，依从性更高</a:t>
            </a:r>
            <a:endParaRPr lang="en-US" altLang="zh-CN" sz="1600" kern="0" dirty="0">
              <a:latin typeface="微软雅黑"/>
              <a:ea typeface="微软雅黑"/>
            </a:endParaRPr>
          </a:p>
          <a:p>
            <a:pPr marL="342900" indent="-342900" algn="just">
              <a:lnSpc>
                <a:spcPct val="13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zh-CN" altLang="en-US" sz="1600" kern="0" dirty="0">
                <a:latin typeface="微软雅黑"/>
                <a:ea typeface="微软雅黑"/>
              </a:rPr>
              <a:t>配套刻度滴管，方便精准给药</a:t>
            </a:r>
            <a:endParaRPr lang="en-US" altLang="zh-CN" sz="1600" kern="0" dirty="0">
              <a:latin typeface="微软雅黑"/>
              <a:ea typeface="微软雅黑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32458E02-9428-19A1-08F6-EEE74DF6BA58}"/>
              </a:ext>
            </a:extLst>
          </p:cNvPr>
          <p:cNvSpPr txBox="1"/>
          <p:nvPr/>
        </p:nvSpPr>
        <p:spPr>
          <a:xfrm>
            <a:off x="8341368" y="5012100"/>
            <a:ext cx="2328898" cy="6842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微软雅黑"/>
              </a:rPr>
              <a:t>用配套刻度滴管量取二氮嗪口服混悬液，滴管可量取</a:t>
            </a:r>
            <a:r>
              <a:rPr lang="en-US" altLang="zh-CN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微软雅黑"/>
              </a:rPr>
              <a:t>10mg</a:t>
            </a:r>
            <a:r>
              <a:rPr lang="zh-CN" altLang="en-US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微软雅黑"/>
              </a:rPr>
              <a:t>，</a:t>
            </a:r>
            <a:r>
              <a:rPr lang="en-US" altLang="zh-CN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微软雅黑"/>
              </a:rPr>
              <a:t>20mg</a:t>
            </a:r>
            <a:r>
              <a:rPr lang="zh-CN" altLang="en-US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微软雅黑"/>
              </a:rPr>
              <a:t>，</a:t>
            </a:r>
            <a:r>
              <a:rPr lang="en-US" altLang="zh-CN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微软雅黑"/>
              </a:rPr>
              <a:t>30mg</a:t>
            </a:r>
            <a:r>
              <a:rPr lang="zh-CN" altLang="en-US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微软雅黑"/>
              </a:rPr>
              <a:t>，</a:t>
            </a:r>
            <a:r>
              <a:rPr lang="en-US" altLang="zh-CN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微软雅黑"/>
              </a:rPr>
              <a:t>40mg</a:t>
            </a:r>
            <a:r>
              <a:rPr lang="zh-CN" altLang="en-US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微软雅黑"/>
              </a:rPr>
              <a:t>和</a:t>
            </a:r>
            <a:r>
              <a:rPr lang="en-US" altLang="zh-CN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微软雅黑"/>
              </a:rPr>
              <a:t>50mg</a:t>
            </a:r>
            <a:r>
              <a:rPr lang="zh-CN" altLang="en-US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微软雅黑"/>
              </a:rPr>
              <a:t>剂量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1C7301AF-4658-07B2-3AEA-D910F1C4B2FB}"/>
              </a:ext>
            </a:extLst>
          </p:cNvPr>
          <p:cNvSpPr txBox="1"/>
          <p:nvPr/>
        </p:nvSpPr>
        <p:spPr>
          <a:xfrm>
            <a:off x="588250" y="2546867"/>
            <a:ext cx="5100274" cy="2929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3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zh-CN" altLang="en-US" sz="1600" kern="0" dirty="0">
                <a:latin typeface="微软雅黑"/>
                <a:ea typeface="微软雅黑"/>
              </a:rPr>
              <a:t>纳入</a:t>
            </a:r>
            <a:r>
              <a:rPr lang="en-US" altLang="zh-CN" sz="1600" b="1" kern="0" dirty="0">
                <a:latin typeface="微软雅黑"/>
                <a:ea typeface="微软雅黑"/>
              </a:rPr>
              <a:t>《</a:t>
            </a:r>
            <a:r>
              <a:rPr lang="zh-CN" altLang="en-US" sz="1600" b="1" kern="0" dirty="0">
                <a:latin typeface="微软雅黑"/>
                <a:ea typeface="微软雅黑"/>
              </a:rPr>
              <a:t>首批鼓励研发申报儿童药品清单</a:t>
            </a:r>
            <a:r>
              <a:rPr lang="en-US" altLang="zh-CN" sz="1600" b="1" kern="0" dirty="0">
                <a:latin typeface="微软雅黑"/>
                <a:ea typeface="微软雅黑"/>
              </a:rPr>
              <a:t>》</a:t>
            </a:r>
          </a:p>
          <a:p>
            <a:pPr marL="342900" indent="-342900" algn="just">
              <a:lnSpc>
                <a:spcPct val="13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zh-CN" altLang="en-US" sz="1600" kern="0" dirty="0">
                <a:latin typeface="微软雅黑"/>
                <a:ea typeface="微软雅黑"/>
              </a:rPr>
              <a:t>二氮嗪口服混悬液是国内首个也是目前唯一获批的二氮嗪口服制剂</a:t>
            </a:r>
            <a:endParaRPr lang="en-US" altLang="zh-CN" sz="1600" kern="0" dirty="0">
              <a:latin typeface="微软雅黑"/>
              <a:ea typeface="微软雅黑"/>
            </a:endParaRPr>
          </a:p>
          <a:p>
            <a:pPr marL="342900" indent="-342900" algn="just">
              <a:lnSpc>
                <a:spcPct val="13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zh-CN" altLang="en-US" sz="1600" kern="0" dirty="0">
                <a:latin typeface="微软雅黑"/>
                <a:ea typeface="微软雅黑"/>
              </a:rPr>
              <a:t>二氮嗪口服混悬液的研发获</a:t>
            </a:r>
            <a:r>
              <a:rPr lang="zh-CN" altLang="en-US" sz="1600" b="1" kern="0" dirty="0">
                <a:latin typeface="微软雅黑"/>
                <a:ea typeface="微软雅黑"/>
              </a:rPr>
              <a:t>“重大新药创制”十三五科技重大专项</a:t>
            </a:r>
            <a:r>
              <a:rPr lang="zh-CN" altLang="en-US" sz="1600" kern="0" dirty="0">
                <a:latin typeface="微软雅黑"/>
                <a:ea typeface="微软雅黑"/>
              </a:rPr>
              <a:t>支持</a:t>
            </a:r>
            <a:endParaRPr lang="en-US" altLang="zh-CN" sz="1600" kern="0" dirty="0">
              <a:latin typeface="微软雅黑"/>
              <a:ea typeface="微软雅黑"/>
            </a:endParaRPr>
          </a:p>
          <a:p>
            <a:pPr marL="342900" indent="-342900" algn="just">
              <a:lnSpc>
                <a:spcPct val="13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zh-CN" altLang="en-US" sz="1600" kern="0" dirty="0">
                <a:latin typeface="微软雅黑"/>
                <a:ea typeface="微软雅黑"/>
              </a:rPr>
              <a:t>开发持续混悬技术，保证口服混悬液制剂的分散性</a:t>
            </a:r>
            <a:endParaRPr lang="en-US" altLang="zh-CN" sz="1600" kern="0" dirty="0">
              <a:latin typeface="微软雅黑"/>
              <a:ea typeface="微软雅黑"/>
            </a:endParaRPr>
          </a:p>
          <a:p>
            <a:pPr marL="342900" indent="-342900" algn="just">
              <a:lnSpc>
                <a:spcPct val="13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zh-CN" altLang="en-US" sz="1600" kern="0" dirty="0">
                <a:latin typeface="微软雅黑"/>
                <a:ea typeface="微软雅黑"/>
              </a:rPr>
              <a:t>改变了国内罕见病先天性高胰岛素血症患者长期无药可用的状况，填补国内空白</a:t>
            </a:r>
            <a:endParaRPr lang="en-US" altLang="zh-CN" sz="1600" kern="0" dirty="0">
              <a:latin typeface="微软雅黑"/>
              <a:ea typeface="微软雅黑"/>
            </a:endParaRPr>
          </a:p>
        </p:txBody>
      </p: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0F49B882-2376-7402-A15C-346B57EF4489}"/>
              </a:ext>
            </a:extLst>
          </p:cNvPr>
          <p:cNvGrpSpPr/>
          <p:nvPr/>
        </p:nvGrpSpPr>
        <p:grpSpPr>
          <a:xfrm>
            <a:off x="7158424" y="4670720"/>
            <a:ext cx="434161" cy="1079065"/>
            <a:chOff x="1315241" y="2573269"/>
            <a:chExt cx="634410" cy="1915936"/>
          </a:xfrm>
        </p:grpSpPr>
        <p:grpSp>
          <p:nvGrpSpPr>
            <p:cNvPr id="15" name="Group 26">
              <a:extLst>
                <a:ext uri="{FF2B5EF4-FFF2-40B4-BE49-F238E27FC236}">
                  <a16:creationId xmlns:a16="http://schemas.microsoft.com/office/drawing/2014/main" id="{21235CEB-64AD-D41E-B540-D211963790CC}"/>
                </a:ext>
              </a:extLst>
            </p:cNvPr>
            <p:cNvGrpSpPr/>
            <p:nvPr/>
          </p:nvGrpSpPr>
          <p:grpSpPr>
            <a:xfrm>
              <a:off x="1315241" y="3490573"/>
              <a:ext cx="393077" cy="998632"/>
              <a:chOff x="6040447" y="2216811"/>
              <a:chExt cx="655104" cy="998632"/>
            </a:xfrm>
          </p:grpSpPr>
          <p:grpSp>
            <p:nvGrpSpPr>
              <p:cNvPr id="17" name="Group 27">
                <a:extLst>
                  <a:ext uri="{FF2B5EF4-FFF2-40B4-BE49-F238E27FC236}">
                    <a16:creationId xmlns:a16="http://schemas.microsoft.com/office/drawing/2014/main" id="{62C60416-1EA4-A154-B8C1-D5ED5AB2D634}"/>
                  </a:ext>
                </a:extLst>
              </p:cNvPr>
              <p:cNvGrpSpPr/>
              <p:nvPr/>
            </p:nvGrpSpPr>
            <p:grpSpPr>
              <a:xfrm>
                <a:off x="6040447" y="2216811"/>
                <a:ext cx="655104" cy="998632"/>
                <a:chOff x="3209840" y="1280400"/>
                <a:chExt cx="1118863" cy="1705582"/>
              </a:xfrm>
            </p:grpSpPr>
            <p:sp>
              <p:nvSpPr>
                <p:cNvPr id="22" name="Freeform: Shape 29">
                  <a:extLst>
                    <a:ext uri="{FF2B5EF4-FFF2-40B4-BE49-F238E27FC236}">
                      <a16:creationId xmlns:a16="http://schemas.microsoft.com/office/drawing/2014/main" id="{FB9ECA63-F400-76A4-4882-822642C2B151}"/>
                    </a:ext>
                  </a:extLst>
                </p:cNvPr>
                <p:cNvSpPr/>
                <p:nvPr/>
              </p:nvSpPr>
              <p:spPr>
                <a:xfrm>
                  <a:off x="3209840" y="1280400"/>
                  <a:ext cx="1118863" cy="1705582"/>
                </a:xfrm>
                <a:custGeom>
                  <a:avLst/>
                  <a:gdLst>
                    <a:gd name="connsiteX0" fmla="*/ 850516 w 1118863"/>
                    <a:gd name="connsiteY0" fmla="*/ 323694 h 1705582"/>
                    <a:gd name="connsiteX1" fmla="*/ 861137 w 1118863"/>
                    <a:gd name="connsiteY1" fmla="*/ 342400 h 1705582"/>
                    <a:gd name="connsiteX2" fmla="*/ 864677 w 1118863"/>
                    <a:gd name="connsiteY2" fmla="*/ 400671 h 1705582"/>
                    <a:gd name="connsiteX3" fmla="*/ 1033557 w 1118863"/>
                    <a:gd name="connsiteY3" fmla="*/ 501090 h 1705582"/>
                    <a:gd name="connsiteX4" fmla="*/ 1118858 w 1118863"/>
                    <a:gd name="connsiteY4" fmla="*/ 691642 h 1705582"/>
                    <a:gd name="connsiteX5" fmla="*/ 1118523 w 1118863"/>
                    <a:gd name="connsiteY5" fmla="*/ 1593595 h 1705582"/>
                    <a:gd name="connsiteX6" fmla="*/ 1103119 w 1118863"/>
                    <a:gd name="connsiteY6" fmla="*/ 1636557 h 1705582"/>
                    <a:gd name="connsiteX7" fmla="*/ 955624 w 1118863"/>
                    <a:gd name="connsiteY7" fmla="*/ 1705544 h 1705582"/>
                    <a:gd name="connsiteX8" fmla="*/ 99933 w 1118863"/>
                    <a:gd name="connsiteY8" fmla="*/ 1704156 h 1705582"/>
                    <a:gd name="connsiteX9" fmla="*/ 61134 w 1118863"/>
                    <a:gd name="connsiteY9" fmla="*/ 1687221 h 1705582"/>
                    <a:gd name="connsiteX10" fmla="*/ 40 w 1118863"/>
                    <a:gd name="connsiteY10" fmla="*/ 1527095 h 1705582"/>
                    <a:gd name="connsiteX11" fmla="*/ 471 w 1118863"/>
                    <a:gd name="connsiteY11" fmla="*/ 699153 h 1705582"/>
                    <a:gd name="connsiteX12" fmla="*/ 110076 w 1118863"/>
                    <a:gd name="connsiteY12" fmla="*/ 481618 h 1705582"/>
                    <a:gd name="connsiteX13" fmla="*/ 238386 w 1118863"/>
                    <a:gd name="connsiteY13" fmla="*/ 409761 h 1705582"/>
                    <a:gd name="connsiteX14" fmla="*/ 259484 w 1118863"/>
                    <a:gd name="connsiteY14" fmla="*/ 376559 h 1705582"/>
                    <a:gd name="connsiteX15" fmla="*/ 259963 w 1118863"/>
                    <a:gd name="connsiteY15" fmla="*/ 324125 h 1705582"/>
                    <a:gd name="connsiteX16" fmla="*/ 850516 w 1118863"/>
                    <a:gd name="connsiteY16" fmla="*/ 323694 h 1705582"/>
                    <a:gd name="connsiteX17" fmla="*/ 231593 w 1118863"/>
                    <a:gd name="connsiteY17" fmla="*/ 247770 h 1705582"/>
                    <a:gd name="connsiteX18" fmla="*/ 889986 w 1118863"/>
                    <a:gd name="connsiteY18" fmla="*/ 247770 h 1705582"/>
                    <a:gd name="connsiteX19" fmla="*/ 889986 w 1118863"/>
                    <a:gd name="connsiteY19" fmla="*/ 309198 h 1705582"/>
                    <a:gd name="connsiteX20" fmla="*/ 231593 w 1118863"/>
                    <a:gd name="connsiteY20" fmla="*/ 309198 h 1705582"/>
                    <a:gd name="connsiteX21" fmla="*/ 276229 w 1118863"/>
                    <a:gd name="connsiteY21" fmla="*/ 0 h 1705582"/>
                    <a:gd name="connsiteX22" fmla="*/ 844105 w 1118863"/>
                    <a:gd name="connsiteY22" fmla="*/ 0 h 1705582"/>
                    <a:gd name="connsiteX23" fmla="*/ 880608 w 1118863"/>
                    <a:gd name="connsiteY23" fmla="*/ 36120 h 1705582"/>
                    <a:gd name="connsiteX24" fmla="*/ 880608 w 1118863"/>
                    <a:gd name="connsiteY24" fmla="*/ 232461 h 1705582"/>
                    <a:gd name="connsiteX25" fmla="*/ 839465 w 1118863"/>
                    <a:gd name="connsiteY25" fmla="*/ 232461 h 1705582"/>
                    <a:gd name="connsiteX26" fmla="*/ 839465 w 1118863"/>
                    <a:gd name="connsiteY26" fmla="*/ 213085 h 1705582"/>
                    <a:gd name="connsiteX27" fmla="*/ 839369 w 1118863"/>
                    <a:gd name="connsiteY27" fmla="*/ 75589 h 1705582"/>
                    <a:gd name="connsiteX28" fmla="*/ 832671 w 1118863"/>
                    <a:gd name="connsiteY28" fmla="*/ 56740 h 1705582"/>
                    <a:gd name="connsiteX29" fmla="*/ 824778 w 1118863"/>
                    <a:gd name="connsiteY29" fmla="*/ 74011 h 1705582"/>
                    <a:gd name="connsiteX30" fmla="*/ 824778 w 1118863"/>
                    <a:gd name="connsiteY30" fmla="*/ 232509 h 1705582"/>
                    <a:gd name="connsiteX31" fmla="*/ 779185 w 1118863"/>
                    <a:gd name="connsiteY31" fmla="*/ 232509 h 1705582"/>
                    <a:gd name="connsiteX32" fmla="*/ 779185 w 1118863"/>
                    <a:gd name="connsiteY32" fmla="*/ 213133 h 1705582"/>
                    <a:gd name="connsiteX33" fmla="*/ 779089 w 1118863"/>
                    <a:gd name="connsiteY33" fmla="*/ 75637 h 1705582"/>
                    <a:gd name="connsiteX34" fmla="*/ 772391 w 1118863"/>
                    <a:gd name="connsiteY34" fmla="*/ 56788 h 1705582"/>
                    <a:gd name="connsiteX35" fmla="*/ 764497 w 1118863"/>
                    <a:gd name="connsiteY35" fmla="*/ 74058 h 1705582"/>
                    <a:gd name="connsiteX36" fmla="*/ 764497 w 1118863"/>
                    <a:gd name="connsiteY36" fmla="*/ 232557 h 1705582"/>
                    <a:gd name="connsiteX37" fmla="*/ 718905 w 1118863"/>
                    <a:gd name="connsiteY37" fmla="*/ 232557 h 1705582"/>
                    <a:gd name="connsiteX38" fmla="*/ 718905 w 1118863"/>
                    <a:gd name="connsiteY38" fmla="*/ 213181 h 1705582"/>
                    <a:gd name="connsiteX39" fmla="*/ 718809 w 1118863"/>
                    <a:gd name="connsiteY39" fmla="*/ 75685 h 1705582"/>
                    <a:gd name="connsiteX40" fmla="*/ 712111 w 1118863"/>
                    <a:gd name="connsiteY40" fmla="*/ 56835 h 1705582"/>
                    <a:gd name="connsiteX41" fmla="*/ 704217 w 1118863"/>
                    <a:gd name="connsiteY41" fmla="*/ 74106 h 1705582"/>
                    <a:gd name="connsiteX42" fmla="*/ 704217 w 1118863"/>
                    <a:gd name="connsiteY42" fmla="*/ 232605 h 1705582"/>
                    <a:gd name="connsiteX43" fmla="*/ 658337 w 1118863"/>
                    <a:gd name="connsiteY43" fmla="*/ 232605 h 1705582"/>
                    <a:gd name="connsiteX44" fmla="*/ 658337 w 1118863"/>
                    <a:gd name="connsiteY44" fmla="*/ 213229 h 1705582"/>
                    <a:gd name="connsiteX45" fmla="*/ 658242 w 1118863"/>
                    <a:gd name="connsiteY45" fmla="*/ 75733 h 1705582"/>
                    <a:gd name="connsiteX46" fmla="*/ 651544 w 1118863"/>
                    <a:gd name="connsiteY46" fmla="*/ 56883 h 1705582"/>
                    <a:gd name="connsiteX47" fmla="*/ 643650 w 1118863"/>
                    <a:gd name="connsiteY47" fmla="*/ 74154 h 1705582"/>
                    <a:gd name="connsiteX48" fmla="*/ 643650 w 1118863"/>
                    <a:gd name="connsiteY48" fmla="*/ 232652 h 1705582"/>
                    <a:gd name="connsiteX49" fmla="*/ 598057 w 1118863"/>
                    <a:gd name="connsiteY49" fmla="*/ 232652 h 1705582"/>
                    <a:gd name="connsiteX50" fmla="*/ 598057 w 1118863"/>
                    <a:gd name="connsiteY50" fmla="*/ 213277 h 1705582"/>
                    <a:gd name="connsiteX51" fmla="*/ 597962 w 1118863"/>
                    <a:gd name="connsiteY51" fmla="*/ 75781 h 1705582"/>
                    <a:gd name="connsiteX52" fmla="*/ 591264 w 1118863"/>
                    <a:gd name="connsiteY52" fmla="*/ 56931 h 1705582"/>
                    <a:gd name="connsiteX53" fmla="*/ 583370 w 1118863"/>
                    <a:gd name="connsiteY53" fmla="*/ 74202 h 1705582"/>
                    <a:gd name="connsiteX54" fmla="*/ 583370 w 1118863"/>
                    <a:gd name="connsiteY54" fmla="*/ 232700 h 1705582"/>
                    <a:gd name="connsiteX55" fmla="*/ 537777 w 1118863"/>
                    <a:gd name="connsiteY55" fmla="*/ 232700 h 1705582"/>
                    <a:gd name="connsiteX56" fmla="*/ 537777 w 1118863"/>
                    <a:gd name="connsiteY56" fmla="*/ 213325 h 1705582"/>
                    <a:gd name="connsiteX57" fmla="*/ 537682 w 1118863"/>
                    <a:gd name="connsiteY57" fmla="*/ 75829 h 1705582"/>
                    <a:gd name="connsiteX58" fmla="*/ 530984 w 1118863"/>
                    <a:gd name="connsiteY58" fmla="*/ 56979 h 1705582"/>
                    <a:gd name="connsiteX59" fmla="*/ 523090 w 1118863"/>
                    <a:gd name="connsiteY59" fmla="*/ 74250 h 1705582"/>
                    <a:gd name="connsiteX60" fmla="*/ 523090 w 1118863"/>
                    <a:gd name="connsiteY60" fmla="*/ 232748 h 1705582"/>
                    <a:gd name="connsiteX61" fmla="*/ 477497 w 1118863"/>
                    <a:gd name="connsiteY61" fmla="*/ 232748 h 1705582"/>
                    <a:gd name="connsiteX62" fmla="*/ 477497 w 1118863"/>
                    <a:gd name="connsiteY62" fmla="*/ 213372 h 1705582"/>
                    <a:gd name="connsiteX63" fmla="*/ 477401 w 1118863"/>
                    <a:gd name="connsiteY63" fmla="*/ 75876 h 1705582"/>
                    <a:gd name="connsiteX64" fmla="*/ 470704 w 1118863"/>
                    <a:gd name="connsiteY64" fmla="*/ 57027 h 1705582"/>
                    <a:gd name="connsiteX65" fmla="*/ 462810 w 1118863"/>
                    <a:gd name="connsiteY65" fmla="*/ 74298 h 1705582"/>
                    <a:gd name="connsiteX66" fmla="*/ 462810 w 1118863"/>
                    <a:gd name="connsiteY66" fmla="*/ 232796 h 1705582"/>
                    <a:gd name="connsiteX67" fmla="*/ 417217 w 1118863"/>
                    <a:gd name="connsiteY67" fmla="*/ 232796 h 1705582"/>
                    <a:gd name="connsiteX68" fmla="*/ 417217 w 1118863"/>
                    <a:gd name="connsiteY68" fmla="*/ 213420 h 1705582"/>
                    <a:gd name="connsiteX69" fmla="*/ 417121 w 1118863"/>
                    <a:gd name="connsiteY69" fmla="*/ 75924 h 1705582"/>
                    <a:gd name="connsiteX70" fmla="*/ 410424 w 1118863"/>
                    <a:gd name="connsiteY70" fmla="*/ 57075 h 1705582"/>
                    <a:gd name="connsiteX71" fmla="*/ 402530 w 1118863"/>
                    <a:gd name="connsiteY71" fmla="*/ 74345 h 1705582"/>
                    <a:gd name="connsiteX72" fmla="*/ 402530 w 1118863"/>
                    <a:gd name="connsiteY72" fmla="*/ 232844 h 1705582"/>
                    <a:gd name="connsiteX73" fmla="*/ 356937 w 1118863"/>
                    <a:gd name="connsiteY73" fmla="*/ 232844 h 1705582"/>
                    <a:gd name="connsiteX74" fmla="*/ 356937 w 1118863"/>
                    <a:gd name="connsiteY74" fmla="*/ 213468 h 1705582"/>
                    <a:gd name="connsiteX75" fmla="*/ 356841 w 1118863"/>
                    <a:gd name="connsiteY75" fmla="*/ 75972 h 1705582"/>
                    <a:gd name="connsiteX76" fmla="*/ 350143 w 1118863"/>
                    <a:gd name="connsiteY76" fmla="*/ 57123 h 1705582"/>
                    <a:gd name="connsiteX77" fmla="*/ 342250 w 1118863"/>
                    <a:gd name="connsiteY77" fmla="*/ 74393 h 1705582"/>
                    <a:gd name="connsiteX78" fmla="*/ 342250 w 1118863"/>
                    <a:gd name="connsiteY78" fmla="*/ 232892 h 1705582"/>
                    <a:gd name="connsiteX79" fmla="*/ 296657 w 1118863"/>
                    <a:gd name="connsiteY79" fmla="*/ 232892 h 1705582"/>
                    <a:gd name="connsiteX80" fmla="*/ 296657 w 1118863"/>
                    <a:gd name="connsiteY80" fmla="*/ 213516 h 1705582"/>
                    <a:gd name="connsiteX81" fmla="*/ 296561 w 1118863"/>
                    <a:gd name="connsiteY81" fmla="*/ 76020 h 1705582"/>
                    <a:gd name="connsiteX82" fmla="*/ 289863 w 1118863"/>
                    <a:gd name="connsiteY82" fmla="*/ 57170 h 1705582"/>
                    <a:gd name="connsiteX83" fmla="*/ 281969 w 1118863"/>
                    <a:gd name="connsiteY83" fmla="*/ 74441 h 1705582"/>
                    <a:gd name="connsiteX84" fmla="*/ 281969 w 1118863"/>
                    <a:gd name="connsiteY84" fmla="*/ 232940 h 1705582"/>
                    <a:gd name="connsiteX85" fmla="*/ 239630 w 1118863"/>
                    <a:gd name="connsiteY85" fmla="*/ 232940 h 1705582"/>
                    <a:gd name="connsiteX86" fmla="*/ 239630 w 1118863"/>
                    <a:gd name="connsiteY86" fmla="*/ 36599 h 1705582"/>
                    <a:gd name="connsiteX87" fmla="*/ 276229 w 1118863"/>
                    <a:gd name="connsiteY87" fmla="*/ 0 h 17055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</a:cxnLst>
                  <a:rect l="l" t="t" r="r" b="b"/>
                  <a:pathLst>
                    <a:path w="1118863" h="1705582">
                      <a:moveTo>
                        <a:pt x="850516" y="323694"/>
                      </a:moveTo>
                      <a:cubicBezTo>
                        <a:pt x="866017" y="323742"/>
                        <a:pt x="861376" y="327330"/>
                        <a:pt x="861137" y="342400"/>
                      </a:cubicBezTo>
                      <a:cubicBezTo>
                        <a:pt x="860754" y="364168"/>
                        <a:pt x="856831" y="397848"/>
                        <a:pt x="864677" y="400671"/>
                      </a:cubicBezTo>
                      <a:cubicBezTo>
                        <a:pt x="924623" y="428036"/>
                        <a:pt x="983659" y="456645"/>
                        <a:pt x="1033557" y="501090"/>
                      </a:cubicBezTo>
                      <a:cubicBezTo>
                        <a:pt x="1090823" y="552089"/>
                        <a:pt x="1119337" y="613230"/>
                        <a:pt x="1118858" y="691642"/>
                      </a:cubicBezTo>
                      <a:cubicBezTo>
                        <a:pt x="1117040" y="992277"/>
                        <a:pt x="1117997" y="1292912"/>
                        <a:pt x="1118523" y="1593595"/>
                      </a:cubicBezTo>
                      <a:cubicBezTo>
                        <a:pt x="1118571" y="1610722"/>
                        <a:pt x="1111921" y="1622635"/>
                        <a:pt x="1103119" y="1636557"/>
                      </a:cubicBezTo>
                      <a:cubicBezTo>
                        <a:pt x="1068194" y="1691670"/>
                        <a:pt x="1021023" y="1706453"/>
                        <a:pt x="955624" y="1705544"/>
                      </a:cubicBezTo>
                      <a:cubicBezTo>
                        <a:pt x="670441" y="1701525"/>
                        <a:pt x="385163" y="1703678"/>
                        <a:pt x="99933" y="1704156"/>
                      </a:cubicBezTo>
                      <a:cubicBezTo>
                        <a:pt x="83332" y="1704204"/>
                        <a:pt x="73381" y="1697937"/>
                        <a:pt x="61134" y="1687221"/>
                      </a:cubicBezTo>
                      <a:cubicBezTo>
                        <a:pt x="11809" y="1644068"/>
                        <a:pt x="-821" y="1592112"/>
                        <a:pt x="40" y="1527095"/>
                      </a:cubicBezTo>
                      <a:cubicBezTo>
                        <a:pt x="3629" y="1251147"/>
                        <a:pt x="3533" y="975102"/>
                        <a:pt x="471" y="699153"/>
                      </a:cubicBezTo>
                      <a:cubicBezTo>
                        <a:pt x="-581" y="604666"/>
                        <a:pt x="37883" y="536157"/>
                        <a:pt x="110076" y="481618"/>
                      </a:cubicBezTo>
                      <a:cubicBezTo>
                        <a:pt x="149497" y="451813"/>
                        <a:pt x="192076" y="427031"/>
                        <a:pt x="238386" y="409761"/>
                      </a:cubicBezTo>
                      <a:cubicBezTo>
                        <a:pt x="255992" y="403206"/>
                        <a:pt x="260967" y="394069"/>
                        <a:pt x="259484" y="376559"/>
                      </a:cubicBezTo>
                      <a:cubicBezTo>
                        <a:pt x="258001" y="359192"/>
                        <a:pt x="259675" y="341587"/>
                        <a:pt x="259963" y="324125"/>
                      </a:cubicBezTo>
                      <a:cubicBezTo>
                        <a:pt x="299767" y="323694"/>
                        <a:pt x="823629" y="323694"/>
                        <a:pt x="850516" y="323694"/>
                      </a:cubicBezTo>
                      <a:close/>
                      <a:moveTo>
                        <a:pt x="231593" y="247770"/>
                      </a:moveTo>
                      <a:lnTo>
                        <a:pt x="889986" y="247770"/>
                      </a:lnTo>
                      <a:lnTo>
                        <a:pt x="889986" y="309198"/>
                      </a:lnTo>
                      <a:lnTo>
                        <a:pt x="231593" y="309198"/>
                      </a:lnTo>
                      <a:close/>
                      <a:moveTo>
                        <a:pt x="276229" y="0"/>
                      </a:moveTo>
                      <a:lnTo>
                        <a:pt x="844105" y="0"/>
                      </a:lnTo>
                      <a:cubicBezTo>
                        <a:pt x="864342" y="0"/>
                        <a:pt x="880704" y="16410"/>
                        <a:pt x="880608" y="36120"/>
                      </a:cubicBezTo>
                      <a:lnTo>
                        <a:pt x="880608" y="232461"/>
                      </a:lnTo>
                      <a:lnTo>
                        <a:pt x="839465" y="232461"/>
                      </a:lnTo>
                      <a:cubicBezTo>
                        <a:pt x="839465" y="226003"/>
                        <a:pt x="839465" y="219544"/>
                        <a:pt x="839465" y="213085"/>
                      </a:cubicBezTo>
                      <a:cubicBezTo>
                        <a:pt x="839465" y="167253"/>
                        <a:pt x="839513" y="121421"/>
                        <a:pt x="839369" y="75589"/>
                      </a:cubicBezTo>
                      <a:cubicBezTo>
                        <a:pt x="839369" y="68509"/>
                        <a:pt x="841953" y="57410"/>
                        <a:pt x="832671" y="56740"/>
                      </a:cubicBezTo>
                      <a:cubicBezTo>
                        <a:pt x="822194" y="55974"/>
                        <a:pt x="824778" y="67169"/>
                        <a:pt x="824778" y="74011"/>
                      </a:cubicBezTo>
                      <a:cubicBezTo>
                        <a:pt x="824730" y="126827"/>
                        <a:pt x="824778" y="179692"/>
                        <a:pt x="824778" y="232509"/>
                      </a:cubicBezTo>
                      <a:lnTo>
                        <a:pt x="779185" y="232509"/>
                      </a:lnTo>
                      <a:cubicBezTo>
                        <a:pt x="779185" y="226050"/>
                        <a:pt x="779185" y="219592"/>
                        <a:pt x="779185" y="213133"/>
                      </a:cubicBezTo>
                      <a:cubicBezTo>
                        <a:pt x="779185" y="167301"/>
                        <a:pt x="779233" y="121469"/>
                        <a:pt x="779089" y="75637"/>
                      </a:cubicBezTo>
                      <a:cubicBezTo>
                        <a:pt x="779089" y="68557"/>
                        <a:pt x="781672" y="57457"/>
                        <a:pt x="772391" y="56788"/>
                      </a:cubicBezTo>
                      <a:cubicBezTo>
                        <a:pt x="761914" y="56022"/>
                        <a:pt x="764497" y="67217"/>
                        <a:pt x="764497" y="74058"/>
                      </a:cubicBezTo>
                      <a:cubicBezTo>
                        <a:pt x="764450" y="126875"/>
                        <a:pt x="764497" y="179740"/>
                        <a:pt x="764497" y="232557"/>
                      </a:cubicBezTo>
                      <a:lnTo>
                        <a:pt x="718905" y="232557"/>
                      </a:lnTo>
                      <a:cubicBezTo>
                        <a:pt x="718905" y="226098"/>
                        <a:pt x="718905" y="219640"/>
                        <a:pt x="718905" y="213181"/>
                      </a:cubicBezTo>
                      <a:cubicBezTo>
                        <a:pt x="718905" y="167349"/>
                        <a:pt x="718952" y="121517"/>
                        <a:pt x="718809" y="75685"/>
                      </a:cubicBezTo>
                      <a:cubicBezTo>
                        <a:pt x="718809" y="68604"/>
                        <a:pt x="721392" y="57505"/>
                        <a:pt x="712111" y="56835"/>
                      </a:cubicBezTo>
                      <a:cubicBezTo>
                        <a:pt x="701634" y="56070"/>
                        <a:pt x="704217" y="67265"/>
                        <a:pt x="704217" y="74106"/>
                      </a:cubicBezTo>
                      <a:cubicBezTo>
                        <a:pt x="704169" y="126923"/>
                        <a:pt x="704217" y="179788"/>
                        <a:pt x="704217" y="232605"/>
                      </a:cubicBezTo>
                      <a:lnTo>
                        <a:pt x="658337" y="232605"/>
                      </a:lnTo>
                      <a:cubicBezTo>
                        <a:pt x="658337" y="226146"/>
                        <a:pt x="658337" y="219688"/>
                        <a:pt x="658337" y="213229"/>
                      </a:cubicBezTo>
                      <a:cubicBezTo>
                        <a:pt x="658337" y="167397"/>
                        <a:pt x="658385" y="121565"/>
                        <a:pt x="658242" y="75733"/>
                      </a:cubicBezTo>
                      <a:cubicBezTo>
                        <a:pt x="658242" y="68652"/>
                        <a:pt x="660825" y="57553"/>
                        <a:pt x="651544" y="56883"/>
                      </a:cubicBezTo>
                      <a:cubicBezTo>
                        <a:pt x="641067" y="56118"/>
                        <a:pt x="643650" y="67313"/>
                        <a:pt x="643650" y="74154"/>
                      </a:cubicBezTo>
                      <a:cubicBezTo>
                        <a:pt x="643602" y="126971"/>
                        <a:pt x="643650" y="179836"/>
                        <a:pt x="643650" y="232652"/>
                      </a:cubicBezTo>
                      <a:lnTo>
                        <a:pt x="598057" y="232652"/>
                      </a:lnTo>
                      <a:cubicBezTo>
                        <a:pt x="598057" y="226194"/>
                        <a:pt x="598057" y="219735"/>
                        <a:pt x="598057" y="213277"/>
                      </a:cubicBezTo>
                      <a:cubicBezTo>
                        <a:pt x="598057" y="167445"/>
                        <a:pt x="598105" y="121613"/>
                        <a:pt x="597962" y="75781"/>
                      </a:cubicBezTo>
                      <a:cubicBezTo>
                        <a:pt x="597962" y="68700"/>
                        <a:pt x="600545" y="57601"/>
                        <a:pt x="591264" y="56931"/>
                      </a:cubicBezTo>
                      <a:cubicBezTo>
                        <a:pt x="580787" y="56166"/>
                        <a:pt x="583370" y="67361"/>
                        <a:pt x="583370" y="74202"/>
                      </a:cubicBezTo>
                      <a:cubicBezTo>
                        <a:pt x="583322" y="127019"/>
                        <a:pt x="583370" y="179883"/>
                        <a:pt x="583370" y="232700"/>
                      </a:cubicBezTo>
                      <a:lnTo>
                        <a:pt x="537777" y="232700"/>
                      </a:lnTo>
                      <a:cubicBezTo>
                        <a:pt x="537777" y="226242"/>
                        <a:pt x="537777" y="219783"/>
                        <a:pt x="537777" y="213325"/>
                      </a:cubicBezTo>
                      <a:cubicBezTo>
                        <a:pt x="537777" y="167493"/>
                        <a:pt x="537825" y="121661"/>
                        <a:pt x="537682" y="75829"/>
                      </a:cubicBezTo>
                      <a:cubicBezTo>
                        <a:pt x="537682" y="68748"/>
                        <a:pt x="540265" y="57649"/>
                        <a:pt x="530984" y="56979"/>
                      </a:cubicBezTo>
                      <a:cubicBezTo>
                        <a:pt x="520507" y="56214"/>
                        <a:pt x="523090" y="67408"/>
                        <a:pt x="523090" y="74250"/>
                      </a:cubicBezTo>
                      <a:cubicBezTo>
                        <a:pt x="523042" y="127067"/>
                        <a:pt x="523090" y="179931"/>
                        <a:pt x="523090" y="232748"/>
                      </a:cubicBezTo>
                      <a:lnTo>
                        <a:pt x="477497" y="232748"/>
                      </a:lnTo>
                      <a:cubicBezTo>
                        <a:pt x="477497" y="226290"/>
                        <a:pt x="477497" y="219831"/>
                        <a:pt x="477497" y="213372"/>
                      </a:cubicBezTo>
                      <a:cubicBezTo>
                        <a:pt x="477497" y="167540"/>
                        <a:pt x="477545" y="121708"/>
                        <a:pt x="477401" y="75876"/>
                      </a:cubicBezTo>
                      <a:cubicBezTo>
                        <a:pt x="477401" y="68796"/>
                        <a:pt x="479985" y="57697"/>
                        <a:pt x="470704" y="57027"/>
                      </a:cubicBezTo>
                      <a:cubicBezTo>
                        <a:pt x="460226" y="56261"/>
                        <a:pt x="462810" y="67456"/>
                        <a:pt x="462810" y="74298"/>
                      </a:cubicBezTo>
                      <a:cubicBezTo>
                        <a:pt x="462762" y="127114"/>
                        <a:pt x="462810" y="179979"/>
                        <a:pt x="462810" y="232796"/>
                      </a:cubicBezTo>
                      <a:lnTo>
                        <a:pt x="417217" y="232796"/>
                      </a:lnTo>
                      <a:cubicBezTo>
                        <a:pt x="417217" y="226337"/>
                        <a:pt x="417217" y="219879"/>
                        <a:pt x="417217" y="213420"/>
                      </a:cubicBezTo>
                      <a:cubicBezTo>
                        <a:pt x="417217" y="167588"/>
                        <a:pt x="417265" y="121756"/>
                        <a:pt x="417121" y="75924"/>
                      </a:cubicBezTo>
                      <a:cubicBezTo>
                        <a:pt x="417121" y="68844"/>
                        <a:pt x="419705" y="57744"/>
                        <a:pt x="410424" y="57075"/>
                      </a:cubicBezTo>
                      <a:cubicBezTo>
                        <a:pt x="399946" y="56309"/>
                        <a:pt x="402530" y="67504"/>
                        <a:pt x="402530" y="74345"/>
                      </a:cubicBezTo>
                      <a:cubicBezTo>
                        <a:pt x="402482" y="127162"/>
                        <a:pt x="402530" y="180027"/>
                        <a:pt x="402530" y="232844"/>
                      </a:cubicBezTo>
                      <a:lnTo>
                        <a:pt x="356937" y="232844"/>
                      </a:lnTo>
                      <a:cubicBezTo>
                        <a:pt x="356937" y="226385"/>
                        <a:pt x="356937" y="219927"/>
                        <a:pt x="356937" y="213468"/>
                      </a:cubicBezTo>
                      <a:cubicBezTo>
                        <a:pt x="356937" y="167636"/>
                        <a:pt x="356985" y="121804"/>
                        <a:pt x="356841" y="75972"/>
                      </a:cubicBezTo>
                      <a:cubicBezTo>
                        <a:pt x="356841" y="68892"/>
                        <a:pt x="359425" y="57792"/>
                        <a:pt x="350143" y="57123"/>
                      </a:cubicBezTo>
                      <a:cubicBezTo>
                        <a:pt x="339666" y="56357"/>
                        <a:pt x="342250" y="67552"/>
                        <a:pt x="342250" y="74393"/>
                      </a:cubicBezTo>
                      <a:cubicBezTo>
                        <a:pt x="342202" y="127210"/>
                        <a:pt x="342250" y="180075"/>
                        <a:pt x="342250" y="232892"/>
                      </a:cubicBezTo>
                      <a:lnTo>
                        <a:pt x="296657" y="232892"/>
                      </a:lnTo>
                      <a:cubicBezTo>
                        <a:pt x="296657" y="226433"/>
                        <a:pt x="296657" y="219975"/>
                        <a:pt x="296657" y="213516"/>
                      </a:cubicBezTo>
                      <a:cubicBezTo>
                        <a:pt x="296657" y="167684"/>
                        <a:pt x="296705" y="121852"/>
                        <a:pt x="296561" y="76020"/>
                      </a:cubicBezTo>
                      <a:cubicBezTo>
                        <a:pt x="296561" y="68939"/>
                        <a:pt x="299145" y="57840"/>
                        <a:pt x="289863" y="57170"/>
                      </a:cubicBezTo>
                      <a:cubicBezTo>
                        <a:pt x="279386" y="56405"/>
                        <a:pt x="281969" y="67600"/>
                        <a:pt x="281969" y="74441"/>
                      </a:cubicBezTo>
                      <a:cubicBezTo>
                        <a:pt x="281922" y="127258"/>
                        <a:pt x="281969" y="180123"/>
                        <a:pt x="281969" y="232940"/>
                      </a:cubicBezTo>
                      <a:lnTo>
                        <a:pt x="239630" y="232940"/>
                      </a:lnTo>
                      <a:lnTo>
                        <a:pt x="239630" y="36599"/>
                      </a:lnTo>
                      <a:cubicBezTo>
                        <a:pt x="239630" y="16410"/>
                        <a:pt x="255992" y="0"/>
                        <a:pt x="276229" y="0"/>
                      </a:cubicBezTo>
                      <a:close/>
                    </a:path>
                  </a:pathLst>
                </a:custGeom>
                <a:solidFill>
                  <a:sysClr val="window" lastClr="FFFFFF"/>
                </a:solidFill>
                <a:ln w="4779" cap="flat">
                  <a:solidFill>
                    <a:srgbClr val="4472C4"/>
                  </a:solidFill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4546A"/>
                    </a:solidFill>
                    <a:effectLst/>
                    <a:uLnTx/>
                    <a:uFillTx/>
                    <a:latin typeface="微软雅黑"/>
                    <a:ea typeface="微软雅黑"/>
                  </a:endParaRPr>
                </a:p>
              </p:txBody>
            </p:sp>
            <p:sp>
              <p:nvSpPr>
                <p:cNvPr id="23" name="Freeform: Shape 30">
                  <a:extLst>
                    <a:ext uri="{FF2B5EF4-FFF2-40B4-BE49-F238E27FC236}">
                      <a16:creationId xmlns:a16="http://schemas.microsoft.com/office/drawing/2014/main" id="{34945F11-C4FB-8186-4E06-7004E4BE8AF3}"/>
                    </a:ext>
                  </a:extLst>
                </p:cNvPr>
                <p:cNvSpPr/>
                <p:nvPr/>
              </p:nvSpPr>
              <p:spPr>
                <a:xfrm>
                  <a:off x="3230213" y="1618491"/>
                  <a:ext cx="1073194" cy="1343366"/>
                </a:xfrm>
                <a:custGeom>
                  <a:avLst/>
                  <a:gdLst>
                    <a:gd name="connsiteX0" fmla="*/ 1073082 w 1073194"/>
                    <a:gd name="connsiteY0" fmla="*/ 350395 h 1343366"/>
                    <a:gd name="connsiteX1" fmla="*/ 981513 w 1073194"/>
                    <a:gd name="connsiteY1" fmla="*/ 164196 h 1343366"/>
                    <a:gd name="connsiteX2" fmla="*/ 834688 w 1073194"/>
                    <a:gd name="connsiteY2" fmla="*/ 82244 h 1343366"/>
                    <a:gd name="connsiteX3" fmla="*/ 814356 w 1073194"/>
                    <a:gd name="connsiteY3" fmla="*/ 52630 h 1343366"/>
                    <a:gd name="connsiteX4" fmla="*/ 814738 w 1073194"/>
                    <a:gd name="connsiteY4" fmla="*/ 148 h 1343366"/>
                    <a:gd name="connsiteX5" fmla="*/ 257961 w 1073194"/>
                    <a:gd name="connsiteY5" fmla="*/ 2588 h 1343366"/>
                    <a:gd name="connsiteX6" fmla="*/ 198207 w 1073194"/>
                    <a:gd name="connsiteY6" fmla="*/ 97840 h 1343366"/>
                    <a:gd name="connsiteX7" fmla="*/ 36982 w 1073194"/>
                    <a:gd name="connsiteY7" fmla="*/ 219070 h 1343366"/>
                    <a:gd name="connsiteX8" fmla="*/ 0 w 1073194"/>
                    <a:gd name="connsiteY8" fmla="*/ 329488 h 1343366"/>
                    <a:gd name="connsiteX9" fmla="*/ 96 w 1073194"/>
                    <a:gd name="connsiteY9" fmla="*/ 1250912 h 1343366"/>
                    <a:gd name="connsiteX10" fmla="*/ 11099 w 1073194"/>
                    <a:gd name="connsiteY10" fmla="*/ 1283253 h 1343366"/>
                    <a:gd name="connsiteX11" fmla="*/ 135917 w 1073194"/>
                    <a:gd name="connsiteY11" fmla="*/ 1343342 h 1343366"/>
                    <a:gd name="connsiteX12" fmla="*/ 987206 w 1073194"/>
                    <a:gd name="connsiteY12" fmla="*/ 1342002 h 1343366"/>
                    <a:gd name="connsiteX13" fmla="*/ 1024140 w 1073194"/>
                    <a:gd name="connsiteY13" fmla="*/ 1326263 h 1343366"/>
                    <a:gd name="connsiteX14" fmla="*/ 1073177 w 1073194"/>
                    <a:gd name="connsiteY14" fmla="*/ 1195417 h 1343366"/>
                    <a:gd name="connsiteX15" fmla="*/ 1073082 w 1073194"/>
                    <a:gd name="connsiteY15" fmla="*/ 350395 h 13433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073194" h="1343366">
                      <a:moveTo>
                        <a:pt x="1073082" y="350395"/>
                      </a:moveTo>
                      <a:cubicBezTo>
                        <a:pt x="1073847" y="269973"/>
                        <a:pt x="1041028" y="211846"/>
                        <a:pt x="981513" y="164196"/>
                      </a:cubicBezTo>
                      <a:cubicBezTo>
                        <a:pt x="937212" y="128746"/>
                        <a:pt x="887936" y="101763"/>
                        <a:pt x="834688" y="82244"/>
                      </a:cubicBezTo>
                      <a:cubicBezTo>
                        <a:pt x="819857" y="76790"/>
                        <a:pt x="813016" y="69040"/>
                        <a:pt x="814356" y="52630"/>
                      </a:cubicBezTo>
                      <a:cubicBezTo>
                        <a:pt x="815791" y="35216"/>
                        <a:pt x="814547" y="17658"/>
                        <a:pt x="814738" y="148"/>
                      </a:cubicBezTo>
                      <a:cubicBezTo>
                        <a:pt x="771873" y="-809"/>
                        <a:pt x="316662" y="3210"/>
                        <a:pt x="257961" y="2588"/>
                      </a:cubicBezTo>
                      <a:cubicBezTo>
                        <a:pt x="263941" y="52247"/>
                        <a:pt x="261549" y="71814"/>
                        <a:pt x="198207" y="97840"/>
                      </a:cubicBezTo>
                      <a:cubicBezTo>
                        <a:pt x="135726" y="123531"/>
                        <a:pt x="78890" y="163574"/>
                        <a:pt x="36982" y="219070"/>
                      </a:cubicBezTo>
                      <a:cubicBezTo>
                        <a:pt x="12343" y="251698"/>
                        <a:pt x="-48" y="287866"/>
                        <a:pt x="0" y="329488"/>
                      </a:cubicBezTo>
                      <a:cubicBezTo>
                        <a:pt x="574" y="636629"/>
                        <a:pt x="383" y="943771"/>
                        <a:pt x="96" y="1250912"/>
                      </a:cubicBezTo>
                      <a:cubicBezTo>
                        <a:pt x="96" y="1263495"/>
                        <a:pt x="4402" y="1272776"/>
                        <a:pt x="11099" y="1283253"/>
                      </a:cubicBezTo>
                      <a:cubicBezTo>
                        <a:pt x="40713" y="1329277"/>
                        <a:pt x="79417" y="1344060"/>
                        <a:pt x="135917" y="1343342"/>
                      </a:cubicBezTo>
                      <a:cubicBezTo>
                        <a:pt x="419617" y="1339802"/>
                        <a:pt x="703412" y="1341620"/>
                        <a:pt x="987206" y="1342002"/>
                      </a:cubicBezTo>
                      <a:cubicBezTo>
                        <a:pt x="1002707" y="1342002"/>
                        <a:pt x="1012562" y="1336644"/>
                        <a:pt x="1024140" y="1326263"/>
                      </a:cubicBezTo>
                      <a:cubicBezTo>
                        <a:pt x="1063992" y="1290621"/>
                        <a:pt x="1073656" y="1248138"/>
                        <a:pt x="1073177" y="1195417"/>
                      </a:cubicBezTo>
                      <a:cubicBezTo>
                        <a:pt x="1070690" y="913727"/>
                        <a:pt x="1070403" y="632037"/>
                        <a:pt x="1073082" y="35039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4779" cap="flat">
                  <a:solidFill>
                    <a:srgbClr val="4472C4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44546A"/>
                    </a:solidFill>
                    <a:effectLst/>
                    <a:uLnTx/>
                    <a:uFillTx/>
                    <a:latin typeface="微软雅黑"/>
                    <a:ea typeface="微软雅黑"/>
                  </a:endParaRPr>
                </a:p>
              </p:txBody>
            </p:sp>
          </p:grpSp>
          <p:sp>
            <p:nvSpPr>
              <p:cNvPr id="21" name="Freeform: Shape 28">
                <a:extLst>
                  <a:ext uri="{FF2B5EF4-FFF2-40B4-BE49-F238E27FC236}">
                    <a16:creationId xmlns:a16="http://schemas.microsoft.com/office/drawing/2014/main" id="{6F2C1C9C-C49F-CE65-8B6D-89218F453756}"/>
                  </a:ext>
                </a:extLst>
              </p:cNvPr>
              <p:cNvSpPr/>
              <p:nvPr/>
            </p:nvSpPr>
            <p:spPr>
              <a:xfrm>
                <a:off x="6121802" y="2702552"/>
                <a:ext cx="493149" cy="310248"/>
              </a:xfrm>
              <a:custGeom>
                <a:avLst/>
                <a:gdLst>
                  <a:gd name="connsiteX0" fmla="*/ 420549 w 842258"/>
                  <a:gd name="connsiteY0" fmla="*/ 12 h 529878"/>
                  <a:gd name="connsiteX1" fmla="*/ 786297 w 842258"/>
                  <a:gd name="connsiteY1" fmla="*/ 60 h 529878"/>
                  <a:gd name="connsiteX2" fmla="*/ 842223 w 842258"/>
                  <a:gd name="connsiteY2" fmla="*/ 56513 h 529878"/>
                  <a:gd name="connsiteX3" fmla="*/ 842223 w 842258"/>
                  <a:gd name="connsiteY3" fmla="*/ 474120 h 529878"/>
                  <a:gd name="connsiteX4" fmla="*/ 787253 w 842258"/>
                  <a:gd name="connsiteY4" fmla="*/ 529807 h 529878"/>
                  <a:gd name="connsiteX5" fmla="*/ 55807 w 842258"/>
                  <a:gd name="connsiteY5" fmla="*/ 529807 h 529878"/>
                  <a:gd name="connsiteX6" fmla="*/ 72 w 842258"/>
                  <a:gd name="connsiteY6" fmla="*/ 474981 h 529878"/>
                  <a:gd name="connsiteX7" fmla="*/ 72 w 842258"/>
                  <a:gd name="connsiteY7" fmla="*/ 55030 h 529878"/>
                  <a:gd name="connsiteX8" fmla="*/ 54898 w 842258"/>
                  <a:gd name="connsiteY8" fmla="*/ 108 h 529878"/>
                  <a:gd name="connsiteX9" fmla="*/ 420549 w 842258"/>
                  <a:gd name="connsiteY9" fmla="*/ 12 h 529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42258" h="529878">
                    <a:moveTo>
                      <a:pt x="420549" y="12"/>
                    </a:moveTo>
                    <a:cubicBezTo>
                      <a:pt x="542449" y="12"/>
                      <a:pt x="664349" y="-36"/>
                      <a:pt x="786297" y="60"/>
                    </a:cubicBezTo>
                    <a:cubicBezTo>
                      <a:pt x="826531" y="108"/>
                      <a:pt x="842223" y="15991"/>
                      <a:pt x="842223" y="56513"/>
                    </a:cubicBezTo>
                    <a:cubicBezTo>
                      <a:pt x="842271" y="195731"/>
                      <a:pt x="842271" y="334901"/>
                      <a:pt x="842223" y="474120"/>
                    </a:cubicBezTo>
                    <a:cubicBezTo>
                      <a:pt x="842223" y="511532"/>
                      <a:pt x="824426" y="529807"/>
                      <a:pt x="787253" y="529807"/>
                    </a:cubicBezTo>
                    <a:cubicBezTo>
                      <a:pt x="543454" y="529903"/>
                      <a:pt x="299607" y="529903"/>
                      <a:pt x="55807" y="529807"/>
                    </a:cubicBezTo>
                    <a:cubicBezTo>
                      <a:pt x="17917" y="529807"/>
                      <a:pt x="120" y="512202"/>
                      <a:pt x="72" y="474981"/>
                    </a:cubicBezTo>
                    <a:cubicBezTo>
                      <a:pt x="-24" y="334997"/>
                      <a:pt x="-24" y="195013"/>
                      <a:pt x="72" y="55030"/>
                    </a:cubicBezTo>
                    <a:cubicBezTo>
                      <a:pt x="120" y="15943"/>
                      <a:pt x="15955" y="108"/>
                      <a:pt x="54898" y="108"/>
                    </a:cubicBezTo>
                    <a:cubicBezTo>
                      <a:pt x="176702" y="-36"/>
                      <a:pt x="298650" y="12"/>
                      <a:pt x="420549" y="12"/>
                    </a:cubicBezTo>
                    <a:close/>
                  </a:path>
                </a:pathLst>
              </a:custGeom>
              <a:solidFill>
                <a:srgbClr val="44546A">
                  <a:lumMod val="20000"/>
                  <a:lumOff val="80000"/>
                </a:srgbClr>
              </a:solidFill>
              <a:ln w="4779" cap="flat">
                <a:solidFill>
                  <a:srgbClr val="4472C4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44546A"/>
                  </a:solidFill>
                  <a:effectLst/>
                  <a:uLnTx/>
                  <a:uFillTx/>
                  <a:latin typeface="微软雅黑"/>
                  <a:ea typeface="微软雅黑"/>
                </a:endParaRPr>
              </a:p>
            </p:txBody>
          </p:sp>
        </p:grpSp>
        <p:pic>
          <p:nvPicPr>
            <p:cNvPr id="16" name="图片 15">
              <a:extLst>
                <a:ext uri="{FF2B5EF4-FFF2-40B4-BE49-F238E27FC236}">
                  <a16:creationId xmlns:a16="http://schemas.microsoft.com/office/drawing/2014/main" id="{B48B11A6-9501-2DF6-FF48-A4C7A6E5AE1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CFCFC"/>
                </a:clrFrom>
                <a:clrTo>
                  <a:srgbClr val="FCFCFC">
                    <a:alpha val="0"/>
                  </a:srgbClr>
                </a:clrTo>
              </a:clrChange>
              <a:duotone>
                <a:srgbClr val="4472C4">
                  <a:shade val="45000"/>
                  <a:satMod val="135000"/>
                </a:srgbClr>
                <a:prstClr val="white"/>
              </a:duotone>
            </a:blip>
            <a:stretch>
              <a:fillRect/>
            </a:stretch>
          </p:blipFill>
          <p:spPr>
            <a:xfrm>
              <a:off x="1398060" y="2573269"/>
              <a:ext cx="551591" cy="845340"/>
            </a:xfrm>
            <a:prstGeom prst="rect">
              <a:avLst/>
            </a:prstGeom>
          </p:spPr>
        </p:pic>
      </p:grpSp>
      <p:sp>
        <p:nvSpPr>
          <p:cNvPr id="30" name="矩形 29">
            <a:extLst>
              <a:ext uri="{FF2B5EF4-FFF2-40B4-BE49-F238E27FC236}">
                <a16:creationId xmlns:a16="http://schemas.microsoft.com/office/drawing/2014/main" id="{3183E8C0-1B72-82C8-3D37-A7562D1DCE3E}"/>
              </a:ext>
            </a:extLst>
          </p:cNvPr>
          <p:cNvSpPr/>
          <p:nvPr/>
        </p:nvSpPr>
        <p:spPr bwMode="gray">
          <a:xfrm>
            <a:off x="548680" y="1023246"/>
            <a:ext cx="5206915" cy="432000"/>
          </a:xfrm>
          <a:prstGeom prst="rect">
            <a:avLst/>
          </a:prstGeom>
          <a:solidFill>
            <a:srgbClr val="0095FF">
              <a:lumMod val="20000"/>
              <a:lumOff val="80000"/>
            </a:srgbClr>
          </a:solidFill>
          <a:ln w="63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263525" algn="ctr" defTabSz="91440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二氮嗪是国内外唯一获批</a:t>
            </a:r>
            <a:r>
              <a:rPr kumimoji="0" lang="en-US" altLang="zh-CN" sz="15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CHI</a:t>
            </a: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适应症的药物</a:t>
            </a:r>
          </a:p>
        </p:txBody>
      </p:sp>
      <p:grpSp>
        <p:nvGrpSpPr>
          <p:cNvPr id="31" name="组合 30">
            <a:extLst>
              <a:ext uri="{FF2B5EF4-FFF2-40B4-BE49-F238E27FC236}">
                <a16:creationId xmlns:a16="http://schemas.microsoft.com/office/drawing/2014/main" id="{F665958E-71A4-0894-BAD4-788F40BE1314}"/>
              </a:ext>
            </a:extLst>
          </p:cNvPr>
          <p:cNvGrpSpPr/>
          <p:nvPr/>
        </p:nvGrpSpPr>
        <p:grpSpPr>
          <a:xfrm>
            <a:off x="548682" y="1023246"/>
            <a:ext cx="440923" cy="432000"/>
            <a:chOff x="-1249326" y="1205062"/>
            <a:chExt cx="432000" cy="432000"/>
          </a:xfrm>
        </p:grpSpPr>
        <p:sp>
          <p:nvSpPr>
            <p:cNvPr id="32" name="矩形: 圆角 31">
              <a:extLst>
                <a:ext uri="{FF2B5EF4-FFF2-40B4-BE49-F238E27FC236}">
                  <a16:creationId xmlns:a16="http://schemas.microsoft.com/office/drawing/2014/main" id="{96DCE267-54DB-526A-CB66-49C079D1755D}"/>
                </a:ext>
              </a:extLst>
            </p:cNvPr>
            <p:cNvSpPr/>
            <p:nvPr/>
          </p:nvSpPr>
          <p:spPr bwMode="gray">
            <a:xfrm>
              <a:off x="-1249326" y="1205062"/>
              <a:ext cx="432000" cy="432000"/>
            </a:xfrm>
            <a:prstGeom prst="roundRect">
              <a:avLst/>
            </a:prstGeom>
            <a:solidFill>
              <a:srgbClr val="0047BB"/>
            </a:solidFill>
            <a:ln w="2857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29" tIns="45715" rIns="91429" bIns="4571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0"/>
                </a:spcAft>
                <a:buClr>
                  <a:srgbClr val="0095FF"/>
                </a:buClr>
                <a:buSzPct val="90000"/>
                <a:buFontTx/>
                <a:buNone/>
                <a:tabLst/>
                <a:defRPr/>
              </a:pPr>
              <a:endPara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黑体" panose="02010609060101010101" pitchFamily="49" charset="-122"/>
              </a:endParaRPr>
            </a:p>
          </p:txBody>
        </p:sp>
        <p:sp>
          <p:nvSpPr>
            <p:cNvPr id="33" name="biological-molecule_71293">
              <a:extLst>
                <a:ext uri="{FF2B5EF4-FFF2-40B4-BE49-F238E27FC236}">
                  <a16:creationId xmlns:a16="http://schemas.microsoft.com/office/drawing/2014/main" id="{6B9E983C-45F5-D7E4-0159-FD14DDEC945A}"/>
                </a:ext>
              </a:extLst>
            </p:cNvPr>
            <p:cNvSpPr/>
            <p:nvPr/>
          </p:nvSpPr>
          <p:spPr>
            <a:xfrm>
              <a:off x="-1177326" y="1277062"/>
              <a:ext cx="288000" cy="288000"/>
            </a:xfrm>
            <a:custGeom>
              <a:avLst/>
              <a:gdLst>
                <a:gd name="connsiteX0" fmla="*/ 305793 w 608697"/>
                <a:gd name="connsiteY0" fmla="*/ 274217 h 593808"/>
                <a:gd name="connsiteX1" fmla="*/ 307733 w 608697"/>
                <a:gd name="connsiteY1" fmla="*/ 275334 h 593808"/>
                <a:gd name="connsiteX2" fmla="*/ 417390 w 608697"/>
                <a:gd name="connsiteY2" fmla="*/ 338493 h 593808"/>
                <a:gd name="connsiteX3" fmla="*/ 417465 w 608697"/>
                <a:gd name="connsiteY3" fmla="*/ 467119 h 593808"/>
                <a:gd name="connsiteX4" fmla="*/ 324965 w 608697"/>
                <a:gd name="connsiteY4" fmla="*/ 520520 h 593808"/>
                <a:gd name="connsiteX5" fmla="*/ 324965 w 608697"/>
                <a:gd name="connsiteY5" fmla="*/ 593808 h 593808"/>
                <a:gd name="connsiteX6" fmla="*/ 286696 w 608697"/>
                <a:gd name="connsiteY6" fmla="*/ 593808 h 593808"/>
                <a:gd name="connsiteX7" fmla="*/ 286696 w 608697"/>
                <a:gd name="connsiteY7" fmla="*/ 520520 h 593808"/>
                <a:gd name="connsiteX8" fmla="*/ 194271 w 608697"/>
                <a:gd name="connsiteY8" fmla="*/ 467268 h 593808"/>
                <a:gd name="connsiteX9" fmla="*/ 194196 w 608697"/>
                <a:gd name="connsiteY9" fmla="*/ 340876 h 593808"/>
                <a:gd name="connsiteX10" fmla="*/ 194196 w 608697"/>
                <a:gd name="connsiteY10" fmla="*/ 338642 h 593808"/>
                <a:gd name="connsiteX11" fmla="*/ 430195 w 608697"/>
                <a:gd name="connsiteY11" fmla="*/ 60827 h 593808"/>
                <a:gd name="connsiteX12" fmla="*/ 521796 w 608697"/>
                <a:gd name="connsiteY12" fmla="*/ 113638 h 593808"/>
                <a:gd name="connsiteX13" fmla="*/ 589526 w 608697"/>
                <a:gd name="connsiteY13" fmla="*/ 74458 h 593808"/>
                <a:gd name="connsiteX14" fmla="*/ 608697 w 608697"/>
                <a:gd name="connsiteY14" fmla="*/ 107530 h 593808"/>
                <a:gd name="connsiteX15" fmla="*/ 541787 w 608697"/>
                <a:gd name="connsiteY15" fmla="*/ 146263 h 593808"/>
                <a:gd name="connsiteX16" fmla="*/ 541861 w 608697"/>
                <a:gd name="connsiteY16" fmla="*/ 253822 h 593808"/>
                <a:gd name="connsiteX17" fmla="*/ 430344 w 608697"/>
                <a:gd name="connsiteY17" fmla="*/ 318179 h 593808"/>
                <a:gd name="connsiteX18" fmla="*/ 318678 w 608697"/>
                <a:gd name="connsiteY18" fmla="*/ 253971 h 593808"/>
                <a:gd name="connsiteX19" fmla="*/ 318603 w 608697"/>
                <a:gd name="connsiteY19" fmla="*/ 125258 h 593808"/>
                <a:gd name="connsiteX20" fmla="*/ 160673 w 608697"/>
                <a:gd name="connsiteY20" fmla="*/ 0 h 593808"/>
                <a:gd name="connsiteX21" fmla="*/ 198940 w 608697"/>
                <a:gd name="connsiteY21" fmla="*/ 0 h 593808"/>
                <a:gd name="connsiteX22" fmla="*/ 198940 w 608697"/>
                <a:gd name="connsiteY22" fmla="*/ 40974 h 593808"/>
                <a:gd name="connsiteX23" fmla="*/ 198940 w 608697"/>
                <a:gd name="connsiteY23" fmla="*/ 56469 h 593808"/>
                <a:gd name="connsiteX24" fmla="*/ 198940 w 608697"/>
                <a:gd name="connsiteY24" fmla="*/ 71890 h 593808"/>
                <a:gd name="connsiteX25" fmla="*/ 291360 w 608697"/>
                <a:gd name="connsiteY25" fmla="*/ 125081 h 593808"/>
                <a:gd name="connsiteX26" fmla="*/ 291435 w 608697"/>
                <a:gd name="connsiteY26" fmla="*/ 253813 h 593808"/>
                <a:gd name="connsiteX27" fmla="*/ 179918 w 608697"/>
                <a:gd name="connsiteY27" fmla="*/ 318179 h 593808"/>
                <a:gd name="connsiteX28" fmla="*/ 87572 w 608697"/>
                <a:gd name="connsiteY28" fmla="*/ 265062 h 593808"/>
                <a:gd name="connsiteX29" fmla="*/ 74220 w 608697"/>
                <a:gd name="connsiteY29" fmla="*/ 272810 h 593808"/>
                <a:gd name="connsiteX30" fmla="*/ 60793 w 608697"/>
                <a:gd name="connsiteY30" fmla="*/ 280483 h 593808"/>
                <a:gd name="connsiteX31" fmla="*/ 19170 w 608697"/>
                <a:gd name="connsiteY31" fmla="*/ 304620 h 593808"/>
                <a:gd name="connsiteX32" fmla="*/ 0 w 608697"/>
                <a:gd name="connsiteY32" fmla="*/ 271544 h 593808"/>
                <a:gd name="connsiteX33" fmla="*/ 41474 w 608697"/>
                <a:gd name="connsiteY33" fmla="*/ 247555 h 593808"/>
                <a:gd name="connsiteX34" fmla="*/ 54900 w 608697"/>
                <a:gd name="connsiteY34" fmla="*/ 239808 h 593808"/>
                <a:gd name="connsiteX35" fmla="*/ 68253 w 608697"/>
                <a:gd name="connsiteY35" fmla="*/ 232060 h 593808"/>
                <a:gd name="connsiteX36" fmla="*/ 68178 w 608697"/>
                <a:gd name="connsiteY36" fmla="*/ 125230 h 593808"/>
                <a:gd name="connsiteX37" fmla="*/ 160673 w 608697"/>
                <a:gd name="connsiteY37" fmla="*/ 71816 h 593808"/>
                <a:gd name="connsiteX38" fmla="*/ 160673 w 608697"/>
                <a:gd name="connsiteY38" fmla="*/ 56395 h 593808"/>
                <a:gd name="connsiteX39" fmla="*/ 160673 w 608697"/>
                <a:gd name="connsiteY39" fmla="*/ 40899 h 593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08697" h="593808">
                  <a:moveTo>
                    <a:pt x="305793" y="274217"/>
                  </a:moveTo>
                  <a:lnTo>
                    <a:pt x="307733" y="275334"/>
                  </a:lnTo>
                  <a:lnTo>
                    <a:pt x="417390" y="338493"/>
                  </a:lnTo>
                  <a:lnTo>
                    <a:pt x="417465" y="467119"/>
                  </a:lnTo>
                  <a:lnTo>
                    <a:pt x="324965" y="520520"/>
                  </a:lnTo>
                  <a:lnTo>
                    <a:pt x="324965" y="593808"/>
                  </a:lnTo>
                  <a:lnTo>
                    <a:pt x="286696" y="593808"/>
                  </a:lnTo>
                  <a:lnTo>
                    <a:pt x="286696" y="520520"/>
                  </a:lnTo>
                  <a:lnTo>
                    <a:pt x="194271" y="467268"/>
                  </a:lnTo>
                  <a:lnTo>
                    <a:pt x="194196" y="340876"/>
                  </a:lnTo>
                  <a:lnTo>
                    <a:pt x="194196" y="338642"/>
                  </a:lnTo>
                  <a:close/>
                  <a:moveTo>
                    <a:pt x="430195" y="60827"/>
                  </a:moveTo>
                  <a:lnTo>
                    <a:pt x="521796" y="113638"/>
                  </a:lnTo>
                  <a:lnTo>
                    <a:pt x="589526" y="74458"/>
                  </a:lnTo>
                  <a:lnTo>
                    <a:pt x="608697" y="107530"/>
                  </a:lnTo>
                  <a:lnTo>
                    <a:pt x="541787" y="146263"/>
                  </a:lnTo>
                  <a:lnTo>
                    <a:pt x="541861" y="253822"/>
                  </a:lnTo>
                  <a:lnTo>
                    <a:pt x="430344" y="318179"/>
                  </a:lnTo>
                  <a:lnTo>
                    <a:pt x="318678" y="253971"/>
                  </a:lnTo>
                  <a:lnTo>
                    <a:pt x="318603" y="125258"/>
                  </a:lnTo>
                  <a:close/>
                  <a:moveTo>
                    <a:pt x="160673" y="0"/>
                  </a:moveTo>
                  <a:lnTo>
                    <a:pt x="198940" y="0"/>
                  </a:lnTo>
                  <a:lnTo>
                    <a:pt x="198940" y="40974"/>
                  </a:lnTo>
                  <a:lnTo>
                    <a:pt x="198940" y="56469"/>
                  </a:lnTo>
                  <a:lnTo>
                    <a:pt x="198940" y="71890"/>
                  </a:lnTo>
                  <a:lnTo>
                    <a:pt x="291360" y="125081"/>
                  </a:lnTo>
                  <a:lnTo>
                    <a:pt x="291435" y="253813"/>
                  </a:lnTo>
                  <a:lnTo>
                    <a:pt x="179918" y="318179"/>
                  </a:lnTo>
                  <a:lnTo>
                    <a:pt x="87572" y="265062"/>
                  </a:lnTo>
                  <a:lnTo>
                    <a:pt x="74220" y="272810"/>
                  </a:lnTo>
                  <a:lnTo>
                    <a:pt x="60793" y="280483"/>
                  </a:lnTo>
                  <a:lnTo>
                    <a:pt x="19170" y="304620"/>
                  </a:lnTo>
                  <a:lnTo>
                    <a:pt x="0" y="271544"/>
                  </a:lnTo>
                  <a:lnTo>
                    <a:pt x="41474" y="247555"/>
                  </a:lnTo>
                  <a:lnTo>
                    <a:pt x="54900" y="239808"/>
                  </a:lnTo>
                  <a:lnTo>
                    <a:pt x="68253" y="232060"/>
                  </a:lnTo>
                  <a:lnTo>
                    <a:pt x="68178" y="125230"/>
                  </a:lnTo>
                  <a:lnTo>
                    <a:pt x="160673" y="71816"/>
                  </a:lnTo>
                  <a:lnTo>
                    <a:pt x="160673" y="56395"/>
                  </a:lnTo>
                  <a:lnTo>
                    <a:pt x="160673" y="408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sp>
        <p:nvSpPr>
          <p:cNvPr id="34" name="矩形 33">
            <a:extLst>
              <a:ext uri="{FF2B5EF4-FFF2-40B4-BE49-F238E27FC236}">
                <a16:creationId xmlns:a16="http://schemas.microsoft.com/office/drawing/2014/main" id="{D5E1BAD6-4E71-25E9-28F6-7CC0C73E4A57}"/>
              </a:ext>
            </a:extLst>
          </p:cNvPr>
          <p:cNvSpPr/>
          <p:nvPr/>
        </p:nvSpPr>
        <p:spPr bwMode="gray">
          <a:xfrm>
            <a:off x="6064250" y="1023246"/>
            <a:ext cx="5206915" cy="432000"/>
          </a:xfrm>
          <a:prstGeom prst="rect">
            <a:avLst/>
          </a:prstGeom>
          <a:solidFill>
            <a:srgbClr val="0095FF">
              <a:lumMod val="20000"/>
              <a:lumOff val="80000"/>
            </a:srgbClr>
          </a:solidFill>
          <a:ln w="63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获</a:t>
            </a:r>
            <a:r>
              <a:rPr kumimoji="0" lang="en-US" altLang="zh-CN" sz="15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FDA</a:t>
            </a: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孤儿药</a:t>
            </a: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身份认证</a:t>
            </a:r>
          </a:p>
        </p:txBody>
      </p:sp>
      <p:grpSp>
        <p:nvGrpSpPr>
          <p:cNvPr id="35" name="组合 34">
            <a:extLst>
              <a:ext uri="{FF2B5EF4-FFF2-40B4-BE49-F238E27FC236}">
                <a16:creationId xmlns:a16="http://schemas.microsoft.com/office/drawing/2014/main" id="{DEF631D8-563E-DE82-0717-71C7AA341985}"/>
              </a:ext>
            </a:extLst>
          </p:cNvPr>
          <p:cNvGrpSpPr/>
          <p:nvPr/>
        </p:nvGrpSpPr>
        <p:grpSpPr>
          <a:xfrm>
            <a:off x="6064250" y="1024263"/>
            <a:ext cx="432000" cy="432000"/>
            <a:chOff x="-1234215" y="3543025"/>
            <a:chExt cx="432000" cy="432000"/>
          </a:xfrm>
        </p:grpSpPr>
        <p:sp>
          <p:nvSpPr>
            <p:cNvPr id="36" name="矩形: 圆角 35">
              <a:extLst>
                <a:ext uri="{FF2B5EF4-FFF2-40B4-BE49-F238E27FC236}">
                  <a16:creationId xmlns:a16="http://schemas.microsoft.com/office/drawing/2014/main" id="{B4D7E9D3-AF85-3A5B-40F8-35C4447D4E39}"/>
                </a:ext>
              </a:extLst>
            </p:cNvPr>
            <p:cNvSpPr/>
            <p:nvPr/>
          </p:nvSpPr>
          <p:spPr bwMode="gray">
            <a:xfrm>
              <a:off x="-1234215" y="3543025"/>
              <a:ext cx="432000" cy="432000"/>
            </a:xfrm>
            <a:prstGeom prst="roundRect">
              <a:avLst/>
            </a:prstGeom>
            <a:solidFill>
              <a:srgbClr val="0047BB"/>
            </a:solidFill>
            <a:ln w="2857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29" tIns="45715" rIns="91429" bIns="4571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0"/>
                </a:spcAft>
                <a:buClr>
                  <a:srgbClr val="0095FF"/>
                </a:buClr>
                <a:buSzPct val="90000"/>
                <a:buFontTx/>
                <a:buNone/>
                <a:tabLst/>
                <a:defRPr/>
              </a:pPr>
              <a:endPara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黑体" panose="02010609060101010101" pitchFamily="49" charset="-122"/>
              </a:endParaRPr>
            </a:p>
          </p:txBody>
        </p:sp>
        <p:sp>
          <p:nvSpPr>
            <p:cNvPr id="37" name="iconfont-1177-866140">
              <a:extLst>
                <a:ext uri="{FF2B5EF4-FFF2-40B4-BE49-F238E27FC236}">
                  <a16:creationId xmlns:a16="http://schemas.microsoft.com/office/drawing/2014/main" id="{AE5308EC-9F41-B131-B36D-93CEA3324097}"/>
                </a:ext>
              </a:extLst>
            </p:cNvPr>
            <p:cNvSpPr/>
            <p:nvPr/>
          </p:nvSpPr>
          <p:spPr>
            <a:xfrm>
              <a:off x="-1162215" y="3615025"/>
              <a:ext cx="288000" cy="288000"/>
            </a:xfrm>
            <a:custGeom>
              <a:avLst/>
              <a:gdLst>
                <a:gd name="T0" fmla="*/ 4616 w 9416"/>
                <a:gd name="T1" fmla="*/ 6170 h 8513"/>
                <a:gd name="T2" fmla="*/ 5204 w 9416"/>
                <a:gd name="T3" fmla="*/ 6170 h 8513"/>
                <a:gd name="T4" fmla="*/ 5204 w 9416"/>
                <a:gd name="T5" fmla="*/ 5432 h 8513"/>
                <a:gd name="T6" fmla="*/ 5958 w 9416"/>
                <a:gd name="T7" fmla="*/ 5432 h 8513"/>
                <a:gd name="T8" fmla="*/ 5958 w 9416"/>
                <a:gd name="T9" fmla="*/ 4843 h 8513"/>
                <a:gd name="T10" fmla="*/ 5204 w 9416"/>
                <a:gd name="T11" fmla="*/ 4843 h 8513"/>
                <a:gd name="T12" fmla="*/ 5204 w 9416"/>
                <a:gd name="T13" fmla="*/ 4105 h 8513"/>
                <a:gd name="T14" fmla="*/ 4616 w 9416"/>
                <a:gd name="T15" fmla="*/ 4105 h 8513"/>
                <a:gd name="T16" fmla="*/ 4616 w 9416"/>
                <a:gd name="T17" fmla="*/ 4843 h 8513"/>
                <a:gd name="T18" fmla="*/ 3892 w 9416"/>
                <a:gd name="T19" fmla="*/ 4843 h 8513"/>
                <a:gd name="T20" fmla="*/ 3892 w 9416"/>
                <a:gd name="T21" fmla="*/ 5432 h 8513"/>
                <a:gd name="T22" fmla="*/ 4616 w 9416"/>
                <a:gd name="T23" fmla="*/ 5432 h 8513"/>
                <a:gd name="T24" fmla="*/ 4616 w 9416"/>
                <a:gd name="T25" fmla="*/ 6170 h 8513"/>
                <a:gd name="T26" fmla="*/ 800 w 9416"/>
                <a:gd name="T27" fmla="*/ 8513 h 8513"/>
                <a:gd name="T28" fmla="*/ 8616 w 9416"/>
                <a:gd name="T29" fmla="*/ 8513 h 8513"/>
                <a:gd name="T30" fmla="*/ 9416 w 9416"/>
                <a:gd name="T31" fmla="*/ 7713 h 8513"/>
                <a:gd name="T32" fmla="*/ 9416 w 9416"/>
                <a:gd name="T33" fmla="*/ 2563 h 8513"/>
                <a:gd name="T34" fmla="*/ 8616 w 9416"/>
                <a:gd name="T35" fmla="*/ 1763 h 8513"/>
                <a:gd name="T36" fmla="*/ 6878 w 9416"/>
                <a:gd name="T37" fmla="*/ 1763 h 8513"/>
                <a:gd name="T38" fmla="*/ 6908 w 9416"/>
                <a:gd name="T39" fmla="*/ 1500 h 8513"/>
                <a:gd name="T40" fmla="*/ 6908 w 9416"/>
                <a:gd name="T41" fmla="*/ 1200 h 8513"/>
                <a:gd name="T42" fmla="*/ 5708 w 9416"/>
                <a:gd name="T43" fmla="*/ 0 h 8513"/>
                <a:gd name="T44" fmla="*/ 3708 w 9416"/>
                <a:gd name="T45" fmla="*/ 0 h 8513"/>
                <a:gd name="T46" fmla="*/ 2508 w 9416"/>
                <a:gd name="T47" fmla="*/ 1200 h 8513"/>
                <a:gd name="T48" fmla="*/ 2508 w 9416"/>
                <a:gd name="T49" fmla="*/ 1500 h 8513"/>
                <a:gd name="T50" fmla="*/ 2538 w 9416"/>
                <a:gd name="T51" fmla="*/ 1763 h 8513"/>
                <a:gd name="T52" fmla="*/ 800 w 9416"/>
                <a:gd name="T53" fmla="*/ 1763 h 8513"/>
                <a:gd name="T54" fmla="*/ 0 w 9416"/>
                <a:gd name="T55" fmla="*/ 2563 h 8513"/>
                <a:gd name="T56" fmla="*/ 0 w 9416"/>
                <a:gd name="T57" fmla="*/ 7713 h 8513"/>
                <a:gd name="T58" fmla="*/ 800 w 9416"/>
                <a:gd name="T59" fmla="*/ 8513 h 8513"/>
                <a:gd name="T60" fmla="*/ 3308 w 9416"/>
                <a:gd name="T61" fmla="*/ 1200 h 8513"/>
                <a:gd name="T62" fmla="*/ 3708 w 9416"/>
                <a:gd name="T63" fmla="*/ 800 h 8513"/>
                <a:gd name="T64" fmla="*/ 5708 w 9416"/>
                <a:gd name="T65" fmla="*/ 800 h 8513"/>
                <a:gd name="T66" fmla="*/ 6108 w 9416"/>
                <a:gd name="T67" fmla="*/ 1200 h 8513"/>
                <a:gd name="T68" fmla="*/ 6108 w 9416"/>
                <a:gd name="T69" fmla="*/ 1500 h 8513"/>
                <a:gd name="T70" fmla="*/ 6007 w 9416"/>
                <a:gd name="T71" fmla="*/ 1763 h 8513"/>
                <a:gd name="T72" fmla="*/ 3409 w 9416"/>
                <a:gd name="T73" fmla="*/ 1763 h 8513"/>
                <a:gd name="T74" fmla="*/ 3308 w 9416"/>
                <a:gd name="T75" fmla="*/ 1500 h 8513"/>
                <a:gd name="T76" fmla="*/ 3308 w 9416"/>
                <a:gd name="T77" fmla="*/ 1200 h 8513"/>
                <a:gd name="T78" fmla="*/ 3961 w 9416"/>
                <a:gd name="T79" fmla="*/ 3138 h 8513"/>
                <a:gd name="T80" fmla="*/ 4925 w 9416"/>
                <a:gd name="T81" fmla="*/ 3575 h 8513"/>
                <a:gd name="T82" fmla="*/ 5889 w 9416"/>
                <a:gd name="T83" fmla="*/ 3138 h 8513"/>
                <a:gd name="T84" fmla="*/ 7174 w 9416"/>
                <a:gd name="T85" fmla="*/ 4423 h 8513"/>
                <a:gd name="T86" fmla="*/ 6719 w 9416"/>
                <a:gd name="T87" fmla="*/ 5402 h 8513"/>
                <a:gd name="T88" fmla="*/ 6720 w 9416"/>
                <a:gd name="T89" fmla="*/ 5402 h 8513"/>
                <a:gd name="T90" fmla="*/ 4952 w 9416"/>
                <a:gd name="T91" fmla="*/ 7137 h 8513"/>
                <a:gd name="T92" fmla="*/ 3130 w 9416"/>
                <a:gd name="T93" fmla="*/ 5402 h 8513"/>
                <a:gd name="T94" fmla="*/ 3130 w 9416"/>
                <a:gd name="T95" fmla="*/ 5402 h 8513"/>
                <a:gd name="T96" fmla="*/ 2676 w 9416"/>
                <a:gd name="T97" fmla="*/ 4423 h 8513"/>
                <a:gd name="T98" fmla="*/ 3961 w 9416"/>
                <a:gd name="T99" fmla="*/ 3138 h 8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416" h="8513">
                  <a:moveTo>
                    <a:pt x="4616" y="6170"/>
                  </a:moveTo>
                  <a:lnTo>
                    <a:pt x="5204" y="6170"/>
                  </a:lnTo>
                  <a:lnTo>
                    <a:pt x="5204" y="5432"/>
                  </a:lnTo>
                  <a:lnTo>
                    <a:pt x="5958" y="5432"/>
                  </a:lnTo>
                  <a:lnTo>
                    <a:pt x="5958" y="4843"/>
                  </a:lnTo>
                  <a:lnTo>
                    <a:pt x="5204" y="4843"/>
                  </a:lnTo>
                  <a:lnTo>
                    <a:pt x="5204" y="4105"/>
                  </a:lnTo>
                  <a:lnTo>
                    <a:pt x="4616" y="4105"/>
                  </a:lnTo>
                  <a:lnTo>
                    <a:pt x="4616" y="4843"/>
                  </a:lnTo>
                  <a:lnTo>
                    <a:pt x="3892" y="4843"/>
                  </a:lnTo>
                  <a:lnTo>
                    <a:pt x="3892" y="5432"/>
                  </a:lnTo>
                  <a:lnTo>
                    <a:pt x="4616" y="5432"/>
                  </a:lnTo>
                  <a:lnTo>
                    <a:pt x="4616" y="6170"/>
                  </a:lnTo>
                  <a:close/>
                  <a:moveTo>
                    <a:pt x="800" y="8513"/>
                  </a:moveTo>
                  <a:lnTo>
                    <a:pt x="8616" y="8513"/>
                  </a:lnTo>
                  <a:cubicBezTo>
                    <a:pt x="9058" y="8513"/>
                    <a:pt x="9416" y="8154"/>
                    <a:pt x="9416" y="7713"/>
                  </a:cubicBezTo>
                  <a:lnTo>
                    <a:pt x="9416" y="2563"/>
                  </a:lnTo>
                  <a:cubicBezTo>
                    <a:pt x="9416" y="2121"/>
                    <a:pt x="9058" y="1763"/>
                    <a:pt x="8616" y="1763"/>
                  </a:cubicBezTo>
                  <a:lnTo>
                    <a:pt x="6878" y="1763"/>
                  </a:lnTo>
                  <a:cubicBezTo>
                    <a:pt x="6897" y="1678"/>
                    <a:pt x="6908" y="1590"/>
                    <a:pt x="6908" y="1500"/>
                  </a:cubicBezTo>
                  <a:lnTo>
                    <a:pt x="6908" y="1200"/>
                  </a:lnTo>
                  <a:cubicBezTo>
                    <a:pt x="6908" y="538"/>
                    <a:pt x="6370" y="0"/>
                    <a:pt x="5708" y="0"/>
                  </a:cubicBezTo>
                  <a:lnTo>
                    <a:pt x="3708" y="0"/>
                  </a:lnTo>
                  <a:cubicBezTo>
                    <a:pt x="3046" y="0"/>
                    <a:pt x="2508" y="538"/>
                    <a:pt x="2508" y="1200"/>
                  </a:cubicBezTo>
                  <a:lnTo>
                    <a:pt x="2508" y="1500"/>
                  </a:lnTo>
                  <a:cubicBezTo>
                    <a:pt x="2508" y="1590"/>
                    <a:pt x="2519" y="1678"/>
                    <a:pt x="2538" y="1763"/>
                  </a:cubicBezTo>
                  <a:lnTo>
                    <a:pt x="800" y="1763"/>
                  </a:lnTo>
                  <a:cubicBezTo>
                    <a:pt x="358" y="1763"/>
                    <a:pt x="0" y="2121"/>
                    <a:pt x="0" y="2563"/>
                  </a:cubicBezTo>
                  <a:lnTo>
                    <a:pt x="0" y="7713"/>
                  </a:lnTo>
                  <a:cubicBezTo>
                    <a:pt x="0" y="8154"/>
                    <a:pt x="358" y="8513"/>
                    <a:pt x="800" y="8513"/>
                  </a:cubicBezTo>
                  <a:close/>
                  <a:moveTo>
                    <a:pt x="3308" y="1200"/>
                  </a:moveTo>
                  <a:cubicBezTo>
                    <a:pt x="3308" y="979"/>
                    <a:pt x="3488" y="800"/>
                    <a:pt x="3708" y="800"/>
                  </a:cubicBezTo>
                  <a:lnTo>
                    <a:pt x="5708" y="800"/>
                  </a:lnTo>
                  <a:cubicBezTo>
                    <a:pt x="5928" y="800"/>
                    <a:pt x="6108" y="979"/>
                    <a:pt x="6108" y="1200"/>
                  </a:cubicBezTo>
                  <a:lnTo>
                    <a:pt x="6108" y="1500"/>
                  </a:lnTo>
                  <a:cubicBezTo>
                    <a:pt x="6108" y="1601"/>
                    <a:pt x="6069" y="1692"/>
                    <a:pt x="6007" y="1763"/>
                  </a:cubicBezTo>
                  <a:lnTo>
                    <a:pt x="3409" y="1763"/>
                  </a:lnTo>
                  <a:cubicBezTo>
                    <a:pt x="3347" y="1692"/>
                    <a:pt x="3308" y="1601"/>
                    <a:pt x="3308" y="1500"/>
                  </a:cubicBezTo>
                  <a:lnTo>
                    <a:pt x="3308" y="1200"/>
                  </a:lnTo>
                  <a:close/>
                  <a:moveTo>
                    <a:pt x="3961" y="3138"/>
                  </a:moveTo>
                  <a:cubicBezTo>
                    <a:pt x="4346" y="3138"/>
                    <a:pt x="4690" y="3308"/>
                    <a:pt x="4925" y="3575"/>
                  </a:cubicBezTo>
                  <a:cubicBezTo>
                    <a:pt x="5161" y="3308"/>
                    <a:pt x="5504" y="3138"/>
                    <a:pt x="5889" y="3138"/>
                  </a:cubicBezTo>
                  <a:cubicBezTo>
                    <a:pt x="6598" y="3138"/>
                    <a:pt x="7174" y="3713"/>
                    <a:pt x="7174" y="4423"/>
                  </a:cubicBezTo>
                  <a:cubicBezTo>
                    <a:pt x="7174" y="4816"/>
                    <a:pt x="6997" y="5167"/>
                    <a:pt x="6719" y="5402"/>
                  </a:cubicBezTo>
                  <a:lnTo>
                    <a:pt x="6720" y="5402"/>
                  </a:lnTo>
                  <a:lnTo>
                    <a:pt x="4952" y="7137"/>
                  </a:lnTo>
                  <a:lnTo>
                    <a:pt x="3130" y="5402"/>
                  </a:lnTo>
                  <a:lnTo>
                    <a:pt x="3130" y="5402"/>
                  </a:lnTo>
                  <a:cubicBezTo>
                    <a:pt x="2853" y="5167"/>
                    <a:pt x="2676" y="4816"/>
                    <a:pt x="2676" y="4423"/>
                  </a:cubicBezTo>
                  <a:cubicBezTo>
                    <a:pt x="2676" y="3713"/>
                    <a:pt x="3252" y="3138"/>
                    <a:pt x="3961" y="3138"/>
                  </a:cubicBezTo>
                  <a:close/>
                </a:path>
              </a:pathLst>
            </a:custGeom>
            <a:solidFill>
              <a:srgbClr val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0519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圆角 3">
            <a:extLst>
              <a:ext uri="{FF2B5EF4-FFF2-40B4-BE49-F238E27FC236}">
                <a16:creationId xmlns:a16="http://schemas.microsoft.com/office/drawing/2014/main" id="{2675932C-9D37-23C1-4D39-3818CB6FC1C2}"/>
              </a:ext>
            </a:extLst>
          </p:cNvPr>
          <p:cNvSpPr/>
          <p:nvPr/>
        </p:nvSpPr>
        <p:spPr>
          <a:xfrm>
            <a:off x="78063" y="1187427"/>
            <a:ext cx="233718" cy="9144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E324C773-3500-E6B6-3847-A3C9FFE5C95B}"/>
              </a:ext>
            </a:extLst>
          </p:cNvPr>
          <p:cNvSpPr/>
          <p:nvPr/>
        </p:nvSpPr>
        <p:spPr>
          <a:xfrm>
            <a:off x="78062" y="2271701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6B27E3E7-FB43-7072-02BB-F8B27A7C0910}"/>
              </a:ext>
            </a:extLst>
          </p:cNvPr>
          <p:cNvSpPr/>
          <p:nvPr/>
        </p:nvSpPr>
        <p:spPr>
          <a:xfrm>
            <a:off x="78062" y="3127375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EEE794B2-88B8-AF3C-3C1B-901C4F504D83}"/>
              </a:ext>
            </a:extLst>
          </p:cNvPr>
          <p:cNvSpPr/>
          <p:nvPr/>
        </p:nvSpPr>
        <p:spPr>
          <a:xfrm>
            <a:off x="78062" y="3983049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EBE119A7-DDD8-B717-89C8-FC2626CF216B}"/>
              </a:ext>
            </a:extLst>
          </p:cNvPr>
          <p:cNvSpPr/>
          <p:nvPr/>
        </p:nvSpPr>
        <p:spPr>
          <a:xfrm>
            <a:off x="78062" y="4838723"/>
            <a:ext cx="233718" cy="685800"/>
          </a:xfrm>
          <a:prstGeom prst="roundRect">
            <a:avLst>
              <a:gd name="adj" fmla="val 50000"/>
            </a:avLst>
          </a:prstGeom>
          <a:solidFill>
            <a:srgbClr val="1E39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6B0E063B-50DE-1CA9-E240-12B0EA718DCF}"/>
              </a:ext>
            </a:extLst>
          </p:cNvPr>
          <p:cNvSpPr txBox="1"/>
          <p:nvPr/>
        </p:nvSpPr>
        <p:spPr>
          <a:xfrm>
            <a:off x="511942" y="130126"/>
            <a:ext cx="9198364" cy="644535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44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二氮嗪口服混悬液填补目录内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CHI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治疗药物空白，患者人群少，基金影响小，临床管理难度低</a:t>
            </a: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1D8294D7-1937-C0AA-2E31-183D4CF34176}"/>
              </a:ext>
            </a:extLst>
          </p:cNvPr>
          <p:cNvSpPr/>
          <p:nvPr/>
        </p:nvSpPr>
        <p:spPr bwMode="gray">
          <a:xfrm>
            <a:off x="426895" y="3488533"/>
            <a:ext cx="5339232" cy="308292"/>
          </a:xfrm>
          <a:prstGeom prst="rect">
            <a:avLst/>
          </a:prstGeom>
          <a:solidFill>
            <a:srgbClr val="0095FF">
              <a:lumMod val="20000"/>
              <a:lumOff val="80000"/>
            </a:srgbClr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47BB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弥补药品目录短板</a:t>
            </a:r>
          </a:p>
        </p:txBody>
      </p:sp>
      <p:sp>
        <p:nvSpPr>
          <p:cNvPr id="27" name="iconfont-1039-798071">
            <a:extLst>
              <a:ext uri="{FF2B5EF4-FFF2-40B4-BE49-F238E27FC236}">
                <a16:creationId xmlns:a16="http://schemas.microsoft.com/office/drawing/2014/main" id="{3AADD52C-449F-6C83-79F6-5FD0943B8614}"/>
              </a:ext>
            </a:extLst>
          </p:cNvPr>
          <p:cNvSpPr/>
          <p:nvPr/>
        </p:nvSpPr>
        <p:spPr>
          <a:xfrm>
            <a:off x="1897618" y="3538941"/>
            <a:ext cx="214402" cy="214253"/>
          </a:xfrm>
          <a:custGeom>
            <a:avLst/>
            <a:gdLst>
              <a:gd name="connsiteX0" fmla="*/ 304094 w 608274"/>
              <a:gd name="connsiteY0" fmla="*/ 322696 h 607851"/>
              <a:gd name="connsiteX1" fmla="*/ 313714 w 608274"/>
              <a:gd name="connsiteY1" fmla="*/ 322696 h 607851"/>
              <a:gd name="connsiteX2" fmla="*/ 323238 w 608274"/>
              <a:gd name="connsiteY2" fmla="*/ 322696 h 607851"/>
              <a:gd name="connsiteX3" fmla="*/ 383955 w 608274"/>
              <a:gd name="connsiteY3" fmla="*/ 322696 h 607851"/>
              <a:gd name="connsiteX4" fmla="*/ 376716 w 608274"/>
              <a:gd name="connsiteY4" fmla="*/ 356882 h 607851"/>
              <a:gd name="connsiteX5" fmla="*/ 400003 w 608274"/>
              <a:gd name="connsiteY5" fmla="*/ 411893 h 607851"/>
              <a:gd name="connsiteX6" fmla="*/ 455101 w 608274"/>
              <a:gd name="connsiteY6" fmla="*/ 435238 h 607851"/>
              <a:gd name="connsiteX7" fmla="*/ 456244 w 608274"/>
              <a:gd name="connsiteY7" fmla="*/ 435238 h 607851"/>
              <a:gd name="connsiteX8" fmla="*/ 512484 w 608274"/>
              <a:gd name="connsiteY8" fmla="*/ 411988 h 607851"/>
              <a:gd name="connsiteX9" fmla="*/ 535771 w 608274"/>
              <a:gd name="connsiteY9" fmla="*/ 355836 h 607851"/>
              <a:gd name="connsiteX10" fmla="*/ 528533 w 608274"/>
              <a:gd name="connsiteY10" fmla="*/ 322696 h 607851"/>
              <a:gd name="connsiteX11" fmla="*/ 608203 w 608274"/>
              <a:gd name="connsiteY11" fmla="*/ 322696 h 607851"/>
              <a:gd name="connsiteX12" fmla="*/ 608203 w 608274"/>
              <a:gd name="connsiteY12" fmla="*/ 582156 h 607851"/>
              <a:gd name="connsiteX13" fmla="*/ 582821 w 608274"/>
              <a:gd name="connsiteY13" fmla="*/ 607498 h 607851"/>
              <a:gd name="connsiteX14" fmla="*/ 323238 w 608274"/>
              <a:gd name="connsiteY14" fmla="*/ 607498 h 607851"/>
              <a:gd name="connsiteX15" fmla="*/ 313714 w 608274"/>
              <a:gd name="connsiteY15" fmla="*/ 607498 h 607851"/>
              <a:gd name="connsiteX16" fmla="*/ 304189 w 608274"/>
              <a:gd name="connsiteY16" fmla="*/ 607498 h 607851"/>
              <a:gd name="connsiteX17" fmla="*/ 304094 w 608274"/>
              <a:gd name="connsiteY17" fmla="*/ 607498 h 607851"/>
              <a:gd name="connsiteX18" fmla="*/ 304094 w 608274"/>
              <a:gd name="connsiteY18" fmla="*/ 493910 h 607851"/>
              <a:gd name="connsiteX19" fmla="*/ 304094 w 608274"/>
              <a:gd name="connsiteY19" fmla="*/ 493482 h 607851"/>
              <a:gd name="connsiteX20" fmla="*/ 288760 w 608274"/>
              <a:gd name="connsiteY20" fmla="*/ 503562 h 607851"/>
              <a:gd name="connsiteX21" fmla="*/ 251854 w 608274"/>
              <a:gd name="connsiteY21" fmla="*/ 516067 h 607851"/>
              <a:gd name="connsiteX22" fmla="*/ 199232 w 608274"/>
              <a:gd name="connsiteY22" fmla="*/ 485495 h 607851"/>
              <a:gd name="connsiteX23" fmla="*/ 191375 w 608274"/>
              <a:gd name="connsiteY23" fmla="*/ 454827 h 607851"/>
              <a:gd name="connsiteX24" fmla="*/ 251092 w 608274"/>
              <a:gd name="connsiteY24" fmla="*/ 395299 h 607851"/>
              <a:gd name="connsiteX25" fmla="*/ 251854 w 608274"/>
              <a:gd name="connsiteY25" fmla="*/ 395299 h 607851"/>
              <a:gd name="connsiteX26" fmla="*/ 288760 w 608274"/>
              <a:gd name="connsiteY26" fmla="*/ 407852 h 607851"/>
              <a:gd name="connsiteX27" fmla="*/ 304094 w 608274"/>
              <a:gd name="connsiteY27" fmla="*/ 417884 h 607851"/>
              <a:gd name="connsiteX28" fmla="*/ 152127 w 608274"/>
              <a:gd name="connsiteY28" fmla="*/ 191656 h 607851"/>
              <a:gd name="connsiteX29" fmla="*/ 152984 w 608274"/>
              <a:gd name="connsiteY29" fmla="*/ 191656 h 607851"/>
              <a:gd name="connsiteX30" fmla="*/ 212616 w 608274"/>
              <a:gd name="connsiteY30" fmla="*/ 251282 h 607851"/>
              <a:gd name="connsiteX31" fmla="*/ 199566 w 608274"/>
              <a:gd name="connsiteY31" fmla="*/ 289464 h 607851"/>
              <a:gd name="connsiteX32" fmla="*/ 189945 w 608274"/>
              <a:gd name="connsiteY32" fmla="*/ 304204 h 607851"/>
              <a:gd name="connsiteX33" fmla="*/ 285155 w 608274"/>
              <a:gd name="connsiteY33" fmla="*/ 304204 h 607851"/>
              <a:gd name="connsiteX34" fmla="*/ 285060 w 608274"/>
              <a:gd name="connsiteY34" fmla="*/ 383516 h 607851"/>
              <a:gd name="connsiteX35" fmla="*/ 251862 w 608274"/>
              <a:gd name="connsiteY35" fmla="*/ 376288 h 607851"/>
              <a:gd name="connsiteX36" fmla="*/ 250862 w 608274"/>
              <a:gd name="connsiteY36" fmla="*/ 376288 h 607851"/>
              <a:gd name="connsiteX37" fmla="*/ 195708 w 608274"/>
              <a:gd name="connsiteY37" fmla="*/ 399540 h 607851"/>
              <a:gd name="connsiteX38" fmla="*/ 172322 w 608274"/>
              <a:gd name="connsiteY38" fmla="*/ 454601 h 607851"/>
              <a:gd name="connsiteX39" fmla="*/ 195231 w 608274"/>
              <a:gd name="connsiteY39" fmla="*/ 511470 h 607851"/>
              <a:gd name="connsiteX40" fmla="*/ 220618 w 608274"/>
              <a:gd name="connsiteY40" fmla="*/ 528778 h 607851"/>
              <a:gd name="connsiteX41" fmla="*/ 251862 w 608274"/>
              <a:gd name="connsiteY41" fmla="*/ 535102 h 607851"/>
              <a:gd name="connsiteX42" fmla="*/ 285060 w 608274"/>
              <a:gd name="connsiteY42" fmla="*/ 527874 h 607851"/>
              <a:gd name="connsiteX43" fmla="*/ 285060 w 608274"/>
              <a:gd name="connsiteY43" fmla="*/ 607518 h 607851"/>
              <a:gd name="connsiteX44" fmla="*/ 285060 w 608274"/>
              <a:gd name="connsiteY44" fmla="*/ 607851 h 607851"/>
              <a:gd name="connsiteX45" fmla="*/ 25434 w 608274"/>
              <a:gd name="connsiteY45" fmla="*/ 607851 h 607851"/>
              <a:gd name="connsiteX46" fmla="*/ 0 w 608274"/>
              <a:gd name="connsiteY46" fmla="*/ 582508 h 607851"/>
              <a:gd name="connsiteX47" fmla="*/ 0 w 608274"/>
              <a:gd name="connsiteY47" fmla="*/ 329548 h 607851"/>
              <a:gd name="connsiteX48" fmla="*/ 25434 w 608274"/>
              <a:gd name="connsiteY48" fmla="*/ 304204 h 607851"/>
              <a:gd name="connsiteX49" fmla="*/ 114262 w 608274"/>
              <a:gd name="connsiteY49" fmla="*/ 304204 h 607851"/>
              <a:gd name="connsiteX50" fmla="*/ 104593 w 608274"/>
              <a:gd name="connsiteY50" fmla="*/ 289417 h 607851"/>
              <a:gd name="connsiteX51" fmla="*/ 91591 w 608274"/>
              <a:gd name="connsiteY51" fmla="*/ 252043 h 607851"/>
              <a:gd name="connsiteX52" fmla="*/ 152127 w 608274"/>
              <a:gd name="connsiteY52" fmla="*/ 191656 h 607851"/>
              <a:gd name="connsiteX53" fmla="*/ 304208 w 608274"/>
              <a:gd name="connsiteY53" fmla="*/ 0 h 607851"/>
              <a:gd name="connsiteX54" fmla="*/ 582895 w 608274"/>
              <a:gd name="connsiteY54" fmla="*/ 0 h 607851"/>
              <a:gd name="connsiteX55" fmla="*/ 608274 w 608274"/>
              <a:gd name="connsiteY55" fmla="*/ 25344 h 607851"/>
              <a:gd name="connsiteX56" fmla="*/ 608274 w 608274"/>
              <a:gd name="connsiteY56" fmla="*/ 292854 h 607851"/>
              <a:gd name="connsiteX57" fmla="*/ 608274 w 608274"/>
              <a:gd name="connsiteY57" fmla="*/ 303647 h 607851"/>
              <a:gd name="connsiteX58" fmla="*/ 606512 w 608274"/>
              <a:gd name="connsiteY58" fmla="*/ 303647 h 607851"/>
              <a:gd name="connsiteX59" fmla="*/ 494095 w 608274"/>
              <a:gd name="connsiteY59" fmla="*/ 303647 h 607851"/>
              <a:gd name="connsiteX60" fmla="*/ 494190 w 608274"/>
              <a:gd name="connsiteY60" fmla="*/ 303837 h 607851"/>
              <a:gd name="connsiteX61" fmla="*/ 504189 w 608274"/>
              <a:gd name="connsiteY61" fmla="*/ 319053 h 607851"/>
              <a:gd name="connsiteX62" fmla="*/ 516711 w 608274"/>
              <a:gd name="connsiteY62" fmla="*/ 355808 h 607851"/>
              <a:gd name="connsiteX63" fmla="*/ 496856 w 608274"/>
              <a:gd name="connsiteY63" fmla="*/ 400552 h 607851"/>
              <a:gd name="connsiteX64" fmla="*/ 456241 w 608274"/>
              <a:gd name="connsiteY64" fmla="*/ 416195 h 607851"/>
              <a:gd name="connsiteX65" fmla="*/ 455384 w 608274"/>
              <a:gd name="connsiteY65" fmla="*/ 416195 h 607851"/>
              <a:gd name="connsiteX66" fmla="*/ 395771 w 608274"/>
              <a:gd name="connsiteY66" fmla="*/ 356617 h 607851"/>
              <a:gd name="connsiteX67" fmla="*/ 408246 w 608274"/>
              <a:gd name="connsiteY67" fmla="*/ 319053 h 607851"/>
              <a:gd name="connsiteX68" fmla="*/ 418387 w 608274"/>
              <a:gd name="connsiteY68" fmla="*/ 303647 h 607851"/>
              <a:gd name="connsiteX69" fmla="*/ 323254 w 608274"/>
              <a:gd name="connsiteY69" fmla="*/ 303647 h 607851"/>
              <a:gd name="connsiteX70" fmla="*/ 304208 w 608274"/>
              <a:gd name="connsiteY70" fmla="*/ 303647 h 607851"/>
              <a:gd name="connsiteX71" fmla="*/ 304208 w 608274"/>
              <a:gd name="connsiteY71" fmla="*/ 187152 h 607851"/>
              <a:gd name="connsiteX72" fmla="*/ 317683 w 608274"/>
              <a:gd name="connsiteY72" fmla="*/ 198279 h 607851"/>
              <a:gd name="connsiteX73" fmla="*/ 356298 w 608274"/>
              <a:gd name="connsiteY73" fmla="*/ 212211 h 607851"/>
              <a:gd name="connsiteX74" fmla="*/ 357108 w 608274"/>
              <a:gd name="connsiteY74" fmla="*/ 212211 h 607851"/>
              <a:gd name="connsiteX75" fmla="*/ 416769 w 608274"/>
              <a:gd name="connsiteY75" fmla="*/ 152680 h 607851"/>
              <a:gd name="connsiteX76" fmla="*/ 356298 w 608274"/>
              <a:gd name="connsiteY76" fmla="*/ 91437 h 607851"/>
              <a:gd name="connsiteX77" fmla="*/ 317683 w 608274"/>
              <a:gd name="connsiteY77" fmla="*/ 105368 h 607851"/>
              <a:gd name="connsiteX78" fmla="*/ 304208 w 608274"/>
              <a:gd name="connsiteY78" fmla="*/ 116495 h 607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608274" h="607851">
                <a:moveTo>
                  <a:pt x="304094" y="322696"/>
                </a:moveTo>
                <a:lnTo>
                  <a:pt x="313714" y="322696"/>
                </a:lnTo>
                <a:lnTo>
                  <a:pt x="323238" y="322696"/>
                </a:lnTo>
                <a:lnTo>
                  <a:pt x="383955" y="322696"/>
                </a:lnTo>
                <a:cubicBezTo>
                  <a:pt x="379050" y="333347"/>
                  <a:pt x="376574" y="344995"/>
                  <a:pt x="376716" y="356882"/>
                </a:cubicBezTo>
                <a:cubicBezTo>
                  <a:pt x="376955" y="377612"/>
                  <a:pt x="385241" y="397154"/>
                  <a:pt x="400003" y="411893"/>
                </a:cubicBezTo>
                <a:cubicBezTo>
                  <a:pt x="414766" y="426680"/>
                  <a:pt x="434338" y="434953"/>
                  <a:pt x="455101" y="435238"/>
                </a:cubicBezTo>
                <a:cubicBezTo>
                  <a:pt x="455482" y="435238"/>
                  <a:pt x="455863" y="435238"/>
                  <a:pt x="456244" y="435238"/>
                </a:cubicBezTo>
                <a:cubicBezTo>
                  <a:pt x="477483" y="435238"/>
                  <a:pt x="497436" y="427013"/>
                  <a:pt x="512484" y="411988"/>
                </a:cubicBezTo>
                <a:cubicBezTo>
                  <a:pt x="527485" y="397011"/>
                  <a:pt x="535771" y="377042"/>
                  <a:pt x="535771" y="355836"/>
                </a:cubicBezTo>
                <a:cubicBezTo>
                  <a:pt x="535771" y="344330"/>
                  <a:pt x="533247" y="333014"/>
                  <a:pt x="528533" y="322696"/>
                </a:cubicBezTo>
                <a:lnTo>
                  <a:pt x="608203" y="322696"/>
                </a:lnTo>
                <a:lnTo>
                  <a:pt x="608203" y="582156"/>
                </a:lnTo>
                <a:cubicBezTo>
                  <a:pt x="608203" y="596182"/>
                  <a:pt x="596822" y="607498"/>
                  <a:pt x="582821" y="607498"/>
                </a:cubicBezTo>
                <a:lnTo>
                  <a:pt x="323238" y="607498"/>
                </a:lnTo>
                <a:lnTo>
                  <a:pt x="313714" y="607498"/>
                </a:lnTo>
                <a:lnTo>
                  <a:pt x="304189" y="607498"/>
                </a:lnTo>
                <a:lnTo>
                  <a:pt x="304094" y="607498"/>
                </a:lnTo>
                <a:lnTo>
                  <a:pt x="304094" y="493910"/>
                </a:lnTo>
                <a:lnTo>
                  <a:pt x="304094" y="493482"/>
                </a:lnTo>
                <a:cubicBezTo>
                  <a:pt x="300713" y="495384"/>
                  <a:pt x="295475" y="499283"/>
                  <a:pt x="288760" y="503562"/>
                </a:cubicBezTo>
                <a:cubicBezTo>
                  <a:pt x="277855" y="510409"/>
                  <a:pt x="265759" y="516067"/>
                  <a:pt x="251854" y="516067"/>
                </a:cubicBezTo>
                <a:cubicBezTo>
                  <a:pt x="229281" y="516067"/>
                  <a:pt x="209614" y="503752"/>
                  <a:pt x="199232" y="485495"/>
                </a:cubicBezTo>
                <a:cubicBezTo>
                  <a:pt x="194089" y="476461"/>
                  <a:pt x="191232" y="466001"/>
                  <a:pt x="191375" y="454827"/>
                </a:cubicBezTo>
                <a:cubicBezTo>
                  <a:pt x="191803" y="422258"/>
                  <a:pt x="218471" y="395727"/>
                  <a:pt x="251092" y="395299"/>
                </a:cubicBezTo>
                <a:cubicBezTo>
                  <a:pt x="251330" y="395299"/>
                  <a:pt x="251616" y="395299"/>
                  <a:pt x="251854" y="395299"/>
                </a:cubicBezTo>
                <a:cubicBezTo>
                  <a:pt x="265759" y="395299"/>
                  <a:pt x="278141" y="400529"/>
                  <a:pt x="288760" y="407852"/>
                </a:cubicBezTo>
                <a:cubicBezTo>
                  <a:pt x="294522" y="411798"/>
                  <a:pt x="300713" y="415982"/>
                  <a:pt x="304094" y="417884"/>
                </a:cubicBezTo>
                <a:close/>
                <a:moveTo>
                  <a:pt x="152127" y="191656"/>
                </a:moveTo>
                <a:cubicBezTo>
                  <a:pt x="152413" y="191656"/>
                  <a:pt x="152699" y="191656"/>
                  <a:pt x="152984" y="191656"/>
                </a:cubicBezTo>
                <a:cubicBezTo>
                  <a:pt x="185563" y="192084"/>
                  <a:pt x="212187" y="218712"/>
                  <a:pt x="212616" y="251282"/>
                </a:cubicBezTo>
                <a:cubicBezTo>
                  <a:pt x="212807" y="265737"/>
                  <a:pt x="207139" y="278480"/>
                  <a:pt x="199566" y="289464"/>
                </a:cubicBezTo>
                <a:cubicBezTo>
                  <a:pt x="195660" y="295170"/>
                  <a:pt x="192278" y="300210"/>
                  <a:pt x="189945" y="304204"/>
                </a:cubicBezTo>
                <a:lnTo>
                  <a:pt x="285155" y="304204"/>
                </a:lnTo>
                <a:lnTo>
                  <a:pt x="285060" y="383516"/>
                </a:lnTo>
                <a:cubicBezTo>
                  <a:pt x="274724" y="378808"/>
                  <a:pt x="263389" y="376288"/>
                  <a:pt x="251862" y="376288"/>
                </a:cubicBezTo>
                <a:cubicBezTo>
                  <a:pt x="251529" y="376288"/>
                  <a:pt x="251195" y="376288"/>
                  <a:pt x="250862" y="376288"/>
                </a:cubicBezTo>
                <a:cubicBezTo>
                  <a:pt x="230096" y="376574"/>
                  <a:pt x="210473" y="384800"/>
                  <a:pt x="195708" y="399540"/>
                </a:cubicBezTo>
                <a:cubicBezTo>
                  <a:pt x="180895" y="414327"/>
                  <a:pt x="172608" y="433870"/>
                  <a:pt x="172322" y="454601"/>
                </a:cubicBezTo>
                <a:cubicBezTo>
                  <a:pt x="172036" y="475998"/>
                  <a:pt x="180133" y="496207"/>
                  <a:pt x="195231" y="511470"/>
                </a:cubicBezTo>
                <a:cubicBezTo>
                  <a:pt x="202519" y="518887"/>
                  <a:pt x="211092" y="524688"/>
                  <a:pt x="220618" y="528778"/>
                </a:cubicBezTo>
                <a:cubicBezTo>
                  <a:pt x="230525" y="532962"/>
                  <a:pt x="241051" y="535102"/>
                  <a:pt x="251862" y="535102"/>
                </a:cubicBezTo>
                <a:cubicBezTo>
                  <a:pt x="263389" y="535102"/>
                  <a:pt x="274724" y="532629"/>
                  <a:pt x="285060" y="527874"/>
                </a:cubicBezTo>
                <a:lnTo>
                  <a:pt x="285060" y="607518"/>
                </a:lnTo>
                <a:lnTo>
                  <a:pt x="285060" y="607851"/>
                </a:lnTo>
                <a:lnTo>
                  <a:pt x="25434" y="607851"/>
                </a:lnTo>
                <a:cubicBezTo>
                  <a:pt x="11383" y="607851"/>
                  <a:pt x="0" y="596535"/>
                  <a:pt x="0" y="582508"/>
                </a:cubicBezTo>
                <a:lnTo>
                  <a:pt x="0" y="329548"/>
                </a:lnTo>
                <a:cubicBezTo>
                  <a:pt x="0" y="315569"/>
                  <a:pt x="11383" y="304204"/>
                  <a:pt x="25434" y="304204"/>
                </a:cubicBezTo>
                <a:lnTo>
                  <a:pt x="114262" y="304204"/>
                </a:lnTo>
                <a:cubicBezTo>
                  <a:pt x="111928" y="300210"/>
                  <a:pt x="108213" y="294695"/>
                  <a:pt x="104593" y="289417"/>
                </a:cubicBezTo>
                <a:cubicBezTo>
                  <a:pt x="97163" y="278623"/>
                  <a:pt x="91591" y="266165"/>
                  <a:pt x="91591" y="252043"/>
                </a:cubicBezTo>
                <a:cubicBezTo>
                  <a:pt x="91591" y="218712"/>
                  <a:pt x="118692" y="191656"/>
                  <a:pt x="152127" y="191656"/>
                </a:cubicBezTo>
                <a:close/>
                <a:moveTo>
                  <a:pt x="304208" y="0"/>
                </a:moveTo>
                <a:lnTo>
                  <a:pt x="582895" y="0"/>
                </a:lnTo>
                <a:cubicBezTo>
                  <a:pt x="596894" y="0"/>
                  <a:pt x="608274" y="11364"/>
                  <a:pt x="608274" y="25344"/>
                </a:cubicBezTo>
                <a:lnTo>
                  <a:pt x="608274" y="292854"/>
                </a:lnTo>
                <a:lnTo>
                  <a:pt x="608274" y="303647"/>
                </a:lnTo>
                <a:lnTo>
                  <a:pt x="606512" y="303647"/>
                </a:lnTo>
                <a:lnTo>
                  <a:pt x="494095" y="303647"/>
                </a:lnTo>
                <a:cubicBezTo>
                  <a:pt x="494095" y="303742"/>
                  <a:pt x="494142" y="303790"/>
                  <a:pt x="494190" y="303837"/>
                </a:cubicBezTo>
                <a:cubicBezTo>
                  <a:pt x="496047" y="307118"/>
                  <a:pt x="499570" y="312301"/>
                  <a:pt x="504189" y="319053"/>
                </a:cubicBezTo>
                <a:cubicBezTo>
                  <a:pt x="511474" y="329609"/>
                  <a:pt x="516711" y="341971"/>
                  <a:pt x="516711" y="355808"/>
                </a:cubicBezTo>
                <a:cubicBezTo>
                  <a:pt x="516711" y="373544"/>
                  <a:pt x="509045" y="389520"/>
                  <a:pt x="496856" y="400552"/>
                </a:cubicBezTo>
                <a:cubicBezTo>
                  <a:pt x="486143" y="410299"/>
                  <a:pt x="471859" y="416195"/>
                  <a:pt x="456241" y="416195"/>
                </a:cubicBezTo>
                <a:cubicBezTo>
                  <a:pt x="455955" y="416195"/>
                  <a:pt x="455670" y="416195"/>
                  <a:pt x="455384" y="416195"/>
                </a:cubicBezTo>
                <a:cubicBezTo>
                  <a:pt x="422768" y="415767"/>
                  <a:pt x="396152" y="389140"/>
                  <a:pt x="395771" y="356617"/>
                </a:cubicBezTo>
                <a:cubicBezTo>
                  <a:pt x="395580" y="342447"/>
                  <a:pt x="400675" y="329751"/>
                  <a:pt x="408246" y="319053"/>
                </a:cubicBezTo>
                <a:cubicBezTo>
                  <a:pt x="412388" y="313157"/>
                  <a:pt x="417483" y="305454"/>
                  <a:pt x="418387" y="303647"/>
                </a:cubicBezTo>
                <a:lnTo>
                  <a:pt x="323254" y="303647"/>
                </a:lnTo>
                <a:lnTo>
                  <a:pt x="304208" y="303647"/>
                </a:lnTo>
                <a:lnTo>
                  <a:pt x="304208" y="187152"/>
                </a:lnTo>
                <a:cubicBezTo>
                  <a:pt x="304208" y="187152"/>
                  <a:pt x="314397" y="195997"/>
                  <a:pt x="317683" y="198279"/>
                </a:cubicBezTo>
                <a:cubicBezTo>
                  <a:pt x="328158" y="206980"/>
                  <a:pt x="341633" y="212211"/>
                  <a:pt x="356298" y="212211"/>
                </a:cubicBezTo>
                <a:cubicBezTo>
                  <a:pt x="356584" y="212211"/>
                  <a:pt x="356822" y="212211"/>
                  <a:pt x="357108" y="212211"/>
                </a:cubicBezTo>
                <a:cubicBezTo>
                  <a:pt x="389676" y="211830"/>
                  <a:pt x="416340" y="185251"/>
                  <a:pt x="416769" y="152680"/>
                </a:cubicBezTo>
                <a:cubicBezTo>
                  <a:pt x="417245" y="118920"/>
                  <a:pt x="390009" y="91437"/>
                  <a:pt x="356298" y="91437"/>
                </a:cubicBezTo>
                <a:cubicBezTo>
                  <a:pt x="341633" y="91437"/>
                  <a:pt x="328158" y="96667"/>
                  <a:pt x="317683" y="105368"/>
                </a:cubicBezTo>
                <a:cubicBezTo>
                  <a:pt x="314397" y="107698"/>
                  <a:pt x="304208" y="116495"/>
                  <a:pt x="304208" y="116495"/>
                </a:cubicBezTo>
                <a:close/>
              </a:path>
            </a:pathLst>
          </a:custGeom>
          <a:solidFill>
            <a:srgbClr val="0047BB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C16BFF90-9C8A-8FD4-CC67-883A528C45C7}"/>
              </a:ext>
            </a:extLst>
          </p:cNvPr>
          <p:cNvSpPr/>
          <p:nvPr/>
        </p:nvSpPr>
        <p:spPr bwMode="gray">
          <a:xfrm>
            <a:off x="445537" y="863428"/>
            <a:ext cx="5339232" cy="277712"/>
          </a:xfrm>
          <a:prstGeom prst="rect">
            <a:avLst/>
          </a:prstGeom>
          <a:solidFill>
            <a:srgbClr val="0095FF">
              <a:lumMod val="20000"/>
              <a:lumOff val="80000"/>
            </a:srgbClr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47BB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对公共健康的影响</a:t>
            </a:r>
          </a:p>
        </p:txBody>
      </p:sp>
      <p:sp>
        <p:nvSpPr>
          <p:cNvPr id="29" name="iconfont-1033-827640">
            <a:extLst>
              <a:ext uri="{FF2B5EF4-FFF2-40B4-BE49-F238E27FC236}">
                <a16:creationId xmlns:a16="http://schemas.microsoft.com/office/drawing/2014/main" id="{B02196E9-80AC-12B1-01DC-297214D6CB61}"/>
              </a:ext>
            </a:extLst>
          </p:cNvPr>
          <p:cNvSpPr/>
          <p:nvPr/>
        </p:nvSpPr>
        <p:spPr>
          <a:xfrm>
            <a:off x="1896020" y="859636"/>
            <a:ext cx="216000" cy="216000"/>
          </a:xfrm>
          <a:custGeom>
            <a:avLst/>
            <a:gdLst>
              <a:gd name="T0" fmla="*/ 3457 w 11010"/>
              <a:gd name="T1" fmla="*/ 0 h 11046"/>
              <a:gd name="T2" fmla="*/ 20 w 11010"/>
              <a:gd name="T3" fmla="*/ 3520 h 11046"/>
              <a:gd name="T4" fmla="*/ 7514 w 11010"/>
              <a:gd name="T5" fmla="*/ 11046 h 11046"/>
              <a:gd name="T6" fmla="*/ 10987 w 11010"/>
              <a:gd name="T7" fmla="*/ 7644 h 11046"/>
              <a:gd name="T8" fmla="*/ 11010 w 11010"/>
              <a:gd name="T9" fmla="*/ 21 h 11046"/>
              <a:gd name="T10" fmla="*/ 9541 w 11010"/>
              <a:gd name="T11" fmla="*/ 7640 h 11046"/>
              <a:gd name="T12" fmla="*/ 1428 w 11010"/>
              <a:gd name="T13" fmla="*/ 9595 h 11046"/>
              <a:gd name="T14" fmla="*/ 1458 w 11010"/>
              <a:gd name="T15" fmla="*/ 3546 h 11046"/>
              <a:gd name="T16" fmla="*/ 9567 w 11010"/>
              <a:gd name="T17" fmla="*/ 1445 h 11046"/>
              <a:gd name="T18" fmla="*/ 9541 w 11010"/>
              <a:gd name="T19" fmla="*/ 7640 h 11046"/>
              <a:gd name="T20" fmla="*/ 5047 w 11010"/>
              <a:gd name="T21" fmla="*/ 7425 h 11046"/>
              <a:gd name="T22" fmla="*/ 6361 w 11010"/>
              <a:gd name="T23" fmla="*/ 3652 h 11046"/>
              <a:gd name="T24" fmla="*/ 5903 w 11010"/>
              <a:gd name="T25" fmla="*/ 2890 h 11046"/>
              <a:gd name="T26" fmla="*/ 4343 w 11010"/>
              <a:gd name="T27" fmla="*/ 3364 h 11046"/>
              <a:gd name="T28" fmla="*/ 3232 w 11010"/>
              <a:gd name="T29" fmla="*/ 3652 h 11046"/>
              <a:gd name="T30" fmla="*/ 2600 w 11010"/>
              <a:gd name="T31" fmla="*/ 7185 h 11046"/>
              <a:gd name="T32" fmla="*/ 7470 w 11010"/>
              <a:gd name="T33" fmla="*/ 7841 h 11046"/>
              <a:gd name="T34" fmla="*/ 8102 w 11010"/>
              <a:gd name="T35" fmla="*/ 4460 h 11046"/>
              <a:gd name="T36" fmla="*/ 8103 w 11010"/>
              <a:gd name="T37" fmla="*/ 4307 h 11046"/>
              <a:gd name="T38" fmla="*/ 6787 w 11010"/>
              <a:gd name="T39" fmla="*/ 6103 h 11046"/>
              <a:gd name="T40" fmla="*/ 5830 w 11010"/>
              <a:gd name="T41" fmla="*/ 6245 h 11046"/>
              <a:gd name="T42" fmla="*/ 5694 w 11010"/>
              <a:gd name="T43" fmla="*/ 7233 h 11046"/>
              <a:gd name="T44" fmla="*/ 4874 w 11010"/>
              <a:gd name="T45" fmla="*/ 7092 h 11046"/>
              <a:gd name="T46" fmla="*/ 4053 w 11010"/>
              <a:gd name="T47" fmla="*/ 6245 h 11046"/>
              <a:gd name="T48" fmla="*/ 3917 w 11010"/>
              <a:gd name="T49" fmla="*/ 5393 h 11046"/>
              <a:gd name="T50" fmla="*/ 4874 w 11010"/>
              <a:gd name="T51" fmla="*/ 5252 h 11046"/>
              <a:gd name="T52" fmla="*/ 5010 w 11010"/>
              <a:gd name="T53" fmla="*/ 4253 h 11046"/>
              <a:gd name="T54" fmla="*/ 5830 w 11010"/>
              <a:gd name="T55" fmla="*/ 4394 h 11046"/>
              <a:gd name="T56" fmla="*/ 6651 w 11010"/>
              <a:gd name="T57" fmla="*/ 5252 h 11046"/>
              <a:gd name="T58" fmla="*/ 6787 w 11010"/>
              <a:gd name="T59" fmla="*/ 6103 h 11046"/>
              <a:gd name="T60" fmla="*/ 5903 w 11010"/>
              <a:gd name="T61" fmla="*/ 3248 h 11046"/>
              <a:gd name="T62" fmla="*/ 4618 w 11010"/>
              <a:gd name="T63" fmla="*/ 3408 h 11046"/>
              <a:gd name="T64" fmla="*/ 6085 w 11010"/>
              <a:gd name="T65" fmla="*/ 3652 h 110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1010" h="11046">
                <a:moveTo>
                  <a:pt x="3457" y="0"/>
                </a:moveTo>
                <a:lnTo>
                  <a:pt x="3457" y="0"/>
                </a:lnTo>
                <a:cubicBezTo>
                  <a:pt x="1593" y="18"/>
                  <a:pt x="68" y="1664"/>
                  <a:pt x="30" y="3520"/>
                </a:cubicBezTo>
                <a:lnTo>
                  <a:pt x="20" y="3520"/>
                </a:lnTo>
                <a:lnTo>
                  <a:pt x="0" y="11025"/>
                </a:lnTo>
                <a:lnTo>
                  <a:pt x="7514" y="11046"/>
                </a:lnTo>
                <a:lnTo>
                  <a:pt x="7515" y="11045"/>
                </a:lnTo>
                <a:cubicBezTo>
                  <a:pt x="9367" y="11012"/>
                  <a:pt x="10950" y="9490"/>
                  <a:pt x="10987" y="7644"/>
                </a:cubicBezTo>
                <a:lnTo>
                  <a:pt x="10989" y="7644"/>
                </a:lnTo>
                <a:lnTo>
                  <a:pt x="11010" y="21"/>
                </a:lnTo>
                <a:lnTo>
                  <a:pt x="3457" y="0"/>
                </a:lnTo>
                <a:close/>
                <a:moveTo>
                  <a:pt x="9541" y="7640"/>
                </a:moveTo>
                <a:cubicBezTo>
                  <a:pt x="9507" y="8750"/>
                  <a:pt x="8658" y="9565"/>
                  <a:pt x="7547" y="9599"/>
                </a:cubicBezTo>
                <a:lnTo>
                  <a:pt x="1428" y="9595"/>
                </a:lnTo>
                <a:lnTo>
                  <a:pt x="1458" y="3546"/>
                </a:lnTo>
                <a:lnTo>
                  <a:pt x="1458" y="3546"/>
                </a:lnTo>
                <a:cubicBezTo>
                  <a:pt x="1481" y="2408"/>
                  <a:pt x="2308" y="1444"/>
                  <a:pt x="3453" y="1441"/>
                </a:cubicBezTo>
                <a:lnTo>
                  <a:pt x="9567" y="1445"/>
                </a:lnTo>
                <a:lnTo>
                  <a:pt x="9538" y="7640"/>
                </a:lnTo>
                <a:lnTo>
                  <a:pt x="9541" y="7640"/>
                </a:lnTo>
                <a:close/>
                <a:moveTo>
                  <a:pt x="9541" y="7640"/>
                </a:moveTo>
                <a:close/>
                <a:moveTo>
                  <a:pt x="5047" y="7425"/>
                </a:moveTo>
                <a:close/>
                <a:moveTo>
                  <a:pt x="7471" y="3652"/>
                </a:moveTo>
                <a:lnTo>
                  <a:pt x="6361" y="3652"/>
                </a:lnTo>
                <a:lnTo>
                  <a:pt x="6361" y="3364"/>
                </a:lnTo>
                <a:cubicBezTo>
                  <a:pt x="6361" y="3102"/>
                  <a:pt x="6156" y="2890"/>
                  <a:pt x="5903" y="2890"/>
                </a:cubicBezTo>
                <a:lnTo>
                  <a:pt x="4800" y="2890"/>
                </a:lnTo>
                <a:cubicBezTo>
                  <a:pt x="4548" y="2890"/>
                  <a:pt x="4343" y="3102"/>
                  <a:pt x="4343" y="3364"/>
                </a:cubicBezTo>
                <a:lnTo>
                  <a:pt x="4343" y="3652"/>
                </a:lnTo>
                <a:lnTo>
                  <a:pt x="3232" y="3652"/>
                </a:lnTo>
                <a:cubicBezTo>
                  <a:pt x="2883" y="3652"/>
                  <a:pt x="2600" y="3945"/>
                  <a:pt x="2600" y="4307"/>
                </a:cubicBezTo>
                <a:lnTo>
                  <a:pt x="2600" y="7185"/>
                </a:lnTo>
                <a:cubicBezTo>
                  <a:pt x="2600" y="7547"/>
                  <a:pt x="2883" y="7841"/>
                  <a:pt x="3232" y="7841"/>
                </a:cubicBezTo>
                <a:lnTo>
                  <a:pt x="7470" y="7841"/>
                </a:lnTo>
                <a:cubicBezTo>
                  <a:pt x="7819" y="7841"/>
                  <a:pt x="8102" y="7547"/>
                  <a:pt x="8102" y="7185"/>
                </a:cubicBezTo>
                <a:lnTo>
                  <a:pt x="8102" y="4460"/>
                </a:lnTo>
                <a:cubicBezTo>
                  <a:pt x="8102" y="4473"/>
                  <a:pt x="8103" y="4485"/>
                  <a:pt x="8103" y="4498"/>
                </a:cubicBezTo>
                <a:lnTo>
                  <a:pt x="8103" y="4307"/>
                </a:lnTo>
                <a:cubicBezTo>
                  <a:pt x="8103" y="3945"/>
                  <a:pt x="7820" y="3652"/>
                  <a:pt x="7471" y="3652"/>
                </a:cubicBezTo>
                <a:close/>
                <a:moveTo>
                  <a:pt x="6787" y="6103"/>
                </a:moveTo>
                <a:cubicBezTo>
                  <a:pt x="6787" y="6181"/>
                  <a:pt x="6726" y="6245"/>
                  <a:pt x="6651" y="6245"/>
                </a:cubicBezTo>
                <a:lnTo>
                  <a:pt x="5830" y="6245"/>
                </a:lnTo>
                <a:lnTo>
                  <a:pt x="5830" y="7092"/>
                </a:lnTo>
                <a:cubicBezTo>
                  <a:pt x="5830" y="7170"/>
                  <a:pt x="5769" y="7233"/>
                  <a:pt x="5694" y="7233"/>
                </a:cubicBezTo>
                <a:lnTo>
                  <a:pt x="5010" y="7233"/>
                </a:lnTo>
                <a:cubicBezTo>
                  <a:pt x="4935" y="7233"/>
                  <a:pt x="4874" y="7170"/>
                  <a:pt x="4874" y="7092"/>
                </a:cubicBezTo>
                <a:lnTo>
                  <a:pt x="4874" y="6245"/>
                </a:lnTo>
                <a:lnTo>
                  <a:pt x="4053" y="6245"/>
                </a:lnTo>
                <a:cubicBezTo>
                  <a:pt x="3978" y="6245"/>
                  <a:pt x="3917" y="6181"/>
                  <a:pt x="3917" y="6103"/>
                </a:cubicBezTo>
                <a:lnTo>
                  <a:pt x="3917" y="5393"/>
                </a:lnTo>
                <a:cubicBezTo>
                  <a:pt x="3917" y="5315"/>
                  <a:pt x="3978" y="5252"/>
                  <a:pt x="4053" y="5252"/>
                </a:cubicBezTo>
                <a:lnTo>
                  <a:pt x="4874" y="5252"/>
                </a:lnTo>
                <a:lnTo>
                  <a:pt x="4874" y="4394"/>
                </a:lnTo>
                <a:cubicBezTo>
                  <a:pt x="4874" y="4316"/>
                  <a:pt x="4935" y="4253"/>
                  <a:pt x="5010" y="4253"/>
                </a:cubicBezTo>
                <a:lnTo>
                  <a:pt x="5694" y="4253"/>
                </a:lnTo>
                <a:cubicBezTo>
                  <a:pt x="5769" y="4253"/>
                  <a:pt x="5830" y="4316"/>
                  <a:pt x="5830" y="4394"/>
                </a:cubicBezTo>
                <a:lnTo>
                  <a:pt x="5830" y="5252"/>
                </a:lnTo>
                <a:lnTo>
                  <a:pt x="6651" y="5252"/>
                </a:lnTo>
                <a:cubicBezTo>
                  <a:pt x="6726" y="5252"/>
                  <a:pt x="6787" y="5315"/>
                  <a:pt x="6787" y="5393"/>
                </a:cubicBezTo>
                <a:lnTo>
                  <a:pt x="6787" y="6103"/>
                </a:lnTo>
                <a:close/>
                <a:moveTo>
                  <a:pt x="6085" y="3408"/>
                </a:moveTo>
                <a:cubicBezTo>
                  <a:pt x="6085" y="3320"/>
                  <a:pt x="6004" y="3248"/>
                  <a:pt x="5903" y="3248"/>
                </a:cubicBezTo>
                <a:lnTo>
                  <a:pt x="4800" y="3248"/>
                </a:lnTo>
                <a:cubicBezTo>
                  <a:pt x="4700" y="3248"/>
                  <a:pt x="4618" y="3320"/>
                  <a:pt x="4618" y="3408"/>
                </a:cubicBezTo>
                <a:lnTo>
                  <a:pt x="4618" y="3652"/>
                </a:lnTo>
                <a:lnTo>
                  <a:pt x="6085" y="3652"/>
                </a:lnTo>
                <a:lnTo>
                  <a:pt x="6085" y="3408"/>
                </a:lnTo>
                <a:close/>
              </a:path>
            </a:pathLst>
          </a:custGeom>
          <a:solidFill>
            <a:srgbClr val="0047BB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B7AC51CB-529B-F3CB-1A22-4227558294AB}"/>
              </a:ext>
            </a:extLst>
          </p:cNvPr>
          <p:cNvSpPr/>
          <p:nvPr/>
        </p:nvSpPr>
        <p:spPr bwMode="gray">
          <a:xfrm>
            <a:off x="5911850" y="3488534"/>
            <a:ext cx="5339232" cy="308292"/>
          </a:xfrm>
          <a:prstGeom prst="rect">
            <a:avLst/>
          </a:prstGeom>
          <a:solidFill>
            <a:srgbClr val="0095FF">
              <a:lumMod val="20000"/>
              <a:lumOff val="80000"/>
            </a:srgbClr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47BB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临床管理难度低        </a:t>
            </a:r>
          </a:p>
        </p:txBody>
      </p:sp>
      <p:sp>
        <p:nvSpPr>
          <p:cNvPr id="31" name="iconfont-10796-5191254">
            <a:extLst>
              <a:ext uri="{FF2B5EF4-FFF2-40B4-BE49-F238E27FC236}">
                <a16:creationId xmlns:a16="http://schemas.microsoft.com/office/drawing/2014/main" id="{EF149F10-E745-B982-87C5-F5AA73031F86}"/>
              </a:ext>
            </a:extLst>
          </p:cNvPr>
          <p:cNvSpPr/>
          <p:nvPr/>
        </p:nvSpPr>
        <p:spPr>
          <a:xfrm>
            <a:off x="7378927" y="3532059"/>
            <a:ext cx="216000" cy="216000"/>
          </a:xfrm>
          <a:custGeom>
            <a:avLst/>
            <a:gdLst>
              <a:gd name="T0" fmla="*/ 1 w 7682"/>
              <a:gd name="T1" fmla="*/ 1707 h 7680"/>
              <a:gd name="T2" fmla="*/ 6830 w 7682"/>
              <a:gd name="T3" fmla="*/ 1707 h 7680"/>
              <a:gd name="T4" fmla="*/ 7681 w 7682"/>
              <a:gd name="T5" fmla="*/ 2563 h 7680"/>
              <a:gd name="T6" fmla="*/ 7681 w 7682"/>
              <a:gd name="T7" fmla="*/ 6824 h 7680"/>
              <a:gd name="T8" fmla="*/ 6830 w 7682"/>
              <a:gd name="T9" fmla="*/ 7680 h 7680"/>
              <a:gd name="T10" fmla="*/ 852 w 7682"/>
              <a:gd name="T11" fmla="*/ 7680 h 7680"/>
              <a:gd name="T12" fmla="*/ 1 w 7682"/>
              <a:gd name="T13" fmla="*/ 6824 h 7680"/>
              <a:gd name="T14" fmla="*/ 1 w 7682"/>
              <a:gd name="T15" fmla="*/ 1707 h 7680"/>
              <a:gd name="T16" fmla="*/ 2074 w 7682"/>
              <a:gd name="T17" fmla="*/ 5087 h 7680"/>
              <a:gd name="T18" fmla="*/ 3841 w 7682"/>
              <a:gd name="T19" fmla="*/ 6827 h 7680"/>
              <a:gd name="T20" fmla="*/ 5608 w 7682"/>
              <a:gd name="T21" fmla="*/ 5087 h 7680"/>
              <a:gd name="T22" fmla="*/ 5608 w 7682"/>
              <a:gd name="T23" fmla="*/ 3347 h 7680"/>
              <a:gd name="T24" fmla="*/ 3841 w 7682"/>
              <a:gd name="T25" fmla="*/ 3347 h 7680"/>
              <a:gd name="T26" fmla="*/ 2074 w 7682"/>
              <a:gd name="T27" fmla="*/ 3347 h 7680"/>
              <a:gd name="T28" fmla="*/ 2074 w 7682"/>
              <a:gd name="T29" fmla="*/ 5087 h 7680"/>
              <a:gd name="T30" fmla="*/ 1 w 7682"/>
              <a:gd name="T31" fmla="*/ 747 h 7680"/>
              <a:gd name="T32" fmla="*/ 744 w 7682"/>
              <a:gd name="T33" fmla="*/ 0 h 7680"/>
              <a:gd name="T34" fmla="*/ 3524 w 7682"/>
              <a:gd name="T35" fmla="*/ 0 h 7680"/>
              <a:gd name="T36" fmla="*/ 4268 w 7682"/>
              <a:gd name="T37" fmla="*/ 747 h 7680"/>
              <a:gd name="T38" fmla="*/ 4268 w 7682"/>
              <a:gd name="T39" fmla="*/ 1493 h 7680"/>
              <a:gd name="T40" fmla="*/ 1 w 7682"/>
              <a:gd name="T41" fmla="*/ 1493 h 7680"/>
              <a:gd name="T42" fmla="*/ 1 w 7682"/>
              <a:gd name="T43" fmla="*/ 747 h 76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7682" h="7680">
                <a:moveTo>
                  <a:pt x="1" y="1707"/>
                </a:moveTo>
                <a:lnTo>
                  <a:pt x="6830" y="1707"/>
                </a:lnTo>
                <a:cubicBezTo>
                  <a:pt x="7301" y="1708"/>
                  <a:pt x="7682" y="2091"/>
                  <a:pt x="7681" y="2563"/>
                </a:cubicBezTo>
                <a:lnTo>
                  <a:pt x="7681" y="6824"/>
                </a:lnTo>
                <a:cubicBezTo>
                  <a:pt x="7682" y="7296"/>
                  <a:pt x="7301" y="7679"/>
                  <a:pt x="6830" y="7680"/>
                </a:cubicBezTo>
                <a:lnTo>
                  <a:pt x="852" y="7680"/>
                </a:lnTo>
                <a:cubicBezTo>
                  <a:pt x="381" y="7679"/>
                  <a:pt x="0" y="7296"/>
                  <a:pt x="1" y="6824"/>
                </a:cubicBezTo>
                <a:lnTo>
                  <a:pt x="1" y="1707"/>
                </a:lnTo>
                <a:close/>
                <a:moveTo>
                  <a:pt x="2074" y="5087"/>
                </a:moveTo>
                <a:lnTo>
                  <a:pt x="3841" y="6827"/>
                </a:lnTo>
                <a:lnTo>
                  <a:pt x="5608" y="5087"/>
                </a:lnTo>
                <a:cubicBezTo>
                  <a:pt x="6096" y="4609"/>
                  <a:pt x="6096" y="3824"/>
                  <a:pt x="5608" y="3347"/>
                </a:cubicBezTo>
                <a:cubicBezTo>
                  <a:pt x="5117" y="2867"/>
                  <a:pt x="4332" y="2867"/>
                  <a:pt x="3841" y="3347"/>
                </a:cubicBezTo>
                <a:cubicBezTo>
                  <a:pt x="3350" y="2867"/>
                  <a:pt x="2565" y="2867"/>
                  <a:pt x="2074" y="3347"/>
                </a:cubicBezTo>
                <a:cubicBezTo>
                  <a:pt x="1586" y="3824"/>
                  <a:pt x="1586" y="4609"/>
                  <a:pt x="2074" y="5087"/>
                </a:cubicBezTo>
                <a:close/>
                <a:moveTo>
                  <a:pt x="1" y="747"/>
                </a:moveTo>
                <a:cubicBezTo>
                  <a:pt x="1" y="335"/>
                  <a:pt x="336" y="0"/>
                  <a:pt x="744" y="0"/>
                </a:cubicBezTo>
                <a:lnTo>
                  <a:pt x="3524" y="0"/>
                </a:lnTo>
                <a:cubicBezTo>
                  <a:pt x="3935" y="0"/>
                  <a:pt x="4268" y="332"/>
                  <a:pt x="4268" y="747"/>
                </a:cubicBezTo>
                <a:lnTo>
                  <a:pt x="4268" y="1493"/>
                </a:lnTo>
                <a:lnTo>
                  <a:pt x="1" y="1493"/>
                </a:lnTo>
                <a:lnTo>
                  <a:pt x="1" y="747"/>
                </a:lnTo>
                <a:close/>
              </a:path>
            </a:pathLst>
          </a:custGeom>
          <a:solidFill>
            <a:srgbClr val="0047BB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4047966D-6B5C-7A4D-EB57-D88A04ACA12F}"/>
              </a:ext>
            </a:extLst>
          </p:cNvPr>
          <p:cNvSpPr/>
          <p:nvPr/>
        </p:nvSpPr>
        <p:spPr bwMode="gray">
          <a:xfrm>
            <a:off x="5911850" y="847637"/>
            <a:ext cx="5340677" cy="277712"/>
          </a:xfrm>
          <a:prstGeom prst="rect">
            <a:avLst/>
          </a:prstGeom>
          <a:solidFill>
            <a:srgbClr val="0095FF">
              <a:lumMod val="20000"/>
              <a:lumOff val="80000"/>
            </a:srgbClr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47BB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符合“保基本”原则</a:t>
            </a:r>
          </a:p>
        </p:txBody>
      </p:sp>
      <p:sp>
        <p:nvSpPr>
          <p:cNvPr id="33" name="negative-heart_39846">
            <a:extLst>
              <a:ext uri="{FF2B5EF4-FFF2-40B4-BE49-F238E27FC236}">
                <a16:creationId xmlns:a16="http://schemas.microsoft.com/office/drawing/2014/main" id="{76B08F6F-F866-BAC5-38DF-462D03E5A13C}"/>
              </a:ext>
            </a:extLst>
          </p:cNvPr>
          <p:cNvSpPr/>
          <p:nvPr/>
        </p:nvSpPr>
        <p:spPr>
          <a:xfrm>
            <a:off x="7302727" y="855199"/>
            <a:ext cx="216000" cy="216000"/>
          </a:xfrm>
          <a:custGeom>
            <a:avLst/>
            <a:gdLst>
              <a:gd name="T0" fmla="*/ 381 w 395"/>
              <a:gd name="T1" fmla="*/ 121 h 367"/>
              <a:gd name="T2" fmla="*/ 197 w 395"/>
              <a:gd name="T3" fmla="*/ 104 h 367"/>
              <a:gd name="T4" fmla="*/ 14 w 395"/>
              <a:gd name="T5" fmla="*/ 121 h 367"/>
              <a:gd name="T6" fmla="*/ 197 w 395"/>
              <a:gd name="T7" fmla="*/ 367 h 367"/>
              <a:gd name="T8" fmla="*/ 381 w 395"/>
              <a:gd name="T9" fmla="*/ 121 h 367"/>
              <a:gd name="T10" fmla="*/ 278 w 395"/>
              <a:gd name="T11" fmla="*/ 219 h 367"/>
              <a:gd name="T12" fmla="*/ 116 w 395"/>
              <a:gd name="T13" fmla="*/ 219 h 367"/>
              <a:gd name="T14" fmla="*/ 116 w 395"/>
              <a:gd name="T15" fmla="*/ 189 h 367"/>
              <a:gd name="T16" fmla="*/ 278 w 395"/>
              <a:gd name="T17" fmla="*/ 189 h 367"/>
              <a:gd name="T18" fmla="*/ 278 w 395"/>
              <a:gd name="T19" fmla="*/ 219 h 3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95" h="367">
                <a:moveTo>
                  <a:pt x="381" y="121"/>
                </a:moveTo>
                <a:cubicBezTo>
                  <a:pt x="370" y="0"/>
                  <a:pt x="221" y="35"/>
                  <a:pt x="197" y="104"/>
                </a:cubicBezTo>
                <a:cubicBezTo>
                  <a:pt x="173" y="35"/>
                  <a:pt x="25" y="0"/>
                  <a:pt x="14" y="121"/>
                </a:cubicBezTo>
                <a:cubicBezTo>
                  <a:pt x="0" y="276"/>
                  <a:pt x="197" y="367"/>
                  <a:pt x="197" y="367"/>
                </a:cubicBezTo>
                <a:cubicBezTo>
                  <a:pt x="197" y="367"/>
                  <a:pt x="395" y="276"/>
                  <a:pt x="381" y="121"/>
                </a:cubicBezTo>
                <a:close/>
                <a:moveTo>
                  <a:pt x="278" y="219"/>
                </a:moveTo>
                <a:lnTo>
                  <a:pt x="116" y="219"/>
                </a:lnTo>
                <a:lnTo>
                  <a:pt x="116" y="189"/>
                </a:lnTo>
                <a:lnTo>
                  <a:pt x="278" y="189"/>
                </a:lnTo>
                <a:lnTo>
                  <a:pt x="278" y="219"/>
                </a:lnTo>
                <a:close/>
              </a:path>
            </a:pathLst>
          </a:custGeom>
          <a:solidFill>
            <a:srgbClr val="0047BB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70EE1611-84D2-219F-A326-088E30E703E6}"/>
              </a:ext>
            </a:extLst>
          </p:cNvPr>
          <p:cNvSpPr txBox="1"/>
          <p:nvPr/>
        </p:nvSpPr>
        <p:spPr bwMode="gray">
          <a:xfrm>
            <a:off x="445537" y="1125348"/>
            <a:ext cx="5339232" cy="2013980"/>
          </a:xfrm>
          <a:prstGeom prst="rect">
            <a:avLst/>
          </a:prstGeom>
          <a:ln w="6350">
            <a:solidFill>
              <a:srgbClr val="FFFFFF">
                <a:lumMod val="50000"/>
              </a:srgbClr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pPr marL="171450" marR="0" lvl="0" indent="-17145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二氮嗪口服混悬液用于治疗先天性高胰岛素血症，该类疾病是罕见病，</a:t>
            </a:r>
            <a:r>
              <a:rPr lang="zh-CN" altLang="en-US" sz="1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后遗症发生率高达</a:t>
            </a:r>
            <a:r>
              <a:rPr lang="en-US" altLang="zh-CN" sz="1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25%~50%</a:t>
            </a:r>
            <a:r>
              <a:rPr lang="zh-CN" altLang="en-US" sz="1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，救治不及时甚至死亡</a:t>
            </a:r>
            <a:r>
              <a:rPr lang="zh-CN" altLang="en-US" sz="1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zh-CN" sz="1400" kern="100" dirty="0">
                <a:latin typeface="微软雅黑"/>
                <a:ea typeface="微软雅黑"/>
                <a:cs typeface="Times New Roman" panose="02020603050405020304" pitchFamily="18" charset="0"/>
              </a:rPr>
              <a:t>给家庭和社会带来长期的经济负担和压力</a:t>
            </a:r>
            <a:r>
              <a:rPr lang="en-US" altLang="zh-CN" sz="1400" kern="100" dirty="0">
                <a:latin typeface="微软雅黑"/>
                <a:ea typeface="微软雅黑"/>
                <a:cs typeface="Times New Roman" panose="02020603050405020304" pitchFamily="18" charset="0"/>
              </a:rPr>
              <a:t> </a:t>
            </a:r>
            <a:endParaRPr kumimoji="0" lang="en-US" altLang="zh-CN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marR="0" lvl="0" indent="-17145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二氮嗪是先天性高胰岛素血症</a:t>
            </a: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唯一一线治疗药物</a:t>
            </a: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，获得国际认可；</a:t>
            </a:r>
            <a:r>
              <a:rPr lang="zh-CN" altLang="en-US" sz="14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二氮嗪口服混悬液的</a:t>
            </a:r>
            <a:r>
              <a:rPr lang="zh-CN" altLang="zh-CN" sz="14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上市，彻底改变此类疾病患者国外有药</a:t>
            </a:r>
            <a:r>
              <a:rPr lang="zh-CN" altLang="en-US" sz="14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、</a:t>
            </a:r>
            <a:r>
              <a:rPr lang="zh-CN" altLang="zh-CN" sz="14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国内无药可用的状况</a:t>
            </a:r>
            <a:endParaRPr kumimoji="0" lang="zh-CN" altLang="en-US" sz="14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9C5B1F4D-89B9-C7F4-A0ED-109BC9072A85}"/>
              </a:ext>
            </a:extLst>
          </p:cNvPr>
          <p:cNvSpPr txBox="1"/>
          <p:nvPr/>
        </p:nvSpPr>
        <p:spPr bwMode="gray">
          <a:xfrm>
            <a:off x="5911850" y="1125349"/>
            <a:ext cx="5340677" cy="2013979"/>
          </a:xfrm>
          <a:prstGeom prst="rect">
            <a:avLst/>
          </a:prstGeom>
          <a:ln w="6350">
            <a:solidFill>
              <a:srgbClr val="FFFFFF">
                <a:lumMod val="50000"/>
              </a:srgbClr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pPr marL="171450" marR="0" lvl="0" indent="-17145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CHI</a:t>
            </a: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临床上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首选药物治疗，一线药物为二氮嗪</a:t>
            </a: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，是</a:t>
            </a: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临床必需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marR="0" lvl="0" indent="-17145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CHI</a:t>
            </a: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如果</a:t>
            </a: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早期使用</a:t>
            </a: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二氮嗪，可以减少不可逆的脑损伤，减轻社会和家庭的负担，对社会影响的意义重大</a:t>
            </a:r>
            <a:endParaRPr kumimoji="0" lang="en-US" altLang="zh-CN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marR="0" lvl="0" indent="-17145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该类疾病</a:t>
            </a:r>
            <a:r>
              <a:rPr lang="zh-CN" altLang="en-US" sz="1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患者罕见</a:t>
            </a: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，人数很少，在减轻参保人员承受能力的情况下，不会对医疗保险基金带来压力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53DC6407-99FB-5328-959A-F95CD99CFB81}"/>
              </a:ext>
            </a:extLst>
          </p:cNvPr>
          <p:cNvSpPr txBox="1"/>
          <p:nvPr/>
        </p:nvSpPr>
        <p:spPr bwMode="gray">
          <a:xfrm>
            <a:off x="426895" y="3802979"/>
            <a:ext cx="5339232" cy="1951023"/>
          </a:xfrm>
          <a:prstGeom prst="rect">
            <a:avLst/>
          </a:prstGeom>
          <a:ln w="6350">
            <a:solidFill>
              <a:srgbClr val="FFFFFF">
                <a:lumMod val="50000"/>
              </a:srgbClr>
            </a:solidFill>
          </a:ln>
        </p:spPr>
        <p:txBody>
          <a:bodyPr wrap="square" lIns="36000" tIns="36000" rIns="36000" bIns="36000" rtlCol="0" anchor="ctr">
            <a:noAutofit/>
          </a:bodyPr>
          <a:lstStyle/>
          <a:p>
            <a:pPr marL="171450" marR="0" lvl="0" indent="-17145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CN" altLang="zh-CN" sz="14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目前国家医保目录内</a:t>
            </a:r>
            <a:r>
              <a:rPr lang="zh-CN" altLang="zh-CN" sz="1400" b="1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无</a:t>
            </a:r>
            <a:r>
              <a:rPr lang="zh-CN" altLang="zh-CN" sz="14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口服的</a:t>
            </a:r>
            <a:r>
              <a:rPr lang="zh-CN" altLang="en-US" sz="14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二氮嗪</a:t>
            </a:r>
            <a:r>
              <a:rPr lang="zh-CN" altLang="zh-CN" sz="14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药品</a:t>
            </a:r>
            <a:endParaRPr lang="en-US" altLang="zh-CN" sz="1400" kern="100" dirty="0">
              <a:solidFill>
                <a:prstClr val="black"/>
              </a:solidFill>
              <a:latin typeface="微软雅黑"/>
              <a:ea typeface="微软雅黑"/>
              <a:cs typeface="Times New Roman" panose="02020603050405020304" pitchFamily="18" charset="0"/>
            </a:endParaRPr>
          </a:p>
          <a:p>
            <a:pPr marL="171450" marR="0" lvl="0" indent="-17145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CN" altLang="en-US" sz="14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二氮嗪口服混悬液可</a:t>
            </a: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填补</a:t>
            </a: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医保目录内</a:t>
            </a: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CHI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治疗药物空白</a:t>
            </a:r>
            <a:endParaRPr kumimoji="0" lang="en-US" altLang="zh-CN" sz="13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275CEFB1-2C7B-F6A6-C2AD-5DBE43136826}"/>
              </a:ext>
            </a:extLst>
          </p:cNvPr>
          <p:cNvSpPr txBox="1"/>
          <p:nvPr/>
        </p:nvSpPr>
        <p:spPr bwMode="gray">
          <a:xfrm>
            <a:off x="5911850" y="3813175"/>
            <a:ext cx="5339232" cy="1940828"/>
          </a:xfrm>
          <a:prstGeom prst="rect">
            <a:avLst/>
          </a:prstGeom>
          <a:ln w="6350">
            <a:solidFill>
              <a:srgbClr val="FFFFFF">
                <a:lumMod val="50000"/>
              </a:srgbClr>
            </a:solidFill>
          </a:ln>
        </p:spPr>
        <p:txBody>
          <a:bodyPr wrap="square" lIns="36000" tIns="36000" rIns="36000" bIns="36000" rtlCol="0" anchor="ctr">
            <a:noAutofit/>
          </a:bodyPr>
          <a:lstStyle>
            <a:defPPr>
              <a:defRPr lang="en-US"/>
            </a:defPPr>
            <a:lvl1pPr marL="171450" indent="-171450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3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171450" marR="0" lvl="0" indent="-17145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zh-CN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《</a:t>
            </a:r>
            <a:r>
              <a:rPr lang="zh-CN" altLang="en-US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罕见病诊疗指南</a:t>
            </a:r>
            <a:r>
              <a:rPr lang="en-US" altLang="zh-CN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(2019</a:t>
            </a:r>
            <a:r>
              <a:rPr lang="zh-CN" altLang="en-US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年版</a:t>
            </a:r>
            <a:r>
              <a:rPr lang="en-US" altLang="zh-CN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)》</a:t>
            </a:r>
            <a:r>
              <a:rPr lang="zh-CN" altLang="en-US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、</a:t>
            </a:r>
            <a:r>
              <a:rPr lang="en-US" altLang="zh-CN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《</a:t>
            </a:r>
            <a:r>
              <a:rPr lang="zh-CN" altLang="en-US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先天性高胰岛素血症性低血糖诊治专家共识</a:t>
            </a:r>
            <a:r>
              <a:rPr lang="en-US" altLang="zh-CN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》</a:t>
            </a:r>
            <a:r>
              <a:rPr lang="zh-CN" altLang="en-US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等多部指南共识的发布，临床专家对此类</a:t>
            </a:r>
            <a:r>
              <a:rPr lang="zh-CN" altLang="en-US" sz="1200" kern="100" dirty="0">
                <a:latin typeface="微软雅黑"/>
                <a:ea typeface="微软雅黑"/>
                <a:cs typeface="Times New Roman" panose="02020603050405020304" pitchFamily="18" charset="0"/>
              </a:rPr>
              <a:t>疾病的</a:t>
            </a:r>
            <a:r>
              <a:rPr lang="zh-CN" altLang="en-US" sz="1200" b="1" kern="100" dirty="0">
                <a:solidFill>
                  <a:srgbClr val="C00000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诊疗形成规范</a:t>
            </a:r>
            <a:endParaRPr lang="en-US" altLang="zh-CN" sz="1200" b="1" kern="100" dirty="0">
              <a:solidFill>
                <a:srgbClr val="C00000"/>
              </a:solidFill>
              <a:latin typeface="微软雅黑"/>
              <a:ea typeface="微软雅黑"/>
              <a:cs typeface="Times New Roman" panose="02020603050405020304" pitchFamily="18" charset="0"/>
            </a:endParaRPr>
          </a:p>
          <a:p>
            <a:pPr marL="171450" marR="0" lvl="0" indent="-17145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CN" altLang="en-US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患者可以在早期得到</a:t>
            </a:r>
            <a:r>
              <a:rPr lang="zh-CN" altLang="en-US" sz="1200" b="1" kern="100" dirty="0">
                <a:solidFill>
                  <a:srgbClr val="C00000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明确诊断</a:t>
            </a:r>
            <a:r>
              <a:rPr lang="zh-CN" altLang="en-US" sz="1200" kern="100" dirty="0">
                <a:latin typeface="微软雅黑"/>
                <a:ea typeface="微软雅黑"/>
                <a:cs typeface="Times New Roman" panose="02020603050405020304" pitchFamily="18" charset="0"/>
              </a:rPr>
              <a:t>（随着临床</a:t>
            </a:r>
            <a:r>
              <a:rPr lang="zh-CN" altLang="en-US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基因诊断的发展和普遍应用</a:t>
            </a:r>
            <a:r>
              <a:rPr lang="zh-CN" altLang="en-US" sz="1200" kern="100" dirty="0">
                <a:latin typeface="微软雅黑"/>
                <a:ea typeface="微软雅黑"/>
                <a:cs typeface="Times New Roman" panose="02020603050405020304" pitchFamily="18" charset="0"/>
              </a:rPr>
              <a:t>）</a:t>
            </a:r>
            <a:endParaRPr kumimoji="0" lang="en-US" altLang="zh-CN" sz="13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marR="0" lvl="0" indent="-17145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适应症明确仅用于</a:t>
            </a:r>
            <a:r>
              <a:rPr kumimoji="0" lang="en-US" altLang="zh-CN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CHI</a:t>
            </a:r>
            <a:r>
              <a: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患者</a:t>
            </a:r>
            <a:r>
              <a:rPr lang="zh-CN" altLang="en-US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，</a:t>
            </a:r>
            <a:r>
              <a:rPr lang="zh-CN" altLang="en-US" sz="1200" b="1" kern="100" dirty="0">
                <a:solidFill>
                  <a:srgbClr val="C00000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不存在临床滥用的可能性</a:t>
            </a:r>
            <a:endParaRPr kumimoji="0" lang="en-US" altLang="zh-CN" sz="13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marR="0" lvl="0" indent="-17145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全程口服给药，</a:t>
            </a:r>
            <a:r>
              <a:rPr lang="zh-CN" altLang="en-US" sz="1200" kern="100" dirty="0">
                <a:latin typeface="微软雅黑"/>
                <a:ea typeface="微软雅黑"/>
                <a:cs typeface="Times New Roman" panose="02020603050405020304" pitchFamily="18" charset="0"/>
              </a:rPr>
              <a:t>口服混悬液剂型，患者</a:t>
            </a:r>
            <a:r>
              <a:rPr lang="zh-CN" altLang="en-US" sz="1200" b="1" kern="100" dirty="0">
                <a:solidFill>
                  <a:srgbClr val="C00000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耐受性好</a:t>
            </a:r>
            <a:r>
              <a:rPr lang="zh-CN" altLang="en-US" sz="1200" kern="100" dirty="0">
                <a:solidFill>
                  <a:srgbClr val="C00000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、</a:t>
            </a:r>
            <a:r>
              <a:rPr lang="zh-CN" altLang="en-US" sz="1200" b="1" kern="100" dirty="0">
                <a:solidFill>
                  <a:srgbClr val="C00000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依从性高</a:t>
            </a:r>
            <a:r>
              <a:rPr lang="zh-CN" altLang="en-US" sz="1200" kern="100" dirty="0">
                <a:solidFill>
                  <a:srgbClr val="C00000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，</a:t>
            </a:r>
            <a:r>
              <a:rPr lang="zh-CN" altLang="en-US" sz="1200" kern="100" dirty="0">
                <a:latin typeface="微软雅黑"/>
                <a:ea typeface="微软雅黑"/>
                <a:cs typeface="Times New Roman" panose="02020603050405020304" pitchFamily="18" charset="0"/>
              </a:rPr>
              <a:t>更适合儿童长期使用</a:t>
            </a:r>
            <a:endParaRPr kumimoji="0" lang="en-US" altLang="zh-CN" sz="13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65379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11">
            <a:extLst>
              <a:ext uri="{FF2B5EF4-FFF2-40B4-BE49-F238E27FC236}">
                <a16:creationId xmlns:a16="http://schemas.microsoft.com/office/drawing/2014/main" id="{2BF2A0EF-4E56-3603-AAA6-FF47F47D5121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06212" y="4689475"/>
            <a:ext cx="11306476" cy="155810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 anchorCtr="0">
            <a:no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sz="2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lnSpc>
                <a:spcPct val="120000"/>
              </a:lnSpc>
              <a:spcBef>
                <a:spcPct val="0"/>
              </a:spcBef>
              <a:buSzTx/>
              <a:buFontTx/>
              <a:buNone/>
              <a:defRPr/>
            </a:pPr>
            <a:r>
              <a:rPr lang="zh-CN" altLang="en-US" sz="3200" b="1" dirty="0">
                <a:solidFill>
                  <a:srgbClr val="152B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隶书" panose="02010800040101010101" pitchFamily="2" charset="-122"/>
                <a:ea typeface="华文隶书" panose="02010800040101010101" pitchFamily="2" charset="-122"/>
                <a:cs typeface="华文隶书" panose="02010800040101010101" pitchFamily="2" charset="-122"/>
              </a:rPr>
              <a:t>每一个罕见病群体，都不应该被放弃</a:t>
            </a:r>
            <a:endParaRPr lang="en-US" altLang="zh-CN" sz="3200" b="1" dirty="0">
              <a:solidFill>
                <a:srgbClr val="152B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隶书" panose="02010800040101010101" pitchFamily="2" charset="-122"/>
              <a:ea typeface="华文隶书" panose="02010800040101010101" pitchFamily="2" charset="-122"/>
              <a:cs typeface="华文隶书" panose="02010800040101010101" pitchFamily="2" charset="-122"/>
            </a:endParaRPr>
          </a:p>
        </p:txBody>
      </p:sp>
      <p:graphicFrame>
        <p:nvGraphicFramePr>
          <p:cNvPr id="3" name="对象 2" hidden="1">
            <a:extLst>
              <a:ext uri="{FF2B5EF4-FFF2-40B4-BE49-F238E27FC236}">
                <a16:creationId xmlns:a16="http://schemas.microsoft.com/office/drawing/2014/main" id="{1F550D4A-B18C-4553-821D-CE5B8365167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3000" y="3484"/>
          <a:ext cx="1501" cy="1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4" imgW="415" imgH="416" progId="TCLayout.ActiveDocument.1">
                  <p:embed/>
                </p:oleObj>
              </mc:Choice>
              <mc:Fallback>
                <p:oleObj name="think-cell 幻灯片" r:id="rId4" imgW="415" imgH="416" progId="TCLayout.ActiveDocument.1">
                  <p:embed/>
                  <p:pic>
                    <p:nvPicPr>
                      <p:cNvPr id="3" name="对象 2" hidden="1">
                        <a:extLst>
                          <a:ext uri="{FF2B5EF4-FFF2-40B4-BE49-F238E27FC236}">
                            <a16:creationId xmlns:a16="http://schemas.microsoft.com/office/drawing/2014/main" id="{1F550D4A-B18C-4553-821D-CE5B836516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00" y="3484"/>
                        <a:ext cx="1501" cy="15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图片 3">
            <a:extLst>
              <a:ext uri="{FF2B5EF4-FFF2-40B4-BE49-F238E27FC236}">
                <a16:creationId xmlns:a16="http://schemas.microsoft.com/office/drawing/2014/main" id="{7EFDA3C1-4753-0EDD-E849-E1E21C3BD3E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5859" y="351518"/>
            <a:ext cx="2434850" cy="690079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67C3B076-62A3-BF3F-ACEC-344E1CB6D819}"/>
              </a:ext>
            </a:extLst>
          </p:cNvPr>
          <p:cNvSpPr/>
          <p:nvPr/>
        </p:nvSpPr>
        <p:spPr>
          <a:xfrm>
            <a:off x="3406774" y="3470275"/>
            <a:ext cx="4705351" cy="973472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defRPr/>
            </a:pPr>
            <a:r>
              <a:rPr lang="zh-CN" altLang="en-US" sz="2400" b="1" kern="0" dirty="0">
                <a:solidFill>
                  <a:srgbClr val="1B519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早治疗早获益，避免神经损伤</a:t>
            </a:r>
            <a:endParaRPr lang="en-US" altLang="zh-CN" sz="2400" b="1" kern="0" dirty="0">
              <a:solidFill>
                <a:srgbClr val="1B519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>
              <a:lnSpc>
                <a:spcPct val="125000"/>
              </a:lnSpc>
              <a:defRPr/>
            </a:pPr>
            <a:r>
              <a:rPr lang="zh-CN" altLang="en-US" sz="2400" b="1" kern="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期待携手医保，挽救罕见生命</a:t>
            </a:r>
            <a:endParaRPr lang="en-US" altLang="zh-CN" sz="2400" b="1" kern="0" dirty="0">
              <a:solidFill>
                <a:sysClr val="windowText" lastClr="000000">
                  <a:lumMod val="75000"/>
                  <a:lumOff val="25000"/>
                </a:sys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" name="标题 2">
            <a:extLst>
              <a:ext uri="{FF2B5EF4-FFF2-40B4-BE49-F238E27FC236}">
                <a16:creationId xmlns:a16="http://schemas.microsoft.com/office/drawing/2014/main" id="{5E995655-3C35-E8B7-817D-3D500D364F04}"/>
              </a:ext>
            </a:extLst>
          </p:cNvPr>
          <p:cNvSpPr txBox="1">
            <a:spLocks/>
          </p:cNvSpPr>
          <p:nvPr/>
        </p:nvSpPr>
        <p:spPr>
          <a:xfrm>
            <a:off x="1676400" y="1778466"/>
            <a:ext cx="9144000" cy="1069625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b="1" kern="1200">
                <a:solidFill>
                  <a:srgbClr val="ED97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谢谢审阅，恳请支持！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2F60B5E0-9C02-385C-53B4-1736E305982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51518"/>
            <a:ext cx="2101850" cy="519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738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581722" y="3432175"/>
            <a:ext cx="9296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 spc="-5">
                <a:solidFill>
                  <a:schemeClr val="bg1"/>
                </a:solidFill>
                <a:latin typeface="+mn-ea"/>
                <a:cs typeface="+mn-ea"/>
                <a:sym typeface="+mn-lt"/>
              </a:rPr>
              <a:t>Part</a:t>
            </a:r>
            <a:endParaRPr lang="en-US" sz="2400" spc="-5" dirty="0">
              <a:solidFill>
                <a:schemeClr val="bg1"/>
              </a:solidFill>
              <a:latin typeface="+mn-ea"/>
              <a:cs typeface="+mn-ea"/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263650" y="2756436"/>
            <a:ext cx="1693545" cy="132343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8000" spc="-5" dirty="0">
                <a:solidFill>
                  <a:schemeClr val="bg1"/>
                </a:solidFill>
                <a:latin typeface="+mn-ea"/>
                <a:cs typeface="+mn-ea"/>
                <a:sym typeface="+mn-lt"/>
              </a:rPr>
              <a:t>2</a:t>
            </a:r>
          </a:p>
        </p:txBody>
      </p:sp>
      <p:sp>
        <p:nvSpPr>
          <p:cNvPr id="50" name="六边形 49">
            <a:extLst>
              <a:ext uri="{FF2B5EF4-FFF2-40B4-BE49-F238E27FC236}">
                <a16:creationId xmlns:a16="http://schemas.microsoft.com/office/drawing/2014/main" id="{B53C1698-D91A-7730-E556-9E5F68C49C40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 rot="5400000" flipH="1" flipV="1">
            <a:off x="1197910" y="2842260"/>
            <a:ext cx="769620" cy="663575"/>
          </a:xfrm>
          <a:prstGeom prst="hexagon">
            <a:avLst/>
          </a:prstGeom>
          <a:noFill/>
          <a:ln w="12700" cap="flat" cmpd="sng" algn="ctr">
            <a:solidFill>
              <a:srgbClr val="0092D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  <a:cs typeface="+mn-cs"/>
              <a:sym typeface="Segoe UI" panose="020B0502040204020203" pitchFamily="34" charset="0"/>
            </a:endParaRPr>
          </a:p>
        </p:txBody>
      </p:sp>
      <p:sp>
        <p:nvSpPr>
          <p:cNvPr id="51" name="六边形 50">
            <a:extLst>
              <a:ext uri="{FF2B5EF4-FFF2-40B4-BE49-F238E27FC236}">
                <a16:creationId xmlns:a16="http://schemas.microsoft.com/office/drawing/2014/main" id="{A30F3A5C-0BEE-C107-C3C1-FA6228243D3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 rot="5400000" flipH="1" flipV="1">
            <a:off x="1222675" y="2880995"/>
            <a:ext cx="769620" cy="663575"/>
          </a:xfrm>
          <a:prstGeom prst="hexagon">
            <a:avLst/>
          </a:prstGeom>
          <a:solidFill>
            <a:srgbClr val="0092D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  <a:cs typeface="+mn-cs"/>
              <a:sym typeface="Segoe UI" panose="020B0502040204020203" pitchFamily="34" charset="0"/>
            </a:endParaRPr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EBF9A204-C911-AAC9-ED90-86A79A1ED59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306761" y="2923540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3200" dirty="0">
                <a:solidFill>
                  <a:prstClr val="white"/>
                </a:solidFill>
                <a:latin typeface="+mn-ea"/>
                <a:sym typeface="Segoe UI" panose="020B0502040204020203" pitchFamily="34" charset="0"/>
              </a:rPr>
              <a:t>01</a:t>
            </a:r>
          </a:p>
        </p:txBody>
      </p:sp>
      <p:sp>
        <p:nvSpPr>
          <p:cNvPr id="53" name="TextBox 5">
            <a:extLst>
              <a:ext uri="{FF2B5EF4-FFF2-40B4-BE49-F238E27FC236}">
                <a16:creationId xmlns:a16="http://schemas.microsoft.com/office/drawing/2014/main" id="{102966B6-BDE0-4521-D6B4-EF22E9FA4F1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056430" y="2985135"/>
            <a:ext cx="2339340" cy="52197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zh-CN" altLang="en-US" sz="2800" b="1" dirty="0">
                <a:solidFill>
                  <a:prstClr val="black"/>
                </a:solidFill>
                <a:latin typeface="+mn-ea"/>
              </a:rPr>
              <a:t>基本信息</a:t>
            </a:r>
          </a:p>
        </p:txBody>
      </p:sp>
      <p:sp>
        <p:nvSpPr>
          <p:cNvPr id="54" name="六边形 53">
            <a:extLst>
              <a:ext uri="{FF2B5EF4-FFF2-40B4-BE49-F238E27FC236}">
                <a16:creationId xmlns:a16="http://schemas.microsoft.com/office/drawing/2014/main" id="{03248B7C-47AE-0C87-8009-05E80CD3FEE6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 rot="5400000" flipH="1" flipV="1">
            <a:off x="1197910" y="4243070"/>
            <a:ext cx="769620" cy="663575"/>
          </a:xfrm>
          <a:prstGeom prst="hexagon">
            <a:avLst/>
          </a:prstGeom>
          <a:noFill/>
          <a:ln w="12700" cap="flat" cmpd="sng" algn="ctr">
            <a:solidFill>
              <a:srgbClr val="0092D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  <a:cs typeface="+mn-cs"/>
              <a:sym typeface="Segoe UI" panose="020B0502040204020203" pitchFamily="34" charset="0"/>
            </a:endParaRPr>
          </a:p>
        </p:txBody>
      </p:sp>
      <p:sp>
        <p:nvSpPr>
          <p:cNvPr id="55" name="六边形 54">
            <a:extLst>
              <a:ext uri="{FF2B5EF4-FFF2-40B4-BE49-F238E27FC236}">
                <a16:creationId xmlns:a16="http://schemas.microsoft.com/office/drawing/2014/main" id="{5768E9BA-B719-DC04-89B4-D1E514FFD1DD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 rot="5400000" flipH="1" flipV="1">
            <a:off x="1222675" y="4281805"/>
            <a:ext cx="769620" cy="663575"/>
          </a:xfrm>
          <a:prstGeom prst="hexagon">
            <a:avLst/>
          </a:prstGeom>
          <a:solidFill>
            <a:srgbClr val="0092D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  <a:cs typeface="+mn-cs"/>
              <a:sym typeface="Segoe UI" panose="020B0502040204020203" pitchFamily="34" charset="0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E7CE02A9-D379-81F7-362A-22B459F2AE38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297605" y="4324350"/>
            <a:ext cx="62103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3200" dirty="0">
                <a:solidFill>
                  <a:prstClr val="white"/>
                </a:solidFill>
                <a:latin typeface="+mn-ea"/>
                <a:sym typeface="Segoe UI" panose="020B0502040204020203" pitchFamily="34" charset="0"/>
              </a:rPr>
              <a:t>04</a:t>
            </a:r>
            <a:endParaRPr lang="zh-CN" altLang="en-US" sz="3200" dirty="0">
              <a:solidFill>
                <a:prstClr val="white"/>
              </a:solidFill>
              <a:latin typeface="+mn-ea"/>
              <a:sym typeface="Segoe UI" panose="020B0502040204020203" pitchFamily="34" charset="0"/>
            </a:endParaRPr>
          </a:p>
        </p:txBody>
      </p:sp>
      <p:sp>
        <p:nvSpPr>
          <p:cNvPr id="57" name="TextBox 5">
            <a:extLst>
              <a:ext uri="{FF2B5EF4-FFF2-40B4-BE49-F238E27FC236}">
                <a16:creationId xmlns:a16="http://schemas.microsoft.com/office/drawing/2014/main" id="{9BB52B04-DE98-C2FA-C7E8-699A14CA9C9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056430" y="4385320"/>
            <a:ext cx="2339340" cy="52322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zh-CN" altLang="en-US" sz="2800" b="1" dirty="0">
                <a:solidFill>
                  <a:prstClr val="black"/>
                </a:solidFill>
                <a:latin typeface="+mn-ea"/>
              </a:rPr>
              <a:t>创新性</a:t>
            </a:r>
          </a:p>
        </p:txBody>
      </p:sp>
      <p:sp>
        <p:nvSpPr>
          <p:cNvPr id="58" name="六边形 57">
            <a:extLst>
              <a:ext uri="{FF2B5EF4-FFF2-40B4-BE49-F238E27FC236}">
                <a16:creationId xmlns:a16="http://schemas.microsoft.com/office/drawing/2014/main" id="{5A003BB1-1CE4-CC41-38F3-F7F50ABA86F2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 rot="5400000" flipH="1" flipV="1">
            <a:off x="4690410" y="2842260"/>
            <a:ext cx="769620" cy="663575"/>
          </a:xfrm>
          <a:prstGeom prst="hexagon">
            <a:avLst/>
          </a:prstGeom>
          <a:noFill/>
          <a:ln w="12700" cap="flat" cmpd="sng" algn="ctr">
            <a:solidFill>
              <a:srgbClr val="0092D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  <a:cs typeface="+mn-cs"/>
              <a:sym typeface="Segoe UI" panose="020B0502040204020203" pitchFamily="34" charset="0"/>
            </a:endParaRPr>
          </a:p>
        </p:txBody>
      </p:sp>
      <p:sp>
        <p:nvSpPr>
          <p:cNvPr id="59" name="六边形 58">
            <a:extLst>
              <a:ext uri="{FF2B5EF4-FFF2-40B4-BE49-F238E27FC236}">
                <a16:creationId xmlns:a16="http://schemas.microsoft.com/office/drawing/2014/main" id="{087189D7-F388-5963-7BF8-130F8791C6CF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 rot="5400000" flipH="1" flipV="1">
            <a:off x="4715175" y="2880995"/>
            <a:ext cx="769620" cy="663575"/>
          </a:xfrm>
          <a:prstGeom prst="hexagon">
            <a:avLst/>
          </a:prstGeom>
          <a:solidFill>
            <a:srgbClr val="0092D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  <a:cs typeface="+mn-cs"/>
              <a:sym typeface="Segoe UI" panose="020B0502040204020203" pitchFamily="34" charset="0"/>
            </a:endParaRPr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78FA6A66-037A-76E4-CD60-926FCFC70229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4789470" y="2923540"/>
            <a:ext cx="62103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3200" dirty="0">
                <a:solidFill>
                  <a:prstClr val="white"/>
                </a:solidFill>
                <a:latin typeface="+mn-ea"/>
                <a:sym typeface="Segoe UI" panose="020B0502040204020203" pitchFamily="34" charset="0"/>
              </a:rPr>
              <a:t>02</a:t>
            </a:r>
            <a:endParaRPr lang="zh-CN" altLang="en-US" sz="3200" dirty="0">
              <a:solidFill>
                <a:prstClr val="white"/>
              </a:solidFill>
              <a:latin typeface="+mn-ea"/>
              <a:sym typeface="Segoe UI" panose="020B0502040204020203" pitchFamily="34" charset="0"/>
            </a:endParaRPr>
          </a:p>
        </p:txBody>
      </p:sp>
      <p:sp>
        <p:nvSpPr>
          <p:cNvPr id="61" name="TextBox 5">
            <a:extLst>
              <a:ext uri="{FF2B5EF4-FFF2-40B4-BE49-F238E27FC236}">
                <a16:creationId xmlns:a16="http://schemas.microsoft.com/office/drawing/2014/main" id="{A5AEB5C7-853B-B9BB-D83C-AD6A7483F040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5548930" y="2985135"/>
            <a:ext cx="2339340" cy="52197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zh-CN" altLang="en-US" sz="2800" b="1" dirty="0">
                <a:solidFill>
                  <a:prstClr val="black"/>
                </a:solidFill>
                <a:latin typeface="+mn-ea"/>
              </a:rPr>
              <a:t>安全性</a:t>
            </a:r>
          </a:p>
        </p:txBody>
      </p:sp>
      <p:sp>
        <p:nvSpPr>
          <p:cNvPr id="62" name="六边形 61">
            <a:extLst>
              <a:ext uri="{FF2B5EF4-FFF2-40B4-BE49-F238E27FC236}">
                <a16:creationId xmlns:a16="http://schemas.microsoft.com/office/drawing/2014/main" id="{668C018C-4DB0-EC1C-5FD5-957238CF21B6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 rot="5400000" flipH="1" flipV="1">
            <a:off x="4690410" y="4243070"/>
            <a:ext cx="769620" cy="663575"/>
          </a:xfrm>
          <a:prstGeom prst="hexagon">
            <a:avLst/>
          </a:prstGeom>
          <a:noFill/>
          <a:ln w="12700" cap="flat" cmpd="sng" algn="ctr">
            <a:solidFill>
              <a:srgbClr val="0092D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  <a:cs typeface="+mn-cs"/>
              <a:sym typeface="Segoe UI" panose="020B0502040204020203" pitchFamily="34" charset="0"/>
            </a:endParaRPr>
          </a:p>
        </p:txBody>
      </p:sp>
      <p:sp>
        <p:nvSpPr>
          <p:cNvPr id="63" name="六边形 62">
            <a:extLst>
              <a:ext uri="{FF2B5EF4-FFF2-40B4-BE49-F238E27FC236}">
                <a16:creationId xmlns:a16="http://schemas.microsoft.com/office/drawing/2014/main" id="{1E47F1F6-7908-4BF8-9BC8-408E8CCD2A34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 rot="5400000" flipH="1" flipV="1">
            <a:off x="4715175" y="4281805"/>
            <a:ext cx="769620" cy="663575"/>
          </a:xfrm>
          <a:prstGeom prst="hexagon">
            <a:avLst/>
          </a:prstGeom>
          <a:solidFill>
            <a:srgbClr val="0092D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  <a:cs typeface="+mn-cs"/>
              <a:sym typeface="Segoe UI" panose="020B0502040204020203" pitchFamily="34" charset="0"/>
            </a:endParaRPr>
          </a:p>
        </p:txBody>
      </p:sp>
      <p:sp>
        <p:nvSpPr>
          <p:cNvPr id="64" name="矩形 63">
            <a:extLst>
              <a:ext uri="{FF2B5EF4-FFF2-40B4-BE49-F238E27FC236}">
                <a16:creationId xmlns:a16="http://schemas.microsoft.com/office/drawing/2014/main" id="{84362CDB-1FBF-6209-6869-5FC7767F933C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4789470" y="4324350"/>
            <a:ext cx="62103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3200" dirty="0">
                <a:solidFill>
                  <a:prstClr val="white"/>
                </a:solidFill>
                <a:latin typeface="+mn-ea"/>
                <a:sym typeface="Segoe UI" panose="020B0502040204020203" pitchFamily="34" charset="0"/>
              </a:rPr>
              <a:t>05</a:t>
            </a:r>
            <a:endParaRPr lang="zh-CN" altLang="en-US" sz="3200" dirty="0">
              <a:solidFill>
                <a:prstClr val="white"/>
              </a:solidFill>
              <a:latin typeface="+mn-ea"/>
              <a:sym typeface="Segoe UI" panose="020B0502040204020203" pitchFamily="34" charset="0"/>
            </a:endParaRPr>
          </a:p>
        </p:txBody>
      </p:sp>
      <p:sp>
        <p:nvSpPr>
          <p:cNvPr id="65" name="TextBox 5">
            <a:extLst>
              <a:ext uri="{FF2B5EF4-FFF2-40B4-BE49-F238E27FC236}">
                <a16:creationId xmlns:a16="http://schemas.microsoft.com/office/drawing/2014/main" id="{A449044A-EAD5-CB99-0288-1F002B5AEBD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5548930" y="4385320"/>
            <a:ext cx="2339340" cy="52322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zh-CN" altLang="en-US" sz="2800" b="1" dirty="0">
                <a:solidFill>
                  <a:prstClr val="black"/>
                </a:solidFill>
                <a:latin typeface="+mn-ea"/>
              </a:rPr>
              <a:t>公平性</a:t>
            </a:r>
          </a:p>
        </p:txBody>
      </p:sp>
      <p:sp>
        <p:nvSpPr>
          <p:cNvPr id="66" name="六边形 65">
            <a:extLst>
              <a:ext uri="{FF2B5EF4-FFF2-40B4-BE49-F238E27FC236}">
                <a16:creationId xmlns:a16="http://schemas.microsoft.com/office/drawing/2014/main" id="{D0FF06B4-63C8-8204-537B-9BE653542E49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 rot="5400000" flipH="1" flipV="1">
            <a:off x="8134384" y="2842260"/>
            <a:ext cx="769620" cy="663575"/>
          </a:xfrm>
          <a:prstGeom prst="hexagon">
            <a:avLst/>
          </a:prstGeom>
          <a:noFill/>
          <a:ln w="12700" cap="flat" cmpd="sng" algn="ctr">
            <a:solidFill>
              <a:srgbClr val="0092D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  <a:cs typeface="+mn-cs"/>
              <a:sym typeface="Segoe UI" panose="020B0502040204020203" pitchFamily="34" charset="0"/>
            </a:endParaRPr>
          </a:p>
        </p:txBody>
      </p:sp>
      <p:sp>
        <p:nvSpPr>
          <p:cNvPr id="67" name="六边形 66">
            <a:extLst>
              <a:ext uri="{FF2B5EF4-FFF2-40B4-BE49-F238E27FC236}">
                <a16:creationId xmlns:a16="http://schemas.microsoft.com/office/drawing/2014/main" id="{E7A6DA93-0589-CE30-5020-9B311C759D1B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 rot="5400000" flipH="1" flipV="1">
            <a:off x="8159149" y="2880995"/>
            <a:ext cx="769620" cy="663575"/>
          </a:xfrm>
          <a:prstGeom prst="hexagon">
            <a:avLst/>
          </a:prstGeom>
          <a:solidFill>
            <a:srgbClr val="0092D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  <a:cs typeface="+mn-cs"/>
              <a:sym typeface="Segoe UI" panose="020B0502040204020203" pitchFamily="34" charset="0"/>
            </a:endParaRPr>
          </a:p>
        </p:txBody>
      </p:sp>
      <p:sp>
        <p:nvSpPr>
          <p:cNvPr id="68" name="矩形 67">
            <a:extLst>
              <a:ext uri="{FF2B5EF4-FFF2-40B4-BE49-F238E27FC236}">
                <a16:creationId xmlns:a16="http://schemas.microsoft.com/office/drawing/2014/main" id="{B9D3933C-6519-1D2E-56E3-BBF40484FA98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8233444" y="2923540"/>
            <a:ext cx="62103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3200" dirty="0">
                <a:solidFill>
                  <a:prstClr val="white"/>
                </a:solidFill>
                <a:latin typeface="+mn-ea"/>
                <a:sym typeface="Segoe UI" panose="020B0502040204020203" pitchFamily="34" charset="0"/>
              </a:rPr>
              <a:t>03</a:t>
            </a:r>
            <a:endParaRPr lang="zh-CN" altLang="en-US" sz="3200" dirty="0">
              <a:solidFill>
                <a:prstClr val="white"/>
              </a:solidFill>
              <a:latin typeface="+mn-ea"/>
              <a:sym typeface="Segoe UI" panose="020B0502040204020203" pitchFamily="34" charset="0"/>
            </a:endParaRPr>
          </a:p>
        </p:txBody>
      </p:sp>
      <p:sp>
        <p:nvSpPr>
          <p:cNvPr id="69" name="TextBox 5">
            <a:extLst>
              <a:ext uri="{FF2B5EF4-FFF2-40B4-BE49-F238E27FC236}">
                <a16:creationId xmlns:a16="http://schemas.microsoft.com/office/drawing/2014/main" id="{F9E3473F-E436-C361-4F33-054C12855895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8992904" y="2985135"/>
            <a:ext cx="1370330" cy="52197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zh-CN" altLang="en-US" sz="2800" b="1" dirty="0">
                <a:solidFill>
                  <a:prstClr val="black"/>
                </a:solidFill>
                <a:latin typeface="+mn-ea"/>
              </a:rPr>
              <a:t>有效性</a:t>
            </a:r>
          </a:p>
        </p:txBody>
      </p:sp>
      <p:sp>
        <p:nvSpPr>
          <p:cNvPr id="70" name="文本框 69">
            <a:extLst>
              <a:ext uri="{FF2B5EF4-FFF2-40B4-BE49-F238E27FC236}">
                <a16:creationId xmlns:a16="http://schemas.microsoft.com/office/drawing/2014/main" id="{6CC13275-E6B1-A731-395C-44461B58DBC6}"/>
              </a:ext>
            </a:extLst>
          </p:cNvPr>
          <p:cNvSpPr txBox="1"/>
          <p:nvPr/>
        </p:nvSpPr>
        <p:spPr>
          <a:xfrm>
            <a:off x="6216650" y="1190675"/>
            <a:ext cx="22860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altLang="zh-CN" sz="3600" dirty="0">
                <a:solidFill>
                  <a:srgbClr val="1E3968"/>
                </a:solidFill>
                <a:latin typeface="+mn-ea"/>
              </a:rPr>
              <a:t>contents</a:t>
            </a:r>
          </a:p>
        </p:txBody>
      </p:sp>
      <p:sp>
        <p:nvSpPr>
          <p:cNvPr id="71" name="文本框 70">
            <a:extLst>
              <a:ext uri="{FF2B5EF4-FFF2-40B4-BE49-F238E27FC236}">
                <a16:creationId xmlns:a16="http://schemas.microsoft.com/office/drawing/2014/main" id="{CFF1991C-3582-35EF-642F-A0F1E5735BB1}"/>
              </a:ext>
            </a:extLst>
          </p:cNvPr>
          <p:cNvSpPr txBox="1"/>
          <p:nvPr/>
        </p:nvSpPr>
        <p:spPr>
          <a:xfrm>
            <a:off x="4234180" y="1001395"/>
            <a:ext cx="1981835" cy="101473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dist"/>
            <a:r>
              <a:rPr lang="zh-CN" altLang="en-US" sz="6000" b="1" dirty="0">
                <a:solidFill>
                  <a:srgbClr val="1E3968"/>
                </a:solidFill>
                <a:latin typeface="+mn-ea"/>
              </a:rPr>
              <a:t>目录</a:t>
            </a:r>
          </a:p>
        </p:txBody>
      </p:sp>
    </p:spTree>
    <p:extLst>
      <p:ext uri="{BB962C8B-B14F-4D97-AF65-F5344CB8AC3E}">
        <p14:creationId xmlns:p14="http://schemas.microsoft.com/office/powerpoint/2010/main" val="961190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框 28">
            <a:extLst>
              <a:ext uri="{FF2B5EF4-FFF2-40B4-BE49-F238E27FC236}">
                <a16:creationId xmlns:a16="http://schemas.microsoft.com/office/drawing/2014/main" id="{FEE5EC23-2BF1-5A4C-F3AF-112F97030241}"/>
              </a:ext>
            </a:extLst>
          </p:cNvPr>
          <p:cNvSpPr txBox="1"/>
          <p:nvPr/>
        </p:nvSpPr>
        <p:spPr>
          <a:xfrm>
            <a:off x="435822" y="137559"/>
            <a:ext cx="9286028" cy="311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44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二氮嗪口服混悬液于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2024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年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1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月获批上市，填补国内临床空白</a:t>
            </a:r>
          </a:p>
        </p:txBody>
      </p:sp>
      <p:sp>
        <p:nvSpPr>
          <p:cNvPr id="2" name="矩形: 圆角 1">
            <a:extLst>
              <a:ext uri="{FF2B5EF4-FFF2-40B4-BE49-F238E27FC236}">
                <a16:creationId xmlns:a16="http://schemas.microsoft.com/office/drawing/2014/main" id="{FCE7EBCD-0B6C-CAC1-41D7-2344C1902314}"/>
              </a:ext>
            </a:extLst>
          </p:cNvPr>
          <p:cNvSpPr/>
          <p:nvPr/>
        </p:nvSpPr>
        <p:spPr>
          <a:xfrm>
            <a:off x="435822" y="955675"/>
            <a:ext cx="3581400" cy="5105400"/>
          </a:xfrm>
          <a:prstGeom prst="roundRect">
            <a:avLst>
              <a:gd name="adj" fmla="val 9575"/>
            </a:avLst>
          </a:prstGeom>
          <a:noFill/>
          <a:ln>
            <a:solidFill>
              <a:srgbClr val="1E39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object 8">
            <a:extLst>
              <a:ext uri="{FF2B5EF4-FFF2-40B4-BE49-F238E27FC236}">
                <a16:creationId xmlns:a16="http://schemas.microsoft.com/office/drawing/2014/main" id="{2CD95CB7-0028-2DAD-AFAB-7E466460E6BD}"/>
              </a:ext>
            </a:extLst>
          </p:cNvPr>
          <p:cNvSpPr txBox="1"/>
          <p:nvPr/>
        </p:nvSpPr>
        <p:spPr>
          <a:xfrm>
            <a:off x="1131643" y="1031871"/>
            <a:ext cx="2189751" cy="311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644"/>
              </a:lnSpc>
            </a:pPr>
            <a:r>
              <a:rPr lang="zh-CN" altLang="en-US" sz="2000" b="1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二氮嗪口服混悬液</a:t>
            </a:r>
            <a:endParaRPr sz="2000" b="1" dirty="0">
              <a:solidFill>
                <a:srgbClr val="1E3968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JSOFB+MicrosoftYaHei-Bold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383BD13B-912A-979E-416D-8E175965AA58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572901" y="2652869"/>
            <a:ext cx="3307236" cy="3222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solidFill>
                  <a:srgbClr val="1E3968"/>
                </a:solidFill>
                <a:latin typeface="微软雅黑"/>
                <a:ea typeface="微软雅黑"/>
              </a:rPr>
              <a:t>罕见病治疗药物</a:t>
            </a:r>
            <a:r>
              <a:rPr lang="zh-CN" altLang="en-US" sz="1400" kern="0" dirty="0">
                <a:solidFill>
                  <a:prstClr val="black"/>
                </a:solidFill>
                <a:latin typeface="微软雅黑"/>
                <a:ea typeface="微软雅黑"/>
              </a:rPr>
              <a:t>，所治疗疾病</a:t>
            </a:r>
            <a:r>
              <a:rPr lang="zh-CN" altLang="en-US" sz="1400" b="1" kern="0" dirty="0">
                <a:solidFill>
                  <a:srgbClr val="1E3968"/>
                </a:solidFill>
                <a:latin typeface="微软雅黑"/>
                <a:ea typeface="微软雅黑"/>
              </a:rPr>
              <a:t>先天性高胰岛素血症被列入</a:t>
            </a:r>
            <a:r>
              <a:rPr lang="en-US" altLang="zh-CN" sz="1400" b="1" kern="0" dirty="0">
                <a:solidFill>
                  <a:srgbClr val="1E3968"/>
                </a:solidFill>
                <a:latin typeface="微软雅黑"/>
                <a:ea typeface="微软雅黑"/>
              </a:rPr>
              <a:t>《</a:t>
            </a:r>
            <a:r>
              <a:rPr lang="zh-CN" altLang="en-US" sz="1400" b="1" kern="0" dirty="0">
                <a:solidFill>
                  <a:srgbClr val="002060"/>
                </a:solidFill>
                <a:latin typeface="微软雅黑"/>
                <a:ea typeface="微软雅黑"/>
              </a:rPr>
              <a:t>第一批罕见病目录</a:t>
            </a:r>
            <a:r>
              <a:rPr lang="en-US" altLang="zh-CN" sz="1400" b="1" kern="0" dirty="0">
                <a:solidFill>
                  <a:srgbClr val="1E3968"/>
                </a:solidFill>
                <a:latin typeface="微软雅黑"/>
                <a:ea typeface="微软雅黑"/>
              </a:rPr>
              <a:t>》</a:t>
            </a:r>
            <a:endParaRPr lang="zh-CN" altLang="en-US" sz="1400" b="1" kern="0" dirty="0">
              <a:solidFill>
                <a:prstClr val="black"/>
              </a:solidFill>
              <a:latin typeface="微软雅黑"/>
              <a:ea typeface="微软雅黑"/>
            </a:endParaRP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400" kern="0" dirty="0">
                <a:latin typeface="微软雅黑"/>
                <a:ea typeface="微软雅黑"/>
              </a:rPr>
              <a:t>2016</a:t>
            </a:r>
            <a:r>
              <a:rPr lang="zh-CN" altLang="en-US" sz="1400" kern="0" dirty="0">
                <a:latin typeface="微软雅黑"/>
                <a:ea typeface="微软雅黑"/>
              </a:rPr>
              <a:t>年纳入</a:t>
            </a:r>
            <a:r>
              <a:rPr lang="en-US" altLang="zh-CN" sz="1400" kern="0" dirty="0">
                <a:latin typeface="微软雅黑"/>
                <a:ea typeface="微软雅黑"/>
              </a:rPr>
              <a:t>《</a:t>
            </a:r>
            <a:r>
              <a:rPr lang="zh-CN" altLang="en-US" sz="1400" b="1" kern="0" dirty="0">
                <a:solidFill>
                  <a:srgbClr val="002060"/>
                </a:solidFill>
                <a:latin typeface="微软雅黑"/>
                <a:ea typeface="微软雅黑"/>
              </a:rPr>
              <a:t>首批鼓励研发申报儿童药品清单</a:t>
            </a:r>
            <a:r>
              <a:rPr lang="en-US" altLang="zh-CN" sz="1400" kern="0" dirty="0">
                <a:latin typeface="微软雅黑"/>
                <a:ea typeface="微软雅黑"/>
              </a:rPr>
              <a:t>》</a:t>
            </a: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kern="0" dirty="0">
                <a:latin typeface="微软雅黑"/>
                <a:ea typeface="微软雅黑"/>
              </a:rPr>
              <a:t>纳入</a:t>
            </a:r>
            <a:r>
              <a:rPr lang="en-US" altLang="zh-CN" sz="1400" kern="0" dirty="0">
                <a:latin typeface="微软雅黑"/>
                <a:ea typeface="微软雅黑"/>
              </a:rPr>
              <a:t>2021</a:t>
            </a:r>
            <a:r>
              <a:rPr lang="zh-CN" altLang="en-US" sz="1400" kern="0" dirty="0">
                <a:latin typeface="微软雅黑"/>
                <a:ea typeface="微软雅黑"/>
              </a:rPr>
              <a:t>年版</a:t>
            </a:r>
            <a:r>
              <a:rPr lang="en-US" altLang="zh-CN" sz="1400" b="1" kern="0" dirty="0">
                <a:solidFill>
                  <a:srgbClr val="002060"/>
                </a:solidFill>
                <a:latin typeface="微软雅黑"/>
                <a:ea typeface="微软雅黑"/>
              </a:rPr>
              <a:t>WHO</a:t>
            </a:r>
            <a:r>
              <a:rPr lang="zh-CN" altLang="en-US" sz="1400" b="1" kern="0" dirty="0">
                <a:solidFill>
                  <a:srgbClr val="002060"/>
                </a:solidFill>
                <a:latin typeface="微软雅黑"/>
                <a:ea typeface="微软雅黑"/>
              </a:rPr>
              <a:t>基本药物</a:t>
            </a:r>
            <a:r>
              <a:rPr lang="zh-CN" altLang="en-US" sz="1400" kern="0" dirty="0">
                <a:latin typeface="微软雅黑"/>
                <a:ea typeface="微软雅黑"/>
              </a:rPr>
              <a:t>目录</a:t>
            </a:r>
            <a:endParaRPr lang="en-US" altLang="zh-CN" sz="1400" kern="0" dirty="0">
              <a:latin typeface="微软雅黑"/>
              <a:ea typeface="微软雅黑"/>
            </a:endParaRP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kern="0" dirty="0">
                <a:latin typeface="微软雅黑"/>
                <a:ea typeface="微软雅黑"/>
              </a:rPr>
              <a:t>国家“重大新药创制” </a:t>
            </a:r>
            <a:r>
              <a:rPr lang="zh-CN" altLang="en-US" sz="1400" b="1" kern="0" dirty="0">
                <a:solidFill>
                  <a:srgbClr val="002060"/>
                </a:solidFill>
                <a:latin typeface="微软雅黑"/>
                <a:ea typeface="微软雅黑"/>
              </a:rPr>
              <a:t>十三五科技重大专项</a:t>
            </a:r>
            <a:r>
              <a:rPr lang="zh-CN" altLang="en-US" sz="1400" kern="0" dirty="0">
                <a:latin typeface="微软雅黑"/>
                <a:ea typeface="微软雅黑"/>
              </a:rPr>
              <a:t>支持研发药品</a:t>
            </a: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solidFill>
                  <a:srgbClr val="002060"/>
                </a:solidFill>
                <a:latin typeface="微软雅黑"/>
                <a:ea typeface="微软雅黑"/>
              </a:rPr>
              <a:t>中国唯一获批</a:t>
            </a:r>
            <a:r>
              <a:rPr lang="zh-CN" altLang="en-US" sz="1400" kern="0" dirty="0">
                <a:solidFill>
                  <a:prstClr val="black"/>
                </a:solidFill>
                <a:latin typeface="微软雅黑"/>
                <a:ea typeface="微软雅黑"/>
              </a:rPr>
              <a:t>治疗先天性高胰岛素血症的药物，</a:t>
            </a:r>
            <a:r>
              <a:rPr lang="zh-CN" altLang="en-US" sz="1400" b="1" kern="0" dirty="0">
                <a:solidFill>
                  <a:srgbClr val="1E3968"/>
                </a:solidFill>
                <a:latin typeface="微软雅黑"/>
                <a:ea typeface="微软雅黑"/>
              </a:rPr>
              <a:t>填补</a:t>
            </a:r>
            <a:r>
              <a:rPr lang="zh-CN" altLang="en-US" sz="1400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/>
                <a:ea typeface="微软雅黑"/>
              </a:rPr>
              <a:t>临床治疗</a:t>
            </a:r>
            <a:r>
              <a:rPr lang="zh-CN" altLang="en-US" sz="1400" b="1" kern="0" dirty="0">
                <a:solidFill>
                  <a:srgbClr val="1E3968"/>
                </a:solidFill>
                <a:latin typeface="微软雅黑"/>
                <a:ea typeface="微软雅黑"/>
              </a:rPr>
              <a:t>空白</a:t>
            </a:r>
            <a:r>
              <a:rPr lang="zh-CN" altLang="en-US" sz="1400" kern="0" dirty="0">
                <a:solidFill>
                  <a:srgbClr val="1E3968"/>
                </a:solidFill>
                <a:latin typeface="微软雅黑"/>
                <a:ea typeface="微软雅黑"/>
              </a:rPr>
              <a:t>，</a:t>
            </a:r>
            <a:r>
              <a:rPr lang="zh-CN" altLang="en-US" sz="1400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/>
                <a:ea typeface="微软雅黑"/>
              </a:rPr>
              <a:t>挽救患者生命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FDD3D1C7-B440-BDB3-586D-98096AF6E34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6919" y="1378389"/>
            <a:ext cx="1219200" cy="1219200"/>
          </a:xfrm>
          <a:prstGeom prst="rect">
            <a:avLst/>
          </a:prstGeom>
        </p:spPr>
      </p:pic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7E142738-6B1A-8F89-3ED2-66E43D913CBC}"/>
              </a:ext>
            </a:extLst>
          </p:cNvPr>
          <p:cNvSpPr/>
          <p:nvPr/>
        </p:nvSpPr>
        <p:spPr>
          <a:xfrm>
            <a:off x="78063" y="1187427"/>
            <a:ext cx="233718" cy="914400"/>
          </a:xfrm>
          <a:prstGeom prst="roundRect">
            <a:avLst>
              <a:gd name="adj" fmla="val 50000"/>
            </a:avLst>
          </a:prstGeom>
          <a:solidFill>
            <a:srgbClr val="1E39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2EA1C500-D8FB-FF0F-DDA4-39C907A4CFBA}"/>
              </a:ext>
            </a:extLst>
          </p:cNvPr>
          <p:cNvSpPr/>
          <p:nvPr/>
        </p:nvSpPr>
        <p:spPr>
          <a:xfrm>
            <a:off x="78062" y="2271701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C533D51F-9D1B-4073-31D1-9B9F053BA79E}"/>
              </a:ext>
            </a:extLst>
          </p:cNvPr>
          <p:cNvSpPr/>
          <p:nvPr/>
        </p:nvSpPr>
        <p:spPr>
          <a:xfrm>
            <a:off x="78062" y="3127375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2E17CD17-D0C3-CFC6-C1C0-872A72D7807C}"/>
              </a:ext>
            </a:extLst>
          </p:cNvPr>
          <p:cNvSpPr/>
          <p:nvPr/>
        </p:nvSpPr>
        <p:spPr>
          <a:xfrm>
            <a:off x="78062" y="3983049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84B7DD66-1C6D-1123-4E4A-1DB54008DD16}"/>
              </a:ext>
            </a:extLst>
          </p:cNvPr>
          <p:cNvSpPr/>
          <p:nvPr/>
        </p:nvSpPr>
        <p:spPr>
          <a:xfrm>
            <a:off x="78062" y="4838723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</a:p>
        </p:txBody>
      </p:sp>
      <p:sp>
        <p:nvSpPr>
          <p:cNvPr id="21" name="矩形: 圆角 20">
            <a:extLst>
              <a:ext uri="{FF2B5EF4-FFF2-40B4-BE49-F238E27FC236}">
                <a16:creationId xmlns:a16="http://schemas.microsoft.com/office/drawing/2014/main" id="{E0C579AF-DE7A-184A-720F-1FC139BFA8EC}"/>
              </a:ext>
            </a:extLst>
          </p:cNvPr>
          <p:cNvSpPr/>
          <p:nvPr/>
        </p:nvSpPr>
        <p:spPr>
          <a:xfrm>
            <a:off x="4235450" y="955675"/>
            <a:ext cx="6934200" cy="5105400"/>
          </a:xfrm>
          <a:prstGeom prst="roundRect">
            <a:avLst>
              <a:gd name="adj" fmla="val 4693"/>
            </a:avLst>
          </a:prstGeom>
          <a:noFill/>
          <a:ln>
            <a:solidFill>
              <a:srgbClr val="1E39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: 圆角 21">
            <a:extLst>
              <a:ext uri="{FF2B5EF4-FFF2-40B4-BE49-F238E27FC236}">
                <a16:creationId xmlns:a16="http://schemas.microsoft.com/office/drawing/2014/main" id="{9A99BE59-1E82-C707-9B76-DEDBF3EE5082}"/>
              </a:ext>
            </a:extLst>
          </p:cNvPr>
          <p:cNvSpPr/>
          <p:nvPr/>
        </p:nvSpPr>
        <p:spPr>
          <a:xfrm>
            <a:off x="4235450" y="956436"/>
            <a:ext cx="6934200" cy="430530"/>
          </a:xfrm>
          <a:prstGeom prst="roundRect">
            <a:avLst/>
          </a:prstGeom>
          <a:solidFill>
            <a:srgbClr val="1E3968"/>
          </a:solidFill>
          <a:ln>
            <a:solidFill>
              <a:srgbClr val="1E39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药品基本信息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7230226E-5D93-0E05-264D-2482570F7C4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4289211" y="1412875"/>
            <a:ext cx="6880439" cy="4714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/>
                <a:ea typeface="微软雅黑"/>
              </a:rPr>
              <a:t>药品通用名称：</a:t>
            </a:r>
            <a:r>
              <a:rPr lang="zh-CN" altLang="en-US" sz="1400" kern="0" dirty="0">
                <a:latin typeface="微软雅黑"/>
                <a:ea typeface="微软雅黑"/>
              </a:rPr>
              <a:t>二氮嗪口服混悬液</a:t>
            </a: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/>
                <a:ea typeface="微软雅黑"/>
              </a:rPr>
              <a:t>注册规格：</a:t>
            </a:r>
            <a:r>
              <a:rPr lang="en-US" altLang="zh-CN" sz="1400" kern="0" dirty="0">
                <a:latin typeface="微软雅黑"/>
                <a:ea typeface="微软雅黑"/>
              </a:rPr>
              <a:t>30ml:1.5g </a:t>
            </a:r>
            <a:endParaRPr lang="zh-CN" altLang="en-US" sz="1400" kern="0" dirty="0">
              <a:latin typeface="微软雅黑"/>
              <a:ea typeface="微软雅黑"/>
            </a:endParaRP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/>
                <a:ea typeface="微软雅黑"/>
              </a:rPr>
              <a:t>适应症：</a:t>
            </a:r>
            <a:r>
              <a:rPr lang="zh-CN" altLang="en-US" sz="1400" kern="0" dirty="0">
                <a:latin typeface="微软雅黑"/>
                <a:ea typeface="微软雅黑"/>
              </a:rPr>
              <a:t>用于治疗先天性高胰岛素性低血糖血症</a:t>
            </a: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/>
                <a:ea typeface="微软雅黑"/>
              </a:rPr>
              <a:t>中国大陆首次上市时间：</a:t>
            </a:r>
            <a:r>
              <a:rPr lang="en-US" altLang="zh-CN" sz="1400" kern="0" dirty="0">
                <a:latin typeface="微软雅黑"/>
                <a:ea typeface="微软雅黑"/>
              </a:rPr>
              <a:t>2024</a:t>
            </a:r>
            <a:r>
              <a:rPr lang="zh-CN" altLang="en-US" sz="1400" kern="0" dirty="0">
                <a:latin typeface="微软雅黑"/>
                <a:ea typeface="微软雅黑"/>
              </a:rPr>
              <a:t>年</a:t>
            </a:r>
            <a:r>
              <a:rPr lang="en-US" altLang="zh-CN" sz="1400" kern="0" dirty="0">
                <a:latin typeface="微软雅黑"/>
                <a:ea typeface="微软雅黑"/>
              </a:rPr>
              <a:t>1</a:t>
            </a:r>
            <a:r>
              <a:rPr lang="zh-CN" altLang="en-US" sz="1400" kern="0" dirty="0">
                <a:latin typeface="微软雅黑"/>
                <a:ea typeface="微软雅黑"/>
              </a:rPr>
              <a:t>月</a:t>
            </a:r>
            <a:endParaRPr lang="en-US" altLang="zh-CN" sz="1400" kern="0" dirty="0">
              <a:latin typeface="微软雅黑"/>
              <a:ea typeface="微软雅黑"/>
            </a:endParaRP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/>
                <a:ea typeface="微软雅黑"/>
              </a:rPr>
              <a:t>目前大陆地区同通用名的药品的上市情况：</a:t>
            </a:r>
            <a:r>
              <a:rPr lang="zh-CN" altLang="en-US" sz="1400" kern="0" dirty="0">
                <a:latin typeface="微软雅黑"/>
                <a:ea typeface="微软雅黑"/>
              </a:rPr>
              <a:t>无</a:t>
            </a:r>
            <a:endParaRPr lang="en-US" altLang="zh-CN" sz="1400" kern="0" dirty="0">
              <a:latin typeface="微软雅黑"/>
              <a:ea typeface="微软雅黑"/>
            </a:endParaRP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/>
                <a:ea typeface="微软雅黑"/>
              </a:rPr>
              <a:t>全球首个上市的国家</a:t>
            </a:r>
            <a:r>
              <a:rPr lang="en-US" altLang="zh-CN" sz="1400" b="1" kern="0" dirty="0">
                <a:latin typeface="微软雅黑"/>
                <a:ea typeface="微软雅黑"/>
              </a:rPr>
              <a:t>/</a:t>
            </a:r>
            <a:r>
              <a:rPr lang="zh-CN" altLang="en-US" sz="1400" b="1" kern="0" dirty="0">
                <a:latin typeface="微软雅黑"/>
                <a:ea typeface="微软雅黑"/>
              </a:rPr>
              <a:t>地区及上市时间：</a:t>
            </a:r>
            <a:r>
              <a:rPr lang="zh-CN" altLang="en-US" sz="1400" kern="0" dirty="0">
                <a:latin typeface="微软雅黑"/>
                <a:ea typeface="微软雅黑"/>
              </a:rPr>
              <a:t>美国，</a:t>
            </a:r>
            <a:r>
              <a:rPr lang="en-US" altLang="zh-CN" sz="1400" kern="0" dirty="0">
                <a:latin typeface="微软雅黑"/>
                <a:ea typeface="微软雅黑"/>
              </a:rPr>
              <a:t>1976</a:t>
            </a:r>
            <a:r>
              <a:rPr lang="zh-CN" altLang="en-US" sz="1400" kern="0" dirty="0">
                <a:latin typeface="微软雅黑"/>
                <a:ea typeface="微软雅黑"/>
              </a:rPr>
              <a:t>年</a:t>
            </a:r>
            <a:r>
              <a:rPr lang="en-US" altLang="zh-CN" sz="1400" kern="0" dirty="0">
                <a:latin typeface="微软雅黑"/>
                <a:ea typeface="微软雅黑"/>
              </a:rPr>
              <a:t>5</a:t>
            </a:r>
            <a:r>
              <a:rPr lang="zh-CN" altLang="en-US" sz="1400" kern="0" dirty="0">
                <a:latin typeface="微软雅黑"/>
                <a:ea typeface="微软雅黑"/>
              </a:rPr>
              <a:t>月</a:t>
            </a:r>
            <a:endParaRPr lang="en-US" altLang="zh-CN" sz="1400" kern="0" dirty="0">
              <a:latin typeface="微软雅黑"/>
              <a:ea typeface="微软雅黑"/>
            </a:endParaRP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/>
                <a:ea typeface="微软雅黑"/>
              </a:rPr>
              <a:t>是否为</a:t>
            </a:r>
            <a:r>
              <a:rPr lang="en-US" altLang="zh-CN" sz="1400" b="1" kern="0" dirty="0">
                <a:latin typeface="微软雅黑"/>
                <a:ea typeface="微软雅黑"/>
              </a:rPr>
              <a:t>OTC</a:t>
            </a:r>
            <a:r>
              <a:rPr lang="zh-CN" altLang="en-US" sz="1400" b="1" kern="0" dirty="0">
                <a:latin typeface="微软雅黑"/>
                <a:ea typeface="微软雅黑"/>
              </a:rPr>
              <a:t>药品：</a:t>
            </a:r>
            <a:r>
              <a:rPr lang="zh-CN" altLang="en-US" sz="1400" kern="0" dirty="0">
                <a:latin typeface="微软雅黑"/>
                <a:ea typeface="微软雅黑"/>
              </a:rPr>
              <a:t>否</a:t>
            </a:r>
            <a:endParaRPr lang="en-US" altLang="zh-CN" sz="1400" kern="0" dirty="0">
              <a:latin typeface="微软雅黑"/>
              <a:ea typeface="微软雅黑"/>
            </a:endParaRP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/>
                <a:ea typeface="微软雅黑"/>
              </a:rPr>
              <a:t>参照药品建议：</a:t>
            </a:r>
            <a:r>
              <a:rPr lang="zh-CN" altLang="en-US" sz="1400" kern="0" dirty="0">
                <a:latin typeface="微软雅黑"/>
                <a:ea typeface="微软雅黑"/>
              </a:rPr>
              <a:t>无</a:t>
            </a:r>
            <a:endParaRPr lang="en-US" altLang="zh-CN" sz="1400" kern="0" dirty="0">
              <a:latin typeface="微软雅黑"/>
              <a:ea typeface="微软雅黑"/>
            </a:endParaRP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/>
                <a:ea typeface="微软雅黑"/>
              </a:rPr>
              <a:t>与参照药品相比的优势和不足：</a:t>
            </a:r>
            <a:r>
              <a:rPr lang="zh-CN" altLang="en-US" sz="1400" kern="0" dirty="0">
                <a:latin typeface="微软雅黑"/>
                <a:ea typeface="微软雅黑"/>
              </a:rPr>
              <a:t>国内无该适应症药品，弥补国家医保药品目录空白</a:t>
            </a:r>
            <a:endParaRPr lang="en-US" altLang="zh-CN" sz="1400" kern="0" dirty="0">
              <a:latin typeface="微软雅黑"/>
              <a:ea typeface="微软雅黑"/>
            </a:endParaRP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/>
                <a:ea typeface="微软雅黑"/>
              </a:rPr>
              <a:t>用法用量：</a:t>
            </a:r>
          </a:p>
          <a:p>
            <a:pPr marL="0" lvl="1" algn="just">
              <a:lnSpc>
                <a:spcPct val="120000"/>
              </a:lnSpc>
            </a:pPr>
            <a:r>
              <a:rPr lang="zh-CN" altLang="en-US" sz="1200" b="1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      </a:t>
            </a:r>
            <a:r>
              <a:rPr lang="zh-CN" altLang="en-US" sz="12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婴儿与新生儿</a:t>
            </a:r>
            <a:r>
              <a:rPr lang="zh-CN" altLang="en-US" sz="1200" b="1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：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通常日用量为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8~15mg/kg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，分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2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次或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3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次服用，每次间隔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8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或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12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小时。合适的起始剂量应为每日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10mg/kg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，分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3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次服用，每次间隔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8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小时</a:t>
            </a:r>
            <a:endParaRPr lang="en-US" altLang="zh-CN" sz="12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思源黑体 CN Regular" panose="020B0500000000000000" charset="-122"/>
            </a:endParaRPr>
          </a:p>
          <a:p>
            <a:pPr marL="0" lvl="1" algn="just">
              <a:lnSpc>
                <a:spcPct val="120000"/>
              </a:lnSpc>
            </a:pPr>
            <a:r>
              <a:rPr lang="zh-CN" altLang="en-US" sz="1200" b="1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      </a:t>
            </a:r>
            <a:r>
              <a:rPr lang="zh-CN" altLang="en-US" sz="12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成人和儿童</a:t>
            </a:r>
            <a:r>
              <a:rPr lang="zh-CN" altLang="en-US" sz="1200" b="1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：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通常日用量为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3~8mg/kg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，分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2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次或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3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次服用，每次间隔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8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或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12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小时。在特殊情况下，难治性低血糖患者可能需要更高的剂量。通常，合适的起始剂量应为每日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3mg/kg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，分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3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次服用，每次间隔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8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小时</a:t>
            </a:r>
            <a:endParaRPr lang="en-US" altLang="zh-CN" sz="12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思源黑体 CN Regular" panose="020B0500000000000000" charset="-122"/>
            </a:endParaRPr>
          </a:p>
          <a:p>
            <a:pPr marL="285750" lvl="1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/>
                <a:ea typeface="微软雅黑"/>
              </a:rPr>
              <a:t>挂网价格：</a:t>
            </a:r>
            <a:r>
              <a:rPr lang="en-US" altLang="zh-CN" sz="1400" kern="0" dirty="0">
                <a:latin typeface="微软雅黑"/>
                <a:ea typeface="微软雅黑"/>
              </a:rPr>
              <a:t> 4860</a:t>
            </a:r>
            <a:r>
              <a:rPr lang="zh-CN" altLang="en-US" sz="1400" kern="0" dirty="0">
                <a:latin typeface="微软雅黑"/>
                <a:ea typeface="微软雅黑"/>
              </a:rPr>
              <a:t>元</a:t>
            </a:r>
            <a:endParaRPr lang="zh-CN" altLang="en-US" sz="1400" b="1" kern="0" dirty="0">
              <a:latin typeface="微软雅黑"/>
              <a:ea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1309665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框 28">
            <a:extLst>
              <a:ext uri="{FF2B5EF4-FFF2-40B4-BE49-F238E27FC236}">
                <a16:creationId xmlns:a16="http://schemas.microsoft.com/office/drawing/2014/main" id="{FEE5EC23-2BF1-5A4C-F3AF-112F97030241}"/>
              </a:ext>
            </a:extLst>
          </p:cNvPr>
          <p:cNvSpPr txBox="1"/>
          <p:nvPr/>
        </p:nvSpPr>
        <p:spPr>
          <a:xfrm>
            <a:off x="435822" y="137559"/>
            <a:ext cx="9289898" cy="6445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44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先天性高胰岛素血症被纳入中国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《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第一批罕见病目录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，是新生儿期和婴儿早期严重和持续性低血糖的最常见原因，需迅速积极治疗，以避免神经系统后遗症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7E142738-6B1A-8F89-3ED2-66E43D913CBC}"/>
              </a:ext>
            </a:extLst>
          </p:cNvPr>
          <p:cNvSpPr/>
          <p:nvPr/>
        </p:nvSpPr>
        <p:spPr>
          <a:xfrm>
            <a:off x="78063" y="1187427"/>
            <a:ext cx="233718" cy="914400"/>
          </a:xfrm>
          <a:prstGeom prst="roundRect">
            <a:avLst>
              <a:gd name="adj" fmla="val 50000"/>
            </a:avLst>
          </a:prstGeom>
          <a:solidFill>
            <a:srgbClr val="1E39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2EA1C500-D8FB-FF0F-DDA4-39C907A4CFBA}"/>
              </a:ext>
            </a:extLst>
          </p:cNvPr>
          <p:cNvSpPr/>
          <p:nvPr/>
        </p:nvSpPr>
        <p:spPr>
          <a:xfrm>
            <a:off x="78062" y="2271701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C533D51F-9D1B-4073-31D1-9B9F053BA79E}"/>
              </a:ext>
            </a:extLst>
          </p:cNvPr>
          <p:cNvSpPr/>
          <p:nvPr/>
        </p:nvSpPr>
        <p:spPr>
          <a:xfrm>
            <a:off x="78062" y="3127375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2E17CD17-D0C3-CFC6-C1C0-872A72D7807C}"/>
              </a:ext>
            </a:extLst>
          </p:cNvPr>
          <p:cNvSpPr/>
          <p:nvPr/>
        </p:nvSpPr>
        <p:spPr>
          <a:xfrm>
            <a:off x="78062" y="3983049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84B7DD66-1C6D-1123-4E4A-1DB54008DD16}"/>
              </a:ext>
            </a:extLst>
          </p:cNvPr>
          <p:cNvSpPr/>
          <p:nvPr/>
        </p:nvSpPr>
        <p:spPr>
          <a:xfrm>
            <a:off x="78062" y="4838723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1CC79B8B-1B37-DC6C-427D-0B2B94E22B09}"/>
              </a:ext>
            </a:extLst>
          </p:cNvPr>
          <p:cNvSpPr txBox="1"/>
          <p:nvPr/>
        </p:nvSpPr>
        <p:spPr>
          <a:xfrm>
            <a:off x="676988" y="1452827"/>
            <a:ext cx="10562628" cy="14446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lnSpc>
                <a:spcPct val="150000"/>
              </a:lnSpc>
              <a:buClr>
                <a:srgbClr val="1E3968"/>
              </a:buClr>
              <a:buFont typeface="Arial" panose="020B0604020202020204" pitchFamily="34" charset="0"/>
              <a:buChar char="•"/>
            </a:pPr>
            <a:r>
              <a:rPr lang="zh-CN" altLang="en-US" sz="1200" b="0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先天性高胰岛素血症（</a:t>
            </a:r>
            <a:r>
              <a:rPr lang="en-US" altLang="zh-CN" sz="1200" b="0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congenital hyperinsulinemia</a:t>
            </a:r>
            <a:r>
              <a:rPr lang="zh-CN" altLang="en-US" sz="1200" b="0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1200" b="0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CHI</a:t>
            </a:r>
            <a:r>
              <a:rPr lang="zh-CN" altLang="en-US" sz="1200" b="0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）是由于胰腺</a:t>
            </a:r>
            <a:r>
              <a:rPr lang="el-GR" altLang="zh-CN" sz="1200" b="0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β</a:t>
            </a:r>
            <a:r>
              <a:rPr lang="zh-CN" altLang="en-US" sz="1200" b="0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细胞功能失调、胰岛素持续释放导致</a:t>
            </a:r>
            <a:r>
              <a:rPr lang="zh-CN" altLang="en-US" sz="1200" b="1" i="0" u="none" strike="noStrike" baseline="0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血胰岛素水平不</a:t>
            </a:r>
            <a:r>
              <a:rPr lang="zh-CN" altLang="en-US" sz="1200" b="1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适当增高而</a:t>
            </a:r>
            <a:r>
              <a:rPr lang="zh-CN" altLang="en-US" sz="1200" b="1" i="0" u="none" strike="noStrike" baseline="0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致低血糖</a:t>
            </a:r>
            <a:r>
              <a:rPr lang="zh-CN" altLang="en-US" sz="1200" b="0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的内分泌疾病。</a:t>
            </a:r>
            <a:endParaRPr lang="en-US" altLang="zh-CN" sz="1200" b="0" i="0" u="none" strike="noStrike" baseline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 algn="l">
              <a:lnSpc>
                <a:spcPct val="150000"/>
              </a:lnSpc>
              <a:buClr>
                <a:srgbClr val="1E3968"/>
              </a:buClr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  <a:r>
              <a:rPr lang="zh-CN" altLang="en-US" sz="1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新生儿期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zh-CN" altLang="en-US" sz="1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婴儿早期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严重和持续性低血糖的最常见原因。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 algn="l">
              <a:lnSpc>
                <a:spcPct val="150000"/>
              </a:lnSpc>
              <a:buClr>
                <a:srgbClr val="1E3968"/>
              </a:buClr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CHI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轻者主要表现为空腹低血糖，但重症者常持续低血糖，进食仅部分缓解；低血糖可导致</a:t>
            </a:r>
            <a:r>
              <a:rPr lang="zh-CN" altLang="en-US" sz="1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不可逆的严重脑损伤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后遗症发生率高达</a:t>
            </a:r>
            <a:r>
              <a:rPr lang="en-US" altLang="zh-CN" sz="1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25%~50%</a:t>
            </a:r>
            <a:r>
              <a:rPr lang="zh-CN" altLang="en-US" sz="1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，救治不及时甚至死亡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，早期诊断和治疗至关重要（首选药物治疗，一线药物为二氮嗪）。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7" name="object 13">
            <a:extLst>
              <a:ext uri="{FF2B5EF4-FFF2-40B4-BE49-F238E27FC236}">
                <a16:creationId xmlns:a16="http://schemas.microsoft.com/office/drawing/2014/main" id="{E1C4CFDF-266D-BEC3-4EAD-4AE11C61B1DA}"/>
              </a:ext>
            </a:extLst>
          </p:cNvPr>
          <p:cNvSpPr txBox="1"/>
          <p:nvPr/>
        </p:nvSpPr>
        <p:spPr>
          <a:xfrm>
            <a:off x="311780" y="6074563"/>
            <a:ext cx="4838699" cy="27122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en-US" altLang="zh-CN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桑艳梅</a:t>
            </a:r>
            <a:r>
              <a:rPr lang="en-US" altLang="zh-CN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关于先天性高胰岛素血症诊治流程及策略的建议</a:t>
            </a:r>
            <a:r>
              <a:rPr lang="en-US" altLang="zh-CN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[J].</a:t>
            </a:r>
            <a:r>
              <a:rPr lang="zh-CN" altLang="en-US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中华糖尿病杂志</a:t>
            </a:r>
            <a:r>
              <a:rPr lang="en-US" altLang="zh-CN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, 2021, 13(4):6.</a:t>
            </a:r>
          </a:p>
          <a:p>
            <a:pPr marL="12700">
              <a:spcBef>
                <a:spcPts val="95"/>
              </a:spcBef>
            </a:pP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2.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中华医学会儿科学分会内分泌遗传代谢学组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, 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等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.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中华儿科杂志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, 2023, 61(5): 412-417.</a:t>
            </a:r>
            <a:endParaRPr lang="zh-CN" altLang="en-US" sz="8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2" name="object 13">
            <a:extLst>
              <a:ext uri="{FF2B5EF4-FFF2-40B4-BE49-F238E27FC236}">
                <a16:creationId xmlns:a16="http://schemas.microsoft.com/office/drawing/2014/main" id="{65C39394-9E4A-26D6-DC58-EA3101AB914A}"/>
              </a:ext>
            </a:extLst>
          </p:cNvPr>
          <p:cNvSpPr txBox="1"/>
          <p:nvPr/>
        </p:nvSpPr>
        <p:spPr>
          <a:xfrm>
            <a:off x="5150479" y="6090240"/>
            <a:ext cx="4838699" cy="27122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en-US" altLang="zh-CN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罕见病诊疗指南（</a:t>
            </a:r>
            <a:r>
              <a:rPr lang="en-US" altLang="zh-CN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2019</a:t>
            </a:r>
            <a:r>
              <a:rPr lang="zh-CN" altLang="en-US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年版）</a:t>
            </a:r>
            <a:r>
              <a:rPr lang="en-US" altLang="zh-CN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》.</a:t>
            </a:r>
            <a:r>
              <a:rPr lang="zh-CN" altLang="en-US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中国国家卫生健康委员会</a:t>
            </a:r>
            <a:endParaRPr lang="en-US" altLang="zh-CN" sz="800" b="0" i="0" dirty="0">
              <a:solidFill>
                <a:schemeClr val="bg1">
                  <a:lumMod val="65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700">
              <a:spcBef>
                <a:spcPts val="95"/>
              </a:spcBef>
            </a:pP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4.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徐茜面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, 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等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. 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先天性高胰岛素血症 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194 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例临床分析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[J]. 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中华实用儿科临床杂志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, 2017, 32(20): 1556-1559.</a:t>
            </a:r>
            <a:endParaRPr lang="zh-CN" altLang="en-US" sz="8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DE0E23A5-F873-1480-EEFF-26CCFFDB05BD}"/>
              </a:ext>
            </a:extLst>
          </p:cNvPr>
          <p:cNvSpPr/>
          <p:nvPr/>
        </p:nvSpPr>
        <p:spPr>
          <a:xfrm>
            <a:off x="599118" y="1230983"/>
            <a:ext cx="10662984" cy="1700306"/>
          </a:xfrm>
          <a:prstGeom prst="roundRect">
            <a:avLst>
              <a:gd name="adj" fmla="val 4693"/>
            </a:avLst>
          </a:prstGeom>
          <a:noFill/>
          <a:ln w="25400" cap="flat" cmpd="sng" algn="ctr">
            <a:solidFill>
              <a:srgbClr val="1E3968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kern="0">
              <a:solidFill>
                <a:prstClr val="white"/>
              </a:solidFill>
              <a:ea typeface="微软雅黑"/>
            </a:endParaRPr>
          </a:p>
        </p:txBody>
      </p: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C67B03FB-75F5-05BD-A15B-A15B9E6E13F3}"/>
              </a:ext>
            </a:extLst>
          </p:cNvPr>
          <p:cNvSpPr/>
          <p:nvPr/>
        </p:nvSpPr>
        <p:spPr>
          <a:xfrm>
            <a:off x="599118" y="1108075"/>
            <a:ext cx="1687452" cy="318335"/>
          </a:xfrm>
          <a:prstGeom prst="roundRect">
            <a:avLst/>
          </a:prstGeom>
          <a:solidFill>
            <a:srgbClr val="1E3968"/>
          </a:solidFill>
          <a:ln w="25400" cap="flat" cmpd="sng" algn="ctr">
            <a:solidFill>
              <a:srgbClr val="1E3968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zh-CN" altLang="en-US" sz="1600" kern="0" dirty="0">
                <a:solidFill>
                  <a:prstClr val="white"/>
                </a:solidFill>
                <a:latin typeface="微软雅黑" panose="020B0503020204020204" pitchFamily="34" charset="-122"/>
                <a:ea typeface="微软雅黑"/>
              </a:rPr>
              <a:t>疾病情况</a:t>
            </a:r>
          </a:p>
        </p:txBody>
      </p:sp>
      <p:sp>
        <p:nvSpPr>
          <p:cNvPr id="16" name="矩形: 圆角 15">
            <a:extLst>
              <a:ext uri="{FF2B5EF4-FFF2-40B4-BE49-F238E27FC236}">
                <a16:creationId xmlns:a16="http://schemas.microsoft.com/office/drawing/2014/main" id="{84BEB9F6-6AF2-9F2D-D7C2-216146394C7F}"/>
              </a:ext>
            </a:extLst>
          </p:cNvPr>
          <p:cNvSpPr/>
          <p:nvPr/>
        </p:nvSpPr>
        <p:spPr>
          <a:xfrm>
            <a:off x="595682" y="3294677"/>
            <a:ext cx="10662984" cy="1063041"/>
          </a:xfrm>
          <a:prstGeom prst="roundRect">
            <a:avLst>
              <a:gd name="adj" fmla="val 4693"/>
            </a:avLst>
          </a:prstGeom>
          <a:noFill/>
          <a:ln w="25400" cap="flat" cmpd="sng" algn="ctr">
            <a:solidFill>
              <a:srgbClr val="1E3968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kern="0">
              <a:solidFill>
                <a:prstClr val="white"/>
              </a:solidFill>
              <a:ea typeface="微软雅黑"/>
            </a:endParaRPr>
          </a:p>
        </p:txBody>
      </p:sp>
      <p:sp>
        <p:nvSpPr>
          <p:cNvPr id="17" name="矩形: 圆角 16">
            <a:extLst>
              <a:ext uri="{FF2B5EF4-FFF2-40B4-BE49-F238E27FC236}">
                <a16:creationId xmlns:a16="http://schemas.microsoft.com/office/drawing/2014/main" id="{78D778C3-7ECE-5FF9-1307-00EE2AF1C645}"/>
              </a:ext>
            </a:extLst>
          </p:cNvPr>
          <p:cNvSpPr/>
          <p:nvPr/>
        </p:nvSpPr>
        <p:spPr>
          <a:xfrm>
            <a:off x="595682" y="2996097"/>
            <a:ext cx="1640548" cy="494010"/>
          </a:xfrm>
          <a:prstGeom prst="roundRect">
            <a:avLst/>
          </a:prstGeom>
          <a:solidFill>
            <a:srgbClr val="1E3968"/>
          </a:solidFill>
          <a:ln w="25400" cap="flat" cmpd="sng" algn="ctr">
            <a:solidFill>
              <a:srgbClr val="1E3968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zh-CN" altLang="en-US" sz="1600" kern="0" dirty="0">
                <a:solidFill>
                  <a:prstClr val="white"/>
                </a:solidFill>
                <a:latin typeface="微软雅黑" panose="020B0503020204020204" pitchFamily="34" charset="-122"/>
                <a:ea typeface="微软雅黑"/>
              </a:rPr>
              <a:t>发病率及</a:t>
            </a:r>
            <a:endParaRPr lang="en-US" altLang="zh-CN" sz="1600" kern="0" dirty="0">
              <a:solidFill>
                <a:prstClr val="white"/>
              </a:solidFill>
              <a:latin typeface="微软雅黑" panose="020B0503020204020204" pitchFamily="34" charset="-122"/>
              <a:ea typeface="微软雅黑"/>
            </a:endParaRPr>
          </a:p>
          <a:p>
            <a:pPr algn="ctr">
              <a:defRPr/>
            </a:pPr>
            <a:r>
              <a:rPr lang="zh-CN" altLang="en-US" sz="1600" kern="0" dirty="0">
                <a:solidFill>
                  <a:prstClr val="white"/>
                </a:solidFill>
                <a:latin typeface="微软雅黑" panose="020B0503020204020204" pitchFamily="34" charset="-122"/>
                <a:ea typeface="微软雅黑"/>
              </a:rPr>
              <a:t>起病年龄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FD2F9DCB-02CD-FF2B-93CB-3110EF7354F9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595682" y="3510851"/>
            <a:ext cx="10662984" cy="8152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lvl="1" indent="-1714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国</a:t>
            </a:r>
            <a:r>
              <a:rPr lang="zh-CN" altLang="en-US" sz="1200" kern="0" dirty="0">
                <a:latin typeface="微软雅黑"/>
                <a:ea typeface="微软雅黑"/>
              </a:rPr>
              <a:t>外</a:t>
            </a:r>
            <a:r>
              <a:rPr lang="zh-CN" altLang="en-US" sz="1200" b="1" kern="0" dirty="0">
                <a:solidFill>
                  <a:srgbClr val="002060"/>
                </a:solidFill>
                <a:latin typeface="微软雅黑"/>
                <a:ea typeface="微软雅黑"/>
              </a:rPr>
              <a:t>活产婴儿发病率为</a:t>
            </a:r>
            <a:r>
              <a:rPr lang="en-US" altLang="zh-CN" sz="1200" b="1" kern="0" dirty="0">
                <a:solidFill>
                  <a:srgbClr val="002060"/>
                </a:solidFill>
                <a:latin typeface="微软雅黑"/>
                <a:ea typeface="微软雅黑"/>
              </a:rPr>
              <a:t>1/50000~1/30000</a:t>
            </a:r>
            <a:r>
              <a:rPr lang="en-US" altLang="zh-CN" sz="1200" b="1" kern="0" baseline="30000" dirty="0">
                <a:solidFill>
                  <a:srgbClr val="002060"/>
                </a:solidFill>
                <a:latin typeface="微软雅黑"/>
                <a:ea typeface="微软雅黑"/>
              </a:rPr>
              <a:t>2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，我国发病情况不详；按我国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2023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年出生人口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902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万人计算，年发病患者总数约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180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人（该疾病无明显种族差异，按新生儿发病率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1/50000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）。</a:t>
            </a:r>
          </a:p>
          <a:p>
            <a:pPr marL="171450" lvl="1" indent="-1714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中国国家儿童医学中心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194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例临床研究显示</a:t>
            </a:r>
            <a:r>
              <a:rPr lang="en-US" altLang="zh-CN" sz="1200" kern="0" baseline="30000" dirty="0">
                <a:solidFill>
                  <a:prstClr val="black"/>
                </a:solidFill>
                <a:latin typeface="微软雅黑"/>
                <a:ea typeface="微软雅黑"/>
              </a:rPr>
              <a:t>4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：起病年龄为出生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1h~7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岁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,</a:t>
            </a:r>
            <a:r>
              <a:rPr lang="en-US" altLang="zh-CN" sz="1200" b="1" kern="0" dirty="0">
                <a:solidFill>
                  <a:srgbClr val="002060"/>
                </a:solidFill>
                <a:latin typeface="微软雅黑"/>
                <a:ea typeface="微软雅黑"/>
              </a:rPr>
              <a:t> 72.7%</a:t>
            </a:r>
            <a:r>
              <a:rPr lang="zh-CN" altLang="en-US" sz="1200" kern="0" dirty="0">
                <a:latin typeface="微软雅黑"/>
                <a:ea typeface="微软雅黑"/>
              </a:rPr>
              <a:t>的患者</a:t>
            </a:r>
            <a:r>
              <a:rPr lang="en-US" altLang="zh-CN" sz="1200" b="1" kern="0" dirty="0">
                <a:solidFill>
                  <a:srgbClr val="002060"/>
                </a:solidFill>
                <a:latin typeface="微软雅黑"/>
                <a:ea typeface="微软雅黑"/>
              </a:rPr>
              <a:t>6</a:t>
            </a:r>
            <a:r>
              <a:rPr lang="zh-CN" altLang="en-US" sz="1200" b="1" kern="0" dirty="0">
                <a:solidFill>
                  <a:srgbClr val="002060"/>
                </a:solidFill>
                <a:latin typeface="微软雅黑"/>
                <a:ea typeface="微软雅黑"/>
              </a:rPr>
              <a:t>个月以内起病</a:t>
            </a:r>
            <a:r>
              <a:rPr lang="en-US" altLang="zh-CN" sz="1200" b="1" kern="0" dirty="0">
                <a:solidFill>
                  <a:srgbClr val="002060"/>
                </a:solidFill>
                <a:latin typeface="微软雅黑"/>
                <a:ea typeface="微软雅黑"/>
              </a:rPr>
              <a:t> </a:t>
            </a:r>
            <a:r>
              <a:rPr lang="en-US" altLang="zh-CN" sz="1200" kern="0" dirty="0">
                <a:latin typeface="微软雅黑"/>
                <a:ea typeface="微软雅黑"/>
              </a:rPr>
              <a:t>(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其中新生儿期起病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42.8%)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， 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6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个月以后起病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27.3%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 。</a:t>
            </a:r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690958F6-3D4F-610E-A3C6-93B5AE2E162A}"/>
              </a:ext>
            </a:extLst>
          </p:cNvPr>
          <p:cNvSpPr/>
          <p:nvPr/>
        </p:nvSpPr>
        <p:spPr>
          <a:xfrm>
            <a:off x="595682" y="4516795"/>
            <a:ext cx="10662984" cy="1391880"/>
          </a:xfrm>
          <a:prstGeom prst="roundRect">
            <a:avLst>
              <a:gd name="adj" fmla="val 4693"/>
            </a:avLst>
          </a:prstGeom>
          <a:noFill/>
          <a:ln w="25400" cap="flat" cmpd="sng" algn="ctr">
            <a:solidFill>
              <a:srgbClr val="1E3968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kern="0">
              <a:solidFill>
                <a:prstClr val="white"/>
              </a:solidFill>
              <a:ea typeface="微软雅黑"/>
            </a:endParaRPr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219237DB-30AF-3862-748E-805372E5AF95}"/>
              </a:ext>
            </a:extLst>
          </p:cNvPr>
          <p:cNvSpPr/>
          <p:nvPr/>
        </p:nvSpPr>
        <p:spPr>
          <a:xfrm>
            <a:off x="595682" y="4410097"/>
            <a:ext cx="1640548" cy="302127"/>
          </a:xfrm>
          <a:prstGeom prst="roundRect">
            <a:avLst/>
          </a:prstGeom>
          <a:solidFill>
            <a:srgbClr val="1E3968"/>
          </a:solidFill>
          <a:ln w="25400" cap="flat" cmpd="sng" algn="ctr">
            <a:solidFill>
              <a:srgbClr val="1E3968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zh-CN" altLang="en-US" sz="1600" kern="0" dirty="0">
                <a:solidFill>
                  <a:prstClr val="white"/>
                </a:solidFill>
                <a:latin typeface="微软雅黑" panose="020B0503020204020204" pitchFamily="34" charset="-122"/>
                <a:ea typeface="微软雅黑"/>
              </a:rPr>
              <a:t>诊断标准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A72CB19D-A1C5-A923-CD11-C59F7A62362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95682" y="4732969"/>
            <a:ext cx="10662984" cy="11757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>
              <a:lnSpc>
                <a:spcPct val="120000"/>
              </a:lnSpc>
              <a:spcAft>
                <a:spcPts val="600"/>
              </a:spcAft>
              <a:buClr>
                <a:schemeClr val="bg2"/>
              </a:buClr>
            </a:pPr>
            <a:r>
              <a:rPr lang="zh-CN" altLang="en-US" sz="1200" b="1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患儿存在低血糖临床表现；当</a:t>
            </a:r>
            <a:r>
              <a:rPr lang="zh-CN" altLang="en-US" sz="1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静脉血糖</a:t>
            </a:r>
            <a:r>
              <a:rPr lang="en-US" altLang="zh-CN" sz="1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&lt;2.8 mmol/L</a:t>
            </a:r>
            <a:r>
              <a:rPr lang="zh-CN" altLang="en-US" sz="1200" b="1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时</a:t>
            </a:r>
            <a:r>
              <a:rPr lang="zh-CN" altLang="en-US" sz="1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同时</a:t>
            </a:r>
            <a:r>
              <a:rPr lang="zh-CN" altLang="en-US" sz="1200" b="1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满足以下</a:t>
            </a:r>
            <a:r>
              <a:rPr lang="en-US" altLang="zh-CN" sz="1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3</a:t>
            </a:r>
            <a:r>
              <a:rPr lang="zh-CN" altLang="en-US" sz="1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条</a:t>
            </a:r>
            <a:r>
              <a:rPr lang="zh-CN" altLang="en-US" sz="1200" b="1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可临床诊断</a:t>
            </a:r>
            <a:r>
              <a:rPr lang="en-US" altLang="zh-CN" sz="1200" b="1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CHI</a:t>
            </a:r>
            <a:r>
              <a:rPr lang="en-US" altLang="zh-CN" sz="1200" baseline="30000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</a:t>
            </a:r>
            <a:r>
              <a:rPr lang="zh-CN" altLang="en-US" sz="1200" b="1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：</a:t>
            </a:r>
            <a:endParaRPr lang="en-US" altLang="zh-CN" sz="1200" b="1" baseline="30000" dirty="0">
              <a:solidFill>
                <a:srgbClr val="1E3968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171450" lvl="1" indent="-1714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血清胰岛素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&gt;1 </a:t>
            </a:r>
            <a:r>
              <a:rPr lang="en-US" altLang="zh-CN" sz="1200" kern="0" dirty="0" err="1">
                <a:solidFill>
                  <a:prstClr val="black"/>
                </a:solidFill>
                <a:latin typeface="微软雅黑"/>
                <a:ea typeface="微软雅黑"/>
              </a:rPr>
              <a:t>mU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/L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或大于检测下限或血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C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肽≥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0.5μg/L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，并符合血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β 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羟丁酸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&lt;2 mmol/L 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和游离脂肪酸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&lt;1500 </a:t>
            </a:r>
            <a:r>
              <a:rPr lang="en-US" altLang="zh-CN" sz="1200" kern="0" dirty="0" err="1">
                <a:solidFill>
                  <a:prstClr val="black"/>
                </a:solidFill>
                <a:latin typeface="微软雅黑"/>
                <a:ea typeface="微软雅黑"/>
              </a:rPr>
              <a:t>μmol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/L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；</a:t>
            </a:r>
            <a:endParaRPr lang="en-US" altLang="zh-CN" sz="1200" kern="0" dirty="0">
              <a:solidFill>
                <a:prstClr val="black"/>
              </a:solidFill>
              <a:latin typeface="微软雅黑"/>
              <a:ea typeface="微软雅黑"/>
            </a:endParaRPr>
          </a:p>
          <a:p>
            <a:pPr marL="171450" lvl="1" indent="-1714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胰高血糖素试验阳性：胰高血糖素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30~100 </a:t>
            </a:r>
            <a:r>
              <a:rPr lang="en-US" altLang="zh-CN" sz="1200" dirty="0" err="1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μg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/kg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（最大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1 mg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），皮下注射或静脉推注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15~45 min 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血糖升高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&gt;1.5 mmol/L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；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171450" lvl="1" indent="-1714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静脉葡萄糖输注速度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&gt;8 mg/(</a:t>
            </a:r>
            <a:r>
              <a:rPr lang="en-US" altLang="zh-CN" sz="1200" dirty="0" err="1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kg·min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)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才能维持正常血糖水平。</a:t>
            </a:r>
            <a:endParaRPr lang="zh-CN" altLang="en-US" sz="1200" kern="0" dirty="0">
              <a:solidFill>
                <a:prstClr val="black"/>
              </a:solidFill>
              <a:latin typeface="微软雅黑"/>
              <a:ea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1438813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矩形: 圆角 60">
            <a:extLst>
              <a:ext uri="{FF2B5EF4-FFF2-40B4-BE49-F238E27FC236}">
                <a16:creationId xmlns:a16="http://schemas.microsoft.com/office/drawing/2014/main" id="{E2F0426C-4050-9DE9-338E-0FE921A10C3A}"/>
              </a:ext>
            </a:extLst>
          </p:cNvPr>
          <p:cNvSpPr/>
          <p:nvPr/>
        </p:nvSpPr>
        <p:spPr>
          <a:xfrm>
            <a:off x="435822" y="3472693"/>
            <a:ext cx="11020436" cy="2359782"/>
          </a:xfrm>
          <a:prstGeom prst="roundRect">
            <a:avLst>
              <a:gd name="adj" fmla="val 3232"/>
            </a:avLst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outerShdw blurRad="584200" dist="330200" dir="5400000" sx="95000" sy="95000" algn="t" rotWithShape="0">
              <a:srgbClr val="2279BD">
                <a:alpha val="40000"/>
              </a:srgbClr>
            </a:outerShdw>
          </a:effectLst>
        </p:spPr>
        <p:txBody>
          <a:bodyPr rtlCol="0" anchor="ctr"/>
          <a:lstStyle/>
          <a:p>
            <a:pPr algn="ctr">
              <a:defRPr/>
            </a:pPr>
            <a:endParaRPr lang="zh-CN" altLang="en-US" kern="0">
              <a:solidFill>
                <a:srgbClr val="FFFFFF"/>
              </a:solidFill>
              <a:latin typeface="Arial"/>
              <a:ea typeface="HarmonyOS Sans SC"/>
            </a:endParaRPr>
          </a:p>
        </p:txBody>
      </p:sp>
      <p:sp>
        <p:nvSpPr>
          <p:cNvPr id="4" name="object 13">
            <a:extLst>
              <a:ext uri="{FF2B5EF4-FFF2-40B4-BE49-F238E27FC236}">
                <a16:creationId xmlns:a16="http://schemas.microsoft.com/office/drawing/2014/main" id="{57FB25C0-86D2-3793-2AA7-8249DF65E9BA}"/>
              </a:ext>
            </a:extLst>
          </p:cNvPr>
          <p:cNvSpPr txBox="1"/>
          <p:nvPr/>
        </p:nvSpPr>
        <p:spPr>
          <a:xfrm>
            <a:off x="311780" y="6075483"/>
            <a:ext cx="11651899" cy="407867"/>
          </a:xfrm>
          <a:prstGeom prst="rect">
            <a:avLst/>
          </a:prstGeom>
        </p:spPr>
        <p:txBody>
          <a:bodyPr vert="horz" wrap="square" lIns="0" tIns="12762" rIns="0" bIns="0" rtlCol="0">
            <a:spAutoFit/>
          </a:bodyPr>
          <a:lstStyle/>
          <a:p>
            <a:pPr marL="228600" indent="-228600">
              <a:spcBef>
                <a:spcPts val="95"/>
              </a:spcBef>
              <a:buFontTx/>
              <a:buAutoNum type="arabicPeriod"/>
              <a:defRPr/>
            </a:pP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中华医学会儿科学分会内分泌遗传代谢学组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, 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等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.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中华儿科杂志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,2023,61(5):412-417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.</a:t>
            </a:r>
          </a:p>
          <a:p>
            <a:pPr marL="228600" indent="-228600">
              <a:spcBef>
                <a:spcPts val="95"/>
              </a:spcBef>
              <a:buFontTx/>
              <a:buAutoNum type="arabicPeriod"/>
              <a:defRPr/>
            </a:pP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亿帆药业二氮嗪口服混悬液说明书</a:t>
            </a:r>
            <a:endParaRPr lang="en-US" altLang="zh-CN" sz="8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lt"/>
            </a:endParaRPr>
          </a:p>
          <a:p>
            <a:pPr marL="228600" indent="-228600">
              <a:spcBef>
                <a:spcPts val="95"/>
              </a:spcBef>
              <a:buFontTx/>
              <a:buAutoNum type="arabicPeriod"/>
              <a:defRPr/>
            </a:pP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人民网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:《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儿童用药应更加重视患者需求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》. http://m2.people.cn/news/default.html?s=Ml8yXzQwMDI2MDEyXzE4NjMzMV8xNjU3MDcxNjU5</a:t>
            </a:r>
          </a:p>
        </p:txBody>
      </p:sp>
      <p:sp>
        <p:nvSpPr>
          <p:cNvPr id="58" name="双中括号 152">
            <a:extLst>
              <a:ext uri="{FF2B5EF4-FFF2-40B4-BE49-F238E27FC236}">
                <a16:creationId xmlns:a16="http://schemas.microsoft.com/office/drawing/2014/main" id="{7C7E423A-C276-0C60-9E78-4763A9AEEEF9}"/>
              </a:ext>
            </a:extLst>
          </p:cNvPr>
          <p:cNvSpPr/>
          <p:nvPr/>
        </p:nvSpPr>
        <p:spPr>
          <a:xfrm>
            <a:off x="590804" y="1169801"/>
            <a:ext cx="10528044" cy="2071874"/>
          </a:xfrm>
          <a:prstGeom prst="bracketPair">
            <a:avLst>
              <a:gd name="adj" fmla="val 21718"/>
            </a:avLst>
          </a:prstGeom>
          <a:solidFill>
            <a:srgbClr val="4472C4">
              <a:lumMod val="20000"/>
              <a:lumOff val="80000"/>
            </a:srgbClr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285750" marR="0" lvl="0" indent="-28575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1800" b="1" i="0" u="none" strike="noStrike" kern="0" cap="none" spc="0" normalizeH="0" baseline="30000" noProof="0" dirty="0">
              <a:ln>
                <a:noFill/>
              </a:ln>
              <a:solidFill>
                <a:srgbClr val="052E87"/>
              </a:solidFill>
              <a:effectLst/>
              <a:uLnTx/>
              <a:uFillTx/>
              <a:latin typeface="微软雅黑"/>
              <a:ea typeface="微软雅黑"/>
              <a:cs typeface="+mn-ea"/>
              <a:sym typeface="+mn-lt"/>
            </a:endParaRPr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AFD7C874-8E33-A11F-D26B-A49497FCECCA}"/>
              </a:ext>
            </a:extLst>
          </p:cNvPr>
          <p:cNvSpPr txBox="1"/>
          <p:nvPr/>
        </p:nvSpPr>
        <p:spPr>
          <a:xfrm>
            <a:off x="764603" y="1312570"/>
            <a:ext cx="10368202" cy="17477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marR="0" lvl="0" indent="-285750" defTabSz="4572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二氮嗪是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rgbClr val="181717"/>
                </a:solidFill>
                <a:effectLst/>
                <a:uLnTx/>
                <a:uFillTx/>
                <a:latin typeface="微软雅黑"/>
                <a:ea typeface="微软雅黑"/>
                <a:cs typeface="+mn-ea"/>
                <a:sym typeface="+mn-ea"/>
              </a:rPr>
              <a:t>K</a:t>
            </a:r>
            <a:r>
              <a:rPr kumimoji="0" lang="en-US" altLang="zh-CN" sz="1600" b="0" i="0" u="none" strike="noStrike" kern="1200" cap="none" spc="0" normalizeH="0" baseline="-25000" noProof="0" dirty="0">
                <a:ln>
                  <a:noFill/>
                </a:ln>
                <a:solidFill>
                  <a:srgbClr val="181717"/>
                </a:solidFill>
                <a:effectLst/>
                <a:uLnTx/>
                <a:uFillTx/>
                <a:latin typeface="微软雅黑"/>
                <a:ea typeface="微软雅黑"/>
                <a:cs typeface="+mn-ea"/>
                <a:sym typeface="+mn-ea"/>
              </a:rPr>
              <a:t>ATP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81717"/>
                </a:solidFill>
                <a:effectLst/>
                <a:uLnTx/>
                <a:uFillTx/>
                <a:latin typeface="微软雅黑"/>
                <a:ea typeface="微软雅黑"/>
                <a:cs typeface="+mn-ea"/>
                <a:sym typeface="+mn-ea"/>
              </a:rPr>
              <a:t>通道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81717"/>
                </a:solidFill>
                <a:effectLst/>
                <a:uLnTx/>
                <a:uFillTx/>
                <a:latin typeface="微软雅黑"/>
                <a:ea typeface="微软雅黑"/>
                <a:cs typeface="+mn-ea"/>
                <a:sym typeface="+mn-ea"/>
              </a:rPr>
              <a:t>开放剂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81717"/>
                </a:solidFill>
                <a:effectLst/>
                <a:uLnTx/>
                <a:uFillTx/>
                <a:latin typeface="微软雅黑"/>
                <a:ea typeface="微软雅黑"/>
                <a:cs typeface="+mn-ea"/>
                <a:sym typeface="+mn-ea"/>
              </a:rPr>
              <a:t>，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口服二氮嗪可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迅速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产生与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剂量相关的血糖水平升高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，主要原因是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抑制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胰腺的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胰岛素释放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，以及产生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胰腺外效应</a:t>
            </a:r>
            <a:endParaRPr lang="en-US" altLang="zh-CN" sz="1600" b="1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285750" indent="-285750" defTabSz="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6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指南</a:t>
            </a:r>
            <a:r>
              <a:rPr lang="en-US" altLang="zh-CN" sz="16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</a:t>
            </a:r>
            <a:r>
              <a:rPr lang="zh-CN" altLang="en-US" sz="16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共识</a:t>
            </a:r>
            <a:r>
              <a:rPr lang="en-US" altLang="zh-CN" sz="1600" kern="0" baseline="300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1</a:t>
            </a:r>
            <a:r>
              <a:rPr lang="zh-CN" altLang="en-US" sz="16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指出</a:t>
            </a:r>
            <a:r>
              <a:rPr lang="zh-CN" altLang="en-US" sz="16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：持续型</a:t>
            </a:r>
            <a:r>
              <a:rPr lang="en-US" altLang="zh-CN" sz="16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CHI</a:t>
            </a:r>
            <a:r>
              <a:rPr lang="zh-CN" altLang="en-US" sz="16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患儿</a:t>
            </a:r>
            <a:r>
              <a:rPr lang="zh-CN" altLang="en-US" sz="16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使用</a:t>
            </a:r>
            <a:r>
              <a:rPr lang="zh-CN" altLang="en-US" sz="16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二氮嗪药物治疗</a:t>
            </a:r>
            <a:r>
              <a:rPr lang="zh-CN" altLang="en-US" sz="16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至缓解</a:t>
            </a:r>
            <a:r>
              <a:rPr lang="zh-CN" altLang="en-US" sz="16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，</a:t>
            </a:r>
            <a:r>
              <a:rPr lang="zh-CN" altLang="en-US" sz="16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平均治疗持续时间</a:t>
            </a:r>
            <a:r>
              <a:rPr lang="zh-CN" altLang="en-US" sz="16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为</a:t>
            </a:r>
            <a:r>
              <a:rPr lang="en-US" altLang="zh-CN" sz="16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57</a:t>
            </a:r>
            <a:r>
              <a:rPr lang="zh-CN" altLang="en-US" sz="16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个月</a:t>
            </a:r>
            <a:endParaRPr lang="en-US" altLang="zh-CN" sz="16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285750" indent="-285750" defTabSz="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600" kern="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二氮嗪</a:t>
            </a:r>
            <a:r>
              <a:rPr lang="zh-CN" altLang="en-US" sz="1600" b="1" kern="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需长期</a:t>
            </a:r>
            <a:r>
              <a:rPr lang="zh-CN" altLang="en-US" sz="1600" kern="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用药，</a:t>
            </a:r>
            <a:r>
              <a:rPr lang="zh-CN" altLang="zh-CN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</a:rPr>
              <a:t>口服混悬液</a:t>
            </a:r>
            <a:r>
              <a:rPr lang="zh-CN" altLang="zh-CN" sz="1600" b="1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</a:rPr>
              <a:t>适合儿童</a:t>
            </a:r>
            <a:r>
              <a:rPr lang="zh-CN" altLang="zh-CN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</a:rPr>
              <a:t>特别是</a:t>
            </a:r>
            <a:r>
              <a:rPr lang="zh-CN" altLang="zh-CN" sz="1600" b="1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</a:rPr>
              <a:t>婴幼儿，</a:t>
            </a:r>
            <a:r>
              <a:rPr lang="zh-CN" altLang="zh-CN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</a:rPr>
              <a:t>服药</a:t>
            </a:r>
            <a:r>
              <a:rPr lang="zh-CN" altLang="zh-CN" sz="1600" b="1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</a:rPr>
              <a:t>剂量准</a:t>
            </a:r>
            <a:r>
              <a:rPr lang="zh-CN" altLang="zh-CN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</a:rPr>
              <a:t>且</a:t>
            </a:r>
            <a:r>
              <a:rPr lang="zh-CN" altLang="zh-CN" sz="1600" b="1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</a:rPr>
              <a:t>依从性高</a:t>
            </a:r>
            <a:r>
              <a:rPr lang="zh-CN" altLang="en-US" sz="1600" b="1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</a:rPr>
              <a:t>；</a:t>
            </a:r>
            <a:r>
              <a:rPr lang="zh-CN" altLang="en-US" sz="1600" kern="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用配套刻度滴管量取二氮嗪口服混悬液，滴管可量取不同剂量</a:t>
            </a:r>
            <a:endParaRPr lang="en-US" altLang="zh-CN" sz="1600" kern="0" dirty="0">
              <a:solidFill>
                <a:srgbClr val="E7E6E6">
                  <a:lumMod val="10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2" name="文本框 61">
            <a:extLst>
              <a:ext uri="{FF2B5EF4-FFF2-40B4-BE49-F238E27FC236}">
                <a16:creationId xmlns:a16="http://schemas.microsoft.com/office/drawing/2014/main" id="{592DF3D0-EE39-C944-0705-D010326E67B8}"/>
              </a:ext>
            </a:extLst>
          </p:cNvPr>
          <p:cNvSpPr txBox="1"/>
          <p:nvPr/>
        </p:nvSpPr>
        <p:spPr>
          <a:xfrm>
            <a:off x="4924808" y="3348302"/>
            <a:ext cx="203132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zh-CN"/>
            </a:defPPr>
            <a:lvl1pPr>
              <a:defRPr sz="2400" b="1">
                <a:latin typeface="+mj-ea"/>
                <a:ea typeface="+mj-ea"/>
              </a:defRPr>
            </a:lvl1pPr>
          </a:lstStyle>
          <a:p>
            <a:pPr>
              <a:defRPr/>
            </a:pPr>
            <a:r>
              <a:rPr lang="zh-CN" altLang="en-US" sz="1800" kern="0" dirty="0">
                <a:solidFill>
                  <a:srgbClr val="2256BE"/>
                </a:solidFill>
                <a:latin typeface="微软雅黑"/>
                <a:ea typeface="微软雅黑"/>
              </a:rPr>
              <a:t>二氮嗪口服混悬液</a:t>
            </a:r>
          </a:p>
        </p:txBody>
      </p:sp>
      <p:sp>
        <p:nvSpPr>
          <p:cNvPr id="63" name="椭圆 62">
            <a:extLst>
              <a:ext uri="{FF2B5EF4-FFF2-40B4-BE49-F238E27FC236}">
                <a16:creationId xmlns:a16="http://schemas.microsoft.com/office/drawing/2014/main" id="{640E4D1D-E2C1-06BE-F92C-BF8D7ABA77DF}"/>
              </a:ext>
            </a:extLst>
          </p:cNvPr>
          <p:cNvSpPr/>
          <p:nvPr/>
        </p:nvSpPr>
        <p:spPr>
          <a:xfrm>
            <a:off x="4529655" y="3927854"/>
            <a:ext cx="663281" cy="663281"/>
          </a:xfrm>
          <a:prstGeom prst="ellipse">
            <a:avLst/>
          </a:prstGeom>
          <a:gradFill flip="none" rotWithShape="1">
            <a:gsLst>
              <a:gs pos="45000">
                <a:srgbClr val="2256BE"/>
              </a:gs>
              <a:gs pos="23000">
                <a:srgbClr val="2256BE">
                  <a:lumMod val="80000"/>
                  <a:lumOff val="20000"/>
                </a:srgbClr>
              </a:gs>
              <a:gs pos="79000">
                <a:srgbClr val="2256BE">
                  <a:lumMod val="9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14300" dist="88900" dir="2700000" algn="tl" rotWithShape="0">
              <a:srgbClr val="2256BE">
                <a:alpha val="30000"/>
              </a:srgb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lang="zh-CN" altLang="en-US" sz="1600" b="1" kern="0">
              <a:gradFill flip="none" rotWithShape="1">
                <a:gsLst>
                  <a:gs pos="0">
                    <a:srgbClr val="2279BD"/>
                  </a:gs>
                  <a:gs pos="99083">
                    <a:srgbClr val="2279BD"/>
                  </a:gs>
                  <a:gs pos="51000">
                    <a:srgbClr val="2279BD">
                      <a:lumMod val="7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atin typeface="微软雅黑"/>
              <a:ea typeface="微软雅黑"/>
            </a:endParaRPr>
          </a:p>
        </p:txBody>
      </p:sp>
      <p:sp>
        <p:nvSpPr>
          <p:cNvPr id="64" name="椭圆 63">
            <a:extLst>
              <a:ext uri="{FF2B5EF4-FFF2-40B4-BE49-F238E27FC236}">
                <a16:creationId xmlns:a16="http://schemas.microsoft.com/office/drawing/2014/main" id="{D5536963-FAAE-DC35-F7C7-44FB878CB620}"/>
              </a:ext>
            </a:extLst>
          </p:cNvPr>
          <p:cNvSpPr/>
          <p:nvPr/>
        </p:nvSpPr>
        <p:spPr>
          <a:xfrm>
            <a:off x="2258691" y="3915738"/>
            <a:ext cx="663281" cy="663281"/>
          </a:xfrm>
          <a:prstGeom prst="ellipse">
            <a:avLst/>
          </a:prstGeom>
          <a:gradFill flip="none" rotWithShape="1">
            <a:gsLst>
              <a:gs pos="45000">
                <a:srgbClr val="2256BE"/>
              </a:gs>
              <a:gs pos="23000">
                <a:srgbClr val="2256BE">
                  <a:lumMod val="80000"/>
                  <a:lumOff val="20000"/>
                </a:srgbClr>
              </a:gs>
              <a:gs pos="79000">
                <a:srgbClr val="2256BE">
                  <a:lumMod val="9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14300" dist="88900" dir="2700000" algn="tl" rotWithShape="0">
              <a:srgbClr val="2256BE">
                <a:alpha val="30000"/>
              </a:srgb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lang="zh-CN" altLang="en-US" sz="1600" b="1" kern="0">
              <a:gradFill flip="none" rotWithShape="1">
                <a:gsLst>
                  <a:gs pos="0">
                    <a:srgbClr val="2279BD"/>
                  </a:gs>
                  <a:gs pos="99083">
                    <a:srgbClr val="2279BD"/>
                  </a:gs>
                  <a:gs pos="51000">
                    <a:srgbClr val="2279BD">
                      <a:lumMod val="7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atin typeface="微软雅黑"/>
              <a:ea typeface="微软雅黑"/>
            </a:endParaRPr>
          </a:p>
        </p:txBody>
      </p:sp>
      <p:sp>
        <p:nvSpPr>
          <p:cNvPr id="65" name="椭圆 64">
            <a:extLst>
              <a:ext uri="{FF2B5EF4-FFF2-40B4-BE49-F238E27FC236}">
                <a16:creationId xmlns:a16="http://schemas.microsoft.com/office/drawing/2014/main" id="{795547EC-FDE6-8A02-60BC-5AEAC29D07F9}"/>
              </a:ext>
            </a:extLst>
          </p:cNvPr>
          <p:cNvSpPr/>
          <p:nvPr/>
        </p:nvSpPr>
        <p:spPr>
          <a:xfrm>
            <a:off x="6660613" y="3928370"/>
            <a:ext cx="663281" cy="663281"/>
          </a:xfrm>
          <a:prstGeom prst="ellipse">
            <a:avLst/>
          </a:prstGeom>
          <a:gradFill flip="none" rotWithShape="1">
            <a:gsLst>
              <a:gs pos="45000">
                <a:srgbClr val="2256BE"/>
              </a:gs>
              <a:gs pos="23000">
                <a:srgbClr val="2256BE">
                  <a:lumMod val="80000"/>
                  <a:lumOff val="20000"/>
                </a:srgbClr>
              </a:gs>
              <a:gs pos="79000">
                <a:srgbClr val="2256BE">
                  <a:lumMod val="9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14300" dist="88900" dir="2700000" algn="tl" rotWithShape="0">
              <a:srgbClr val="2256BE">
                <a:alpha val="30000"/>
              </a:srgb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lang="zh-CN" altLang="en-US" sz="1600" b="1" kern="0">
              <a:gradFill flip="none" rotWithShape="1">
                <a:gsLst>
                  <a:gs pos="0">
                    <a:srgbClr val="2279BD"/>
                  </a:gs>
                  <a:gs pos="99083">
                    <a:srgbClr val="2279BD"/>
                  </a:gs>
                  <a:gs pos="51000">
                    <a:srgbClr val="2279BD">
                      <a:lumMod val="7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atin typeface="微软雅黑"/>
              <a:ea typeface="微软雅黑"/>
            </a:endParaRPr>
          </a:p>
        </p:txBody>
      </p:sp>
      <p:grpSp>
        <p:nvGrpSpPr>
          <p:cNvPr id="66" name="组合 65">
            <a:extLst>
              <a:ext uri="{FF2B5EF4-FFF2-40B4-BE49-F238E27FC236}">
                <a16:creationId xmlns:a16="http://schemas.microsoft.com/office/drawing/2014/main" id="{B9E51402-C8B2-B922-7A6A-2A1A2ED7D1FB}"/>
              </a:ext>
            </a:extLst>
          </p:cNvPr>
          <p:cNvGrpSpPr/>
          <p:nvPr/>
        </p:nvGrpSpPr>
        <p:grpSpPr>
          <a:xfrm>
            <a:off x="6876825" y="4098361"/>
            <a:ext cx="230858" cy="323298"/>
            <a:chOff x="14361481" y="3290101"/>
            <a:chExt cx="582686" cy="816006"/>
          </a:xfrm>
          <a:solidFill>
            <a:srgbClr val="FFFFFF"/>
          </a:solidFill>
        </p:grpSpPr>
        <p:sp>
          <p:nvSpPr>
            <p:cNvPr id="67" name="任意多边形: 形状 66">
              <a:extLst>
                <a:ext uri="{FF2B5EF4-FFF2-40B4-BE49-F238E27FC236}">
                  <a16:creationId xmlns:a16="http://schemas.microsoft.com/office/drawing/2014/main" id="{9EC9A9B9-C07B-76A0-FF59-4D0638284472}"/>
                </a:ext>
              </a:extLst>
            </p:cNvPr>
            <p:cNvSpPr/>
            <p:nvPr/>
          </p:nvSpPr>
          <p:spPr>
            <a:xfrm>
              <a:off x="14361481" y="3290101"/>
              <a:ext cx="582686" cy="816006"/>
            </a:xfrm>
            <a:custGeom>
              <a:avLst/>
              <a:gdLst>
                <a:gd name="connsiteX0" fmla="*/ 133583 w 582686"/>
                <a:gd name="connsiteY0" fmla="*/ 816007 h 816006"/>
                <a:gd name="connsiteX1" fmla="*/ 127963 w 582686"/>
                <a:gd name="connsiteY1" fmla="*/ 802672 h 816006"/>
                <a:gd name="connsiteX2" fmla="*/ 140536 w 582686"/>
                <a:gd name="connsiteY2" fmla="*/ 796766 h 816006"/>
                <a:gd name="connsiteX3" fmla="*/ 176826 w 582686"/>
                <a:gd name="connsiteY3" fmla="*/ 796766 h 816006"/>
                <a:gd name="connsiteX4" fmla="*/ 176826 w 582686"/>
                <a:gd name="connsiteY4" fmla="*/ 766096 h 816006"/>
                <a:gd name="connsiteX5" fmla="*/ 158443 w 582686"/>
                <a:gd name="connsiteY5" fmla="*/ 766096 h 816006"/>
                <a:gd name="connsiteX6" fmla="*/ 143298 w 582686"/>
                <a:gd name="connsiteY6" fmla="*/ 751237 h 816006"/>
                <a:gd name="connsiteX7" fmla="*/ 143298 w 582686"/>
                <a:gd name="connsiteY7" fmla="*/ 710375 h 816006"/>
                <a:gd name="connsiteX8" fmla="*/ 134345 w 582686"/>
                <a:gd name="connsiteY8" fmla="*/ 710375 h 816006"/>
                <a:gd name="connsiteX9" fmla="*/ 41857 w 582686"/>
                <a:gd name="connsiteY9" fmla="*/ 710375 h 816006"/>
                <a:gd name="connsiteX10" fmla="*/ 27284 w 582686"/>
                <a:gd name="connsiteY10" fmla="*/ 695706 h 816006"/>
                <a:gd name="connsiteX11" fmla="*/ 27284 w 582686"/>
                <a:gd name="connsiteY11" fmla="*/ 617601 h 816006"/>
                <a:gd name="connsiteX12" fmla="*/ 27284 w 582686"/>
                <a:gd name="connsiteY12" fmla="*/ 607981 h 816006"/>
                <a:gd name="connsiteX13" fmla="*/ 14711 w 582686"/>
                <a:gd name="connsiteY13" fmla="*/ 607981 h 816006"/>
                <a:gd name="connsiteX14" fmla="*/ 138 w 582686"/>
                <a:gd name="connsiteY14" fmla="*/ 593408 h 816006"/>
                <a:gd name="connsiteX15" fmla="*/ 138 w 582686"/>
                <a:gd name="connsiteY15" fmla="*/ 454724 h 816006"/>
                <a:gd name="connsiteX16" fmla="*/ 138 w 582686"/>
                <a:gd name="connsiteY16" fmla="*/ 426815 h 816006"/>
                <a:gd name="connsiteX17" fmla="*/ 13473 w 582686"/>
                <a:gd name="connsiteY17" fmla="*/ 413480 h 816006"/>
                <a:gd name="connsiteX18" fmla="*/ 26617 w 582686"/>
                <a:gd name="connsiteY18" fmla="*/ 413480 h 816006"/>
                <a:gd name="connsiteX19" fmla="*/ 26617 w 582686"/>
                <a:gd name="connsiteY19" fmla="*/ 296513 h 816006"/>
                <a:gd name="connsiteX20" fmla="*/ 13187 w 582686"/>
                <a:gd name="connsiteY20" fmla="*/ 296513 h 816006"/>
                <a:gd name="connsiteX21" fmla="*/ 42 w 582686"/>
                <a:gd name="connsiteY21" fmla="*/ 283083 h 816006"/>
                <a:gd name="connsiteX22" fmla="*/ 42 w 582686"/>
                <a:gd name="connsiteY22" fmla="*/ 263938 h 816006"/>
                <a:gd name="connsiteX23" fmla="*/ 42 w 582686"/>
                <a:gd name="connsiteY23" fmla="*/ 119729 h 816006"/>
                <a:gd name="connsiteX24" fmla="*/ 17283 w 582686"/>
                <a:gd name="connsiteY24" fmla="*/ 102203 h 816006"/>
                <a:gd name="connsiteX25" fmla="*/ 26808 w 582686"/>
                <a:gd name="connsiteY25" fmla="*/ 102203 h 816006"/>
                <a:gd name="connsiteX26" fmla="*/ 27189 w 582686"/>
                <a:gd name="connsiteY26" fmla="*/ 93345 h 816006"/>
                <a:gd name="connsiteX27" fmla="*/ 27189 w 582686"/>
                <a:gd name="connsiteY27" fmla="*/ 14478 h 816006"/>
                <a:gd name="connsiteX28" fmla="*/ 41857 w 582686"/>
                <a:gd name="connsiteY28" fmla="*/ 0 h 816006"/>
                <a:gd name="connsiteX29" fmla="*/ 567923 w 582686"/>
                <a:gd name="connsiteY29" fmla="*/ 0 h 816006"/>
                <a:gd name="connsiteX30" fmla="*/ 582687 w 582686"/>
                <a:gd name="connsiteY30" fmla="*/ 14383 h 816006"/>
                <a:gd name="connsiteX31" fmla="*/ 582687 w 582686"/>
                <a:gd name="connsiteY31" fmla="*/ 695706 h 816006"/>
                <a:gd name="connsiteX32" fmla="*/ 568113 w 582686"/>
                <a:gd name="connsiteY32" fmla="*/ 710375 h 816006"/>
                <a:gd name="connsiteX33" fmla="*/ 476483 w 582686"/>
                <a:gd name="connsiteY33" fmla="*/ 710375 h 816006"/>
                <a:gd name="connsiteX34" fmla="*/ 466672 w 582686"/>
                <a:gd name="connsiteY34" fmla="*/ 710375 h 816006"/>
                <a:gd name="connsiteX35" fmla="*/ 466672 w 582686"/>
                <a:gd name="connsiteY35" fmla="*/ 750380 h 816006"/>
                <a:gd name="connsiteX36" fmla="*/ 450765 w 582686"/>
                <a:gd name="connsiteY36" fmla="*/ 766001 h 816006"/>
                <a:gd name="connsiteX37" fmla="*/ 433049 w 582686"/>
                <a:gd name="connsiteY37" fmla="*/ 766001 h 816006"/>
                <a:gd name="connsiteX38" fmla="*/ 433049 w 582686"/>
                <a:gd name="connsiteY38" fmla="*/ 796671 h 816006"/>
                <a:gd name="connsiteX39" fmla="*/ 462957 w 582686"/>
                <a:gd name="connsiteY39" fmla="*/ 796671 h 816006"/>
                <a:gd name="connsiteX40" fmla="*/ 470958 w 582686"/>
                <a:gd name="connsiteY40" fmla="*/ 796671 h 816006"/>
                <a:gd name="connsiteX41" fmla="*/ 482293 w 582686"/>
                <a:gd name="connsiteY41" fmla="*/ 803339 h 816006"/>
                <a:gd name="connsiteX42" fmla="*/ 476388 w 582686"/>
                <a:gd name="connsiteY42" fmla="*/ 815912 h 816006"/>
                <a:gd name="connsiteX43" fmla="*/ 418952 w 582686"/>
                <a:gd name="connsiteY43" fmla="*/ 815912 h 816006"/>
                <a:gd name="connsiteX44" fmla="*/ 413713 w 582686"/>
                <a:gd name="connsiteY44" fmla="*/ 800195 h 816006"/>
                <a:gd name="connsiteX45" fmla="*/ 413427 w 582686"/>
                <a:gd name="connsiteY45" fmla="*/ 765905 h 816006"/>
                <a:gd name="connsiteX46" fmla="*/ 394473 w 582686"/>
                <a:gd name="connsiteY46" fmla="*/ 765905 h 816006"/>
                <a:gd name="connsiteX47" fmla="*/ 379233 w 582686"/>
                <a:gd name="connsiteY47" fmla="*/ 750380 h 816006"/>
                <a:gd name="connsiteX48" fmla="*/ 379233 w 582686"/>
                <a:gd name="connsiteY48" fmla="*/ 710851 h 816006"/>
                <a:gd name="connsiteX49" fmla="*/ 348657 w 582686"/>
                <a:gd name="connsiteY49" fmla="*/ 710851 h 816006"/>
                <a:gd name="connsiteX50" fmla="*/ 348657 w 582686"/>
                <a:gd name="connsiteY50" fmla="*/ 753618 h 816006"/>
                <a:gd name="connsiteX51" fmla="*/ 336656 w 582686"/>
                <a:gd name="connsiteY51" fmla="*/ 765905 h 816006"/>
                <a:gd name="connsiteX52" fmla="*/ 314558 w 582686"/>
                <a:gd name="connsiteY52" fmla="*/ 765905 h 816006"/>
                <a:gd name="connsiteX53" fmla="*/ 314272 w 582686"/>
                <a:gd name="connsiteY53" fmla="*/ 800195 h 816006"/>
                <a:gd name="connsiteX54" fmla="*/ 308938 w 582686"/>
                <a:gd name="connsiteY54" fmla="*/ 815816 h 816006"/>
                <a:gd name="connsiteX55" fmla="*/ 300937 w 582686"/>
                <a:gd name="connsiteY55" fmla="*/ 815816 h 816006"/>
                <a:gd name="connsiteX56" fmla="*/ 295603 w 582686"/>
                <a:gd name="connsiteY56" fmla="*/ 800195 h 816006"/>
                <a:gd name="connsiteX57" fmla="*/ 295317 w 582686"/>
                <a:gd name="connsiteY57" fmla="*/ 765905 h 816006"/>
                <a:gd name="connsiteX58" fmla="*/ 276363 w 582686"/>
                <a:gd name="connsiteY58" fmla="*/ 765905 h 816006"/>
                <a:gd name="connsiteX59" fmla="*/ 261123 w 582686"/>
                <a:gd name="connsiteY59" fmla="*/ 750380 h 816006"/>
                <a:gd name="connsiteX60" fmla="*/ 261123 w 582686"/>
                <a:gd name="connsiteY60" fmla="*/ 710851 h 816006"/>
                <a:gd name="connsiteX61" fmla="*/ 230547 w 582686"/>
                <a:gd name="connsiteY61" fmla="*/ 710851 h 816006"/>
                <a:gd name="connsiteX62" fmla="*/ 230547 w 582686"/>
                <a:gd name="connsiteY62" fmla="*/ 753523 h 816006"/>
                <a:gd name="connsiteX63" fmla="*/ 218546 w 582686"/>
                <a:gd name="connsiteY63" fmla="*/ 765810 h 816006"/>
                <a:gd name="connsiteX64" fmla="*/ 196448 w 582686"/>
                <a:gd name="connsiteY64" fmla="*/ 765810 h 816006"/>
                <a:gd name="connsiteX65" fmla="*/ 196162 w 582686"/>
                <a:gd name="connsiteY65" fmla="*/ 800100 h 816006"/>
                <a:gd name="connsiteX66" fmla="*/ 190828 w 582686"/>
                <a:gd name="connsiteY66" fmla="*/ 815721 h 816006"/>
                <a:gd name="connsiteX67" fmla="*/ 133583 w 582686"/>
                <a:gd name="connsiteY67" fmla="*/ 816007 h 816006"/>
                <a:gd name="connsiteX68" fmla="*/ 87958 w 582686"/>
                <a:gd name="connsiteY68" fmla="*/ 60579 h 816006"/>
                <a:gd name="connsiteX69" fmla="*/ 87958 w 582686"/>
                <a:gd name="connsiteY69" fmla="*/ 649700 h 816006"/>
                <a:gd name="connsiteX70" fmla="*/ 522108 w 582686"/>
                <a:gd name="connsiteY70" fmla="*/ 649700 h 816006"/>
                <a:gd name="connsiteX71" fmla="*/ 522108 w 582686"/>
                <a:gd name="connsiteY71" fmla="*/ 60579 h 816006"/>
                <a:gd name="connsiteX72" fmla="*/ 87958 w 582686"/>
                <a:gd name="connsiteY72" fmla="*/ 60579 h 816006"/>
                <a:gd name="connsiteX73" fmla="*/ 68241 w 582686"/>
                <a:gd name="connsiteY73" fmla="*/ 101632 h 816006"/>
                <a:gd name="connsiteX74" fmla="*/ 68241 w 582686"/>
                <a:gd name="connsiteY74" fmla="*/ 56198 h 816006"/>
                <a:gd name="connsiteX75" fmla="*/ 83577 w 582686"/>
                <a:gd name="connsiteY75" fmla="*/ 41053 h 816006"/>
                <a:gd name="connsiteX76" fmla="*/ 526680 w 582686"/>
                <a:gd name="connsiteY76" fmla="*/ 41053 h 816006"/>
                <a:gd name="connsiteX77" fmla="*/ 541634 w 582686"/>
                <a:gd name="connsiteY77" fmla="*/ 55721 h 816006"/>
                <a:gd name="connsiteX78" fmla="*/ 541634 w 582686"/>
                <a:gd name="connsiteY78" fmla="*/ 654939 h 816006"/>
                <a:gd name="connsiteX79" fmla="*/ 527156 w 582686"/>
                <a:gd name="connsiteY79" fmla="*/ 669322 h 816006"/>
                <a:gd name="connsiteX80" fmla="*/ 82434 w 582686"/>
                <a:gd name="connsiteY80" fmla="*/ 669322 h 816006"/>
                <a:gd name="connsiteX81" fmla="*/ 68146 w 582686"/>
                <a:gd name="connsiteY81" fmla="*/ 654653 h 816006"/>
                <a:gd name="connsiteX82" fmla="*/ 68146 w 582686"/>
                <a:gd name="connsiteY82" fmla="*/ 609029 h 816006"/>
                <a:gd name="connsiteX83" fmla="*/ 46810 w 582686"/>
                <a:gd name="connsiteY83" fmla="*/ 609029 h 816006"/>
                <a:gd name="connsiteX84" fmla="*/ 46810 w 582686"/>
                <a:gd name="connsiteY84" fmla="*/ 690563 h 816006"/>
                <a:gd name="connsiteX85" fmla="*/ 563065 w 582686"/>
                <a:gd name="connsiteY85" fmla="*/ 690563 h 816006"/>
                <a:gd name="connsiteX86" fmla="*/ 563065 w 582686"/>
                <a:gd name="connsiteY86" fmla="*/ 19622 h 816006"/>
                <a:gd name="connsiteX87" fmla="*/ 46905 w 582686"/>
                <a:gd name="connsiteY87" fmla="*/ 19622 h 816006"/>
                <a:gd name="connsiteX88" fmla="*/ 46905 w 582686"/>
                <a:gd name="connsiteY88" fmla="*/ 101727 h 816006"/>
                <a:gd name="connsiteX89" fmla="*/ 68241 w 582686"/>
                <a:gd name="connsiteY89" fmla="*/ 101632 h 816006"/>
                <a:gd name="connsiteX90" fmla="*/ 67860 w 582686"/>
                <a:gd name="connsiteY90" fmla="*/ 121920 h 816006"/>
                <a:gd name="connsiteX91" fmla="*/ 19664 w 582686"/>
                <a:gd name="connsiteY91" fmla="*/ 121920 h 816006"/>
                <a:gd name="connsiteX92" fmla="*/ 19664 w 582686"/>
                <a:gd name="connsiteY92" fmla="*/ 276987 h 816006"/>
                <a:gd name="connsiteX93" fmla="*/ 67860 w 582686"/>
                <a:gd name="connsiteY93" fmla="*/ 276987 h 816006"/>
                <a:gd name="connsiteX94" fmla="*/ 67860 w 582686"/>
                <a:gd name="connsiteY94" fmla="*/ 121920 h 816006"/>
                <a:gd name="connsiteX95" fmla="*/ 67956 w 582686"/>
                <a:gd name="connsiteY95" fmla="*/ 432816 h 816006"/>
                <a:gd name="connsiteX96" fmla="*/ 27665 w 582686"/>
                <a:gd name="connsiteY96" fmla="*/ 432721 h 816006"/>
                <a:gd name="connsiteX97" fmla="*/ 19188 w 582686"/>
                <a:gd name="connsiteY97" fmla="*/ 441198 h 816006"/>
                <a:gd name="connsiteX98" fmla="*/ 19378 w 582686"/>
                <a:gd name="connsiteY98" fmla="*/ 581406 h 816006"/>
                <a:gd name="connsiteX99" fmla="*/ 19854 w 582686"/>
                <a:gd name="connsiteY99" fmla="*/ 588169 h 816006"/>
                <a:gd name="connsiteX100" fmla="*/ 68051 w 582686"/>
                <a:gd name="connsiteY100" fmla="*/ 588169 h 816006"/>
                <a:gd name="connsiteX101" fmla="*/ 67956 w 582686"/>
                <a:gd name="connsiteY101" fmla="*/ 432816 h 816006"/>
                <a:gd name="connsiteX102" fmla="*/ 46905 w 582686"/>
                <a:gd name="connsiteY102" fmla="*/ 297847 h 816006"/>
                <a:gd name="connsiteX103" fmla="*/ 46905 w 582686"/>
                <a:gd name="connsiteY103" fmla="*/ 412433 h 816006"/>
                <a:gd name="connsiteX104" fmla="*/ 67860 w 582686"/>
                <a:gd name="connsiteY104" fmla="*/ 412433 h 816006"/>
                <a:gd name="connsiteX105" fmla="*/ 67860 w 582686"/>
                <a:gd name="connsiteY105" fmla="*/ 297847 h 816006"/>
                <a:gd name="connsiteX106" fmla="*/ 46905 w 582686"/>
                <a:gd name="connsiteY106" fmla="*/ 297847 h 816006"/>
                <a:gd name="connsiteX107" fmla="*/ 211402 w 582686"/>
                <a:gd name="connsiteY107" fmla="*/ 711422 h 816006"/>
                <a:gd name="connsiteX108" fmla="*/ 162920 w 582686"/>
                <a:gd name="connsiteY108" fmla="*/ 711422 h 816006"/>
                <a:gd name="connsiteX109" fmla="*/ 162920 w 582686"/>
                <a:gd name="connsiteY109" fmla="*/ 746284 h 816006"/>
                <a:gd name="connsiteX110" fmla="*/ 211402 w 582686"/>
                <a:gd name="connsiteY110" fmla="*/ 746284 h 816006"/>
                <a:gd name="connsiteX111" fmla="*/ 211402 w 582686"/>
                <a:gd name="connsiteY111" fmla="*/ 711422 h 816006"/>
                <a:gd name="connsiteX112" fmla="*/ 280839 w 582686"/>
                <a:gd name="connsiteY112" fmla="*/ 746284 h 816006"/>
                <a:gd name="connsiteX113" fmla="*/ 329226 w 582686"/>
                <a:gd name="connsiteY113" fmla="*/ 746284 h 816006"/>
                <a:gd name="connsiteX114" fmla="*/ 329226 w 582686"/>
                <a:gd name="connsiteY114" fmla="*/ 711422 h 816006"/>
                <a:gd name="connsiteX115" fmla="*/ 280839 w 582686"/>
                <a:gd name="connsiteY115" fmla="*/ 711422 h 816006"/>
                <a:gd name="connsiteX116" fmla="*/ 280839 w 582686"/>
                <a:gd name="connsiteY116" fmla="*/ 746284 h 816006"/>
                <a:gd name="connsiteX117" fmla="*/ 398759 w 582686"/>
                <a:gd name="connsiteY117" fmla="*/ 746474 h 816006"/>
                <a:gd name="connsiteX118" fmla="*/ 447051 w 582686"/>
                <a:gd name="connsiteY118" fmla="*/ 746474 h 816006"/>
                <a:gd name="connsiteX119" fmla="*/ 447051 w 582686"/>
                <a:gd name="connsiteY119" fmla="*/ 711232 h 816006"/>
                <a:gd name="connsiteX120" fmla="*/ 398759 w 582686"/>
                <a:gd name="connsiteY120" fmla="*/ 711232 h 816006"/>
                <a:gd name="connsiteX121" fmla="*/ 398759 w 582686"/>
                <a:gd name="connsiteY121" fmla="*/ 746474 h 816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582686" h="816006">
                  <a:moveTo>
                    <a:pt x="133583" y="816007"/>
                  </a:moveTo>
                  <a:cubicBezTo>
                    <a:pt x="128916" y="812768"/>
                    <a:pt x="125677" y="808768"/>
                    <a:pt x="127963" y="802672"/>
                  </a:cubicBezTo>
                  <a:cubicBezTo>
                    <a:pt x="130249" y="796766"/>
                    <a:pt x="135297" y="796671"/>
                    <a:pt x="140536" y="796766"/>
                  </a:cubicBezTo>
                  <a:cubicBezTo>
                    <a:pt x="152442" y="796862"/>
                    <a:pt x="164349" y="796766"/>
                    <a:pt x="176826" y="796766"/>
                  </a:cubicBezTo>
                  <a:cubicBezTo>
                    <a:pt x="176826" y="786384"/>
                    <a:pt x="176826" y="776764"/>
                    <a:pt x="176826" y="766096"/>
                  </a:cubicBezTo>
                  <a:cubicBezTo>
                    <a:pt x="170445" y="766096"/>
                    <a:pt x="164444" y="766096"/>
                    <a:pt x="158443" y="766096"/>
                  </a:cubicBezTo>
                  <a:cubicBezTo>
                    <a:pt x="145965" y="766001"/>
                    <a:pt x="143298" y="763429"/>
                    <a:pt x="143298" y="751237"/>
                  </a:cubicBezTo>
                  <a:cubicBezTo>
                    <a:pt x="143298" y="737997"/>
                    <a:pt x="143298" y="724757"/>
                    <a:pt x="143298" y="710375"/>
                  </a:cubicBezTo>
                  <a:cubicBezTo>
                    <a:pt x="139869" y="710375"/>
                    <a:pt x="137107" y="710375"/>
                    <a:pt x="134345" y="710375"/>
                  </a:cubicBezTo>
                  <a:cubicBezTo>
                    <a:pt x="103484" y="710375"/>
                    <a:pt x="72718" y="710375"/>
                    <a:pt x="41857" y="710375"/>
                  </a:cubicBezTo>
                  <a:cubicBezTo>
                    <a:pt x="30141" y="710375"/>
                    <a:pt x="27284" y="707517"/>
                    <a:pt x="27284" y="695706"/>
                  </a:cubicBezTo>
                  <a:cubicBezTo>
                    <a:pt x="27284" y="669703"/>
                    <a:pt x="27284" y="643604"/>
                    <a:pt x="27284" y="617601"/>
                  </a:cubicBezTo>
                  <a:cubicBezTo>
                    <a:pt x="27284" y="614744"/>
                    <a:pt x="27284" y="611886"/>
                    <a:pt x="27284" y="607981"/>
                  </a:cubicBezTo>
                  <a:cubicBezTo>
                    <a:pt x="22521" y="607981"/>
                    <a:pt x="18616" y="607981"/>
                    <a:pt x="14711" y="607981"/>
                  </a:cubicBezTo>
                  <a:cubicBezTo>
                    <a:pt x="2805" y="607886"/>
                    <a:pt x="138" y="605219"/>
                    <a:pt x="138" y="593408"/>
                  </a:cubicBezTo>
                  <a:cubicBezTo>
                    <a:pt x="138" y="547211"/>
                    <a:pt x="138" y="501015"/>
                    <a:pt x="138" y="454724"/>
                  </a:cubicBezTo>
                  <a:cubicBezTo>
                    <a:pt x="138" y="445389"/>
                    <a:pt x="42" y="436150"/>
                    <a:pt x="138" y="426815"/>
                  </a:cubicBezTo>
                  <a:cubicBezTo>
                    <a:pt x="233" y="416528"/>
                    <a:pt x="3090" y="413671"/>
                    <a:pt x="13473" y="413480"/>
                  </a:cubicBezTo>
                  <a:cubicBezTo>
                    <a:pt x="17664" y="413385"/>
                    <a:pt x="21855" y="413480"/>
                    <a:pt x="26617" y="413480"/>
                  </a:cubicBezTo>
                  <a:cubicBezTo>
                    <a:pt x="26617" y="374333"/>
                    <a:pt x="26617" y="335947"/>
                    <a:pt x="26617" y="296513"/>
                  </a:cubicBezTo>
                  <a:cubicBezTo>
                    <a:pt x="22045" y="296513"/>
                    <a:pt x="17664" y="296513"/>
                    <a:pt x="13187" y="296513"/>
                  </a:cubicBezTo>
                  <a:cubicBezTo>
                    <a:pt x="2900" y="296418"/>
                    <a:pt x="138" y="293561"/>
                    <a:pt x="42" y="283083"/>
                  </a:cubicBezTo>
                  <a:cubicBezTo>
                    <a:pt x="-53" y="276701"/>
                    <a:pt x="42" y="270320"/>
                    <a:pt x="42" y="263938"/>
                  </a:cubicBezTo>
                  <a:cubicBezTo>
                    <a:pt x="42" y="215837"/>
                    <a:pt x="42" y="167735"/>
                    <a:pt x="42" y="119729"/>
                  </a:cubicBezTo>
                  <a:cubicBezTo>
                    <a:pt x="42" y="104013"/>
                    <a:pt x="1852" y="102203"/>
                    <a:pt x="17283" y="102203"/>
                  </a:cubicBezTo>
                  <a:cubicBezTo>
                    <a:pt x="20140" y="102203"/>
                    <a:pt x="23093" y="102203"/>
                    <a:pt x="26808" y="102203"/>
                  </a:cubicBezTo>
                  <a:cubicBezTo>
                    <a:pt x="26998" y="98870"/>
                    <a:pt x="27189" y="96107"/>
                    <a:pt x="27189" y="93345"/>
                  </a:cubicBezTo>
                  <a:cubicBezTo>
                    <a:pt x="27189" y="67056"/>
                    <a:pt x="27189" y="40767"/>
                    <a:pt x="27189" y="14478"/>
                  </a:cubicBezTo>
                  <a:cubicBezTo>
                    <a:pt x="27189" y="2762"/>
                    <a:pt x="30046" y="0"/>
                    <a:pt x="41857" y="0"/>
                  </a:cubicBezTo>
                  <a:cubicBezTo>
                    <a:pt x="217212" y="0"/>
                    <a:pt x="392568" y="0"/>
                    <a:pt x="567923" y="0"/>
                  </a:cubicBezTo>
                  <a:cubicBezTo>
                    <a:pt x="579829" y="0"/>
                    <a:pt x="582687" y="2762"/>
                    <a:pt x="582687" y="14383"/>
                  </a:cubicBezTo>
                  <a:cubicBezTo>
                    <a:pt x="582687" y="241459"/>
                    <a:pt x="582687" y="468630"/>
                    <a:pt x="582687" y="695706"/>
                  </a:cubicBezTo>
                  <a:cubicBezTo>
                    <a:pt x="582687" y="707517"/>
                    <a:pt x="579829" y="710375"/>
                    <a:pt x="568113" y="710375"/>
                  </a:cubicBezTo>
                  <a:cubicBezTo>
                    <a:pt x="537538" y="710375"/>
                    <a:pt x="506963" y="710375"/>
                    <a:pt x="476483" y="710375"/>
                  </a:cubicBezTo>
                  <a:cubicBezTo>
                    <a:pt x="473625" y="710375"/>
                    <a:pt x="470673" y="710375"/>
                    <a:pt x="466672" y="710375"/>
                  </a:cubicBezTo>
                  <a:cubicBezTo>
                    <a:pt x="466672" y="723995"/>
                    <a:pt x="466672" y="737235"/>
                    <a:pt x="466672" y="750380"/>
                  </a:cubicBezTo>
                  <a:cubicBezTo>
                    <a:pt x="466672" y="763619"/>
                    <a:pt x="464291" y="766001"/>
                    <a:pt x="450765" y="766001"/>
                  </a:cubicBezTo>
                  <a:cubicBezTo>
                    <a:pt x="444955" y="766001"/>
                    <a:pt x="439240" y="766001"/>
                    <a:pt x="433049" y="766001"/>
                  </a:cubicBezTo>
                  <a:cubicBezTo>
                    <a:pt x="433049" y="776478"/>
                    <a:pt x="433049" y="785908"/>
                    <a:pt x="433049" y="796671"/>
                  </a:cubicBezTo>
                  <a:cubicBezTo>
                    <a:pt x="443050" y="796671"/>
                    <a:pt x="453051" y="796671"/>
                    <a:pt x="462957" y="796671"/>
                  </a:cubicBezTo>
                  <a:cubicBezTo>
                    <a:pt x="465624" y="796671"/>
                    <a:pt x="468291" y="796766"/>
                    <a:pt x="470958" y="796671"/>
                  </a:cubicBezTo>
                  <a:cubicBezTo>
                    <a:pt x="476292" y="796385"/>
                    <a:pt x="480579" y="797909"/>
                    <a:pt x="482293" y="803339"/>
                  </a:cubicBezTo>
                  <a:cubicBezTo>
                    <a:pt x="484103" y="809149"/>
                    <a:pt x="480769" y="812864"/>
                    <a:pt x="476388" y="815912"/>
                  </a:cubicBezTo>
                  <a:cubicBezTo>
                    <a:pt x="457242" y="815912"/>
                    <a:pt x="438097" y="815912"/>
                    <a:pt x="418952" y="815912"/>
                  </a:cubicBezTo>
                  <a:cubicBezTo>
                    <a:pt x="417142" y="810673"/>
                    <a:pt x="414094" y="805529"/>
                    <a:pt x="413713" y="800195"/>
                  </a:cubicBezTo>
                  <a:cubicBezTo>
                    <a:pt x="412856" y="789146"/>
                    <a:pt x="413427" y="778002"/>
                    <a:pt x="413427" y="765905"/>
                  </a:cubicBezTo>
                  <a:cubicBezTo>
                    <a:pt x="406569" y="765905"/>
                    <a:pt x="400473" y="765905"/>
                    <a:pt x="394473" y="765905"/>
                  </a:cubicBezTo>
                  <a:cubicBezTo>
                    <a:pt x="381804" y="765810"/>
                    <a:pt x="379233" y="763334"/>
                    <a:pt x="379233" y="750380"/>
                  </a:cubicBezTo>
                  <a:cubicBezTo>
                    <a:pt x="379233" y="737235"/>
                    <a:pt x="379233" y="723995"/>
                    <a:pt x="379233" y="710851"/>
                  </a:cubicBezTo>
                  <a:cubicBezTo>
                    <a:pt x="368469" y="710851"/>
                    <a:pt x="358849" y="710851"/>
                    <a:pt x="348657" y="710851"/>
                  </a:cubicBezTo>
                  <a:cubicBezTo>
                    <a:pt x="348657" y="725519"/>
                    <a:pt x="348753" y="739521"/>
                    <a:pt x="348657" y="753618"/>
                  </a:cubicBezTo>
                  <a:cubicBezTo>
                    <a:pt x="348562" y="762286"/>
                    <a:pt x="345324" y="765620"/>
                    <a:pt x="336656" y="765905"/>
                  </a:cubicBezTo>
                  <a:cubicBezTo>
                    <a:pt x="329607" y="766096"/>
                    <a:pt x="322464" y="765905"/>
                    <a:pt x="314558" y="765905"/>
                  </a:cubicBezTo>
                  <a:cubicBezTo>
                    <a:pt x="314558" y="778097"/>
                    <a:pt x="315129" y="789241"/>
                    <a:pt x="314272" y="800195"/>
                  </a:cubicBezTo>
                  <a:cubicBezTo>
                    <a:pt x="313891" y="805529"/>
                    <a:pt x="310843" y="810578"/>
                    <a:pt x="308938" y="815816"/>
                  </a:cubicBezTo>
                  <a:cubicBezTo>
                    <a:pt x="306271" y="815816"/>
                    <a:pt x="303604" y="815816"/>
                    <a:pt x="300937" y="815816"/>
                  </a:cubicBezTo>
                  <a:cubicBezTo>
                    <a:pt x="299127" y="810578"/>
                    <a:pt x="296079" y="805434"/>
                    <a:pt x="295603" y="800195"/>
                  </a:cubicBezTo>
                  <a:cubicBezTo>
                    <a:pt x="294746" y="789146"/>
                    <a:pt x="295317" y="778002"/>
                    <a:pt x="295317" y="765905"/>
                  </a:cubicBezTo>
                  <a:cubicBezTo>
                    <a:pt x="288459" y="765905"/>
                    <a:pt x="282459" y="765905"/>
                    <a:pt x="276363" y="765905"/>
                  </a:cubicBezTo>
                  <a:cubicBezTo>
                    <a:pt x="263694" y="765810"/>
                    <a:pt x="261123" y="763334"/>
                    <a:pt x="261123" y="750380"/>
                  </a:cubicBezTo>
                  <a:cubicBezTo>
                    <a:pt x="261123" y="737235"/>
                    <a:pt x="261123" y="723995"/>
                    <a:pt x="261123" y="710851"/>
                  </a:cubicBezTo>
                  <a:cubicBezTo>
                    <a:pt x="250359" y="710851"/>
                    <a:pt x="240739" y="710851"/>
                    <a:pt x="230547" y="710851"/>
                  </a:cubicBezTo>
                  <a:cubicBezTo>
                    <a:pt x="230547" y="725519"/>
                    <a:pt x="230643" y="739521"/>
                    <a:pt x="230547" y="753523"/>
                  </a:cubicBezTo>
                  <a:cubicBezTo>
                    <a:pt x="230452" y="762286"/>
                    <a:pt x="227214" y="765620"/>
                    <a:pt x="218546" y="765810"/>
                  </a:cubicBezTo>
                  <a:cubicBezTo>
                    <a:pt x="211497" y="766001"/>
                    <a:pt x="204354" y="765810"/>
                    <a:pt x="196448" y="765810"/>
                  </a:cubicBezTo>
                  <a:cubicBezTo>
                    <a:pt x="196448" y="777907"/>
                    <a:pt x="197019" y="789051"/>
                    <a:pt x="196162" y="800100"/>
                  </a:cubicBezTo>
                  <a:cubicBezTo>
                    <a:pt x="195781" y="805434"/>
                    <a:pt x="192733" y="810578"/>
                    <a:pt x="190828" y="815721"/>
                  </a:cubicBezTo>
                  <a:cubicBezTo>
                    <a:pt x="171873" y="816007"/>
                    <a:pt x="152728" y="816007"/>
                    <a:pt x="133583" y="816007"/>
                  </a:cubicBezTo>
                  <a:close/>
                  <a:moveTo>
                    <a:pt x="87958" y="60579"/>
                  </a:moveTo>
                  <a:cubicBezTo>
                    <a:pt x="87958" y="257651"/>
                    <a:pt x="87958" y="453771"/>
                    <a:pt x="87958" y="649700"/>
                  </a:cubicBezTo>
                  <a:cubicBezTo>
                    <a:pt x="233119" y="649700"/>
                    <a:pt x="377709" y="649700"/>
                    <a:pt x="522108" y="649700"/>
                  </a:cubicBezTo>
                  <a:cubicBezTo>
                    <a:pt x="522108" y="452914"/>
                    <a:pt x="522108" y="256794"/>
                    <a:pt x="522108" y="60579"/>
                  </a:cubicBezTo>
                  <a:cubicBezTo>
                    <a:pt x="377137" y="60579"/>
                    <a:pt x="232738" y="60579"/>
                    <a:pt x="87958" y="60579"/>
                  </a:cubicBezTo>
                  <a:close/>
                  <a:moveTo>
                    <a:pt x="68241" y="101632"/>
                  </a:moveTo>
                  <a:cubicBezTo>
                    <a:pt x="68241" y="85916"/>
                    <a:pt x="68241" y="71057"/>
                    <a:pt x="68241" y="56198"/>
                  </a:cubicBezTo>
                  <a:cubicBezTo>
                    <a:pt x="68241" y="43053"/>
                    <a:pt x="70242" y="41053"/>
                    <a:pt x="83577" y="41053"/>
                  </a:cubicBezTo>
                  <a:cubicBezTo>
                    <a:pt x="231309" y="41053"/>
                    <a:pt x="379042" y="41053"/>
                    <a:pt x="526680" y="41053"/>
                  </a:cubicBezTo>
                  <a:cubicBezTo>
                    <a:pt x="539443" y="41053"/>
                    <a:pt x="541634" y="43244"/>
                    <a:pt x="541634" y="55721"/>
                  </a:cubicBezTo>
                  <a:cubicBezTo>
                    <a:pt x="541634" y="255461"/>
                    <a:pt x="541634" y="455200"/>
                    <a:pt x="541634" y="654939"/>
                  </a:cubicBezTo>
                  <a:cubicBezTo>
                    <a:pt x="541634" y="666845"/>
                    <a:pt x="539062" y="669322"/>
                    <a:pt x="527156" y="669322"/>
                  </a:cubicBezTo>
                  <a:cubicBezTo>
                    <a:pt x="378947" y="669322"/>
                    <a:pt x="230643" y="669322"/>
                    <a:pt x="82434" y="669322"/>
                  </a:cubicBezTo>
                  <a:cubicBezTo>
                    <a:pt x="70718" y="669322"/>
                    <a:pt x="68241" y="666655"/>
                    <a:pt x="68146" y="654653"/>
                  </a:cubicBezTo>
                  <a:cubicBezTo>
                    <a:pt x="68146" y="639604"/>
                    <a:pt x="68146" y="624554"/>
                    <a:pt x="68146" y="609029"/>
                  </a:cubicBezTo>
                  <a:cubicBezTo>
                    <a:pt x="60621" y="609029"/>
                    <a:pt x="53859" y="609029"/>
                    <a:pt x="46810" y="609029"/>
                  </a:cubicBezTo>
                  <a:cubicBezTo>
                    <a:pt x="46810" y="636461"/>
                    <a:pt x="46810" y="663321"/>
                    <a:pt x="46810" y="690563"/>
                  </a:cubicBezTo>
                  <a:cubicBezTo>
                    <a:pt x="219213" y="690563"/>
                    <a:pt x="391044" y="690563"/>
                    <a:pt x="563065" y="690563"/>
                  </a:cubicBezTo>
                  <a:cubicBezTo>
                    <a:pt x="563065" y="466535"/>
                    <a:pt x="563065" y="243269"/>
                    <a:pt x="563065" y="19622"/>
                  </a:cubicBezTo>
                  <a:cubicBezTo>
                    <a:pt x="390853" y="19622"/>
                    <a:pt x="219117" y="19622"/>
                    <a:pt x="46905" y="19622"/>
                  </a:cubicBezTo>
                  <a:cubicBezTo>
                    <a:pt x="46905" y="47149"/>
                    <a:pt x="46905" y="74295"/>
                    <a:pt x="46905" y="101727"/>
                  </a:cubicBezTo>
                  <a:cubicBezTo>
                    <a:pt x="54049" y="101632"/>
                    <a:pt x="60621" y="101632"/>
                    <a:pt x="68241" y="101632"/>
                  </a:cubicBezTo>
                  <a:close/>
                  <a:moveTo>
                    <a:pt x="67860" y="121920"/>
                  </a:moveTo>
                  <a:cubicBezTo>
                    <a:pt x="51573" y="121920"/>
                    <a:pt x="35856" y="121920"/>
                    <a:pt x="19664" y="121920"/>
                  </a:cubicBezTo>
                  <a:cubicBezTo>
                    <a:pt x="19664" y="173831"/>
                    <a:pt x="19664" y="225266"/>
                    <a:pt x="19664" y="276987"/>
                  </a:cubicBezTo>
                  <a:cubicBezTo>
                    <a:pt x="35856" y="276987"/>
                    <a:pt x="51668" y="276987"/>
                    <a:pt x="67860" y="276987"/>
                  </a:cubicBezTo>
                  <a:cubicBezTo>
                    <a:pt x="67860" y="225362"/>
                    <a:pt x="67860" y="174212"/>
                    <a:pt x="67860" y="121920"/>
                  </a:cubicBezTo>
                  <a:close/>
                  <a:moveTo>
                    <a:pt x="67956" y="432816"/>
                  </a:moveTo>
                  <a:cubicBezTo>
                    <a:pt x="54049" y="432816"/>
                    <a:pt x="40809" y="433102"/>
                    <a:pt x="27665" y="432721"/>
                  </a:cubicBezTo>
                  <a:cubicBezTo>
                    <a:pt x="21093" y="432530"/>
                    <a:pt x="19092" y="434435"/>
                    <a:pt x="19188" y="441198"/>
                  </a:cubicBezTo>
                  <a:cubicBezTo>
                    <a:pt x="19473" y="487966"/>
                    <a:pt x="19283" y="534734"/>
                    <a:pt x="19378" y="581406"/>
                  </a:cubicBezTo>
                  <a:cubicBezTo>
                    <a:pt x="19378" y="583692"/>
                    <a:pt x="19759" y="585978"/>
                    <a:pt x="19854" y="588169"/>
                  </a:cubicBezTo>
                  <a:cubicBezTo>
                    <a:pt x="36237" y="588169"/>
                    <a:pt x="51954" y="588169"/>
                    <a:pt x="68051" y="588169"/>
                  </a:cubicBezTo>
                  <a:cubicBezTo>
                    <a:pt x="67956" y="536353"/>
                    <a:pt x="67956" y="485394"/>
                    <a:pt x="67956" y="432816"/>
                  </a:cubicBezTo>
                  <a:close/>
                  <a:moveTo>
                    <a:pt x="46905" y="297847"/>
                  </a:moveTo>
                  <a:cubicBezTo>
                    <a:pt x="46905" y="336233"/>
                    <a:pt x="46905" y="374237"/>
                    <a:pt x="46905" y="412433"/>
                  </a:cubicBezTo>
                  <a:cubicBezTo>
                    <a:pt x="54144" y="412433"/>
                    <a:pt x="60907" y="412433"/>
                    <a:pt x="67860" y="412433"/>
                  </a:cubicBezTo>
                  <a:cubicBezTo>
                    <a:pt x="67860" y="374047"/>
                    <a:pt x="67860" y="336233"/>
                    <a:pt x="67860" y="297847"/>
                  </a:cubicBezTo>
                  <a:cubicBezTo>
                    <a:pt x="60717" y="297847"/>
                    <a:pt x="53954" y="297847"/>
                    <a:pt x="46905" y="297847"/>
                  </a:cubicBezTo>
                  <a:close/>
                  <a:moveTo>
                    <a:pt x="211402" y="711422"/>
                  </a:moveTo>
                  <a:cubicBezTo>
                    <a:pt x="194733" y="711422"/>
                    <a:pt x="178731" y="711422"/>
                    <a:pt x="162920" y="711422"/>
                  </a:cubicBezTo>
                  <a:cubicBezTo>
                    <a:pt x="162920" y="723424"/>
                    <a:pt x="162920" y="734759"/>
                    <a:pt x="162920" y="746284"/>
                  </a:cubicBezTo>
                  <a:cubicBezTo>
                    <a:pt x="179303" y="746284"/>
                    <a:pt x="195305" y="746284"/>
                    <a:pt x="211402" y="746284"/>
                  </a:cubicBezTo>
                  <a:cubicBezTo>
                    <a:pt x="211402" y="734378"/>
                    <a:pt x="211402" y="723233"/>
                    <a:pt x="211402" y="711422"/>
                  </a:cubicBezTo>
                  <a:close/>
                  <a:moveTo>
                    <a:pt x="280839" y="746284"/>
                  </a:moveTo>
                  <a:cubicBezTo>
                    <a:pt x="297222" y="746284"/>
                    <a:pt x="313224" y="746284"/>
                    <a:pt x="329226" y="746284"/>
                  </a:cubicBezTo>
                  <a:cubicBezTo>
                    <a:pt x="329226" y="734282"/>
                    <a:pt x="329226" y="722948"/>
                    <a:pt x="329226" y="711422"/>
                  </a:cubicBezTo>
                  <a:cubicBezTo>
                    <a:pt x="312843" y="711422"/>
                    <a:pt x="296841" y="711422"/>
                    <a:pt x="280839" y="711422"/>
                  </a:cubicBezTo>
                  <a:cubicBezTo>
                    <a:pt x="280839" y="723329"/>
                    <a:pt x="280839" y="734663"/>
                    <a:pt x="280839" y="746284"/>
                  </a:cubicBezTo>
                  <a:close/>
                  <a:moveTo>
                    <a:pt x="398759" y="746474"/>
                  </a:moveTo>
                  <a:cubicBezTo>
                    <a:pt x="415237" y="746474"/>
                    <a:pt x="431049" y="746474"/>
                    <a:pt x="447051" y="746474"/>
                  </a:cubicBezTo>
                  <a:cubicBezTo>
                    <a:pt x="447051" y="734473"/>
                    <a:pt x="447051" y="722948"/>
                    <a:pt x="447051" y="711232"/>
                  </a:cubicBezTo>
                  <a:cubicBezTo>
                    <a:pt x="430763" y="711232"/>
                    <a:pt x="414951" y="711232"/>
                    <a:pt x="398759" y="711232"/>
                  </a:cubicBezTo>
                  <a:cubicBezTo>
                    <a:pt x="398759" y="722948"/>
                    <a:pt x="398759" y="734282"/>
                    <a:pt x="398759" y="7464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1600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68" name="任意多边形: 形状 67">
              <a:extLst>
                <a:ext uri="{FF2B5EF4-FFF2-40B4-BE49-F238E27FC236}">
                  <a16:creationId xmlns:a16="http://schemas.microsoft.com/office/drawing/2014/main" id="{7B8C56BF-9CC7-23EB-1436-3D83CC00EEB3}"/>
                </a:ext>
              </a:extLst>
            </p:cNvPr>
            <p:cNvSpPr/>
            <p:nvPr/>
          </p:nvSpPr>
          <p:spPr>
            <a:xfrm>
              <a:off x="14521924" y="3427738"/>
              <a:ext cx="288893" cy="126873"/>
            </a:xfrm>
            <a:custGeom>
              <a:avLst/>
              <a:gdLst>
                <a:gd name="connsiteX0" fmla="*/ 144113 w 288893"/>
                <a:gd name="connsiteY0" fmla="*/ 126873 h 126873"/>
                <a:gd name="connsiteX1" fmla="*/ 15049 w 288893"/>
                <a:gd name="connsiteY1" fmla="*/ 126873 h 126873"/>
                <a:gd name="connsiteX2" fmla="*/ 0 w 288893"/>
                <a:gd name="connsiteY2" fmla="*/ 112300 h 126873"/>
                <a:gd name="connsiteX3" fmla="*/ 0 w 288893"/>
                <a:gd name="connsiteY3" fmla="*/ 14383 h 126873"/>
                <a:gd name="connsiteX4" fmla="*/ 13811 w 288893"/>
                <a:gd name="connsiteY4" fmla="*/ 0 h 126873"/>
                <a:gd name="connsiteX5" fmla="*/ 275082 w 288893"/>
                <a:gd name="connsiteY5" fmla="*/ 0 h 126873"/>
                <a:gd name="connsiteX6" fmla="*/ 288893 w 288893"/>
                <a:gd name="connsiteY6" fmla="*/ 13526 h 126873"/>
                <a:gd name="connsiteX7" fmla="*/ 288893 w 288893"/>
                <a:gd name="connsiteY7" fmla="*/ 113062 h 126873"/>
                <a:gd name="connsiteX8" fmla="*/ 274701 w 288893"/>
                <a:gd name="connsiteY8" fmla="*/ 126873 h 126873"/>
                <a:gd name="connsiteX9" fmla="*/ 144113 w 288893"/>
                <a:gd name="connsiteY9" fmla="*/ 126873 h 126873"/>
                <a:gd name="connsiteX10" fmla="*/ 19526 w 288893"/>
                <a:gd name="connsiteY10" fmla="*/ 107156 h 126873"/>
                <a:gd name="connsiteX11" fmla="*/ 269272 w 288893"/>
                <a:gd name="connsiteY11" fmla="*/ 107156 h 126873"/>
                <a:gd name="connsiteX12" fmla="*/ 269272 w 288893"/>
                <a:gd name="connsiteY12" fmla="*/ 19622 h 126873"/>
                <a:gd name="connsiteX13" fmla="*/ 19526 w 288893"/>
                <a:gd name="connsiteY13" fmla="*/ 19622 h 126873"/>
                <a:gd name="connsiteX14" fmla="*/ 19526 w 288893"/>
                <a:gd name="connsiteY14" fmla="*/ 107156 h 126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88893" h="126873">
                  <a:moveTo>
                    <a:pt x="144113" y="126873"/>
                  </a:moveTo>
                  <a:cubicBezTo>
                    <a:pt x="101060" y="126873"/>
                    <a:pt x="58103" y="126873"/>
                    <a:pt x="15049" y="126873"/>
                  </a:cubicBezTo>
                  <a:cubicBezTo>
                    <a:pt x="2381" y="126873"/>
                    <a:pt x="0" y="124587"/>
                    <a:pt x="0" y="112300"/>
                  </a:cubicBezTo>
                  <a:cubicBezTo>
                    <a:pt x="0" y="79629"/>
                    <a:pt x="0" y="46958"/>
                    <a:pt x="0" y="14383"/>
                  </a:cubicBezTo>
                  <a:cubicBezTo>
                    <a:pt x="0" y="2858"/>
                    <a:pt x="2572" y="95"/>
                    <a:pt x="13811" y="0"/>
                  </a:cubicBezTo>
                  <a:cubicBezTo>
                    <a:pt x="100870" y="0"/>
                    <a:pt x="188024" y="0"/>
                    <a:pt x="275082" y="0"/>
                  </a:cubicBezTo>
                  <a:cubicBezTo>
                    <a:pt x="286131" y="0"/>
                    <a:pt x="288893" y="2762"/>
                    <a:pt x="288893" y="13526"/>
                  </a:cubicBezTo>
                  <a:cubicBezTo>
                    <a:pt x="288893" y="46673"/>
                    <a:pt x="288893" y="79915"/>
                    <a:pt x="288893" y="113062"/>
                  </a:cubicBezTo>
                  <a:cubicBezTo>
                    <a:pt x="288893" y="124301"/>
                    <a:pt x="286226" y="126873"/>
                    <a:pt x="274701" y="126873"/>
                  </a:cubicBezTo>
                  <a:cubicBezTo>
                    <a:pt x="231267" y="126873"/>
                    <a:pt x="187738" y="126873"/>
                    <a:pt x="144113" y="126873"/>
                  </a:cubicBezTo>
                  <a:close/>
                  <a:moveTo>
                    <a:pt x="19526" y="107156"/>
                  </a:moveTo>
                  <a:cubicBezTo>
                    <a:pt x="103441" y="107156"/>
                    <a:pt x="186309" y="107156"/>
                    <a:pt x="269272" y="107156"/>
                  </a:cubicBezTo>
                  <a:cubicBezTo>
                    <a:pt x="269272" y="77629"/>
                    <a:pt x="269272" y="48673"/>
                    <a:pt x="269272" y="19622"/>
                  </a:cubicBezTo>
                  <a:cubicBezTo>
                    <a:pt x="185642" y="19622"/>
                    <a:pt x="102775" y="19622"/>
                    <a:pt x="19526" y="19622"/>
                  </a:cubicBezTo>
                  <a:cubicBezTo>
                    <a:pt x="19526" y="49054"/>
                    <a:pt x="19526" y="77915"/>
                    <a:pt x="19526" y="1071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1600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69" name="任意多边形: 形状 68">
              <a:extLst>
                <a:ext uri="{FF2B5EF4-FFF2-40B4-BE49-F238E27FC236}">
                  <a16:creationId xmlns:a16="http://schemas.microsoft.com/office/drawing/2014/main" id="{F2BA3E8C-C08B-6764-DB96-8FE10BB4BCC7}"/>
                </a:ext>
              </a:extLst>
            </p:cNvPr>
            <p:cNvSpPr/>
            <p:nvPr/>
          </p:nvSpPr>
          <p:spPr>
            <a:xfrm>
              <a:off x="14588411" y="3595471"/>
              <a:ext cx="155108" cy="267055"/>
            </a:xfrm>
            <a:custGeom>
              <a:avLst/>
              <a:gdLst>
                <a:gd name="connsiteX0" fmla="*/ 105725 w 155108"/>
                <a:gd name="connsiteY0" fmla="*/ 62581 h 267055"/>
                <a:gd name="connsiteX1" fmla="*/ 123346 w 155108"/>
                <a:gd name="connsiteY1" fmla="*/ 62581 h 267055"/>
                <a:gd name="connsiteX2" fmla="*/ 133348 w 155108"/>
                <a:gd name="connsiteY2" fmla="*/ 77821 h 267055"/>
                <a:gd name="connsiteX3" fmla="*/ 119727 w 155108"/>
                <a:gd name="connsiteY3" fmla="*/ 110873 h 267055"/>
                <a:gd name="connsiteX4" fmla="*/ 116679 w 155108"/>
                <a:gd name="connsiteY4" fmla="*/ 118303 h 267055"/>
                <a:gd name="connsiteX5" fmla="*/ 141730 w 155108"/>
                <a:gd name="connsiteY5" fmla="*/ 118588 h 267055"/>
                <a:gd name="connsiteX6" fmla="*/ 154684 w 155108"/>
                <a:gd name="connsiteY6" fmla="*/ 124970 h 267055"/>
                <a:gd name="connsiteX7" fmla="*/ 150588 w 155108"/>
                <a:gd name="connsiteY7" fmla="*/ 138019 h 267055"/>
                <a:gd name="connsiteX8" fmla="*/ 53528 w 155108"/>
                <a:gd name="connsiteY8" fmla="*/ 260130 h 267055"/>
                <a:gd name="connsiteX9" fmla="*/ 38860 w 155108"/>
                <a:gd name="connsiteY9" fmla="*/ 265845 h 267055"/>
                <a:gd name="connsiteX10" fmla="*/ 34859 w 155108"/>
                <a:gd name="connsiteY10" fmla="*/ 251176 h 267055"/>
                <a:gd name="connsiteX11" fmla="*/ 53243 w 155108"/>
                <a:gd name="connsiteY11" fmla="*/ 170785 h 267055"/>
                <a:gd name="connsiteX12" fmla="*/ 38955 w 155108"/>
                <a:gd name="connsiteY12" fmla="*/ 170785 h 267055"/>
                <a:gd name="connsiteX13" fmla="*/ 28573 w 155108"/>
                <a:gd name="connsiteY13" fmla="*/ 170690 h 267055"/>
                <a:gd name="connsiteX14" fmla="*/ 16285 w 155108"/>
                <a:gd name="connsiteY14" fmla="*/ 151545 h 267055"/>
                <a:gd name="connsiteX15" fmla="*/ 32287 w 155108"/>
                <a:gd name="connsiteY15" fmla="*/ 114969 h 267055"/>
                <a:gd name="connsiteX16" fmla="*/ 11618 w 155108"/>
                <a:gd name="connsiteY16" fmla="*/ 114874 h 267055"/>
                <a:gd name="connsiteX17" fmla="*/ 1617 w 155108"/>
                <a:gd name="connsiteY17" fmla="*/ 98872 h 267055"/>
                <a:gd name="connsiteX18" fmla="*/ 34954 w 155108"/>
                <a:gd name="connsiteY18" fmla="*/ 9527 h 267055"/>
                <a:gd name="connsiteX19" fmla="*/ 48480 w 155108"/>
                <a:gd name="connsiteY19" fmla="*/ 2 h 267055"/>
                <a:gd name="connsiteX20" fmla="*/ 111345 w 155108"/>
                <a:gd name="connsiteY20" fmla="*/ 97 h 267055"/>
                <a:gd name="connsiteX21" fmla="*/ 122013 w 155108"/>
                <a:gd name="connsiteY21" fmla="*/ 15623 h 267055"/>
                <a:gd name="connsiteX22" fmla="*/ 105725 w 155108"/>
                <a:gd name="connsiteY22" fmla="*/ 62581 h 267055"/>
                <a:gd name="connsiteX23" fmla="*/ 23239 w 155108"/>
                <a:gd name="connsiteY23" fmla="*/ 96300 h 267055"/>
                <a:gd name="connsiteX24" fmla="*/ 47146 w 155108"/>
                <a:gd name="connsiteY24" fmla="*/ 96490 h 267055"/>
                <a:gd name="connsiteX25" fmla="*/ 55433 w 155108"/>
                <a:gd name="connsiteY25" fmla="*/ 110873 h 267055"/>
                <a:gd name="connsiteX26" fmla="*/ 48099 w 155108"/>
                <a:gd name="connsiteY26" fmla="*/ 127637 h 267055"/>
                <a:gd name="connsiteX27" fmla="*/ 37431 w 155108"/>
                <a:gd name="connsiteY27" fmla="*/ 151831 h 267055"/>
                <a:gd name="connsiteX28" fmla="*/ 61243 w 155108"/>
                <a:gd name="connsiteY28" fmla="*/ 151831 h 267055"/>
                <a:gd name="connsiteX29" fmla="*/ 74102 w 155108"/>
                <a:gd name="connsiteY29" fmla="*/ 166404 h 267055"/>
                <a:gd name="connsiteX30" fmla="*/ 73150 w 155108"/>
                <a:gd name="connsiteY30" fmla="*/ 171833 h 267055"/>
                <a:gd name="connsiteX31" fmla="*/ 62958 w 155108"/>
                <a:gd name="connsiteY31" fmla="*/ 215648 h 267055"/>
                <a:gd name="connsiteX32" fmla="*/ 64291 w 155108"/>
                <a:gd name="connsiteY32" fmla="*/ 216315 h 267055"/>
                <a:gd name="connsiteX33" fmla="*/ 126966 w 155108"/>
                <a:gd name="connsiteY33" fmla="*/ 137734 h 267055"/>
                <a:gd name="connsiteX34" fmla="*/ 110107 w 155108"/>
                <a:gd name="connsiteY34" fmla="*/ 137734 h 267055"/>
                <a:gd name="connsiteX35" fmla="*/ 96295 w 155108"/>
                <a:gd name="connsiteY35" fmla="*/ 116874 h 267055"/>
                <a:gd name="connsiteX36" fmla="*/ 111345 w 155108"/>
                <a:gd name="connsiteY36" fmla="*/ 81346 h 267055"/>
                <a:gd name="connsiteX37" fmla="*/ 101820 w 155108"/>
                <a:gd name="connsiteY37" fmla="*/ 81346 h 267055"/>
                <a:gd name="connsiteX38" fmla="*/ 92295 w 155108"/>
                <a:gd name="connsiteY38" fmla="*/ 80679 h 267055"/>
                <a:gd name="connsiteX39" fmla="*/ 83722 w 155108"/>
                <a:gd name="connsiteY39" fmla="*/ 69058 h 267055"/>
                <a:gd name="connsiteX40" fmla="*/ 89247 w 155108"/>
                <a:gd name="connsiteY40" fmla="*/ 50866 h 267055"/>
                <a:gd name="connsiteX41" fmla="*/ 100582 w 155108"/>
                <a:gd name="connsiteY41" fmla="*/ 19433 h 267055"/>
                <a:gd name="connsiteX42" fmla="*/ 55528 w 155108"/>
                <a:gd name="connsiteY42" fmla="*/ 19624 h 267055"/>
                <a:gd name="connsiteX43" fmla="*/ 50290 w 155108"/>
                <a:gd name="connsiteY43" fmla="*/ 24100 h 267055"/>
                <a:gd name="connsiteX44" fmla="*/ 40955 w 155108"/>
                <a:gd name="connsiteY44" fmla="*/ 48580 h 267055"/>
                <a:gd name="connsiteX45" fmla="*/ 23239 w 155108"/>
                <a:gd name="connsiteY45" fmla="*/ 96300 h 267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155108" h="267055">
                  <a:moveTo>
                    <a:pt x="105725" y="62581"/>
                  </a:moveTo>
                  <a:cubicBezTo>
                    <a:pt x="112393" y="62581"/>
                    <a:pt x="117917" y="62391"/>
                    <a:pt x="123346" y="62581"/>
                  </a:cubicBezTo>
                  <a:cubicBezTo>
                    <a:pt x="134967" y="63153"/>
                    <a:pt x="137539" y="66677"/>
                    <a:pt x="133348" y="77821"/>
                  </a:cubicBezTo>
                  <a:cubicBezTo>
                    <a:pt x="129252" y="88966"/>
                    <a:pt x="124299" y="99824"/>
                    <a:pt x="119727" y="110873"/>
                  </a:cubicBezTo>
                  <a:cubicBezTo>
                    <a:pt x="118870" y="113064"/>
                    <a:pt x="117917" y="115159"/>
                    <a:pt x="116679" y="118303"/>
                  </a:cubicBezTo>
                  <a:cubicBezTo>
                    <a:pt x="125632" y="118303"/>
                    <a:pt x="133824" y="117541"/>
                    <a:pt x="141730" y="118588"/>
                  </a:cubicBezTo>
                  <a:cubicBezTo>
                    <a:pt x="146492" y="119160"/>
                    <a:pt x="152779" y="121446"/>
                    <a:pt x="154684" y="124970"/>
                  </a:cubicBezTo>
                  <a:cubicBezTo>
                    <a:pt x="156208" y="127828"/>
                    <a:pt x="153350" y="134495"/>
                    <a:pt x="150588" y="138019"/>
                  </a:cubicBezTo>
                  <a:cubicBezTo>
                    <a:pt x="118393" y="178882"/>
                    <a:pt x="85818" y="219458"/>
                    <a:pt x="53528" y="260130"/>
                  </a:cubicBezTo>
                  <a:cubicBezTo>
                    <a:pt x="49623" y="265083"/>
                    <a:pt x="45432" y="269179"/>
                    <a:pt x="38860" y="265845"/>
                  </a:cubicBezTo>
                  <a:cubicBezTo>
                    <a:pt x="32478" y="262702"/>
                    <a:pt x="33526" y="256796"/>
                    <a:pt x="34859" y="251176"/>
                  </a:cubicBezTo>
                  <a:cubicBezTo>
                    <a:pt x="40955" y="224887"/>
                    <a:pt x="46956" y="198503"/>
                    <a:pt x="53243" y="170785"/>
                  </a:cubicBezTo>
                  <a:cubicBezTo>
                    <a:pt x="48099" y="170785"/>
                    <a:pt x="43527" y="170785"/>
                    <a:pt x="38955" y="170785"/>
                  </a:cubicBezTo>
                  <a:cubicBezTo>
                    <a:pt x="35526" y="170785"/>
                    <a:pt x="32097" y="170785"/>
                    <a:pt x="28573" y="170690"/>
                  </a:cubicBezTo>
                  <a:cubicBezTo>
                    <a:pt x="12666" y="170023"/>
                    <a:pt x="10189" y="166499"/>
                    <a:pt x="16285" y="151545"/>
                  </a:cubicBezTo>
                  <a:cubicBezTo>
                    <a:pt x="21143" y="139639"/>
                    <a:pt x="26572" y="127828"/>
                    <a:pt x="32287" y="114969"/>
                  </a:cubicBezTo>
                  <a:cubicBezTo>
                    <a:pt x="24667" y="114969"/>
                    <a:pt x="18095" y="115445"/>
                    <a:pt x="11618" y="114874"/>
                  </a:cubicBezTo>
                  <a:cubicBezTo>
                    <a:pt x="569" y="113921"/>
                    <a:pt x="-2193" y="109254"/>
                    <a:pt x="1617" y="98872"/>
                  </a:cubicBezTo>
                  <a:cubicBezTo>
                    <a:pt x="12666" y="69058"/>
                    <a:pt x="24001" y="39340"/>
                    <a:pt x="34954" y="9527"/>
                  </a:cubicBezTo>
                  <a:cubicBezTo>
                    <a:pt x="37431" y="2860"/>
                    <a:pt x="41241" y="-93"/>
                    <a:pt x="48480" y="2"/>
                  </a:cubicBezTo>
                  <a:cubicBezTo>
                    <a:pt x="69435" y="288"/>
                    <a:pt x="90390" y="2"/>
                    <a:pt x="111345" y="97"/>
                  </a:cubicBezTo>
                  <a:cubicBezTo>
                    <a:pt x="122013" y="193"/>
                    <a:pt x="125537" y="5241"/>
                    <a:pt x="122013" y="15623"/>
                  </a:cubicBezTo>
                  <a:cubicBezTo>
                    <a:pt x="116869" y="31054"/>
                    <a:pt x="111440" y="46198"/>
                    <a:pt x="105725" y="62581"/>
                  </a:cubicBezTo>
                  <a:close/>
                  <a:moveTo>
                    <a:pt x="23239" y="96300"/>
                  </a:moveTo>
                  <a:cubicBezTo>
                    <a:pt x="32287" y="96300"/>
                    <a:pt x="39812" y="95728"/>
                    <a:pt x="47146" y="96490"/>
                  </a:cubicBezTo>
                  <a:cubicBezTo>
                    <a:pt x="56481" y="97443"/>
                    <a:pt x="58957" y="102301"/>
                    <a:pt x="55433" y="110873"/>
                  </a:cubicBezTo>
                  <a:cubicBezTo>
                    <a:pt x="53147" y="116493"/>
                    <a:pt x="50575" y="122017"/>
                    <a:pt x="48099" y="127637"/>
                  </a:cubicBezTo>
                  <a:cubicBezTo>
                    <a:pt x="44670" y="135448"/>
                    <a:pt x="41146" y="143258"/>
                    <a:pt x="37431" y="151831"/>
                  </a:cubicBezTo>
                  <a:cubicBezTo>
                    <a:pt x="46480" y="151831"/>
                    <a:pt x="53909" y="151640"/>
                    <a:pt x="61243" y="151831"/>
                  </a:cubicBezTo>
                  <a:cubicBezTo>
                    <a:pt x="72959" y="152116"/>
                    <a:pt x="75245" y="154783"/>
                    <a:pt x="74102" y="166404"/>
                  </a:cubicBezTo>
                  <a:cubicBezTo>
                    <a:pt x="73912" y="168214"/>
                    <a:pt x="73531" y="170119"/>
                    <a:pt x="73150" y="171833"/>
                  </a:cubicBezTo>
                  <a:cubicBezTo>
                    <a:pt x="69721" y="186406"/>
                    <a:pt x="66387" y="201075"/>
                    <a:pt x="62958" y="215648"/>
                  </a:cubicBezTo>
                  <a:cubicBezTo>
                    <a:pt x="63434" y="215839"/>
                    <a:pt x="63815" y="216124"/>
                    <a:pt x="64291" y="216315"/>
                  </a:cubicBezTo>
                  <a:cubicBezTo>
                    <a:pt x="84865" y="190597"/>
                    <a:pt x="105344" y="164785"/>
                    <a:pt x="126966" y="137734"/>
                  </a:cubicBezTo>
                  <a:cubicBezTo>
                    <a:pt x="120108" y="137734"/>
                    <a:pt x="115155" y="137734"/>
                    <a:pt x="110107" y="137734"/>
                  </a:cubicBezTo>
                  <a:cubicBezTo>
                    <a:pt x="91723" y="137543"/>
                    <a:pt x="89342" y="134114"/>
                    <a:pt x="96295" y="116874"/>
                  </a:cubicBezTo>
                  <a:cubicBezTo>
                    <a:pt x="100963" y="105349"/>
                    <a:pt x="106011" y="94014"/>
                    <a:pt x="111345" y="81346"/>
                  </a:cubicBezTo>
                  <a:cubicBezTo>
                    <a:pt x="107440" y="81346"/>
                    <a:pt x="104582" y="81441"/>
                    <a:pt x="101820" y="81346"/>
                  </a:cubicBezTo>
                  <a:cubicBezTo>
                    <a:pt x="98677" y="81250"/>
                    <a:pt x="95438" y="81155"/>
                    <a:pt x="92295" y="80679"/>
                  </a:cubicBezTo>
                  <a:cubicBezTo>
                    <a:pt x="84008" y="79631"/>
                    <a:pt x="82008" y="77250"/>
                    <a:pt x="83722" y="69058"/>
                  </a:cubicBezTo>
                  <a:cubicBezTo>
                    <a:pt x="84961" y="62867"/>
                    <a:pt x="87247" y="56866"/>
                    <a:pt x="89247" y="50866"/>
                  </a:cubicBezTo>
                  <a:cubicBezTo>
                    <a:pt x="92771" y="40674"/>
                    <a:pt x="96581" y="30577"/>
                    <a:pt x="100582" y="19433"/>
                  </a:cubicBezTo>
                  <a:cubicBezTo>
                    <a:pt x="84675" y="19433"/>
                    <a:pt x="70102" y="19243"/>
                    <a:pt x="55528" y="19624"/>
                  </a:cubicBezTo>
                  <a:cubicBezTo>
                    <a:pt x="53719" y="19624"/>
                    <a:pt x="51147" y="22195"/>
                    <a:pt x="50290" y="24100"/>
                  </a:cubicBezTo>
                  <a:cubicBezTo>
                    <a:pt x="46861" y="32101"/>
                    <a:pt x="44003" y="40388"/>
                    <a:pt x="40955" y="48580"/>
                  </a:cubicBezTo>
                  <a:cubicBezTo>
                    <a:pt x="35240" y="64010"/>
                    <a:pt x="29525" y="79345"/>
                    <a:pt x="23239" y="9630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1600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</p:grpSp>
      <p:sp>
        <p:nvSpPr>
          <p:cNvPr id="70" name="椭圆 69">
            <a:extLst>
              <a:ext uri="{FF2B5EF4-FFF2-40B4-BE49-F238E27FC236}">
                <a16:creationId xmlns:a16="http://schemas.microsoft.com/office/drawing/2014/main" id="{B722C1D6-100D-FA23-86BF-2907685A7BB8}"/>
              </a:ext>
            </a:extLst>
          </p:cNvPr>
          <p:cNvSpPr/>
          <p:nvPr/>
        </p:nvSpPr>
        <p:spPr>
          <a:xfrm>
            <a:off x="8839657" y="3928370"/>
            <a:ext cx="663281" cy="663281"/>
          </a:xfrm>
          <a:prstGeom prst="ellipse">
            <a:avLst/>
          </a:prstGeom>
          <a:gradFill flip="none" rotWithShape="1">
            <a:gsLst>
              <a:gs pos="45000">
                <a:srgbClr val="2256BE"/>
              </a:gs>
              <a:gs pos="23000">
                <a:srgbClr val="2256BE">
                  <a:lumMod val="80000"/>
                  <a:lumOff val="20000"/>
                </a:srgbClr>
              </a:gs>
              <a:gs pos="79000">
                <a:srgbClr val="2256BE">
                  <a:lumMod val="9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14300" dist="88900" dir="2700000" algn="tl" rotWithShape="0">
              <a:srgbClr val="2256BE">
                <a:alpha val="30000"/>
              </a:srgb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lang="zh-CN" altLang="en-US" sz="1600" b="1" kern="0">
              <a:gradFill flip="none" rotWithShape="1">
                <a:gsLst>
                  <a:gs pos="0">
                    <a:srgbClr val="2279BD"/>
                  </a:gs>
                  <a:gs pos="99083">
                    <a:srgbClr val="2279BD"/>
                  </a:gs>
                  <a:gs pos="51000">
                    <a:srgbClr val="2279BD">
                      <a:lumMod val="7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atin typeface="微软雅黑"/>
              <a:ea typeface="微软雅黑"/>
            </a:endParaRPr>
          </a:p>
        </p:txBody>
      </p:sp>
      <p:grpSp>
        <p:nvGrpSpPr>
          <p:cNvPr id="71" name="组合 70">
            <a:extLst>
              <a:ext uri="{FF2B5EF4-FFF2-40B4-BE49-F238E27FC236}">
                <a16:creationId xmlns:a16="http://schemas.microsoft.com/office/drawing/2014/main" id="{4DF98AF7-39B1-4D3C-802E-CB295C9108B7}"/>
              </a:ext>
            </a:extLst>
          </p:cNvPr>
          <p:cNvGrpSpPr/>
          <p:nvPr/>
        </p:nvGrpSpPr>
        <p:grpSpPr>
          <a:xfrm>
            <a:off x="9002965" y="4091732"/>
            <a:ext cx="336666" cy="336558"/>
            <a:chOff x="12275595" y="4779584"/>
            <a:chExt cx="730186" cy="729955"/>
          </a:xfrm>
          <a:solidFill>
            <a:srgbClr val="FFFFFF"/>
          </a:solidFill>
        </p:grpSpPr>
        <p:sp>
          <p:nvSpPr>
            <p:cNvPr id="72" name="任意多边形: 形状 71">
              <a:extLst>
                <a:ext uri="{FF2B5EF4-FFF2-40B4-BE49-F238E27FC236}">
                  <a16:creationId xmlns:a16="http://schemas.microsoft.com/office/drawing/2014/main" id="{3D7BD1E9-C658-F0C5-F2AE-5BBA06F252AB}"/>
                </a:ext>
              </a:extLst>
            </p:cNvPr>
            <p:cNvSpPr/>
            <p:nvPr/>
          </p:nvSpPr>
          <p:spPr>
            <a:xfrm>
              <a:off x="12275595" y="4779584"/>
              <a:ext cx="730186" cy="729955"/>
            </a:xfrm>
            <a:custGeom>
              <a:avLst/>
              <a:gdLst>
                <a:gd name="connsiteX0" fmla="*/ 262414 w 730186"/>
                <a:gd name="connsiteY0" fmla="*/ 0 h 729955"/>
                <a:gd name="connsiteX1" fmla="*/ 292227 w 730186"/>
                <a:gd name="connsiteY1" fmla="*/ 44863 h 729955"/>
                <a:gd name="connsiteX2" fmla="*/ 292227 w 730186"/>
                <a:gd name="connsiteY2" fmla="*/ 72866 h 729955"/>
                <a:gd name="connsiteX3" fmla="*/ 300895 w 730186"/>
                <a:gd name="connsiteY3" fmla="*/ 72866 h 729955"/>
                <a:gd name="connsiteX4" fmla="*/ 447770 w 730186"/>
                <a:gd name="connsiteY4" fmla="*/ 72771 h 729955"/>
                <a:gd name="connsiteX5" fmla="*/ 481489 w 730186"/>
                <a:gd name="connsiteY5" fmla="*/ 86773 h 729955"/>
                <a:gd name="connsiteX6" fmla="*/ 559022 w 730186"/>
                <a:gd name="connsiteY6" fmla="*/ 164497 h 729955"/>
                <a:gd name="connsiteX7" fmla="*/ 571976 w 730186"/>
                <a:gd name="connsiteY7" fmla="*/ 195644 h 729955"/>
                <a:gd name="connsiteX8" fmla="*/ 571881 w 730186"/>
                <a:gd name="connsiteY8" fmla="*/ 381000 h 729955"/>
                <a:gd name="connsiteX9" fmla="*/ 571881 w 730186"/>
                <a:gd name="connsiteY9" fmla="*/ 389382 h 729955"/>
                <a:gd name="connsiteX10" fmla="*/ 599789 w 730186"/>
                <a:gd name="connsiteY10" fmla="*/ 394430 h 729955"/>
                <a:gd name="connsiteX11" fmla="*/ 728948 w 730186"/>
                <a:gd name="connsiteY11" fmla="*/ 539972 h 729955"/>
                <a:gd name="connsiteX12" fmla="*/ 730187 w 730186"/>
                <a:gd name="connsiteY12" fmla="*/ 544735 h 729955"/>
                <a:gd name="connsiteX13" fmla="*/ 730187 w 730186"/>
                <a:gd name="connsiteY13" fmla="*/ 574643 h 729955"/>
                <a:gd name="connsiteX14" fmla="*/ 728472 w 730186"/>
                <a:gd name="connsiteY14" fmla="*/ 584264 h 729955"/>
                <a:gd name="connsiteX15" fmla="*/ 604266 w 730186"/>
                <a:gd name="connsiteY15" fmla="*/ 724186 h 729955"/>
                <a:gd name="connsiteX16" fmla="*/ 424529 w 730186"/>
                <a:gd name="connsiteY16" fmla="*/ 662750 h 729955"/>
                <a:gd name="connsiteX17" fmla="*/ 412814 w 730186"/>
                <a:gd name="connsiteY17" fmla="*/ 657035 h 729955"/>
                <a:gd name="connsiteX18" fmla="*/ 175451 w 730186"/>
                <a:gd name="connsiteY18" fmla="*/ 657225 h 729955"/>
                <a:gd name="connsiteX19" fmla="*/ 133922 w 730186"/>
                <a:gd name="connsiteY19" fmla="*/ 615982 h 729955"/>
                <a:gd name="connsiteX20" fmla="*/ 133922 w 730186"/>
                <a:gd name="connsiteY20" fmla="*/ 397859 h 729955"/>
                <a:gd name="connsiteX21" fmla="*/ 133922 w 730186"/>
                <a:gd name="connsiteY21" fmla="*/ 389287 h 729955"/>
                <a:gd name="connsiteX22" fmla="*/ 39434 w 730186"/>
                <a:gd name="connsiteY22" fmla="*/ 389287 h 729955"/>
                <a:gd name="connsiteX23" fmla="*/ 0 w 730186"/>
                <a:gd name="connsiteY23" fmla="*/ 349663 h 729955"/>
                <a:gd name="connsiteX24" fmla="*/ 0 w 730186"/>
                <a:gd name="connsiteY24" fmla="*/ 39624 h 729955"/>
                <a:gd name="connsiteX25" fmla="*/ 857 w 730186"/>
                <a:gd name="connsiteY25" fmla="*/ 29051 h 729955"/>
                <a:gd name="connsiteX26" fmla="*/ 29909 w 730186"/>
                <a:gd name="connsiteY26" fmla="*/ 0 h 729955"/>
                <a:gd name="connsiteX27" fmla="*/ 262414 w 730186"/>
                <a:gd name="connsiteY27" fmla="*/ 0 h 729955"/>
                <a:gd name="connsiteX28" fmla="*/ 547211 w 730186"/>
                <a:gd name="connsiteY28" fmla="*/ 389763 h 729955"/>
                <a:gd name="connsiteX29" fmla="*/ 547211 w 730186"/>
                <a:gd name="connsiteY29" fmla="*/ 194786 h 729955"/>
                <a:gd name="connsiteX30" fmla="*/ 539306 w 730186"/>
                <a:gd name="connsiteY30" fmla="*/ 194786 h 729955"/>
                <a:gd name="connsiteX31" fmla="*/ 487966 w 730186"/>
                <a:gd name="connsiteY31" fmla="*/ 194691 h 729955"/>
                <a:gd name="connsiteX32" fmla="*/ 450342 w 730186"/>
                <a:gd name="connsiteY32" fmla="*/ 156877 h 729955"/>
                <a:gd name="connsiteX33" fmla="*/ 450342 w 730186"/>
                <a:gd name="connsiteY33" fmla="*/ 120491 h 729955"/>
                <a:gd name="connsiteX34" fmla="*/ 450342 w 730186"/>
                <a:gd name="connsiteY34" fmla="*/ 97631 h 729955"/>
                <a:gd name="connsiteX35" fmla="*/ 292132 w 730186"/>
                <a:gd name="connsiteY35" fmla="*/ 97631 h 729955"/>
                <a:gd name="connsiteX36" fmla="*/ 292132 w 730186"/>
                <a:gd name="connsiteY36" fmla="*/ 106299 h 729955"/>
                <a:gd name="connsiteX37" fmla="*/ 292132 w 730186"/>
                <a:gd name="connsiteY37" fmla="*/ 350044 h 729955"/>
                <a:gd name="connsiteX38" fmla="*/ 252984 w 730186"/>
                <a:gd name="connsiteY38" fmla="*/ 389287 h 729955"/>
                <a:gd name="connsiteX39" fmla="*/ 166021 w 730186"/>
                <a:gd name="connsiteY39" fmla="*/ 389287 h 729955"/>
                <a:gd name="connsiteX40" fmla="*/ 158210 w 730186"/>
                <a:gd name="connsiteY40" fmla="*/ 389287 h 729955"/>
                <a:gd name="connsiteX41" fmla="*/ 158210 w 730186"/>
                <a:gd name="connsiteY41" fmla="*/ 397478 h 729955"/>
                <a:gd name="connsiteX42" fmla="*/ 158210 w 730186"/>
                <a:gd name="connsiteY42" fmla="*/ 615601 h 729955"/>
                <a:gd name="connsiteX43" fmla="*/ 175641 w 730186"/>
                <a:gd name="connsiteY43" fmla="*/ 632841 h 729955"/>
                <a:gd name="connsiteX44" fmla="*/ 397288 w 730186"/>
                <a:gd name="connsiteY44" fmla="*/ 632841 h 729955"/>
                <a:gd name="connsiteX45" fmla="*/ 405575 w 730186"/>
                <a:gd name="connsiteY45" fmla="*/ 632460 h 729955"/>
                <a:gd name="connsiteX46" fmla="*/ 412718 w 730186"/>
                <a:gd name="connsiteY46" fmla="*/ 473869 h 729955"/>
                <a:gd name="connsiteX47" fmla="*/ 547211 w 730186"/>
                <a:gd name="connsiteY47" fmla="*/ 389763 h 729955"/>
                <a:gd name="connsiteX48" fmla="*/ 705803 w 730186"/>
                <a:gd name="connsiteY48" fmla="*/ 559975 h 729955"/>
                <a:gd name="connsiteX49" fmla="*/ 559975 w 730186"/>
                <a:gd name="connsiteY49" fmla="*/ 413671 h 729955"/>
                <a:gd name="connsiteX50" fmla="*/ 413671 w 730186"/>
                <a:gd name="connsiteY50" fmla="*/ 559499 h 729955"/>
                <a:gd name="connsiteX51" fmla="*/ 559499 w 730186"/>
                <a:gd name="connsiteY51" fmla="*/ 705803 h 729955"/>
                <a:gd name="connsiteX52" fmla="*/ 705803 w 730186"/>
                <a:gd name="connsiteY52" fmla="*/ 559975 h 729955"/>
                <a:gd name="connsiteX53" fmla="*/ 24289 w 730186"/>
                <a:gd name="connsiteY53" fmla="*/ 194405 h 729955"/>
                <a:gd name="connsiteX54" fmla="*/ 24289 w 730186"/>
                <a:gd name="connsiteY54" fmla="*/ 348329 h 729955"/>
                <a:gd name="connsiteX55" fmla="*/ 40767 w 730186"/>
                <a:gd name="connsiteY55" fmla="*/ 365093 h 729955"/>
                <a:gd name="connsiteX56" fmla="*/ 251079 w 730186"/>
                <a:gd name="connsiteY56" fmla="*/ 365093 h 729955"/>
                <a:gd name="connsiteX57" fmla="*/ 267843 w 730186"/>
                <a:gd name="connsiteY57" fmla="*/ 347948 h 729955"/>
                <a:gd name="connsiteX58" fmla="*/ 267843 w 730186"/>
                <a:gd name="connsiteY58" fmla="*/ 41434 h 729955"/>
                <a:gd name="connsiteX59" fmla="*/ 250984 w 730186"/>
                <a:gd name="connsiteY59" fmla="*/ 24289 h 729955"/>
                <a:gd name="connsiteX60" fmla="*/ 41434 w 730186"/>
                <a:gd name="connsiteY60" fmla="*/ 24289 h 729955"/>
                <a:gd name="connsiteX61" fmla="*/ 24289 w 730186"/>
                <a:gd name="connsiteY61" fmla="*/ 41148 h 729955"/>
                <a:gd name="connsiteX62" fmla="*/ 24289 w 730186"/>
                <a:gd name="connsiteY62" fmla="*/ 194405 h 729955"/>
                <a:gd name="connsiteX63" fmla="*/ 474726 w 730186"/>
                <a:gd name="connsiteY63" fmla="*/ 116491 h 729955"/>
                <a:gd name="connsiteX64" fmla="*/ 474821 w 730186"/>
                <a:gd name="connsiteY64" fmla="*/ 158115 h 729955"/>
                <a:gd name="connsiteX65" fmla="*/ 487680 w 730186"/>
                <a:gd name="connsiteY65" fmla="*/ 170307 h 729955"/>
                <a:gd name="connsiteX66" fmla="*/ 515493 w 730186"/>
                <a:gd name="connsiteY66" fmla="*/ 170402 h 729955"/>
                <a:gd name="connsiteX67" fmla="*/ 528923 w 730186"/>
                <a:gd name="connsiteY67" fmla="*/ 170402 h 729955"/>
                <a:gd name="connsiteX68" fmla="*/ 474726 w 730186"/>
                <a:gd name="connsiteY68" fmla="*/ 116491 h 729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730186" h="729955">
                  <a:moveTo>
                    <a:pt x="262414" y="0"/>
                  </a:moveTo>
                  <a:cubicBezTo>
                    <a:pt x="286226" y="9906"/>
                    <a:pt x="292227" y="18955"/>
                    <a:pt x="292227" y="44863"/>
                  </a:cubicBezTo>
                  <a:cubicBezTo>
                    <a:pt x="292227" y="53816"/>
                    <a:pt x="292227" y="62865"/>
                    <a:pt x="292227" y="72866"/>
                  </a:cubicBezTo>
                  <a:cubicBezTo>
                    <a:pt x="295466" y="72866"/>
                    <a:pt x="298228" y="72866"/>
                    <a:pt x="300895" y="72866"/>
                  </a:cubicBezTo>
                  <a:cubicBezTo>
                    <a:pt x="349853" y="72866"/>
                    <a:pt x="398812" y="72962"/>
                    <a:pt x="447770" y="72771"/>
                  </a:cubicBezTo>
                  <a:cubicBezTo>
                    <a:pt x="461201" y="72676"/>
                    <a:pt x="472059" y="77153"/>
                    <a:pt x="481489" y="86773"/>
                  </a:cubicBezTo>
                  <a:cubicBezTo>
                    <a:pt x="507111" y="112871"/>
                    <a:pt x="533114" y="138684"/>
                    <a:pt x="559022" y="164497"/>
                  </a:cubicBezTo>
                  <a:cubicBezTo>
                    <a:pt x="567785" y="173165"/>
                    <a:pt x="572072" y="183261"/>
                    <a:pt x="571976" y="195644"/>
                  </a:cubicBezTo>
                  <a:cubicBezTo>
                    <a:pt x="571786" y="257461"/>
                    <a:pt x="571881" y="319183"/>
                    <a:pt x="571881" y="381000"/>
                  </a:cubicBezTo>
                  <a:cubicBezTo>
                    <a:pt x="571881" y="383762"/>
                    <a:pt x="571881" y="386620"/>
                    <a:pt x="571881" y="389382"/>
                  </a:cubicBezTo>
                  <a:cubicBezTo>
                    <a:pt x="581597" y="391097"/>
                    <a:pt x="590836" y="392240"/>
                    <a:pt x="599789" y="394430"/>
                  </a:cubicBezTo>
                  <a:cubicBezTo>
                    <a:pt x="669608" y="411480"/>
                    <a:pt x="719900" y="468154"/>
                    <a:pt x="728948" y="539972"/>
                  </a:cubicBezTo>
                  <a:cubicBezTo>
                    <a:pt x="729139" y="541592"/>
                    <a:pt x="729805" y="543116"/>
                    <a:pt x="730187" y="544735"/>
                  </a:cubicBezTo>
                  <a:cubicBezTo>
                    <a:pt x="730187" y="554736"/>
                    <a:pt x="730187" y="564737"/>
                    <a:pt x="730187" y="574643"/>
                  </a:cubicBezTo>
                  <a:cubicBezTo>
                    <a:pt x="729615" y="577882"/>
                    <a:pt x="728948" y="581025"/>
                    <a:pt x="728472" y="584264"/>
                  </a:cubicBezTo>
                  <a:cubicBezTo>
                    <a:pt x="718566" y="651320"/>
                    <a:pt x="668941" y="707327"/>
                    <a:pt x="604266" y="724186"/>
                  </a:cubicBezTo>
                  <a:cubicBezTo>
                    <a:pt x="536543" y="741902"/>
                    <a:pt x="466630" y="718090"/>
                    <a:pt x="424529" y="662750"/>
                  </a:cubicBezTo>
                  <a:cubicBezTo>
                    <a:pt x="421196" y="658463"/>
                    <a:pt x="417957" y="657035"/>
                    <a:pt x="412814" y="657035"/>
                  </a:cubicBezTo>
                  <a:cubicBezTo>
                    <a:pt x="333661" y="657320"/>
                    <a:pt x="254508" y="657225"/>
                    <a:pt x="175451" y="657225"/>
                  </a:cubicBezTo>
                  <a:cubicBezTo>
                    <a:pt x="148495" y="657225"/>
                    <a:pt x="134017" y="642842"/>
                    <a:pt x="133922" y="615982"/>
                  </a:cubicBezTo>
                  <a:cubicBezTo>
                    <a:pt x="133922" y="543306"/>
                    <a:pt x="133922" y="470535"/>
                    <a:pt x="133922" y="397859"/>
                  </a:cubicBezTo>
                  <a:cubicBezTo>
                    <a:pt x="133922" y="395097"/>
                    <a:pt x="133922" y="392430"/>
                    <a:pt x="133922" y="389287"/>
                  </a:cubicBezTo>
                  <a:cubicBezTo>
                    <a:pt x="101632" y="389287"/>
                    <a:pt x="70580" y="389287"/>
                    <a:pt x="39434" y="389287"/>
                  </a:cubicBezTo>
                  <a:cubicBezTo>
                    <a:pt x="15050" y="389287"/>
                    <a:pt x="0" y="374142"/>
                    <a:pt x="0" y="349663"/>
                  </a:cubicBezTo>
                  <a:cubicBezTo>
                    <a:pt x="0" y="246317"/>
                    <a:pt x="0" y="142970"/>
                    <a:pt x="0" y="39624"/>
                  </a:cubicBezTo>
                  <a:cubicBezTo>
                    <a:pt x="0" y="36100"/>
                    <a:pt x="95" y="32480"/>
                    <a:pt x="857" y="29051"/>
                  </a:cubicBezTo>
                  <a:cubicBezTo>
                    <a:pt x="4191" y="13145"/>
                    <a:pt x="15145" y="4667"/>
                    <a:pt x="29909" y="0"/>
                  </a:cubicBezTo>
                  <a:cubicBezTo>
                    <a:pt x="107442" y="0"/>
                    <a:pt x="184880" y="0"/>
                    <a:pt x="262414" y="0"/>
                  </a:cubicBezTo>
                  <a:close/>
                  <a:moveTo>
                    <a:pt x="547211" y="389763"/>
                  </a:moveTo>
                  <a:cubicBezTo>
                    <a:pt x="547211" y="324707"/>
                    <a:pt x="547211" y="260128"/>
                    <a:pt x="547211" y="194786"/>
                  </a:cubicBezTo>
                  <a:cubicBezTo>
                    <a:pt x="544354" y="194786"/>
                    <a:pt x="541782" y="194786"/>
                    <a:pt x="539306" y="194786"/>
                  </a:cubicBezTo>
                  <a:cubicBezTo>
                    <a:pt x="522161" y="194786"/>
                    <a:pt x="505111" y="195072"/>
                    <a:pt x="487966" y="194691"/>
                  </a:cubicBezTo>
                  <a:cubicBezTo>
                    <a:pt x="465296" y="194215"/>
                    <a:pt x="450628" y="179356"/>
                    <a:pt x="450342" y="156877"/>
                  </a:cubicBezTo>
                  <a:cubicBezTo>
                    <a:pt x="450247" y="144780"/>
                    <a:pt x="450342" y="132683"/>
                    <a:pt x="450342" y="120491"/>
                  </a:cubicBezTo>
                  <a:cubicBezTo>
                    <a:pt x="450342" y="112967"/>
                    <a:pt x="450342" y="105442"/>
                    <a:pt x="450342" y="97631"/>
                  </a:cubicBezTo>
                  <a:cubicBezTo>
                    <a:pt x="397288" y="97631"/>
                    <a:pt x="345091" y="97631"/>
                    <a:pt x="292132" y="97631"/>
                  </a:cubicBezTo>
                  <a:cubicBezTo>
                    <a:pt x="292132" y="100775"/>
                    <a:pt x="292132" y="103537"/>
                    <a:pt x="292132" y="106299"/>
                  </a:cubicBezTo>
                  <a:cubicBezTo>
                    <a:pt x="292132" y="187547"/>
                    <a:pt x="292132" y="268796"/>
                    <a:pt x="292132" y="350044"/>
                  </a:cubicBezTo>
                  <a:cubicBezTo>
                    <a:pt x="292132" y="374047"/>
                    <a:pt x="276892" y="389287"/>
                    <a:pt x="252984" y="389287"/>
                  </a:cubicBezTo>
                  <a:cubicBezTo>
                    <a:pt x="224028" y="389382"/>
                    <a:pt x="194977" y="389287"/>
                    <a:pt x="166021" y="389287"/>
                  </a:cubicBezTo>
                  <a:cubicBezTo>
                    <a:pt x="163544" y="389287"/>
                    <a:pt x="161068" y="389287"/>
                    <a:pt x="158210" y="389287"/>
                  </a:cubicBezTo>
                  <a:cubicBezTo>
                    <a:pt x="158210" y="392811"/>
                    <a:pt x="158210" y="395192"/>
                    <a:pt x="158210" y="397478"/>
                  </a:cubicBezTo>
                  <a:cubicBezTo>
                    <a:pt x="158210" y="470154"/>
                    <a:pt x="158210" y="542925"/>
                    <a:pt x="158210" y="615601"/>
                  </a:cubicBezTo>
                  <a:cubicBezTo>
                    <a:pt x="158210" y="629126"/>
                    <a:pt x="161925" y="632841"/>
                    <a:pt x="175641" y="632841"/>
                  </a:cubicBezTo>
                  <a:cubicBezTo>
                    <a:pt x="249555" y="632841"/>
                    <a:pt x="323469" y="632841"/>
                    <a:pt x="397288" y="632841"/>
                  </a:cubicBezTo>
                  <a:cubicBezTo>
                    <a:pt x="399764" y="632841"/>
                    <a:pt x="402241" y="632651"/>
                    <a:pt x="405575" y="632460"/>
                  </a:cubicBezTo>
                  <a:cubicBezTo>
                    <a:pt x="381953" y="577882"/>
                    <a:pt x="383096" y="524732"/>
                    <a:pt x="412718" y="473869"/>
                  </a:cubicBezTo>
                  <a:cubicBezTo>
                    <a:pt x="442532" y="423100"/>
                    <a:pt x="488347" y="396145"/>
                    <a:pt x="547211" y="389763"/>
                  </a:cubicBezTo>
                  <a:close/>
                  <a:moveTo>
                    <a:pt x="705803" y="559975"/>
                  </a:moveTo>
                  <a:cubicBezTo>
                    <a:pt x="705898" y="479489"/>
                    <a:pt x="640461" y="413861"/>
                    <a:pt x="559975" y="413671"/>
                  </a:cubicBezTo>
                  <a:cubicBezTo>
                    <a:pt x="479584" y="413575"/>
                    <a:pt x="413766" y="479108"/>
                    <a:pt x="413671" y="559499"/>
                  </a:cubicBezTo>
                  <a:cubicBezTo>
                    <a:pt x="413576" y="639985"/>
                    <a:pt x="479108" y="705707"/>
                    <a:pt x="559499" y="705803"/>
                  </a:cubicBezTo>
                  <a:cubicBezTo>
                    <a:pt x="639985" y="705898"/>
                    <a:pt x="705707" y="640366"/>
                    <a:pt x="705803" y="559975"/>
                  </a:cubicBezTo>
                  <a:close/>
                  <a:moveTo>
                    <a:pt x="24289" y="194405"/>
                  </a:moveTo>
                  <a:cubicBezTo>
                    <a:pt x="24289" y="245745"/>
                    <a:pt x="24289" y="297085"/>
                    <a:pt x="24289" y="348329"/>
                  </a:cubicBezTo>
                  <a:cubicBezTo>
                    <a:pt x="24289" y="361093"/>
                    <a:pt x="28194" y="365093"/>
                    <a:pt x="40767" y="365093"/>
                  </a:cubicBezTo>
                  <a:cubicBezTo>
                    <a:pt x="110871" y="365093"/>
                    <a:pt x="180975" y="365093"/>
                    <a:pt x="251079" y="365093"/>
                  </a:cubicBezTo>
                  <a:cubicBezTo>
                    <a:pt x="264033" y="365093"/>
                    <a:pt x="267843" y="361188"/>
                    <a:pt x="267843" y="347948"/>
                  </a:cubicBezTo>
                  <a:cubicBezTo>
                    <a:pt x="267843" y="245745"/>
                    <a:pt x="267843" y="143637"/>
                    <a:pt x="267843" y="41434"/>
                  </a:cubicBezTo>
                  <a:cubicBezTo>
                    <a:pt x="267843" y="28194"/>
                    <a:pt x="264033" y="24289"/>
                    <a:pt x="250984" y="24289"/>
                  </a:cubicBezTo>
                  <a:cubicBezTo>
                    <a:pt x="181166" y="24289"/>
                    <a:pt x="111252" y="24289"/>
                    <a:pt x="41434" y="24289"/>
                  </a:cubicBezTo>
                  <a:cubicBezTo>
                    <a:pt x="28099" y="24289"/>
                    <a:pt x="24289" y="28099"/>
                    <a:pt x="24289" y="41148"/>
                  </a:cubicBezTo>
                  <a:cubicBezTo>
                    <a:pt x="24289" y="92202"/>
                    <a:pt x="24289" y="143256"/>
                    <a:pt x="24289" y="194405"/>
                  </a:cubicBezTo>
                  <a:close/>
                  <a:moveTo>
                    <a:pt x="474726" y="116491"/>
                  </a:moveTo>
                  <a:cubicBezTo>
                    <a:pt x="474726" y="130588"/>
                    <a:pt x="474536" y="144399"/>
                    <a:pt x="474821" y="158115"/>
                  </a:cubicBezTo>
                  <a:cubicBezTo>
                    <a:pt x="474916" y="165830"/>
                    <a:pt x="479489" y="170021"/>
                    <a:pt x="487680" y="170307"/>
                  </a:cubicBezTo>
                  <a:cubicBezTo>
                    <a:pt x="496919" y="170593"/>
                    <a:pt x="506159" y="170402"/>
                    <a:pt x="515493" y="170402"/>
                  </a:cubicBezTo>
                  <a:cubicBezTo>
                    <a:pt x="519779" y="170402"/>
                    <a:pt x="524161" y="170402"/>
                    <a:pt x="528923" y="170402"/>
                  </a:cubicBezTo>
                  <a:cubicBezTo>
                    <a:pt x="510350" y="151924"/>
                    <a:pt x="492824" y="134398"/>
                    <a:pt x="474726" y="11649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73" name="任意多边形: 形状 72">
              <a:extLst>
                <a:ext uri="{FF2B5EF4-FFF2-40B4-BE49-F238E27FC236}">
                  <a16:creationId xmlns:a16="http://schemas.microsoft.com/office/drawing/2014/main" id="{91C29192-8D87-3444-3533-6D93A4402B61}"/>
                </a:ext>
              </a:extLst>
            </p:cNvPr>
            <p:cNvSpPr/>
            <p:nvPr/>
          </p:nvSpPr>
          <p:spPr>
            <a:xfrm>
              <a:off x="12470521" y="5205542"/>
              <a:ext cx="194360" cy="24426"/>
            </a:xfrm>
            <a:custGeom>
              <a:avLst/>
              <a:gdLst>
                <a:gd name="connsiteX0" fmla="*/ 96634 w 194360"/>
                <a:gd name="connsiteY0" fmla="*/ 24384 h 24426"/>
                <a:gd name="connsiteX1" fmla="*/ 14719 w 194360"/>
                <a:gd name="connsiteY1" fmla="*/ 24384 h 24426"/>
                <a:gd name="connsiteX2" fmla="*/ 51 w 194360"/>
                <a:gd name="connsiteY2" fmla="*/ 13144 h 24426"/>
                <a:gd name="connsiteX3" fmla="*/ 10433 w 194360"/>
                <a:gd name="connsiteY3" fmla="*/ 191 h 24426"/>
                <a:gd name="connsiteX4" fmla="*/ 14719 w 194360"/>
                <a:gd name="connsiteY4" fmla="*/ 0 h 24426"/>
                <a:gd name="connsiteX5" fmla="*/ 179216 w 194360"/>
                <a:gd name="connsiteY5" fmla="*/ 0 h 24426"/>
                <a:gd name="connsiteX6" fmla="*/ 194361 w 194360"/>
                <a:gd name="connsiteY6" fmla="*/ 12001 h 24426"/>
                <a:gd name="connsiteX7" fmla="*/ 179216 w 194360"/>
                <a:gd name="connsiteY7" fmla="*/ 24289 h 24426"/>
                <a:gd name="connsiteX8" fmla="*/ 96634 w 194360"/>
                <a:gd name="connsiteY8" fmla="*/ 24384 h 24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4360" h="24426">
                  <a:moveTo>
                    <a:pt x="96634" y="24384"/>
                  </a:moveTo>
                  <a:cubicBezTo>
                    <a:pt x="69298" y="24384"/>
                    <a:pt x="42056" y="24479"/>
                    <a:pt x="14719" y="24384"/>
                  </a:cubicBezTo>
                  <a:cubicBezTo>
                    <a:pt x="5766" y="24384"/>
                    <a:pt x="622" y="20288"/>
                    <a:pt x="51" y="13144"/>
                  </a:cubicBezTo>
                  <a:cubicBezTo>
                    <a:pt x="-521" y="6477"/>
                    <a:pt x="3766" y="1143"/>
                    <a:pt x="10433" y="191"/>
                  </a:cubicBezTo>
                  <a:cubicBezTo>
                    <a:pt x="11862" y="0"/>
                    <a:pt x="13291" y="0"/>
                    <a:pt x="14719" y="0"/>
                  </a:cubicBezTo>
                  <a:cubicBezTo>
                    <a:pt x="69583" y="0"/>
                    <a:pt x="124352" y="0"/>
                    <a:pt x="179216" y="0"/>
                  </a:cubicBezTo>
                  <a:cubicBezTo>
                    <a:pt x="189027" y="0"/>
                    <a:pt x="194361" y="4381"/>
                    <a:pt x="194361" y="12001"/>
                  </a:cubicBezTo>
                  <a:cubicBezTo>
                    <a:pt x="194361" y="19621"/>
                    <a:pt x="188741" y="24193"/>
                    <a:pt x="179216" y="24289"/>
                  </a:cubicBezTo>
                  <a:cubicBezTo>
                    <a:pt x="151689" y="24479"/>
                    <a:pt x="124162" y="24384"/>
                    <a:pt x="96634" y="24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74" name="任意多边形: 形状 73">
              <a:extLst>
                <a:ext uri="{FF2B5EF4-FFF2-40B4-BE49-F238E27FC236}">
                  <a16:creationId xmlns:a16="http://schemas.microsoft.com/office/drawing/2014/main" id="{B00A20FF-63CB-AFF2-4A8B-7DC8396F841C}"/>
                </a:ext>
              </a:extLst>
            </p:cNvPr>
            <p:cNvSpPr/>
            <p:nvPr/>
          </p:nvSpPr>
          <p:spPr>
            <a:xfrm>
              <a:off x="12604068" y="5144581"/>
              <a:ext cx="182358" cy="24331"/>
            </a:xfrm>
            <a:custGeom>
              <a:avLst/>
              <a:gdLst>
                <a:gd name="connsiteX0" fmla="*/ 91484 w 182358"/>
                <a:gd name="connsiteY0" fmla="*/ 95 h 24331"/>
                <a:gd name="connsiteX1" fmla="*/ 168351 w 182358"/>
                <a:gd name="connsiteY1" fmla="*/ 95 h 24331"/>
                <a:gd name="connsiteX2" fmla="*/ 182353 w 182358"/>
                <a:gd name="connsiteY2" fmla="*/ 11811 h 24331"/>
                <a:gd name="connsiteX3" fmla="*/ 169113 w 182358"/>
                <a:gd name="connsiteY3" fmla="*/ 24289 h 24331"/>
                <a:gd name="connsiteX4" fmla="*/ 112154 w 182358"/>
                <a:gd name="connsiteY4" fmla="*/ 24289 h 24331"/>
                <a:gd name="connsiteX5" fmla="*/ 14618 w 182358"/>
                <a:gd name="connsiteY5" fmla="*/ 24289 h 24331"/>
                <a:gd name="connsiteX6" fmla="*/ 1473 w 182358"/>
                <a:gd name="connsiteY6" fmla="*/ 17621 h 24331"/>
                <a:gd name="connsiteX7" fmla="*/ 13760 w 182358"/>
                <a:gd name="connsiteY7" fmla="*/ 0 h 24331"/>
                <a:gd name="connsiteX8" fmla="*/ 91484 w 182358"/>
                <a:gd name="connsiteY8" fmla="*/ 95 h 24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2358" h="24331">
                  <a:moveTo>
                    <a:pt x="91484" y="95"/>
                  </a:moveTo>
                  <a:cubicBezTo>
                    <a:pt x="117107" y="95"/>
                    <a:pt x="142729" y="95"/>
                    <a:pt x="168351" y="95"/>
                  </a:cubicBezTo>
                  <a:cubicBezTo>
                    <a:pt x="177114" y="95"/>
                    <a:pt x="182162" y="4477"/>
                    <a:pt x="182353" y="11811"/>
                  </a:cubicBezTo>
                  <a:cubicBezTo>
                    <a:pt x="182543" y="19336"/>
                    <a:pt x="177590" y="24289"/>
                    <a:pt x="169113" y="24289"/>
                  </a:cubicBezTo>
                  <a:cubicBezTo>
                    <a:pt x="150158" y="24384"/>
                    <a:pt x="131108" y="24289"/>
                    <a:pt x="112154" y="24289"/>
                  </a:cubicBezTo>
                  <a:cubicBezTo>
                    <a:pt x="79673" y="24289"/>
                    <a:pt x="47098" y="24194"/>
                    <a:pt x="14618" y="24289"/>
                  </a:cubicBezTo>
                  <a:cubicBezTo>
                    <a:pt x="8998" y="24289"/>
                    <a:pt x="4235" y="22860"/>
                    <a:pt x="1473" y="17621"/>
                  </a:cubicBezTo>
                  <a:cubicBezTo>
                    <a:pt x="-3004" y="9049"/>
                    <a:pt x="3188" y="0"/>
                    <a:pt x="13760" y="0"/>
                  </a:cubicBezTo>
                  <a:cubicBezTo>
                    <a:pt x="39668" y="0"/>
                    <a:pt x="65576" y="95"/>
                    <a:pt x="91484" y="9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75" name="任意多边形: 形状 74">
              <a:extLst>
                <a:ext uri="{FF2B5EF4-FFF2-40B4-BE49-F238E27FC236}">
                  <a16:creationId xmlns:a16="http://schemas.microsoft.com/office/drawing/2014/main" id="{F343B5CD-9E14-F210-D28D-65314AAD1BD9}"/>
                </a:ext>
              </a:extLst>
            </p:cNvPr>
            <p:cNvSpPr/>
            <p:nvPr/>
          </p:nvSpPr>
          <p:spPr>
            <a:xfrm>
              <a:off x="12604279" y="5022980"/>
              <a:ext cx="182189" cy="24422"/>
            </a:xfrm>
            <a:custGeom>
              <a:avLst/>
              <a:gdLst>
                <a:gd name="connsiteX0" fmla="*/ 91274 w 182189"/>
                <a:gd name="connsiteY0" fmla="*/ 62 h 24422"/>
                <a:gd name="connsiteX1" fmla="*/ 165283 w 182189"/>
                <a:gd name="connsiteY1" fmla="*/ 62 h 24422"/>
                <a:gd name="connsiteX2" fmla="*/ 172427 w 182189"/>
                <a:gd name="connsiteY2" fmla="*/ 348 h 24422"/>
                <a:gd name="connsiteX3" fmla="*/ 182047 w 182189"/>
                <a:gd name="connsiteY3" fmla="*/ 10349 h 24422"/>
                <a:gd name="connsiteX4" fmla="*/ 175094 w 182189"/>
                <a:gd name="connsiteY4" fmla="*/ 23017 h 24422"/>
                <a:gd name="connsiteX5" fmla="*/ 166045 w 182189"/>
                <a:gd name="connsiteY5" fmla="*/ 24351 h 24422"/>
                <a:gd name="connsiteX6" fmla="*/ 15836 w 182189"/>
                <a:gd name="connsiteY6" fmla="*/ 24351 h 24422"/>
                <a:gd name="connsiteX7" fmla="*/ 10216 w 182189"/>
                <a:gd name="connsiteY7" fmla="*/ 23970 h 24422"/>
                <a:gd name="connsiteX8" fmla="*/ 24 w 182189"/>
                <a:gd name="connsiteY8" fmla="*/ 11397 h 24422"/>
                <a:gd name="connsiteX9" fmla="*/ 11645 w 182189"/>
                <a:gd name="connsiteY9" fmla="*/ 157 h 24422"/>
                <a:gd name="connsiteX10" fmla="*/ 27266 w 182189"/>
                <a:gd name="connsiteY10" fmla="*/ 62 h 24422"/>
                <a:gd name="connsiteX11" fmla="*/ 91274 w 182189"/>
                <a:gd name="connsiteY11" fmla="*/ 62 h 24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2189" h="24422">
                  <a:moveTo>
                    <a:pt x="91274" y="62"/>
                  </a:moveTo>
                  <a:cubicBezTo>
                    <a:pt x="115944" y="62"/>
                    <a:pt x="140613" y="62"/>
                    <a:pt x="165283" y="62"/>
                  </a:cubicBezTo>
                  <a:cubicBezTo>
                    <a:pt x="167664" y="62"/>
                    <a:pt x="170046" y="-33"/>
                    <a:pt x="172427" y="348"/>
                  </a:cubicBezTo>
                  <a:cubicBezTo>
                    <a:pt x="177951" y="1300"/>
                    <a:pt x="181285" y="4729"/>
                    <a:pt x="182047" y="10349"/>
                  </a:cubicBezTo>
                  <a:cubicBezTo>
                    <a:pt x="182809" y="16159"/>
                    <a:pt x="180523" y="20731"/>
                    <a:pt x="175094" y="23017"/>
                  </a:cubicBezTo>
                  <a:cubicBezTo>
                    <a:pt x="172332" y="24160"/>
                    <a:pt x="169093" y="24351"/>
                    <a:pt x="166045" y="24351"/>
                  </a:cubicBezTo>
                  <a:cubicBezTo>
                    <a:pt x="115944" y="24446"/>
                    <a:pt x="65938" y="24446"/>
                    <a:pt x="15836" y="24351"/>
                  </a:cubicBezTo>
                  <a:cubicBezTo>
                    <a:pt x="13931" y="24351"/>
                    <a:pt x="12026" y="24351"/>
                    <a:pt x="10216" y="23970"/>
                  </a:cubicBezTo>
                  <a:cubicBezTo>
                    <a:pt x="3739" y="22732"/>
                    <a:pt x="-357" y="17493"/>
                    <a:pt x="24" y="11397"/>
                  </a:cubicBezTo>
                  <a:cubicBezTo>
                    <a:pt x="405" y="5206"/>
                    <a:pt x="4977" y="538"/>
                    <a:pt x="11645" y="157"/>
                  </a:cubicBezTo>
                  <a:cubicBezTo>
                    <a:pt x="16884" y="-128"/>
                    <a:pt x="22122" y="62"/>
                    <a:pt x="27266" y="62"/>
                  </a:cubicBezTo>
                  <a:cubicBezTo>
                    <a:pt x="48602" y="62"/>
                    <a:pt x="69938" y="62"/>
                    <a:pt x="91274" y="6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76" name="任意多边形: 形状 75">
              <a:extLst>
                <a:ext uri="{FF2B5EF4-FFF2-40B4-BE49-F238E27FC236}">
                  <a16:creationId xmlns:a16="http://schemas.microsoft.com/office/drawing/2014/main" id="{82A3CAEC-F55B-DC19-83ED-CB6337EC9100}"/>
                </a:ext>
              </a:extLst>
            </p:cNvPr>
            <p:cNvSpPr/>
            <p:nvPr/>
          </p:nvSpPr>
          <p:spPr>
            <a:xfrm>
              <a:off x="12604268" y="5083579"/>
              <a:ext cx="182037" cy="24468"/>
            </a:xfrm>
            <a:custGeom>
              <a:avLst/>
              <a:gdLst>
                <a:gd name="connsiteX0" fmla="*/ 90617 w 182037"/>
                <a:gd name="connsiteY0" fmla="*/ 24426 h 24468"/>
                <a:gd name="connsiteX1" fmla="*/ 17275 w 182037"/>
                <a:gd name="connsiteY1" fmla="*/ 24426 h 24468"/>
                <a:gd name="connsiteX2" fmla="*/ 10131 w 182037"/>
                <a:gd name="connsiteY2" fmla="*/ 24141 h 24468"/>
                <a:gd name="connsiteX3" fmla="*/ 35 w 182037"/>
                <a:gd name="connsiteY3" fmla="*/ 12996 h 24468"/>
                <a:gd name="connsiteX4" fmla="*/ 8131 w 182037"/>
                <a:gd name="connsiteY4" fmla="*/ 995 h 24468"/>
                <a:gd name="connsiteX5" fmla="*/ 15084 w 182037"/>
                <a:gd name="connsiteY5" fmla="*/ 42 h 24468"/>
                <a:gd name="connsiteX6" fmla="*/ 166722 w 182037"/>
                <a:gd name="connsiteY6" fmla="*/ 42 h 24468"/>
                <a:gd name="connsiteX7" fmla="*/ 172342 w 182037"/>
                <a:gd name="connsiteY7" fmla="*/ 519 h 24468"/>
                <a:gd name="connsiteX8" fmla="*/ 181962 w 182037"/>
                <a:gd name="connsiteY8" fmla="*/ 13377 h 24468"/>
                <a:gd name="connsiteX9" fmla="*/ 170818 w 182037"/>
                <a:gd name="connsiteY9" fmla="*/ 24236 h 24468"/>
                <a:gd name="connsiteX10" fmla="*/ 163674 w 182037"/>
                <a:gd name="connsiteY10" fmla="*/ 24426 h 24468"/>
                <a:gd name="connsiteX11" fmla="*/ 90617 w 182037"/>
                <a:gd name="connsiteY11" fmla="*/ 24426 h 24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2037" h="24468">
                  <a:moveTo>
                    <a:pt x="90617" y="24426"/>
                  </a:moveTo>
                  <a:cubicBezTo>
                    <a:pt x="66138" y="24426"/>
                    <a:pt x="41754" y="24426"/>
                    <a:pt x="17275" y="24426"/>
                  </a:cubicBezTo>
                  <a:cubicBezTo>
                    <a:pt x="14894" y="24426"/>
                    <a:pt x="12512" y="24522"/>
                    <a:pt x="10131" y="24141"/>
                  </a:cubicBezTo>
                  <a:cubicBezTo>
                    <a:pt x="3845" y="23188"/>
                    <a:pt x="416" y="19092"/>
                    <a:pt x="35" y="12996"/>
                  </a:cubicBezTo>
                  <a:cubicBezTo>
                    <a:pt x="-346" y="7186"/>
                    <a:pt x="2416" y="2900"/>
                    <a:pt x="8131" y="995"/>
                  </a:cubicBezTo>
                  <a:cubicBezTo>
                    <a:pt x="10322" y="328"/>
                    <a:pt x="12798" y="42"/>
                    <a:pt x="15084" y="42"/>
                  </a:cubicBezTo>
                  <a:cubicBezTo>
                    <a:pt x="65662" y="-53"/>
                    <a:pt x="116144" y="42"/>
                    <a:pt x="166722" y="42"/>
                  </a:cubicBezTo>
                  <a:cubicBezTo>
                    <a:pt x="168627" y="42"/>
                    <a:pt x="170532" y="42"/>
                    <a:pt x="172342" y="519"/>
                  </a:cubicBezTo>
                  <a:cubicBezTo>
                    <a:pt x="178819" y="1947"/>
                    <a:pt x="182629" y="6996"/>
                    <a:pt x="181962" y="13377"/>
                  </a:cubicBezTo>
                  <a:cubicBezTo>
                    <a:pt x="181295" y="19950"/>
                    <a:pt x="177390" y="23569"/>
                    <a:pt x="170818" y="24236"/>
                  </a:cubicBezTo>
                  <a:cubicBezTo>
                    <a:pt x="168437" y="24426"/>
                    <a:pt x="166055" y="24426"/>
                    <a:pt x="163674" y="24426"/>
                  </a:cubicBezTo>
                  <a:cubicBezTo>
                    <a:pt x="139481" y="24522"/>
                    <a:pt x="115001" y="24426"/>
                    <a:pt x="90617" y="2442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77" name="任意多边形: 形状 76">
              <a:extLst>
                <a:ext uri="{FF2B5EF4-FFF2-40B4-BE49-F238E27FC236}">
                  <a16:creationId xmlns:a16="http://schemas.microsoft.com/office/drawing/2014/main" id="{E9E10EA4-C60D-CC8C-BB56-EDFE5E4EFE03}"/>
                </a:ext>
              </a:extLst>
            </p:cNvPr>
            <p:cNvSpPr/>
            <p:nvPr/>
          </p:nvSpPr>
          <p:spPr>
            <a:xfrm>
              <a:off x="12470278" y="5266226"/>
              <a:ext cx="170316" cy="24421"/>
            </a:xfrm>
            <a:custGeom>
              <a:avLst/>
              <a:gdLst>
                <a:gd name="connsiteX0" fmla="*/ 84876 w 170316"/>
                <a:gd name="connsiteY0" fmla="*/ 24374 h 24421"/>
                <a:gd name="connsiteX1" fmla="*/ 14296 w 170316"/>
                <a:gd name="connsiteY1" fmla="*/ 24374 h 24421"/>
                <a:gd name="connsiteX2" fmla="*/ 961 w 170316"/>
                <a:gd name="connsiteY2" fmla="*/ 16849 h 24421"/>
                <a:gd name="connsiteX3" fmla="*/ 11343 w 170316"/>
                <a:gd name="connsiteY3" fmla="*/ 276 h 24421"/>
                <a:gd name="connsiteX4" fmla="*/ 24202 w 170316"/>
                <a:gd name="connsiteY4" fmla="*/ 85 h 24421"/>
                <a:gd name="connsiteX5" fmla="*/ 152503 w 170316"/>
                <a:gd name="connsiteY5" fmla="*/ 85 h 24421"/>
                <a:gd name="connsiteX6" fmla="*/ 160314 w 170316"/>
                <a:gd name="connsiteY6" fmla="*/ 561 h 24421"/>
                <a:gd name="connsiteX7" fmla="*/ 170315 w 170316"/>
                <a:gd name="connsiteY7" fmla="*/ 12658 h 24421"/>
                <a:gd name="connsiteX8" fmla="*/ 159076 w 170316"/>
                <a:gd name="connsiteY8" fmla="*/ 24183 h 24421"/>
                <a:gd name="connsiteX9" fmla="*/ 139073 w 170316"/>
                <a:gd name="connsiteY9" fmla="*/ 24374 h 24421"/>
                <a:gd name="connsiteX10" fmla="*/ 84876 w 170316"/>
                <a:gd name="connsiteY10" fmla="*/ 24374 h 24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0316" h="24421">
                  <a:moveTo>
                    <a:pt x="84876" y="24374"/>
                  </a:moveTo>
                  <a:cubicBezTo>
                    <a:pt x="61349" y="24374"/>
                    <a:pt x="37822" y="24279"/>
                    <a:pt x="14296" y="24374"/>
                  </a:cubicBezTo>
                  <a:cubicBezTo>
                    <a:pt x="8295" y="24374"/>
                    <a:pt x="3437" y="22659"/>
                    <a:pt x="961" y="16849"/>
                  </a:cubicBezTo>
                  <a:cubicBezTo>
                    <a:pt x="-2183" y="9229"/>
                    <a:pt x="2675" y="1228"/>
                    <a:pt x="11343" y="276"/>
                  </a:cubicBezTo>
                  <a:cubicBezTo>
                    <a:pt x="15534" y="-201"/>
                    <a:pt x="19915" y="85"/>
                    <a:pt x="24202" y="85"/>
                  </a:cubicBezTo>
                  <a:cubicBezTo>
                    <a:pt x="66969" y="85"/>
                    <a:pt x="109736" y="85"/>
                    <a:pt x="152503" y="85"/>
                  </a:cubicBezTo>
                  <a:cubicBezTo>
                    <a:pt x="155075" y="85"/>
                    <a:pt x="157742" y="85"/>
                    <a:pt x="160314" y="561"/>
                  </a:cubicBezTo>
                  <a:cubicBezTo>
                    <a:pt x="166505" y="1800"/>
                    <a:pt x="170410" y="6753"/>
                    <a:pt x="170315" y="12658"/>
                  </a:cubicBezTo>
                  <a:cubicBezTo>
                    <a:pt x="170125" y="18945"/>
                    <a:pt x="165743" y="23802"/>
                    <a:pt x="159076" y="24183"/>
                  </a:cubicBezTo>
                  <a:cubicBezTo>
                    <a:pt x="152408" y="24564"/>
                    <a:pt x="145741" y="24374"/>
                    <a:pt x="139073" y="24374"/>
                  </a:cubicBezTo>
                  <a:cubicBezTo>
                    <a:pt x="121071" y="24374"/>
                    <a:pt x="102973" y="24374"/>
                    <a:pt x="84876" y="243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78" name="任意多边形: 形状 77">
              <a:extLst>
                <a:ext uri="{FF2B5EF4-FFF2-40B4-BE49-F238E27FC236}">
                  <a16:creationId xmlns:a16="http://schemas.microsoft.com/office/drawing/2014/main" id="{1DB8CCA7-05CB-4BBF-F33C-28023341C00E}"/>
                </a:ext>
              </a:extLst>
            </p:cNvPr>
            <p:cNvSpPr/>
            <p:nvPr/>
          </p:nvSpPr>
          <p:spPr>
            <a:xfrm>
              <a:off x="12774394" y="5217731"/>
              <a:ext cx="121666" cy="243197"/>
            </a:xfrm>
            <a:custGeom>
              <a:avLst/>
              <a:gdLst>
                <a:gd name="connsiteX0" fmla="*/ 48508 w 121666"/>
                <a:gd name="connsiteY0" fmla="*/ 203742 h 243197"/>
                <a:gd name="connsiteX1" fmla="*/ 48508 w 121666"/>
                <a:gd name="connsiteY1" fmla="*/ 132686 h 243197"/>
                <a:gd name="connsiteX2" fmla="*/ 3264 w 121666"/>
                <a:gd name="connsiteY2" fmla="*/ 92109 h 243197"/>
                <a:gd name="connsiteX3" fmla="*/ 42221 w 121666"/>
                <a:gd name="connsiteY3" fmla="*/ 15147 h 243197"/>
                <a:gd name="connsiteX4" fmla="*/ 49651 w 121666"/>
                <a:gd name="connsiteY4" fmla="*/ 8289 h 243197"/>
                <a:gd name="connsiteX5" fmla="*/ 60795 w 121666"/>
                <a:gd name="connsiteY5" fmla="*/ 2 h 243197"/>
                <a:gd name="connsiteX6" fmla="*/ 72034 w 121666"/>
                <a:gd name="connsiteY6" fmla="*/ 8099 h 243197"/>
                <a:gd name="connsiteX7" fmla="*/ 80035 w 121666"/>
                <a:gd name="connsiteY7" fmla="*/ 15338 h 243197"/>
                <a:gd name="connsiteX8" fmla="*/ 121564 w 121666"/>
                <a:gd name="connsiteY8" fmla="*/ 70297 h 243197"/>
                <a:gd name="connsiteX9" fmla="*/ 109849 w 121666"/>
                <a:gd name="connsiteY9" fmla="*/ 85061 h 243197"/>
                <a:gd name="connsiteX10" fmla="*/ 97276 w 121666"/>
                <a:gd name="connsiteY10" fmla="*/ 71535 h 243197"/>
                <a:gd name="connsiteX11" fmla="*/ 73558 w 121666"/>
                <a:gd name="connsiteY11" fmla="*/ 39531 h 243197"/>
                <a:gd name="connsiteX12" fmla="*/ 73558 w 121666"/>
                <a:gd name="connsiteY12" fmla="*/ 110397 h 243197"/>
                <a:gd name="connsiteX13" fmla="*/ 78892 w 121666"/>
                <a:gd name="connsiteY13" fmla="*/ 112207 h 243197"/>
                <a:gd name="connsiteX14" fmla="*/ 121660 w 121666"/>
                <a:gd name="connsiteY14" fmla="*/ 169166 h 243197"/>
                <a:gd name="connsiteX15" fmla="*/ 80321 w 121666"/>
                <a:gd name="connsiteY15" fmla="*/ 227840 h 243197"/>
                <a:gd name="connsiteX16" fmla="*/ 71844 w 121666"/>
                <a:gd name="connsiteY16" fmla="*/ 235556 h 243197"/>
                <a:gd name="connsiteX17" fmla="*/ 60319 w 121666"/>
                <a:gd name="connsiteY17" fmla="*/ 243176 h 243197"/>
                <a:gd name="connsiteX18" fmla="*/ 49460 w 121666"/>
                <a:gd name="connsiteY18" fmla="*/ 234508 h 243197"/>
                <a:gd name="connsiteX19" fmla="*/ 43078 w 121666"/>
                <a:gd name="connsiteY19" fmla="*/ 228317 h 243197"/>
                <a:gd name="connsiteX20" fmla="*/ 216 w 121666"/>
                <a:gd name="connsiteY20" fmla="*/ 172881 h 243197"/>
                <a:gd name="connsiteX21" fmla="*/ 11932 w 121666"/>
                <a:gd name="connsiteY21" fmla="*/ 158117 h 243197"/>
                <a:gd name="connsiteX22" fmla="*/ 24409 w 121666"/>
                <a:gd name="connsiteY22" fmla="*/ 171643 h 243197"/>
                <a:gd name="connsiteX23" fmla="*/ 48508 w 121666"/>
                <a:gd name="connsiteY23" fmla="*/ 203742 h 243197"/>
                <a:gd name="connsiteX24" fmla="*/ 73463 w 121666"/>
                <a:gd name="connsiteY24" fmla="*/ 136781 h 243197"/>
                <a:gd name="connsiteX25" fmla="*/ 73463 w 121666"/>
                <a:gd name="connsiteY25" fmla="*/ 203361 h 243197"/>
                <a:gd name="connsiteX26" fmla="*/ 97371 w 121666"/>
                <a:gd name="connsiteY26" fmla="*/ 172976 h 243197"/>
                <a:gd name="connsiteX27" fmla="*/ 73463 w 121666"/>
                <a:gd name="connsiteY27" fmla="*/ 136781 h 243197"/>
                <a:gd name="connsiteX28" fmla="*/ 48508 w 121666"/>
                <a:gd name="connsiteY28" fmla="*/ 106397 h 243197"/>
                <a:gd name="connsiteX29" fmla="*/ 48508 w 121666"/>
                <a:gd name="connsiteY29" fmla="*/ 39817 h 243197"/>
                <a:gd name="connsiteX30" fmla="*/ 24600 w 121666"/>
                <a:gd name="connsiteY30" fmla="*/ 70297 h 243197"/>
                <a:gd name="connsiteX31" fmla="*/ 48508 w 121666"/>
                <a:gd name="connsiteY31" fmla="*/ 106397 h 24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21666" h="243197">
                  <a:moveTo>
                    <a:pt x="48508" y="203742"/>
                  </a:moveTo>
                  <a:cubicBezTo>
                    <a:pt x="48508" y="179739"/>
                    <a:pt x="48508" y="156308"/>
                    <a:pt x="48508" y="132686"/>
                  </a:cubicBezTo>
                  <a:cubicBezTo>
                    <a:pt x="26410" y="126875"/>
                    <a:pt x="10598" y="113921"/>
                    <a:pt x="3264" y="92109"/>
                  </a:cubicBezTo>
                  <a:cubicBezTo>
                    <a:pt x="-7690" y="60010"/>
                    <a:pt x="9836" y="25625"/>
                    <a:pt x="42221" y="15147"/>
                  </a:cubicBezTo>
                  <a:cubicBezTo>
                    <a:pt x="45936" y="13909"/>
                    <a:pt x="48793" y="13052"/>
                    <a:pt x="49651" y="8289"/>
                  </a:cubicBezTo>
                  <a:cubicBezTo>
                    <a:pt x="50698" y="2860"/>
                    <a:pt x="55270" y="2"/>
                    <a:pt x="60795" y="2"/>
                  </a:cubicBezTo>
                  <a:cubicBezTo>
                    <a:pt x="66224" y="-93"/>
                    <a:pt x="70987" y="2669"/>
                    <a:pt x="72034" y="8099"/>
                  </a:cubicBezTo>
                  <a:cubicBezTo>
                    <a:pt x="73082" y="13147"/>
                    <a:pt x="76225" y="14099"/>
                    <a:pt x="80035" y="15338"/>
                  </a:cubicBezTo>
                  <a:cubicBezTo>
                    <a:pt x="104038" y="23243"/>
                    <a:pt x="121088" y="45913"/>
                    <a:pt x="121564" y="70297"/>
                  </a:cubicBezTo>
                  <a:cubicBezTo>
                    <a:pt x="121755" y="79250"/>
                    <a:pt x="117183" y="84965"/>
                    <a:pt x="109849" y="85061"/>
                  </a:cubicBezTo>
                  <a:cubicBezTo>
                    <a:pt x="102800" y="85251"/>
                    <a:pt x="97942" y="80012"/>
                    <a:pt x="97276" y="71535"/>
                  </a:cubicBezTo>
                  <a:cubicBezTo>
                    <a:pt x="96037" y="56009"/>
                    <a:pt x="87370" y="44008"/>
                    <a:pt x="73558" y="39531"/>
                  </a:cubicBezTo>
                  <a:cubicBezTo>
                    <a:pt x="73558" y="63058"/>
                    <a:pt x="73558" y="86394"/>
                    <a:pt x="73558" y="110397"/>
                  </a:cubicBezTo>
                  <a:cubicBezTo>
                    <a:pt x="74987" y="110873"/>
                    <a:pt x="76892" y="111540"/>
                    <a:pt x="78892" y="112207"/>
                  </a:cubicBezTo>
                  <a:cubicBezTo>
                    <a:pt x="104134" y="120017"/>
                    <a:pt x="121279" y="142973"/>
                    <a:pt x="121660" y="169166"/>
                  </a:cubicBezTo>
                  <a:cubicBezTo>
                    <a:pt x="122041" y="196122"/>
                    <a:pt x="105658" y="219458"/>
                    <a:pt x="80321" y="227840"/>
                  </a:cubicBezTo>
                  <a:cubicBezTo>
                    <a:pt x="76225" y="229174"/>
                    <a:pt x="72892" y="230126"/>
                    <a:pt x="71844" y="235556"/>
                  </a:cubicBezTo>
                  <a:cubicBezTo>
                    <a:pt x="70796" y="240890"/>
                    <a:pt x="65843" y="243461"/>
                    <a:pt x="60319" y="243176"/>
                  </a:cubicBezTo>
                  <a:cubicBezTo>
                    <a:pt x="54794" y="242890"/>
                    <a:pt x="50603" y="239842"/>
                    <a:pt x="49460" y="234508"/>
                  </a:cubicBezTo>
                  <a:cubicBezTo>
                    <a:pt x="48603" y="230507"/>
                    <a:pt x="46507" y="229364"/>
                    <a:pt x="43078" y="228317"/>
                  </a:cubicBezTo>
                  <a:cubicBezTo>
                    <a:pt x="17932" y="220220"/>
                    <a:pt x="597" y="197741"/>
                    <a:pt x="216" y="172881"/>
                  </a:cubicBezTo>
                  <a:cubicBezTo>
                    <a:pt x="25" y="164023"/>
                    <a:pt x="4597" y="158213"/>
                    <a:pt x="11932" y="158117"/>
                  </a:cubicBezTo>
                  <a:cubicBezTo>
                    <a:pt x="18980" y="157927"/>
                    <a:pt x="23838" y="163166"/>
                    <a:pt x="24409" y="171643"/>
                  </a:cubicBezTo>
                  <a:cubicBezTo>
                    <a:pt x="25743" y="187169"/>
                    <a:pt x="34411" y="199170"/>
                    <a:pt x="48508" y="203742"/>
                  </a:cubicBezTo>
                  <a:close/>
                  <a:moveTo>
                    <a:pt x="73463" y="136781"/>
                  </a:moveTo>
                  <a:cubicBezTo>
                    <a:pt x="73463" y="159260"/>
                    <a:pt x="73463" y="181263"/>
                    <a:pt x="73463" y="203361"/>
                  </a:cubicBezTo>
                  <a:cubicBezTo>
                    <a:pt x="85941" y="200694"/>
                    <a:pt x="96514" y="187073"/>
                    <a:pt x="97371" y="172976"/>
                  </a:cubicBezTo>
                  <a:cubicBezTo>
                    <a:pt x="98228" y="156498"/>
                    <a:pt x="88798" y="141925"/>
                    <a:pt x="73463" y="136781"/>
                  </a:cubicBezTo>
                  <a:close/>
                  <a:moveTo>
                    <a:pt x="48508" y="106397"/>
                  </a:moveTo>
                  <a:cubicBezTo>
                    <a:pt x="48508" y="83918"/>
                    <a:pt x="48508" y="61915"/>
                    <a:pt x="48508" y="39817"/>
                  </a:cubicBezTo>
                  <a:cubicBezTo>
                    <a:pt x="36030" y="42579"/>
                    <a:pt x="25457" y="56200"/>
                    <a:pt x="24600" y="70297"/>
                  </a:cubicBezTo>
                  <a:cubicBezTo>
                    <a:pt x="23647" y="86585"/>
                    <a:pt x="33172" y="101348"/>
                    <a:pt x="48508" y="10639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79" name="任意多边形: 形状 78">
              <a:extLst>
                <a:ext uri="{FF2B5EF4-FFF2-40B4-BE49-F238E27FC236}">
                  <a16:creationId xmlns:a16="http://schemas.microsoft.com/office/drawing/2014/main" id="{2C726B24-CFB0-A688-52D9-168DCA2FDF29}"/>
                </a:ext>
              </a:extLst>
            </p:cNvPr>
            <p:cNvSpPr/>
            <p:nvPr/>
          </p:nvSpPr>
          <p:spPr>
            <a:xfrm>
              <a:off x="12324173" y="4828256"/>
              <a:ext cx="194952" cy="146113"/>
            </a:xfrm>
            <a:custGeom>
              <a:avLst/>
              <a:gdLst>
                <a:gd name="connsiteX0" fmla="*/ 96869 w 194952"/>
                <a:gd name="connsiteY0" fmla="*/ 146114 h 146113"/>
                <a:gd name="connsiteX1" fmla="*/ 28480 w 194952"/>
                <a:gd name="connsiteY1" fmla="*/ 146114 h 146113"/>
                <a:gd name="connsiteX2" fmla="*/ 0 w 194952"/>
                <a:gd name="connsiteY2" fmla="*/ 117729 h 146113"/>
                <a:gd name="connsiteX3" fmla="*/ 0 w 194952"/>
                <a:gd name="connsiteY3" fmla="*/ 28004 h 146113"/>
                <a:gd name="connsiteX4" fmla="*/ 28194 w 194952"/>
                <a:gd name="connsiteY4" fmla="*/ 0 h 146113"/>
                <a:gd name="connsiteX5" fmla="*/ 167069 w 194952"/>
                <a:gd name="connsiteY5" fmla="*/ 0 h 146113"/>
                <a:gd name="connsiteX6" fmla="*/ 194881 w 194952"/>
                <a:gd name="connsiteY6" fmla="*/ 27623 h 146113"/>
                <a:gd name="connsiteX7" fmla="*/ 194881 w 194952"/>
                <a:gd name="connsiteY7" fmla="*/ 118777 h 146113"/>
                <a:gd name="connsiteX8" fmla="*/ 167354 w 194952"/>
                <a:gd name="connsiteY8" fmla="*/ 146018 h 146113"/>
                <a:gd name="connsiteX9" fmla="*/ 96869 w 194952"/>
                <a:gd name="connsiteY9" fmla="*/ 146114 h 146113"/>
                <a:gd name="connsiteX10" fmla="*/ 170117 w 194952"/>
                <a:gd name="connsiteY10" fmla="*/ 121253 h 146113"/>
                <a:gd name="connsiteX11" fmla="*/ 170117 w 194952"/>
                <a:gd name="connsiteY11" fmla="*/ 24765 h 146113"/>
                <a:gd name="connsiteX12" fmla="*/ 24860 w 194952"/>
                <a:gd name="connsiteY12" fmla="*/ 24765 h 146113"/>
                <a:gd name="connsiteX13" fmla="*/ 24860 w 194952"/>
                <a:gd name="connsiteY13" fmla="*/ 121253 h 146113"/>
                <a:gd name="connsiteX14" fmla="*/ 170117 w 194952"/>
                <a:gd name="connsiteY14" fmla="*/ 121253 h 146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4952" h="146113">
                  <a:moveTo>
                    <a:pt x="96869" y="146114"/>
                  </a:moveTo>
                  <a:cubicBezTo>
                    <a:pt x="74105" y="146114"/>
                    <a:pt x="51245" y="146114"/>
                    <a:pt x="28480" y="146114"/>
                  </a:cubicBezTo>
                  <a:cubicBezTo>
                    <a:pt x="9335" y="146018"/>
                    <a:pt x="0" y="136684"/>
                    <a:pt x="0" y="117729"/>
                  </a:cubicBezTo>
                  <a:cubicBezTo>
                    <a:pt x="0" y="87821"/>
                    <a:pt x="0" y="57912"/>
                    <a:pt x="0" y="28004"/>
                  </a:cubicBezTo>
                  <a:cubicBezTo>
                    <a:pt x="0" y="9525"/>
                    <a:pt x="9620" y="0"/>
                    <a:pt x="28194" y="0"/>
                  </a:cubicBezTo>
                  <a:cubicBezTo>
                    <a:pt x="74486" y="0"/>
                    <a:pt x="120777" y="0"/>
                    <a:pt x="167069" y="0"/>
                  </a:cubicBezTo>
                  <a:cubicBezTo>
                    <a:pt x="185071" y="0"/>
                    <a:pt x="194881" y="9716"/>
                    <a:pt x="194881" y="27623"/>
                  </a:cubicBezTo>
                  <a:cubicBezTo>
                    <a:pt x="194977" y="58007"/>
                    <a:pt x="194977" y="88392"/>
                    <a:pt x="194881" y="118777"/>
                  </a:cubicBezTo>
                  <a:cubicBezTo>
                    <a:pt x="194786" y="136398"/>
                    <a:pt x="185166" y="145923"/>
                    <a:pt x="167354" y="146018"/>
                  </a:cubicBezTo>
                  <a:cubicBezTo>
                    <a:pt x="143923" y="146114"/>
                    <a:pt x="120396" y="146114"/>
                    <a:pt x="96869" y="146114"/>
                  </a:cubicBezTo>
                  <a:close/>
                  <a:moveTo>
                    <a:pt x="170117" y="121253"/>
                  </a:moveTo>
                  <a:cubicBezTo>
                    <a:pt x="170117" y="88868"/>
                    <a:pt x="170117" y="56960"/>
                    <a:pt x="170117" y="24765"/>
                  </a:cubicBezTo>
                  <a:cubicBezTo>
                    <a:pt x="121444" y="24765"/>
                    <a:pt x="73152" y="24765"/>
                    <a:pt x="24860" y="24765"/>
                  </a:cubicBezTo>
                  <a:cubicBezTo>
                    <a:pt x="24860" y="57245"/>
                    <a:pt x="24860" y="89154"/>
                    <a:pt x="24860" y="121253"/>
                  </a:cubicBezTo>
                  <a:cubicBezTo>
                    <a:pt x="73438" y="121253"/>
                    <a:pt x="121539" y="121253"/>
                    <a:pt x="170117" y="1212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80" name="任意多边形: 形状 79">
              <a:extLst>
                <a:ext uri="{FF2B5EF4-FFF2-40B4-BE49-F238E27FC236}">
                  <a16:creationId xmlns:a16="http://schemas.microsoft.com/office/drawing/2014/main" id="{1C8FCBDC-1F26-5206-9AFD-B6BB6ADD7807}"/>
                </a:ext>
              </a:extLst>
            </p:cNvPr>
            <p:cNvSpPr/>
            <p:nvPr/>
          </p:nvSpPr>
          <p:spPr>
            <a:xfrm>
              <a:off x="12324167" y="5096037"/>
              <a:ext cx="48501" cy="24517"/>
            </a:xfrm>
            <a:custGeom>
              <a:avLst/>
              <a:gdLst>
                <a:gd name="connsiteX0" fmla="*/ 24961 w 48501"/>
                <a:gd name="connsiteY0" fmla="*/ 62 h 24517"/>
                <a:gd name="connsiteX1" fmla="*/ 37058 w 48501"/>
                <a:gd name="connsiteY1" fmla="*/ 157 h 24517"/>
                <a:gd name="connsiteX2" fmla="*/ 48488 w 48501"/>
                <a:gd name="connsiteY2" fmla="*/ 11492 h 24517"/>
                <a:gd name="connsiteX3" fmla="*/ 37629 w 48501"/>
                <a:gd name="connsiteY3" fmla="*/ 24160 h 24517"/>
                <a:gd name="connsiteX4" fmla="*/ 11340 w 48501"/>
                <a:gd name="connsiteY4" fmla="*/ 24160 h 24517"/>
                <a:gd name="connsiteX5" fmla="*/ 5 w 48501"/>
                <a:gd name="connsiteY5" fmla="*/ 11778 h 24517"/>
                <a:gd name="connsiteX6" fmla="*/ 12102 w 48501"/>
                <a:gd name="connsiteY6" fmla="*/ 157 h 24517"/>
                <a:gd name="connsiteX7" fmla="*/ 24961 w 48501"/>
                <a:gd name="connsiteY7" fmla="*/ 62 h 24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501" h="24517">
                  <a:moveTo>
                    <a:pt x="24961" y="62"/>
                  </a:moveTo>
                  <a:cubicBezTo>
                    <a:pt x="28961" y="62"/>
                    <a:pt x="33057" y="-128"/>
                    <a:pt x="37058" y="157"/>
                  </a:cubicBezTo>
                  <a:cubicBezTo>
                    <a:pt x="43725" y="538"/>
                    <a:pt x="48202" y="5110"/>
                    <a:pt x="48488" y="11492"/>
                  </a:cubicBezTo>
                  <a:cubicBezTo>
                    <a:pt x="48773" y="18064"/>
                    <a:pt x="44487" y="23779"/>
                    <a:pt x="37629" y="24160"/>
                  </a:cubicBezTo>
                  <a:cubicBezTo>
                    <a:pt x="28866" y="24637"/>
                    <a:pt x="20008" y="24637"/>
                    <a:pt x="11340" y="24160"/>
                  </a:cubicBezTo>
                  <a:cubicBezTo>
                    <a:pt x="4673" y="23875"/>
                    <a:pt x="-185" y="18064"/>
                    <a:pt x="5" y="11778"/>
                  </a:cubicBezTo>
                  <a:cubicBezTo>
                    <a:pt x="196" y="5396"/>
                    <a:pt x="5149" y="538"/>
                    <a:pt x="12102" y="157"/>
                  </a:cubicBezTo>
                  <a:cubicBezTo>
                    <a:pt x="16388" y="-128"/>
                    <a:pt x="20675" y="62"/>
                    <a:pt x="24961" y="6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81" name="任意多边形: 形状 80">
              <a:extLst>
                <a:ext uri="{FF2B5EF4-FFF2-40B4-BE49-F238E27FC236}">
                  <a16:creationId xmlns:a16="http://schemas.microsoft.com/office/drawing/2014/main" id="{931092E8-22D0-3B1D-E38F-E5944249A128}"/>
                </a:ext>
              </a:extLst>
            </p:cNvPr>
            <p:cNvSpPr/>
            <p:nvPr/>
          </p:nvSpPr>
          <p:spPr>
            <a:xfrm>
              <a:off x="12324159" y="5047342"/>
              <a:ext cx="48548" cy="24457"/>
            </a:xfrm>
            <a:custGeom>
              <a:avLst/>
              <a:gdLst>
                <a:gd name="connsiteX0" fmla="*/ 24493 w 48548"/>
                <a:gd name="connsiteY0" fmla="*/ 85 h 24457"/>
                <a:gd name="connsiteX1" fmla="*/ 36589 w 48548"/>
                <a:gd name="connsiteY1" fmla="*/ 85 h 24457"/>
                <a:gd name="connsiteX2" fmla="*/ 48496 w 48548"/>
                <a:gd name="connsiteY2" fmla="*/ 10943 h 24457"/>
                <a:gd name="connsiteX3" fmla="*/ 38113 w 48548"/>
                <a:gd name="connsiteY3" fmla="*/ 23992 h 24457"/>
                <a:gd name="connsiteX4" fmla="*/ 10396 w 48548"/>
                <a:gd name="connsiteY4" fmla="*/ 23992 h 24457"/>
                <a:gd name="connsiteX5" fmla="*/ 13 w 48548"/>
                <a:gd name="connsiteY5" fmla="*/ 11515 h 24457"/>
                <a:gd name="connsiteX6" fmla="*/ 11634 w 48548"/>
                <a:gd name="connsiteY6" fmla="*/ 180 h 24457"/>
                <a:gd name="connsiteX7" fmla="*/ 24493 w 48548"/>
                <a:gd name="connsiteY7" fmla="*/ 85 h 24457"/>
                <a:gd name="connsiteX8" fmla="*/ 24493 w 48548"/>
                <a:gd name="connsiteY8" fmla="*/ 85 h 24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8548" h="24457">
                  <a:moveTo>
                    <a:pt x="24493" y="85"/>
                  </a:moveTo>
                  <a:cubicBezTo>
                    <a:pt x="28493" y="85"/>
                    <a:pt x="32589" y="-106"/>
                    <a:pt x="36589" y="85"/>
                  </a:cubicBezTo>
                  <a:cubicBezTo>
                    <a:pt x="43447" y="466"/>
                    <a:pt x="48019" y="4657"/>
                    <a:pt x="48496" y="10943"/>
                  </a:cubicBezTo>
                  <a:cubicBezTo>
                    <a:pt x="49067" y="17515"/>
                    <a:pt x="44971" y="23516"/>
                    <a:pt x="38113" y="23992"/>
                  </a:cubicBezTo>
                  <a:cubicBezTo>
                    <a:pt x="28874" y="24659"/>
                    <a:pt x="19635" y="24564"/>
                    <a:pt x="10396" y="23992"/>
                  </a:cubicBezTo>
                  <a:cubicBezTo>
                    <a:pt x="4014" y="23516"/>
                    <a:pt x="-272" y="17515"/>
                    <a:pt x="13" y="11515"/>
                  </a:cubicBezTo>
                  <a:cubicBezTo>
                    <a:pt x="394" y="5419"/>
                    <a:pt x="5062" y="656"/>
                    <a:pt x="11634" y="180"/>
                  </a:cubicBezTo>
                  <a:cubicBezTo>
                    <a:pt x="16015" y="-11"/>
                    <a:pt x="20302" y="180"/>
                    <a:pt x="24493" y="85"/>
                  </a:cubicBezTo>
                  <a:cubicBezTo>
                    <a:pt x="24493" y="180"/>
                    <a:pt x="24493" y="180"/>
                    <a:pt x="24493" y="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82" name="任意多边形: 形状 81">
              <a:extLst>
                <a:ext uri="{FF2B5EF4-FFF2-40B4-BE49-F238E27FC236}">
                  <a16:creationId xmlns:a16="http://schemas.microsoft.com/office/drawing/2014/main" id="{6E21F85E-31F1-9F18-41D1-F6E4232A6A14}"/>
                </a:ext>
              </a:extLst>
            </p:cNvPr>
            <p:cNvSpPr/>
            <p:nvPr/>
          </p:nvSpPr>
          <p:spPr>
            <a:xfrm>
              <a:off x="12397323" y="5047379"/>
              <a:ext cx="48485" cy="24421"/>
            </a:xfrm>
            <a:custGeom>
              <a:avLst/>
              <a:gdLst>
                <a:gd name="connsiteX0" fmla="*/ 24290 w 48485"/>
                <a:gd name="connsiteY0" fmla="*/ 24336 h 24421"/>
                <a:gd name="connsiteX1" fmla="*/ 12193 w 48485"/>
                <a:gd name="connsiteY1" fmla="*/ 24241 h 24421"/>
                <a:gd name="connsiteX2" fmla="*/ 1 w 48485"/>
                <a:gd name="connsiteY2" fmla="*/ 11954 h 24421"/>
                <a:gd name="connsiteX3" fmla="*/ 12574 w 48485"/>
                <a:gd name="connsiteY3" fmla="*/ 143 h 24421"/>
                <a:gd name="connsiteX4" fmla="*/ 36101 w 48485"/>
                <a:gd name="connsiteY4" fmla="*/ 143 h 24421"/>
                <a:gd name="connsiteX5" fmla="*/ 48484 w 48485"/>
                <a:gd name="connsiteY5" fmla="*/ 11954 h 24421"/>
                <a:gd name="connsiteX6" fmla="*/ 36482 w 48485"/>
                <a:gd name="connsiteY6" fmla="*/ 24336 h 24421"/>
                <a:gd name="connsiteX7" fmla="*/ 24290 w 48485"/>
                <a:gd name="connsiteY7" fmla="*/ 24336 h 24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485" h="24421">
                  <a:moveTo>
                    <a:pt x="24290" y="24336"/>
                  </a:moveTo>
                  <a:cubicBezTo>
                    <a:pt x="20290" y="24336"/>
                    <a:pt x="16194" y="24527"/>
                    <a:pt x="12193" y="24241"/>
                  </a:cubicBezTo>
                  <a:cubicBezTo>
                    <a:pt x="4859" y="23670"/>
                    <a:pt x="-94" y="18526"/>
                    <a:pt x="1" y="11954"/>
                  </a:cubicBezTo>
                  <a:cubicBezTo>
                    <a:pt x="97" y="5286"/>
                    <a:pt x="5145" y="333"/>
                    <a:pt x="12574" y="143"/>
                  </a:cubicBezTo>
                  <a:cubicBezTo>
                    <a:pt x="20385" y="-48"/>
                    <a:pt x="28195" y="-48"/>
                    <a:pt x="36101" y="143"/>
                  </a:cubicBezTo>
                  <a:cubicBezTo>
                    <a:pt x="43626" y="333"/>
                    <a:pt x="48388" y="5096"/>
                    <a:pt x="48484" y="11954"/>
                  </a:cubicBezTo>
                  <a:cubicBezTo>
                    <a:pt x="48579" y="18812"/>
                    <a:pt x="43912" y="23765"/>
                    <a:pt x="36482" y="24336"/>
                  </a:cubicBezTo>
                  <a:cubicBezTo>
                    <a:pt x="32386" y="24527"/>
                    <a:pt x="28291" y="24336"/>
                    <a:pt x="24290" y="2433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83" name="任意多边形: 形状 82">
              <a:extLst>
                <a:ext uri="{FF2B5EF4-FFF2-40B4-BE49-F238E27FC236}">
                  <a16:creationId xmlns:a16="http://schemas.microsoft.com/office/drawing/2014/main" id="{5C478D29-B944-CFAC-DA90-3ACB6372773E}"/>
                </a:ext>
              </a:extLst>
            </p:cNvPr>
            <p:cNvSpPr/>
            <p:nvPr/>
          </p:nvSpPr>
          <p:spPr>
            <a:xfrm>
              <a:off x="12397323" y="5095980"/>
              <a:ext cx="48485" cy="24439"/>
            </a:xfrm>
            <a:custGeom>
              <a:avLst/>
              <a:gdLst>
                <a:gd name="connsiteX0" fmla="*/ 24290 w 48485"/>
                <a:gd name="connsiteY0" fmla="*/ 24313 h 24439"/>
                <a:gd name="connsiteX1" fmla="*/ 11527 w 48485"/>
                <a:gd name="connsiteY1" fmla="*/ 24217 h 24439"/>
                <a:gd name="connsiteX2" fmla="*/ 1 w 48485"/>
                <a:gd name="connsiteY2" fmla="*/ 12025 h 24439"/>
                <a:gd name="connsiteX3" fmla="*/ 11812 w 48485"/>
                <a:gd name="connsiteY3" fmla="*/ 214 h 24439"/>
                <a:gd name="connsiteX4" fmla="*/ 36768 w 48485"/>
                <a:gd name="connsiteY4" fmla="*/ 214 h 24439"/>
                <a:gd name="connsiteX5" fmla="*/ 48484 w 48485"/>
                <a:gd name="connsiteY5" fmla="*/ 12025 h 24439"/>
                <a:gd name="connsiteX6" fmla="*/ 37149 w 48485"/>
                <a:gd name="connsiteY6" fmla="*/ 24313 h 24439"/>
                <a:gd name="connsiteX7" fmla="*/ 24290 w 48485"/>
                <a:gd name="connsiteY7" fmla="*/ 24313 h 24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485" h="24439">
                  <a:moveTo>
                    <a:pt x="24290" y="24313"/>
                  </a:moveTo>
                  <a:cubicBezTo>
                    <a:pt x="20004" y="24313"/>
                    <a:pt x="15718" y="24598"/>
                    <a:pt x="11527" y="24217"/>
                  </a:cubicBezTo>
                  <a:cubicBezTo>
                    <a:pt x="4764" y="23646"/>
                    <a:pt x="-94" y="18312"/>
                    <a:pt x="1" y="12025"/>
                  </a:cubicBezTo>
                  <a:cubicBezTo>
                    <a:pt x="97" y="5644"/>
                    <a:pt x="5050" y="405"/>
                    <a:pt x="11812" y="214"/>
                  </a:cubicBezTo>
                  <a:cubicBezTo>
                    <a:pt x="20099" y="-71"/>
                    <a:pt x="28386" y="-71"/>
                    <a:pt x="36768" y="214"/>
                  </a:cubicBezTo>
                  <a:cubicBezTo>
                    <a:pt x="43816" y="405"/>
                    <a:pt x="48388" y="5358"/>
                    <a:pt x="48484" y="12025"/>
                  </a:cubicBezTo>
                  <a:cubicBezTo>
                    <a:pt x="48579" y="18598"/>
                    <a:pt x="44102" y="23741"/>
                    <a:pt x="37149" y="24313"/>
                  </a:cubicBezTo>
                  <a:cubicBezTo>
                    <a:pt x="32863" y="24598"/>
                    <a:pt x="28576" y="24313"/>
                    <a:pt x="24290" y="2431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84" name="任意多边形: 形状 83">
              <a:extLst>
                <a:ext uri="{FF2B5EF4-FFF2-40B4-BE49-F238E27FC236}">
                  <a16:creationId xmlns:a16="http://schemas.microsoft.com/office/drawing/2014/main" id="{B5174F3A-0BA7-AAB0-7393-6AB275034D24}"/>
                </a:ext>
              </a:extLst>
            </p:cNvPr>
            <p:cNvSpPr/>
            <p:nvPr/>
          </p:nvSpPr>
          <p:spPr>
            <a:xfrm>
              <a:off x="12470571" y="5095885"/>
              <a:ext cx="48485" cy="24510"/>
            </a:xfrm>
            <a:custGeom>
              <a:avLst/>
              <a:gdLst>
                <a:gd name="connsiteX0" fmla="*/ 24100 w 48485"/>
                <a:gd name="connsiteY0" fmla="*/ 24408 h 24510"/>
                <a:gd name="connsiteX1" fmla="*/ 11336 w 48485"/>
                <a:gd name="connsiteY1" fmla="*/ 24313 h 24510"/>
                <a:gd name="connsiteX2" fmla="*/ 1 w 48485"/>
                <a:gd name="connsiteY2" fmla="*/ 12025 h 24510"/>
                <a:gd name="connsiteX3" fmla="*/ 11717 w 48485"/>
                <a:gd name="connsiteY3" fmla="*/ 214 h 24510"/>
                <a:gd name="connsiteX4" fmla="*/ 36673 w 48485"/>
                <a:gd name="connsiteY4" fmla="*/ 214 h 24510"/>
                <a:gd name="connsiteX5" fmla="*/ 48484 w 48485"/>
                <a:gd name="connsiteY5" fmla="*/ 12025 h 24510"/>
                <a:gd name="connsiteX6" fmla="*/ 36958 w 48485"/>
                <a:gd name="connsiteY6" fmla="*/ 24217 h 24510"/>
                <a:gd name="connsiteX7" fmla="*/ 24100 w 48485"/>
                <a:gd name="connsiteY7" fmla="*/ 24408 h 24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485" h="24510">
                  <a:moveTo>
                    <a:pt x="24100" y="24408"/>
                  </a:moveTo>
                  <a:cubicBezTo>
                    <a:pt x="19813" y="24408"/>
                    <a:pt x="15527" y="24694"/>
                    <a:pt x="11336" y="24313"/>
                  </a:cubicBezTo>
                  <a:cubicBezTo>
                    <a:pt x="4383" y="23741"/>
                    <a:pt x="-94" y="18693"/>
                    <a:pt x="1" y="12025"/>
                  </a:cubicBezTo>
                  <a:cubicBezTo>
                    <a:pt x="97" y="5358"/>
                    <a:pt x="4669" y="500"/>
                    <a:pt x="11717" y="214"/>
                  </a:cubicBezTo>
                  <a:cubicBezTo>
                    <a:pt x="20004" y="-71"/>
                    <a:pt x="28291" y="-71"/>
                    <a:pt x="36673" y="214"/>
                  </a:cubicBezTo>
                  <a:cubicBezTo>
                    <a:pt x="43531" y="405"/>
                    <a:pt x="48388" y="5644"/>
                    <a:pt x="48484" y="12025"/>
                  </a:cubicBezTo>
                  <a:cubicBezTo>
                    <a:pt x="48579" y="18312"/>
                    <a:pt x="43721" y="23741"/>
                    <a:pt x="36958" y="24217"/>
                  </a:cubicBezTo>
                  <a:cubicBezTo>
                    <a:pt x="32672" y="24694"/>
                    <a:pt x="28291" y="24408"/>
                    <a:pt x="24100" y="2440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85" name="任意多边形: 形状 84">
              <a:extLst>
                <a:ext uri="{FF2B5EF4-FFF2-40B4-BE49-F238E27FC236}">
                  <a16:creationId xmlns:a16="http://schemas.microsoft.com/office/drawing/2014/main" id="{8AFCCD1D-7A47-6889-E8F9-70C9A7E4E838}"/>
                </a:ext>
              </a:extLst>
            </p:cNvPr>
            <p:cNvSpPr/>
            <p:nvPr/>
          </p:nvSpPr>
          <p:spPr>
            <a:xfrm>
              <a:off x="12324267" y="4998752"/>
              <a:ext cx="48396" cy="24279"/>
            </a:xfrm>
            <a:custGeom>
              <a:avLst/>
              <a:gdLst>
                <a:gd name="connsiteX0" fmla="*/ 24100 w 48396"/>
                <a:gd name="connsiteY0" fmla="*/ 193 h 24279"/>
                <a:gd name="connsiteX1" fmla="*/ 37625 w 48396"/>
                <a:gd name="connsiteY1" fmla="*/ 288 h 24279"/>
                <a:gd name="connsiteX2" fmla="*/ 48388 w 48396"/>
                <a:gd name="connsiteY2" fmla="*/ 11432 h 24279"/>
                <a:gd name="connsiteX3" fmla="*/ 38959 w 48396"/>
                <a:gd name="connsiteY3" fmla="*/ 23624 h 24279"/>
                <a:gd name="connsiteX4" fmla="*/ 9907 w 48396"/>
                <a:gd name="connsiteY4" fmla="*/ 23719 h 24279"/>
                <a:gd name="connsiteX5" fmla="*/ 1 w 48396"/>
                <a:gd name="connsiteY5" fmla="*/ 11718 h 24279"/>
                <a:gd name="connsiteX6" fmla="*/ 11241 w 48396"/>
                <a:gd name="connsiteY6" fmla="*/ 193 h 24279"/>
                <a:gd name="connsiteX7" fmla="*/ 24100 w 48396"/>
                <a:gd name="connsiteY7" fmla="*/ 193 h 24279"/>
                <a:gd name="connsiteX8" fmla="*/ 24100 w 48396"/>
                <a:gd name="connsiteY8" fmla="*/ 193 h 24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8396" h="24279">
                  <a:moveTo>
                    <a:pt x="24100" y="193"/>
                  </a:moveTo>
                  <a:cubicBezTo>
                    <a:pt x="28576" y="193"/>
                    <a:pt x="33148" y="-93"/>
                    <a:pt x="37625" y="288"/>
                  </a:cubicBezTo>
                  <a:cubicBezTo>
                    <a:pt x="44007" y="859"/>
                    <a:pt x="48198" y="5336"/>
                    <a:pt x="48388" y="11432"/>
                  </a:cubicBezTo>
                  <a:cubicBezTo>
                    <a:pt x="48579" y="18004"/>
                    <a:pt x="45340" y="23053"/>
                    <a:pt x="38959" y="23624"/>
                  </a:cubicBezTo>
                  <a:cubicBezTo>
                    <a:pt x="29338" y="24481"/>
                    <a:pt x="19528" y="24481"/>
                    <a:pt x="9907" y="23719"/>
                  </a:cubicBezTo>
                  <a:cubicBezTo>
                    <a:pt x="3430" y="23243"/>
                    <a:pt x="97" y="18195"/>
                    <a:pt x="1" y="11718"/>
                  </a:cubicBezTo>
                  <a:cubicBezTo>
                    <a:pt x="-94" y="5527"/>
                    <a:pt x="4669" y="669"/>
                    <a:pt x="11241" y="193"/>
                  </a:cubicBezTo>
                  <a:cubicBezTo>
                    <a:pt x="15622" y="-188"/>
                    <a:pt x="19909" y="97"/>
                    <a:pt x="24100" y="193"/>
                  </a:cubicBezTo>
                  <a:cubicBezTo>
                    <a:pt x="24100" y="97"/>
                    <a:pt x="24100" y="97"/>
                    <a:pt x="24100" y="19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86" name="任意多边形: 形状 85">
              <a:extLst>
                <a:ext uri="{FF2B5EF4-FFF2-40B4-BE49-F238E27FC236}">
                  <a16:creationId xmlns:a16="http://schemas.microsoft.com/office/drawing/2014/main" id="{9FF66AC6-EDC9-17B8-15DF-AFE998865853}"/>
                </a:ext>
              </a:extLst>
            </p:cNvPr>
            <p:cNvSpPr/>
            <p:nvPr/>
          </p:nvSpPr>
          <p:spPr>
            <a:xfrm>
              <a:off x="12397319" y="4998635"/>
              <a:ext cx="48416" cy="24456"/>
            </a:xfrm>
            <a:custGeom>
              <a:avLst/>
              <a:gdLst>
                <a:gd name="connsiteX0" fmla="*/ 24104 w 48416"/>
                <a:gd name="connsiteY0" fmla="*/ 24313 h 24456"/>
                <a:gd name="connsiteX1" fmla="*/ 11340 w 48416"/>
                <a:gd name="connsiteY1" fmla="*/ 24217 h 24456"/>
                <a:gd name="connsiteX2" fmla="*/ 6 w 48416"/>
                <a:gd name="connsiteY2" fmla="*/ 11835 h 24456"/>
                <a:gd name="connsiteX3" fmla="*/ 12007 w 48416"/>
                <a:gd name="connsiteY3" fmla="*/ 214 h 24456"/>
                <a:gd name="connsiteX4" fmla="*/ 36867 w 48416"/>
                <a:gd name="connsiteY4" fmla="*/ 214 h 24456"/>
                <a:gd name="connsiteX5" fmla="*/ 48393 w 48416"/>
                <a:gd name="connsiteY5" fmla="*/ 11359 h 24456"/>
                <a:gd name="connsiteX6" fmla="*/ 37629 w 48416"/>
                <a:gd name="connsiteY6" fmla="*/ 24122 h 24456"/>
                <a:gd name="connsiteX7" fmla="*/ 35534 w 48416"/>
                <a:gd name="connsiteY7" fmla="*/ 24313 h 24456"/>
                <a:gd name="connsiteX8" fmla="*/ 24104 w 48416"/>
                <a:gd name="connsiteY8" fmla="*/ 24313 h 24456"/>
                <a:gd name="connsiteX9" fmla="*/ 24104 w 48416"/>
                <a:gd name="connsiteY9" fmla="*/ 24313 h 24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416" h="24456">
                  <a:moveTo>
                    <a:pt x="24104" y="24313"/>
                  </a:moveTo>
                  <a:cubicBezTo>
                    <a:pt x="19818" y="24313"/>
                    <a:pt x="15531" y="24694"/>
                    <a:pt x="11340" y="24217"/>
                  </a:cubicBezTo>
                  <a:cubicBezTo>
                    <a:pt x="4482" y="23455"/>
                    <a:pt x="-185" y="18121"/>
                    <a:pt x="6" y="11835"/>
                  </a:cubicBezTo>
                  <a:cubicBezTo>
                    <a:pt x="196" y="5453"/>
                    <a:pt x="5054" y="500"/>
                    <a:pt x="12007" y="214"/>
                  </a:cubicBezTo>
                  <a:cubicBezTo>
                    <a:pt x="20294" y="-71"/>
                    <a:pt x="28581" y="-71"/>
                    <a:pt x="36867" y="214"/>
                  </a:cubicBezTo>
                  <a:cubicBezTo>
                    <a:pt x="43725" y="500"/>
                    <a:pt x="48107" y="5072"/>
                    <a:pt x="48393" y="11359"/>
                  </a:cubicBezTo>
                  <a:cubicBezTo>
                    <a:pt x="48774" y="17931"/>
                    <a:pt x="44487" y="22979"/>
                    <a:pt x="37629" y="24122"/>
                  </a:cubicBezTo>
                  <a:cubicBezTo>
                    <a:pt x="36963" y="24217"/>
                    <a:pt x="36201" y="24313"/>
                    <a:pt x="35534" y="24313"/>
                  </a:cubicBezTo>
                  <a:cubicBezTo>
                    <a:pt x="31724" y="24313"/>
                    <a:pt x="27914" y="24313"/>
                    <a:pt x="24104" y="24313"/>
                  </a:cubicBezTo>
                  <a:cubicBezTo>
                    <a:pt x="24104" y="24408"/>
                    <a:pt x="24104" y="24313"/>
                    <a:pt x="24104" y="2431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87" name="任意多边形: 形状 86">
              <a:extLst>
                <a:ext uri="{FF2B5EF4-FFF2-40B4-BE49-F238E27FC236}">
                  <a16:creationId xmlns:a16="http://schemas.microsoft.com/office/drawing/2014/main" id="{D310C65B-3B02-3F88-599C-F44D0BAAB6A9}"/>
                </a:ext>
              </a:extLst>
            </p:cNvPr>
            <p:cNvSpPr/>
            <p:nvPr/>
          </p:nvSpPr>
          <p:spPr>
            <a:xfrm>
              <a:off x="12470436" y="5047395"/>
              <a:ext cx="48451" cy="24333"/>
            </a:xfrm>
            <a:custGeom>
              <a:avLst/>
              <a:gdLst>
                <a:gd name="connsiteX0" fmla="*/ 24044 w 48451"/>
                <a:gd name="connsiteY0" fmla="*/ 127 h 24333"/>
                <a:gd name="connsiteX1" fmla="*/ 36807 w 48451"/>
                <a:gd name="connsiteY1" fmla="*/ 127 h 24333"/>
                <a:gd name="connsiteX2" fmla="*/ 48428 w 48451"/>
                <a:gd name="connsiteY2" fmla="*/ 11366 h 24333"/>
                <a:gd name="connsiteX3" fmla="*/ 38141 w 48451"/>
                <a:gd name="connsiteY3" fmla="*/ 23844 h 24333"/>
                <a:gd name="connsiteX4" fmla="*/ 9756 w 48451"/>
                <a:gd name="connsiteY4" fmla="*/ 23749 h 24333"/>
                <a:gd name="connsiteX5" fmla="*/ 41 w 48451"/>
                <a:gd name="connsiteY5" fmla="*/ 10986 h 24333"/>
                <a:gd name="connsiteX6" fmla="*/ 11185 w 48451"/>
                <a:gd name="connsiteY6" fmla="*/ 127 h 24333"/>
                <a:gd name="connsiteX7" fmla="*/ 24044 w 48451"/>
                <a:gd name="connsiteY7" fmla="*/ 127 h 2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451" h="24333">
                  <a:moveTo>
                    <a:pt x="24044" y="127"/>
                  </a:moveTo>
                  <a:cubicBezTo>
                    <a:pt x="28330" y="127"/>
                    <a:pt x="32616" y="-63"/>
                    <a:pt x="36807" y="127"/>
                  </a:cubicBezTo>
                  <a:cubicBezTo>
                    <a:pt x="43380" y="508"/>
                    <a:pt x="48047" y="5175"/>
                    <a:pt x="48428" y="11366"/>
                  </a:cubicBezTo>
                  <a:cubicBezTo>
                    <a:pt x="48809" y="17367"/>
                    <a:pt x="44523" y="23463"/>
                    <a:pt x="38141" y="23844"/>
                  </a:cubicBezTo>
                  <a:cubicBezTo>
                    <a:pt x="28711" y="24511"/>
                    <a:pt x="19186" y="24511"/>
                    <a:pt x="9756" y="23749"/>
                  </a:cubicBezTo>
                  <a:cubicBezTo>
                    <a:pt x="3279" y="23273"/>
                    <a:pt x="-435" y="17272"/>
                    <a:pt x="41" y="10986"/>
                  </a:cubicBezTo>
                  <a:cubicBezTo>
                    <a:pt x="517" y="4985"/>
                    <a:pt x="4803" y="603"/>
                    <a:pt x="11185" y="127"/>
                  </a:cubicBezTo>
                  <a:cubicBezTo>
                    <a:pt x="15471" y="-159"/>
                    <a:pt x="19758" y="127"/>
                    <a:pt x="24044" y="12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88" name="任意多边形: 形状 87">
              <a:extLst>
                <a:ext uri="{FF2B5EF4-FFF2-40B4-BE49-F238E27FC236}">
                  <a16:creationId xmlns:a16="http://schemas.microsoft.com/office/drawing/2014/main" id="{5A2E62A7-A5E0-5A24-F6A7-454715EC1204}"/>
                </a:ext>
              </a:extLst>
            </p:cNvPr>
            <p:cNvSpPr/>
            <p:nvPr/>
          </p:nvSpPr>
          <p:spPr>
            <a:xfrm>
              <a:off x="12470375" y="4998746"/>
              <a:ext cx="48512" cy="24415"/>
            </a:xfrm>
            <a:custGeom>
              <a:avLst/>
              <a:gdLst>
                <a:gd name="connsiteX0" fmla="*/ 24200 w 48512"/>
                <a:gd name="connsiteY0" fmla="*/ 103 h 24415"/>
                <a:gd name="connsiteX1" fmla="*/ 36964 w 48512"/>
                <a:gd name="connsiteY1" fmla="*/ 198 h 24415"/>
                <a:gd name="connsiteX2" fmla="*/ 48489 w 48512"/>
                <a:gd name="connsiteY2" fmla="*/ 11533 h 24415"/>
                <a:gd name="connsiteX3" fmla="*/ 38107 w 48512"/>
                <a:gd name="connsiteY3" fmla="*/ 23915 h 24415"/>
                <a:gd name="connsiteX4" fmla="*/ 10389 w 48512"/>
                <a:gd name="connsiteY4" fmla="*/ 23915 h 24415"/>
                <a:gd name="connsiteX5" fmla="*/ 7 w 48512"/>
                <a:gd name="connsiteY5" fmla="*/ 11628 h 24415"/>
                <a:gd name="connsiteX6" fmla="*/ 11246 w 48512"/>
                <a:gd name="connsiteY6" fmla="*/ 198 h 24415"/>
                <a:gd name="connsiteX7" fmla="*/ 24200 w 48512"/>
                <a:gd name="connsiteY7" fmla="*/ 103 h 244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512" h="24415">
                  <a:moveTo>
                    <a:pt x="24200" y="103"/>
                  </a:moveTo>
                  <a:cubicBezTo>
                    <a:pt x="28486" y="103"/>
                    <a:pt x="32773" y="-183"/>
                    <a:pt x="36964" y="198"/>
                  </a:cubicBezTo>
                  <a:cubicBezTo>
                    <a:pt x="43536" y="674"/>
                    <a:pt x="48203" y="5342"/>
                    <a:pt x="48489" y="11533"/>
                  </a:cubicBezTo>
                  <a:cubicBezTo>
                    <a:pt x="48870" y="17629"/>
                    <a:pt x="44584" y="23439"/>
                    <a:pt x="38107" y="23915"/>
                  </a:cubicBezTo>
                  <a:cubicBezTo>
                    <a:pt x="28963" y="24582"/>
                    <a:pt x="19628" y="24582"/>
                    <a:pt x="10389" y="23915"/>
                  </a:cubicBezTo>
                  <a:cubicBezTo>
                    <a:pt x="3721" y="23439"/>
                    <a:pt x="-184" y="18010"/>
                    <a:pt x="7" y="11628"/>
                  </a:cubicBezTo>
                  <a:cubicBezTo>
                    <a:pt x="197" y="5342"/>
                    <a:pt x="4579" y="674"/>
                    <a:pt x="11246" y="198"/>
                  </a:cubicBezTo>
                  <a:cubicBezTo>
                    <a:pt x="15628" y="-183"/>
                    <a:pt x="19914" y="103"/>
                    <a:pt x="24200" y="10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</p:grpSp>
      <p:cxnSp>
        <p:nvCxnSpPr>
          <p:cNvPr id="89" name="直接连接符 88">
            <a:extLst>
              <a:ext uri="{FF2B5EF4-FFF2-40B4-BE49-F238E27FC236}">
                <a16:creationId xmlns:a16="http://schemas.microsoft.com/office/drawing/2014/main" id="{97195C61-E0A3-F668-3922-4C1CB3ECAA2B}"/>
              </a:ext>
            </a:extLst>
          </p:cNvPr>
          <p:cNvCxnSpPr>
            <a:cxnSpLocks/>
          </p:cNvCxnSpPr>
          <p:nvPr/>
        </p:nvCxnSpPr>
        <p:spPr>
          <a:xfrm>
            <a:off x="2025650" y="3801541"/>
            <a:ext cx="7712704" cy="0"/>
          </a:xfrm>
          <a:prstGeom prst="line">
            <a:avLst/>
          </a:prstGeom>
          <a:noFill/>
          <a:ln w="6350" cap="flat" cmpd="sng" algn="ctr">
            <a:solidFill>
              <a:srgbClr val="FFFFFF">
                <a:lumMod val="85000"/>
              </a:srgbClr>
            </a:solidFill>
            <a:prstDash val="solid"/>
            <a:miter lim="800000"/>
          </a:ln>
          <a:effectLst/>
        </p:spPr>
      </p:cxnSp>
      <p:sp>
        <p:nvSpPr>
          <p:cNvPr id="90" name="Rectangle 164">
            <a:extLst>
              <a:ext uri="{FF2B5EF4-FFF2-40B4-BE49-F238E27FC236}">
                <a16:creationId xmlns:a16="http://schemas.microsoft.com/office/drawing/2014/main" id="{6D93726F-54EB-0A53-041B-B9D8EF2B2B14}"/>
              </a:ext>
            </a:extLst>
          </p:cNvPr>
          <p:cNvSpPr/>
          <p:nvPr/>
        </p:nvSpPr>
        <p:spPr>
          <a:xfrm>
            <a:off x="1413909" y="4617733"/>
            <a:ext cx="2485797" cy="1073755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/>
                <a:ea typeface="微软雅黑"/>
                <a:sym typeface="Gill Sans" charset="0"/>
              </a:rPr>
              <a:t>好剂型</a:t>
            </a:r>
            <a:endParaRPr kumimoji="0" lang="en-US" altLang="zh-CN" sz="1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软雅黑"/>
              <a:ea typeface="微软雅黑"/>
              <a:sym typeface="Gill Sans" charset="0"/>
            </a:endParaRPr>
          </a:p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sym typeface="Gill Sans" charset="0"/>
              </a:rPr>
              <a:t>儿童适宜剂型</a:t>
            </a:r>
            <a:endParaRPr kumimoji="0" lang="en-US" altLang="zh-CN" sz="1600" b="0" i="0" u="none" strike="noStrike" kern="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微软雅黑"/>
              <a:ea typeface="微软雅黑"/>
              <a:sym typeface="Gill Sans" charset="0"/>
            </a:endParaRPr>
          </a:p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sym typeface="Gill Sans" charset="0"/>
              </a:rPr>
              <a:t>方便喂药</a:t>
            </a:r>
          </a:p>
        </p:txBody>
      </p:sp>
      <p:sp>
        <p:nvSpPr>
          <p:cNvPr id="91" name="Rectangle 164">
            <a:extLst>
              <a:ext uri="{FF2B5EF4-FFF2-40B4-BE49-F238E27FC236}">
                <a16:creationId xmlns:a16="http://schemas.microsoft.com/office/drawing/2014/main" id="{326ACAAB-3809-12F9-CEFF-F25DDCC55570}"/>
              </a:ext>
            </a:extLst>
          </p:cNvPr>
          <p:cNvSpPr/>
          <p:nvPr/>
        </p:nvSpPr>
        <p:spPr>
          <a:xfrm>
            <a:off x="4000788" y="4628067"/>
            <a:ext cx="1721013" cy="1073755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/>
                <a:ea typeface="微软雅黑"/>
                <a:sym typeface="Gill Sans" charset="0"/>
              </a:rPr>
              <a:t>好口味</a:t>
            </a:r>
            <a:endParaRPr kumimoji="0" lang="en-US" altLang="zh-CN" sz="1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软雅黑"/>
              <a:ea typeface="微软雅黑"/>
              <a:sym typeface="Gill Sans" charset="0"/>
            </a:endParaRPr>
          </a:p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</a:rPr>
              <a:t>味甜，</a:t>
            </a:r>
            <a:r>
              <a:rPr kumimoji="0" lang="zh-CN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</a:rPr>
              <a:t>追求好口味才有好疗效</a:t>
            </a:r>
            <a:r>
              <a:rPr kumimoji="0" lang="en-US" altLang="zh-CN" sz="1600" b="0" i="0" u="none" strike="noStrike" kern="0" cap="none" spc="0" normalizeH="0" baseline="3000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</a:rPr>
              <a:t>3</a:t>
            </a:r>
            <a:endParaRPr kumimoji="0" lang="zh-CN" altLang="zh-CN" sz="1600" b="0" i="0" u="none" strike="noStrike" kern="0" cap="none" spc="0" normalizeH="0" baseline="3000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微软雅黑"/>
              <a:ea typeface="微软雅黑"/>
            </a:endParaRPr>
          </a:p>
        </p:txBody>
      </p:sp>
      <p:sp>
        <p:nvSpPr>
          <p:cNvPr id="92" name="Rectangle 164">
            <a:extLst>
              <a:ext uri="{FF2B5EF4-FFF2-40B4-BE49-F238E27FC236}">
                <a16:creationId xmlns:a16="http://schemas.microsoft.com/office/drawing/2014/main" id="{CD3E45C0-6944-752E-5F59-AEA74ADAA2A7}"/>
              </a:ext>
            </a:extLst>
          </p:cNvPr>
          <p:cNvSpPr/>
          <p:nvPr/>
        </p:nvSpPr>
        <p:spPr>
          <a:xfrm>
            <a:off x="6060724" y="4628583"/>
            <a:ext cx="1934926" cy="1073755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/>
                <a:ea typeface="微软雅黑"/>
                <a:sym typeface="Gill Sans" charset="0"/>
              </a:rPr>
              <a:t>起效快</a:t>
            </a:r>
            <a:endParaRPr kumimoji="0" lang="en-US" altLang="zh-CN" sz="1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软雅黑"/>
              <a:ea typeface="微软雅黑"/>
              <a:sym typeface="Gill Sans" charset="0"/>
            </a:endParaRPr>
          </a:p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</a:rPr>
              <a:t>迅速增加</a:t>
            </a:r>
            <a:endParaRPr kumimoji="0" lang="en-US" altLang="zh-CN" sz="1600" b="0" i="0" u="none" strike="noStrike" kern="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微软雅黑"/>
              <a:ea typeface="微软雅黑"/>
            </a:endParaRPr>
          </a:p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</a:rPr>
              <a:t>血糖水平</a:t>
            </a:r>
            <a:r>
              <a:rPr kumimoji="0" lang="en-US" altLang="zh-CN" sz="1600" b="0" i="0" u="none" strike="noStrike" kern="0" cap="none" spc="0" normalizeH="0" baseline="3000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</a:rPr>
              <a:t>2</a:t>
            </a:r>
            <a:endParaRPr kumimoji="0" lang="zh-CN" altLang="en-US" sz="1200" b="1" i="0" u="none" strike="noStrike" kern="0" cap="none" spc="0" normalizeH="0" baseline="3000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93" name="Rectangle 164">
            <a:extLst>
              <a:ext uri="{FF2B5EF4-FFF2-40B4-BE49-F238E27FC236}">
                <a16:creationId xmlns:a16="http://schemas.microsoft.com/office/drawing/2014/main" id="{32E2EEFB-85C7-E39D-B528-3272CBA9D9BB}"/>
              </a:ext>
            </a:extLst>
          </p:cNvPr>
          <p:cNvSpPr/>
          <p:nvPr/>
        </p:nvSpPr>
        <p:spPr>
          <a:xfrm>
            <a:off x="8293022" y="4635864"/>
            <a:ext cx="1806864" cy="1073755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/>
                <a:ea typeface="微软雅黑"/>
                <a:sym typeface="Gill Sans" charset="0"/>
              </a:rPr>
              <a:t>剂量准</a:t>
            </a:r>
            <a:endParaRPr kumimoji="0" lang="en-US" altLang="zh-CN" sz="1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软雅黑"/>
              <a:ea typeface="微软雅黑"/>
              <a:sym typeface="Gill Sans" charset="0"/>
            </a:endParaRPr>
          </a:p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</a:rPr>
              <a:t>可根据体重调节个性化用药剂量</a:t>
            </a:r>
            <a:r>
              <a:rPr kumimoji="0" lang="en-US" altLang="zh-CN" sz="1600" b="0" i="0" u="none" strike="noStrike" kern="0" cap="none" spc="0" normalizeH="0" baseline="3000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</a:rPr>
              <a:t>2</a:t>
            </a:r>
            <a:endParaRPr kumimoji="0" lang="zh-CN" altLang="en-US" sz="1200" b="0" i="0" u="none" strike="noStrike" kern="0" cap="none" spc="0" normalizeH="0" baseline="3000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微软雅黑"/>
              <a:ea typeface="微软雅黑"/>
            </a:endParaRPr>
          </a:p>
        </p:txBody>
      </p:sp>
      <p:pic>
        <p:nvPicPr>
          <p:cNvPr id="94" name="图片 93">
            <a:extLst>
              <a:ext uri="{FF2B5EF4-FFF2-40B4-BE49-F238E27FC236}">
                <a16:creationId xmlns:a16="http://schemas.microsoft.com/office/drawing/2014/main" id="{9840DD3F-741C-D683-D7F1-165403EF039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lum bright="70000" contrast="-70000"/>
          </a:blip>
          <a:stretch>
            <a:fillRect/>
          </a:stretch>
        </p:blipFill>
        <p:spPr>
          <a:xfrm>
            <a:off x="2384853" y="3994807"/>
            <a:ext cx="423422" cy="497434"/>
          </a:xfrm>
          <a:prstGeom prst="rect">
            <a:avLst/>
          </a:prstGeom>
        </p:spPr>
      </p:pic>
      <p:pic>
        <p:nvPicPr>
          <p:cNvPr id="95" name="图片 94">
            <a:extLst>
              <a:ext uri="{FF2B5EF4-FFF2-40B4-BE49-F238E27FC236}">
                <a16:creationId xmlns:a16="http://schemas.microsoft.com/office/drawing/2014/main" id="{A63FE807-610F-911A-91D7-E49C4470E23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lum bright="70000" contrast="-70000"/>
          </a:blip>
          <a:stretch>
            <a:fillRect/>
          </a:stretch>
        </p:blipFill>
        <p:spPr>
          <a:xfrm>
            <a:off x="4724937" y="4105796"/>
            <a:ext cx="283334" cy="294232"/>
          </a:xfrm>
          <a:prstGeom prst="rect">
            <a:avLst/>
          </a:prstGeom>
        </p:spPr>
      </p:pic>
      <p:sp>
        <p:nvSpPr>
          <p:cNvPr id="2" name="矩形: 圆角 1">
            <a:extLst>
              <a:ext uri="{FF2B5EF4-FFF2-40B4-BE49-F238E27FC236}">
                <a16:creationId xmlns:a16="http://schemas.microsoft.com/office/drawing/2014/main" id="{446C5BCD-2BE9-758E-0201-39704AFD8C84}"/>
              </a:ext>
            </a:extLst>
          </p:cNvPr>
          <p:cNvSpPr/>
          <p:nvPr/>
        </p:nvSpPr>
        <p:spPr>
          <a:xfrm>
            <a:off x="78063" y="1187427"/>
            <a:ext cx="233718" cy="914400"/>
          </a:xfrm>
          <a:prstGeom prst="roundRect">
            <a:avLst>
              <a:gd name="adj" fmla="val 50000"/>
            </a:avLst>
          </a:prstGeom>
          <a:solidFill>
            <a:srgbClr val="1E39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</a:p>
        </p:txBody>
      </p:sp>
      <p:sp>
        <p:nvSpPr>
          <p:cNvPr id="3" name="矩形: 圆角 2">
            <a:extLst>
              <a:ext uri="{FF2B5EF4-FFF2-40B4-BE49-F238E27FC236}">
                <a16:creationId xmlns:a16="http://schemas.microsoft.com/office/drawing/2014/main" id="{A2C8D116-884C-B369-82F9-4E1B6FB11ACC}"/>
              </a:ext>
            </a:extLst>
          </p:cNvPr>
          <p:cNvSpPr/>
          <p:nvPr/>
        </p:nvSpPr>
        <p:spPr>
          <a:xfrm>
            <a:off x="78062" y="2271701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00ED9334-41A5-6649-FB6D-9DAA396F8863}"/>
              </a:ext>
            </a:extLst>
          </p:cNvPr>
          <p:cNvSpPr/>
          <p:nvPr/>
        </p:nvSpPr>
        <p:spPr>
          <a:xfrm>
            <a:off x="78062" y="3127375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AD322F15-7C1D-0599-2E62-80B759DC5088}"/>
              </a:ext>
            </a:extLst>
          </p:cNvPr>
          <p:cNvSpPr/>
          <p:nvPr/>
        </p:nvSpPr>
        <p:spPr>
          <a:xfrm>
            <a:off x="78062" y="3983049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FDCE84D7-E99D-E5D6-8FFB-0D12C5F3239E}"/>
              </a:ext>
            </a:extLst>
          </p:cNvPr>
          <p:cNvSpPr/>
          <p:nvPr/>
        </p:nvSpPr>
        <p:spPr>
          <a:xfrm>
            <a:off x="78062" y="4838723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9ED36263-8EC0-9664-3ACC-5045F1FC9D54}"/>
              </a:ext>
            </a:extLst>
          </p:cNvPr>
          <p:cNvSpPr txBox="1"/>
          <p:nvPr/>
        </p:nvSpPr>
        <p:spPr>
          <a:xfrm>
            <a:off x="435822" y="212626"/>
            <a:ext cx="9302532" cy="311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44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二氮嗪口服混悬液可满足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CHI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临床上未满足的治疗需求，让患儿尽早获益</a:t>
            </a:r>
          </a:p>
        </p:txBody>
      </p:sp>
      <p:sp>
        <p:nvSpPr>
          <p:cNvPr id="10" name="矩形: 圆角 9">
            <a:extLst>
              <a:ext uri="{FF2B5EF4-FFF2-40B4-BE49-F238E27FC236}">
                <a16:creationId xmlns:a16="http://schemas.microsoft.com/office/drawing/2014/main" id="{FA6ACE8D-CA49-7868-E95E-6D796116624D}"/>
              </a:ext>
            </a:extLst>
          </p:cNvPr>
          <p:cNvSpPr/>
          <p:nvPr/>
        </p:nvSpPr>
        <p:spPr>
          <a:xfrm>
            <a:off x="1828331" y="4623232"/>
            <a:ext cx="1524000" cy="1066474"/>
          </a:xfrm>
          <a:prstGeom prst="roundRect">
            <a:avLst/>
          </a:prstGeom>
          <a:noFill/>
          <a:ln>
            <a:solidFill>
              <a:srgbClr val="9BAA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D5BB3F63-230E-35DB-26EC-9C026E27A0F1}"/>
              </a:ext>
            </a:extLst>
          </p:cNvPr>
          <p:cNvSpPr/>
          <p:nvPr/>
        </p:nvSpPr>
        <p:spPr>
          <a:xfrm>
            <a:off x="4099294" y="4642629"/>
            <a:ext cx="1524000" cy="1066474"/>
          </a:xfrm>
          <a:prstGeom prst="roundRect">
            <a:avLst/>
          </a:prstGeom>
          <a:noFill/>
          <a:ln>
            <a:solidFill>
              <a:srgbClr val="9BAA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E3B00166-9D6E-7EF2-77F2-DD1B9371654A}"/>
              </a:ext>
            </a:extLst>
          </p:cNvPr>
          <p:cNvSpPr/>
          <p:nvPr/>
        </p:nvSpPr>
        <p:spPr>
          <a:xfrm>
            <a:off x="6292850" y="4623232"/>
            <a:ext cx="1524000" cy="1066474"/>
          </a:xfrm>
          <a:prstGeom prst="roundRect">
            <a:avLst/>
          </a:prstGeom>
          <a:noFill/>
          <a:ln>
            <a:solidFill>
              <a:srgbClr val="9BAA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8528057F-5FB2-72B9-FCF5-0F10306DBFD0}"/>
              </a:ext>
            </a:extLst>
          </p:cNvPr>
          <p:cNvSpPr/>
          <p:nvPr/>
        </p:nvSpPr>
        <p:spPr>
          <a:xfrm>
            <a:off x="8429596" y="4623232"/>
            <a:ext cx="1524000" cy="1066474"/>
          </a:xfrm>
          <a:prstGeom prst="roundRect">
            <a:avLst/>
          </a:prstGeom>
          <a:noFill/>
          <a:ln>
            <a:solidFill>
              <a:srgbClr val="9BAA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5530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7E142738-6B1A-8F89-3ED2-66E43D913CBC}"/>
              </a:ext>
            </a:extLst>
          </p:cNvPr>
          <p:cNvSpPr/>
          <p:nvPr/>
        </p:nvSpPr>
        <p:spPr>
          <a:xfrm>
            <a:off x="78063" y="1187427"/>
            <a:ext cx="233718" cy="9144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2EA1C500-D8FB-FF0F-DDA4-39C907A4CFBA}"/>
              </a:ext>
            </a:extLst>
          </p:cNvPr>
          <p:cNvSpPr/>
          <p:nvPr/>
        </p:nvSpPr>
        <p:spPr>
          <a:xfrm>
            <a:off x="78062" y="2271701"/>
            <a:ext cx="233718" cy="685800"/>
          </a:xfrm>
          <a:prstGeom prst="roundRect">
            <a:avLst>
              <a:gd name="adj" fmla="val 50000"/>
            </a:avLst>
          </a:prstGeom>
          <a:solidFill>
            <a:srgbClr val="1E39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C533D51F-9D1B-4073-31D1-9B9F053BA79E}"/>
              </a:ext>
            </a:extLst>
          </p:cNvPr>
          <p:cNvSpPr/>
          <p:nvPr/>
        </p:nvSpPr>
        <p:spPr>
          <a:xfrm>
            <a:off x="78062" y="3127375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2E17CD17-D0C3-CFC6-C1C0-872A72D7807C}"/>
              </a:ext>
            </a:extLst>
          </p:cNvPr>
          <p:cNvSpPr/>
          <p:nvPr/>
        </p:nvSpPr>
        <p:spPr>
          <a:xfrm>
            <a:off x="78062" y="3983049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84B7DD66-1C6D-1123-4E4A-1DB54008DD16}"/>
              </a:ext>
            </a:extLst>
          </p:cNvPr>
          <p:cNvSpPr/>
          <p:nvPr/>
        </p:nvSpPr>
        <p:spPr>
          <a:xfrm>
            <a:off x="78062" y="4838723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</a:p>
        </p:txBody>
      </p:sp>
      <p:sp>
        <p:nvSpPr>
          <p:cNvPr id="2" name="object 13">
            <a:extLst>
              <a:ext uri="{FF2B5EF4-FFF2-40B4-BE49-F238E27FC236}">
                <a16:creationId xmlns:a16="http://schemas.microsoft.com/office/drawing/2014/main" id="{EDC2CA9A-38B7-966B-4C8B-7CEC72BB4689}"/>
              </a:ext>
            </a:extLst>
          </p:cNvPr>
          <p:cNvSpPr txBox="1"/>
          <p:nvPr/>
        </p:nvSpPr>
        <p:spPr>
          <a:xfrm>
            <a:off x="311781" y="6063267"/>
            <a:ext cx="9638670" cy="407867"/>
          </a:xfrm>
          <a:prstGeom prst="rect">
            <a:avLst/>
          </a:prstGeom>
        </p:spPr>
        <p:txBody>
          <a:bodyPr vert="horz" wrap="square" lIns="0" tIns="12762" rIns="0" bIns="0" rtlCol="0">
            <a:spAutoFit/>
          </a:bodyPr>
          <a:lstStyle/>
          <a:p>
            <a:pPr marL="228600" indent="-228600">
              <a:spcBef>
                <a:spcPts val="95"/>
              </a:spcBef>
              <a:buFontTx/>
              <a:buAutoNum type="arabicPeriod"/>
              <a:defRPr/>
            </a:pP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亿帆药业二氮嗪口服混悬液说明书</a:t>
            </a:r>
          </a:p>
          <a:p>
            <a:pPr marL="228600" indent="-228600">
              <a:spcBef>
                <a:spcPts val="95"/>
              </a:spcBef>
              <a:buFontTx/>
              <a:buAutoNum type="arabicPeriod"/>
              <a:defRPr/>
            </a:pPr>
            <a:r>
              <a:rPr lang="en-US" altLang="zh-CN" sz="800" dirty="0" err="1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Yorifuji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 T, et al.  clinical pediatric endocrinology, 2017, 26(3): 127-152.</a:t>
            </a:r>
          </a:p>
          <a:p>
            <a:pPr marL="228600" indent="-228600">
              <a:spcBef>
                <a:spcPts val="95"/>
              </a:spcBef>
              <a:buFontTx/>
              <a:buAutoNum type="arabicPeriod"/>
              <a:defRPr/>
            </a:pP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Brar P C, et al. The Journal of Clinical Endocrinology &amp; Metabolism, 2020, 105(12): 3750-3761.</a:t>
            </a:r>
            <a:endParaRPr lang="en-US" altLang="zh-CN" sz="8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: 圆角 3">
            <a:extLst>
              <a:ext uri="{FF2B5EF4-FFF2-40B4-BE49-F238E27FC236}">
                <a16:creationId xmlns:a16="http://schemas.microsoft.com/office/drawing/2014/main" id="{7EC13247-4FB6-0639-258F-FCCD8CAA37E3}"/>
              </a:ext>
            </a:extLst>
          </p:cNvPr>
          <p:cNvSpPr/>
          <p:nvPr/>
        </p:nvSpPr>
        <p:spPr>
          <a:xfrm>
            <a:off x="797064" y="1652501"/>
            <a:ext cx="10226357" cy="3570374"/>
          </a:xfrm>
          <a:prstGeom prst="roundRect">
            <a:avLst>
              <a:gd name="adj" fmla="val 2815"/>
            </a:avLst>
          </a:prstGeom>
          <a:noFill/>
          <a:ln w="6350" cap="flat" cmpd="sng" algn="ctr">
            <a:gradFill>
              <a:gsLst>
                <a:gs pos="100000">
                  <a:srgbClr val="00B0F0"/>
                </a:gs>
                <a:gs pos="0">
                  <a:srgbClr val="002060"/>
                </a:gs>
              </a:gsLst>
              <a:lin ang="5400000" scaled="1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1E6C0030-BCF2-7DE7-54C6-5F27EE6BCF4A}"/>
              </a:ext>
            </a:extLst>
          </p:cNvPr>
          <p:cNvGrpSpPr/>
          <p:nvPr/>
        </p:nvGrpSpPr>
        <p:grpSpPr>
          <a:xfrm>
            <a:off x="1476443" y="1793875"/>
            <a:ext cx="8631440" cy="443651"/>
            <a:chOff x="906387" y="1813690"/>
            <a:chExt cx="8631440" cy="443651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A5E6A913-8A16-F96A-E9FA-4BEC6C3D04C5}"/>
                </a:ext>
              </a:extLst>
            </p:cNvPr>
            <p:cNvSpPr/>
            <p:nvPr/>
          </p:nvSpPr>
          <p:spPr>
            <a:xfrm>
              <a:off x="906387" y="1813690"/>
              <a:ext cx="2454879" cy="443651"/>
            </a:xfrm>
            <a:prstGeom prst="roundRect">
              <a:avLst>
                <a:gd name="adj" fmla="val 50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200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+mn-cs"/>
                  <a:sym typeface="Arial" panose="020B0604020202020204" pitchFamily="34" charset="0"/>
                </a:rPr>
                <a:t>不良反应</a:t>
              </a: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8B9AA698-F4F4-387A-ADC3-FFABFD17A574}"/>
                </a:ext>
              </a:extLst>
            </p:cNvPr>
            <p:cNvSpPr/>
            <p:nvPr/>
          </p:nvSpPr>
          <p:spPr>
            <a:xfrm>
              <a:off x="7082948" y="1813690"/>
              <a:ext cx="2454879" cy="443651"/>
            </a:xfrm>
            <a:prstGeom prst="roundRect">
              <a:avLst>
                <a:gd name="adj" fmla="val 50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+mn-cs"/>
                  <a:sym typeface="Arial" panose="020B0604020202020204" pitchFamily="34" charset="0"/>
                </a:rPr>
                <a:t>应对措施</a:t>
              </a:r>
            </a:p>
          </p:txBody>
        </p:sp>
      </p:grpSp>
      <p:sp>
        <p:nvSpPr>
          <p:cNvPr id="10" name="矩形: 折角 9">
            <a:extLst>
              <a:ext uri="{FF2B5EF4-FFF2-40B4-BE49-F238E27FC236}">
                <a16:creationId xmlns:a16="http://schemas.microsoft.com/office/drawing/2014/main" id="{59B64111-5240-CC1A-107A-98DEC1F4A275}"/>
              </a:ext>
            </a:extLst>
          </p:cNvPr>
          <p:cNvSpPr/>
          <p:nvPr/>
        </p:nvSpPr>
        <p:spPr>
          <a:xfrm>
            <a:off x="1279452" y="2251075"/>
            <a:ext cx="9264790" cy="766347"/>
          </a:xfrm>
          <a:prstGeom prst="foldedCorner">
            <a:avLst>
              <a:gd name="adj" fmla="val 498"/>
            </a:avLst>
          </a:prstGeom>
          <a:solidFill>
            <a:srgbClr val="EBF0F9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400" kern="0">
              <a:solidFill>
                <a:srgbClr val="FFFFFF"/>
              </a:solidFill>
              <a:latin typeface="Calibri" panose="020F0502020204030204" pitchFamily="34" charset="0"/>
              <a:ea typeface="微软雅黑" panose="020B0503020204020204" pitchFamily="34" charset="-122"/>
              <a:sym typeface="Calibri" panose="020F0502020204030204" pitchFamily="34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2835AB2-552A-0C8E-7574-A7E2BB1D2FF7}"/>
              </a:ext>
            </a:extLst>
          </p:cNvPr>
          <p:cNvSpPr txBox="1"/>
          <p:nvPr/>
        </p:nvSpPr>
        <p:spPr>
          <a:xfrm>
            <a:off x="1339850" y="2322665"/>
            <a:ext cx="4479993" cy="362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 defTabSz="45720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sz="1600" b="1" dirty="0">
                <a:solidFill>
                  <a:srgbClr val="181717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水钠潴留：</a:t>
            </a:r>
            <a:r>
              <a:rPr lang="zh-CN" altLang="en-US" sz="1600" dirty="0">
                <a:solidFill>
                  <a:srgbClr val="181717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在婴幼儿和成年人中是最常见的</a:t>
            </a:r>
            <a:r>
              <a:rPr lang="en-US" altLang="zh-CN" sz="1600" baseline="300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</a:t>
            </a:r>
            <a:endParaRPr lang="en-US" altLang="zh-CN" sz="1600" dirty="0">
              <a:solidFill>
                <a:srgbClr val="181717"/>
              </a:solidFill>
              <a:latin typeface="Arial" panose="020B0604020202020204" pitchFamily="34" charset="0"/>
              <a:ea typeface="微软雅黑" panose="020B0503020204020204" pitchFamily="34" charset="-122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2DD2079F-C9B5-8AEB-0B45-7FAB20583A96}"/>
              </a:ext>
            </a:extLst>
          </p:cNvPr>
          <p:cNvSpPr txBox="1"/>
          <p:nvPr/>
        </p:nvSpPr>
        <p:spPr>
          <a:xfrm>
            <a:off x="5791585" y="2359613"/>
            <a:ext cx="4752657" cy="65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建议与噻嗪类利尿剂同时使用</a:t>
            </a:r>
            <a:r>
              <a:rPr lang="en-US" altLang="zh-CN" sz="1600" baseline="300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 </a:t>
            </a: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，氢氯噻嗪</a:t>
            </a:r>
            <a:r>
              <a:rPr lang="en-US" altLang="zh-CN" sz="1600" dirty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1-2 mg/kg/d</a:t>
            </a: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，每天两次，有时可能需要更高的剂量</a:t>
            </a:r>
            <a:r>
              <a:rPr lang="en-US" altLang="zh-CN" sz="1600" baseline="300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2</a:t>
            </a:r>
            <a:endParaRPr lang="zh-CN" altLang="en-US" sz="1600" dirty="0">
              <a:solidFill>
                <a:srgbClr val="E7E6E6">
                  <a:lumMod val="10000"/>
                </a:srgbClr>
              </a:solidFill>
              <a:latin typeface="Arial" panose="020B0604020202020204" pitchFamily="34" charset="0"/>
              <a:ea typeface="微软雅黑" panose="020B0503020204020204" pitchFamily="34" charset="-122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15" name="矩形: 折角 14">
            <a:extLst>
              <a:ext uri="{FF2B5EF4-FFF2-40B4-BE49-F238E27FC236}">
                <a16:creationId xmlns:a16="http://schemas.microsoft.com/office/drawing/2014/main" id="{A68105A0-5BEC-5056-4E5B-C4E3460DC64D}"/>
              </a:ext>
            </a:extLst>
          </p:cNvPr>
          <p:cNvSpPr/>
          <p:nvPr/>
        </p:nvSpPr>
        <p:spPr>
          <a:xfrm>
            <a:off x="1282656" y="3013075"/>
            <a:ext cx="9261585" cy="1012345"/>
          </a:xfrm>
          <a:prstGeom prst="foldedCorner">
            <a:avLst>
              <a:gd name="adj" fmla="val 498"/>
            </a:avLst>
          </a:prstGeom>
          <a:solidFill>
            <a:srgbClr val="EBF0F9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200" kern="0">
              <a:solidFill>
                <a:srgbClr val="FFFFFF"/>
              </a:solidFill>
              <a:latin typeface="Calibri" panose="020F0502020204030204" pitchFamily="34" charset="0"/>
              <a:ea typeface="微软雅黑" panose="020B0503020204020204" pitchFamily="34" charset="-122"/>
              <a:sym typeface="Calibri" panose="020F0502020204030204" pitchFamily="34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647829A7-E065-ABAB-68E9-9E6146D27DFF}"/>
              </a:ext>
            </a:extLst>
          </p:cNvPr>
          <p:cNvSpPr txBox="1"/>
          <p:nvPr/>
        </p:nvSpPr>
        <p:spPr>
          <a:xfrm>
            <a:off x="1367661" y="3045730"/>
            <a:ext cx="4327591" cy="658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 defTabSz="45720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sz="1600" b="1" dirty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糖尿病酮症酸中毒和高渗性非酮症性昏迷</a:t>
            </a:r>
            <a:r>
              <a:rPr lang="zh-CN" altLang="en-US" sz="1600" b="1" dirty="0">
                <a:solidFill>
                  <a:srgbClr val="181717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：</a:t>
            </a: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可能会发展的非常迅速</a:t>
            </a:r>
            <a:r>
              <a:rPr lang="en-US" altLang="zh-CN" sz="1600" baseline="300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</a:t>
            </a:r>
            <a:endParaRPr lang="zh-CN" altLang="en-US" dirty="0">
              <a:solidFill>
                <a:srgbClr val="E7E6E6">
                  <a:lumMod val="1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83CB9670-B8B7-1C4A-E98F-EEA0065B070B}"/>
              </a:ext>
            </a:extLst>
          </p:cNvPr>
          <p:cNvSpPr txBox="1"/>
          <p:nvPr/>
        </p:nvSpPr>
        <p:spPr>
          <a:xfrm>
            <a:off x="5793187" y="3013075"/>
            <a:ext cx="4749451" cy="953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如果处置及时，采用胰岛素并恢复液体和电解质平衡的常规治疗，通常是有效的，鉴于二氮嗪的半衰期长，需长期监测用药</a:t>
            </a:r>
            <a:r>
              <a:rPr lang="en-US" altLang="zh-CN" sz="1600" baseline="300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</a:t>
            </a:r>
            <a:endParaRPr lang="zh-CN" altLang="en-US" sz="1600" dirty="0">
              <a:solidFill>
                <a:srgbClr val="E7E6E6">
                  <a:lumMod val="10000"/>
                </a:srgbClr>
              </a:solidFill>
              <a:latin typeface="Arial" panose="020B0604020202020204" pitchFamily="34" charset="0"/>
              <a:ea typeface="微软雅黑" panose="020B0503020204020204" pitchFamily="34" charset="-122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21" name="矩形: 折角 20">
            <a:extLst>
              <a:ext uri="{FF2B5EF4-FFF2-40B4-BE49-F238E27FC236}">
                <a16:creationId xmlns:a16="http://schemas.microsoft.com/office/drawing/2014/main" id="{A8E3D365-FD9E-FCD8-96BA-F3CE27D0E8A6}"/>
              </a:ext>
            </a:extLst>
          </p:cNvPr>
          <p:cNvSpPr/>
          <p:nvPr/>
        </p:nvSpPr>
        <p:spPr>
          <a:xfrm>
            <a:off x="1279451" y="3952926"/>
            <a:ext cx="9261585" cy="1012345"/>
          </a:xfrm>
          <a:prstGeom prst="foldedCorner">
            <a:avLst>
              <a:gd name="adj" fmla="val 498"/>
            </a:avLst>
          </a:prstGeom>
          <a:solidFill>
            <a:srgbClr val="EBF0F9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200" kern="0">
              <a:solidFill>
                <a:srgbClr val="FFFFFF"/>
              </a:solidFill>
              <a:latin typeface="Calibri" panose="020F0502020204030204" pitchFamily="34" charset="0"/>
              <a:ea typeface="微软雅黑" panose="020B0503020204020204" pitchFamily="34" charset="-122"/>
              <a:sym typeface="Calibri" panose="020F0502020204030204" pitchFamily="34" charset="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F4122948-E119-BE92-89F1-212797500650}"/>
              </a:ext>
            </a:extLst>
          </p:cNvPr>
          <p:cNvSpPr txBox="1"/>
          <p:nvPr/>
        </p:nvSpPr>
        <p:spPr>
          <a:xfrm>
            <a:off x="1339850" y="4003619"/>
            <a:ext cx="4327589" cy="990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 defTabSz="45720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sz="1600" b="1" dirty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胎毛型多毛症：</a:t>
            </a: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主要在前额、背部和四肢，多见于儿童和妇女，可能在外观上不能接受</a:t>
            </a:r>
            <a:r>
              <a:rPr lang="en-US" altLang="zh-CN" sz="1600" baseline="300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</a:t>
            </a: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，多毛症可在任何剂量下出现</a:t>
            </a:r>
            <a:r>
              <a:rPr lang="en-US" altLang="zh-CN" sz="1600" baseline="300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3</a:t>
            </a:r>
            <a:endParaRPr lang="zh-CN" altLang="en-US" baseline="30000" dirty="0">
              <a:solidFill>
                <a:srgbClr val="C00000"/>
              </a:solidFill>
              <a:latin typeface="Arial" panose="020B0604020202020204" pitchFamily="34" charset="0"/>
              <a:ea typeface="微软雅黑" panose="020B0503020204020204" pitchFamily="34" charset="-122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419D6CB9-9825-B6D9-3C5D-1FAC3E818F0A}"/>
              </a:ext>
            </a:extLst>
          </p:cNvPr>
          <p:cNvSpPr txBox="1"/>
          <p:nvPr/>
        </p:nvSpPr>
        <p:spPr>
          <a:xfrm>
            <a:off x="5794790" y="4070248"/>
            <a:ext cx="4673252" cy="65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4572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  <a:defRPr/>
            </a:pPr>
            <a:r>
              <a:rPr lang="zh-CN" altLang="en-US" sz="1600" dirty="0">
                <a:solidFill>
                  <a:srgbClr val="181717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根据药品说明书，多毛症停药后消失</a:t>
            </a:r>
            <a:r>
              <a:rPr lang="en-US" altLang="zh-CN" sz="1600" baseline="300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</a:t>
            </a:r>
            <a:r>
              <a:rPr lang="en-US" altLang="zh-CN" sz="1600" dirty="0">
                <a:solidFill>
                  <a:srgbClr val="181717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 </a:t>
            </a:r>
            <a:r>
              <a:rPr lang="zh-CN" altLang="en-US" sz="1600" dirty="0">
                <a:solidFill>
                  <a:srgbClr val="181717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。有报道这一问题的解决可能需要停药</a:t>
            </a:r>
            <a:r>
              <a:rPr lang="en-US" altLang="zh-CN" sz="1600" dirty="0">
                <a:solidFill>
                  <a:srgbClr val="181717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11</a:t>
            </a:r>
            <a:r>
              <a:rPr lang="zh-CN" altLang="en-US" sz="1600" dirty="0">
                <a:solidFill>
                  <a:srgbClr val="181717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个月后</a:t>
            </a:r>
            <a:r>
              <a:rPr lang="en-US" altLang="zh-CN" sz="1600" baseline="300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3</a:t>
            </a:r>
            <a:endParaRPr lang="zh-CN" altLang="en-US" sz="1600" dirty="0">
              <a:solidFill>
                <a:srgbClr val="181717"/>
              </a:solidFill>
              <a:latin typeface="Arial" panose="020B0604020202020204" pitchFamily="34" charset="0"/>
              <a:ea typeface="微软雅黑" panose="020B0503020204020204" pitchFamily="34" charset="-122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cxnSp>
        <p:nvCxnSpPr>
          <p:cNvPr id="25" name="直接连接符 24">
            <a:extLst>
              <a:ext uri="{FF2B5EF4-FFF2-40B4-BE49-F238E27FC236}">
                <a16:creationId xmlns:a16="http://schemas.microsoft.com/office/drawing/2014/main" id="{EE864789-6216-17D7-91DF-B44777732DC7}"/>
              </a:ext>
            </a:extLst>
          </p:cNvPr>
          <p:cNvCxnSpPr>
            <a:cxnSpLocks/>
          </p:cNvCxnSpPr>
          <p:nvPr/>
        </p:nvCxnSpPr>
        <p:spPr>
          <a:xfrm flipH="1">
            <a:off x="1475597" y="3951558"/>
            <a:ext cx="9065439" cy="52117"/>
          </a:xfrm>
          <a:prstGeom prst="line">
            <a:avLst/>
          </a:prstGeom>
          <a:noFill/>
          <a:ln w="6350" cap="flat" cmpd="sng" algn="ctr">
            <a:solidFill>
              <a:srgbClr val="00B0F0"/>
            </a:solidFill>
            <a:prstDash val="sysDash"/>
            <a:miter lim="800000"/>
            <a:headEnd type="none"/>
            <a:tailEnd type="none"/>
          </a:ln>
          <a:effectLst/>
        </p:spPr>
      </p:cxn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FFA98B20-046A-DF46-11E5-75D4867B49BB}"/>
              </a:ext>
            </a:extLst>
          </p:cNvPr>
          <p:cNvCxnSpPr>
            <a:cxnSpLocks/>
          </p:cNvCxnSpPr>
          <p:nvPr/>
        </p:nvCxnSpPr>
        <p:spPr>
          <a:xfrm flipH="1">
            <a:off x="1475597" y="3045730"/>
            <a:ext cx="9065439" cy="0"/>
          </a:xfrm>
          <a:prstGeom prst="line">
            <a:avLst/>
          </a:prstGeom>
          <a:noFill/>
          <a:ln w="6350" cap="flat" cmpd="sng" algn="ctr">
            <a:solidFill>
              <a:srgbClr val="00B0F0"/>
            </a:solidFill>
            <a:prstDash val="sysDash"/>
            <a:miter lim="800000"/>
            <a:headEnd type="none"/>
            <a:tailEnd type="none"/>
          </a:ln>
          <a:effectLst/>
        </p:spPr>
      </p:cxnSp>
      <p:sp>
        <p:nvSpPr>
          <p:cNvPr id="27" name="文本框 26">
            <a:extLst>
              <a:ext uri="{FF2B5EF4-FFF2-40B4-BE49-F238E27FC236}">
                <a16:creationId xmlns:a16="http://schemas.microsoft.com/office/drawing/2014/main" id="{706B80B3-6D8A-160B-9AD1-C3433EC123A9}"/>
              </a:ext>
            </a:extLst>
          </p:cNvPr>
          <p:cNvSpPr txBox="1"/>
          <p:nvPr/>
        </p:nvSpPr>
        <p:spPr>
          <a:xfrm>
            <a:off x="1369852" y="2703232"/>
            <a:ext cx="248447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1" lang="zh-CN" altLang="en-US" sz="1200" dirty="0">
                <a:solidFill>
                  <a:prstClr val="white">
                    <a:lumMod val="50000"/>
                  </a:prst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（频繁和严重的不良反应）</a:t>
            </a:r>
            <a:endParaRPr lang="zh-CN" altLang="en-US" sz="1200" dirty="0">
              <a:solidFill>
                <a:prstClr val="white">
                  <a:lumMod val="50000"/>
                </a:prstClr>
              </a:solidFill>
              <a:latin typeface="微软雅黑"/>
              <a:ea typeface="微软雅黑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A30A9BEB-EF5F-AF8A-AFEA-C29FEA6FBA51}"/>
              </a:ext>
            </a:extLst>
          </p:cNvPr>
          <p:cNvSpPr txBox="1"/>
          <p:nvPr/>
        </p:nvSpPr>
        <p:spPr>
          <a:xfrm>
            <a:off x="1399277" y="3629230"/>
            <a:ext cx="248447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1" lang="zh-CN" altLang="en-US" sz="1200" dirty="0">
                <a:solidFill>
                  <a:prstClr val="white">
                    <a:lumMod val="50000"/>
                  </a:prst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（罕见但严重的不良反应）</a:t>
            </a:r>
            <a:endParaRPr lang="zh-CN" altLang="en-US" sz="1200" dirty="0">
              <a:solidFill>
                <a:prstClr val="white">
                  <a:lumMod val="50000"/>
                </a:prstClr>
              </a:solidFill>
              <a:latin typeface="微软雅黑"/>
              <a:ea typeface="微软雅黑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640584FA-A1F9-B69F-B848-E56964542DCF}"/>
              </a:ext>
            </a:extLst>
          </p:cNvPr>
          <p:cNvSpPr txBox="1"/>
          <p:nvPr/>
        </p:nvSpPr>
        <p:spPr>
          <a:xfrm>
            <a:off x="4327090" y="4613125"/>
            <a:ext cx="248447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1" lang="zh-CN" altLang="en-US" sz="1200" dirty="0">
                <a:solidFill>
                  <a:prstClr val="white">
                    <a:lumMod val="50000"/>
                  </a:prst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（常见的不良反应）</a:t>
            </a:r>
            <a:endParaRPr lang="zh-CN" altLang="en-US" sz="1200" dirty="0">
              <a:solidFill>
                <a:prstClr val="white">
                  <a:lumMod val="50000"/>
                </a:prstClr>
              </a:solidFill>
              <a:latin typeface="微软雅黑"/>
              <a:ea typeface="微软雅黑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BDEA01A8-40AD-4F7F-0878-EC5926B6DA10}"/>
              </a:ext>
            </a:extLst>
          </p:cNvPr>
          <p:cNvSpPr txBox="1"/>
          <p:nvPr/>
        </p:nvSpPr>
        <p:spPr>
          <a:xfrm>
            <a:off x="435822" y="241250"/>
            <a:ext cx="8219228" cy="311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44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二氮嗪口服混悬液的不良反应临床上安全可控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  <a:cs typeface="CJSOFB+MicrosoftYaHei-Bold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C3E9C142-48AA-94F8-B904-7A83F2F4F299}"/>
              </a:ext>
            </a:extLst>
          </p:cNvPr>
          <p:cNvSpPr txBox="1"/>
          <p:nvPr/>
        </p:nvSpPr>
        <p:spPr>
          <a:xfrm>
            <a:off x="3854329" y="1453884"/>
            <a:ext cx="3843689" cy="2693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122"/>
              </a:lnSpc>
            </a:pPr>
            <a:r>
              <a:rPr sz="20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EJOVW+MicrosoftYaHei-Bold"/>
              </a:rPr>
              <a:t>药品说明书收载的安全性信息</a:t>
            </a:r>
          </a:p>
        </p:txBody>
      </p:sp>
    </p:spTree>
    <p:extLst>
      <p:ext uri="{BB962C8B-B14F-4D97-AF65-F5344CB8AC3E}">
        <p14:creationId xmlns:p14="http://schemas.microsoft.com/office/powerpoint/2010/main" val="2977295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4596BC21-6F4A-45F7-836D-20D494950D05}"/>
              </a:ext>
            </a:extLst>
          </p:cNvPr>
          <p:cNvSpPr txBox="1"/>
          <p:nvPr/>
        </p:nvSpPr>
        <p:spPr>
          <a:xfrm>
            <a:off x="7705770" y="5711980"/>
            <a:ext cx="3159046" cy="272895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0" b="1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微软雅黑"/>
                <a:ea typeface="微软雅黑"/>
              </a:rPr>
              <a:t>数据截止</a:t>
            </a:r>
            <a:r>
              <a:rPr kumimoji="0" lang="en-US" altLang="zh-CN" sz="1000" b="1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微软雅黑"/>
                <a:ea typeface="微软雅黑"/>
              </a:rPr>
              <a:t>2024</a:t>
            </a:r>
            <a:r>
              <a:rPr kumimoji="0" lang="zh-CN" altLang="en-US" sz="1000" b="1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微软雅黑"/>
                <a:ea typeface="微软雅黑"/>
              </a:rPr>
              <a:t>年</a:t>
            </a:r>
            <a:r>
              <a:rPr kumimoji="0" lang="en-US" altLang="zh-CN" sz="1000" b="1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微软雅黑"/>
                <a:ea typeface="微软雅黑"/>
              </a:rPr>
              <a:t>Q1</a:t>
            </a:r>
          </a:p>
        </p:txBody>
      </p:sp>
      <p:graphicFrame>
        <p:nvGraphicFramePr>
          <p:cNvPr id="34" name="表格 33">
            <a:extLst>
              <a:ext uri="{FF2B5EF4-FFF2-40B4-BE49-F238E27FC236}">
                <a16:creationId xmlns:a16="http://schemas.microsoft.com/office/drawing/2014/main" id="{3C609E0F-D8F9-B4B4-C427-EB4CAED2C6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890339"/>
              </p:ext>
            </p:extLst>
          </p:nvPr>
        </p:nvGraphicFramePr>
        <p:xfrm>
          <a:off x="7547933" y="1195794"/>
          <a:ext cx="3316883" cy="4588011"/>
        </p:xfrm>
        <a:graphic>
          <a:graphicData uri="http://schemas.openxmlformats.org/drawingml/2006/table">
            <a:tbl>
              <a:tblPr firstRow="1" bandRow="1"/>
              <a:tblGrid>
                <a:gridCol w="1273132">
                  <a:extLst>
                    <a:ext uri="{9D8B030D-6E8A-4147-A177-3AD203B41FA5}">
                      <a16:colId xmlns:a16="http://schemas.microsoft.com/office/drawing/2014/main" val="4237927982"/>
                    </a:ext>
                  </a:extLst>
                </a:gridCol>
                <a:gridCol w="1118279">
                  <a:extLst>
                    <a:ext uri="{9D8B030D-6E8A-4147-A177-3AD203B41FA5}">
                      <a16:colId xmlns:a16="http://schemas.microsoft.com/office/drawing/2014/main" val="3387709681"/>
                    </a:ext>
                  </a:extLst>
                </a:gridCol>
                <a:gridCol w="925472">
                  <a:extLst>
                    <a:ext uri="{9D8B030D-6E8A-4147-A177-3AD203B41FA5}">
                      <a16:colId xmlns:a16="http://schemas.microsoft.com/office/drawing/2014/main" val="1791429492"/>
                    </a:ext>
                  </a:extLst>
                </a:gridCol>
              </a:tblGrid>
              <a:tr h="208020"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200" dirty="0"/>
                        <a:t>不良反应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200" dirty="0"/>
                        <a:t>例数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200" dirty="0"/>
                        <a:t>百分比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731832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药物无效</a:t>
                      </a:r>
                      <a:endParaRPr lang="en-US" altLang="zh-CN" sz="1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79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12.93%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931948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低血糖</a:t>
                      </a:r>
                      <a:endParaRPr lang="en-US" altLang="zh-CN" sz="1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7.86%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812124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高血糖</a:t>
                      </a:r>
                      <a:endParaRPr lang="en-US" altLang="zh-CN" sz="1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47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7.69%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517373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水肿</a:t>
                      </a:r>
                      <a:endParaRPr lang="en-US" altLang="zh-CN" sz="1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39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6.38%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2320548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药物相互作用</a:t>
                      </a:r>
                      <a:endParaRPr lang="en-US" altLang="zh-CN" sz="1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5.24%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685994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血小板减少症</a:t>
                      </a:r>
                      <a:endParaRPr lang="en-US" altLang="zh-CN" sz="1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4.75%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919262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周围性水肿</a:t>
                      </a:r>
                      <a:endParaRPr lang="en-US" altLang="zh-CN" sz="1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4.42%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8041889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心脏衰竭</a:t>
                      </a:r>
                      <a:endParaRPr lang="en-US" altLang="zh-CN" sz="1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4.26%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3688894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标签外使用</a:t>
                      </a:r>
                      <a:endParaRPr lang="en-US" altLang="zh-CN" sz="1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3.60%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030186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marR="0" lvl="0" indent="0" algn="ctr" defTabSz="913765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肺动脉高压</a:t>
                      </a:r>
                      <a:endParaRPr lang="en-US" altLang="zh-CN" sz="1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3.44%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823359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zh-CN" altLang="en-US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贫血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3.27%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83447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zh-CN" altLang="en-US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心力衰竭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2.95%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422787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zh-CN" altLang="en-US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充血性恶心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2.78%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8124015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zh-CN" altLang="en-US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急性肾损伤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2.78%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290451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zh-CN" altLang="en-US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病情加重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2.78%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867405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zh-CN" altLang="en-US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重量增加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2.78%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261733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zh-CN" altLang="en-US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血压过低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2.62%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016168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zh-CN" altLang="en-US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死亡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2.62%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382195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zh-CN" altLang="en-US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心动过速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2.62%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435102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zh-CN" altLang="en-US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低钠血症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2.62%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2895059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endParaRPr lang="zh-CN" altLang="en-US" sz="10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endParaRPr lang="zh-CN" altLang="en-US" sz="10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endParaRPr lang="zh-CN" altLang="en-US" sz="10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119732"/>
                  </a:ext>
                </a:extLst>
              </a:tr>
            </a:tbl>
          </a:graphicData>
        </a:graphic>
      </p:graphicFrame>
      <p:sp>
        <p:nvSpPr>
          <p:cNvPr id="35" name="文本框 34">
            <a:extLst>
              <a:ext uri="{FF2B5EF4-FFF2-40B4-BE49-F238E27FC236}">
                <a16:creationId xmlns:a16="http://schemas.microsoft.com/office/drawing/2014/main" id="{1A0BDA67-7E55-86BF-BB2B-22A2ECA10EB9}"/>
              </a:ext>
            </a:extLst>
          </p:cNvPr>
          <p:cNvSpPr txBox="1"/>
          <p:nvPr/>
        </p:nvSpPr>
        <p:spPr>
          <a:xfrm>
            <a:off x="7131824" y="2050941"/>
            <a:ext cx="370341" cy="2067233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14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/>
                <a:ea typeface="微软雅黑"/>
              </a:rPr>
              <a:t>按不良反应列出的案例数</a:t>
            </a:r>
            <a:endParaRPr kumimoji="0" lang="en-US" altLang="zh-CN" sz="12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软雅黑"/>
              <a:ea typeface="微软雅黑"/>
            </a:endParaRPr>
          </a:p>
        </p:txBody>
      </p:sp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id="{B7BB6FD2-B331-15C8-B142-2219159F6133}"/>
              </a:ext>
            </a:extLst>
          </p:cNvPr>
          <p:cNvCxnSpPr>
            <a:cxnSpLocks/>
          </p:cNvCxnSpPr>
          <p:nvPr/>
        </p:nvCxnSpPr>
        <p:spPr>
          <a:xfrm>
            <a:off x="7435850" y="1031875"/>
            <a:ext cx="0" cy="4818673"/>
          </a:xfrm>
          <a:prstGeom prst="line">
            <a:avLst/>
          </a:prstGeom>
          <a:noFill/>
          <a:ln w="6350" cap="flat" cmpd="sng" algn="ctr">
            <a:solidFill>
              <a:srgbClr val="4472C4"/>
            </a:solidFill>
            <a:prstDash val="dash"/>
            <a:miter lim="800000"/>
            <a:headEnd type="none"/>
            <a:tailEnd type="none"/>
          </a:ln>
          <a:effectLst/>
        </p:spPr>
      </p:cxnSp>
      <p:graphicFrame>
        <p:nvGraphicFramePr>
          <p:cNvPr id="49" name="Chart 10">
            <a:extLst>
              <a:ext uri="{FF2B5EF4-FFF2-40B4-BE49-F238E27FC236}">
                <a16:creationId xmlns:a16="http://schemas.microsoft.com/office/drawing/2014/main" id="{0FAF96B1-5EF7-8714-5F16-C5E1CAAEF4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5873654"/>
              </p:ext>
            </p:extLst>
          </p:nvPr>
        </p:nvGraphicFramePr>
        <p:xfrm>
          <a:off x="8613638" y="1064634"/>
          <a:ext cx="2403612" cy="4785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7E142738-6B1A-8F89-3ED2-66E43D913CBC}"/>
              </a:ext>
            </a:extLst>
          </p:cNvPr>
          <p:cNvSpPr/>
          <p:nvPr/>
        </p:nvSpPr>
        <p:spPr>
          <a:xfrm>
            <a:off x="78063" y="1187427"/>
            <a:ext cx="233718" cy="9144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2EA1C500-D8FB-FF0F-DDA4-39C907A4CFBA}"/>
              </a:ext>
            </a:extLst>
          </p:cNvPr>
          <p:cNvSpPr/>
          <p:nvPr/>
        </p:nvSpPr>
        <p:spPr>
          <a:xfrm>
            <a:off x="78062" y="2271701"/>
            <a:ext cx="233718" cy="685800"/>
          </a:xfrm>
          <a:prstGeom prst="roundRect">
            <a:avLst>
              <a:gd name="adj" fmla="val 50000"/>
            </a:avLst>
          </a:prstGeom>
          <a:solidFill>
            <a:srgbClr val="1E39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C533D51F-9D1B-4073-31D1-9B9F053BA79E}"/>
              </a:ext>
            </a:extLst>
          </p:cNvPr>
          <p:cNvSpPr/>
          <p:nvPr/>
        </p:nvSpPr>
        <p:spPr>
          <a:xfrm>
            <a:off x="78062" y="3127375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2E17CD17-D0C3-CFC6-C1C0-872A72D7807C}"/>
              </a:ext>
            </a:extLst>
          </p:cNvPr>
          <p:cNvSpPr/>
          <p:nvPr/>
        </p:nvSpPr>
        <p:spPr>
          <a:xfrm>
            <a:off x="78062" y="3983049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84B7DD66-1C6D-1123-4E4A-1DB54008DD16}"/>
              </a:ext>
            </a:extLst>
          </p:cNvPr>
          <p:cNvSpPr/>
          <p:nvPr/>
        </p:nvSpPr>
        <p:spPr>
          <a:xfrm>
            <a:off x="78062" y="4838723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BDEA01A8-40AD-4F7F-0878-EC5926B6DA10}"/>
              </a:ext>
            </a:extLst>
          </p:cNvPr>
          <p:cNvSpPr txBox="1"/>
          <p:nvPr/>
        </p:nvSpPr>
        <p:spPr>
          <a:xfrm>
            <a:off x="443121" y="152490"/>
            <a:ext cx="9362229" cy="6445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44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国内外真实世界数据显示，二氮嗪的不良反应临床上安全可控，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无任何安全性警告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  <a:cs typeface="CJSOFB+MicrosoftYaHei-Bold"/>
            </a:endParaRPr>
          </a:p>
          <a:p>
            <a:pPr>
              <a:lnSpc>
                <a:spcPts val="2644"/>
              </a:lnSpc>
            </a:pPr>
            <a:endParaRPr lang="en-US" altLang="zh-CN" sz="2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34E4E0FA-2BF2-3719-4027-39276089E7AF}"/>
              </a:ext>
            </a:extLst>
          </p:cNvPr>
          <p:cNvGrpSpPr/>
          <p:nvPr/>
        </p:nvGrpSpPr>
        <p:grpSpPr>
          <a:xfrm>
            <a:off x="617735" y="1460208"/>
            <a:ext cx="6421874" cy="2188759"/>
            <a:chOff x="1020320" y="1238691"/>
            <a:chExt cx="10228450" cy="1081023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7795CD69-8EED-EEC4-704C-04665D2611E0}"/>
                </a:ext>
              </a:extLst>
            </p:cNvPr>
            <p:cNvSpPr/>
            <p:nvPr/>
          </p:nvSpPr>
          <p:spPr bwMode="gray">
            <a:xfrm>
              <a:off x="1020320" y="1238692"/>
              <a:ext cx="1372006" cy="1081022"/>
            </a:xfrm>
            <a:prstGeom prst="rect">
              <a:avLst/>
            </a:prstGeom>
            <a:solidFill>
              <a:srgbClr val="FFFFFF">
                <a:lumMod val="95000"/>
              </a:srgbClr>
            </a:solidFill>
            <a:ln w="2857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29" tIns="45715" rIns="91429" bIns="4571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>
                  <a:srgbClr val="0095FF"/>
                </a:buClr>
                <a:buSzPct val="90000"/>
                <a:buFontTx/>
                <a:buNone/>
                <a:tabLst/>
                <a:defRPr/>
              </a:pPr>
              <a:r>
                <a:rPr kumimoji="0" lang="zh-CN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国内不良反应发生情况</a:t>
              </a: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F591C02E-0925-C50E-0688-44396894981C}"/>
                </a:ext>
              </a:extLst>
            </p:cNvPr>
            <p:cNvSpPr/>
            <p:nvPr/>
          </p:nvSpPr>
          <p:spPr bwMode="gray">
            <a:xfrm>
              <a:off x="2392325" y="1238691"/>
              <a:ext cx="8856445" cy="1081022"/>
            </a:xfrm>
            <a:prstGeom prst="rect">
              <a:avLst/>
            </a:prstGeom>
            <a:solidFill>
              <a:srgbClr val="FFFFFF"/>
            </a:solidFill>
            <a:ln w="6350" cap="flat" cmpd="sng" algn="ctr">
              <a:solidFill>
                <a:srgbClr val="FFFFFF">
                  <a:lumMod val="5000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R="0" lvl="0" defTabSz="914400" eaLnBrk="1" fontAlgn="base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600"/>
                </a:spcAft>
                <a:buClrTx/>
                <a:buSzPct val="90000"/>
                <a:tabLst/>
                <a:defRPr/>
              </a:pPr>
              <a:r>
                <a:rPr kumimoji="0" lang="en-US" altLang="zh-CN" sz="14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2002-2016</a:t>
              </a:r>
              <a:r>
                <a:rPr kumimoji="0" lang="zh-CN" altLang="en-US" sz="14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年</a:t>
              </a:r>
              <a:r>
                <a:rPr kumimoji="0" lang="en-US" altLang="zh-CN" sz="14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1</a:t>
              </a:r>
              <a:r>
                <a:rPr kumimoji="0" lang="zh-CN" altLang="en-US" sz="14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月期间首都医科大学附属北京儿童医院收治的</a:t>
              </a:r>
              <a:r>
                <a:rPr kumimoji="0" lang="en-US" altLang="zh-CN" sz="14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145</a:t>
              </a:r>
              <a:r>
                <a:rPr kumimoji="0" lang="zh-CN" altLang="en-US" sz="14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例应用二氮嗪治疗</a:t>
              </a:r>
              <a:r>
                <a:rPr kumimoji="0" lang="en-US" altLang="zh-CN" sz="14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CHI</a:t>
              </a:r>
              <a:r>
                <a:rPr kumimoji="0" lang="zh-CN" altLang="en-US" sz="14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患儿进行了回顾性研究显示</a:t>
              </a:r>
              <a:r>
                <a:rPr kumimoji="0" lang="en-US" altLang="zh-CN" sz="1400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1</a:t>
              </a:r>
              <a:r>
                <a:rPr kumimoji="0" lang="zh-CN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，主要不良反应为</a:t>
              </a:r>
              <a:r>
                <a:rPr kumimoji="0" lang="zh-CN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胃肠道反应和水钠潴留</a:t>
              </a:r>
              <a:r>
                <a:rPr kumimoji="0" lang="zh-CN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。其中，消化道反应</a:t>
              </a:r>
              <a:r>
                <a:rPr kumimoji="0" lang="en-US" altLang="zh-CN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43</a:t>
              </a:r>
              <a:r>
                <a:rPr kumimoji="0" lang="zh-CN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例（</a:t>
              </a:r>
              <a:r>
                <a:rPr kumimoji="0" lang="en-US" altLang="zh-CN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29.7</a:t>
              </a:r>
              <a:r>
                <a:rPr kumimoji="0" lang="zh-CN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％），多为中轻度纳差、恶心、呕吐等。水钠潴留</a:t>
              </a:r>
              <a:r>
                <a:rPr kumimoji="0" lang="en-US" altLang="zh-CN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21</a:t>
              </a:r>
              <a:r>
                <a:rPr kumimoji="0" lang="zh-CN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例（</a:t>
              </a:r>
              <a:r>
                <a:rPr kumimoji="0" lang="en-US" altLang="zh-CN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15.9</a:t>
              </a:r>
              <a:r>
                <a:rPr kumimoji="0" lang="zh-CN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％），通过调整二氮嗪及氢氯噻嗪用量后迅速消失。均与国外文献报道基本一致，</a:t>
              </a:r>
              <a:r>
                <a:rPr kumimoji="0" lang="zh-CN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未见明显的种族差异</a:t>
              </a:r>
              <a:endPara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0" name="组合 9">
            <a:extLst>
              <a:ext uri="{FF2B5EF4-FFF2-40B4-BE49-F238E27FC236}">
                <a16:creationId xmlns:a16="http://schemas.microsoft.com/office/drawing/2014/main" id="{4388B149-15C3-895B-9CCC-B56BF410DF09}"/>
              </a:ext>
            </a:extLst>
          </p:cNvPr>
          <p:cNvGrpSpPr/>
          <p:nvPr/>
        </p:nvGrpSpPr>
        <p:grpSpPr>
          <a:xfrm>
            <a:off x="628440" y="3894396"/>
            <a:ext cx="6420560" cy="1480879"/>
            <a:chOff x="446798" y="1320680"/>
            <a:chExt cx="11185220" cy="731403"/>
          </a:xfrm>
        </p:grpSpPr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7A75527E-608C-7D7C-BF37-718F8AE30496}"/>
                </a:ext>
              </a:extLst>
            </p:cNvPr>
            <p:cNvSpPr/>
            <p:nvPr/>
          </p:nvSpPr>
          <p:spPr bwMode="gray">
            <a:xfrm>
              <a:off x="446798" y="1320680"/>
              <a:ext cx="1498359" cy="73140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29" tIns="45715" rIns="91429" bIns="4571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fontAlgn="base">
                <a:spcAft>
                  <a:spcPct val="0"/>
                </a:spcAft>
                <a:buClr>
                  <a:schemeClr val="accent2"/>
                </a:buClr>
                <a:buSzPct val="90000"/>
              </a:pPr>
              <a:r>
                <a:rPr lang="zh-CN" altLang="en-US" sz="1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国外不良反应发生情况</a:t>
              </a:r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949EA136-F102-AD6E-790B-403117FC4BDB}"/>
                </a:ext>
              </a:extLst>
            </p:cNvPr>
            <p:cNvSpPr/>
            <p:nvPr/>
          </p:nvSpPr>
          <p:spPr bwMode="gray">
            <a:xfrm>
              <a:off x="1945157" y="1324413"/>
              <a:ext cx="9686861" cy="727670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bg1">
                  <a:lumMod val="5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176400" indent="-176400" fontAlgn="base">
                <a:lnSpc>
                  <a:spcPct val="120000"/>
                </a:lnSpc>
                <a:spcAft>
                  <a:spcPts val="600"/>
                </a:spcAft>
                <a:buSzPct val="90000"/>
                <a:buFont typeface="Arial" panose="020B0604020202020204" pitchFamily="34" charset="0"/>
                <a:buChar char="•"/>
              </a:pP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各国家或地区药监部门</a:t>
              </a: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5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年内</a:t>
              </a:r>
              <a:r>
                <a:rPr lang="zh-CN" altLang="en-US" sz="1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未发布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任何</a:t>
              </a:r>
              <a:r>
                <a:rPr lang="zh-CN" altLang="en-US" sz="1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安全性警告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、</a:t>
              </a:r>
              <a:r>
                <a:rPr lang="zh-CN" altLang="en-US" sz="1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黑框警告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等信息</a:t>
              </a:r>
              <a:endPara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176400" indent="-176400" fontAlgn="base">
                <a:lnSpc>
                  <a:spcPct val="120000"/>
                </a:lnSpc>
                <a:spcAft>
                  <a:spcPts val="600"/>
                </a:spcAft>
                <a:buSzPct val="90000"/>
                <a:buFont typeface="Arial" panose="020B0604020202020204" pitchFamily="34" charset="0"/>
                <a:buChar char="•"/>
              </a:pPr>
              <a:r>
                <a:rPr lang="zh-CN" altLang="en-US" sz="1400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JSOFB+MicrosoftYaHei-Bold"/>
                </a:rPr>
                <a:t>基于</a:t>
              </a:r>
              <a:r>
                <a:rPr lang="en-US" altLang="zh-CN" sz="1400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JSOFB+MicrosoftYaHei-Bold"/>
                </a:rPr>
                <a:t>FAERS</a:t>
              </a:r>
              <a:r>
                <a:rPr lang="zh-CN" altLang="en-US" sz="1400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JSOFB+MicrosoftYaHei-Bold"/>
                </a:rPr>
                <a:t>数据</a:t>
              </a:r>
              <a:r>
                <a:rPr lang="en-US" altLang="zh-CN" sz="1400" baseline="30000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JSOFB+MicrosoftYaHei-Bold"/>
                </a:rPr>
                <a:t>2</a:t>
              </a:r>
              <a:r>
                <a:rPr lang="zh-CN" altLang="en-US" sz="1400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JSOFB+MicrosoftYaHei-Bold"/>
                </a:rPr>
                <a:t>，欧美多国（美国、日本、法国、英国、荷兰等）上报的不良反应共</a:t>
              </a:r>
              <a:r>
                <a:rPr lang="en-US" altLang="zh-CN" sz="1400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JSOFB+MicrosoftYaHei-Bold"/>
                </a:rPr>
                <a:t>611</a:t>
              </a:r>
              <a:r>
                <a:rPr lang="zh-CN" altLang="en-US" sz="1400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JSOFB+MicrosoftYaHei-Bold"/>
                </a:rPr>
                <a:t>例，</a:t>
              </a:r>
              <a:r>
                <a:rPr lang="zh-CN" altLang="en-US" sz="1400" kern="0" dirty="0">
                  <a:solidFill>
                    <a:prstClr val="black"/>
                  </a:solidFill>
                  <a:latin typeface="微软雅黑"/>
                  <a:ea typeface="微软雅黑"/>
                </a:rPr>
                <a:t>药物无效、低血糖、高血糖、水肿等是主要的不良反应</a:t>
              </a:r>
              <a:endPara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44" name="object 13">
            <a:extLst>
              <a:ext uri="{FF2B5EF4-FFF2-40B4-BE49-F238E27FC236}">
                <a16:creationId xmlns:a16="http://schemas.microsoft.com/office/drawing/2014/main" id="{080DBE75-5126-B1C2-1106-582DBAB6FA10}"/>
              </a:ext>
            </a:extLst>
          </p:cNvPr>
          <p:cNvSpPr txBox="1"/>
          <p:nvPr/>
        </p:nvSpPr>
        <p:spPr>
          <a:xfrm>
            <a:off x="882652" y="6087338"/>
            <a:ext cx="9213044" cy="271932"/>
          </a:xfrm>
          <a:prstGeom prst="rect">
            <a:avLst/>
          </a:prstGeom>
        </p:spPr>
        <p:txBody>
          <a:bodyPr vert="horz" wrap="square" lIns="0" tIns="12762" rIns="0" bIns="0" rtlCol="0">
            <a:spAutoFit/>
          </a:bodyPr>
          <a:lstStyle/>
          <a:p>
            <a:pPr marL="12700" indent="-241813">
              <a:spcBef>
                <a:spcPts val="95"/>
              </a:spcBef>
              <a:buFont typeface="+mj-lt"/>
              <a:buAutoNum type="arabicPeriod"/>
              <a:defRPr/>
            </a:pP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徐子迪等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. 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中华胰腺病杂志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.2018</a:t>
            </a:r>
          </a:p>
          <a:p>
            <a:pPr marL="12700" indent="-241813">
              <a:spcBef>
                <a:spcPts val="95"/>
              </a:spcBef>
              <a:buFont typeface="+mj-lt"/>
              <a:buAutoNum type="arabicPeriod"/>
              <a:defRPr/>
            </a:pP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https://fis.fda.gov/sense/app/95239e26-e0be-42d9-a960-9a5f7f1c25ee/sheet/7a47a261-d58b-4203-a8aa-6d3021737452/state/analysis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F03F55AC-29B8-F615-7E1E-D41D6567824D}"/>
              </a:ext>
            </a:extLst>
          </p:cNvPr>
          <p:cNvSpPr txBox="1"/>
          <p:nvPr/>
        </p:nvSpPr>
        <p:spPr>
          <a:xfrm>
            <a:off x="7847018" y="814762"/>
            <a:ext cx="2876550" cy="25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1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基于</a:t>
            </a:r>
            <a:r>
              <a:rPr lang="en-US" altLang="zh-CN" sz="11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FAERS</a:t>
            </a:r>
            <a:r>
              <a:rPr lang="zh-CN" altLang="en-US" sz="11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数据使用二氮嗪的不良反应</a:t>
            </a:r>
            <a:endParaRPr lang="zh-CN" altLang="en-US" sz="1100" dirty="0"/>
          </a:p>
        </p:txBody>
      </p:sp>
    </p:spTree>
    <p:extLst>
      <p:ext uri="{BB962C8B-B14F-4D97-AF65-F5344CB8AC3E}">
        <p14:creationId xmlns:p14="http://schemas.microsoft.com/office/powerpoint/2010/main" val="2115236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9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圆角矩形 52">
            <a:extLst>
              <a:ext uri="{FF2B5EF4-FFF2-40B4-BE49-F238E27FC236}">
                <a16:creationId xmlns:a16="http://schemas.microsoft.com/office/drawing/2014/main" id="{54BA7BCA-0905-8446-921C-EBB55342A36B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521793" y="1211769"/>
            <a:ext cx="5300387" cy="1925626"/>
          </a:xfrm>
          <a:prstGeom prst="roundRect">
            <a:avLst>
              <a:gd name="adj" fmla="val 7061"/>
            </a:avLst>
          </a:prstGeom>
          <a:solidFill>
            <a:srgbClr val="F1FBFF"/>
          </a:solidFill>
          <a:ln w="19050">
            <a:solidFill>
              <a:srgbClr val="0092D8"/>
            </a:solidFill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52">
            <a:extLst>
              <a:ext uri="{FF2B5EF4-FFF2-40B4-BE49-F238E27FC236}">
                <a16:creationId xmlns:a16="http://schemas.microsoft.com/office/drawing/2014/main" id="{A32EE0FF-96FF-BAA7-5F6B-847CF8F048D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521794" y="3441812"/>
            <a:ext cx="5300386" cy="1925626"/>
          </a:xfrm>
          <a:prstGeom prst="roundRect">
            <a:avLst>
              <a:gd name="adj" fmla="val 7061"/>
            </a:avLst>
          </a:prstGeom>
          <a:solidFill>
            <a:srgbClr val="F1FBFF"/>
          </a:solidFill>
          <a:ln w="19050">
            <a:solidFill>
              <a:srgbClr val="0092D8"/>
            </a:solidFill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7E142738-6B1A-8F89-3ED2-66E43D913CBC}"/>
              </a:ext>
            </a:extLst>
          </p:cNvPr>
          <p:cNvSpPr/>
          <p:nvPr/>
        </p:nvSpPr>
        <p:spPr>
          <a:xfrm>
            <a:off x="78063" y="1187427"/>
            <a:ext cx="233718" cy="9144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2EA1C500-D8FB-FF0F-DDA4-39C907A4CFBA}"/>
              </a:ext>
            </a:extLst>
          </p:cNvPr>
          <p:cNvSpPr/>
          <p:nvPr/>
        </p:nvSpPr>
        <p:spPr>
          <a:xfrm>
            <a:off x="78062" y="2271701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C533D51F-9D1B-4073-31D1-9B9F053BA79E}"/>
              </a:ext>
            </a:extLst>
          </p:cNvPr>
          <p:cNvSpPr/>
          <p:nvPr/>
        </p:nvSpPr>
        <p:spPr>
          <a:xfrm>
            <a:off x="78062" y="3127375"/>
            <a:ext cx="233718" cy="685800"/>
          </a:xfrm>
          <a:prstGeom prst="roundRect">
            <a:avLst>
              <a:gd name="adj" fmla="val 50000"/>
            </a:avLst>
          </a:prstGeom>
          <a:solidFill>
            <a:srgbClr val="1E39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2E17CD17-D0C3-CFC6-C1C0-872A72D7807C}"/>
              </a:ext>
            </a:extLst>
          </p:cNvPr>
          <p:cNvSpPr/>
          <p:nvPr/>
        </p:nvSpPr>
        <p:spPr>
          <a:xfrm>
            <a:off x="78062" y="3983049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84B7DD66-1C6D-1123-4E4A-1DB54008DD16}"/>
              </a:ext>
            </a:extLst>
          </p:cNvPr>
          <p:cNvSpPr/>
          <p:nvPr/>
        </p:nvSpPr>
        <p:spPr>
          <a:xfrm>
            <a:off x="78062" y="4838723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</a:p>
        </p:txBody>
      </p:sp>
      <p:sp>
        <p:nvSpPr>
          <p:cNvPr id="4" name="object 13">
            <a:extLst>
              <a:ext uri="{FF2B5EF4-FFF2-40B4-BE49-F238E27FC236}">
                <a16:creationId xmlns:a16="http://schemas.microsoft.com/office/drawing/2014/main" id="{8302EC51-6B61-A0FE-8228-1857A4DF1077}"/>
              </a:ext>
            </a:extLst>
          </p:cNvPr>
          <p:cNvSpPr txBox="1"/>
          <p:nvPr/>
        </p:nvSpPr>
        <p:spPr>
          <a:xfrm>
            <a:off x="577850" y="5851456"/>
            <a:ext cx="5791200" cy="543801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762" rIns="0" bIns="0" rtlCol="0">
            <a:spAutoFit/>
          </a:bodyPr>
          <a:lstStyle/>
          <a:p>
            <a:pPr marL="12700" indent="-241813" defTabSz="457200">
              <a:spcBef>
                <a:spcPts val="95"/>
              </a:spcBef>
              <a:buFontTx/>
              <a:buAutoNum type="arabicPeriod"/>
              <a:defRPr/>
            </a:pP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BlinkMacSystemFont"/>
                <a:ea typeface="微软雅黑"/>
              </a:rPr>
              <a:t> 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International Guidelines for the Diagnosis and Management of Hyperinsulinism. </a:t>
            </a:r>
            <a:r>
              <a:rPr lang="en-US" altLang="zh-CN" sz="800" dirty="0" err="1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Horm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 Res </a:t>
            </a:r>
            <a:r>
              <a:rPr lang="en-US" altLang="zh-CN" sz="800" dirty="0" err="1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Paediatr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. 2023 Jul 14. </a:t>
            </a:r>
          </a:p>
          <a:p>
            <a:pPr marL="12700" indent="-241813" defTabSz="457200">
              <a:spcBef>
                <a:spcPts val="95"/>
              </a:spcBef>
              <a:buFontTx/>
              <a:buAutoNum type="arabicPeriod"/>
              <a:defRPr/>
            </a:pP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  <a:sym typeface="+mn-lt"/>
              </a:rPr>
              <a:t>先天性高胰岛素血症性低血糖诊治专家共识（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  <a:sym typeface="+mn-lt"/>
              </a:rPr>
              <a:t>2022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  <a:sym typeface="+mn-lt"/>
              </a:rPr>
              <a:t>）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  <a:sym typeface="+mn-lt"/>
              </a:rPr>
              <a:t>[J].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中华儿科杂志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,2023,61(5):412-417. </a:t>
            </a:r>
          </a:p>
          <a:p>
            <a:pPr marL="12700" indent="-241813" defTabSz="457200">
              <a:spcBef>
                <a:spcPts val="95"/>
              </a:spcBef>
              <a:buFontTx/>
              <a:buAutoNum type="arabicPeriod"/>
              <a:defRPr/>
            </a:pP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《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罕见病诊疗指南（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2019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年版）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》.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中国国家卫生健康委员会</a:t>
            </a:r>
            <a:endParaRPr lang="en-US" altLang="zh-CN" sz="800" dirty="0">
              <a:solidFill>
                <a:schemeClr val="bg1">
                  <a:lumMod val="65000"/>
                </a:schemeClr>
              </a:solidFill>
              <a:latin typeface="微软雅黑"/>
              <a:ea typeface="微软雅黑"/>
            </a:endParaRPr>
          </a:p>
          <a:p>
            <a:pPr marL="12700" indent="-241813" defTabSz="457200">
              <a:spcBef>
                <a:spcPts val="95"/>
              </a:spcBef>
              <a:buFontTx/>
              <a:buAutoNum type="arabicPeriod"/>
              <a:defRPr/>
            </a:pP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  <a:sym typeface="+mn-lt"/>
              </a:rPr>
              <a:t>Clinical practice guidelines for congenital hyperinsulinism[J]. clinical pediatric endocrinology, 2017, 26(3): 127-152.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D52C45B-B219-BC65-44E1-DDD202BF0FE1}"/>
              </a:ext>
            </a:extLst>
          </p:cNvPr>
          <p:cNvSpPr txBox="1"/>
          <p:nvPr/>
        </p:nvSpPr>
        <p:spPr>
          <a:xfrm>
            <a:off x="577850" y="189279"/>
            <a:ext cx="9302532" cy="311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44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二氮嗪是国内外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CHI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指南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/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共识一致推荐的一线治疗药物</a:t>
            </a:r>
            <a:endParaRPr lang="en-US" altLang="zh-CN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JSOFB+MicrosoftYaHei-Bold"/>
            </a:endParaRPr>
          </a:p>
        </p:txBody>
      </p:sp>
      <p:sp>
        <p:nvSpPr>
          <p:cNvPr id="6" name="圆角矩形 52">
            <a:extLst>
              <a:ext uri="{FF2B5EF4-FFF2-40B4-BE49-F238E27FC236}">
                <a16:creationId xmlns:a16="http://schemas.microsoft.com/office/drawing/2014/main" id="{D69DBE77-02C2-8636-B7F2-0F2B8F7E445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000432" y="1211769"/>
            <a:ext cx="5300387" cy="1925626"/>
          </a:xfrm>
          <a:prstGeom prst="roundRect">
            <a:avLst>
              <a:gd name="adj" fmla="val 7061"/>
            </a:avLst>
          </a:prstGeom>
          <a:solidFill>
            <a:srgbClr val="F1FBFF"/>
          </a:solidFill>
          <a:ln w="19050">
            <a:solidFill>
              <a:srgbClr val="0092D8"/>
            </a:solidFill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圆角矩形 52">
            <a:extLst>
              <a:ext uri="{FF2B5EF4-FFF2-40B4-BE49-F238E27FC236}">
                <a16:creationId xmlns:a16="http://schemas.microsoft.com/office/drawing/2014/main" id="{BF126E2C-816F-E7DD-1460-34A8021C4CC6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000433" y="3441812"/>
            <a:ext cx="5300386" cy="1925626"/>
          </a:xfrm>
          <a:prstGeom prst="roundRect">
            <a:avLst>
              <a:gd name="adj" fmla="val 7061"/>
            </a:avLst>
          </a:prstGeom>
          <a:solidFill>
            <a:srgbClr val="F1FBFF"/>
          </a:solidFill>
          <a:ln w="19050">
            <a:solidFill>
              <a:srgbClr val="0092D8"/>
            </a:solidFill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TextBox 17">
            <a:extLst>
              <a:ext uri="{FF2B5EF4-FFF2-40B4-BE49-F238E27FC236}">
                <a16:creationId xmlns:a16="http://schemas.microsoft.com/office/drawing/2014/main" id="{4D283126-693F-CEF9-B31A-6182CEAE3D34}"/>
              </a:ext>
            </a:extLst>
          </p:cNvPr>
          <p:cNvSpPr txBox="1"/>
          <p:nvPr/>
        </p:nvSpPr>
        <p:spPr>
          <a:xfrm>
            <a:off x="462879" y="1339833"/>
            <a:ext cx="5354714" cy="57038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88284">
              <a:lnSpc>
                <a:spcPct val="120000"/>
              </a:lnSpc>
            </a:pP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《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罕见病诊疗指南</a:t>
            </a: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(2019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年版</a:t>
            </a: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)》</a:t>
            </a:r>
          </a:p>
          <a:p>
            <a:pPr algn="ctr" defTabSz="1088284">
              <a:lnSpc>
                <a:spcPct val="120000"/>
              </a:lnSpc>
            </a:pPr>
            <a:r>
              <a:rPr lang="zh-CN" altLang="en-US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国家卫生健康委员会</a:t>
            </a:r>
            <a:endParaRPr lang="zh-CN" altLang="en-US" sz="1600" baseline="30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524CCE5C-CECD-A4E9-E88B-4C1D3EB6145E}"/>
              </a:ext>
            </a:extLst>
          </p:cNvPr>
          <p:cNvSpPr txBox="1"/>
          <p:nvPr/>
        </p:nvSpPr>
        <p:spPr>
          <a:xfrm>
            <a:off x="5849343" y="1428677"/>
            <a:ext cx="5625107" cy="4319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88284">
              <a:lnSpc>
                <a:spcPct val="120000"/>
              </a:lnSpc>
            </a:pP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《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先天性高胰岛素血症性低血糖诊治专家共识</a:t>
            </a: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(2022)》</a:t>
            </a:r>
          </a:p>
          <a:p>
            <a:pPr algn="ctr" defTabSz="1088284">
              <a:lnSpc>
                <a:spcPct val="120000"/>
              </a:lnSpc>
            </a:pPr>
            <a:r>
              <a:rPr lang="zh-CN" altLang="en-US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中华医学会儿科分会内分泌遗传代谢学组</a:t>
            </a:r>
            <a:endParaRPr lang="zh-CN" altLang="en-US" sz="1600" baseline="30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3" name="TextBox 17">
            <a:extLst>
              <a:ext uri="{FF2B5EF4-FFF2-40B4-BE49-F238E27FC236}">
                <a16:creationId xmlns:a16="http://schemas.microsoft.com/office/drawing/2014/main" id="{680E1652-FCE7-039D-E7A8-95D071690038}"/>
              </a:ext>
            </a:extLst>
          </p:cNvPr>
          <p:cNvSpPr txBox="1"/>
          <p:nvPr/>
        </p:nvSpPr>
        <p:spPr>
          <a:xfrm>
            <a:off x="494629" y="3563582"/>
            <a:ext cx="5354714" cy="57038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88284">
              <a:lnSpc>
                <a:spcPct val="120000"/>
              </a:lnSpc>
            </a:pP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《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高胰岛素血症诊断和治疗国际指南</a:t>
            </a: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》 (2023)</a:t>
            </a:r>
          </a:p>
          <a:p>
            <a:pPr algn="ctr" defTabSz="1088284">
              <a:lnSpc>
                <a:spcPct val="120000"/>
              </a:lnSpc>
            </a:pPr>
            <a:r>
              <a:rPr lang="zh-CN" altLang="en-US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国际儿科内分泌学会</a:t>
            </a:r>
            <a:endParaRPr lang="zh-CN" altLang="en-US" sz="1400" baseline="30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5" name="TextBox 18">
            <a:extLst>
              <a:ext uri="{FF2B5EF4-FFF2-40B4-BE49-F238E27FC236}">
                <a16:creationId xmlns:a16="http://schemas.microsoft.com/office/drawing/2014/main" id="{5B9DF01E-A491-DDF4-3CD3-FC702D46440F}"/>
              </a:ext>
            </a:extLst>
          </p:cNvPr>
          <p:cNvSpPr txBox="1"/>
          <p:nvPr/>
        </p:nvSpPr>
        <p:spPr>
          <a:xfrm>
            <a:off x="5772826" y="3633781"/>
            <a:ext cx="5625107" cy="4319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88284">
              <a:lnSpc>
                <a:spcPct val="120000"/>
              </a:lnSpc>
            </a:pP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《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先天性高胰岛素血症临床实践指南</a:t>
            </a: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》 (2017)</a:t>
            </a:r>
          </a:p>
          <a:p>
            <a:pPr algn="ctr" defTabSz="1088284">
              <a:lnSpc>
                <a:spcPct val="120000"/>
              </a:lnSpc>
            </a:pPr>
            <a:r>
              <a:rPr lang="zh-CN" altLang="en-US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日本儿科内分泌学会</a:t>
            </a:r>
            <a:endParaRPr lang="zh-CN" altLang="en-US" sz="1400" baseline="30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7" name="TextBox 22">
            <a:extLst>
              <a:ext uri="{FF2B5EF4-FFF2-40B4-BE49-F238E27FC236}">
                <a16:creationId xmlns:a16="http://schemas.microsoft.com/office/drawing/2014/main" id="{1915D509-C646-35AE-6A87-6085372876F7}"/>
              </a:ext>
            </a:extLst>
          </p:cNvPr>
          <p:cNvSpPr txBox="1"/>
          <p:nvPr/>
        </p:nvSpPr>
        <p:spPr>
          <a:xfrm>
            <a:off x="642841" y="2139185"/>
            <a:ext cx="5129986" cy="8760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1088284">
              <a:lnSpc>
                <a:spcPct val="120000"/>
              </a:lnSpc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二氮嗪为</a:t>
            </a:r>
            <a:r>
              <a:rPr lang="en-US" altLang="zh-CN" sz="16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CHI</a:t>
            </a:r>
            <a:r>
              <a:rPr lang="zh-CN" altLang="en-US" sz="16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治疗首选用药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，起始剂量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5-20mg/(</a:t>
            </a:r>
            <a:r>
              <a:rPr lang="en-US" altLang="zh-CN" sz="1400" dirty="0" err="1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kg·d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),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分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3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次服用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</a:endParaRPr>
          </a:p>
        </p:txBody>
      </p:sp>
      <p:sp>
        <p:nvSpPr>
          <p:cNvPr id="28" name="TextBox 23">
            <a:extLst>
              <a:ext uri="{FF2B5EF4-FFF2-40B4-BE49-F238E27FC236}">
                <a16:creationId xmlns:a16="http://schemas.microsoft.com/office/drawing/2014/main" id="{D28F5E7E-CDD5-485D-08CE-DF88889FD1A2}"/>
              </a:ext>
            </a:extLst>
          </p:cNvPr>
          <p:cNvSpPr txBox="1"/>
          <p:nvPr/>
        </p:nvSpPr>
        <p:spPr>
          <a:xfrm>
            <a:off x="6082243" y="2139185"/>
            <a:ext cx="4947390" cy="1342388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1088284">
              <a:lnSpc>
                <a:spcPct val="150000"/>
              </a:lnSpc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CHI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首选药物治疗，</a:t>
            </a:r>
            <a:r>
              <a:rPr lang="zh-CN" altLang="en-US" sz="16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一线药物为二氮嗪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，起始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5mg/(</a:t>
            </a:r>
            <a:r>
              <a:rPr lang="en-US" altLang="zh-CN" sz="1400" dirty="0" err="1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kg·d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)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，分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3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次口服，据临床反应逐渐增加</a:t>
            </a:r>
          </a:p>
        </p:txBody>
      </p:sp>
      <p:sp>
        <p:nvSpPr>
          <p:cNvPr id="29" name="TextBox 22">
            <a:extLst>
              <a:ext uri="{FF2B5EF4-FFF2-40B4-BE49-F238E27FC236}">
                <a16:creationId xmlns:a16="http://schemas.microsoft.com/office/drawing/2014/main" id="{FE9BF8BE-FAE5-1C90-A537-F31DF7639895}"/>
              </a:ext>
            </a:extLst>
          </p:cNvPr>
          <p:cNvSpPr txBox="1"/>
          <p:nvPr/>
        </p:nvSpPr>
        <p:spPr>
          <a:xfrm>
            <a:off x="567764" y="4378573"/>
            <a:ext cx="5193803" cy="9749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88284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二氮嗪是目前</a:t>
            </a:r>
            <a:r>
              <a:rPr lang="zh-CN" altLang="en-US" sz="16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唯一被批准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用于治疗高胰岛素血症的药物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</a:endParaRPr>
          </a:p>
        </p:txBody>
      </p:sp>
      <p:sp>
        <p:nvSpPr>
          <p:cNvPr id="30" name="TextBox 23">
            <a:extLst>
              <a:ext uri="{FF2B5EF4-FFF2-40B4-BE49-F238E27FC236}">
                <a16:creationId xmlns:a16="http://schemas.microsoft.com/office/drawing/2014/main" id="{3225550D-7C98-3815-EA3C-E9C9C87264C8}"/>
              </a:ext>
            </a:extLst>
          </p:cNvPr>
          <p:cNvSpPr txBox="1"/>
          <p:nvPr/>
        </p:nvSpPr>
        <p:spPr>
          <a:xfrm>
            <a:off x="6082243" y="4329467"/>
            <a:ext cx="5006270" cy="1342388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1088284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当持续输注葡萄糖不能维持血糖，应</a:t>
            </a:r>
            <a:r>
              <a:rPr lang="zh-CN" altLang="en-US" sz="16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尝试口服二氮嗪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5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天，分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2-3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次剂量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,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剂量为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5-15mg/kg/d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</a:endParaRPr>
          </a:p>
        </p:txBody>
      </p:sp>
      <p:pic>
        <p:nvPicPr>
          <p:cNvPr id="34" name="图片 33">
            <a:extLst>
              <a:ext uri="{FF2B5EF4-FFF2-40B4-BE49-F238E27FC236}">
                <a16:creationId xmlns:a16="http://schemas.microsoft.com/office/drawing/2014/main" id="{7EE7E07A-7F71-D342-CE4E-45EC54F8498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834" y="1663151"/>
            <a:ext cx="258408" cy="279943"/>
          </a:xfrm>
          <a:prstGeom prst="rect">
            <a:avLst/>
          </a:prstGeom>
        </p:spPr>
      </p:pic>
      <p:pic>
        <p:nvPicPr>
          <p:cNvPr id="31" name="图片 30">
            <a:extLst>
              <a:ext uri="{FF2B5EF4-FFF2-40B4-BE49-F238E27FC236}">
                <a16:creationId xmlns:a16="http://schemas.microsoft.com/office/drawing/2014/main" id="{23B2253A-E729-55CF-E38F-5369CE795BC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7633" y="1656753"/>
            <a:ext cx="279928" cy="279928"/>
          </a:xfrm>
          <a:prstGeom prst="rect">
            <a:avLst/>
          </a:prstGeom>
        </p:spPr>
      </p:pic>
      <p:pic>
        <p:nvPicPr>
          <p:cNvPr id="32" name="图片 31">
            <a:extLst>
              <a:ext uri="{FF2B5EF4-FFF2-40B4-BE49-F238E27FC236}">
                <a16:creationId xmlns:a16="http://schemas.microsoft.com/office/drawing/2014/main" id="{2E297122-B381-6FD5-8DE4-E57BA583765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051" y="3932413"/>
            <a:ext cx="609600" cy="210544"/>
          </a:xfrm>
          <a:prstGeom prst="rect">
            <a:avLst/>
          </a:prstGeom>
        </p:spPr>
      </p:pic>
      <p:pic>
        <p:nvPicPr>
          <p:cNvPr id="33" name="图片 32">
            <a:extLst>
              <a:ext uri="{FF2B5EF4-FFF2-40B4-BE49-F238E27FC236}">
                <a16:creationId xmlns:a16="http://schemas.microsoft.com/office/drawing/2014/main" id="{F360E39D-5EB0-DF4C-C589-03A087A4F26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0692" y="3845449"/>
            <a:ext cx="431491" cy="399625"/>
          </a:xfrm>
          <a:prstGeom prst="rect">
            <a:avLst/>
          </a:prstGeom>
        </p:spPr>
      </p:pic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FA03ACAA-40D4-D097-44EE-F486D10DC389}"/>
              </a:ext>
            </a:extLst>
          </p:cNvPr>
          <p:cNvCxnSpPr>
            <a:cxnSpLocks/>
          </p:cNvCxnSpPr>
          <p:nvPr/>
        </p:nvCxnSpPr>
        <p:spPr>
          <a:xfrm flipH="1">
            <a:off x="6197662" y="4329467"/>
            <a:ext cx="4831971" cy="0"/>
          </a:xfrm>
          <a:prstGeom prst="line">
            <a:avLst/>
          </a:prstGeom>
          <a:noFill/>
          <a:ln w="6350" cap="rnd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</p:cxnSp>
      <p:cxnSp>
        <p:nvCxnSpPr>
          <p:cNvPr id="37" name="直接连接符 36">
            <a:extLst>
              <a:ext uri="{FF2B5EF4-FFF2-40B4-BE49-F238E27FC236}">
                <a16:creationId xmlns:a16="http://schemas.microsoft.com/office/drawing/2014/main" id="{87E677DA-1D65-0840-CE0B-DE4E7D70F4FB}"/>
              </a:ext>
            </a:extLst>
          </p:cNvPr>
          <p:cNvCxnSpPr>
            <a:cxnSpLocks/>
          </p:cNvCxnSpPr>
          <p:nvPr/>
        </p:nvCxnSpPr>
        <p:spPr>
          <a:xfrm flipH="1">
            <a:off x="6197662" y="2096361"/>
            <a:ext cx="4831971" cy="0"/>
          </a:xfrm>
          <a:prstGeom prst="line">
            <a:avLst/>
          </a:prstGeom>
          <a:noFill/>
          <a:ln w="6350" cap="rnd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</p:cxnSp>
      <p:cxnSp>
        <p:nvCxnSpPr>
          <p:cNvPr id="38" name="直接连接符 37">
            <a:extLst>
              <a:ext uri="{FF2B5EF4-FFF2-40B4-BE49-F238E27FC236}">
                <a16:creationId xmlns:a16="http://schemas.microsoft.com/office/drawing/2014/main" id="{784521C4-8565-CDB4-F1AC-21E6A93B3A8A}"/>
              </a:ext>
            </a:extLst>
          </p:cNvPr>
          <p:cNvCxnSpPr>
            <a:cxnSpLocks/>
          </p:cNvCxnSpPr>
          <p:nvPr/>
        </p:nvCxnSpPr>
        <p:spPr>
          <a:xfrm flipH="1">
            <a:off x="800571" y="4329467"/>
            <a:ext cx="4831971" cy="0"/>
          </a:xfrm>
          <a:prstGeom prst="line">
            <a:avLst/>
          </a:prstGeom>
          <a:noFill/>
          <a:ln w="6350" cap="rnd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</p:cxn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AEF18719-1D5D-E361-70D8-686DBD9CED93}"/>
              </a:ext>
            </a:extLst>
          </p:cNvPr>
          <p:cNvCxnSpPr>
            <a:cxnSpLocks/>
          </p:cNvCxnSpPr>
          <p:nvPr/>
        </p:nvCxnSpPr>
        <p:spPr>
          <a:xfrm flipH="1">
            <a:off x="800571" y="2096361"/>
            <a:ext cx="4831971" cy="0"/>
          </a:xfrm>
          <a:prstGeom prst="line">
            <a:avLst/>
          </a:prstGeom>
          <a:noFill/>
          <a:ln w="6350" cap="rnd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3448169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7E142738-6B1A-8F89-3ED2-66E43D913CBC}"/>
              </a:ext>
            </a:extLst>
          </p:cNvPr>
          <p:cNvSpPr/>
          <p:nvPr/>
        </p:nvSpPr>
        <p:spPr>
          <a:xfrm>
            <a:off x="78063" y="1187427"/>
            <a:ext cx="233718" cy="9144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2EA1C500-D8FB-FF0F-DDA4-39C907A4CFBA}"/>
              </a:ext>
            </a:extLst>
          </p:cNvPr>
          <p:cNvSpPr/>
          <p:nvPr/>
        </p:nvSpPr>
        <p:spPr>
          <a:xfrm>
            <a:off x="78062" y="2271701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C533D51F-9D1B-4073-31D1-9B9F053BA79E}"/>
              </a:ext>
            </a:extLst>
          </p:cNvPr>
          <p:cNvSpPr/>
          <p:nvPr/>
        </p:nvSpPr>
        <p:spPr>
          <a:xfrm>
            <a:off x="78062" y="3127375"/>
            <a:ext cx="233718" cy="685800"/>
          </a:xfrm>
          <a:prstGeom prst="roundRect">
            <a:avLst>
              <a:gd name="adj" fmla="val 50000"/>
            </a:avLst>
          </a:prstGeom>
          <a:solidFill>
            <a:srgbClr val="1E39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2E17CD17-D0C3-CFC6-C1C0-872A72D7807C}"/>
              </a:ext>
            </a:extLst>
          </p:cNvPr>
          <p:cNvSpPr/>
          <p:nvPr/>
        </p:nvSpPr>
        <p:spPr>
          <a:xfrm>
            <a:off x="78062" y="3983049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84B7DD66-1C6D-1123-4E4A-1DB54008DD16}"/>
              </a:ext>
            </a:extLst>
          </p:cNvPr>
          <p:cNvSpPr/>
          <p:nvPr/>
        </p:nvSpPr>
        <p:spPr>
          <a:xfrm>
            <a:off x="78062" y="4838723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8D52C45B-B219-BC65-44E1-DDD202BF0FE1}"/>
              </a:ext>
            </a:extLst>
          </p:cNvPr>
          <p:cNvSpPr txBox="1"/>
          <p:nvPr/>
        </p:nvSpPr>
        <p:spPr>
          <a:xfrm>
            <a:off x="435822" y="212626"/>
            <a:ext cx="9302532" cy="311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44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二氮嗪可有效抑制胰岛素分泌，迅速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增加血糖水平，</a:t>
            </a:r>
            <a:r>
              <a:rPr kumimoji="0" lang="zh-CN" alt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有效率为</a:t>
            </a:r>
            <a:r>
              <a:rPr kumimoji="0" lang="en-US" altLang="zh-CN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61%~64%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  <a:cs typeface="CJSOFB+MicrosoftYaHei-Bold"/>
            </a:endParaRPr>
          </a:p>
        </p:txBody>
      </p:sp>
      <p:sp>
        <p:nvSpPr>
          <p:cNvPr id="21" name="object 13">
            <a:extLst>
              <a:ext uri="{FF2B5EF4-FFF2-40B4-BE49-F238E27FC236}">
                <a16:creationId xmlns:a16="http://schemas.microsoft.com/office/drawing/2014/main" id="{6EE147E4-8E10-2745-35C7-ABF59E92A025}"/>
              </a:ext>
            </a:extLst>
          </p:cNvPr>
          <p:cNvSpPr txBox="1"/>
          <p:nvPr/>
        </p:nvSpPr>
        <p:spPr>
          <a:xfrm>
            <a:off x="244117" y="6019935"/>
            <a:ext cx="4372333" cy="407867"/>
          </a:xfrm>
          <a:prstGeom prst="rect">
            <a:avLst/>
          </a:prstGeom>
        </p:spPr>
        <p:txBody>
          <a:bodyPr vert="horz" wrap="square" lIns="0" tIns="12762" rIns="0" bIns="0" rtlCol="0">
            <a:spAutoFit/>
          </a:bodyPr>
          <a:lstStyle/>
          <a:p>
            <a:pPr marL="12700" indent="-241813">
              <a:spcBef>
                <a:spcPts val="95"/>
              </a:spcBef>
              <a:buFontTx/>
              <a:buAutoNum type="arabicPeriod"/>
              <a:defRPr/>
            </a:pP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Davis J C, et al. Journal of Nuclear Medicine, 2021, 62(Supplement 2): 51S-56S.</a:t>
            </a:r>
          </a:p>
          <a:p>
            <a:pPr marL="12700" indent="-241813">
              <a:spcBef>
                <a:spcPts val="95"/>
              </a:spcBef>
              <a:buFontTx/>
              <a:buAutoNum type="arabicPeriod"/>
              <a:defRPr/>
            </a:pP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中华医学会儿科学分会内分泌遗传代谢学组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, 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等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.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中华儿科杂志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, 2023, 61(5): 412-417.</a:t>
            </a:r>
          </a:p>
          <a:p>
            <a:pPr marL="12700" indent="-241813">
              <a:spcBef>
                <a:spcPts val="95"/>
              </a:spcBef>
              <a:buFontTx/>
              <a:buAutoNum type="arabicPeriod"/>
              <a:defRPr/>
            </a:pP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 Leon D </a:t>
            </a:r>
            <a:r>
              <a:rPr lang="en-US" altLang="zh-CN" sz="800" dirty="0" err="1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et al.  </a:t>
            </a:r>
            <a:r>
              <a:rPr lang="en-US" altLang="zh-CN" sz="800" dirty="0" err="1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Horm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Res </a:t>
            </a:r>
            <a:r>
              <a:rPr lang="en-US" altLang="zh-CN" sz="800" dirty="0" err="1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Paediatr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2023, 14.</a:t>
            </a: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67206766-7AA1-DE1D-92CC-A458FD746836}"/>
              </a:ext>
            </a:extLst>
          </p:cNvPr>
          <p:cNvSpPr txBox="1"/>
          <p:nvPr/>
        </p:nvSpPr>
        <p:spPr>
          <a:xfrm>
            <a:off x="8587663" y="6139919"/>
            <a:ext cx="28298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zh-CN" sz="1100" dirty="0">
                <a:solidFill>
                  <a:srgbClr val="E7E6E6">
                    <a:lumMod val="25000"/>
                  </a:srgbClr>
                </a:solidFill>
                <a:latin typeface="微软雅黑"/>
                <a:ea typeface="微软雅黑"/>
              </a:rPr>
              <a:t>*</a:t>
            </a:r>
            <a:r>
              <a:rPr lang="zh-CN" altLang="en-US" sz="1100" dirty="0">
                <a:solidFill>
                  <a:srgbClr val="E7E6E6">
                    <a:lumMod val="25000"/>
                  </a:srgbClr>
                </a:solidFill>
                <a:latin typeface="微软雅黑"/>
                <a:ea typeface="微软雅黑"/>
              </a:rPr>
              <a:t>截至</a:t>
            </a:r>
            <a:r>
              <a:rPr lang="en-US" altLang="zh-CN" sz="1100" dirty="0">
                <a:solidFill>
                  <a:srgbClr val="E7E6E6">
                    <a:lumMod val="25000"/>
                  </a:srgbClr>
                </a:solidFill>
                <a:latin typeface="微软雅黑"/>
                <a:ea typeface="微软雅黑"/>
              </a:rPr>
              <a:t>2024</a:t>
            </a:r>
            <a:r>
              <a:rPr lang="zh-CN" altLang="en-US" sz="1100" dirty="0">
                <a:solidFill>
                  <a:srgbClr val="E7E6E6">
                    <a:lumMod val="25000"/>
                  </a:srgbClr>
                </a:solidFill>
                <a:latin typeface="微软雅黑"/>
                <a:ea typeface="微软雅黑"/>
              </a:rPr>
              <a:t>年</a:t>
            </a:r>
            <a:r>
              <a:rPr lang="en-US" altLang="zh-CN" sz="1100" dirty="0">
                <a:solidFill>
                  <a:srgbClr val="E7E6E6">
                    <a:lumMod val="25000"/>
                  </a:srgbClr>
                </a:solidFill>
                <a:latin typeface="微软雅黑"/>
                <a:ea typeface="微软雅黑"/>
              </a:rPr>
              <a:t>7</a:t>
            </a:r>
            <a:r>
              <a:rPr lang="zh-CN" altLang="en-US" sz="1100" dirty="0">
                <a:solidFill>
                  <a:srgbClr val="E7E6E6">
                    <a:lumMod val="25000"/>
                  </a:srgbClr>
                </a:solidFill>
                <a:latin typeface="微软雅黑"/>
                <a:ea typeface="微软雅黑"/>
              </a:rPr>
              <a:t>月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A64E756D-E1A4-A842-1F03-C41413D472EC}"/>
              </a:ext>
            </a:extLst>
          </p:cNvPr>
          <p:cNvSpPr/>
          <p:nvPr/>
        </p:nvSpPr>
        <p:spPr bwMode="gray">
          <a:xfrm>
            <a:off x="435822" y="986745"/>
            <a:ext cx="10855842" cy="1987407"/>
          </a:xfrm>
          <a:prstGeom prst="rect">
            <a:avLst/>
          </a:prstGeom>
          <a:solidFill>
            <a:srgbClr val="FFFFFF"/>
          </a:solidFill>
          <a:ln w="6350" cap="flat" cmpd="sng" algn="ctr">
            <a:solidFill>
              <a:srgbClr val="FFFFFF">
                <a:lumMod val="50000"/>
              </a:srgb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endParaRPr kumimoji="0" lang="zh-CN" altLang="en-US" sz="1800" b="1" i="0" u="none" strike="noStrike" kern="0" cap="none" spc="0" normalizeH="0" baseline="0" noProof="0" dirty="0">
              <a:ln>
                <a:noFill/>
              </a:ln>
              <a:solidFill>
                <a:srgbClr val="0000C9"/>
              </a:solidFill>
              <a:effectLst/>
              <a:uLnTx/>
              <a:uFillTx/>
              <a:latin typeface="Arial" panose="020B0604020202020204"/>
              <a:ea typeface="黑体" panose="02010609060101010101" pitchFamily="49" charset="-122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108B22E1-8C89-FCD1-F4F7-FAC5975BD644}"/>
              </a:ext>
            </a:extLst>
          </p:cNvPr>
          <p:cNvSpPr/>
          <p:nvPr/>
        </p:nvSpPr>
        <p:spPr bwMode="gray">
          <a:xfrm>
            <a:off x="813279" y="758570"/>
            <a:ext cx="2431571" cy="456349"/>
          </a:xfrm>
          <a:prstGeom prst="rect">
            <a:avLst/>
          </a:prstGeom>
          <a:solidFill>
            <a:srgbClr val="0095FF">
              <a:lumMod val="20000"/>
              <a:lumOff val="80000"/>
            </a:srgbClr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216000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二氮嗪作用机制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9A0A1D01-D8F7-0422-F220-13DC523290C0}"/>
              </a:ext>
            </a:extLst>
          </p:cNvPr>
          <p:cNvSpPr txBox="1"/>
          <p:nvPr/>
        </p:nvSpPr>
        <p:spPr bwMode="gray">
          <a:xfrm>
            <a:off x="567604" y="1224691"/>
            <a:ext cx="10724060" cy="1895799"/>
          </a:xfrm>
          <a:prstGeom prst="rect">
            <a:avLst/>
          </a:prstGeom>
        </p:spPr>
        <p:txBody>
          <a:bodyPr wrap="square" lIns="45720" tIns="45720" rIns="45720" bIns="45720" rtlCol="0">
            <a:noAutofit/>
          </a:bodyPr>
          <a:lstStyle/>
          <a:p>
            <a:pPr marL="342900" indent="-342900" defTabSz="45720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1600" b="1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K</a:t>
            </a:r>
            <a:r>
              <a:rPr lang="en-US" altLang="zh-CN" sz="1600" b="1" baseline="-250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ATP</a:t>
            </a:r>
            <a:r>
              <a:rPr lang="zh-CN" altLang="en-US" sz="1600" b="1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通道：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由</a:t>
            </a:r>
            <a:r>
              <a:rPr lang="en-US" altLang="zh-CN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ABCC8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基因编码的</a:t>
            </a:r>
            <a:r>
              <a:rPr lang="en-US" altLang="zh-CN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4</a:t>
            </a: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个磺酰脲受体</a:t>
            </a:r>
            <a:r>
              <a:rPr lang="en-US" altLang="zh-CN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1</a:t>
            </a: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蛋白</a:t>
            </a:r>
            <a:r>
              <a:rPr lang="en-US" altLang="zh-CN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(SUR1)</a:t>
            </a: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亚基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和</a:t>
            </a:r>
            <a:r>
              <a:rPr lang="en-US" altLang="zh-CN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KCNJ11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基因编码的</a:t>
            </a:r>
            <a:r>
              <a:rPr lang="en-US" altLang="zh-CN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4</a:t>
            </a: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个内向整流钾通道蛋白</a:t>
            </a:r>
            <a:r>
              <a:rPr lang="en-US" altLang="zh-CN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(Kir6.2)</a:t>
            </a: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亚基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组成</a:t>
            </a:r>
            <a:r>
              <a:rPr lang="en-US" altLang="zh-CN" sz="1600" baseline="300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1</a:t>
            </a:r>
          </a:p>
          <a:p>
            <a:pPr marL="342900" indent="-342900" defTabSz="45720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sz="1600" b="1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二氮嗪作用机制：</a:t>
            </a: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二氮嗪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是</a:t>
            </a:r>
            <a:r>
              <a:rPr lang="en-US" altLang="zh-CN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K</a:t>
            </a:r>
            <a:r>
              <a:rPr lang="en-US" altLang="zh-CN" sz="1600" baseline="-250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ATP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通道</a:t>
            </a:r>
            <a:r>
              <a:rPr lang="zh-CN" altLang="en-US" sz="1600" b="1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开放剂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，与</a:t>
            </a:r>
            <a:r>
              <a:rPr lang="en-US" altLang="zh-CN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SUR1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亚单位结合，使</a:t>
            </a:r>
            <a:r>
              <a:rPr lang="en-US" altLang="zh-CN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K</a:t>
            </a:r>
            <a:r>
              <a:rPr lang="en-US" altLang="zh-CN" sz="1600" baseline="-250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ATP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通道处于</a:t>
            </a:r>
            <a:r>
              <a:rPr lang="zh-CN" altLang="en-US" sz="1600" b="1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开放状态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，抑制胰岛</a:t>
            </a:r>
            <a:r>
              <a:rPr lang="en-US" altLang="zh-CN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β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细胞分泌胰岛素</a:t>
            </a:r>
            <a:r>
              <a:rPr lang="zh-CN" altLang="en-US" sz="1600" dirty="0">
                <a:latin typeface="微软雅黑"/>
                <a:ea typeface="微软雅黑"/>
                <a:cs typeface="+mn-ea"/>
                <a:sym typeface="+mn-ea"/>
              </a:rPr>
              <a:t>（目前</a:t>
            </a:r>
            <a:r>
              <a:rPr lang="zh-CN" altLang="en-US" sz="1600" b="1" dirty="0">
                <a:latin typeface="微软雅黑"/>
                <a:ea typeface="微软雅黑"/>
                <a:cs typeface="+mn-ea"/>
                <a:sym typeface="+mn-ea"/>
              </a:rPr>
              <a:t>唯一被批准</a:t>
            </a:r>
            <a:r>
              <a:rPr lang="zh-CN" altLang="en-US" sz="1600" dirty="0">
                <a:latin typeface="微软雅黑"/>
                <a:ea typeface="微软雅黑"/>
                <a:cs typeface="+mn-ea"/>
                <a:sym typeface="+mn-ea"/>
              </a:rPr>
              <a:t>用于治疗高胰岛素血症的药物</a:t>
            </a:r>
            <a:r>
              <a:rPr lang="en-US" altLang="zh-CN" sz="1600" baseline="30000" dirty="0">
                <a:latin typeface="微软雅黑"/>
                <a:ea typeface="微软雅黑"/>
                <a:cs typeface="+mn-ea"/>
                <a:sym typeface="+mn-ea"/>
              </a:rPr>
              <a:t>3</a:t>
            </a:r>
            <a:r>
              <a:rPr lang="zh-CN" altLang="en-US" sz="1600" dirty="0">
                <a:latin typeface="微软雅黑"/>
                <a:ea typeface="微软雅黑"/>
                <a:cs typeface="+mn-ea"/>
                <a:sym typeface="+mn-ea"/>
              </a:rPr>
              <a:t>*）</a:t>
            </a:r>
            <a:r>
              <a:rPr lang="en-US" altLang="zh-CN" sz="1600" dirty="0">
                <a:solidFill>
                  <a:srgbClr val="002060"/>
                </a:solidFill>
                <a:latin typeface="微软雅黑"/>
                <a:ea typeface="微软雅黑"/>
                <a:cs typeface="+mn-ea"/>
                <a:sym typeface="+mn-ea"/>
              </a:rPr>
              <a:t>,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口服二氮嗪可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迅速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产生与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剂量相关的血糖水平升高</a:t>
            </a:r>
            <a:r>
              <a:rPr kumimoji="0" lang="zh-CN" altLang="en-US" sz="160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，高血糖效应在</a:t>
            </a:r>
            <a:r>
              <a:rPr kumimoji="0" lang="en-US" altLang="zh-CN" sz="160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1</a:t>
            </a:r>
            <a:r>
              <a:rPr kumimoji="0" lang="zh-CN" altLang="en-US" sz="160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小时内开始</a:t>
            </a:r>
            <a:r>
              <a:rPr lang="en-US" altLang="zh-CN" sz="1600" baseline="300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2</a:t>
            </a:r>
            <a:endParaRPr kumimoji="0" lang="en-US" altLang="zh-CN" sz="1600" i="0" u="none" strike="noStrike" kern="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微软雅黑"/>
              <a:ea typeface="微软雅黑"/>
              <a:cs typeface="Calibri" panose="020F0502020204030204" pitchFamily="34" charset="0"/>
            </a:endParaRPr>
          </a:p>
          <a:p>
            <a:pPr marL="342900" indent="-342900" defTabSz="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altLang="zh-CN" sz="1400" dirty="0">
              <a:solidFill>
                <a:srgbClr val="002060"/>
              </a:solidFill>
              <a:latin typeface="微软雅黑"/>
              <a:ea typeface="微软雅黑"/>
              <a:cs typeface="+mn-ea"/>
              <a:sym typeface="+mn-ea"/>
            </a:endParaRPr>
          </a:p>
          <a:p>
            <a:pPr marL="342900" indent="-342900" defTabSz="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altLang="zh-CN" sz="1400" dirty="0">
              <a:solidFill>
                <a:srgbClr val="181717"/>
              </a:solidFill>
              <a:latin typeface="微软雅黑"/>
              <a:ea typeface="微软雅黑"/>
              <a:cs typeface="+mn-ea"/>
              <a:sym typeface="+mn-ea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C8209C5E-4259-0D3C-FEFC-3DF8AEEBE5A8}"/>
              </a:ext>
            </a:extLst>
          </p:cNvPr>
          <p:cNvSpPr/>
          <p:nvPr/>
        </p:nvSpPr>
        <p:spPr bwMode="gray">
          <a:xfrm>
            <a:off x="435822" y="3385356"/>
            <a:ext cx="10855842" cy="1503217"/>
          </a:xfrm>
          <a:prstGeom prst="rect">
            <a:avLst/>
          </a:prstGeom>
          <a:solidFill>
            <a:srgbClr val="FFFFFF"/>
          </a:solidFill>
          <a:ln w="6350" cap="flat" cmpd="sng" algn="ctr">
            <a:solidFill>
              <a:srgbClr val="FFFFFF">
                <a:lumMod val="50000"/>
              </a:srgb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endParaRPr kumimoji="0" lang="zh-CN" altLang="en-US" sz="1800" b="1" i="0" u="none" strike="noStrike" kern="0" cap="none" spc="0" normalizeH="0" baseline="0" noProof="0" dirty="0">
              <a:ln>
                <a:noFill/>
              </a:ln>
              <a:solidFill>
                <a:srgbClr val="0000C9"/>
              </a:solidFill>
              <a:effectLst/>
              <a:uLnTx/>
              <a:uFillTx/>
              <a:latin typeface="Arial" panose="020B0604020202020204"/>
              <a:ea typeface="黑体" panose="02010609060101010101" pitchFamily="49" charset="-122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A248FC25-D1D6-009D-8D7E-3208C4A3EFA1}"/>
              </a:ext>
            </a:extLst>
          </p:cNvPr>
          <p:cNvSpPr/>
          <p:nvPr/>
        </p:nvSpPr>
        <p:spPr bwMode="gray">
          <a:xfrm>
            <a:off x="813279" y="3157180"/>
            <a:ext cx="6014719" cy="456349"/>
          </a:xfrm>
          <a:prstGeom prst="rect">
            <a:avLst/>
          </a:prstGeom>
          <a:solidFill>
            <a:srgbClr val="0095FF">
              <a:lumMod val="20000"/>
              <a:lumOff val="80000"/>
            </a:srgbClr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216000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中国</a:t>
            </a:r>
            <a:r>
              <a:rPr kumimoji="0" lang="en-US" altLang="zh-CN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CHI</a:t>
            </a: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患者接受二氮嗪治疗的有效率为</a:t>
            </a:r>
            <a:r>
              <a:rPr kumimoji="0" lang="en-US" altLang="zh-CN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61%~64%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13A381C2-2C5C-F823-7B21-13BF0B5C67A7}"/>
              </a:ext>
            </a:extLst>
          </p:cNvPr>
          <p:cNvSpPr txBox="1"/>
          <p:nvPr/>
        </p:nvSpPr>
        <p:spPr bwMode="gray">
          <a:xfrm>
            <a:off x="662931" y="3670150"/>
            <a:ext cx="8091378" cy="1237956"/>
          </a:xfrm>
          <a:prstGeom prst="rect">
            <a:avLst/>
          </a:prstGeom>
        </p:spPr>
        <p:txBody>
          <a:bodyPr wrap="square" lIns="45720" tIns="45720" rIns="45720" bIns="45720" rtlCol="0">
            <a:noAutofit/>
          </a:bodyPr>
          <a:lstStyle/>
          <a:p>
            <a:pPr marL="171450" indent="-17145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40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2002-2016</a:t>
            </a:r>
            <a:r>
              <a:rPr lang="zh-CN" altLang="en-US" sz="140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年</a:t>
            </a:r>
            <a:r>
              <a:rPr lang="en-US" altLang="zh-CN" sz="140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1</a:t>
            </a:r>
            <a:r>
              <a:rPr lang="zh-CN" altLang="en-US" sz="140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月期间首都医科大学附属北京儿童医院收治的</a:t>
            </a:r>
            <a:r>
              <a:rPr lang="en-US" altLang="zh-CN" sz="140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145</a:t>
            </a:r>
            <a:r>
              <a:rPr lang="zh-CN" altLang="en-US" sz="140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例应用二氮嗪治疗</a:t>
            </a:r>
            <a:r>
              <a:rPr lang="en-US" altLang="zh-CN" sz="140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CHI</a:t>
            </a:r>
            <a:r>
              <a:rPr lang="zh-CN" altLang="en-US" sz="140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患儿进行了回顾性研究显示</a:t>
            </a: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，二氮嗪有效率为</a:t>
            </a:r>
            <a:r>
              <a:rPr lang="en-US" altLang="zh-CN" sz="14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61.4%</a:t>
            </a:r>
            <a:r>
              <a:rPr lang="en-US" altLang="zh-CN" sz="1400" baseline="30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lang="zh-CN" altLang="en-US" sz="1400" baseline="30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浙江大学医学院附属儿童医院回顾分析了国内</a:t>
            </a:r>
            <a:r>
              <a:rPr lang="en-US" altLang="zh-CN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CHI</a:t>
            </a: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近</a:t>
            </a:r>
            <a:r>
              <a:rPr lang="en-US" altLang="zh-CN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15</a:t>
            </a: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年文献综述，其中</a:t>
            </a:r>
            <a:r>
              <a:rPr lang="en-US" altLang="zh-CN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140</a:t>
            </a: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例使用了二氮嗪，</a:t>
            </a:r>
            <a:r>
              <a:rPr lang="en-US" altLang="zh-CN" sz="14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64.3%</a:t>
            </a: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的患者用药后血糖恢复正常</a:t>
            </a:r>
            <a:r>
              <a:rPr lang="en-US" altLang="zh-CN" sz="1400" baseline="30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endParaRPr lang="zh-CN" altLang="en-US" sz="1400" baseline="30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4" name="组合 33">
            <a:extLst>
              <a:ext uri="{FF2B5EF4-FFF2-40B4-BE49-F238E27FC236}">
                <a16:creationId xmlns:a16="http://schemas.microsoft.com/office/drawing/2014/main" id="{CE178474-4F42-FCE0-8D1A-9DDF4254CE6B}"/>
              </a:ext>
            </a:extLst>
          </p:cNvPr>
          <p:cNvGrpSpPr/>
          <p:nvPr/>
        </p:nvGrpSpPr>
        <p:grpSpPr>
          <a:xfrm>
            <a:off x="8731250" y="3076705"/>
            <a:ext cx="2075405" cy="1691884"/>
            <a:chOff x="1568450" y="3338368"/>
            <a:chExt cx="1981200" cy="1950723"/>
          </a:xfrm>
        </p:grpSpPr>
        <p:graphicFrame>
          <p:nvGraphicFramePr>
            <p:cNvPr id="35" name="Chart 3">
              <a:extLst>
                <a:ext uri="{FF2B5EF4-FFF2-40B4-BE49-F238E27FC236}">
                  <a16:creationId xmlns:a16="http://schemas.microsoft.com/office/drawing/2014/main" id="{A01F2060-3BFF-1188-AACF-F98370A5AA04}"/>
                </a:ext>
              </a:extLst>
            </p:cNvPr>
            <p:cNvGraphicFramePr/>
            <p:nvPr>
              <p:custDataLst>
                <p:tags r:id="rId1"/>
              </p:custDataLst>
              <p:extLst>
                <p:ext uri="{D42A27DB-BD31-4B8C-83A1-F6EECF244321}">
                  <p14:modId xmlns:p14="http://schemas.microsoft.com/office/powerpoint/2010/main" val="2715639220"/>
                </p:ext>
              </p:extLst>
            </p:nvPr>
          </p:nvGraphicFramePr>
          <p:xfrm>
            <a:off x="1568450" y="3338368"/>
            <a:ext cx="1981200" cy="195072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3E98D01D-9A47-F306-91F1-23D3A52A54D7}"/>
                </a:ext>
              </a:extLst>
            </p:cNvPr>
            <p:cNvSpPr txBox="1"/>
            <p:nvPr/>
          </p:nvSpPr>
          <p:spPr>
            <a:xfrm>
              <a:off x="1801460" y="3742175"/>
              <a:ext cx="543542" cy="3193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1200" dirty="0"/>
                <a:t>64.3%</a:t>
              </a:r>
              <a:endParaRPr lang="zh-CN" altLang="en-US" sz="1200" dirty="0"/>
            </a:p>
          </p:txBody>
        </p:sp>
        <p:sp>
          <p:nvSpPr>
            <p:cNvPr id="37" name="文本框 36">
              <a:extLst>
                <a:ext uri="{FF2B5EF4-FFF2-40B4-BE49-F238E27FC236}">
                  <a16:creationId xmlns:a16="http://schemas.microsoft.com/office/drawing/2014/main" id="{19BB73A7-BA82-9E1C-A99C-FB6FCB3E1C3D}"/>
                </a:ext>
              </a:extLst>
            </p:cNvPr>
            <p:cNvSpPr txBox="1"/>
            <p:nvPr/>
          </p:nvSpPr>
          <p:spPr>
            <a:xfrm>
              <a:off x="2766999" y="3806402"/>
              <a:ext cx="543542" cy="3193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1200" dirty="0"/>
                <a:t>61.4%</a:t>
              </a:r>
              <a:endParaRPr lang="zh-CN" altLang="en-US" sz="1200" dirty="0"/>
            </a:p>
          </p:txBody>
        </p:sp>
      </p:grpSp>
      <p:sp>
        <p:nvSpPr>
          <p:cNvPr id="39" name="文本框 38">
            <a:extLst>
              <a:ext uri="{FF2B5EF4-FFF2-40B4-BE49-F238E27FC236}">
                <a16:creationId xmlns:a16="http://schemas.microsoft.com/office/drawing/2014/main" id="{1E6D7DCE-57E9-7A3A-77B6-A03B96037069}"/>
              </a:ext>
            </a:extLst>
          </p:cNvPr>
          <p:cNvSpPr txBox="1"/>
          <p:nvPr/>
        </p:nvSpPr>
        <p:spPr>
          <a:xfrm>
            <a:off x="8803623" y="4611782"/>
            <a:ext cx="9653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140</a:t>
            </a:r>
            <a:r>
              <a:rPr lang="zh-CN" altLang="en-US" sz="1100" dirty="0"/>
              <a:t>例中国人</a:t>
            </a: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B970194C-8336-FBCD-7D67-A4B8F31FA2F2}"/>
              </a:ext>
            </a:extLst>
          </p:cNvPr>
          <p:cNvSpPr txBox="1"/>
          <p:nvPr/>
        </p:nvSpPr>
        <p:spPr>
          <a:xfrm>
            <a:off x="9788819" y="4585649"/>
            <a:ext cx="9653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145</a:t>
            </a:r>
            <a:r>
              <a:rPr lang="zh-CN" altLang="en-US" sz="1100" dirty="0"/>
              <a:t>例中国人</a:t>
            </a:r>
          </a:p>
        </p:txBody>
      </p: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D8AE9597-D9D1-03AE-5BC2-9D701BC996B9}"/>
              </a:ext>
            </a:extLst>
          </p:cNvPr>
          <p:cNvGrpSpPr/>
          <p:nvPr/>
        </p:nvGrpSpPr>
        <p:grpSpPr>
          <a:xfrm>
            <a:off x="435822" y="5028090"/>
            <a:ext cx="10855842" cy="894327"/>
            <a:chOff x="446798" y="1411178"/>
            <a:chExt cx="11185220" cy="894327"/>
          </a:xfrm>
        </p:grpSpPr>
        <p:sp>
          <p:nvSpPr>
            <p:cNvPr id="45" name="矩形 44">
              <a:extLst>
                <a:ext uri="{FF2B5EF4-FFF2-40B4-BE49-F238E27FC236}">
                  <a16:creationId xmlns:a16="http://schemas.microsoft.com/office/drawing/2014/main" id="{146A3968-1CBA-90A2-AB2F-AFCF3EDF1418}"/>
                </a:ext>
              </a:extLst>
            </p:cNvPr>
            <p:cNvSpPr/>
            <p:nvPr/>
          </p:nvSpPr>
          <p:spPr bwMode="gray">
            <a:xfrm>
              <a:off x="446798" y="1411178"/>
              <a:ext cx="1498360" cy="88763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29" tIns="45715" rIns="91429" bIns="4571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fontAlgn="base">
                <a:spcAft>
                  <a:spcPct val="0"/>
                </a:spcAft>
                <a:buClr>
                  <a:schemeClr val="accent2"/>
                </a:buClr>
                <a:buSzPct val="90000"/>
              </a:pPr>
              <a:r>
                <a:rPr lang="en-US" altLang="zh-CN" sz="1400" b="1" dirty="0">
                  <a:solidFill>
                    <a:srgbClr val="181717"/>
                  </a:solidFill>
                  <a:latin typeface="微软雅黑"/>
                  <a:ea typeface="微软雅黑"/>
                  <a:cs typeface="+mn-ea"/>
                  <a:sym typeface="+mn-ea"/>
                </a:rPr>
                <a:t>K</a:t>
              </a:r>
              <a:r>
                <a:rPr lang="en-US" altLang="zh-CN" sz="1400" b="1" baseline="-25000" dirty="0">
                  <a:solidFill>
                    <a:srgbClr val="181717"/>
                  </a:solidFill>
                  <a:latin typeface="微软雅黑"/>
                  <a:ea typeface="微软雅黑"/>
                  <a:cs typeface="+mn-ea"/>
                  <a:sym typeface="+mn-ea"/>
                </a:rPr>
                <a:t>ATP</a:t>
              </a:r>
              <a:r>
                <a:rPr lang="zh-CN" altLang="en-US" sz="1400" b="1" dirty="0">
                  <a:solidFill>
                    <a:srgbClr val="181717"/>
                  </a:solidFill>
                  <a:latin typeface="微软雅黑"/>
                  <a:ea typeface="微软雅黑"/>
                  <a:cs typeface="+mn-ea"/>
                  <a:sym typeface="+mn-ea"/>
                </a:rPr>
                <a:t>通道型</a:t>
              </a:r>
              <a:r>
                <a:rPr lang="en-US" altLang="zh-CN" sz="1400" b="1" dirty="0">
                  <a:solidFill>
                    <a:srgbClr val="181717"/>
                  </a:solidFill>
                  <a:latin typeface="微软雅黑"/>
                  <a:ea typeface="微软雅黑"/>
                  <a:cs typeface="+mn-ea"/>
                  <a:sym typeface="+mn-ea"/>
                </a:rPr>
                <a:t>CHI</a:t>
              </a:r>
              <a:endPara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 fontAlgn="base">
                <a:spcAft>
                  <a:spcPct val="0"/>
                </a:spcAft>
                <a:buClr>
                  <a:schemeClr val="accent2"/>
                </a:buClr>
                <a:buSzPct val="90000"/>
              </a:pPr>
              <a:r>
                <a:rPr lang="zh-CN" altLang="en-US" sz="1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二氮嗪无反应</a:t>
              </a:r>
              <a:endPara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6" name="矩形 45">
              <a:extLst>
                <a:ext uri="{FF2B5EF4-FFF2-40B4-BE49-F238E27FC236}">
                  <a16:creationId xmlns:a16="http://schemas.microsoft.com/office/drawing/2014/main" id="{AD617979-8398-F651-202C-D37A15AF125D}"/>
                </a:ext>
              </a:extLst>
            </p:cNvPr>
            <p:cNvSpPr/>
            <p:nvPr/>
          </p:nvSpPr>
          <p:spPr bwMode="gray">
            <a:xfrm>
              <a:off x="1945158" y="1417866"/>
              <a:ext cx="9686860" cy="887639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bg1">
                  <a:lumMod val="5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176400" indent="-176400" fontAlgn="base">
                <a:lnSpc>
                  <a:spcPct val="120000"/>
                </a:lnSpc>
                <a:spcAft>
                  <a:spcPts val="600"/>
                </a:spcAft>
                <a:buSzPct val="90000"/>
                <a:buFont typeface="Arial" panose="020B0604020202020204" pitchFamily="34" charset="0"/>
                <a:buChar char="•"/>
              </a:pPr>
              <a:r>
                <a:rPr lang="zh-CN" altLang="en-US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由于</a:t>
              </a:r>
              <a:r>
                <a:rPr lang="en-US" altLang="zh-CN" sz="1400" b="1" dirty="0">
                  <a:solidFill>
                    <a:srgbClr val="181717"/>
                  </a:solidFill>
                  <a:latin typeface="微软雅黑"/>
                  <a:ea typeface="微软雅黑"/>
                  <a:cs typeface="+mn-ea"/>
                  <a:sym typeface="+mn-ea"/>
                </a:rPr>
                <a:t>K</a:t>
              </a:r>
              <a:r>
                <a:rPr lang="en-US" altLang="zh-CN" sz="1400" b="1" baseline="-25000" dirty="0">
                  <a:solidFill>
                    <a:srgbClr val="181717"/>
                  </a:solidFill>
                  <a:latin typeface="微软雅黑"/>
                  <a:ea typeface="微软雅黑"/>
                  <a:cs typeface="+mn-ea"/>
                  <a:sym typeface="+mn-ea"/>
                </a:rPr>
                <a:t>ATP</a:t>
              </a:r>
              <a:r>
                <a:rPr lang="zh-CN" altLang="en-US" sz="1400" b="1" dirty="0">
                  <a:solidFill>
                    <a:srgbClr val="181717"/>
                  </a:solidFill>
                  <a:latin typeface="微软雅黑"/>
                  <a:ea typeface="微软雅黑"/>
                  <a:cs typeface="+mn-ea"/>
                  <a:sym typeface="+mn-ea"/>
                </a:rPr>
                <a:t>通道基因</a:t>
              </a:r>
              <a:r>
                <a:rPr lang="en-US" altLang="zh-CN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ABCC8</a:t>
              </a:r>
              <a:r>
                <a:rPr lang="zh-CN" altLang="en-US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或</a:t>
              </a:r>
              <a:r>
                <a:rPr lang="en-US" altLang="zh-CN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KCNJ11</a:t>
              </a:r>
              <a:r>
                <a:rPr lang="zh-CN" altLang="en-US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突变，该类</a:t>
              </a:r>
              <a:r>
                <a:rPr lang="en-US" altLang="zh-CN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CHI</a:t>
              </a:r>
              <a:r>
                <a:rPr lang="zh-CN" altLang="en-US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患者的胰岛</a:t>
              </a:r>
              <a:r>
                <a:rPr lang="en-US" altLang="zh-CN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β</a:t>
              </a:r>
              <a:r>
                <a:rPr lang="zh-CN" altLang="en-US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细胞</a:t>
              </a:r>
              <a:r>
                <a:rPr lang="zh-CN" altLang="en-US" sz="1400" dirty="0">
                  <a:solidFill>
                    <a:srgbClr val="2E3033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缺乏正常的</a:t>
              </a:r>
              <a:r>
                <a:rPr lang="en-US" altLang="zh-CN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K</a:t>
              </a:r>
              <a:r>
                <a:rPr lang="en-US" altLang="zh-CN" sz="1400" baseline="-250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ATP</a:t>
              </a:r>
              <a:r>
                <a:rPr lang="zh-CN" altLang="en-US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通道（</a:t>
              </a:r>
              <a:r>
                <a:rPr lang="zh-CN" altLang="en-US" sz="1400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二氮嗪无反应</a:t>
              </a:r>
              <a:r>
                <a:rPr lang="zh-CN" altLang="en-US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）</a:t>
              </a:r>
              <a:r>
                <a:rPr lang="zh-CN" altLang="en-US" sz="1400" dirty="0">
                  <a:solidFill>
                    <a:srgbClr val="2E3033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， 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细胞膜去极化</a:t>
              </a:r>
              <a:r>
                <a:rPr lang="zh-CN" altLang="en-US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导致钙通道打开，引起钙流入和</a:t>
              </a:r>
              <a:r>
                <a:rPr lang="zh-CN" altLang="en-US" sz="1400" b="1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胰岛素释放不受调节地持续释放</a:t>
              </a:r>
              <a:r>
                <a:rPr lang="en-US" altLang="zh-CN" sz="1400" baseline="30000" dirty="0">
                  <a:solidFill>
                    <a:srgbClr val="181717"/>
                  </a:solidFill>
                  <a:latin typeface="微软雅黑"/>
                  <a:ea typeface="微软雅黑"/>
                  <a:cs typeface="+mn-ea"/>
                  <a:sym typeface="+mn-ea"/>
                </a:rPr>
                <a:t>1</a:t>
              </a:r>
              <a:r>
                <a:rPr lang="zh-CN" altLang="en-US" sz="1400" dirty="0">
                  <a:solidFill>
                    <a:srgbClr val="2E3033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endParaRPr lang="en-US" altLang="zh-CN" sz="1400" dirty="0">
                <a:solidFill>
                  <a:srgbClr val="2E3033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176400" indent="-176400" fontAlgn="base">
                <a:lnSpc>
                  <a:spcPct val="120000"/>
                </a:lnSpc>
                <a:spcAft>
                  <a:spcPts val="600"/>
                </a:spcAft>
                <a:buSzPct val="90000"/>
                <a:buFont typeface="Arial" panose="020B0604020202020204" pitchFamily="34" charset="0"/>
                <a:buChar char="•"/>
              </a:pP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中国</a:t>
              </a: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CHI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患者的二氮嗪有效率与日本及欧美无明显种族差异</a:t>
              </a:r>
              <a:endPara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47" name="object 13">
            <a:extLst>
              <a:ext uri="{FF2B5EF4-FFF2-40B4-BE49-F238E27FC236}">
                <a16:creationId xmlns:a16="http://schemas.microsoft.com/office/drawing/2014/main" id="{F0097C68-D425-31AF-2306-136B738993E2}"/>
              </a:ext>
            </a:extLst>
          </p:cNvPr>
          <p:cNvSpPr txBox="1"/>
          <p:nvPr/>
        </p:nvSpPr>
        <p:spPr>
          <a:xfrm>
            <a:off x="4431290" y="6076656"/>
            <a:ext cx="4372333" cy="271932"/>
          </a:xfrm>
          <a:prstGeom prst="rect">
            <a:avLst/>
          </a:prstGeom>
        </p:spPr>
        <p:txBody>
          <a:bodyPr vert="horz" wrap="square" lIns="0" tIns="12762" rIns="0" bIns="0" rtlCol="0">
            <a:spAutoFit/>
          </a:bodyPr>
          <a:lstStyle/>
          <a:p>
            <a:pPr marL="12700" indent="-241813">
              <a:spcBef>
                <a:spcPts val="95"/>
              </a:spcBef>
              <a:buFont typeface="+mj-lt"/>
              <a:buAutoNum type="arabicPeriod" startAt="4"/>
              <a:defRPr/>
            </a:pP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Wei Yan Wan , et al. J Clin Res </a:t>
            </a:r>
            <a:r>
              <a:rPr lang="en-US" altLang="zh-CN" sz="800" dirty="0" err="1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Pediatr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Endocrinol. 2017.</a:t>
            </a:r>
          </a:p>
          <a:p>
            <a:pPr marL="12700" indent="-241813">
              <a:spcBef>
                <a:spcPts val="95"/>
              </a:spcBef>
              <a:buFontTx/>
              <a:buAutoNum type="arabicPeriod" startAt="4"/>
              <a:defRPr/>
            </a:pP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徐子迪等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. 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中华胰腺病杂志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.2018</a:t>
            </a:r>
            <a:endParaRPr lang="en-US" altLang="zh-CN" sz="8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166568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f0A4U3c6OuzEBgc1pF.jw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Theme">
  <a:themeElements>
    <a:clrScheme name="灰度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0hv0br05">
      <a:majorFont>
        <a:latin typeface="思源黑体 CN Light"/>
        <a:ea typeface="思源黑体 CN Light"/>
        <a:cs typeface=""/>
      </a:majorFont>
      <a:minorFont>
        <a:latin typeface="思源黑体 CN Light"/>
        <a:ea typeface="思源黑体 CN Light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LASSIC - Standart Office">
    <a:dk1>
      <a:srgbClr val="44546A"/>
    </a:dk1>
    <a:lt1>
      <a:sysClr val="window" lastClr="FFFFFF"/>
    </a:lt1>
    <a:dk2>
      <a:srgbClr val="8496B0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Custom 1">
    <a:majorFont>
      <a:latin typeface="微软雅黑"/>
      <a:ea typeface="微软雅黑"/>
      <a:cs typeface=""/>
    </a:majorFont>
    <a:minorFont>
      <a:latin typeface="微软雅黑"/>
      <a:ea typeface="微软雅黑"/>
      <a:cs typeface=""/>
    </a:minorFont>
  </a:fontScheme>
  <a:fmtScheme name="Office 主题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12657</TotalTime>
  <Words>3026</Words>
  <Application>Microsoft Office PowerPoint</Application>
  <PresentationFormat>自定义</PresentationFormat>
  <Paragraphs>310</Paragraphs>
  <Slides>12</Slides>
  <Notes>8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BlinkMacSystemFont</vt:lpstr>
      <vt:lpstr>等线</vt:lpstr>
      <vt:lpstr>华文隶书</vt:lpstr>
      <vt:lpstr>思源黑体 CN Light</vt:lpstr>
      <vt:lpstr>微软雅黑</vt:lpstr>
      <vt:lpstr>Arial</vt:lpstr>
      <vt:lpstr>Arial Black</vt:lpstr>
      <vt:lpstr>Calibri</vt:lpstr>
      <vt:lpstr>Times New Roman</vt:lpstr>
      <vt:lpstr>Wingdings</vt:lpstr>
      <vt:lpstr>Office Theme</vt:lpstr>
      <vt:lpstr>think-cell 幻灯片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PPT-1</dc:title>
  <dc:creator>王云云</dc:creator>
  <cp:lastModifiedBy>鹏祥 尚</cp:lastModifiedBy>
  <cp:revision>183</cp:revision>
  <dcterms:created xsi:type="dcterms:W3CDTF">2018-03-23T08:03:00Z</dcterms:created>
  <dcterms:modified xsi:type="dcterms:W3CDTF">2024-07-13T17:45:29Z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2018-03-23T00:00:00Z</vt:filetime>
  </property>
  <property fmtid="{D5CDD505-2E9C-101B-9397-08002B2CF9AE}" pid="3" name="Creator">
    <vt:lpwstr>Adobe Illustrator CC 22.1 (Windows)</vt:lpwstr>
  </property>
  <property fmtid="{D5CDD505-2E9C-101B-9397-08002B2CF9AE}" pid="4" name="LastSaved">
    <vt:filetime>2018-03-23T00:00:00Z</vt:filetime>
  </property>
  <property fmtid="{D5CDD505-2E9C-101B-9397-08002B2CF9AE}" pid="5" name="KSOProductBuildVer">
    <vt:lpwstr>2052-10.1.0.7468</vt:lpwstr>
  </property>
</Properties>
</file>