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notesMasterIdLst>
    <p:notesMasterId r:id="rId14"/>
  </p:notesMasterIdLst>
  <p:sldIdLst>
    <p:sldId id="2147473791" r:id="rId4"/>
    <p:sldId id="2147473732" r:id="rId5"/>
    <p:sldId id="2147473784" r:id="rId6"/>
    <p:sldId id="2147473787" r:id="rId7"/>
    <p:sldId id="2147473786" r:id="rId8"/>
    <p:sldId id="2147473788" r:id="rId9"/>
    <p:sldId id="2147473789" r:id="rId10"/>
    <p:sldId id="2147473790" r:id="rId11"/>
    <p:sldId id="2147473792" r:id="rId12"/>
    <p:sldId id="2147473776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AB9715-B47A-E409-2FD1-85BE6CA07D02}" name="Lin, Anakin" initials="LA" userId="S::anakin_lin@baxter.com::569f7443-25e5-425f-bd6e-b78da7f536f3" providerId="AD"/>
  <p188:author id="{36A11B1C-F1A2-AF76-23D8-7E9CE5A084BB}" name="Wang, Minmin" initials="WM" userId="S::minmin_wang@baxter.com::0b280f74-eb7b-4d0b-8db1-bc63f64edace" providerId="AD"/>
  <p188:author id="{FA35811C-4A32-CD69-F216-BB3025245B88}" name="Zhang, Peibei" initials="ZP" userId="S::peibei_zhang@baxter.com::f96f6ca9-d274-43d3-9d2f-4906ed37e7f3" providerId="AD"/>
  <p188:author id="{8DB5A729-3655-EF07-251D-075CB5503E4C}" name="Hu, Anna" initials="HA" userId="S::anna_hu@baxter.com::d71fd9a3-59af-4c31-9869-359137d74a29" providerId="AD"/>
  <p188:author id="{018C634E-E3EB-5006-4E35-5F1F30D776CE}" name="Yao, Qiang" initials="QY" userId="S::qiang_yao@baxter.com::efc6863c-a93c-420d-a761-699bf4352a36" providerId="AD"/>
  <p188:author id="{DE68BE62-8EBF-1338-A040-98739F511BE4}" name="Bai, Basil" initials="BB" userId="S::basil_bai@baxter.com::572fd901-137b-466e-8c08-1420cbf7a1b6" providerId="AD"/>
  <p188:author id="{6A1B1FC7-0DFD-FB7E-A185-878B598ED7B1}" name="Jin, Shuhuai" initials="JS" userId="S::sjin@cn.imshealth.com::54b8f33c-631b-4fe0-b47f-3aa94408addf" providerId="AD"/>
  <p188:author id="{A4807EDD-2BE1-FBF4-6E5B-50BC38D18925}" name="Zhou, Jessica" initials="ZJ" userId="S::jessica_zhou1@baxter.com::0f2717ef-6137-40f0-a3bc-190f567865f6" providerId="AD"/>
  <p188:author id="{4CE712E4-77D0-E1B5-1F7C-D528DF314958}" name="Chen, Chu" initials="CC" userId="S::chu_chen@baxter.com::3987536b-d8c9-4b1d-9092-eac59b3d49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FFF"/>
    <a:srgbClr val="012E86"/>
    <a:srgbClr val="044A98"/>
    <a:srgbClr val="D2F1FE"/>
    <a:srgbClr val="85C0FB"/>
    <a:srgbClr val="254998"/>
    <a:srgbClr val="000099"/>
    <a:srgbClr val="0000CC"/>
    <a:srgbClr val="4D0FD7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3268" autoAdjust="0"/>
  </p:normalViewPr>
  <p:slideViewPr>
    <p:cSldViewPr snapToGrid="0">
      <p:cViewPr varScale="1">
        <p:scale>
          <a:sx n="60" d="100"/>
          <a:sy n="60" d="100"/>
        </p:scale>
        <p:origin x="76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o, Qiang" userId="efc6863c-a93c-420d-a761-699bf4352a36" providerId="ADAL" clId="{44384C22-77A3-4E1C-8D87-BC698A240C4D}"/>
    <pc:docChg chg="">
      <pc:chgData name="Yao, Qiang" userId="efc6863c-a93c-420d-a761-699bf4352a36" providerId="ADAL" clId="{44384C22-77A3-4E1C-8D87-BC698A240C4D}" dt="2024-07-04T02:23:52.501" v="0"/>
      <pc:docMkLst>
        <pc:docMk/>
      </pc:docMkLst>
      <pc:sldChg chg="addCm">
        <pc:chgData name="Yao, Qiang" userId="efc6863c-a93c-420d-a761-699bf4352a36" providerId="ADAL" clId="{44384C22-77A3-4E1C-8D87-BC698A240C4D}" dt="2024-07-04T02:23:52.501" v="0"/>
        <pc:sldMkLst>
          <pc:docMk/>
          <pc:sldMk cId="156117033" sldId="21474737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ao, Qiang" userId="efc6863c-a93c-420d-a761-699bf4352a36" providerId="ADAL" clId="{44384C22-77A3-4E1C-8D87-BC698A240C4D}" dt="2024-07-04T02:23:52.501" v="0"/>
              <pc2:cmMkLst xmlns:pc2="http://schemas.microsoft.com/office/powerpoint/2019/9/main/command">
                <pc:docMk/>
                <pc:sldMk cId="156117033" sldId="2147473782"/>
                <pc2:cmMk id="{F415584C-56AC-46E1-AE30-7D01DD1258A2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274651041586646E-2"/>
          <c:y val="0.15427105708137043"/>
          <c:w val="0.91745069791682665"/>
          <c:h val="0.66533196924622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乳酸盐血滤置换液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心血管并发症</c:v>
                </c:pt>
                <c:pt idx="1">
                  <c:v>低血压危象</c:v>
                </c:pt>
              </c:strCache>
            </c:strRef>
          </c:cat>
          <c:val>
            <c:numRef>
              <c:f>Sheet1!$B$2:$B$3</c:f>
              <c:numCache>
                <c:formatCode>0.00_ </c:formatCode>
                <c:ptCount val="2"/>
                <c:pt idx="0" formatCode="0%">
                  <c:v>0.15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F-42F4-A25A-B471DA386334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AD6E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心血管并发症</c:v>
                </c:pt>
                <c:pt idx="1">
                  <c:v>低血压危象</c:v>
                </c:pt>
              </c:strCache>
            </c:strRef>
          </c:cat>
          <c:val>
            <c:numRef>
              <c:f>Sheet1!$C$2:$C$3</c:f>
              <c:numCache>
                <c:formatCode>0.00_ </c:formatCode>
                <c:ptCount val="2"/>
                <c:pt idx="0" formatCode="0%">
                  <c:v>0.38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2F-42F4-A25A-B471DA3863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8716048"/>
        <c:axId val="1298728528"/>
      </c:barChart>
      <c:catAx>
        <c:axId val="129871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98728528"/>
        <c:crosses val="autoZero"/>
        <c:auto val="1"/>
        <c:lblAlgn val="ctr"/>
        <c:lblOffset val="100"/>
        <c:noMultiLvlLbl val="0"/>
      </c:catAx>
      <c:valAx>
        <c:axId val="1298728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9871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34067314197831"/>
          <c:y val="8.261225108028647E-2"/>
          <c:w val="0.6316039543754014"/>
          <c:h val="0.66157122751011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治疗后</c:v>
                </c:pt>
              </c:strCache>
            </c:strRef>
          </c:tx>
          <c:spPr>
            <a:solidFill>
              <a:srgbClr val="044A9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D6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46-4BC4-ACA2-8E338A8F628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乳酸盐血滤置换液</c:v>
                </c:pt>
                <c:pt idx="1">
                  <c:v>磷/碳酸氢钠血滤置换液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3.19</c:v>
                </c:pt>
                <c:pt idx="1">
                  <c:v>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9-4178-8F81-0E571B5EB0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1150880"/>
        <c:axId val="1101167200"/>
      </c:barChart>
      <c:catAx>
        <c:axId val="1101150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1167200"/>
        <c:crosses val="autoZero"/>
        <c:auto val="1"/>
        <c:lblAlgn val="ctr"/>
        <c:lblOffset val="100"/>
        <c:noMultiLvlLbl val="0"/>
      </c:catAx>
      <c:valAx>
        <c:axId val="1101167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1150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3404285196481555"/>
          <c:w val="1"/>
          <c:h val="0.74808827606978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无磷置换液</c:v>
                </c:pt>
              </c:strCache>
            </c:strRef>
          </c:tx>
          <c:spPr>
            <a:solidFill>
              <a:srgbClr val="CAD6E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低磷血症发生率（%）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9-40F3-9922-DC98314BBA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磷/碳酸氢钠血滤置换液</c:v>
                </c:pt>
              </c:strCache>
            </c:strRef>
          </c:tx>
          <c:spPr>
            <a:solidFill>
              <a:srgbClr val="044A9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低磷血症发生率（%）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9-40F3-9922-DC98314BBA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4"/>
        <c:overlap val="-100"/>
        <c:axId val="1410409376"/>
        <c:axId val="1411234560"/>
      </c:barChart>
      <c:catAx>
        <c:axId val="141040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1234560"/>
        <c:crosses val="autoZero"/>
        <c:auto val="1"/>
        <c:lblAlgn val="ctr"/>
        <c:lblOffset val="100"/>
        <c:noMultiLvlLbl val="0"/>
      </c:catAx>
      <c:valAx>
        <c:axId val="1411234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1040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ea typeface="SimHei" panose="02010609060101010101" pitchFamily="49" charset="-122"/>
          <a:cs typeface="Arial" panose="020B0604020202020204" pitchFamily="34" charset="0"/>
        </a:defRPr>
      </a:pPr>
      <a:endParaRPr lang="zh-CN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7C4D8-D3C8-470A-8F03-9C8A1AD74F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706F806-59D7-4704-A5B6-2E9FC52AAFB8}">
      <dgm:prSet phldrT="[文本]"/>
      <dgm:spPr>
        <a:xfrm>
          <a:off x="348506" y="227733"/>
          <a:ext cx="5084710" cy="45529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01 </a:t>
          </a:r>
          <a:r>
            <a: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药品基本信息</a:t>
          </a:r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7F0EEC26-2EEB-4396-8C02-1A2E0806C657}" type="parTrans" cxnId="{05CEDC1C-F185-4D0A-A4F4-C5BFE79EDF1B}">
      <dgm:prSet/>
      <dgm:spPr/>
      <dgm:t>
        <a:bodyPr/>
        <a:lstStyle/>
        <a:p>
          <a:endParaRPr lang="zh-CN" altLang="en-US"/>
        </a:p>
      </dgm:t>
    </dgm:pt>
    <dgm:pt modelId="{07B3E1B3-CA07-4B1A-AC62-84E6DEBCC816}" type="sibTrans" cxnId="{05CEDC1C-F185-4D0A-A4F4-C5BFE79EDF1B}">
      <dgm:prSet/>
      <dgm:spPr>
        <a:xfrm>
          <a:off x="-4889164" y="-749229"/>
          <a:ext cx="5823051" cy="5823051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E4FF492F-CC88-4E91-B47F-8F3D2446384F}">
      <dgm:prSet phldrT="[文本]"/>
      <dgm:spPr>
        <a:xfrm>
          <a:off x="723016" y="910586"/>
          <a:ext cx="4710201" cy="45529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02 </a:t>
          </a:r>
          <a:r>
            <a: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安全性</a:t>
          </a:r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45920E34-CB9A-44CA-ABD6-008D359565A9}" type="parTrans" cxnId="{7079E701-56D9-41FB-B0CE-CB878C22C083}">
      <dgm:prSet/>
      <dgm:spPr/>
      <dgm:t>
        <a:bodyPr/>
        <a:lstStyle/>
        <a:p>
          <a:endParaRPr lang="zh-CN" altLang="en-US"/>
        </a:p>
      </dgm:t>
    </dgm:pt>
    <dgm:pt modelId="{0360A490-E481-49B9-93A3-429B29E7E847}" type="sibTrans" cxnId="{7079E701-56D9-41FB-B0CE-CB878C22C083}">
      <dgm:prSet/>
      <dgm:spPr/>
      <dgm:t>
        <a:bodyPr/>
        <a:lstStyle/>
        <a:p>
          <a:endParaRPr lang="zh-CN" altLang="en-US"/>
        </a:p>
      </dgm:t>
    </dgm:pt>
    <dgm:pt modelId="{712EF12E-C202-40DD-9477-AA7104D216FC}">
      <dgm:prSet phldrT="[文本]"/>
      <dgm:spPr>
        <a:xfrm>
          <a:off x="894270" y="1593439"/>
          <a:ext cx="4538947" cy="45529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03 </a:t>
          </a:r>
          <a:r>
            <a: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有效性</a:t>
          </a:r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04DB0643-7065-490A-9115-18C09D9CC501}" type="parTrans" cxnId="{D2CC6AB4-32A6-45A5-B1B5-77DF87FAA976}">
      <dgm:prSet/>
      <dgm:spPr/>
      <dgm:t>
        <a:bodyPr/>
        <a:lstStyle/>
        <a:p>
          <a:endParaRPr lang="zh-CN" altLang="en-US"/>
        </a:p>
      </dgm:t>
    </dgm:pt>
    <dgm:pt modelId="{C5BE99FD-DD87-4511-9D28-FF7DDBAE2377}" type="sibTrans" cxnId="{D2CC6AB4-32A6-45A5-B1B5-77DF87FAA976}">
      <dgm:prSet/>
      <dgm:spPr/>
      <dgm:t>
        <a:bodyPr/>
        <a:lstStyle/>
        <a:p>
          <a:endParaRPr lang="zh-CN" altLang="en-US"/>
        </a:p>
      </dgm:t>
    </dgm:pt>
    <dgm:pt modelId="{DF036807-AD56-42A7-8D8A-4530F8319F8C}">
      <dgm:prSet phldrT="[文本]"/>
      <dgm:spPr>
        <a:xfrm>
          <a:off x="859638" y="2284059"/>
          <a:ext cx="4538947" cy="45529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04 </a:t>
          </a:r>
          <a:r>
            <a:rPr lang="zh-CN" altLang="en-US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创新性</a:t>
          </a:r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B6F8D38B-B81A-46A1-8A4B-3F8AD7D783B6}" type="parTrans" cxnId="{BBEBA58C-2DB4-468F-9C40-4A64B0284E8A}">
      <dgm:prSet/>
      <dgm:spPr/>
      <dgm:t>
        <a:bodyPr/>
        <a:lstStyle/>
        <a:p>
          <a:endParaRPr lang="zh-CN" altLang="en-US"/>
        </a:p>
      </dgm:t>
    </dgm:pt>
    <dgm:pt modelId="{5385AC64-7238-4E99-AAF1-0856D4104E2A}" type="sibTrans" cxnId="{BBEBA58C-2DB4-468F-9C40-4A64B0284E8A}">
      <dgm:prSet/>
      <dgm:spPr/>
      <dgm:t>
        <a:bodyPr/>
        <a:lstStyle/>
        <a:p>
          <a:endParaRPr lang="zh-CN" altLang="en-US"/>
        </a:p>
      </dgm:t>
    </dgm:pt>
    <dgm:pt modelId="{5604E5AB-E63E-4116-926E-EDE949A04F63}">
      <dgm:prSet phldrT="[文本]"/>
      <dgm:spPr>
        <a:xfrm>
          <a:off x="723016" y="2958712"/>
          <a:ext cx="4710201" cy="45529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05 </a:t>
          </a:r>
          <a:r>
            <a:rPr lang="zh-CN" altLang="en-US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公平性</a:t>
          </a:r>
        </a:p>
      </dgm:t>
    </dgm:pt>
    <dgm:pt modelId="{8B1A099E-9335-40CD-BF52-A85870D386E6}" type="parTrans" cxnId="{F76ABE56-700D-4C6D-B578-E9AF6B019BEE}">
      <dgm:prSet/>
      <dgm:spPr/>
      <dgm:t>
        <a:bodyPr/>
        <a:lstStyle/>
        <a:p>
          <a:endParaRPr lang="zh-CN" altLang="en-US"/>
        </a:p>
      </dgm:t>
    </dgm:pt>
    <dgm:pt modelId="{FD4E8AB1-3A8A-4CA6-959A-F3EC29F2F1DA}" type="sibTrans" cxnId="{F76ABE56-700D-4C6D-B578-E9AF6B019BEE}">
      <dgm:prSet/>
      <dgm:spPr/>
      <dgm:t>
        <a:bodyPr/>
        <a:lstStyle/>
        <a:p>
          <a:endParaRPr lang="zh-CN" altLang="en-US"/>
        </a:p>
      </dgm:t>
    </dgm:pt>
    <dgm:pt modelId="{3177B26A-DD42-4F9B-B789-95D1F8E04D83}" type="pres">
      <dgm:prSet presAssocID="{0367C4D8-D3C8-470A-8F03-9C8A1AD74F86}" presName="Name0" presStyleCnt="0">
        <dgm:presLayoutVars>
          <dgm:chMax val="7"/>
          <dgm:chPref val="7"/>
          <dgm:dir/>
        </dgm:presLayoutVars>
      </dgm:prSet>
      <dgm:spPr/>
    </dgm:pt>
    <dgm:pt modelId="{AB0754C4-8BAD-4BD8-A623-AE276751D66F}" type="pres">
      <dgm:prSet presAssocID="{0367C4D8-D3C8-470A-8F03-9C8A1AD74F86}" presName="Name1" presStyleCnt="0"/>
      <dgm:spPr/>
    </dgm:pt>
    <dgm:pt modelId="{C7168BE8-0587-4C22-A4B7-CC9D5319B0C1}" type="pres">
      <dgm:prSet presAssocID="{0367C4D8-D3C8-470A-8F03-9C8A1AD74F86}" presName="cycle" presStyleCnt="0"/>
      <dgm:spPr/>
    </dgm:pt>
    <dgm:pt modelId="{766022D7-5032-438C-BC82-0BB7C0B36C50}" type="pres">
      <dgm:prSet presAssocID="{0367C4D8-D3C8-470A-8F03-9C8A1AD74F86}" presName="srcNode" presStyleLbl="node1" presStyleIdx="0" presStyleCnt="5"/>
      <dgm:spPr/>
    </dgm:pt>
    <dgm:pt modelId="{AACF84DA-5D42-45B0-98A3-4E40C7E1AF15}" type="pres">
      <dgm:prSet presAssocID="{0367C4D8-D3C8-470A-8F03-9C8A1AD74F86}" presName="conn" presStyleLbl="parChTrans1D2" presStyleIdx="0" presStyleCnt="1"/>
      <dgm:spPr/>
    </dgm:pt>
    <dgm:pt modelId="{52CAD95E-2961-4BE8-B021-6C0DC4AE4C1A}" type="pres">
      <dgm:prSet presAssocID="{0367C4D8-D3C8-470A-8F03-9C8A1AD74F86}" presName="extraNode" presStyleLbl="node1" presStyleIdx="0" presStyleCnt="5"/>
      <dgm:spPr/>
    </dgm:pt>
    <dgm:pt modelId="{772C76D4-F227-44ED-B5F1-2239E77606F5}" type="pres">
      <dgm:prSet presAssocID="{0367C4D8-D3C8-470A-8F03-9C8A1AD74F86}" presName="dstNode" presStyleLbl="node1" presStyleIdx="0" presStyleCnt="5"/>
      <dgm:spPr/>
    </dgm:pt>
    <dgm:pt modelId="{3FA41BF4-18A7-4340-BA36-E27726B0899E}" type="pres">
      <dgm:prSet presAssocID="{7706F806-59D7-4704-A5B6-2E9FC52AAFB8}" presName="text_1" presStyleLbl="node1" presStyleIdx="0" presStyleCnt="5">
        <dgm:presLayoutVars>
          <dgm:bulletEnabled val="1"/>
        </dgm:presLayoutVars>
      </dgm:prSet>
      <dgm:spPr/>
    </dgm:pt>
    <dgm:pt modelId="{21E52ACF-AD4F-4155-BD36-5013DB403E68}" type="pres">
      <dgm:prSet presAssocID="{7706F806-59D7-4704-A5B6-2E9FC52AAFB8}" presName="accent_1" presStyleCnt="0"/>
      <dgm:spPr/>
    </dgm:pt>
    <dgm:pt modelId="{B904F49B-573D-4E46-ABB7-6B517C6AA9F3}" type="pres">
      <dgm:prSet presAssocID="{7706F806-59D7-4704-A5B6-2E9FC52AAFB8}" presName="accentRepeatNode" presStyleLbl="solidFgAcc1" presStyleIdx="0" presStyleCnt="5"/>
      <dgm:spPr>
        <a:xfrm>
          <a:off x="63948" y="170821"/>
          <a:ext cx="569116" cy="5691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50C63E7-5B16-4316-B7E4-FEA1406AB1F1}" type="pres">
      <dgm:prSet presAssocID="{E4FF492F-CC88-4E91-B47F-8F3D2446384F}" presName="text_2" presStyleLbl="node1" presStyleIdx="1" presStyleCnt="5">
        <dgm:presLayoutVars>
          <dgm:bulletEnabled val="1"/>
        </dgm:presLayoutVars>
      </dgm:prSet>
      <dgm:spPr/>
    </dgm:pt>
    <dgm:pt modelId="{F2D09C45-4503-4DA8-A777-2E5FAC561FE1}" type="pres">
      <dgm:prSet presAssocID="{E4FF492F-CC88-4E91-B47F-8F3D2446384F}" presName="accent_2" presStyleCnt="0"/>
      <dgm:spPr/>
    </dgm:pt>
    <dgm:pt modelId="{65DD7AF8-B17A-4733-98ED-CE0CF710512E}" type="pres">
      <dgm:prSet presAssocID="{E4FF492F-CC88-4E91-B47F-8F3D2446384F}" presName="accentRepeatNode" presStyleLbl="solidFgAcc1" presStyleIdx="1" presStyleCnt="5"/>
      <dgm:spPr>
        <a:xfrm>
          <a:off x="438458" y="853674"/>
          <a:ext cx="569116" cy="5691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E3A2EE9-4E84-4E2A-AD76-D85BE0A75107}" type="pres">
      <dgm:prSet presAssocID="{712EF12E-C202-40DD-9477-AA7104D216FC}" presName="text_3" presStyleLbl="node1" presStyleIdx="2" presStyleCnt="5">
        <dgm:presLayoutVars>
          <dgm:bulletEnabled val="1"/>
        </dgm:presLayoutVars>
      </dgm:prSet>
      <dgm:spPr/>
    </dgm:pt>
    <dgm:pt modelId="{E75EEE11-FEF4-41A9-81D3-30B596A36946}" type="pres">
      <dgm:prSet presAssocID="{712EF12E-C202-40DD-9477-AA7104D216FC}" presName="accent_3" presStyleCnt="0"/>
      <dgm:spPr/>
    </dgm:pt>
    <dgm:pt modelId="{A0B35EF9-630C-4A61-9D68-0FD95A8533A5}" type="pres">
      <dgm:prSet presAssocID="{712EF12E-C202-40DD-9477-AA7104D216FC}" presName="accentRepeatNode" presStyleLbl="solidFgAcc1" presStyleIdx="2" presStyleCnt="5"/>
      <dgm:spPr>
        <a:xfrm>
          <a:off x="609712" y="1536527"/>
          <a:ext cx="569116" cy="5691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4DCF0A1-BD24-4B68-8245-ECFFD6021F12}" type="pres">
      <dgm:prSet presAssocID="{DF036807-AD56-42A7-8D8A-4530F8319F8C}" presName="text_4" presStyleLbl="node1" presStyleIdx="3" presStyleCnt="5" custLinFactNeighborX="-763" custLinFactNeighborY="1801">
        <dgm:presLayoutVars>
          <dgm:bulletEnabled val="1"/>
        </dgm:presLayoutVars>
      </dgm:prSet>
      <dgm:spPr/>
    </dgm:pt>
    <dgm:pt modelId="{5C1C96DD-A0F2-4F50-B8CD-9CE42279E092}" type="pres">
      <dgm:prSet presAssocID="{DF036807-AD56-42A7-8D8A-4530F8319F8C}" presName="accent_4" presStyleCnt="0"/>
      <dgm:spPr/>
    </dgm:pt>
    <dgm:pt modelId="{316CEF70-3A08-4B72-A69F-93A4741DCE72}" type="pres">
      <dgm:prSet presAssocID="{DF036807-AD56-42A7-8D8A-4530F8319F8C}" presName="accentRepeatNode" presStyleLbl="solidFgAcc1" presStyleIdx="3" presStyleCnt="5"/>
      <dgm:spPr>
        <a:xfrm>
          <a:off x="609712" y="2218948"/>
          <a:ext cx="569116" cy="5691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CE43E50-C40E-4D5C-AD9C-12F2BE1D8CD6}" type="pres">
      <dgm:prSet presAssocID="{5604E5AB-E63E-4116-926E-EDE949A04F63}" presName="text_5" presStyleLbl="node1" presStyleIdx="4" presStyleCnt="5">
        <dgm:presLayoutVars>
          <dgm:bulletEnabled val="1"/>
        </dgm:presLayoutVars>
      </dgm:prSet>
      <dgm:spPr/>
    </dgm:pt>
    <dgm:pt modelId="{C1BE5B3B-3E9B-400F-8E98-F92F417171B9}" type="pres">
      <dgm:prSet presAssocID="{5604E5AB-E63E-4116-926E-EDE949A04F63}" presName="accent_5" presStyleCnt="0"/>
      <dgm:spPr/>
    </dgm:pt>
    <dgm:pt modelId="{F2D2BB34-5F2A-4B5D-80BA-F312680BAFAF}" type="pres">
      <dgm:prSet presAssocID="{5604E5AB-E63E-4116-926E-EDE949A04F63}" presName="accentRepeatNode" presStyleLbl="solidFgAcc1" presStyleIdx="4" presStyleCnt="5"/>
      <dgm:spPr>
        <a:xfrm>
          <a:off x="438458" y="2901801"/>
          <a:ext cx="569116" cy="5691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7079E701-56D9-41FB-B0CE-CB878C22C083}" srcId="{0367C4D8-D3C8-470A-8F03-9C8A1AD74F86}" destId="{E4FF492F-CC88-4E91-B47F-8F3D2446384F}" srcOrd="1" destOrd="0" parTransId="{45920E34-CB9A-44CA-ABD6-008D359565A9}" sibTransId="{0360A490-E481-49B9-93A3-429B29E7E847}"/>
    <dgm:cxn modelId="{DB6AF209-FCDA-48DF-9F32-CE195E5C9214}" type="presOf" srcId="{712EF12E-C202-40DD-9477-AA7104D216FC}" destId="{5E3A2EE9-4E84-4E2A-AD76-D85BE0A75107}" srcOrd="0" destOrd="0" presId="urn:microsoft.com/office/officeart/2008/layout/VerticalCurvedList"/>
    <dgm:cxn modelId="{05CEDC1C-F185-4D0A-A4F4-C5BFE79EDF1B}" srcId="{0367C4D8-D3C8-470A-8F03-9C8A1AD74F86}" destId="{7706F806-59D7-4704-A5B6-2E9FC52AAFB8}" srcOrd="0" destOrd="0" parTransId="{7F0EEC26-2EEB-4396-8C02-1A2E0806C657}" sibTransId="{07B3E1B3-CA07-4B1A-AC62-84E6DEBCC816}"/>
    <dgm:cxn modelId="{F76ABE56-700D-4C6D-B578-E9AF6B019BEE}" srcId="{0367C4D8-D3C8-470A-8F03-9C8A1AD74F86}" destId="{5604E5AB-E63E-4116-926E-EDE949A04F63}" srcOrd="4" destOrd="0" parTransId="{8B1A099E-9335-40CD-BF52-A85870D386E6}" sibTransId="{FD4E8AB1-3A8A-4CA6-959A-F3EC29F2F1DA}"/>
    <dgm:cxn modelId="{150BDC7A-39AF-4D76-82CA-6C987654C1AD}" type="presOf" srcId="{5604E5AB-E63E-4116-926E-EDE949A04F63}" destId="{7CE43E50-C40E-4D5C-AD9C-12F2BE1D8CD6}" srcOrd="0" destOrd="0" presId="urn:microsoft.com/office/officeart/2008/layout/VerticalCurvedList"/>
    <dgm:cxn modelId="{7E597986-E161-488F-AD39-C81F739B963D}" type="presOf" srcId="{7706F806-59D7-4704-A5B6-2E9FC52AAFB8}" destId="{3FA41BF4-18A7-4340-BA36-E27726B0899E}" srcOrd="0" destOrd="0" presId="urn:microsoft.com/office/officeart/2008/layout/VerticalCurvedList"/>
    <dgm:cxn modelId="{A53BBE87-B4F8-4127-BE35-FC7857B1ECD0}" type="presOf" srcId="{DF036807-AD56-42A7-8D8A-4530F8319F8C}" destId="{A4DCF0A1-BD24-4B68-8245-ECFFD6021F12}" srcOrd="0" destOrd="0" presId="urn:microsoft.com/office/officeart/2008/layout/VerticalCurvedList"/>
    <dgm:cxn modelId="{BBEBA58C-2DB4-468F-9C40-4A64B0284E8A}" srcId="{0367C4D8-D3C8-470A-8F03-9C8A1AD74F86}" destId="{DF036807-AD56-42A7-8D8A-4530F8319F8C}" srcOrd="3" destOrd="0" parTransId="{B6F8D38B-B81A-46A1-8A4B-3F8AD7D783B6}" sibTransId="{5385AC64-7238-4E99-AAF1-0856D4104E2A}"/>
    <dgm:cxn modelId="{DBC4D494-DC02-414B-8231-4CB921E21B4D}" type="presOf" srcId="{0367C4D8-D3C8-470A-8F03-9C8A1AD74F86}" destId="{3177B26A-DD42-4F9B-B789-95D1F8E04D83}" srcOrd="0" destOrd="0" presId="urn:microsoft.com/office/officeart/2008/layout/VerticalCurvedList"/>
    <dgm:cxn modelId="{D2CC6AB4-32A6-45A5-B1B5-77DF87FAA976}" srcId="{0367C4D8-D3C8-470A-8F03-9C8A1AD74F86}" destId="{712EF12E-C202-40DD-9477-AA7104D216FC}" srcOrd="2" destOrd="0" parTransId="{04DB0643-7065-490A-9115-18C09D9CC501}" sibTransId="{C5BE99FD-DD87-4511-9D28-FF7DDBAE2377}"/>
    <dgm:cxn modelId="{E83289C6-0343-493B-84E4-F2A18B2A58B2}" type="presOf" srcId="{E4FF492F-CC88-4E91-B47F-8F3D2446384F}" destId="{D50C63E7-5B16-4316-B7E4-FEA1406AB1F1}" srcOrd="0" destOrd="0" presId="urn:microsoft.com/office/officeart/2008/layout/VerticalCurvedList"/>
    <dgm:cxn modelId="{24454FFE-BD36-4644-BC49-2941DCAA3AFB}" type="presOf" srcId="{07B3E1B3-CA07-4B1A-AC62-84E6DEBCC816}" destId="{AACF84DA-5D42-45B0-98A3-4E40C7E1AF15}" srcOrd="0" destOrd="0" presId="urn:microsoft.com/office/officeart/2008/layout/VerticalCurvedList"/>
    <dgm:cxn modelId="{F16195CE-0A49-419B-B772-D5A8AF1F21A2}" type="presParOf" srcId="{3177B26A-DD42-4F9B-B789-95D1F8E04D83}" destId="{AB0754C4-8BAD-4BD8-A623-AE276751D66F}" srcOrd="0" destOrd="0" presId="urn:microsoft.com/office/officeart/2008/layout/VerticalCurvedList"/>
    <dgm:cxn modelId="{5110238F-FF1F-450E-AD94-1D78786BC62E}" type="presParOf" srcId="{AB0754C4-8BAD-4BD8-A623-AE276751D66F}" destId="{C7168BE8-0587-4C22-A4B7-CC9D5319B0C1}" srcOrd="0" destOrd="0" presId="urn:microsoft.com/office/officeart/2008/layout/VerticalCurvedList"/>
    <dgm:cxn modelId="{A8589D06-F0AE-42AA-8D1A-E9FFB7DC5A87}" type="presParOf" srcId="{C7168BE8-0587-4C22-A4B7-CC9D5319B0C1}" destId="{766022D7-5032-438C-BC82-0BB7C0B36C50}" srcOrd="0" destOrd="0" presId="urn:microsoft.com/office/officeart/2008/layout/VerticalCurvedList"/>
    <dgm:cxn modelId="{4D5A7B60-1E45-4D4D-A8B9-D011EAA4CB88}" type="presParOf" srcId="{C7168BE8-0587-4C22-A4B7-CC9D5319B0C1}" destId="{AACF84DA-5D42-45B0-98A3-4E40C7E1AF15}" srcOrd="1" destOrd="0" presId="urn:microsoft.com/office/officeart/2008/layout/VerticalCurvedList"/>
    <dgm:cxn modelId="{57CCDA7C-723E-4AD7-8405-963EFC440059}" type="presParOf" srcId="{C7168BE8-0587-4C22-A4B7-CC9D5319B0C1}" destId="{52CAD95E-2961-4BE8-B021-6C0DC4AE4C1A}" srcOrd="2" destOrd="0" presId="urn:microsoft.com/office/officeart/2008/layout/VerticalCurvedList"/>
    <dgm:cxn modelId="{550B2DA7-63D3-4EDF-A379-EADE20DE01AB}" type="presParOf" srcId="{C7168BE8-0587-4C22-A4B7-CC9D5319B0C1}" destId="{772C76D4-F227-44ED-B5F1-2239E77606F5}" srcOrd="3" destOrd="0" presId="urn:microsoft.com/office/officeart/2008/layout/VerticalCurvedList"/>
    <dgm:cxn modelId="{0870D392-16EF-4A4C-A1AC-DAB8FCE4F839}" type="presParOf" srcId="{AB0754C4-8BAD-4BD8-A623-AE276751D66F}" destId="{3FA41BF4-18A7-4340-BA36-E27726B0899E}" srcOrd="1" destOrd="0" presId="urn:microsoft.com/office/officeart/2008/layout/VerticalCurvedList"/>
    <dgm:cxn modelId="{E6A01449-D0BB-4683-8923-F25942A23B3A}" type="presParOf" srcId="{AB0754C4-8BAD-4BD8-A623-AE276751D66F}" destId="{21E52ACF-AD4F-4155-BD36-5013DB403E68}" srcOrd="2" destOrd="0" presId="urn:microsoft.com/office/officeart/2008/layout/VerticalCurvedList"/>
    <dgm:cxn modelId="{970B4AE2-DD21-44CB-AA42-7770DBDE5CDC}" type="presParOf" srcId="{21E52ACF-AD4F-4155-BD36-5013DB403E68}" destId="{B904F49B-573D-4E46-ABB7-6B517C6AA9F3}" srcOrd="0" destOrd="0" presId="urn:microsoft.com/office/officeart/2008/layout/VerticalCurvedList"/>
    <dgm:cxn modelId="{7EBEB13F-8381-4202-A307-A57C9BBF93D5}" type="presParOf" srcId="{AB0754C4-8BAD-4BD8-A623-AE276751D66F}" destId="{D50C63E7-5B16-4316-B7E4-FEA1406AB1F1}" srcOrd="3" destOrd="0" presId="urn:microsoft.com/office/officeart/2008/layout/VerticalCurvedList"/>
    <dgm:cxn modelId="{C225F3B4-B2D2-4D60-B7CB-92C4E3F9D39E}" type="presParOf" srcId="{AB0754C4-8BAD-4BD8-A623-AE276751D66F}" destId="{F2D09C45-4503-4DA8-A777-2E5FAC561FE1}" srcOrd="4" destOrd="0" presId="urn:microsoft.com/office/officeart/2008/layout/VerticalCurvedList"/>
    <dgm:cxn modelId="{1082578D-86CE-4026-838B-DA0C95648ADE}" type="presParOf" srcId="{F2D09C45-4503-4DA8-A777-2E5FAC561FE1}" destId="{65DD7AF8-B17A-4733-98ED-CE0CF710512E}" srcOrd="0" destOrd="0" presId="urn:microsoft.com/office/officeart/2008/layout/VerticalCurvedList"/>
    <dgm:cxn modelId="{40C6F576-556A-4284-942E-D76446D8CBDE}" type="presParOf" srcId="{AB0754C4-8BAD-4BD8-A623-AE276751D66F}" destId="{5E3A2EE9-4E84-4E2A-AD76-D85BE0A75107}" srcOrd="5" destOrd="0" presId="urn:microsoft.com/office/officeart/2008/layout/VerticalCurvedList"/>
    <dgm:cxn modelId="{A04F74E7-F855-4F26-8F2E-8E1F99D9BE98}" type="presParOf" srcId="{AB0754C4-8BAD-4BD8-A623-AE276751D66F}" destId="{E75EEE11-FEF4-41A9-81D3-30B596A36946}" srcOrd="6" destOrd="0" presId="urn:microsoft.com/office/officeart/2008/layout/VerticalCurvedList"/>
    <dgm:cxn modelId="{53C2029F-DA7C-4E83-971F-2D1359BC758F}" type="presParOf" srcId="{E75EEE11-FEF4-41A9-81D3-30B596A36946}" destId="{A0B35EF9-630C-4A61-9D68-0FD95A8533A5}" srcOrd="0" destOrd="0" presId="urn:microsoft.com/office/officeart/2008/layout/VerticalCurvedList"/>
    <dgm:cxn modelId="{14B52456-EB82-4BDB-B51A-4F6293C99100}" type="presParOf" srcId="{AB0754C4-8BAD-4BD8-A623-AE276751D66F}" destId="{A4DCF0A1-BD24-4B68-8245-ECFFD6021F12}" srcOrd="7" destOrd="0" presId="urn:microsoft.com/office/officeart/2008/layout/VerticalCurvedList"/>
    <dgm:cxn modelId="{EDC6283C-EFA0-4F7D-9E5E-4DFC22DE5EC9}" type="presParOf" srcId="{AB0754C4-8BAD-4BD8-A623-AE276751D66F}" destId="{5C1C96DD-A0F2-4F50-B8CD-9CE42279E092}" srcOrd="8" destOrd="0" presId="urn:microsoft.com/office/officeart/2008/layout/VerticalCurvedList"/>
    <dgm:cxn modelId="{1C938D8D-0D80-480C-AF60-E78BE57356DD}" type="presParOf" srcId="{5C1C96DD-A0F2-4F50-B8CD-9CE42279E092}" destId="{316CEF70-3A08-4B72-A69F-93A4741DCE72}" srcOrd="0" destOrd="0" presId="urn:microsoft.com/office/officeart/2008/layout/VerticalCurvedList"/>
    <dgm:cxn modelId="{E2A79D1A-7D35-4DAD-894F-9F9C48FB8A84}" type="presParOf" srcId="{AB0754C4-8BAD-4BD8-A623-AE276751D66F}" destId="{7CE43E50-C40E-4D5C-AD9C-12F2BE1D8CD6}" srcOrd="9" destOrd="0" presId="urn:microsoft.com/office/officeart/2008/layout/VerticalCurvedList"/>
    <dgm:cxn modelId="{6C776D75-21D4-46BA-91FA-A29B3454E49E}" type="presParOf" srcId="{AB0754C4-8BAD-4BD8-A623-AE276751D66F}" destId="{C1BE5B3B-3E9B-400F-8E98-F92F417171B9}" srcOrd="10" destOrd="0" presId="urn:microsoft.com/office/officeart/2008/layout/VerticalCurvedList"/>
    <dgm:cxn modelId="{CD30BF99-5597-4B58-9D82-6742ADADD03D}" type="presParOf" srcId="{C1BE5B3B-3E9B-400F-8E98-F92F417171B9}" destId="{F2D2BB34-5F2A-4B5D-80BA-F312680BAF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F84DA-5D42-45B0-98A3-4E40C7E1AF15}">
      <dsp:nvSpPr>
        <dsp:cNvPr id="0" name=""/>
        <dsp:cNvSpPr/>
      </dsp:nvSpPr>
      <dsp:spPr>
        <a:xfrm>
          <a:off x="-4889164" y="-749229"/>
          <a:ext cx="5823051" cy="5823051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41BF4-18A7-4340-BA36-E27726B0899E}">
      <dsp:nvSpPr>
        <dsp:cNvPr id="0" name=""/>
        <dsp:cNvSpPr/>
      </dsp:nvSpPr>
      <dsp:spPr>
        <a:xfrm>
          <a:off x="408618" y="270200"/>
          <a:ext cx="5024599" cy="5407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01 </a:t>
          </a:r>
          <a:r>
            <a:rPr lang="zh-CN" altLang="en-US" sz="2700" kern="120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药品基本信息</a:t>
          </a:r>
          <a:endParaRPr lang="zh-CN" altLang="en-US" sz="27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408618" y="270200"/>
        <a:ext cx="5024599" cy="540746"/>
      </dsp:txXfrm>
    </dsp:sp>
    <dsp:sp modelId="{B904F49B-573D-4E46-ABB7-6B517C6AA9F3}">
      <dsp:nvSpPr>
        <dsp:cNvPr id="0" name=""/>
        <dsp:cNvSpPr/>
      </dsp:nvSpPr>
      <dsp:spPr>
        <a:xfrm>
          <a:off x="70651" y="202607"/>
          <a:ext cx="675933" cy="6759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C63E7-5B16-4316-B7E4-FEA1406AB1F1}">
      <dsp:nvSpPr>
        <dsp:cNvPr id="0" name=""/>
        <dsp:cNvSpPr/>
      </dsp:nvSpPr>
      <dsp:spPr>
        <a:xfrm>
          <a:off x="796101" y="1081061"/>
          <a:ext cx="4637115" cy="5407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02 </a:t>
          </a:r>
          <a:r>
            <a:rPr lang="zh-CN" altLang="en-US" sz="2700" kern="120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安全性</a:t>
          </a:r>
          <a:endParaRPr lang="zh-CN" altLang="en-US" sz="27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796101" y="1081061"/>
        <a:ext cx="4637115" cy="540746"/>
      </dsp:txXfrm>
    </dsp:sp>
    <dsp:sp modelId="{65DD7AF8-B17A-4733-98ED-CE0CF710512E}">
      <dsp:nvSpPr>
        <dsp:cNvPr id="0" name=""/>
        <dsp:cNvSpPr/>
      </dsp:nvSpPr>
      <dsp:spPr>
        <a:xfrm>
          <a:off x="458135" y="1013468"/>
          <a:ext cx="675933" cy="6759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A2EE9-4E84-4E2A-AD76-D85BE0A75107}">
      <dsp:nvSpPr>
        <dsp:cNvPr id="0" name=""/>
        <dsp:cNvSpPr/>
      </dsp:nvSpPr>
      <dsp:spPr>
        <a:xfrm>
          <a:off x="915028" y="1891922"/>
          <a:ext cx="4518189" cy="5407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03 </a:t>
          </a:r>
          <a:r>
            <a:rPr lang="zh-CN" altLang="en-US" sz="2700" kern="120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有效性</a:t>
          </a:r>
          <a:endParaRPr lang="zh-CN" altLang="en-US" sz="27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915028" y="1891922"/>
        <a:ext cx="4518189" cy="540746"/>
      </dsp:txXfrm>
    </dsp:sp>
    <dsp:sp modelId="{A0B35EF9-630C-4A61-9D68-0FD95A8533A5}">
      <dsp:nvSpPr>
        <dsp:cNvPr id="0" name=""/>
        <dsp:cNvSpPr/>
      </dsp:nvSpPr>
      <dsp:spPr>
        <a:xfrm>
          <a:off x="577061" y="1824329"/>
          <a:ext cx="675933" cy="6759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CF0A1-BD24-4B68-8245-ECFFD6021F12}">
      <dsp:nvSpPr>
        <dsp:cNvPr id="0" name=""/>
        <dsp:cNvSpPr/>
      </dsp:nvSpPr>
      <dsp:spPr>
        <a:xfrm>
          <a:off x="760720" y="2712522"/>
          <a:ext cx="4637115" cy="5407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04 </a:t>
          </a:r>
          <a:r>
            <a:rPr lang="zh-CN" altLang="en-US" sz="2700" kern="120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创新性</a:t>
          </a:r>
          <a:endParaRPr lang="zh-CN" altLang="en-US" sz="27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760720" y="2712522"/>
        <a:ext cx="4637115" cy="540746"/>
      </dsp:txXfrm>
    </dsp:sp>
    <dsp:sp modelId="{316CEF70-3A08-4B72-A69F-93A4741DCE72}">
      <dsp:nvSpPr>
        <dsp:cNvPr id="0" name=""/>
        <dsp:cNvSpPr/>
      </dsp:nvSpPr>
      <dsp:spPr>
        <a:xfrm>
          <a:off x="458135" y="2635190"/>
          <a:ext cx="675933" cy="6759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43E50-C40E-4D5C-AD9C-12F2BE1D8CD6}">
      <dsp:nvSpPr>
        <dsp:cNvPr id="0" name=""/>
        <dsp:cNvSpPr/>
      </dsp:nvSpPr>
      <dsp:spPr>
        <a:xfrm>
          <a:off x="408618" y="3513644"/>
          <a:ext cx="5024599" cy="54074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05 </a:t>
          </a:r>
          <a:r>
            <a:rPr lang="zh-CN" altLang="en-US" sz="2700" kern="1200" dirty="0">
              <a:solidFill>
                <a:sysClr val="window" lastClr="FFFFFF"/>
              </a:solidFill>
              <a:latin typeface="Calibri"/>
              <a:ea typeface="宋体" panose="02010600030101010101" pitchFamily="2" charset="-122"/>
              <a:cs typeface="+mn-cs"/>
            </a:rPr>
            <a:t>公平性</a:t>
          </a:r>
        </a:p>
      </dsp:txBody>
      <dsp:txXfrm>
        <a:off x="408618" y="3513644"/>
        <a:ext cx="5024599" cy="540746"/>
      </dsp:txXfrm>
    </dsp:sp>
    <dsp:sp modelId="{F2D2BB34-5F2A-4B5D-80BA-F312680BAFAF}">
      <dsp:nvSpPr>
        <dsp:cNvPr id="0" name=""/>
        <dsp:cNvSpPr/>
      </dsp:nvSpPr>
      <dsp:spPr>
        <a:xfrm>
          <a:off x="70651" y="3446051"/>
          <a:ext cx="675933" cy="6759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0.11303</cdr:x>
      <cdr:y>0.11754</cdr:y>
    </cdr:from>
    <cdr:to>
      <cdr:x>0.57003</cdr:x>
      <cdr:y>0.18656</cdr:y>
    </cdr:to>
    <cdr:sp macro="" textlink="">
      <cdr:nvSpPr>
        <cdr:cNvPr id="4" name="文本框 1">
          <a:extLst xmlns:a="http://schemas.openxmlformats.org/drawingml/2006/main">
            <a:ext uri="{FF2B5EF4-FFF2-40B4-BE49-F238E27FC236}">
              <a16:creationId xmlns:a16="http://schemas.microsoft.com/office/drawing/2014/main" id="{032363A3-DA50-1C01-B24A-3E7120478BC5}"/>
            </a:ext>
          </a:extLst>
        </cdr:cNvPr>
        <cdr:cNvSpPr txBox="1"/>
      </cdr:nvSpPr>
      <cdr:spPr>
        <a:xfrm xmlns:a="http://schemas.openxmlformats.org/drawingml/2006/main">
          <a:off x="417192" y="463915"/>
          <a:ext cx="1686782" cy="272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200" dirty="0"/>
            <a:t>乳酸盐置换液</a:t>
          </a:r>
        </a:p>
      </cdr:txBody>
    </cdr:sp>
  </cdr:relSizeAnchor>
  <cdr:relSizeAnchor xmlns:cdr="http://schemas.openxmlformats.org/drawingml/2006/chartDrawing">
    <cdr:from>
      <cdr:x>0.11303</cdr:x>
      <cdr:y>0.17859</cdr:y>
    </cdr:from>
    <cdr:to>
      <cdr:x>0.57003</cdr:x>
      <cdr:y>0.24761</cdr:y>
    </cdr:to>
    <cdr:sp macro="" textlink="">
      <cdr:nvSpPr>
        <cdr:cNvPr id="5" name="文本框 1">
          <a:extLst xmlns:a="http://schemas.openxmlformats.org/drawingml/2006/main">
            <a:ext uri="{FF2B5EF4-FFF2-40B4-BE49-F238E27FC236}">
              <a16:creationId xmlns:a16="http://schemas.microsoft.com/office/drawing/2014/main" id="{F30D1F3C-C2E0-45B5-E5B6-AC4782EC891B}"/>
            </a:ext>
          </a:extLst>
        </cdr:cNvPr>
        <cdr:cNvSpPr txBox="1"/>
      </cdr:nvSpPr>
      <cdr:spPr>
        <a:xfrm xmlns:a="http://schemas.openxmlformats.org/drawingml/2006/main">
          <a:off x="417192" y="704884"/>
          <a:ext cx="1686782" cy="272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200" dirty="0"/>
            <a:t>碳酸氢盐置换液</a:t>
          </a:r>
        </a:p>
      </cdr:txBody>
    </cdr:sp>
  </cdr:relSizeAnchor>
  <cdr:relSizeAnchor xmlns:cdr="http://schemas.openxmlformats.org/drawingml/2006/chartDrawing">
    <cdr:from>
      <cdr:x>0.05279</cdr:x>
      <cdr:y>0.13165</cdr:y>
    </cdr:from>
    <cdr:to>
      <cdr:x>0.09212</cdr:x>
      <cdr:y>0.16843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8F588C7F-EB1D-9CC8-71A2-CE644ECC11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4848" y="519629"/>
          <a:ext cx="145161" cy="14516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0.05322</cdr:x>
      <cdr:y>0.19676</cdr:y>
    </cdr:from>
    <cdr:to>
      <cdr:x>0.09126</cdr:x>
      <cdr:y>0.23234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BEC3993B-8D83-9BAD-6A1C-ADB319873FA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96434" y="776604"/>
          <a:ext cx="140406" cy="1404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0.13504</cdr:x>
      <cdr:y>0.38225</cdr:y>
    </cdr:from>
    <cdr:to>
      <cdr:x>0.29366</cdr:x>
      <cdr:y>0.45546</cdr:y>
    </cdr:to>
    <cdr:sp macro="" textlink="">
      <cdr:nvSpPr>
        <cdr:cNvPr id="10" name="文本框 1">
          <a:extLst xmlns:a="http://schemas.openxmlformats.org/drawingml/2006/main">
            <a:ext uri="{FF2B5EF4-FFF2-40B4-BE49-F238E27FC236}">
              <a16:creationId xmlns:a16="http://schemas.microsoft.com/office/drawing/2014/main" id="{3821A673-2B3B-9924-7808-5322D224B3B2}"/>
            </a:ext>
          </a:extLst>
        </cdr:cNvPr>
        <cdr:cNvSpPr txBox="1"/>
      </cdr:nvSpPr>
      <cdr:spPr>
        <a:xfrm xmlns:a="http://schemas.openxmlformats.org/drawingml/2006/main">
          <a:off x="498449" y="1508730"/>
          <a:ext cx="585448" cy="28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15%</a:t>
          </a:r>
          <a:endParaRPr lang="zh-CN" altLang="en-US" sz="1400" b="1" dirty="0"/>
        </a:p>
      </cdr:txBody>
    </cdr:sp>
  </cdr:relSizeAnchor>
  <cdr:relSizeAnchor xmlns:cdr="http://schemas.openxmlformats.org/drawingml/2006/chartDrawing">
    <cdr:from>
      <cdr:x>0.58598</cdr:x>
      <cdr:y>0.1852</cdr:y>
    </cdr:from>
    <cdr:to>
      <cdr:x>0.74459</cdr:x>
      <cdr:y>0.25841</cdr:y>
    </cdr:to>
    <cdr:sp macro="" textlink="">
      <cdr:nvSpPr>
        <cdr:cNvPr id="11" name="文本框 1">
          <a:extLst xmlns:a="http://schemas.openxmlformats.org/drawingml/2006/main">
            <a:ext uri="{FF2B5EF4-FFF2-40B4-BE49-F238E27FC236}">
              <a16:creationId xmlns:a16="http://schemas.microsoft.com/office/drawing/2014/main" id="{35C11001-A5D8-C9F0-EA52-59EB629B3711}"/>
            </a:ext>
          </a:extLst>
        </cdr:cNvPr>
        <cdr:cNvSpPr txBox="1"/>
      </cdr:nvSpPr>
      <cdr:spPr>
        <a:xfrm xmlns:a="http://schemas.openxmlformats.org/drawingml/2006/main">
          <a:off x="2162837" y="730975"/>
          <a:ext cx="585448" cy="28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0.26</a:t>
          </a:r>
          <a:endParaRPr lang="zh-CN" altLang="en-US" sz="1400" b="1" dirty="0"/>
        </a:p>
      </cdr:txBody>
    </cdr:sp>
  </cdr:relSizeAnchor>
  <cdr:relSizeAnchor xmlns:cdr="http://schemas.openxmlformats.org/drawingml/2006/chartDrawing">
    <cdr:from>
      <cdr:x>0.26522</cdr:x>
      <cdr:y>0.38203</cdr:y>
    </cdr:from>
    <cdr:to>
      <cdr:x>0.42384</cdr:x>
      <cdr:y>0.45524</cdr:y>
    </cdr:to>
    <cdr:sp macro="" textlink="">
      <cdr:nvSpPr>
        <cdr:cNvPr id="12" name="文本框 1">
          <a:extLst xmlns:a="http://schemas.openxmlformats.org/drawingml/2006/main">
            <a:ext uri="{FF2B5EF4-FFF2-40B4-BE49-F238E27FC236}">
              <a16:creationId xmlns:a16="http://schemas.microsoft.com/office/drawing/2014/main" id="{35C11001-A5D8-C9F0-EA52-59EB629B3711}"/>
            </a:ext>
          </a:extLst>
        </cdr:cNvPr>
        <cdr:cNvSpPr txBox="1"/>
      </cdr:nvSpPr>
      <cdr:spPr>
        <a:xfrm xmlns:a="http://schemas.openxmlformats.org/drawingml/2006/main">
          <a:off x="978936" y="1507856"/>
          <a:ext cx="585448" cy="28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38%</a:t>
          </a:r>
          <a:endParaRPr lang="zh-CN" altLang="en-US" sz="1400" b="1" dirty="0"/>
        </a:p>
      </cdr:txBody>
    </cdr:sp>
  </cdr:relSizeAnchor>
  <cdr:relSizeAnchor xmlns:cdr="http://schemas.openxmlformats.org/drawingml/2006/chartDrawing">
    <cdr:from>
      <cdr:x>0.7287</cdr:x>
      <cdr:y>0.18332</cdr:y>
    </cdr:from>
    <cdr:to>
      <cdr:x>0.88732</cdr:x>
      <cdr:y>0.25653</cdr:y>
    </cdr:to>
    <cdr:sp macro="" textlink="">
      <cdr:nvSpPr>
        <cdr:cNvPr id="13" name="文本框 1">
          <a:extLst xmlns:a="http://schemas.openxmlformats.org/drawingml/2006/main">
            <a:ext uri="{FF2B5EF4-FFF2-40B4-BE49-F238E27FC236}">
              <a16:creationId xmlns:a16="http://schemas.microsoft.com/office/drawing/2014/main" id="{35C11001-A5D8-C9F0-EA52-59EB629B3711}"/>
            </a:ext>
          </a:extLst>
        </cdr:cNvPr>
        <cdr:cNvSpPr txBox="1"/>
      </cdr:nvSpPr>
      <cdr:spPr>
        <a:xfrm xmlns:a="http://schemas.openxmlformats.org/drawingml/2006/main">
          <a:off x="2689627" y="723559"/>
          <a:ext cx="585448" cy="288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0.60</a:t>
          </a:r>
          <a:endParaRPr lang="zh-CN" alt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0.33529</cdr:x>
      <cdr:y>0.75599</cdr:y>
    </cdr:from>
    <cdr:to>
      <cdr:x>0.74605</cdr:x>
      <cdr:y>0.82608</cdr:y>
    </cdr:to>
    <cdr:sp macro="" textlink="">
      <cdr:nvSpPr>
        <cdr:cNvPr id="5" name="文本框 1">
          <a:extLst xmlns:a="http://schemas.openxmlformats.org/drawingml/2006/main">
            <a:ext uri="{FF2B5EF4-FFF2-40B4-BE49-F238E27FC236}">
              <a16:creationId xmlns:a16="http://schemas.microsoft.com/office/drawing/2014/main" id="{86F217A6-B937-0BF5-73DF-D25C6D546363}"/>
            </a:ext>
          </a:extLst>
        </cdr:cNvPr>
        <cdr:cNvSpPr txBox="1"/>
      </cdr:nvSpPr>
      <cdr:spPr>
        <a:xfrm xmlns:a="http://schemas.openxmlformats.org/drawingml/2006/main">
          <a:off x="1323837" y="2615352"/>
          <a:ext cx="1621790" cy="242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乳酸盐置换液</a:t>
          </a:r>
        </a:p>
      </cdr:txBody>
    </cdr:sp>
  </cdr:relSizeAnchor>
  <cdr:relSizeAnchor xmlns:cdr="http://schemas.openxmlformats.org/drawingml/2006/chartDrawing">
    <cdr:from>
      <cdr:x>0.76182</cdr:x>
      <cdr:y>0.10676</cdr:y>
    </cdr:from>
    <cdr:to>
      <cdr:x>0.91907</cdr:x>
      <cdr:y>0.19027</cdr:y>
    </cdr:to>
    <cdr:sp macro="" textlink="">
      <cdr:nvSpPr>
        <cdr:cNvPr id="15" name="文本框 1">
          <a:extLst xmlns:a="http://schemas.openxmlformats.org/drawingml/2006/main">
            <a:ext uri="{FF2B5EF4-FFF2-40B4-BE49-F238E27FC236}">
              <a16:creationId xmlns:a16="http://schemas.microsoft.com/office/drawing/2014/main" id="{9D95CD8F-3A5F-14D5-688F-E286EA9BB8C0}"/>
            </a:ext>
          </a:extLst>
        </cdr:cNvPr>
        <cdr:cNvSpPr txBox="1"/>
      </cdr:nvSpPr>
      <cdr:spPr>
        <a:xfrm xmlns:a="http://schemas.openxmlformats.org/drawingml/2006/main">
          <a:off x="3007889" y="369319"/>
          <a:ext cx="620871" cy="288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1.93</a:t>
          </a:r>
          <a:endParaRPr lang="zh-CN" altLang="en-US" sz="1400" b="1" dirty="0"/>
        </a:p>
      </cdr:txBody>
    </cdr:sp>
  </cdr:relSizeAnchor>
  <cdr:relSizeAnchor xmlns:cdr="http://schemas.openxmlformats.org/drawingml/2006/chartDrawing">
    <cdr:from>
      <cdr:x>0.44535</cdr:x>
      <cdr:y>0.10639</cdr:y>
    </cdr:from>
    <cdr:to>
      <cdr:x>0.6026</cdr:x>
      <cdr:y>0.18991</cdr:y>
    </cdr:to>
    <cdr:sp macro="" textlink="">
      <cdr:nvSpPr>
        <cdr:cNvPr id="16" name="文本框 1">
          <a:extLst xmlns:a="http://schemas.openxmlformats.org/drawingml/2006/main">
            <a:ext uri="{FF2B5EF4-FFF2-40B4-BE49-F238E27FC236}">
              <a16:creationId xmlns:a16="http://schemas.microsoft.com/office/drawing/2014/main" id="{2BFE66BE-45D7-50A7-0E63-378F5C5C6BD5}"/>
            </a:ext>
          </a:extLst>
        </cdr:cNvPr>
        <cdr:cNvSpPr txBox="1"/>
      </cdr:nvSpPr>
      <cdr:spPr>
        <a:xfrm xmlns:a="http://schemas.openxmlformats.org/drawingml/2006/main">
          <a:off x="1758377" y="368039"/>
          <a:ext cx="620871" cy="288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b="1" dirty="0"/>
            <a:t>3.19</a:t>
          </a:r>
          <a:endParaRPr lang="zh-CN" altLang="en-US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0.48103</cdr:x>
      <cdr:y>0.18073</cdr:y>
    </cdr:from>
    <cdr:to>
      <cdr:x>0.81341</cdr:x>
      <cdr:y>0.29716</cdr:y>
    </cdr:to>
    <cdr:sp macro="" textlink="">
      <cdr:nvSpPr>
        <cdr:cNvPr id="3" name="文本框 32">
          <a:extLst xmlns:a="http://schemas.openxmlformats.org/drawingml/2006/main">
            <a:ext uri="{FF2B5EF4-FFF2-40B4-BE49-F238E27FC236}">
              <a16:creationId xmlns:a16="http://schemas.microsoft.com/office/drawing/2014/main" id="{F35EB166-B1D4-AB89-DF70-F2DCF2699656}"/>
            </a:ext>
          </a:extLst>
        </cdr:cNvPr>
        <cdr:cNvSpPr txBox="1"/>
      </cdr:nvSpPr>
      <cdr:spPr>
        <a:xfrm xmlns:a="http://schemas.openxmlformats.org/drawingml/2006/main">
          <a:off x="1644254" y="499099"/>
          <a:ext cx="1136140" cy="3215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>
            <a:spcAft>
              <a:spcPts val="600"/>
            </a:spcAft>
          </a:pPr>
          <a:r>
            <a:rPr lang="en-US" altLang="zh-CN" sz="2400" b="1" i="0" baseline="30000" dirty="0">
              <a:solidFill>
                <a:srgbClr val="0D2B68">
                  <a:lumMod val="50000"/>
                </a:srgbClr>
              </a:solidFill>
              <a:latin typeface="+mj-lt"/>
              <a:ea typeface="微软雅黑"/>
            </a:rPr>
            <a:t>22%</a:t>
          </a:r>
        </a:p>
      </cdr:txBody>
    </cdr:sp>
  </cdr:relSizeAnchor>
  <cdr:relSizeAnchor xmlns:cdr="http://schemas.openxmlformats.org/drawingml/2006/chartDrawing">
    <cdr:from>
      <cdr:x>0.18002</cdr:x>
      <cdr:y>0.17854</cdr:y>
    </cdr:from>
    <cdr:to>
      <cdr:x>0.51239</cdr:x>
      <cdr:y>0.29497</cdr:y>
    </cdr:to>
    <cdr:sp macro="" textlink="">
      <cdr:nvSpPr>
        <cdr:cNvPr id="4" name="文本框 32">
          <a:extLst xmlns:a="http://schemas.openxmlformats.org/drawingml/2006/main">
            <a:ext uri="{FF2B5EF4-FFF2-40B4-BE49-F238E27FC236}">
              <a16:creationId xmlns:a16="http://schemas.microsoft.com/office/drawing/2014/main" id="{101EC014-F7AC-65D9-F676-C10C853D47AD}"/>
            </a:ext>
          </a:extLst>
        </cdr:cNvPr>
        <cdr:cNvSpPr txBox="1"/>
      </cdr:nvSpPr>
      <cdr:spPr>
        <a:xfrm xmlns:a="http://schemas.openxmlformats.org/drawingml/2006/main">
          <a:off x="615343" y="493051"/>
          <a:ext cx="1136106" cy="3215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>
            <a:spcAft>
              <a:spcPts val="600"/>
            </a:spcAft>
          </a:pPr>
          <a:r>
            <a:rPr lang="en-US" altLang="zh-CN" sz="2400" b="1" baseline="30000" dirty="0">
              <a:solidFill>
                <a:srgbClr val="0D2B68">
                  <a:lumMod val="50000"/>
                </a:srgbClr>
              </a:solidFill>
              <a:latin typeface="+mj-lt"/>
              <a:ea typeface="微软雅黑"/>
            </a:rPr>
            <a:t>58</a:t>
          </a:r>
          <a:r>
            <a:rPr lang="en-US" altLang="zh-CN" sz="2400" b="1" i="0" baseline="30000" dirty="0">
              <a:solidFill>
                <a:srgbClr val="0D2B68">
                  <a:lumMod val="50000"/>
                </a:srgbClr>
              </a:solidFill>
              <a:latin typeface="+mj-lt"/>
              <a:ea typeface="微软雅黑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24C91-401E-47C3-A4E3-D7CAEDF9D19F}" type="datetimeFigureOut">
              <a:rPr lang="zh-CN" altLang="en-US" smtClean="0"/>
              <a:t>2024/7/9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9F581-CF78-4B7E-B849-5A4608949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36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9F581-CF78-4B7E-B849-5A46089498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98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9F581-CF78-4B7E-B849-5A46089498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51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9F581-CF78-4B7E-B849-5A46089498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05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9F581-CF78-4B7E-B849-5A46089498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4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9F581-CF78-4B7E-B849-5A46089498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7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9F581-CF78-4B7E-B849-5A46089498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51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9F581-CF78-4B7E-B849-5A46089498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777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9F581-CF78-4B7E-B849-5A46089498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8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emf"/><Relationship Id="rId4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png"/><Relationship Id="rId4" Type="http://schemas.openxmlformats.org/officeDocument/2006/relationships/image" Target="../media/image1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png"/><Relationship Id="rId4" Type="http://schemas.openxmlformats.org/officeDocument/2006/relationships/image" Target="../media/image15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png"/><Relationship Id="rId4" Type="http://schemas.openxmlformats.org/officeDocument/2006/relationships/image" Target="../media/image1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emf"/><Relationship Id="rId4" Type="http://schemas.openxmlformats.org/officeDocument/2006/relationships/image" Target="../media/image2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emf"/><Relationship Id="rId4" Type="http://schemas.openxmlformats.org/officeDocument/2006/relationships/image" Target="../media/image2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emf"/><Relationship Id="rId4" Type="http://schemas.openxmlformats.org/officeDocument/2006/relationships/image" Target="../media/image3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png"/><Relationship Id="rId4" Type="http://schemas.openxmlformats.org/officeDocument/2006/relationships/image" Target="../media/image1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png"/><Relationship Id="rId4" Type="http://schemas.openxmlformats.org/officeDocument/2006/relationships/image" Target="../media/image15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png"/><Relationship Id="rId4" Type="http://schemas.openxmlformats.org/officeDocument/2006/relationships/image" Target="../media/image1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png"/><Relationship Id="rId4" Type="http://schemas.openxmlformats.org/officeDocument/2006/relationships/image" Target="../media/image15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png"/><Relationship Id="rId4" Type="http://schemas.openxmlformats.org/officeDocument/2006/relationships/image" Target="../media/image1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emf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5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44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35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/white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T 3-RGB-16-9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xterLogo_blue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676" y="1817689"/>
            <a:ext cx="2016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34869" y="2499360"/>
            <a:ext cx="5094621" cy="1803840"/>
          </a:xfrm>
          <a:prstGeom prst="rect">
            <a:avLst/>
          </a:prstGeom>
        </p:spPr>
        <p:txBody>
          <a:bodyPr tIns="91440" bIns="0" anchor="ctr" anchorCtr="0"/>
          <a:lstStyle>
            <a:lvl1pPr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38265" y="4423664"/>
            <a:ext cx="5487829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Presenter name(s)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38265" y="5001328"/>
            <a:ext cx="5487829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52463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Title/whit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T 3-RGB-16-9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2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9" descr="BaxterLogo_blue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676" y="1817689"/>
            <a:ext cx="2016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594515" y="2499360"/>
            <a:ext cx="10975658" cy="1803840"/>
          </a:xfrm>
          <a:prstGeom prst="rect">
            <a:avLst/>
          </a:prstGeom>
        </p:spPr>
        <p:txBody>
          <a:bodyPr lIns="0" tIns="91440" rIns="0" bIns="0" anchor="ctr" anchorCtr="0"/>
          <a:lstStyle>
            <a:lvl1pPr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38429" y="4423664"/>
            <a:ext cx="5487829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Presenter name(s)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38429" y="5001328"/>
            <a:ext cx="5487829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5172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Title/R&amp;D/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017C0-9147-4CC9-A351-C4907410C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3" t="6417" r="14845" b="11603"/>
          <a:stretch/>
        </p:blipFill>
        <p:spPr>
          <a:xfrm>
            <a:off x="0" y="0"/>
            <a:ext cx="12192127" cy="6858000"/>
          </a:xfrm>
          <a:prstGeom prst="rect">
            <a:avLst/>
          </a:prstGeom>
        </p:spPr>
      </p:pic>
      <p:pic>
        <p:nvPicPr>
          <p:cNvPr id="8" name="Baxter WM on white box">
            <a:extLst>
              <a:ext uri="{FF2B5EF4-FFF2-40B4-BE49-F238E27FC236}">
                <a16:creationId xmlns:a16="http://schemas.microsoft.com/office/drawing/2014/main" id="{75E7C595-8AEC-44B9-8FB7-5D4A942C152F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" y="1234250"/>
            <a:ext cx="5487829" cy="4389120"/>
          </a:xfrm>
          <a:prstGeom prst="rect">
            <a:avLst/>
          </a:prstGeom>
        </p:spPr>
      </p:pic>
      <p:sp>
        <p:nvSpPr>
          <p:cNvPr id="25" name="Date Plac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143256" y="4703016"/>
            <a:ext cx="5201317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26" name="Presenter Name(s)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143256" y="4038691"/>
            <a:ext cx="5201317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Presenter name(s)</a:t>
            </a:r>
          </a:p>
        </p:txBody>
      </p:sp>
      <p:sp>
        <p:nvSpPr>
          <p:cNvPr id="27" name="Master Slide Title"/>
          <p:cNvSpPr>
            <a:spLocks noGrp="1"/>
          </p:cNvSpPr>
          <p:nvPr>
            <p:ph type="title"/>
          </p:nvPr>
        </p:nvSpPr>
        <p:spPr>
          <a:xfrm>
            <a:off x="143256" y="2468880"/>
            <a:ext cx="5201317" cy="1371600"/>
          </a:xfrm>
          <a:prstGeom prst="rect">
            <a:avLst/>
          </a:prstGeom>
        </p:spPr>
        <p:txBody>
          <a:bodyPr lIns="0" tIns="91440" rIns="0" bIns="0" anchor="t" anchorCtr="0"/>
          <a:lstStyle>
            <a:lvl1pPr algn="ctr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730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Title/Family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537C-F76A-4058-AED9-84E00D98F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" t="7746" r="32" b="7746"/>
          <a:stretch/>
        </p:blipFill>
        <p:spPr>
          <a:xfrm>
            <a:off x="0" y="0"/>
            <a:ext cx="12188109" cy="6858000"/>
          </a:xfrm>
          <a:prstGeom prst="rect">
            <a:avLst/>
          </a:prstGeom>
        </p:spPr>
      </p:pic>
      <p:pic>
        <p:nvPicPr>
          <p:cNvPr id="7" name="Baxter WM on white box">
            <a:extLst>
              <a:ext uri="{FF2B5EF4-FFF2-40B4-BE49-F238E27FC236}">
                <a16:creationId xmlns:a16="http://schemas.microsoft.com/office/drawing/2014/main" id="{29A4A009-5E3A-47EB-A081-C73833EE6B2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771" y="1234250"/>
            <a:ext cx="5487829" cy="4389120"/>
          </a:xfrm>
          <a:prstGeom prst="rect">
            <a:avLst/>
          </a:prstGeom>
        </p:spPr>
      </p:pic>
      <p:sp>
        <p:nvSpPr>
          <p:cNvPr id="8" name="Date Place Placeholder">
            <a:extLst>
              <a:ext uri="{FF2B5EF4-FFF2-40B4-BE49-F238E27FC236}">
                <a16:creationId xmlns:a16="http://schemas.microsoft.com/office/drawing/2014/main" id="{D7329116-6F54-46E9-A408-6BB471C46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2493" y="4703016"/>
            <a:ext cx="5201317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Presenter Name(s) Placeholder">
            <a:extLst>
              <a:ext uri="{FF2B5EF4-FFF2-40B4-BE49-F238E27FC236}">
                <a16:creationId xmlns:a16="http://schemas.microsoft.com/office/drawing/2014/main" id="{C2D2F342-C388-4F04-8F4A-24061D9491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493" y="4038691"/>
            <a:ext cx="5201317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Presenter name(s)</a:t>
            </a:r>
          </a:p>
        </p:txBody>
      </p:sp>
      <p:sp>
        <p:nvSpPr>
          <p:cNvPr id="14" name="Master Slide Title">
            <a:extLst>
              <a:ext uri="{FF2B5EF4-FFF2-40B4-BE49-F238E27FC236}">
                <a16:creationId xmlns:a16="http://schemas.microsoft.com/office/drawing/2014/main" id="{64CF86BC-EA7C-46FC-879F-C692E095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493" y="2468880"/>
            <a:ext cx="5201317" cy="1371600"/>
          </a:xfrm>
          <a:prstGeom prst="rect">
            <a:avLst/>
          </a:prstGeom>
        </p:spPr>
        <p:txBody>
          <a:bodyPr lIns="0" tIns="91440" rIns="0" bIns="0" anchor="t" anchorCtr="0"/>
          <a:lstStyle>
            <a:lvl1pPr algn="ctr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029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itle/Nurse &amp; Patient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37A90-9423-4007-BEBB-ED027C8E1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69" t="8134" r="21" b="18400"/>
          <a:stretch/>
        </p:blipFill>
        <p:spPr>
          <a:xfrm>
            <a:off x="0" y="0"/>
            <a:ext cx="12192127" cy="6858000"/>
          </a:xfrm>
          <a:prstGeom prst="rect">
            <a:avLst/>
          </a:prstGeom>
        </p:spPr>
      </p:pic>
      <p:pic>
        <p:nvPicPr>
          <p:cNvPr id="8" name="Baxter WM on white box">
            <a:extLst>
              <a:ext uri="{FF2B5EF4-FFF2-40B4-BE49-F238E27FC236}">
                <a16:creationId xmlns:a16="http://schemas.microsoft.com/office/drawing/2014/main" id="{FBD87968-936C-43CE-BEEE-179436191C8F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005" y="1234250"/>
            <a:ext cx="5487829" cy="4389120"/>
          </a:xfrm>
          <a:prstGeom prst="rect">
            <a:avLst/>
          </a:prstGeom>
        </p:spPr>
      </p:pic>
      <p:sp>
        <p:nvSpPr>
          <p:cNvPr id="9" name="Date Place Placeholder">
            <a:extLst>
              <a:ext uri="{FF2B5EF4-FFF2-40B4-BE49-F238E27FC236}">
                <a16:creationId xmlns:a16="http://schemas.microsoft.com/office/drawing/2014/main" id="{ECC5CF72-AA9A-4E3B-8099-F88E75E656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2470" y="4703016"/>
            <a:ext cx="5201317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Presenter Name(s) Placeholder">
            <a:extLst>
              <a:ext uri="{FF2B5EF4-FFF2-40B4-BE49-F238E27FC236}">
                <a16:creationId xmlns:a16="http://schemas.microsoft.com/office/drawing/2014/main" id="{CF3264A0-7935-4838-99AC-D18AE285ED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470" y="4038691"/>
            <a:ext cx="5201317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Presenter name(s)</a:t>
            </a:r>
          </a:p>
        </p:txBody>
      </p:sp>
      <p:sp>
        <p:nvSpPr>
          <p:cNvPr id="11" name="Master Slide Title">
            <a:extLst>
              <a:ext uri="{FF2B5EF4-FFF2-40B4-BE49-F238E27FC236}">
                <a16:creationId xmlns:a16="http://schemas.microsoft.com/office/drawing/2014/main" id="{EDC65E5D-2540-4F19-B6E5-C9539D71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470" y="2468880"/>
            <a:ext cx="5201317" cy="1371600"/>
          </a:xfrm>
          <a:prstGeom prst="rect">
            <a:avLst/>
          </a:prstGeom>
        </p:spPr>
        <p:txBody>
          <a:bodyPr lIns="0" tIns="91440" rIns="0" bIns="0" anchor="t" anchorCtr="0"/>
          <a:lstStyle>
            <a:lvl1pPr algn="ctr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40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Title/Employees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11E41-3306-4260-8595-D73EED47C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127" cy="6858000"/>
          </a:xfrm>
          <a:prstGeom prst="rect">
            <a:avLst/>
          </a:prstGeom>
        </p:spPr>
      </p:pic>
      <p:pic>
        <p:nvPicPr>
          <p:cNvPr id="7" name="Baxter WM on white box">
            <a:extLst>
              <a:ext uri="{FF2B5EF4-FFF2-40B4-BE49-F238E27FC236}">
                <a16:creationId xmlns:a16="http://schemas.microsoft.com/office/drawing/2014/main" id="{1274336D-B8A8-4490-89C9-3BE295BAF39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005" y="1234250"/>
            <a:ext cx="5487829" cy="4389120"/>
          </a:xfrm>
          <a:prstGeom prst="rect">
            <a:avLst/>
          </a:prstGeom>
        </p:spPr>
      </p:pic>
      <p:sp>
        <p:nvSpPr>
          <p:cNvPr id="8" name="Date Place Placeholder">
            <a:extLst>
              <a:ext uri="{FF2B5EF4-FFF2-40B4-BE49-F238E27FC236}">
                <a16:creationId xmlns:a16="http://schemas.microsoft.com/office/drawing/2014/main" id="{C19EA905-76B4-46D6-8E65-E8326FD526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189" y="4703016"/>
            <a:ext cx="5201317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Presenter Name(s) Placeholder">
            <a:extLst>
              <a:ext uri="{FF2B5EF4-FFF2-40B4-BE49-F238E27FC236}">
                <a16:creationId xmlns:a16="http://schemas.microsoft.com/office/drawing/2014/main" id="{9322B2E2-5AD5-47CC-9122-2535DE5640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189" y="4038691"/>
            <a:ext cx="5201317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400" baseline="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Presenter name(s)</a:t>
            </a:r>
          </a:p>
        </p:txBody>
      </p:sp>
      <p:sp>
        <p:nvSpPr>
          <p:cNvPr id="14" name="Master Slide Title">
            <a:extLst>
              <a:ext uri="{FF2B5EF4-FFF2-40B4-BE49-F238E27FC236}">
                <a16:creationId xmlns:a16="http://schemas.microsoft.com/office/drawing/2014/main" id="{E2D8B8AD-8719-48C6-B0EA-BBA0E309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189" y="2468880"/>
            <a:ext cx="5201317" cy="1371600"/>
          </a:xfrm>
          <a:prstGeom prst="rect">
            <a:avLst/>
          </a:prstGeom>
        </p:spPr>
        <p:txBody>
          <a:bodyPr lIns="0" tIns="91440" rIns="0" bIns="0" anchor="t" anchorCtr="0"/>
          <a:lstStyle>
            <a:lvl1pPr algn="ctr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Divider/white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ckground-10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9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1443096" y="2258568"/>
            <a:ext cx="9410611" cy="658368"/>
          </a:xfrm>
          <a:prstGeom prst="rect">
            <a:avLst/>
          </a:prstGeom>
        </p:spPr>
        <p:txBody>
          <a:bodyPr wrap="none" lIns="118872" tIns="64008" rIns="118872" bIns="64008" anchor="t" anchorCtr="0"/>
          <a:lstStyle>
            <a:lvl1pPr>
              <a:defRPr sz="36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Divider slide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50016" y="2916937"/>
            <a:ext cx="4682948" cy="449610"/>
          </a:xfrm>
          <a:prstGeom prst="rect">
            <a:avLst/>
          </a:prstGeom>
        </p:spPr>
        <p:txBody>
          <a:bodyPr lIns="0" tIns="64008" rIns="0" bIns="0" anchor="t" anchorCtr="0">
            <a:spAutoFit/>
          </a:bodyPr>
          <a:lstStyle>
            <a:lvl1pPr marL="0" indent="0" algn="ctr">
              <a:lnSpc>
                <a:spcPct val="150000"/>
              </a:lnSpc>
              <a:buNone/>
              <a:defRPr sz="19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Divider slide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86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Divider/blue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ackground-11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" y="0"/>
            <a:ext cx="121921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 bwMode="white">
          <a:xfrm>
            <a:off x="1443096" y="2258568"/>
            <a:ext cx="9410611" cy="658368"/>
          </a:xfrm>
          <a:prstGeom prst="rect">
            <a:avLst/>
          </a:prstGeom>
        </p:spPr>
        <p:txBody>
          <a:bodyPr wrap="none" lIns="118872" tIns="64008" rIns="118872" bIns="64008" anchor="t" anchorCtr="0"/>
          <a:lstStyle>
            <a:lvl1pPr>
              <a:defRPr sz="3600" baseline="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Divider slide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750016" y="2916937"/>
            <a:ext cx="4682948" cy="449610"/>
          </a:xfrm>
          <a:prstGeom prst="rect">
            <a:avLst/>
          </a:prstGeom>
        </p:spPr>
        <p:txBody>
          <a:bodyPr lIns="0" tIns="64008" rIns="0" bIns="0" anchor="t" anchorCtr="0">
            <a:spAutoFit/>
          </a:bodyPr>
          <a:lstStyle>
            <a:lvl1pPr marL="0" indent="0" algn="ctr">
              <a:lnSpc>
                <a:spcPct val="150000"/>
              </a:lnSpc>
              <a:buNone/>
              <a:defRPr sz="1900" baseline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Divider slide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343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Divider/whit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PPT 3-RGB-16-9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2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10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73763"/>
            <a:ext cx="1219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axterLogo_blu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076951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1443096" y="2258568"/>
            <a:ext cx="9410611" cy="658368"/>
          </a:xfrm>
          <a:prstGeom prst="rect">
            <a:avLst/>
          </a:prstGeom>
        </p:spPr>
        <p:txBody>
          <a:bodyPr wrap="none" lIns="118872" tIns="64008" rIns="118872" bIns="64008" anchor="t" anchorCtr="0"/>
          <a:lstStyle>
            <a:lvl1pPr>
              <a:defRPr sz="36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Divider slide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50016" y="2916937"/>
            <a:ext cx="4682948" cy="449610"/>
          </a:xfrm>
          <a:prstGeom prst="rect">
            <a:avLst/>
          </a:prstGeom>
        </p:spPr>
        <p:txBody>
          <a:bodyPr lIns="0" tIns="64008" rIns="0" bIns="0" anchor="t" anchorCtr="0">
            <a:spAutoFit/>
          </a:bodyPr>
          <a:lstStyle>
            <a:lvl1pPr marL="0" indent="0" algn="ctr">
              <a:lnSpc>
                <a:spcPct val="150000"/>
              </a:lnSpc>
              <a:buNone/>
              <a:defRPr sz="19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algn="ctr">
              <a:defRPr sz="1600">
                <a:latin typeface="Franklin Gothic Book" panose="020B0503020102020204" pitchFamily="34" charset="0"/>
              </a:defRPr>
            </a:lvl2pPr>
            <a:lvl3pPr algn="ctr">
              <a:defRPr sz="1600">
                <a:latin typeface="Franklin Gothic Book" panose="020B0503020102020204" pitchFamily="34" charset="0"/>
              </a:defRPr>
            </a:lvl3pPr>
            <a:lvl4pPr algn="ctr">
              <a:defRPr sz="1600">
                <a:latin typeface="Franklin Gothic Book" panose="020B0503020102020204" pitchFamily="34" charset="0"/>
              </a:defRPr>
            </a:lvl4pPr>
            <a:lvl5pPr algn="ctr"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Divider slide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97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024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Content/Text/X/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eader box-05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8362" y="237744"/>
            <a:ext cx="10975658" cy="5539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42350" y="1507519"/>
            <a:ext cx="8100988" cy="1791260"/>
          </a:xfrm>
          <a:prstGeom prst="rect">
            <a:avLst/>
          </a:prstGeom>
        </p:spPr>
        <p:txBody>
          <a:bodyPr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BaxterLogo_blue.ai">
            <a:extLst>
              <a:ext uri="{FF2B5EF4-FFF2-40B4-BE49-F238E27FC236}">
                <a16:creationId xmlns:a16="http://schemas.microsoft.com/office/drawing/2014/main" id="{728531C3-2949-4318-94FE-7F11F47E21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6B6368-185E-4D5D-A9F0-1E29707745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C6390-653F-445C-A41B-C6A49E5B4B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19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Content/Text/X/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-06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axterLogo_blu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eader box-0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144405"/>
              </p:ext>
            </p:extLst>
          </p:nvPr>
        </p:nvGraphicFramePr>
        <p:xfrm>
          <a:off x="647988" y="1249364"/>
          <a:ext cx="5416374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413717" imgH="4730906" progId="Excel.Chart.8">
                  <p:embed/>
                </p:oleObj>
              </mc:Choice>
              <mc:Fallback>
                <p:oleObj r:id="rId6" imgW="5413717" imgH="4730906" progId="Excel.Chart.8">
                  <p:embed/>
                  <p:pic>
                    <p:nvPicPr>
                      <p:cNvPr id="8" name="Chart Placeholder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88" y="1249364"/>
                        <a:ext cx="5416374" cy="472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8362" y="237744"/>
            <a:ext cx="10975658" cy="5539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BA792D-8763-407C-89C6-8067CAB32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7645" y="2231135"/>
            <a:ext cx="5416375" cy="1791260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FF1CFF-178E-4D49-B494-DF4484BDB3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EA8CC-F036-4092-9AD4-E3B228C7F2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32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Content/Text&amp;Photo/X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Background-0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BaxterLogo_blu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eader box-0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85944" y="2057865"/>
            <a:ext cx="2890257" cy="3103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Caption"/>
          <p:cNvSpPr>
            <a:spLocks noGrp="1"/>
          </p:cNvSpPr>
          <p:nvPr>
            <p:ph type="body" sz="quarter" idx="15"/>
          </p:nvPr>
        </p:nvSpPr>
        <p:spPr>
          <a:xfrm>
            <a:off x="7885946" y="5279928"/>
            <a:ext cx="2886827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609600" indent="0">
              <a:buNone/>
              <a:defRPr sz="1000"/>
            </a:lvl2pPr>
            <a:lvl3pPr marL="1219200" indent="0">
              <a:buNone/>
              <a:defRPr sz="1000"/>
            </a:lvl3pPr>
            <a:lvl4pPr marL="1828800" indent="0">
              <a:buNone/>
              <a:defRPr sz="1000"/>
            </a:lvl4pPr>
            <a:lvl5pPr marL="24384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598362" y="237744"/>
            <a:ext cx="10975658" cy="5539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8C387E-043C-454E-B8D7-049BD16918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362" y="1755761"/>
            <a:ext cx="5945148" cy="1791260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F96B41-569A-42EB-AC46-0AC2C9F6F0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E66B5-5DCE-480F-A6FA-F9D35AE97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8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Content/Text&amp;3Photo/X/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BaxterLogo_blu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eader box-0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eft Picture Placeholder"/>
          <p:cNvSpPr>
            <a:spLocks noGrp="1"/>
          </p:cNvSpPr>
          <p:nvPr>
            <p:ph type="pic" sz="quarter" idx="12"/>
          </p:nvPr>
        </p:nvSpPr>
        <p:spPr>
          <a:xfrm>
            <a:off x="1125839" y="2956953"/>
            <a:ext cx="2886316" cy="2026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4585A"/>
                </a:solidFill>
                <a:latin typeface="+mn-l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Center Picture Placeholder"/>
          <p:cNvSpPr>
            <a:spLocks noGrp="1"/>
          </p:cNvSpPr>
          <p:nvPr>
            <p:ph type="pic" sz="quarter" idx="13"/>
          </p:nvPr>
        </p:nvSpPr>
        <p:spPr>
          <a:xfrm>
            <a:off x="4764837" y="2956953"/>
            <a:ext cx="2886316" cy="2026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25" name="Right Picture Placeholder"/>
          <p:cNvSpPr>
            <a:spLocks noGrp="1"/>
          </p:cNvSpPr>
          <p:nvPr>
            <p:ph type="pic" sz="quarter" idx="14"/>
          </p:nvPr>
        </p:nvSpPr>
        <p:spPr>
          <a:xfrm>
            <a:off x="8403832" y="2956953"/>
            <a:ext cx="2886316" cy="2026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3" name="Left Picture Caption"/>
          <p:cNvSpPr>
            <a:spLocks noGrp="1"/>
          </p:cNvSpPr>
          <p:nvPr>
            <p:ph type="body" sz="quarter" idx="15"/>
          </p:nvPr>
        </p:nvSpPr>
        <p:spPr>
          <a:xfrm>
            <a:off x="1125832" y="5108575"/>
            <a:ext cx="2886827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609600" indent="0">
              <a:buNone/>
              <a:defRPr sz="1000"/>
            </a:lvl2pPr>
            <a:lvl3pPr marL="1219200" indent="0">
              <a:buNone/>
              <a:defRPr sz="1000"/>
            </a:lvl3pPr>
            <a:lvl4pPr marL="1828800" indent="0">
              <a:buNone/>
              <a:defRPr sz="1000"/>
            </a:lvl4pPr>
            <a:lvl5pPr marL="24384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enter Picture Caption"/>
          <p:cNvSpPr>
            <a:spLocks noGrp="1"/>
          </p:cNvSpPr>
          <p:nvPr>
            <p:ph type="body" sz="quarter" idx="16"/>
          </p:nvPr>
        </p:nvSpPr>
        <p:spPr>
          <a:xfrm>
            <a:off x="4765821" y="5108575"/>
            <a:ext cx="2890257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609600" indent="0">
              <a:buNone/>
              <a:defRPr sz="1000"/>
            </a:lvl2pPr>
            <a:lvl3pPr marL="1219200" indent="0">
              <a:buNone/>
              <a:defRPr sz="1000"/>
            </a:lvl3pPr>
            <a:lvl4pPr marL="1828800" indent="0">
              <a:buNone/>
              <a:defRPr sz="1000"/>
            </a:lvl4pPr>
            <a:lvl5pPr marL="24384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ight Picture Caption"/>
          <p:cNvSpPr>
            <a:spLocks noGrp="1"/>
          </p:cNvSpPr>
          <p:nvPr>
            <p:ph type="body" sz="quarter" idx="17"/>
          </p:nvPr>
        </p:nvSpPr>
        <p:spPr>
          <a:xfrm>
            <a:off x="8403322" y="5108575"/>
            <a:ext cx="2886827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609600" indent="0">
              <a:buNone/>
              <a:defRPr sz="1000"/>
            </a:lvl2pPr>
            <a:lvl3pPr marL="1219200" indent="0">
              <a:buNone/>
              <a:defRPr sz="1000"/>
            </a:lvl3pPr>
            <a:lvl4pPr marL="1828800" indent="0">
              <a:buNone/>
              <a:defRPr sz="1000"/>
            </a:lvl4pPr>
            <a:lvl5pPr marL="24384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598362" y="237744"/>
            <a:ext cx="10975658" cy="5539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BBC30F-1A02-4ABB-B27D-0744AE94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73635" y="1633639"/>
            <a:ext cx="7636636" cy="1126462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E38F3-95F6-4865-9856-4FADA5CCC3B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2EF1C-F1EF-455F-9538-A811BC56D5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9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Content/Photo&amp;Text/X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Background-0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ead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footer box-05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BaxterLogo_blue.ai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5022" cy="6492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5504508" y="237744"/>
            <a:ext cx="6069512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5D2C8B3-EBFE-4619-B974-550A498A8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1134" y="2484978"/>
            <a:ext cx="5172491" cy="1791260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5C1437-EA04-48AF-8DA2-B0ED15A39F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09133-71DE-4418-B788-4D6E5FAAA8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01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Content/Text&amp;Photo/X/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-06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ead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ooter box-05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xterLogo_blue.ai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73197" y="0"/>
            <a:ext cx="6128076" cy="6492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657396" y="1016556"/>
            <a:ext cx="452555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7F1531-6DF5-43C8-82FE-EE75E5408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627" y="1602108"/>
            <a:ext cx="4528323" cy="1791260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E244DB-DE82-4F13-9021-3356440BCC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F90C1-C633-4D32-BE29-D30AAFCD3C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07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Content/FullframePhoto/X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51157C-EA3B-4B34-BCC2-85D9397D6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" b="15722"/>
          <a:stretch/>
        </p:blipFill>
        <p:spPr>
          <a:xfrm>
            <a:off x="0" y="0"/>
            <a:ext cx="1218726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78F680-D343-4125-BDBB-CD7A6269CE9F}"/>
              </a:ext>
            </a:extLst>
          </p:cNvPr>
          <p:cNvSpPr/>
          <p:nvPr userDrawn="1"/>
        </p:nvSpPr>
        <p:spPr>
          <a:xfrm>
            <a:off x="0" y="0"/>
            <a:ext cx="12192127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6489701"/>
            <a:ext cx="12211055" cy="384175"/>
            <a:chOff x="0" y="6489586"/>
            <a:chExt cx="12207113" cy="383860"/>
          </a:xfrm>
        </p:grpSpPr>
        <p:pic>
          <p:nvPicPr>
            <p:cNvPr id="5" name="Picture 6" descr="footer box-05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9586"/>
              <a:ext cx="12207113" cy="38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BaxterLogo_blue.ai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08" y="6575392"/>
              <a:ext cx="937036" cy="19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3AF7C-5F6C-4E9B-BA7B-BAB0AA508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70F36-010D-41EE-B984-4D3D4233F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Chart/Text/X/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-06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axterLogo_blu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eader box-0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8362" y="237744"/>
            <a:ext cx="10975658" cy="5539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8483F48-BE61-4B99-A46E-AF8DC1B8DC8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36028" y="1299743"/>
            <a:ext cx="5448132" cy="4681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E5E373-3310-4454-85C2-5AB82D3AC4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772" y="1297318"/>
            <a:ext cx="5158248" cy="1791260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A56AE-4AFF-4921-ACAD-9E9E8A5D86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7988A8-9F6B-4A81-AD2E-B50F8C2DA5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9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ontent/Text/Chart01/X/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ackground-06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5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xterLogo_blu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eader box-0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5350634" y="1819656"/>
            <a:ext cx="6164661" cy="3648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8362" y="237744"/>
            <a:ext cx="10975658" cy="5539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3485B78-D098-40BA-B3F8-7E0645C21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7727" y="1602109"/>
            <a:ext cx="3460432" cy="2160591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DD3D87-8993-4456-9C53-5E7A0C22DE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04F8B-8880-46BF-9ED1-D879AD2BDA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98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ontent/Text/Chart02/X/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ackground-06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xterLogo_blu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eader box-0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76859" y="1275166"/>
            <a:ext cx="3347576" cy="4617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8362" y="237744"/>
            <a:ext cx="10975658" cy="5539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5300F5-6E42-43F2-B855-54F51EF2F6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7730" y="1602109"/>
            <a:ext cx="3451715" cy="2160591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CB1F6A-740C-4A38-B286-3C9519A4D9D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6BF6E-003D-4CEB-B5F4-5F754D5B3A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8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471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Content/Text/Chart03/X/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ackground-06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xterLogo_blu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eader box-0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5767032" y="1597234"/>
            <a:ext cx="5806987" cy="4295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8362" y="237744"/>
            <a:ext cx="10975658" cy="5539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2A6913-48B3-432F-A619-5B77D47CA6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7722" y="1602109"/>
            <a:ext cx="3460433" cy="2160591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E10B98-B19D-4DF6-B37E-952207EDC7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C4DBC-EFEA-4B4E-B0B4-1C7C38B4D1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33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Content/Table/X/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xterLogo_blu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eader box-05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920990" y="1296988"/>
            <a:ext cx="10591383" cy="481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>
                <a:solidFill>
                  <a:srgbClr val="54585A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598362" y="237744"/>
            <a:ext cx="10975658" cy="5539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ED291C-0F92-4530-9F8C-94D84C7D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74DC0-CD48-45A2-8F8B-97578EAF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05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hank You01/X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ackground-11.png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0" y="0"/>
            <a:ext cx="121921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 bwMode="white">
          <a:xfrm>
            <a:off x="2431521" y="3959673"/>
            <a:ext cx="7328832" cy="18038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600" i="1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“Thank You”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3979" y="2010911"/>
            <a:ext cx="2743915" cy="45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985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02/X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6DE0F9-840A-4C8F-83F5-BBA6F4C851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 w="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4D1CDC-B707-4CD4-9B11-4A6749AD4299}"/>
              </a:ext>
            </a:extLst>
          </p:cNvPr>
          <p:cNvSpPr/>
          <p:nvPr userDrawn="1"/>
        </p:nvSpPr>
        <p:spPr bwMode="black">
          <a:xfrm>
            <a:off x="-589433" y="0"/>
            <a:ext cx="12781433" cy="6858000"/>
          </a:xfrm>
          <a:prstGeom prst="rect">
            <a:avLst/>
          </a:prstGeom>
          <a:blipFill dpi="0" rotWithShape="1">
            <a:blip r:embed="rId2">
              <a:alphaModFix amt="26000"/>
            </a:blip>
            <a:srcRect/>
            <a:stretch>
              <a:fillRect/>
            </a:stretch>
          </a:blip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 bwMode="white">
          <a:xfrm>
            <a:off x="2431521" y="3959673"/>
            <a:ext cx="7328832" cy="18038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600" i="1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“Thank You”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50519723-A2AF-468D-AF02-993910143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3979" y="2010911"/>
            <a:ext cx="2743915" cy="45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0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ooter box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BaxterLogo_blue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83544" y="1947672"/>
            <a:ext cx="8670770" cy="1847088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100460-CB11-40EE-B09F-1B6C3BFE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222A-AAE6-4765-999F-664BA0163E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77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Content/blank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oter box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BaxterLogo_blue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08B0C-BFE0-4664-9AA9-DCD25AD392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213F1-E506-4D48-94D4-A9385BE82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71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Content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ooter box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1219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BaxterLogo_blue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707666"/>
              </p:ext>
            </p:extLst>
          </p:nvPr>
        </p:nvGraphicFramePr>
        <p:xfrm>
          <a:off x="608172" y="1974850"/>
          <a:ext cx="3292697" cy="356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267739" imgH="3273836" progId="Excel.Chart.8">
                  <p:embed/>
                </p:oleObj>
              </mc:Choice>
              <mc:Fallback>
                <p:oleObj r:id="rId4" imgW="3267739" imgH="3273836" progId="Excel.Chart.8">
                  <p:embed/>
                  <p:pic>
                    <p:nvPicPr>
                      <p:cNvPr id="5" name="Chart Placeholder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2" y="1974850"/>
                        <a:ext cx="3292697" cy="3566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887606"/>
              </p:ext>
            </p:extLst>
          </p:nvPr>
        </p:nvGraphicFramePr>
        <p:xfrm>
          <a:off x="4487444" y="1974850"/>
          <a:ext cx="3292697" cy="356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267739" imgH="3578662" progId="Excel.Chart.8">
                  <p:embed/>
                </p:oleObj>
              </mc:Choice>
              <mc:Fallback>
                <p:oleObj r:id="rId6" imgW="3267739" imgH="3578662" progId="Excel.Chart.8">
                  <p:embed/>
                  <p:pic>
                    <p:nvPicPr>
                      <p:cNvPr id="6" name="Chart Placeholder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44" y="1974850"/>
                        <a:ext cx="3292697" cy="3566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762971"/>
              </p:ext>
            </p:extLst>
          </p:nvPr>
        </p:nvGraphicFramePr>
        <p:xfrm>
          <a:off x="8327018" y="1974850"/>
          <a:ext cx="3292697" cy="356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267739" imgH="3578662" progId="Excel.Chart.8">
                  <p:embed/>
                </p:oleObj>
              </mc:Choice>
              <mc:Fallback>
                <p:oleObj r:id="rId8" imgW="3267739" imgH="3578662" progId="Excel.Chart.8">
                  <p:embed/>
                  <p:pic>
                    <p:nvPicPr>
                      <p:cNvPr id="7" name="Chart Placeholder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018" y="1974850"/>
                        <a:ext cx="3292697" cy="3566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598362" y="237744"/>
            <a:ext cx="10975658" cy="5539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A35166-A320-47DD-BE17-4BB7BB093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13E7CA-695F-416A-A0AD-E03E417DC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82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6595871"/>
            <a:ext cx="890016" cy="1493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5903" cy="6477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911" y="859536"/>
            <a:ext cx="10610850" cy="85115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775" y="874775"/>
            <a:ext cx="10503408" cy="74676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07720" y="2078735"/>
            <a:ext cx="10570845" cy="3904615"/>
          </a:xfrm>
          <a:custGeom>
            <a:avLst/>
            <a:gdLst/>
            <a:ahLst/>
            <a:cxnLst/>
            <a:rect l="l" t="t" r="r" b="b"/>
            <a:pathLst>
              <a:path w="10570845" h="3904615">
                <a:moveTo>
                  <a:pt x="10570464" y="0"/>
                </a:moveTo>
                <a:lnTo>
                  <a:pt x="0" y="0"/>
                </a:lnTo>
                <a:lnTo>
                  <a:pt x="0" y="3904488"/>
                </a:lnTo>
                <a:lnTo>
                  <a:pt x="10570464" y="3904488"/>
                </a:lnTo>
                <a:lnTo>
                  <a:pt x="10570464" y="0"/>
                </a:lnTo>
                <a:close/>
              </a:path>
            </a:pathLst>
          </a:custGeom>
          <a:solidFill>
            <a:srgbClr val="53575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499616" y="2694432"/>
            <a:ext cx="2316480" cy="539750"/>
          </a:xfrm>
          <a:custGeom>
            <a:avLst/>
            <a:gdLst/>
            <a:ahLst/>
            <a:cxnLst/>
            <a:rect l="l" t="t" r="r" b="b"/>
            <a:pathLst>
              <a:path w="2316479" h="539750">
                <a:moveTo>
                  <a:pt x="2046732" y="0"/>
                </a:moveTo>
                <a:lnTo>
                  <a:pt x="269747" y="0"/>
                </a:lnTo>
                <a:lnTo>
                  <a:pt x="221262" y="4346"/>
                </a:lnTo>
                <a:lnTo>
                  <a:pt x="175626" y="16876"/>
                </a:lnTo>
                <a:lnTo>
                  <a:pt x="133603" y="36830"/>
                </a:lnTo>
                <a:lnTo>
                  <a:pt x="95955" y="63443"/>
                </a:lnTo>
                <a:lnTo>
                  <a:pt x="63443" y="95955"/>
                </a:lnTo>
                <a:lnTo>
                  <a:pt x="36829" y="133604"/>
                </a:lnTo>
                <a:lnTo>
                  <a:pt x="16876" y="175626"/>
                </a:lnTo>
                <a:lnTo>
                  <a:pt x="4346" y="221262"/>
                </a:lnTo>
                <a:lnTo>
                  <a:pt x="0" y="269747"/>
                </a:lnTo>
                <a:lnTo>
                  <a:pt x="4346" y="318233"/>
                </a:lnTo>
                <a:lnTo>
                  <a:pt x="16876" y="363869"/>
                </a:lnTo>
                <a:lnTo>
                  <a:pt x="36830" y="405891"/>
                </a:lnTo>
                <a:lnTo>
                  <a:pt x="63443" y="443540"/>
                </a:lnTo>
                <a:lnTo>
                  <a:pt x="95955" y="476052"/>
                </a:lnTo>
                <a:lnTo>
                  <a:pt x="133604" y="502665"/>
                </a:lnTo>
                <a:lnTo>
                  <a:pt x="175626" y="522619"/>
                </a:lnTo>
                <a:lnTo>
                  <a:pt x="221262" y="535149"/>
                </a:lnTo>
                <a:lnTo>
                  <a:pt x="269747" y="539495"/>
                </a:lnTo>
                <a:lnTo>
                  <a:pt x="2046732" y="539495"/>
                </a:lnTo>
                <a:lnTo>
                  <a:pt x="2095217" y="535149"/>
                </a:lnTo>
                <a:lnTo>
                  <a:pt x="2140853" y="522619"/>
                </a:lnTo>
                <a:lnTo>
                  <a:pt x="2182876" y="502665"/>
                </a:lnTo>
                <a:lnTo>
                  <a:pt x="2220524" y="476052"/>
                </a:lnTo>
                <a:lnTo>
                  <a:pt x="2253036" y="443540"/>
                </a:lnTo>
                <a:lnTo>
                  <a:pt x="2279650" y="405891"/>
                </a:lnTo>
                <a:lnTo>
                  <a:pt x="2299603" y="363869"/>
                </a:lnTo>
                <a:lnTo>
                  <a:pt x="2312133" y="318233"/>
                </a:lnTo>
                <a:lnTo>
                  <a:pt x="2316480" y="269747"/>
                </a:lnTo>
                <a:lnTo>
                  <a:pt x="2312133" y="221262"/>
                </a:lnTo>
                <a:lnTo>
                  <a:pt x="2299603" y="175626"/>
                </a:lnTo>
                <a:lnTo>
                  <a:pt x="2279650" y="133604"/>
                </a:lnTo>
                <a:lnTo>
                  <a:pt x="2253036" y="95955"/>
                </a:lnTo>
                <a:lnTo>
                  <a:pt x="2220524" y="63443"/>
                </a:lnTo>
                <a:lnTo>
                  <a:pt x="2182876" y="36830"/>
                </a:lnTo>
                <a:lnTo>
                  <a:pt x="2140853" y="16876"/>
                </a:lnTo>
                <a:lnTo>
                  <a:pt x="2095217" y="4346"/>
                </a:lnTo>
                <a:lnTo>
                  <a:pt x="2046732" y="0"/>
                </a:lnTo>
                <a:close/>
              </a:path>
            </a:pathLst>
          </a:custGeom>
          <a:solidFill>
            <a:srgbClr val="7CB5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14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4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5084" y="1110882"/>
            <a:ext cx="9608553" cy="618631"/>
          </a:xfrm>
        </p:spPr>
        <p:txBody>
          <a:bodyPr lIns="0" tIns="0" rIns="0" bIns="0"/>
          <a:lstStyle>
            <a:lvl1pPr>
              <a:defRPr sz="4020" b="1" i="0">
                <a:solidFill>
                  <a:srgbClr val="F7901E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52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5084" y="1110882"/>
            <a:ext cx="9608553" cy="618631"/>
          </a:xfrm>
        </p:spPr>
        <p:txBody>
          <a:bodyPr lIns="0" tIns="0" rIns="0" bIns="0"/>
          <a:lstStyle>
            <a:lvl1pPr>
              <a:defRPr sz="4020" b="1" i="0">
                <a:solidFill>
                  <a:srgbClr val="F7901E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5084" y="1110882"/>
            <a:ext cx="9608553" cy="618631"/>
          </a:xfrm>
        </p:spPr>
        <p:txBody>
          <a:bodyPr lIns="0" tIns="0" rIns="0" bIns="0"/>
          <a:lstStyle>
            <a:lvl1pPr>
              <a:defRPr sz="4020" b="1" i="0">
                <a:solidFill>
                  <a:srgbClr val="F7901E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29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3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oleObject" Target="../embeddings/oleObject3.bin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image" Target="../media/image15.emf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theme" Target="../theme/theme3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0077307-02D6-E1AF-F4F1-3E53044536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790877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8" imgW="416" imgH="416" progId="TCLayout.ActiveDocument.1">
                  <p:embed/>
                </p:oleObj>
              </mc:Choice>
              <mc:Fallback>
                <p:oleObj name="think-cell 幻灯片" r:id="rId8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077307-02D6-E1AF-F4F1-3E5304453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g object 16"/>
          <p:cNvSpPr/>
          <p:nvPr/>
        </p:nvSpPr>
        <p:spPr>
          <a:xfrm>
            <a:off x="0" y="856488"/>
            <a:ext cx="12189460" cy="152400"/>
          </a:xfrm>
          <a:custGeom>
            <a:avLst/>
            <a:gdLst/>
            <a:ahLst/>
            <a:cxnLst/>
            <a:rect l="l" t="t" r="r" b="b"/>
            <a:pathLst>
              <a:path w="12189460" h="152400">
                <a:moveTo>
                  <a:pt x="12188952" y="0"/>
                </a:moveTo>
                <a:lnTo>
                  <a:pt x="0" y="0"/>
                </a:lnTo>
                <a:lnTo>
                  <a:pt x="0" y="152400"/>
                </a:lnTo>
                <a:lnTo>
                  <a:pt x="12188952" y="1524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6F9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89460" cy="856615"/>
          </a:xfrm>
          <a:custGeom>
            <a:avLst/>
            <a:gdLst/>
            <a:ahLst/>
            <a:cxnLst/>
            <a:rect l="l" t="t" r="r" b="b"/>
            <a:pathLst>
              <a:path w="12189460" h="856615">
                <a:moveTo>
                  <a:pt x="12188952" y="0"/>
                </a:moveTo>
                <a:lnTo>
                  <a:pt x="0" y="0"/>
                </a:lnTo>
                <a:lnTo>
                  <a:pt x="0" y="856488"/>
                </a:lnTo>
                <a:lnTo>
                  <a:pt x="12188952" y="856488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1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4215" y="0"/>
            <a:ext cx="1188720" cy="9753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4695" y="6595871"/>
            <a:ext cx="890016" cy="1493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2582" y="151003"/>
            <a:ext cx="84668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912" y="2606039"/>
            <a:ext cx="11296015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69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96A7F5B-C9CC-B7E0-9624-4D90C3C9B4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81235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8" imgW="395" imgH="394" progId="TCLayout.ActiveDocument.1">
                  <p:embed/>
                </p:oleObj>
              </mc:Choice>
              <mc:Fallback>
                <p:oleObj name="think-cell 幻灯片" r:id="rId8" imgW="395" imgH="39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6A7F5B-C9CC-B7E0-9624-4D90C3C9B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3537354"/>
            <a:ext cx="12193169" cy="33170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48694" y="468357"/>
            <a:ext cx="229494" cy="1533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89195" y="468384"/>
            <a:ext cx="197599" cy="1533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18593" y="431354"/>
            <a:ext cx="171510" cy="19038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485449" y="406133"/>
            <a:ext cx="276908" cy="215614"/>
          </a:xfrm>
          <a:custGeom>
            <a:avLst/>
            <a:gdLst/>
            <a:ahLst/>
            <a:cxnLst/>
            <a:rect l="l" t="t" r="r" b="b"/>
            <a:pathLst>
              <a:path w="261620" h="203834">
                <a:moveTo>
                  <a:pt x="223812" y="0"/>
                </a:moveTo>
                <a:lnTo>
                  <a:pt x="55473" y="25"/>
                </a:lnTo>
                <a:lnTo>
                  <a:pt x="57543" y="13271"/>
                </a:lnTo>
                <a:lnTo>
                  <a:pt x="11938" y="180771"/>
                </a:lnTo>
                <a:lnTo>
                  <a:pt x="10665" y="185117"/>
                </a:lnTo>
                <a:lnTo>
                  <a:pt x="8997" y="188964"/>
                </a:lnTo>
                <a:lnTo>
                  <a:pt x="5815" y="194471"/>
                </a:lnTo>
                <a:lnTo>
                  <a:pt x="0" y="203796"/>
                </a:lnTo>
                <a:lnTo>
                  <a:pt x="197053" y="203720"/>
                </a:lnTo>
                <a:lnTo>
                  <a:pt x="230206" y="171627"/>
                </a:lnTo>
                <a:lnTo>
                  <a:pt x="94602" y="171627"/>
                </a:lnTo>
                <a:lnTo>
                  <a:pt x="109855" y="115633"/>
                </a:lnTo>
                <a:lnTo>
                  <a:pt x="237159" y="115633"/>
                </a:lnTo>
                <a:lnTo>
                  <a:pt x="230977" y="107156"/>
                </a:lnTo>
                <a:lnTo>
                  <a:pt x="221792" y="100304"/>
                </a:lnTo>
                <a:lnTo>
                  <a:pt x="231734" y="96942"/>
                </a:lnTo>
                <a:lnTo>
                  <a:pt x="240472" y="92228"/>
                </a:lnTo>
                <a:lnTo>
                  <a:pt x="247294" y="85765"/>
                </a:lnTo>
                <a:lnTo>
                  <a:pt x="248333" y="83629"/>
                </a:lnTo>
                <a:lnTo>
                  <a:pt x="118554" y="83629"/>
                </a:lnTo>
                <a:lnTo>
                  <a:pt x="132130" y="33782"/>
                </a:lnTo>
                <a:lnTo>
                  <a:pt x="261053" y="33782"/>
                </a:lnTo>
                <a:lnTo>
                  <a:pt x="261386" y="27089"/>
                </a:lnTo>
                <a:lnTo>
                  <a:pt x="254766" y="12992"/>
                </a:lnTo>
                <a:lnTo>
                  <a:pt x="241848" y="3486"/>
                </a:lnTo>
                <a:lnTo>
                  <a:pt x="223812" y="0"/>
                </a:lnTo>
                <a:close/>
              </a:path>
              <a:path w="261620" h="203834">
                <a:moveTo>
                  <a:pt x="237159" y="115633"/>
                </a:moveTo>
                <a:lnTo>
                  <a:pt x="161836" y="115633"/>
                </a:lnTo>
                <a:lnTo>
                  <a:pt x="166928" y="122618"/>
                </a:lnTo>
                <a:lnTo>
                  <a:pt x="155079" y="166179"/>
                </a:lnTo>
                <a:lnTo>
                  <a:pt x="148780" y="171627"/>
                </a:lnTo>
                <a:lnTo>
                  <a:pt x="230206" y="171627"/>
                </a:lnTo>
                <a:lnTo>
                  <a:pt x="238785" y="140385"/>
                </a:lnTo>
                <a:lnTo>
                  <a:pt x="240287" y="126990"/>
                </a:lnTo>
                <a:lnTo>
                  <a:pt x="237413" y="115982"/>
                </a:lnTo>
                <a:lnTo>
                  <a:pt x="237159" y="115633"/>
                </a:lnTo>
                <a:close/>
              </a:path>
              <a:path w="261620" h="203834">
                <a:moveTo>
                  <a:pt x="261053" y="33782"/>
                </a:moveTo>
                <a:lnTo>
                  <a:pt x="184124" y="33782"/>
                </a:lnTo>
                <a:lnTo>
                  <a:pt x="189217" y="40767"/>
                </a:lnTo>
                <a:lnTo>
                  <a:pt x="179031" y="78193"/>
                </a:lnTo>
                <a:lnTo>
                  <a:pt x="172745" y="83629"/>
                </a:lnTo>
                <a:lnTo>
                  <a:pt x="248333" y="83629"/>
                </a:lnTo>
                <a:lnTo>
                  <a:pt x="251485" y="77152"/>
                </a:lnTo>
                <a:lnTo>
                  <a:pt x="260527" y="44348"/>
                </a:lnTo>
                <a:lnTo>
                  <a:pt x="261053" y="33782"/>
                </a:lnTo>
                <a:close/>
              </a:path>
            </a:pathLst>
          </a:custGeom>
          <a:solidFill>
            <a:srgbClr val="225398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1" name="bg 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970637" y="468357"/>
            <a:ext cx="266772" cy="15342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80008" y="468331"/>
            <a:ext cx="229494" cy="1534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171233" y="3482212"/>
            <a:ext cx="2021922" cy="33722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5084" y="1110882"/>
            <a:ext cx="96085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F7901E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36" y="1577340"/>
            <a:ext cx="10978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78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7C4D501-185A-1219-3CD9-31C40245E8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674212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9" imgW="416" imgH="416" progId="TCLayout.ActiveDocument.1">
                  <p:embed/>
                </p:oleObj>
              </mc:Choice>
              <mc:Fallback>
                <p:oleObj name="think-cell 幻灯片" r:id="rId29" imgW="416" imgH="41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C4D501-185A-1219-3CD9-31C40245E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1" descr="BaxterLogo_blue.ai">
            <a:extLst>
              <a:ext uri="{FF2B5EF4-FFF2-40B4-BE49-F238E27FC236}">
                <a16:creationId xmlns:a16="http://schemas.microsoft.com/office/drawing/2014/main" id="{CE327E44-6C37-4A7C-986B-970C96FC2DF2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63" y="6575426"/>
            <a:ext cx="93686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0A85B6-FA63-4C7F-BC94-B727EB07A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954" y="6489699"/>
            <a:ext cx="984150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Baxter Confidential — Do not distribute without prior approval</a:t>
            </a:r>
            <a:r>
              <a:rPr lang="en-US"/>
              <a:t>   |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9780B-5B40-4D24-826C-8145C009A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222" y="6492241"/>
            <a:ext cx="4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1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hdr="0" dt="0"/>
  <p:txStyles>
    <p:titleStyle>
      <a:lvl1pPr algn="ctr" defTabSz="608013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Franklin Gothic Medium" panose="020B0603020102020204" pitchFamily="34" charset="0"/>
        </a:defRPr>
      </a:lvl2pPr>
      <a:lvl3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Franklin Gothic Medium" panose="020B0603020102020204" pitchFamily="34" charset="0"/>
        </a:defRPr>
      </a:lvl3pPr>
      <a:lvl4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Franklin Gothic Medium" panose="020B0603020102020204" pitchFamily="34" charset="0"/>
        </a:defRPr>
      </a:lvl4pPr>
      <a:lvl5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455613" indent="-455613" algn="l" defTabSz="6080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6080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6080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6080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6080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73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1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9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chart" Target="../charts/chart2.xml"/><Relationship Id="rId4" Type="http://schemas.openxmlformats.org/officeDocument/2006/relationships/image" Target="../media/image45.pn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11" Type="http://schemas.openxmlformats.org/officeDocument/2006/relationships/image" Target="../media/image54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3.svg"/><Relationship Id="rId4" Type="http://schemas.openxmlformats.org/officeDocument/2006/relationships/chart" Target="../charts/chart3.xml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hink-cell data - do not delete" hidden="1">
            <a:extLst>
              <a:ext uri="{FF2B5EF4-FFF2-40B4-BE49-F238E27FC236}">
                <a16:creationId xmlns:a16="http://schemas.microsoft.com/office/drawing/2014/main" id="{51BD606A-C9EE-AC65-E419-FD7E92DA20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395" imgH="394" progId="TCLayout.ActiveDocument.1">
                  <p:embed/>
                </p:oleObj>
              </mc:Choice>
              <mc:Fallback>
                <p:oleObj name="think-cell 幻灯片" r:id="rId4" imgW="395" imgH="394" progId="TCLayout.ActiveDocument.1">
                  <p:embed/>
                  <p:pic>
                    <p:nvPicPr>
                      <p:cNvPr id="3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BD606A-C9EE-AC65-E419-FD7E92DA20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991805" y="2632951"/>
            <a:ext cx="5259367" cy="632196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20" b="1" i="0" u="none" strike="noStrike" kern="1200" cap="none" spc="100" normalizeH="0" baseline="0" noProof="0" dirty="0">
                <a:ln>
                  <a:noFill/>
                </a:ln>
                <a:solidFill>
                  <a:srgbClr val="004E95"/>
                </a:solidFill>
                <a:effectLst/>
                <a:uLnTx/>
                <a:uFillTx/>
                <a:latin typeface="Microsoft YaHei"/>
                <a:ea typeface="+mn-ea"/>
                <a:cs typeface="Microsoft YaHei"/>
              </a:rPr>
              <a:t>申请加入国家医保目录</a:t>
            </a:r>
            <a:endParaRPr kumimoji="0" sz="40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/>
              <a:ea typeface="+mn-ea"/>
              <a:cs typeface="Microsoft Ya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322" y="4028493"/>
            <a:ext cx="5669101" cy="932856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 marR="5374" lvl="0" indent="0" algn="l" defTabSz="967252" rtl="0" eaLnBrk="1" fontAlgn="auto" latinLnBrk="0" hangingPunct="1">
              <a:lnSpc>
                <a:spcPct val="150000"/>
              </a:lnSpc>
              <a:spcBef>
                <a:spcPts val="1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16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icrosoft YaHei"/>
                <a:ea typeface="+mn-ea"/>
                <a:cs typeface="Microsoft YaHei"/>
              </a:rPr>
              <a:t>申报企业：百特医疗用品贸易（上海）有限公司 申请日期：202</a:t>
            </a:r>
            <a:r>
              <a:rPr kumimoji="0" lang="en-US" sz="2116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icrosoft YaHei"/>
                <a:ea typeface="+mn-ea"/>
                <a:cs typeface="Microsoft YaHei"/>
              </a:rPr>
              <a:t>4</a:t>
            </a:r>
            <a:r>
              <a:rPr kumimoji="0" sz="2116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icrosoft YaHei"/>
                <a:ea typeface="+mn-ea"/>
                <a:cs typeface="Microsoft YaHei"/>
              </a:rPr>
              <a:t>年7月</a:t>
            </a:r>
            <a:r>
              <a:rPr lang="en-US" sz="2116" b="1" dirty="0">
                <a:solidFill>
                  <a:srgbClr val="58595B"/>
                </a:solidFill>
                <a:latin typeface="Microsoft YaHei"/>
                <a:cs typeface="Microsoft YaHei"/>
              </a:rPr>
              <a:t>9</a:t>
            </a:r>
            <a:r>
              <a:rPr kumimoji="0" sz="2116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icrosoft YaHei"/>
                <a:ea typeface="+mn-ea"/>
                <a:cs typeface="Microsoft YaHei"/>
              </a:rPr>
              <a:t>日</a:t>
            </a:r>
            <a:endParaRPr kumimoji="0" sz="21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/>
              <a:ea typeface="+mn-ea"/>
              <a:cs typeface="Microsoft Ya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2322" y="1096144"/>
            <a:ext cx="5915161" cy="632196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>
              <a:spcBef>
                <a:spcPts val="106"/>
              </a:spcBef>
            </a:pPr>
            <a:r>
              <a:rPr lang="zh-CN" altLang="en-US" spc="37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</a:t>
            </a:r>
            <a:r>
              <a:rPr lang="en-US" altLang="zh-CN" spc="37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37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碳酸氢</a:t>
            </a:r>
            <a:r>
              <a:rPr spc="37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钠血滤置换液</a:t>
            </a:r>
            <a:endParaRPr spc="37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5542" y="1770723"/>
            <a:ext cx="4300458" cy="485682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26868" marR="0" lvl="0" indent="0" algn="l" defTabSz="967252" rtl="0" eaLnBrk="1" fontAlgn="auto" latinLnBrk="0" hangingPunct="1">
              <a:lnSpc>
                <a:spcPct val="100000"/>
              </a:lnSpc>
              <a:spcBef>
                <a:spcPts val="1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8" b="1" i="0" u="none" strike="noStrike" kern="1200" cap="none" spc="32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(</a:t>
            </a:r>
            <a:r>
              <a:rPr kumimoji="0" lang="zh-CN" altLang="en-US" sz="3068" b="1" i="0" u="none" strike="noStrike" kern="1200" cap="none" spc="32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百瓴泽</a:t>
            </a:r>
            <a:r>
              <a:rPr kumimoji="0" sz="2697" b="1" i="0" u="none" strike="noStrike" kern="1200" cap="none" spc="32" normalizeH="0" baseline="31045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®</a:t>
            </a:r>
            <a:r>
              <a:rPr kumimoji="0" lang="en-US" altLang="zh-CN" sz="3068" b="1" i="0" u="none" strike="noStrike" kern="1200" cap="none" spc="32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BIPHOZYL</a:t>
            </a:r>
            <a:r>
              <a:rPr kumimoji="0" sz="3068" b="1" i="0" u="none" strike="noStrike" kern="1200" cap="none" spc="21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icrosoft YaHei"/>
              </a:rPr>
              <a:t>)</a:t>
            </a:r>
            <a:endParaRPr kumimoji="0" sz="3068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icrosoft Ya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2772" y="2408146"/>
            <a:ext cx="5255337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7998" y="0"/>
                </a:lnTo>
                <a:lnTo>
                  <a:pt x="0" y="0"/>
                </a:lnTo>
              </a:path>
            </a:pathLst>
          </a:custGeom>
          <a:ln w="14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82345" y="4902381"/>
            <a:ext cx="769090" cy="769090"/>
            <a:chOff x="6722295" y="1057893"/>
            <a:chExt cx="727075" cy="727075"/>
          </a:xfrm>
        </p:grpSpPr>
        <p:sp>
          <p:nvSpPr>
            <p:cNvPr id="9" name="object 9"/>
            <p:cNvSpPr/>
            <p:nvPr/>
          </p:nvSpPr>
          <p:spPr>
            <a:xfrm>
              <a:off x="6733452" y="1069050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704316" y="352158"/>
                  </a:moveTo>
                  <a:lnTo>
                    <a:pt x="701101" y="399943"/>
                  </a:lnTo>
                  <a:lnTo>
                    <a:pt x="691736" y="445774"/>
                  </a:lnTo>
                  <a:lnTo>
                    <a:pt x="676641" y="489232"/>
                  </a:lnTo>
                  <a:lnTo>
                    <a:pt x="656235" y="529897"/>
                  </a:lnTo>
                  <a:lnTo>
                    <a:pt x="630938" y="567350"/>
                  </a:lnTo>
                  <a:lnTo>
                    <a:pt x="601170" y="601170"/>
                  </a:lnTo>
                  <a:lnTo>
                    <a:pt x="567350" y="630938"/>
                  </a:lnTo>
                  <a:lnTo>
                    <a:pt x="529897" y="656235"/>
                  </a:lnTo>
                  <a:lnTo>
                    <a:pt x="489232" y="676641"/>
                  </a:lnTo>
                  <a:lnTo>
                    <a:pt x="445774" y="691736"/>
                  </a:lnTo>
                  <a:lnTo>
                    <a:pt x="399943" y="701101"/>
                  </a:lnTo>
                  <a:lnTo>
                    <a:pt x="352158" y="704316"/>
                  </a:lnTo>
                  <a:lnTo>
                    <a:pt x="304370" y="701101"/>
                  </a:lnTo>
                  <a:lnTo>
                    <a:pt x="258537" y="691736"/>
                  </a:lnTo>
                  <a:lnTo>
                    <a:pt x="215078" y="676641"/>
                  </a:lnTo>
                  <a:lnTo>
                    <a:pt x="174413" y="656235"/>
                  </a:lnTo>
                  <a:lnTo>
                    <a:pt x="136961" y="630938"/>
                  </a:lnTo>
                  <a:lnTo>
                    <a:pt x="103141" y="601170"/>
                  </a:lnTo>
                  <a:lnTo>
                    <a:pt x="73373" y="567350"/>
                  </a:lnTo>
                  <a:lnTo>
                    <a:pt x="48077" y="529897"/>
                  </a:lnTo>
                  <a:lnTo>
                    <a:pt x="27673" y="489232"/>
                  </a:lnTo>
                  <a:lnTo>
                    <a:pt x="12578" y="445774"/>
                  </a:lnTo>
                  <a:lnTo>
                    <a:pt x="3214" y="399943"/>
                  </a:lnTo>
                  <a:lnTo>
                    <a:pt x="0" y="352158"/>
                  </a:lnTo>
                  <a:lnTo>
                    <a:pt x="3214" y="304373"/>
                  </a:lnTo>
                  <a:lnTo>
                    <a:pt x="12578" y="258542"/>
                  </a:lnTo>
                  <a:lnTo>
                    <a:pt x="27673" y="215084"/>
                  </a:lnTo>
                  <a:lnTo>
                    <a:pt x="48077" y="174418"/>
                  </a:lnTo>
                  <a:lnTo>
                    <a:pt x="73373" y="136966"/>
                  </a:lnTo>
                  <a:lnTo>
                    <a:pt x="103141" y="103146"/>
                  </a:lnTo>
                  <a:lnTo>
                    <a:pt x="136961" y="73377"/>
                  </a:lnTo>
                  <a:lnTo>
                    <a:pt x="174413" y="48080"/>
                  </a:lnTo>
                  <a:lnTo>
                    <a:pt x="215078" y="27674"/>
                  </a:lnTo>
                  <a:lnTo>
                    <a:pt x="258537" y="12579"/>
                  </a:lnTo>
                  <a:lnTo>
                    <a:pt x="304370" y="3214"/>
                  </a:lnTo>
                  <a:lnTo>
                    <a:pt x="352158" y="0"/>
                  </a:lnTo>
                  <a:lnTo>
                    <a:pt x="399943" y="3214"/>
                  </a:lnTo>
                  <a:lnTo>
                    <a:pt x="445774" y="12579"/>
                  </a:lnTo>
                  <a:lnTo>
                    <a:pt x="489232" y="27674"/>
                  </a:lnTo>
                  <a:lnTo>
                    <a:pt x="529897" y="48080"/>
                  </a:lnTo>
                  <a:lnTo>
                    <a:pt x="567350" y="73377"/>
                  </a:lnTo>
                  <a:lnTo>
                    <a:pt x="601170" y="103146"/>
                  </a:lnTo>
                  <a:lnTo>
                    <a:pt x="630938" y="136966"/>
                  </a:lnTo>
                  <a:lnTo>
                    <a:pt x="656235" y="174418"/>
                  </a:lnTo>
                  <a:lnTo>
                    <a:pt x="676641" y="215084"/>
                  </a:lnTo>
                  <a:lnTo>
                    <a:pt x="691736" y="258542"/>
                  </a:lnTo>
                  <a:lnTo>
                    <a:pt x="701101" y="304373"/>
                  </a:lnTo>
                  <a:lnTo>
                    <a:pt x="704316" y="352158"/>
                  </a:lnTo>
                  <a:close/>
                </a:path>
              </a:pathLst>
            </a:custGeom>
            <a:ln w="22313">
              <a:solidFill>
                <a:srgbClr val="004E9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903466" y="1234820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90">
                  <a:moveTo>
                    <a:pt x="278904" y="5765"/>
                  </a:moveTo>
                  <a:lnTo>
                    <a:pt x="273126" y="0"/>
                  </a:lnTo>
                  <a:lnTo>
                    <a:pt x="5791" y="12"/>
                  </a:lnTo>
                  <a:lnTo>
                    <a:pt x="0" y="5791"/>
                  </a:lnTo>
                  <a:lnTo>
                    <a:pt x="0" y="358368"/>
                  </a:lnTo>
                  <a:lnTo>
                    <a:pt x="5854" y="364261"/>
                  </a:lnTo>
                  <a:lnTo>
                    <a:pt x="123964" y="364236"/>
                  </a:lnTo>
                  <a:lnTo>
                    <a:pt x="28676" y="335826"/>
                  </a:lnTo>
                  <a:lnTo>
                    <a:pt x="28676" y="28600"/>
                  </a:lnTo>
                  <a:lnTo>
                    <a:pt x="250469" y="28600"/>
                  </a:lnTo>
                  <a:lnTo>
                    <a:pt x="250482" y="73304"/>
                  </a:lnTo>
                  <a:lnTo>
                    <a:pt x="256425" y="79806"/>
                  </a:lnTo>
                  <a:lnTo>
                    <a:pt x="272923" y="79730"/>
                  </a:lnTo>
                  <a:lnTo>
                    <a:pt x="278892" y="73164"/>
                  </a:lnTo>
                  <a:lnTo>
                    <a:pt x="278904" y="5765"/>
                  </a:lnTo>
                  <a:close/>
                </a:path>
                <a:path w="364490" h="364490">
                  <a:moveTo>
                    <a:pt x="364261" y="335648"/>
                  </a:moveTo>
                  <a:lnTo>
                    <a:pt x="364248" y="321564"/>
                  </a:lnTo>
                  <a:lnTo>
                    <a:pt x="361696" y="307365"/>
                  </a:lnTo>
                  <a:lnTo>
                    <a:pt x="361581" y="306717"/>
                  </a:lnTo>
                  <a:lnTo>
                    <a:pt x="354241" y="294068"/>
                  </a:lnTo>
                  <a:lnTo>
                    <a:pt x="343065" y="284721"/>
                  </a:lnTo>
                  <a:lnTo>
                    <a:pt x="335953" y="282206"/>
                  </a:lnTo>
                  <a:lnTo>
                    <a:pt x="335953" y="325729"/>
                  </a:lnTo>
                  <a:lnTo>
                    <a:pt x="335813" y="329819"/>
                  </a:lnTo>
                  <a:lnTo>
                    <a:pt x="335788" y="335648"/>
                  </a:lnTo>
                  <a:lnTo>
                    <a:pt x="194017" y="335648"/>
                  </a:lnTo>
                  <a:lnTo>
                    <a:pt x="194017" y="329819"/>
                  </a:lnTo>
                  <a:lnTo>
                    <a:pt x="193344" y="323888"/>
                  </a:lnTo>
                  <a:lnTo>
                    <a:pt x="195148" y="311683"/>
                  </a:lnTo>
                  <a:lnTo>
                    <a:pt x="200914" y="307428"/>
                  </a:lnTo>
                  <a:lnTo>
                    <a:pt x="286385" y="307403"/>
                  </a:lnTo>
                  <a:lnTo>
                    <a:pt x="329476" y="307454"/>
                  </a:lnTo>
                  <a:lnTo>
                    <a:pt x="335432" y="313499"/>
                  </a:lnTo>
                  <a:lnTo>
                    <a:pt x="335953" y="325729"/>
                  </a:lnTo>
                  <a:lnTo>
                    <a:pt x="335953" y="282206"/>
                  </a:lnTo>
                  <a:lnTo>
                    <a:pt x="328917" y="279717"/>
                  </a:lnTo>
                  <a:lnTo>
                    <a:pt x="323977" y="278930"/>
                  </a:lnTo>
                  <a:lnTo>
                    <a:pt x="322618" y="278714"/>
                  </a:lnTo>
                  <a:lnTo>
                    <a:pt x="316128" y="278917"/>
                  </a:lnTo>
                  <a:lnTo>
                    <a:pt x="314007" y="278803"/>
                  </a:lnTo>
                  <a:lnTo>
                    <a:pt x="309524" y="278561"/>
                  </a:lnTo>
                  <a:lnTo>
                    <a:pt x="309626" y="275971"/>
                  </a:lnTo>
                  <a:lnTo>
                    <a:pt x="315175" y="227431"/>
                  </a:lnTo>
                  <a:lnTo>
                    <a:pt x="317817" y="203796"/>
                  </a:lnTo>
                  <a:lnTo>
                    <a:pt x="320332" y="180149"/>
                  </a:lnTo>
                  <a:lnTo>
                    <a:pt x="320865" y="174218"/>
                  </a:lnTo>
                  <a:lnTo>
                    <a:pt x="321221" y="167132"/>
                  </a:lnTo>
                  <a:lnTo>
                    <a:pt x="321081" y="160642"/>
                  </a:lnTo>
                  <a:lnTo>
                    <a:pt x="297357" y="118364"/>
                  </a:lnTo>
                  <a:lnTo>
                    <a:pt x="292989" y="116459"/>
                  </a:lnTo>
                  <a:lnTo>
                    <a:pt x="292989" y="165265"/>
                  </a:lnTo>
                  <a:lnTo>
                    <a:pt x="292442" y="174218"/>
                  </a:lnTo>
                  <a:lnTo>
                    <a:pt x="287553" y="219519"/>
                  </a:lnTo>
                  <a:lnTo>
                    <a:pt x="280924" y="276237"/>
                  </a:lnTo>
                  <a:lnTo>
                    <a:pt x="280644" y="277380"/>
                  </a:lnTo>
                  <a:lnTo>
                    <a:pt x="280390" y="278803"/>
                  </a:lnTo>
                  <a:lnTo>
                    <a:pt x="248780" y="278803"/>
                  </a:lnTo>
                  <a:lnTo>
                    <a:pt x="248081" y="273189"/>
                  </a:lnTo>
                  <a:lnTo>
                    <a:pt x="247345" y="267627"/>
                  </a:lnTo>
                  <a:lnTo>
                    <a:pt x="241985" y="220713"/>
                  </a:lnTo>
                  <a:lnTo>
                    <a:pt x="239661" y="200037"/>
                  </a:lnTo>
                  <a:lnTo>
                    <a:pt x="236702" y="172593"/>
                  </a:lnTo>
                  <a:lnTo>
                    <a:pt x="236067" y="165569"/>
                  </a:lnTo>
                  <a:lnTo>
                    <a:pt x="237197" y="158965"/>
                  </a:lnTo>
                  <a:lnTo>
                    <a:pt x="240957" y="149263"/>
                  </a:lnTo>
                  <a:lnTo>
                    <a:pt x="247929" y="141960"/>
                  </a:lnTo>
                  <a:lnTo>
                    <a:pt x="257149" y="137617"/>
                  </a:lnTo>
                  <a:lnTo>
                    <a:pt x="267652" y="136791"/>
                  </a:lnTo>
                  <a:lnTo>
                    <a:pt x="277774" y="139839"/>
                  </a:lnTo>
                  <a:lnTo>
                    <a:pt x="285953" y="146151"/>
                  </a:lnTo>
                  <a:lnTo>
                    <a:pt x="291325" y="154914"/>
                  </a:lnTo>
                  <a:lnTo>
                    <a:pt x="292989" y="165265"/>
                  </a:lnTo>
                  <a:lnTo>
                    <a:pt x="292989" y="116459"/>
                  </a:lnTo>
                  <a:lnTo>
                    <a:pt x="277787" y="109791"/>
                  </a:lnTo>
                  <a:lnTo>
                    <a:pt x="255181" y="108966"/>
                  </a:lnTo>
                  <a:lnTo>
                    <a:pt x="235204" y="116192"/>
                  </a:lnTo>
                  <a:lnTo>
                    <a:pt x="219633" y="130213"/>
                  </a:lnTo>
                  <a:lnTo>
                    <a:pt x="210058" y="149085"/>
                  </a:lnTo>
                  <a:lnTo>
                    <a:pt x="208026" y="170815"/>
                  </a:lnTo>
                  <a:lnTo>
                    <a:pt x="210337" y="192913"/>
                  </a:lnTo>
                  <a:lnTo>
                    <a:pt x="212763" y="214985"/>
                  </a:lnTo>
                  <a:lnTo>
                    <a:pt x="218414" y="265582"/>
                  </a:lnTo>
                  <a:lnTo>
                    <a:pt x="219925" y="278930"/>
                  </a:lnTo>
                  <a:lnTo>
                    <a:pt x="215341" y="278930"/>
                  </a:lnTo>
                  <a:lnTo>
                    <a:pt x="211289" y="278904"/>
                  </a:lnTo>
                  <a:lnTo>
                    <a:pt x="207225" y="278930"/>
                  </a:lnTo>
                  <a:lnTo>
                    <a:pt x="192608" y="281622"/>
                  </a:lnTo>
                  <a:lnTo>
                    <a:pt x="166065" y="313956"/>
                  </a:lnTo>
                  <a:lnTo>
                    <a:pt x="165061" y="358330"/>
                  </a:lnTo>
                  <a:lnTo>
                    <a:pt x="171081" y="364248"/>
                  </a:lnTo>
                  <a:lnTo>
                    <a:pt x="222300" y="364274"/>
                  </a:lnTo>
                  <a:lnTo>
                    <a:pt x="358241" y="364248"/>
                  </a:lnTo>
                  <a:lnTo>
                    <a:pt x="364172" y="358330"/>
                  </a:lnTo>
                  <a:lnTo>
                    <a:pt x="364261" y="335648"/>
                  </a:lnTo>
                  <a:close/>
                </a:path>
              </a:pathLst>
            </a:custGeom>
            <a:solidFill>
              <a:srgbClr val="004E9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2796" y="1298638"/>
              <a:ext cx="95872" cy="729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960349" y="1428394"/>
              <a:ext cx="108585" cy="85725"/>
            </a:xfrm>
            <a:custGeom>
              <a:avLst/>
              <a:gdLst/>
              <a:ahLst/>
              <a:cxnLst/>
              <a:rect l="l" t="t" r="r" b="b"/>
              <a:pathLst>
                <a:path w="108584" h="85725">
                  <a:moveTo>
                    <a:pt x="79781" y="62915"/>
                  </a:moveTo>
                  <a:lnTo>
                    <a:pt x="73393" y="56934"/>
                  </a:lnTo>
                  <a:lnTo>
                    <a:pt x="6311" y="56934"/>
                  </a:lnTo>
                  <a:lnTo>
                    <a:pt x="12" y="62865"/>
                  </a:lnTo>
                  <a:lnTo>
                    <a:pt x="25" y="79286"/>
                  </a:lnTo>
                  <a:lnTo>
                    <a:pt x="6426" y="85318"/>
                  </a:lnTo>
                  <a:lnTo>
                    <a:pt x="39687" y="85356"/>
                  </a:lnTo>
                  <a:lnTo>
                    <a:pt x="73291" y="85305"/>
                  </a:lnTo>
                  <a:lnTo>
                    <a:pt x="79781" y="79197"/>
                  </a:lnTo>
                  <a:lnTo>
                    <a:pt x="79781" y="62915"/>
                  </a:lnTo>
                  <a:close/>
                </a:path>
                <a:path w="108584" h="85725">
                  <a:moveTo>
                    <a:pt x="108229" y="5981"/>
                  </a:moveTo>
                  <a:lnTo>
                    <a:pt x="101866" y="25"/>
                  </a:lnTo>
                  <a:lnTo>
                    <a:pt x="54292" y="0"/>
                  </a:lnTo>
                  <a:lnTo>
                    <a:pt x="6299" y="25"/>
                  </a:lnTo>
                  <a:lnTo>
                    <a:pt x="0" y="5943"/>
                  </a:lnTo>
                  <a:lnTo>
                    <a:pt x="12" y="22352"/>
                  </a:lnTo>
                  <a:lnTo>
                    <a:pt x="6426" y="28435"/>
                  </a:lnTo>
                  <a:lnTo>
                    <a:pt x="101739" y="28435"/>
                  </a:lnTo>
                  <a:lnTo>
                    <a:pt x="108216" y="22288"/>
                  </a:lnTo>
                  <a:lnTo>
                    <a:pt x="108229" y="5981"/>
                  </a:lnTo>
                  <a:close/>
                </a:path>
              </a:pathLst>
            </a:custGeom>
            <a:solidFill>
              <a:srgbClr val="004E9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848249" y="1445404"/>
            <a:ext cx="769090" cy="769090"/>
            <a:chOff x="6722295" y="2270419"/>
            <a:chExt cx="727075" cy="727075"/>
          </a:xfrm>
        </p:grpSpPr>
        <p:sp>
          <p:nvSpPr>
            <p:cNvPr id="18" name="object 18"/>
            <p:cNvSpPr/>
            <p:nvPr/>
          </p:nvSpPr>
          <p:spPr>
            <a:xfrm>
              <a:off x="6733452" y="2281576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704316" y="352158"/>
                  </a:moveTo>
                  <a:lnTo>
                    <a:pt x="701101" y="399943"/>
                  </a:lnTo>
                  <a:lnTo>
                    <a:pt x="691736" y="445774"/>
                  </a:lnTo>
                  <a:lnTo>
                    <a:pt x="676641" y="489232"/>
                  </a:lnTo>
                  <a:lnTo>
                    <a:pt x="656235" y="529897"/>
                  </a:lnTo>
                  <a:lnTo>
                    <a:pt x="630938" y="567350"/>
                  </a:lnTo>
                  <a:lnTo>
                    <a:pt x="601170" y="601170"/>
                  </a:lnTo>
                  <a:lnTo>
                    <a:pt x="567350" y="630938"/>
                  </a:lnTo>
                  <a:lnTo>
                    <a:pt x="529897" y="656235"/>
                  </a:lnTo>
                  <a:lnTo>
                    <a:pt x="489232" y="676641"/>
                  </a:lnTo>
                  <a:lnTo>
                    <a:pt x="445774" y="691736"/>
                  </a:lnTo>
                  <a:lnTo>
                    <a:pt x="399943" y="701101"/>
                  </a:lnTo>
                  <a:lnTo>
                    <a:pt x="352158" y="704316"/>
                  </a:lnTo>
                  <a:lnTo>
                    <a:pt x="304370" y="701101"/>
                  </a:lnTo>
                  <a:lnTo>
                    <a:pt x="258537" y="691736"/>
                  </a:lnTo>
                  <a:lnTo>
                    <a:pt x="215078" y="676641"/>
                  </a:lnTo>
                  <a:lnTo>
                    <a:pt x="174413" y="656235"/>
                  </a:lnTo>
                  <a:lnTo>
                    <a:pt x="136961" y="630938"/>
                  </a:lnTo>
                  <a:lnTo>
                    <a:pt x="103141" y="601170"/>
                  </a:lnTo>
                  <a:lnTo>
                    <a:pt x="73373" y="567350"/>
                  </a:lnTo>
                  <a:lnTo>
                    <a:pt x="48077" y="529897"/>
                  </a:lnTo>
                  <a:lnTo>
                    <a:pt x="27673" y="489232"/>
                  </a:lnTo>
                  <a:lnTo>
                    <a:pt x="12578" y="445774"/>
                  </a:lnTo>
                  <a:lnTo>
                    <a:pt x="3214" y="399943"/>
                  </a:lnTo>
                  <a:lnTo>
                    <a:pt x="0" y="352158"/>
                  </a:lnTo>
                  <a:lnTo>
                    <a:pt x="3214" y="304373"/>
                  </a:lnTo>
                  <a:lnTo>
                    <a:pt x="12578" y="258542"/>
                  </a:lnTo>
                  <a:lnTo>
                    <a:pt x="27673" y="215084"/>
                  </a:lnTo>
                  <a:lnTo>
                    <a:pt x="48077" y="174418"/>
                  </a:lnTo>
                  <a:lnTo>
                    <a:pt x="73373" y="136966"/>
                  </a:lnTo>
                  <a:lnTo>
                    <a:pt x="103141" y="103146"/>
                  </a:lnTo>
                  <a:lnTo>
                    <a:pt x="136961" y="73377"/>
                  </a:lnTo>
                  <a:lnTo>
                    <a:pt x="174413" y="48080"/>
                  </a:lnTo>
                  <a:lnTo>
                    <a:pt x="215078" y="27674"/>
                  </a:lnTo>
                  <a:lnTo>
                    <a:pt x="258537" y="12579"/>
                  </a:lnTo>
                  <a:lnTo>
                    <a:pt x="304370" y="3214"/>
                  </a:lnTo>
                  <a:lnTo>
                    <a:pt x="352158" y="0"/>
                  </a:lnTo>
                  <a:lnTo>
                    <a:pt x="399943" y="3214"/>
                  </a:lnTo>
                  <a:lnTo>
                    <a:pt x="445774" y="12579"/>
                  </a:lnTo>
                  <a:lnTo>
                    <a:pt x="489232" y="27674"/>
                  </a:lnTo>
                  <a:lnTo>
                    <a:pt x="529897" y="48080"/>
                  </a:lnTo>
                  <a:lnTo>
                    <a:pt x="567350" y="73377"/>
                  </a:lnTo>
                  <a:lnTo>
                    <a:pt x="601170" y="103146"/>
                  </a:lnTo>
                  <a:lnTo>
                    <a:pt x="630938" y="136966"/>
                  </a:lnTo>
                  <a:lnTo>
                    <a:pt x="656235" y="174418"/>
                  </a:lnTo>
                  <a:lnTo>
                    <a:pt x="676641" y="215084"/>
                  </a:lnTo>
                  <a:lnTo>
                    <a:pt x="691736" y="258542"/>
                  </a:lnTo>
                  <a:lnTo>
                    <a:pt x="701101" y="304373"/>
                  </a:lnTo>
                  <a:lnTo>
                    <a:pt x="704316" y="352158"/>
                  </a:lnTo>
                  <a:close/>
                </a:path>
              </a:pathLst>
            </a:custGeom>
            <a:ln w="22313">
              <a:solidFill>
                <a:srgbClr val="004E9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940806" y="2414079"/>
              <a:ext cx="290830" cy="443230"/>
            </a:xfrm>
            <a:custGeom>
              <a:avLst/>
              <a:gdLst/>
              <a:ahLst/>
              <a:cxnLst/>
              <a:rect l="l" t="t" r="r" b="b"/>
              <a:pathLst>
                <a:path w="290829" h="443230">
                  <a:moveTo>
                    <a:pt x="147523" y="385724"/>
                  </a:moveTo>
                  <a:lnTo>
                    <a:pt x="109255" y="385724"/>
                  </a:lnTo>
                  <a:lnTo>
                    <a:pt x="110677" y="387159"/>
                  </a:lnTo>
                  <a:lnTo>
                    <a:pt x="111820" y="390791"/>
                  </a:lnTo>
                  <a:lnTo>
                    <a:pt x="131369" y="423564"/>
                  </a:lnTo>
                  <a:lnTo>
                    <a:pt x="165224" y="441172"/>
                  </a:lnTo>
                  <a:lnTo>
                    <a:pt x="227714" y="443020"/>
                  </a:lnTo>
                  <a:lnTo>
                    <a:pt x="284439" y="442963"/>
                  </a:lnTo>
                  <a:lnTo>
                    <a:pt x="290827" y="435660"/>
                  </a:lnTo>
                  <a:lnTo>
                    <a:pt x="288414" y="419862"/>
                  </a:lnTo>
                  <a:lnTo>
                    <a:pt x="282242" y="415188"/>
                  </a:lnTo>
                  <a:lnTo>
                    <a:pt x="180400" y="415163"/>
                  </a:lnTo>
                  <a:lnTo>
                    <a:pt x="171234" y="414291"/>
                  </a:lnTo>
                  <a:lnTo>
                    <a:pt x="142199" y="391896"/>
                  </a:lnTo>
                  <a:lnTo>
                    <a:pt x="138656" y="386524"/>
                  </a:lnTo>
                  <a:lnTo>
                    <a:pt x="141056" y="386359"/>
                  </a:lnTo>
                  <a:lnTo>
                    <a:pt x="141843" y="386283"/>
                  </a:lnTo>
                  <a:lnTo>
                    <a:pt x="142631" y="386257"/>
                  </a:lnTo>
                  <a:lnTo>
                    <a:pt x="147523" y="385724"/>
                  </a:lnTo>
                  <a:close/>
                </a:path>
                <a:path w="290829" h="443230">
                  <a:moveTo>
                    <a:pt x="161668" y="332854"/>
                  </a:moveTo>
                  <a:lnTo>
                    <a:pt x="84376" y="332854"/>
                  </a:lnTo>
                  <a:lnTo>
                    <a:pt x="84452" y="380707"/>
                  </a:lnTo>
                  <a:lnTo>
                    <a:pt x="89913" y="386130"/>
                  </a:lnTo>
                  <a:lnTo>
                    <a:pt x="101749" y="386270"/>
                  </a:lnTo>
                  <a:lnTo>
                    <a:pt x="103705" y="386461"/>
                  </a:lnTo>
                  <a:lnTo>
                    <a:pt x="109255" y="385724"/>
                  </a:lnTo>
                  <a:lnTo>
                    <a:pt x="147523" y="385724"/>
                  </a:lnTo>
                  <a:lnTo>
                    <a:pt x="152051" y="385230"/>
                  </a:lnTo>
                  <a:lnTo>
                    <a:pt x="157879" y="382108"/>
                  </a:lnTo>
                  <a:lnTo>
                    <a:pt x="160842" y="376142"/>
                  </a:lnTo>
                  <a:lnTo>
                    <a:pt x="161668" y="366585"/>
                  </a:lnTo>
                  <a:lnTo>
                    <a:pt x="161668" y="358152"/>
                  </a:lnTo>
                  <a:lnTo>
                    <a:pt x="112240" y="358152"/>
                  </a:lnTo>
                  <a:lnTo>
                    <a:pt x="112240" y="333260"/>
                  </a:lnTo>
                  <a:lnTo>
                    <a:pt x="161668" y="333260"/>
                  </a:lnTo>
                  <a:lnTo>
                    <a:pt x="161668" y="332854"/>
                  </a:lnTo>
                  <a:close/>
                </a:path>
                <a:path w="290829" h="443230">
                  <a:moveTo>
                    <a:pt x="161668" y="333260"/>
                  </a:moveTo>
                  <a:lnTo>
                    <a:pt x="133499" y="333260"/>
                  </a:lnTo>
                  <a:lnTo>
                    <a:pt x="133499" y="358152"/>
                  </a:lnTo>
                  <a:lnTo>
                    <a:pt x="161668" y="358152"/>
                  </a:lnTo>
                  <a:lnTo>
                    <a:pt x="161668" y="333260"/>
                  </a:lnTo>
                  <a:close/>
                </a:path>
                <a:path w="290829" h="443230">
                  <a:moveTo>
                    <a:pt x="181946" y="332625"/>
                  </a:moveTo>
                  <a:lnTo>
                    <a:pt x="173669" y="332625"/>
                  </a:lnTo>
                  <a:lnTo>
                    <a:pt x="179689" y="333006"/>
                  </a:lnTo>
                  <a:lnTo>
                    <a:pt x="181946" y="332625"/>
                  </a:lnTo>
                  <a:close/>
                </a:path>
                <a:path w="290829" h="443230">
                  <a:moveTo>
                    <a:pt x="240840" y="0"/>
                  </a:moveTo>
                  <a:lnTo>
                    <a:pt x="4861" y="0"/>
                  </a:lnTo>
                  <a:lnTo>
                    <a:pt x="48" y="4800"/>
                  </a:lnTo>
                  <a:lnTo>
                    <a:pt x="0" y="252595"/>
                  </a:lnTo>
                  <a:lnTo>
                    <a:pt x="238" y="265201"/>
                  </a:lnTo>
                  <a:lnTo>
                    <a:pt x="18577" y="309448"/>
                  </a:lnTo>
                  <a:lnTo>
                    <a:pt x="56966" y="331406"/>
                  </a:lnTo>
                  <a:lnTo>
                    <a:pt x="72323" y="332854"/>
                  </a:lnTo>
                  <a:lnTo>
                    <a:pt x="164017" y="332854"/>
                  </a:lnTo>
                  <a:lnTo>
                    <a:pt x="165897" y="332905"/>
                  </a:lnTo>
                  <a:lnTo>
                    <a:pt x="173669" y="332625"/>
                  </a:lnTo>
                  <a:lnTo>
                    <a:pt x="181946" y="332625"/>
                  </a:lnTo>
                  <a:lnTo>
                    <a:pt x="185480" y="332028"/>
                  </a:lnTo>
                  <a:lnTo>
                    <a:pt x="210156" y="323367"/>
                  </a:lnTo>
                  <a:lnTo>
                    <a:pt x="229302" y="307508"/>
                  </a:lnTo>
                  <a:lnTo>
                    <a:pt x="230551" y="305331"/>
                  </a:lnTo>
                  <a:lnTo>
                    <a:pt x="122831" y="305331"/>
                  </a:lnTo>
                  <a:lnTo>
                    <a:pt x="72882" y="305206"/>
                  </a:lnTo>
                  <a:lnTo>
                    <a:pt x="31338" y="278847"/>
                  </a:lnTo>
                  <a:lnTo>
                    <a:pt x="27802" y="239985"/>
                  </a:lnTo>
                  <a:lnTo>
                    <a:pt x="27823" y="127101"/>
                  </a:lnTo>
                  <a:lnTo>
                    <a:pt x="27962" y="126314"/>
                  </a:lnTo>
                  <a:lnTo>
                    <a:pt x="28077" y="124993"/>
                  </a:lnTo>
                  <a:lnTo>
                    <a:pt x="246128" y="124993"/>
                  </a:lnTo>
                  <a:lnTo>
                    <a:pt x="246127" y="96608"/>
                  </a:lnTo>
                  <a:lnTo>
                    <a:pt x="28051" y="96608"/>
                  </a:lnTo>
                  <a:lnTo>
                    <a:pt x="28051" y="28117"/>
                  </a:lnTo>
                  <a:lnTo>
                    <a:pt x="246124" y="28117"/>
                  </a:lnTo>
                  <a:lnTo>
                    <a:pt x="246123" y="5295"/>
                  </a:lnTo>
                  <a:lnTo>
                    <a:pt x="240840" y="0"/>
                  </a:lnTo>
                  <a:close/>
                </a:path>
                <a:path w="290829" h="443230">
                  <a:moveTo>
                    <a:pt x="246128" y="124993"/>
                  </a:moveTo>
                  <a:lnTo>
                    <a:pt x="218297" y="124993"/>
                  </a:lnTo>
                  <a:lnTo>
                    <a:pt x="218289" y="211456"/>
                  </a:lnTo>
                  <a:lnTo>
                    <a:pt x="218164" y="260070"/>
                  </a:lnTo>
                  <a:lnTo>
                    <a:pt x="191267" y="301806"/>
                  </a:lnTo>
                  <a:lnTo>
                    <a:pt x="122831" y="305331"/>
                  </a:lnTo>
                  <a:lnTo>
                    <a:pt x="230551" y="305331"/>
                  </a:lnTo>
                  <a:lnTo>
                    <a:pt x="241695" y="285919"/>
                  </a:lnTo>
                  <a:lnTo>
                    <a:pt x="246110" y="260070"/>
                  </a:lnTo>
                  <a:lnTo>
                    <a:pt x="246128" y="124993"/>
                  </a:lnTo>
                  <a:close/>
                </a:path>
                <a:path w="290829" h="443230">
                  <a:moveTo>
                    <a:pt x="246124" y="28117"/>
                  </a:moveTo>
                  <a:lnTo>
                    <a:pt x="217992" y="28117"/>
                  </a:lnTo>
                  <a:lnTo>
                    <a:pt x="217992" y="96608"/>
                  </a:lnTo>
                  <a:lnTo>
                    <a:pt x="246127" y="96608"/>
                  </a:lnTo>
                  <a:lnTo>
                    <a:pt x="246124" y="28117"/>
                  </a:lnTo>
                  <a:close/>
                </a:path>
              </a:pathLst>
            </a:custGeom>
            <a:solidFill>
              <a:srgbClr val="004E9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67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5804" y="2570504"/>
              <a:ext cx="96074" cy="119847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7085771" y="4555881"/>
            <a:ext cx="3657376" cy="0"/>
          </a:xfrm>
          <a:custGeom>
            <a:avLst/>
            <a:gdLst/>
            <a:ahLst/>
            <a:cxnLst/>
            <a:rect l="l" t="t" r="r" b="b"/>
            <a:pathLst>
              <a:path w="3457575">
                <a:moveTo>
                  <a:pt x="0" y="0"/>
                </a:moveTo>
                <a:lnTo>
                  <a:pt x="3457333" y="0"/>
                </a:lnTo>
              </a:path>
            </a:pathLst>
          </a:custGeom>
          <a:ln w="5575">
            <a:solidFill>
              <a:srgbClr val="EBEAE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52925" y="2579475"/>
            <a:ext cx="3657376" cy="0"/>
          </a:xfrm>
          <a:custGeom>
            <a:avLst/>
            <a:gdLst/>
            <a:ahLst/>
            <a:cxnLst/>
            <a:rect l="l" t="t" r="r" b="b"/>
            <a:pathLst>
              <a:path w="3457575">
                <a:moveTo>
                  <a:pt x="0" y="0"/>
                </a:moveTo>
                <a:lnTo>
                  <a:pt x="3457333" y="0"/>
                </a:lnTo>
              </a:path>
            </a:pathLst>
          </a:custGeom>
          <a:ln w="5575">
            <a:solidFill>
              <a:srgbClr val="EBEAE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F8435E7-AE52-F39F-B58F-339F50048049}"/>
              </a:ext>
            </a:extLst>
          </p:cNvPr>
          <p:cNvSpPr txBox="1"/>
          <p:nvPr/>
        </p:nvSpPr>
        <p:spPr>
          <a:xfrm>
            <a:off x="7642510" y="1351044"/>
            <a:ext cx="3809659" cy="122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51" b="0" i="0" u="none" strike="noStrike" kern="1200" cap="none" spc="110" normalizeH="0" baseline="0" noProof="0" dirty="0">
                <a:ln>
                  <a:noFill/>
                </a:ln>
                <a:solidFill>
                  <a:srgbClr val="6062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国内</a:t>
            </a:r>
            <a:r>
              <a:rPr kumimoji="0" lang="zh-CN" altLang="en-US" sz="1850" b="1" i="0" u="none" strike="noStrike" kern="1200" cap="none" spc="11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目前首个成品碳酸氢盐</a:t>
            </a:r>
            <a:r>
              <a:rPr kumimoji="0" lang="zh-CN" altLang="en-US" sz="1851" b="0" i="0" u="none" strike="noStrike" kern="1200" cap="none" spc="110" normalizeH="0" baseline="0" noProof="0" dirty="0">
                <a:ln>
                  <a:noFill/>
                </a:ln>
                <a:solidFill>
                  <a:srgbClr val="6062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置换液，</a:t>
            </a:r>
            <a:r>
              <a:rPr kumimoji="0" lang="zh-CN" altLang="en-US" sz="1850" b="1" i="0" u="none" strike="noStrike" kern="1200" cap="none" spc="11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填补目录空白，</a:t>
            </a:r>
            <a:r>
              <a:rPr kumimoji="0" lang="en-US" altLang="zh-CN" sz="1850" b="1" i="0" u="none" strike="noStrike" kern="1200" cap="none" spc="11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5L</a:t>
            </a:r>
            <a:r>
              <a:rPr kumimoji="0" lang="zh-CN" altLang="en-US" sz="1850" b="1" i="0" u="none" strike="noStrike" kern="1200" cap="none" spc="11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大容量双腔袋</a:t>
            </a:r>
            <a:r>
              <a:rPr kumimoji="0" lang="zh-CN" altLang="en-US" sz="1851" b="0" i="0" u="none" strike="noStrike" kern="1200" cap="none" spc="110" normalizeH="0" baseline="0" noProof="0" dirty="0">
                <a:ln>
                  <a:noFill/>
                </a:ln>
                <a:solidFill>
                  <a:srgbClr val="6062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设计，即开即用，保证</a:t>
            </a:r>
            <a:r>
              <a:rPr kumimoji="0" lang="en-US" altLang="zh-CN" sz="1851" b="0" i="0" u="none" strike="noStrike" kern="1200" cap="none" spc="110" normalizeH="0" baseline="0" noProof="0" dirty="0">
                <a:ln>
                  <a:noFill/>
                </a:ln>
                <a:solidFill>
                  <a:srgbClr val="6062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851" b="0" i="0" u="none" strike="noStrike" kern="1200" cap="none" spc="110" normalizeH="0" baseline="0" noProof="0" dirty="0">
                <a:ln>
                  <a:noFill/>
                </a:ln>
                <a:solidFill>
                  <a:srgbClr val="6062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及时启动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2537F2B-D424-2DC6-D41D-59C3329C4B8F}"/>
              </a:ext>
            </a:extLst>
          </p:cNvPr>
          <p:cNvSpPr txBox="1"/>
          <p:nvPr/>
        </p:nvSpPr>
        <p:spPr>
          <a:xfrm>
            <a:off x="7642510" y="3162423"/>
            <a:ext cx="3809659" cy="94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50" b="1" i="0" u="none" strike="noStrike" kern="1200" cap="none" spc="11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首款含磷</a:t>
            </a:r>
            <a:r>
              <a:rPr kumimoji="0" lang="zh-CN" altLang="en-US" sz="1851" b="0" i="0" u="none" strike="noStrike" kern="1200" cap="none" spc="110" normalizeH="0" baseline="0" noProof="0" dirty="0">
                <a:ln>
                  <a:noFill/>
                </a:ln>
                <a:solidFill>
                  <a:srgbClr val="6062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配方置换液，预防和降低</a:t>
            </a:r>
            <a:r>
              <a:rPr kumimoji="0" lang="en-US" altLang="zh-CN" sz="1851" b="0" i="0" u="none" strike="noStrike" kern="1200" cap="none" spc="110" normalizeH="0" baseline="0" noProof="0" dirty="0">
                <a:ln>
                  <a:noFill/>
                </a:ln>
                <a:solidFill>
                  <a:srgbClr val="6062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851" b="0" i="0" u="none" strike="noStrike" kern="1200" cap="none" spc="110" normalizeH="0" baseline="0" noProof="0" dirty="0">
                <a:ln>
                  <a:noFill/>
                </a:ln>
                <a:solidFill>
                  <a:srgbClr val="6062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期间低磷血症风险，改善临床预后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F5BDFD-FCE4-9DF8-41FF-1A56F1EC550D}"/>
              </a:ext>
            </a:extLst>
          </p:cNvPr>
          <p:cNvSpPr txBox="1"/>
          <p:nvPr/>
        </p:nvSpPr>
        <p:spPr>
          <a:xfrm>
            <a:off x="7638346" y="4820643"/>
            <a:ext cx="3809658" cy="94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50" b="1" i="0" u="none" strike="noStrike" kern="1200" cap="none" spc="11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无钙、低碱基</a:t>
            </a:r>
            <a:r>
              <a:rPr kumimoji="0" lang="zh-CN" altLang="en-US" sz="1851" b="0" i="0" u="none" strike="noStrike" kern="1200" cap="none" spc="110" normalizeH="0" baseline="0" noProof="0" dirty="0">
                <a:ln>
                  <a:noFill/>
                </a:ln>
                <a:solidFill>
                  <a:srgbClr val="6062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配方，可用于高钙血症患者，</a:t>
            </a:r>
            <a:r>
              <a:rPr kumimoji="0" lang="zh-CN" altLang="en-US" sz="1850" b="1" i="0" u="none" strike="noStrike" kern="1200" cap="none" spc="11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更适用于局部枸橼酸抗凝</a:t>
            </a:r>
            <a:r>
              <a:rPr kumimoji="0" lang="zh-CN" altLang="en-US" sz="1851" b="0" i="0" u="none" strike="noStrike" kern="1200" cap="none" spc="110" normalizeH="0" baseline="0" noProof="0" dirty="0">
                <a:ln>
                  <a:noFill/>
                </a:ln>
                <a:solidFill>
                  <a:srgbClr val="6062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，符合权威指南共识推荐</a:t>
            </a:r>
            <a:endParaRPr kumimoji="0" lang="en-US" altLang="zh-CN" sz="1851" b="0" i="0" u="none" strike="noStrike" kern="1200" cap="none" spc="110" normalizeH="0" baseline="0" noProof="0" dirty="0">
              <a:ln>
                <a:noFill/>
              </a:ln>
              <a:solidFill>
                <a:srgbClr val="60626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2DC1763-4774-06BF-F7CE-5666F703EDF8}"/>
              </a:ext>
            </a:extLst>
          </p:cNvPr>
          <p:cNvGrpSpPr/>
          <p:nvPr/>
        </p:nvGrpSpPr>
        <p:grpSpPr>
          <a:xfrm>
            <a:off x="6882345" y="3189678"/>
            <a:ext cx="756000" cy="756000"/>
            <a:chOff x="6854841" y="4894379"/>
            <a:chExt cx="756000" cy="756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E162D6B-5D1B-4C46-AB42-09B1DE116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492" t="34321" r="34452" b="26881"/>
            <a:stretch/>
          </p:blipFill>
          <p:spPr>
            <a:xfrm>
              <a:off x="6997120" y="5065210"/>
              <a:ext cx="447675" cy="414338"/>
            </a:xfrm>
            <a:prstGeom prst="rect">
              <a:avLst/>
            </a:prstGeom>
          </p:spPr>
        </p:pic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E4911878-5364-5414-E6C4-C5E5CAEC8C3C}"/>
                </a:ext>
              </a:extLst>
            </p:cNvPr>
            <p:cNvSpPr/>
            <p:nvPr/>
          </p:nvSpPr>
          <p:spPr>
            <a:xfrm>
              <a:off x="6854841" y="4894379"/>
              <a:ext cx="756000" cy="756000"/>
            </a:xfrm>
            <a:prstGeom prst="flowChartConnector">
              <a:avLst/>
            </a:prstGeom>
            <a:noFill/>
            <a:ln>
              <a:solidFill>
                <a:srgbClr val="004E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A3F8E50-6D1F-321F-C55F-03919533CA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3F8E50-6D1F-321F-C55F-03919533C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9C502FA-0A34-E0C7-D1E3-52F22665F2F0}"/>
              </a:ext>
            </a:extLst>
          </p:cNvPr>
          <p:cNvSpPr txBox="1">
            <a:spLocks/>
          </p:cNvSpPr>
          <p:nvPr/>
        </p:nvSpPr>
        <p:spPr>
          <a:xfrm>
            <a:off x="1388989" y="-104839"/>
            <a:ext cx="10803011" cy="1113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填补成品碳酸氢盐置换液空白，填补含磷置换液空白，填补无钙置换液空白，为需要实施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CRRT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治疗的危重病患者保驾护航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49672E-FBE8-738A-AD4B-2F2291AFF3E6}"/>
              </a:ext>
            </a:extLst>
          </p:cNvPr>
          <p:cNvGrpSpPr/>
          <p:nvPr/>
        </p:nvGrpSpPr>
        <p:grpSpPr>
          <a:xfrm>
            <a:off x="588127" y="1302206"/>
            <a:ext cx="10699373" cy="4730769"/>
            <a:chOff x="647467" y="1406964"/>
            <a:chExt cx="10699373" cy="46192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FAD1BA-8BE7-DB74-8C32-18BDB4DE00CD}"/>
                </a:ext>
              </a:extLst>
            </p:cNvPr>
            <p:cNvSpPr txBox="1"/>
            <p:nvPr/>
          </p:nvSpPr>
          <p:spPr>
            <a:xfrm>
              <a:off x="2747372" y="1406964"/>
              <a:ext cx="8599468" cy="1129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CRRT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主要用于以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AKI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及液体负荷过量为主的患者。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成人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住院患者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AKI发病率11.6%</a:t>
              </a:r>
              <a:r>
                <a:rPr kumimoji="0" lang="en-US" altLang="zh-CN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，死亡率12.4%</a:t>
              </a:r>
              <a:r>
                <a:rPr kumimoji="0" lang="en-US" altLang="zh-CN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本品为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CRRT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专用置换液，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降低心血管</a:t>
              </a:r>
              <a:r>
                <a:rPr lang="zh-CN" altLang="en-US" sz="1600" b="1" dirty="0">
                  <a:solidFill>
                    <a:srgbClr val="012E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事件发生率</a:t>
              </a:r>
              <a:r>
                <a:rPr kumimoji="0" lang="en-US" altLang="zh-CN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可有效预防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CRRT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相关低磷血症，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减少机械通气天数，缩短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ICU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住院时长</a:t>
              </a:r>
              <a:r>
                <a:rPr kumimoji="0" lang="en-US" altLang="zh-CN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，节约医疗费用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AEF9BB-3DAA-BFC4-7A6E-5D057D5BDD3B}"/>
                </a:ext>
              </a:extLst>
            </p:cNvPr>
            <p:cNvSpPr txBox="1"/>
            <p:nvPr/>
          </p:nvSpPr>
          <p:spPr>
            <a:xfrm>
              <a:off x="2747372" y="2699161"/>
              <a:ext cx="8599468" cy="1129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将磷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/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碳酸氢钠血滤置换液纳入医保， 使得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碳酸氢盐置换液作为我国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CRRT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指南首推的碱基置换液惠及更多患者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，符合保基本原则；能够提升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CRRT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疗效，减轻医护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工作量，降低并发症，医保增量有限可控。本产品已在多国上市，并普及应用。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3FF56F-84EB-2167-46DD-4CC1060A4628}"/>
                </a:ext>
              </a:extLst>
            </p:cNvPr>
            <p:cNvSpPr txBox="1"/>
            <p:nvPr/>
          </p:nvSpPr>
          <p:spPr>
            <a:xfrm>
              <a:off x="2747372" y="4088047"/>
              <a:ext cx="8599468" cy="768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本品作为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CRRT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专用置换液，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填补了碳酸氢盐成品置换液空白，填补了含磷置换液目录空白，填补了无钙置换液空白。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420907-CA2B-6A57-D88B-09E42567F198}"/>
                </a:ext>
              </a:extLst>
            </p:cNvPr>
            <p:cNvSpPr txBox="1"/>
            <p:nvPr/>
          </p:nvSpPr>
          <p:spPr>
            <a:xfrm>
              <a:off x="2747372" y="5157503"/>
              <a:ext cx="8599468" cy="768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本品为成品磷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/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碳酸氢钠血滤置换液，仅在重症医学科、肾脏内科等科室进行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CRRT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时作置换液体使用，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2E8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无滥用风险。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86B61D-8B01-50DA-F80F-BFC1A9F646BA}"/>
                </a:ext>
              </a:extLst>
            </p:cNvPr>
            <p:cNvSpPr txBox="1"/>
            <p:nvPr/>
          </p:nvSpPr>
          <p:spPr>
            <a:xfrm>
              <a:off x="670154" y="1434101"/>
              <a:ext cx="1880641" cy="1132825"/>
            </a:xfrm>
            <a:prstGeom prst="rect">
              <a:avLst/>
            </a:prstGeom>
            <a:solidFill>
              <a:srgbClr val="B7CFFF"/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所治疗疾病对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公共健康的影响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E67182-24D6-2CFB-4E93-6443CBD1CC7F}"/>
                </a:ext>
              </a:extLst>
            </p:cNvPr>
            <p:cNvSpPr txBox="1"/>
            <p:nvPr/>
          </p:nvSpPr>
          <p:spPr>
            <a:xfrm>
              <a:off x="670153" y="2730223"/>
              <a:ext cx="1880641" cy="1129573"/>
            </a:xfrm>
            <a:prstGeom prst="rect">
              <a:avLst/>
            </a:prstGeom>
            <a:solidFill>
              <a:srgbClr val="B7CFFF"/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符合“保基本”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原则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B422B6-F75D-18A1-BE81-F00BFE29624F}"/>
                </a:ext>
              </a:extLst>
            </p:cNvPr>
            <p:cNvSpPr txBox="1"/>
            <p:nvPr/>
          </p:nvSpPr>
          <p:spPr>
            <a:xfrm>
              <a:off x="647467" y="4034037"/>
              <a:ext cx="1903327" cy="914174"/>
            </a:xfrm>
            <a:prstGeom prst="rect">
              <a:avLst/>
            </a:prstGeom>
            <a:solidFill>
              <a:srgbClr val="B7CFFF"/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弥补目录短板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97D5F8-BF34-CC72-80CE-54769BB9CB9A}"/>
                </a:ext>
              </a:extLst>
            </p:cNvPr>
            <p:cNvSpPr txBox="1"/>
            <p:nvPr/>
          </p:nvSpPr>
          <p:spPr>
            <a:xfrm>
              <a:off x="670153" y="5111993"/>
              <a:ext cx="1880641" cy="914174"/>
            </a:xfrm>
            <a:prstGeom prst="rect">
              <a:avLst/>
            </a:prstGeom>
            <a:solidFill>
              <a:srgbClr val="B7CFFF"/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临床管理难度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文本框 12">
            <a:extLst>
              <a:ext uri="{FF2B5EF4-FFF2-40B4-BE49-F238E27FC236}">
                <a16:creationId xmlns:a16="http://schemas.microsoft.com/office/drawing/2014/main" id="{B4A688A8-15AB-9529-61CB-23877CAA6F99}"/>
              </a:ext>
            </a:extLst>
          </p:cNvPr>
          <p:cNvSpPr txBox="1"/>
          <p:nvPr/>
        </p:nvSpPr>
        <p:spPr>
          <a:xfrm>
            <a:off x="494690" y="6171756"/>
            <a:ext cx="110563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1. Xu X, et al. Clin J Am Soc Nephrol. 2015 Sep 4;10(9):1510-8. ; 2. Li Yang, et al. Lancet 2015; 386: 1465–71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.;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3.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Barenbrock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 M , et al. Kidney Int. 2000;58(4):1751-1757.;4. Silver SA,  et al.  Clin J Am Soc Nephrol. 2021;16(7):1005-1014. 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D6E5BBB2-1967-142D-42B5-F013A8D6AEA4}"/>
              </a:ext>
            </a:extLst>
          </p:cNvPr>
          <p:cNvSpPr txBox="1">
            <a:spLocks/>
          </p:cNvSpPr>
          <p:nvPr/>
        </p:nvSpPr>
        <p:spPr>
          <a:xfrm>
            <a:off x="11644474" y="6528935"/>
            <a:ext cx="49377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0">
              <a:defRPr/>
            </a:pPr>
            <a:fld id="{D7536C0D-C333-475E-B068-2F8738F97D07}" type="slidenum">
              <a:rPr lang="en-US" sz="1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pPr algn="r" hangingPunct="0">
                <a:defRPr/>
              </a:pPr>
              <a:t>10</a:t>
            </a:fld>
            <a:endParaRPr lang="en-US" sz="1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3858CB-960F-03CC-8179-3387751B4FE9}"/>
              </a:ext>
            </a:extLst>
          </p:cNvPr>
          <p:cNvSpPr/>
          <p:nvPr/>
        </p:nvSpPr>
        <p:spPr>
          <a:xfrm>
            <a:off x="588128" y="1321870"/>
            <a:ext cx="10895949" cy="1151089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59FF0B9-DAA3-4894-3620-87C6B78B266F}"/>
              </a:ext>
            </a:extLst>
          </p:cNvPr>
          <p:cNvSpPr/>
          <p:nvPr/>
        </p:nvSpPr>
        <p:spPr>
          <a:xfrm>
            <a:off x="588128" y="2653948"/>
            <a:ext cx="10895949" cy="1141613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1A3171-62B1-2A04-0893-4D97CB6E772C}"/>
              </a:ext>
            </a:extLst>
          </p:cNvPr>
          <p:cNvSpPr/>
          <p:nvPr/>
        </p:nvSpPr>
        <p:spPr>
          <a:xfrm>
            <a:off x="588128" y="3970106"/>
            <a:ext cx="10869475" cy="958878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2C75A1E-8C14-16AD-E6A7-730FA3600FC7}"/>
              </a:ext>
            </a:extLst>
          </p:cNvPr>
          <p:cNvSpPr/>
          <p:nvPr/>
        </p:nvSpPr>
        <p:spPr>
          <a:xfrm>
            <a:off x="588127" y="5092748"/>
            <a:ext cx="10869475" cy="958878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B9E2DED-560B-79CA-68B4-BBA086D505F6}"/>
              </a:ext>
            </a:extLst>
          </p:cNvPr>
          <p:cNvSpPr/>
          <p:nvPr/>
        </p:nvSpPr>
        <p:spPr>
          <a:xfrm>
            <a:off x="524099" y="-6282"/>
            <a:ext cx="490888" cy="977029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公平性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64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E7E4588-7B43-0441-EE90-D319DE0376BB}"/>
              </a:ext>
            </a:extLst>
          </p:cNvPr>
          <p:cNvSpPr/>
          <p:nvPr/>
        </p:nvSpPr>
        <p:spPr>
          <a:xfrm>
            <a:off x="534863" y="1484615"/>
            <a:ext cx="11122273" cy="4419433"/>
          </a:xfrm>
          <a:prstGeom prst="roundRect">
            <a:avLst>
              <a:gd name="adj" fmla="val 4970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object 52">
            <a:extLst>
              <a:ext uri="{FF2B5EF4-FFF2-40B4-BE49-F238E27FC236}">
                <a16:creationId xmlns:a16="http://schemas.microsoft.com/office/drawing/2014/main" id="{1B4F8BC9-3B6E-64B8-FD28-15128249FA64}"/>
              </a:ext>
            </a:extLst>
          </p:cNvPr>
          <p:cNvSpPr/>
          <p:nvPr/>
        </p:nvSpPr>
        <p:spPr>
          <a:xfrm>
            <a:off x="410966" y="737710"/>
            <a:ext cx="11287256" cy="770851"/>
          </a:xfrm>
          <a:custGeom>
            <a:avLst/>
            <a:gdLst/>
            <a:ahLst/>
            <a:cxnLst/>
            <a:rect l="l" t="t" r="r" b="b"/>
            <a:pathLst>
              <a:path w="11049000" h="594360">
                <a:moveTo>
                  <a:pt x="11049000" y="0"/>
                </a:moveTo>
                <a:lnTo>
                  <a:pt x="7232904" y="0"/>
                </a:lnTo>
                <a:lnTo>
                  <a:pt x="3819144" y="0"/>
                </a:lnTo>
                <a:lnTo>
                  <a:pt x="0" y="0"/>
                </a:lnTo>
                <a:lnTo>
                  <a:pt x="134099" y="297167"/>
                </a:lnTo>
                <a:lnTo>
                  <a:pt x="0" y="594347"/>
                </a:lnTo>
                <a:lnTo>
                  <a:pt x="3819144" y="594347"/>
                </a:lnTo>
                <a:lnTo>
                  <a:pt x="7232904" y="594347"/>
                </a:lnTo>
                <a:lnTo>
                  <a:pt x="11049000" y="594347"/>
                </a:lnTo>
                <a:lnTo>
                  <a:pt x="10914888" y="297167"/>
                </a:lnTo>
                <a:lnTo>
                  <a:pt x="11049000" y="0"/>
                </a:lnTo>
                <a:close/>
              </a:path>
            </a:pathLst>
          </a:custGeom>
          <a:solidFill>
            <a:srgbClr val="012E8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5CB34E-07D6-2F2F-1C30-AB42D0788FA2}"/>
              </a:ext>
            </a:extLst>
          </p:cNvPr>
          <p:cNvSpPr txBox="1">
            <a:spLocks/>
          </p:cNvSpPr>
          <p:nvPr/>
        </p:nvSpPr>
        <p:spPr>
          <a:xfrm>
            <a:off x="1643865" y="835797"/>
            <a:ext cx="8467725" cy="57467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defTabSz="608013" rtl="0" fontAlgn="base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4572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9144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13716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1828800" algn="ctr" defTabSz="6080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id="{4050624A-5269-DE09-F6EB-85EAAAC8172F}"/>
              </a:ext>
            </a:extLst>
          </p:cNvPr>
          <p:cNvGraphicFramePr/>
          <p:nvPr/>
        </p:nvGraphicFramePr>
        <p:xfrm>
          <a:off x="5454940" y="1583197"/>
          <a:ext cx="5492520" cy="4324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565FDAB6-D409-712E-5068-FA56E539C1F0}"/>
              </a:ext>
            </a:extLst>
          </p:cNvPr>
          <p:cNvSpPr txBox="1"/>
          <p:nvPr/>
        </p:nvSpPr>
        <p:spPr>
          <a:xfrm>
            <a:off x="553634" y="1790299"/>
            <a:ext cx="4839358" cy="36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56BDA8D-399B-9DE1-28BC-B7E8E0F1F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258" y="1878496"/>
            <a:ext cx="4626280" cy="37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8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E5FD3A3-DBC9-E41F-DF9C-CA19306F37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360" imgH="360" progId="TCLayout.ActiveDocument.1">
                  <p:embed/>
                </p:oleObj>
              </mc:Choice>
              <mc:Fallback>
                <p:oleObj name="think-cell 幻灯片" r:id="rId4" imgW="360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5FD3A3-DBC9-E41F-DF9C-CA19306F3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478CF020-0C3E-600F-4619-E42875767E96}"/>
              </a:ext>
            </a:extLst>
          </p:cNvPr>
          <p:cNvGraphicFramePr>
            <a:graphicFrameLocks noGrp="1"/>
          </p:cNvGraphicFramePr>
          <p:nvPr/>
        </p:nvGraphicFramePr>
        <p:xfrm>
          <a:off x="278550" y="1041604"/>
          <a:ext cx="5732144" cy="538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747">
                  <a:extLst>
                    <a:ext uri="{9D8B030D-6E8A-4147-A177-3AD203B41FA5}">
                      <a16:colId xmlns:a16="http://schemas.microsoft.com/office/drawing/2014/main" val="862097189"/>
                    </a:ext>
                  </a:extLst>
                </a:gridCol>
                <a:gridCol w="1445580">
                  <a:extLst>
                    <a:ext uri="{9D8B030D-6E8A-4147-A177-3AD203B41FA5}">
                      <a16:colId xmlns:a16="http://schemas.microsoft.com/office/drawing/2014/main" val="2917624535"/>
                    </a:ext>
                  </a:extLst>
                </a:gridCol>
                <a:gridCol w="1172490">
                  <a:extLst>
                    <a:ext uri="{9D8B030D-6E8A-4147-A177-3AD203B41FA5}">
                      <a16:colId xmlns:a16="http://schemas.microsoft.com/office/drawing/2014/main" val="2005842428"/>
                    </a:ext>
                  </a:extLst>
                </a:gridCol>
                <a:gridCol w="1722327">
                  <a:extLst>
                    <a:ext uri="{9D8B030D-6E8A-4147-A177-3AD203B41FA5}">
                      <a16:colId xmlns:a16="http://schemas.microsoft.com/office/drawing/2014/main" val="3439431904"/>
                    </a:ext>
                  </a:extLst>
                </a:gridCol>
              </a:tblGrid>
              <a:tr h="281330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通用名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磷</a:t>
                      </a:r>
                      <a:r>
                        <a:rPr kumimoji="0" lang="en-US" altLang="zh-CN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碳酸氢钠血滤置换液</a:t>
                      </a:r>
                    </a:p>
                  </a:txBody>
                  <a:tcPr marL="45720" marR="45720"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26211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注册规格</a:t>
                      </a:r>
                      <a:endParaRPr lang="zh-CN" altLang="en-US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5000ml</a:t>
                      </a:r>
                      <a:endParaRPr lang="zh-CN" altLang="en-US" sz="14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5443"/>
                  </a:ext>
                </a:extLst>
              </a:tr>
              <a:tr h="1160503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适应症</a:t>
                      </a:r>
                      <a:endParaRPr lang="zh-CN" altLang="en-US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fontAlgn="ctr"/>
                      <a:r>
                        <a:rPr lang="zh-CN" altLang="en-US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本品可作为置换液，</a:t>
                      </a:r>
                      <a:r>
                        <a:rPr lang="zh-CN" altLang="en-US" sz="1400" b="1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在连续性肾脏替代治疗</a:t>
                      </a:r>
                      <a:r>
                        <a:rPr lang="en-US" altLang="zh-CN" sz="1400" b="1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(CRRT) </a:t>
                      </a:r>
                      <a:r>
                        <a:rPr lang="zh-CN" altLang="en-US" sz="1400" b="1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期间用于急性肾损伤的治疗</a:t>
                      </a:r>
                      <a:r>
                        <a:rPr lang="zh-CN" altLang="en-US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。如使用其他缓冲液或在局部枸橼酸盐抗凝治疗期间，也可使用本品。此外，本品</a:t>
                      </a:r>
                      <a:r>
                        <a:rPr lang="zh-CN" altLang="en-US" sz="1400" b="1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可用于高钙血症患者</a:t>
                      </a:r>
                      <a:r>
                        <a:rPr lang="zh-CN" altLang="en-US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。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715870"/>
                  </a:ext>
                </a:extLst>
              </a:tr>
              <a:tr h="1847739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用法用量</a:t>
                      </a:r>
                      <a:endParaRPr lang="zh-CN" altLang="en-US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本品作为置换液，在滤器前（前稀释）或后（后稀释）注入体外循环回路中。使用前需打开弱焊，将小腔室内溶液添加至大腔室溶液中。当额外添加药物时，需充分混合再连接到体外循环回路。</a:t>
                      </a:r>
                      <a:endParaRPr lang="en-US" altLang="zh-CN" sz="14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algn="l" fontAlgn="ctr"/>
                      <a:r>
                        <a:rPr lang="zh-CN" altLang="en-US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本品给药剂量取决于治疗的期望强度（剂量）。以成人为例，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连续性静脉</a:t>
                      </a: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静脉滤过</a:t>
                      </a:r>
                      <a:r>
                        <a:rPr lang="zh-CN" altLang="en-US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CVVH</a:t>
                      </a:r>
                      <a:r>
                        <a:rPr lang="zh-CN" altLang="en-US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）、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连续性静脉</a:t>
                      </a: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静脉透析滤过</a:t>
                      </a:r>
                      <a:r>
                        <a:rPr lang="zh-CN" altLang="en-US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CVVHDF</a:t>
                      </a:r>
                      <a:r>
                        <a:rPr lang="zh-CN" altLang="en-US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）模式下</a:t>
                      </a:r>
                      <a:r>
                        <a:rPr kumimoji="0" lang="zh-CN" alt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流速可设定</a:t>
                      </a:r>
                      <a:r>
                        <a:rPr kumimoji="0" lang="zh-CN" alt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Wingdings" panose="05000000000000000000" pitchFamily="2" charset="2"/>
                        </a:rPr>
                        <a:t>为</a:t>
                      </a:r>
                      <a:r>
                        <a:rPr lang="en-US" altLang="zh-CN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500 - 3000 ml/h</a:t>
                      </a:r>
                      <a:r>
                        <a:rPr lang="zh-CN" altLang="en-US" sz="14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。</a:t>
                      </a:r>
                    </a:p>
                  </a:txBody>
                  <a:tcPr marL="6350" marR="6350" marT="635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447681"/>
                  </a:ext>
                </a:extLst>
              </a:tr>
              <a:tr h="308734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中国大陆首次上市时间</a:t>
                      </a:r>
                      <a:endParaRPr lang="zh-CN" altLang="en-US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2022</a:t>
                      </a:r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CN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</a:t>
                      </a:r>
                      <a:r>
                        <a:rPr lang="en-US" altLang="zh-CN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</a:t>
                      </a:r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日</a:t>
                      </a:r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全球首次上市时间及国家</a:t>
                      </a:r>
                      <a:r>
                        <a:rPr kumimoji="0" lang="en-US" altLang="zh-CN" sz="1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宋体" panose="02010600030101010101" pitchFamily="2" charset="-122"/>
                        </a:rPr>
                        <a:t>地区</a:t>
                      </a:r>
                      <a:endParaRPr lang="zh-CN" altLang="en-US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2014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葡萄牙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43166"/>
                  </a:ext>
                </a:extLst>
              </a:tr>
              <a:tr h="36213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目前大陆地区同通用名药品的上市情况</a:t>
                      </a:r>
                      <a:endParaRPr lang="zh-CN" altLang="en-US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无</a:t>
                      </a:r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独家</a:t>
                      </a:r>
                      <a:endParaRPr lang="zh-CN" altLang="en-US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720" marR="45720"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是</a:t>
                      </a:r>
                      <a:endParaRPr kumimoji="1" lang="en-US" altLang="zh-CN" sz="1400" b="1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934731"/>
                  </a:ext>
                </a:extLst>
              </a:tr>
              <a:tr h="213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kumimoji="0" lang="en-US" altLang="zh-CN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kumimoji="0" lang="zh-CN" alt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药品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否</a:t>
                      </a:r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2474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749955E-BD27-426D-2C7A-A1B4CA3D1931}"/>
              </a:ext>
            </a:extLst>
          </p:cNvPr>
          <p:cNvSpPr txBox="1">
            <a:spLocks/>
          </p:cNvSpPr>
          <p:nvPr/>
        </p:nvSpPr>
        <p:spPr>
          <a:xfrm>
            <a:off x="1539118" y="85464"/>
            <a:ext cx="12141089" cy="68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药品基本信息与参照药品选择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CB808E4-D0DC-625C-2C6B-B4DB7D323CFC}"/>
              </a:ext>
            </a:extLst>
          </p:cNvPr>
          <p:cNvSpPr/>
          <p:nvPr/>
        </p:nvSpPr>
        <p:spPr>
          <a:xfrm>
            <a:off x="6237515" y="4842894"/>
            <a:ext cx="5663409" cy="1517457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文本框 18">
            <a:extLst>
              <a:ext uri="{FF2B5EF4-FFF2-40B4-BE49-F238E27FC236}">
                <a16:creationId xmlns:a16="http://schemas.microsoft.com/office/drawing/2014/main" id="{4F8FB55F-F076-86B1-61AF-84C77FD9127E}"/>
              </a:ext>
            </a:extLst>
          </p:cNvPr>
          <p:cNvSpPr txBox="1"/>
          <p:nvPr/>
        </p:nvSpPr>
        <p:spPr>
          <a:xfrm>
            <a:off x="6298807" y="4842894"/>
            <a:ext cx="5614643" cy="15169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同适应症：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均可作为置换液，在连续性肾脏替代治疗（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 期间用于急性肾损伤的治疗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医保目录内：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血液滤过置换液为医保目录内药物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同为成品置换液：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根据置换液分类共识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，血液滤过置换液是医保目录内唯一具有可比性的成品置换液</a:t>
            </a:r>
            <a:endParaRPr kumimoji="0" lang="zh-CN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aphicFrame>
        <p:nvGraphicFramePr>
          <p:cNvPr id="10" name="表格 6">
            <a:extLst>
              <a:ext uri="{FF2B5EF4-FFF2-40B4-BE49-F238E27FC236}">
                <a16:creationId xmlns:a16="http://schemas.microsoft.com/office/drawing/2014/main" id="{325D3CF0-55FB-AED8-79EE-1E460DFCC015}"/>
              </a:ext>
            </a:extLst>
          </p:cNvPr>
          <p:cNvGraphicFramePr>
            <a:graphicFrameLocks noGrp="1"/>
          </p:cNvGraphicFramePr>
          <p:nvPr/>
        </p:nvGraphicFramePr>
        <p:xfrm>
          <a:off x="6237514" y="1581020"/>
          <a:ext cx="5663408" cy="2350507"/>
        </p:xfrm>
        <a:graphic>
          <a:graphicData uri="http://schemas.openxmlformats.org/drawingml/2006/table">
            <a:tbl>
              <a:tblPr firstRow="1" bandRow="1"/>
              <a:tblGrid>
                <a:gridCol w="512352">
                  <a:extLst>
                    <a:ext uri="{9D8B030D-6E8A-4147-A177-3AD203B41FA5}">
                      <a16:colId xmlns:a16="http://schemas.microsoft.com/office/drawing/2014/main" val="3046309438"/>
                    </a:ext>
                  </a:extLst>
                </a:gridCol>
                <a:gridCol w="856177">
                  <a:extLst>
                    <a:ext uri="{9D8B030D-6E8A-4147-A177-3AD203B41FA5}">
                      <a16:colId xmlns:a16="http://schemas.microsoft.com/office/drawing/2014/main" val="3754494954"/>
                    </a:ext>
                  </a:extLst>
                </a:gridCol>
                <a:gridCol w="700559">
                  <a:extLst>
                    <a:ext uri="{9D8B030D-6E8A-4147-A177-3AD203B41FA5}">
                      <a16:colId xmlns:a16="http://schemas.microsoft.com/office/drawing/2014/main" val="591134280"/>
                    </a:ext>
                  </a:extLst>
                </a:gridCol>
                <a:gridCol w="656802">
                  <a:extLst>
                    <a:ext uri="{9D8B030D-6E8A-4147-A177-3AD203B41FA5}">
                      <a16:colId xmlns:a16="http://schemas.microsoft.com/office/drawing/2014/main" val="1438983083"/>
                    </a:ext>
                  </a:extLst>
                </a:gridCol>
                <a:gridCol w="468463">
                  <a:extLst>
                    <a:ext uri="{9D8B030D-6E8A-4147-A177-3AD203B41FA5}">
                      <a16:colId xmlns:a16="http://schemas.microsoft.com/office/drawing/2014/main" val="2924372853"/>
                    </a:ext>
                  </a:extLst>
                </a:gridCol>
                <a:gridCol w="429888">
                  <a:extLst>
                    <a:ext uri="{9D8B030D-6E8A-4147-A177-3AD203B41FA5}">
                      <a16:colId xmlns:a16="http://schemas.microsoft.com/office/drawing/2014/main" val="370187658"/>
                    </a:ext>
                  </a:extLst>
                </a:gridCol>
                <a:gridCol w="563255">
                  <a:extLst>
                    <a:ext uri="{9D8B030D-6E8A-4147-A177-3AD203B41FA5}">
                      <a16:colId xmlns:a16="http://schemas.microsoft.com/office/drawing/2014/main" val="2001421792"/>
                    </a:ext>
                  </a:extLst>
                </a:gridCol>
                <a:gridCol w="438977">
                  <a:extLst>
                    <a:ext uri="{9D8B030D-6E8A-4147-A177-3AD203B41FA5}">
                      <a16:colId xmlns:a16="http://schemas.microsoft.com/office/drawing/2014/main" val="1158882272"/>
                    </a:ext>
                  </a:extLst>
                </a:gridCol>
                <a:gridCol w="549080">
                  <a:extLst>
                    <a:ext uri="{9D8B030D-6E8A-4147-A177-3AD203B41FA5}">
                      <a16:colId xmlns:a16="http://schemas.microsoft.com/office/drawing/2014/main" val="2329309378"/>
                    </a:ext>
                  </a:extLst>
                </a:gridCol>
                <a:gridCol w="487855">
                  <a:extLst>
                    <a:ext uri="{9D8B030D-6E8A-4147-A177-3AD203B41FA5}">
                      <a16:colId xmlns:a16="http://schemas.microsoft.com/office/drawing/2014/main" val="1305469843"/>
                    </a:ext>
                  </a:extLst>
                </a:gridCol>
              </a:tblGrid>
              <a:tr h="33538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  <a:endParaRPr 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碱基</a:t>
                      </a:r>
                      <a:endParaRPr 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endParaRPr 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袋数</a:t>
                      </a:r>
                      <a:r>
                        <a:rPr lang="en-US" altLang="zh-CN" sz="1200" b="1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en-US" sz="1200" b="1" baseline="30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电解质组分 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(mmol/L)</a:t>
                      </a:r>
                      <a:endParaRPr 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pH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27970"/>
                  </a:ext>
                </a:extLst>
              </a:tr>
              <a:tr h="4508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碳酸氢根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乳酸根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钙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磷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  <a:latin typeface="+mj-lt"/>
                        <a:ea typeface="+mn-ea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28063"/>
                  </a:ext>
                </a:extLst>
              </a:tr>
              <a:tr h="56410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本品</a:t>
                      </a:r>
                      <a:endParaRPr lang="en-US" altLang="zh-CN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方案</a:t>
                      </a:r>
                      <a:endParaRPr lang="en-US" altLang="zh-CN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i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磷</a:t>
                      </a:r>
                      <a:r>
                        <a:rPr lang="en-US" altLang="zh-CN" sz="1100" b="0" i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100" b="0" i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碳酸氢钠血滤置换液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碳酸氢盐</a:t>
                      </a:r>
                      <a:endParaRPr lang="en-US" altLang="zh-CN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5000ml/</a:t>
                      </a:r>
                      <a:r>
                        <a:rPr lang="zh-CN" altLang="en-US" sz="11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袋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7.0-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8.0</a:t>
                      </a:r>
                      <a:r>
                        <a:rPr lang="en-US" altLang="zh-CN" sz="1100" b="1" dirty="0">
                          <a:solidFill>
                            <a:srgbClr val="D9D9D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002617"/>
                  </a:ext>
                </a:extLst>
              </a:tr>
              <a:tr h="5869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参照药方案</a:t>
                      </a:r>
                      <a:endParaRPr lang="en-US" altLang="zh-CN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kern="1200" dirty="0">
                          <a:solidFill>
                            <a:srgbClr val="012E8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血液滤过</a:t>
                      </a:r>
                      <a:endParaRPr lang="en-US" altLang="zh-CN" sz="1400" b="1" kern="1200" dirty="0">
                        <a:solidFill>
                          <a:srgbClr val="012E8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400" b="1" kern="1200" dirty="0">
                          <a:solidFill>
                            <a:srgbClr val="012E8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置换液</a:t>
                      </a:r>
                      <a:endParaRPr lang="en-US" sz="1400" b="1" kern="1200" dirty="0">
                        <a:solidFill>
                          <a:srgbClr val="012E8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乳酸盐</a:t>
                      </a:r>
                      <a:endParaRPr lang="en-US" altLang="zh-CN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2000ml/</a:t>
                      </a:r>
                      <a:r>
                        <a:rPr lang="zh-CN" altLang="en-US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袋</a:t>
                      </a:r>
                      <a:endParaRPr 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33.75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1.88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1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5.0-7.0</a:t>
                      </a:r>
                      <a:r>
                        <a:rPr lang="en-US" altLang="zh-CN" sz="1100" b="1" dirty="0">
                          <a:solidFill>
                            <a:srgbClr val="D9D9D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52072"/>
                  </a:ext>
                </a:extLst>
              </a:tr>
              <a:tr h="413259"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 浆 生 理 浓 度</a:t>
                      </a:r>
                      <a:endParaRPr lang="en-US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21-28</a:t>
                      </a:r>
                      <a:r>
                        <a:rPr lang="en-US" altLang="zh-CN" sz="1100" b="1" dirty="0">
                          <a:solidFill>
                            <a:srgbClr val="D9D9D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1-1.8</a:t>
                      </a:r>
                      <a:endParaRPr lang="en-US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1.1-1.4</a:t>
                      </a:r>
                      <a:r>
                        <a:rPr lang="en-US" altLang="zh-CN" sz="1100" b="1" dirty="0">
                          <a:solidFill>
                            <a:srgbClr val="D9D9D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0.97-1.45</a:t>
                      </a:r>
                      <a:r>
                        <a:rPr lang="en-US" altLang="zh-CN" sz="1100" b="1" dirty="0">
                          <a:solidFill>
                            <a:srgbClr val="D9D9D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7.35-7.45</a:t>
                      </a:r>
                      <a:r>
                        <a:rPr lang="en-US" altLang="zh-CN" sz="1100" b="1" dirty="0">
                          <a:solidFill>
                            <a:srgbClr val="D9D9D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9321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3D4E65AB-4240-990F-E2E6-BB60A62577D7}"/>
              </a:ext>
            </a:extLst>
          </p:cNvPr>
          <p:cNvSpPr txBox="1"/>
          <p:nvPr/>
        </p:nvSpPr>
        <p:spPr>
          <a:xfrm>
            <a:off x="1221383" y="6583981"/>
            <a:ext cx="104230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 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中关村肾病血液净化创新联盟专家组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 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连续性肾脏替代治疗置换液临床应用分类专家共识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 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中国血液净化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,2023,22(10):721-725.</a:t>
            </a: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813231-D3AC-674A-6B6A-12CD373F7B39}"/>
              </a:ext>
            </a:extLst>
          </p:cNvPr>
          <p:cNvSpPr txBox="1"/>
          <p:nvPr/>
        </p:nvSpPr>
        <p:spPr>
          <a:xfrm>
            <a:off x="6181308" y="3959253"/>
            <a:ext cx="5239870" cy="269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*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按处方剂量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35ml/kg/h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、平均体重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60kg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、净脱水速率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100ml/h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CRRT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天计算</a:t>
            </a:r>
            <a:endParaRPr kumimoji="1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6196062-D10F-4FF4-ECE3-7B5F95C9D9A5}"/>
              </a:ext>
            </a:extLst>
          </p:cNvPr>
          <p:cNvSpPr/>
          <p:nvPr/>
        </p:nvSpPr>
        <p:spPr>
          <a:xfrm>
            <a:off x="7565916" y="4406862"/>
            <a:ext cx="2760736" cy="349497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5642CAA-F6E5-8E25-9174-48E5316E346D}"/>
              </a:ext>
            </a:extLst>
          </p:cNvPr>
          <p:cNvSpPr txBox="1"/>
          <p:nvPr/>
        </p:nvSpPr>
        <p:spPr>
          <a:xfrm>
            <a:off x="7609662" y="4398876"/>
            <a:ext cx="2760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参照药品选择理由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116512B-4F20-8033-6C4D-D97C3B1B9A72}"/>
              </a:ext>
            </a:extLst>
          </p:cNvPr>
          <p:cNvSpPr/>
          <p:nvPr/>
        </p:nvSpPr>
        <p:spPr>
          <a:xfrm>
            <a:off x="6600498" y="1102518"/>
            <a:ext cx="4970508" cy="396643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C81F810-6F55-83C7-9E11-B17B1F98FD5B}"/>
              </a:ext>
            </a:extLst>
          </p:cNvPr>
          <p:cNvSpPr txBox="1"/>
          <p:nvPr/>
        </p:nvSpPr>
        <p:spPr>
          <a:xfrm>
            <a:off x="6854601" y="1130244"/>
            <a:ext cx="4695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参照药品建议：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血液滤过置换液（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2000ml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18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A3095590-BBEF-5988-A049-B7575D4F9DE2}"/>
              </a:ext>
            </a:extLst>
          </p:cNvPr>
          <p:cNvSpPr txBox="1">
            <a:spLocks/>
          </p:cNvSpPr>
          <p:nvPr/>
        </p:nvSpPr>
        <p:spPr>
          <a:xfrm>
            <a:off x="11644474" y="6528935"/>
            <a:ext cx="49377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6C0D-C333-475E-B068-2F8738F97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1FEE72-725B-0697-AD3E-E9B6659757BB}"/>
              </a:ext>
            </a:extLst>
          </p:cNvPr>
          <p:cNvSpPr/>
          <p:nvPr/>
        </p:nvSpPr>
        <p:spPr>
          <a:xfrm>
            <a:off x="537193" y="0"/>
            <a:ext cx="515430" cy="978649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基本信息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7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AF2884BA-D280-A9EC-0A01-3B6FB2292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" y="4036345"/>
            <a:ext cx="1199821" cy="2170931"/>
          </a:xfrm>
          <a:prstGeom prst="rect">
            <a:avLst/>
          </a:prstGeom>
          <a:solidFill>
            <a:srgbClr val="DBEEF4"/>
          </a:solidFill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6CB9629-E19F-8307-68A4-4714D7547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" y="2661900"/>
            <a:ext cx="1199821" cy="1097368"/>
          </a:xfrm>
          <a:prstGeom prst="rect">
            <a:avLst/>
          </a:prstGeom>
          <a:solidFill>
            <a:srgbClr val="DBEEF4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7EFFC5F-31CD-09B0-9F61-B8C6EA546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" y="1275707"/>
            <a:ext cx="1199821" cy="1125792"/>
          </a:xfrm>
          <a:prstGeom prst="rect">
            <a:avLst/>
          </a:prstGeom>
          <a:solidFill>
            <a:srgbClr val="DBEEF4"/>
          </a:solidFill>
        </p:spPr>
      </p:pic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E5FD3A3-DBC9-E41F-DF9C-CA19306F37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360" imgH="360" progId="TCLayout.ActiveDocument.1">
                  <p:embed/>
                </p:oleObj>
              </mc:Choice>
              <mc:Fallback>
                <p:oleObj name="think-cell 幻灯片" r:id="rId5" imgW="360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5FD3A3-DBC9-E41F-DF9C-CA19306F3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749955E-BD27-426D-2C7A-A1B4CA3D1931}"/>
              </a:ext>
            </a:extLst>
          </p:cNvPr>
          <p:cNvSpPr txBox="1">
            <a:spLocks/>
          </p:cNvSpPr>
          <p:nvPr/>
        </p:nvSpPr>
        <p:spPr>
          <a:xfrm>
            <a:off x="1539118" y="85464"/>
            <a:ext cx="10318265" cy="68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本品具有成品碳酸氢盐、含磷、无钙、低碱基四大特点，弥补目录空白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DC133E21-6FFE-CC03-C21F-ED33C5DFAA12}"/>
              </a:ext>
            </a:extLst>
          </p:cNvPr>
          <p:cNvSpPr txBox="1"/>
          <p:nvPr/>
        </p:nvSpPr>
        <p:spPr>
          <a:xfrm>
            <a:off x="1763801" y="2781893"/>
            <a:ext cx="98242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连续性肾脏替代治疗（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）是一种临床常见体外血液净化治疗，用于急性肾损伤（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AKI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）等危急重症患者；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应持续治疗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24h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以上，常用于重症医学科（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ICU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）和肾内科；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置换液由电解质和碱基两部分构成，具有无菌、无热原及成分稳定的特点，是确保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安全、高效实施的关键。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217781AF-C3A6-CC0C-BCCF-C2005FC3C621}"/>
              </a:ext>
            </a:extLst>
          </p:cNvPr>
          <p:cNvSpPr txBox="1"/>
          <p:nvPr/>
        </p:nvSpPr>
        <p:spPr bwMode="gray">
          <a:xfrm>
            <a:off x="642226" y="4640094"/>
            <a:ext cx="925330" cy="885325"/>
          </a:xfrm>
          <a:prstGeom prst="rect">
            <a:avLst/>
          </a:prstGeom>
          <a:noFill/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未满足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临床需求</a:t>
            </a: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67D1E183-6EED-BDD3-243F-50D43AAE08CB}"/>
              </a:ext>
            </a:extLst>
          </p:cNvPr>
          <p:cNvSpPr txBox="1"/>
          <p:nvPr/>
        </p:nvSpPr>
        <p:spPr>
          <a:xfrm>
            <a:off x="1763801" y="4060151"/>
            <a:ext cx="9970148" cy="21471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指南推荐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首选成品碳酸氢盐置换液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3,4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目录内仅有血液滤过置换液（成品乳酸盐置换液）和血液滤过置换基础液（半成品碳酸氢盐置换液）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。乳酸盐置换液不适用于肝衰竭、循环休克及乳酸酸中毒患者；半成品需额外管路输注碱基，存在污染、操作复杂、实际输注剂量不准确等问题；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患者接受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期间因血磷持续丢失，普遍发生低磷血症，这导致呼吸功能受损、住院时间延长，影响患者预后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指南推荐使用含磷置换液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，而目录内均为无磷置换液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指南推荐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采用枸橼酸抗凝方案时，首选搭配无钙置换液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，而目录内仅有含钙置换液。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12E8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E72DEA-3B50-8745-19B1-343CE3A71C87}"/>
              </a:ext>
            </a:extLst>
          </p:cNvPr>
          <p:cNvSpPr txBox="1"/>
          <p:nvPr/>
        </p:nvSpPr>
        <p:spPr>
          <a:xfrm>
            <a:off x="447550" y="2771381"/>
            <a:ext cx="1316251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治疗应用场景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CCE425-020E-F6FD-3751-1427041590CA}"/>
              </a:ext>
            </a:extLst>
          </p:cNvPr>
          <p:cNvSpPr txBox="1"/>
          <p:nvPr/>
        </p:nvSpPr>
        <p:spPr>
          <a:xfrm>
            <a:off x="673559" y="1448511"/>
            <a:ext cx="753824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疾病现状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7473780-3498-456F-63BB-32AF7E0489E9}"/>
              </a:ext>
            </a:extLst>
          </p:cNvPr>
          <p:cNvSpPr txBox="1"/>
          <p:nvPr/>
        </p:nvSpPr>
        <p:spPr>
          <a:xfrm>
            <a:off x="1207916" y="6453670"/>
            <a:ext cx="11484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1.Xu X, et al. Clin J Am Soc </a:t>
            </a:r>
            <a:r>
              <a:rPr kumimoji="0" lang="fr-FR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Nephrol</a:t>
            </a:r>
            <a:r>
              <a:rPr kumimoji="0" lang="fr-FR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. 2015 Sep 4;10(9):1510-8.     2. Li Y, et al. Lancet 2015; 386: 1465–71.                                                            3. KDIGO Acute </a:t>
            </a:r>
            <a:r>
              <a:rPr kumimoji="0" lang="fr-FR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Kidney</a:t>
            </a:r>
            <a:r>
              <a:rPr kumimoji="0" lang="fr-FR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fr-FR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Injury</a:t>
            </a:r>
            <a:r>
              <a:rPr kumimoji="0" lang="fr-FR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 Work Group. </a:t>
            </a:r>
            <a:r>
              <a:rPr kumimoji="0" lang="fr-FR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Kidney</a:t>
            </a:r>
            <a:r>
              <a:rPr kumimoji="0" lang="fr-FR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 Int Suppl. 2012;2:1-138.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陈香美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血液净化标准操作规程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人民卫生出版社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.2021.         5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Bastin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MT, et al.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Clin J Am Soc Nephrol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2022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17(5): 634-642.               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6. Liu SY, et al. Mil Med Res. 2023;10(1):23.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BA4180-1BF6-8C78-85FD-365AF9C703BC}"/>
              </a:ext>
            </a:extLst>
          </p:cNvPr>
          <p:cNvSpPr txBox="1"/>
          <p:nvPr/>
        </p:nvSpPr>
        <p:spPr>
          <a:xfrm>
            <a:off x="1998199" y="1330401"/>
            <a:ext cx="9689850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急性肾损伤（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AKI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是一种常见的临床综合征，主要表现为肾功能快速下降，继而引起血清中的尿素氮、肌酐及其他本应经肾脏排泄的代谢废物的增加。如果尿量也减少，则可能导致液体潴留和容量超负荷。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我国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成人住院患者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AKI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发病率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11.6%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，死亡率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12.4%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，每年约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28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人次需行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治疗。	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FDFB5FC6-F485-233E-749D-B9DF090F4652}"/>
              </a:ext>
            </a:extLst>
          </p:cNvPr>
          <p:cNvSpPr txBox="1">
            <a:spLocks/>
          </p:cNvSpPr>
          <p:nvPr/>
        </p:nvSpPr>
        <p:spPr>
          <a:xfrm>
            <a:off x="11644474" y="6528935"/>
            <a:ext cx="49377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6C0D-C333-475E-B068-2F8738F97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3B95A7C-1DF4-BE68-D001-8EBEFC9B4D64}"/>
              </a:ext>
            </a:extLst>
          </p:cNvPr>
          <p:cNvSpPr/>
          <p:nvPr/>
        </p:nvSpPr>
        <p:spPr>
          <a:xfrm>
            <a:off x="537193" y="0"/>
            <a:ext cx="515430" cy="978649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基本信息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A770B5A-FE68-301E-0168-15965501865E}"/>
              </a:ext>
            </a:extLst>
          </p:cNvPr>
          <p:cNvSpPr/>
          <p:nvPr/>
        </p:nvSpPr>
        <p:spPr>
          <a:xfrm>
            <a:off x="471314" y="1275707"/>
            <a:ext cx="11227180" cy="1123038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211840-B5C9-B9CC-BC00-CE8F3339E867}"/>
              </a:ext>
            </a:extLst>
          </p:cNvPr>
          <p:cNvSpPr/>
          <p:nvPr/>
        </p:nvSpPr>
        <p:spPr>
          <a:xfrm>
            <a:off x="471314" y="2646986"/>
            <a:ext cx="11227180" cy="1123038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C5FB290-4581-6C67-BDF5-31F7DB6BA44C}"/>
              </a:ext>
            </a:extLst>
          </p:cNvPr>
          <p:cNvSpPr/>
          <p:nvPr/>
        </p:nvSpPr>
        <p:spPr>
          <a:xfrm>
            <a:off x="471314" y="4025342"/>
            <a:ext cx="11227180" cy="2191765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12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A3F8E50-6D1F-321F-C55F-03919533CA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3F8E50-6D1F-321F-C55F-03919533C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986FDE-68C2-529C-EAED-490697E4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669" y="84655"/>
            <a:ext cx="10515600" cy="684029"/>
          </a:xfrm>
        </p:spPr>
        <p:txBody>
          <a:bodyPr vert="horz">
            <a:no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国内首款含磷配方碳酸氢盐置换液，显著降低低磷酸血症风险，降低心血管事件风险，安全性良好</a:t>
            </a: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1">
            <a:extLst>
              <a:ext uri="{FF2B5EF4-FFF2-40B4-BE49-F238E27FC236}">
                <a16:creationId xmlns:a16="http://schemas.microsoft.com/office/drawing/2014/main" id="{830E91AF-B513-6671-0B57-F213B4BA9F72}"/>
              </a:ext>
            </a:extLst>
          </p:cNvPr>
          <p:cNvGrpSpPr/>
          <p:nvPr/>
        </p:nvGrpSpPr>
        <p:grpSpPr>
          <a:xfrm>
            <a:off x="397591" y="1126671"/>
            <a:ext cx="3365887" cy="4378980"/>
            <a:chOff x="3205704" y="1368870"/>
            <a:chExt cx="4127657" cy="3244958"/>
          </a:xfrm>
        </p:grpSpPr>
        <p:sp>
          <p:nvSpPr>
            <p:cNvPr id="10" name="矩形: 圆顶角 28">
              <a:extLst>
                <a:ext uri="{FF2B5EF4-FFF2-40B4-BE49-F238E27FC236}">
                  <a16:creationId xmlns:a16="http://schemas.microsoft.com/office/drawing/2014/main" id="{6895ED6E-42AD-BFFD-733F-07DBA78781C7}"/>
                </a:ext>
              </a:extLst>
            </p:cNvPr>
            <p:cNvSpPr/>
            <p:nvPr/>
          </p:nvSpPr>
          <p:spPr>
            <a:xfrm>
              <a:off x="3205704" y="1368870"/>
              <a:ext cx="4127657" cy="396000"/>
            </a:xfrm>
            <a:prstGeom prst="round2SameRect">
              <a:avLst/>
            </a:prstGeom>
            <a:solidFill>
              <a:srgbClr val="012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药品说明书收载的安全性信息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30">
              <a:extLst>
                <a:ext uri="{FF2B5EF4-FFF2-40B4-BE49-F238E27FC236}">
                  <a16:creationId xmlns:a16="http://schemas.microsoft.com/office/drawing/2014/main" id="{3989529E-E1A7-F378-1F89-22E663C4A4FC}"/>
                </a:ext>
              </a:extLst>
            </p:cNvPr>
            <p:cNvSpPr/>
            <p:nvPr/>
          </p:nvSpPr>
          <p:spPr>
            <a:xfrm>
              <a:off x="3205704" y="1779551"/>
              <a:ext cx="4127657" cy="2834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31">
              <a:extLst>
                <a:ext uri="{FF2B5EF4-FFF2-40B4-BE49-F238E27FC236}">
                  <a16:creationId xmlns:a16="http://schemas.microsoft.com/office/drawing/2014/main" id="{A8C99858-0493-D87E-882D-DAD502E10C53}"/>
                </a:ext>
              </a:extLst>
            </p:cNvPr>
            <p:cNvSpPr txBox="1"/>
            <p:nvPr/>
          </p:nvSpPr>
          <p:spPr bwMode="gray">
            <a:xfrm>
              <a:off x="3274497" y="1947592"/>
              <a:ext cx="3990070" cy="1140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常见不良反应为电解质失衡、体液失衡和酸碱平衡失衡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治疗时需密切监测患者的血液动力学状态、体液平衡、血糖浓度、电解质和酸碱平衡状态，包括液体的出入量等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3">
            <a:extLst>
              <a:ext uri="{FF2B5EF4-FFF2-40B4-BE49-F238E27FC236}">
                <a16:creationId xmlns:a16="http://schemas.microsoft.com/office/drawing/2014/main" id="{0026BE11-B5E6-6410-5768-200D8859289E}"/>
              </a:ext>
            </a:extLst>
          </p:cNvPr>
          <p:cNvGrpSpPr/>
          <p:nvPr/>
        </p:nvGrpSpPr>
        <p:grpSpPr>
          <a:xfrm>
            <a:off x="3888280" y="1126671"/>
            <a:ext cx="3585341" cy="4378980"/>
            <a:chOff x="5491667" y="862422"/>
            <a:chExt cx="4129252" cy="3244959"/>
          </a:xfrm>
        </p:grpSpPr>
        <p:sp>
          <p:nvSpPr>
            <p:cNvPr id="18" name="矩形: 圆顶角 36">
              <a:extLst>
                <a:ext uri="{FF2B5EF4-FFF2-40B4-BE49-F238E27FC236}">
                  <a16:creationId xmlns:a16="http://schemas.microsoft.com/office/drawing/2014/main" id="{29B1D432-D42F-5786-B5FE-76801BF87F16}"/>
                </a:ext>
              </a:extLst>
            </p:cNvPr>
            <p:cNvSpPr/>
            <p:nvPr/>
          </p:nvSpPr>
          <p:spPr>
            <a:xfrm>
              <a:off x="5493262" y="862422"/>
              <a:ext cx="4127657" cy="396000"/>
            </a:xfrm>
            <a:prstGeom prst="round2SameRect">
              <a:avLst/>
            </a:prstGeom>
            <a:solidFill>
              <a:srgbClr val="012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全球上市近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年涉及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40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个国家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/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地区，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总体安全性良好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38">
              <a:extLst>
                <a:ext uri="{FF2B5EF4-FFF2-40B4-BE49-F238E27FC236}">
                  <a16:creationId xmlns:a16="http://schemas.microsoft.com/office/drawing/2014/main" id="{4B89ADC2-F9A1-80EA-796E-76E6AAEF345C}"/>
                </a:ext>
              </a:extLst>
            </p:cNvPr>
            <p:cNvSpPr/>
            <p:nvPr/>
          </p:nvSpPr>
          <p:spPr>
            <a:xfrm>
              <a:off x="5491667" y="1273105"/>
              <a:ext cx="4127657" cy="28342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Rectangle 32">
            <a:extLst>
              <a:ext uri="{FF2B5EF4-FFF2-40B4-BE49-F238E27FC236}">
                <a16:creationId xmlns:a16="http://schemas.microsoft.com/office/drawing/2014/main" id="{17A1EB8C-602F-5803-B682-6EB2D53794B8}"/>
              </a:ext>
            </a:extLst>
          </p:cNvPr>
          <p:cNvSpPr/>
          <p:nvPr/>
        </p:nvSpPr>
        <p:spPr>
          <a:xfrm>
            <a:off x="7619619" y="1350486"/>
            <a:ext cx="3832116" cy="4155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t"/>
          <a:lstStyle/>
          <a:p>
            <a:pPr marL="171450" marR="0" lvl="0" indent="-17145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: 圆顶角 28">
            <a:extLst>
              <a:ext uri="{FF2B5EF4-FFF2-40B4-BE49-F238E27FC236}">
                <a16:creationId xmlns:a16="http://schemas.microsoft.com/office/drawing/2014/main" id="{5AF8DB14-DD7C-E052-B6A0-85E37968EA3C}"/>
              </a:ext>
            </a:extLst>
          </p:cNvPr>
          <p:cNvSpPr/>
          <p:nvPr/>
        </p:nvSpPr>
        <p:spPr>
          <a:xfrm>
            <a:off x="7597038" y="1146483"/>
            <a:ext cx="3877279" cy="53439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2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与乳酸盐置换液的安全性比较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1">
            <a:extLst>
              <a:ext uri="{FF2B5EF4-FFF2-40B4-BE49-F238E27FC236}">
                <a16:creationId xmlns:a16="http://schemas.microsoft.com/office/drawing/2014/main" id="{51763170-2AF2-D369-F50D-DF495A1FDD40}"/>
              </a:ext>
            </a:extLst>
          </p:cNvPr>
          <p:cNvSpPr txBox="1"/>
          <p:nvPr/>
        </p:nvSpPr>
        <p:spPr bwMode="gray">
          <a:xfrm>
            <a:off x="4053412" y="1907640"/>
            <a:ext cx="32536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近五年各国药监部门未发布本品安全性相关的警告或撤市信息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基于全球不良反应分析，近五年来未发现新的安全性信号，本品具有良好的获益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风险比</a:t>
            </a:r>
          </a:p>
        </p:txBody>
      </p:sp>
      <p:sp>
        <p:nvSpPr>
          <p:cNvPr id="8" name="文本框 31">
            <a:extLst>
              <a:ext uri="{FF2B5EF4-FFF2-40B4-BE49-F238E27FC236}">
                <a16:creationId xmlns:a16="http://schemas.microsoft.com/office/drawing/2014/main" id="{328008DF-875D-36F6-C460-862AEA67989E}"/>
              </a:ext>
            </a:extLst>
          </p:cNvPr>
          <p:cNvSpPr txBox="1"/>
          <p:nvPr/>
        </p:nvSpPr>
        <p:spPr bwMode="gray">
          <a:xfrm>
            <a:off x="7908831" y="1907639"/>
            <a:ext cx="325369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维持磷酸盐体内平衡，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改善低磷酸血症并维持酸碱平衡</a:t>
            </a:r>
            <a:r>
              <a:rPr kumimoji="0" lang="en-US" altLang="zh-CN" sz="1400" b="0" i="0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降低心血管事件风险</a:t>
            </a:r>
            <a:r>
              <a:rPr kumimoji="0" lang="en-US" altLang="zh-CN" sz="1400" b="0" i="0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乳酸盐代谢能力有限的患者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（如严重肝功能衰竭或循环休克），本品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具有明显优势</a:t>
            </a:r>
            <a:r>
              <a:rPr kumimoji="0" lang="en-US" altLang="zh-CN" sz="1400" b="0" i="0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1400" b="1" i="0" u="none" strike="noStrike" kern="1200" cap="none" spc="0" normalizeH="0" baseline="40000" noProof="0" dirty="0">
              <a:ln>
                <a:noFill/>
              </a:ln>
              <a:solidFill>
                <a:srgbClr val="012E8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首个成品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碳酸氢盐置换液，无需额外配制，无菌品质，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显著降低配制错误、并发症等风险</a:t>
            </a:r>
            <a:r>
              <a:rPr kumimoji="0" lang="en-US" altLang="zh-CN" sz="1400" b="0" i="0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1400" b="1" i="0" u="none" strike="noStrike" kern="1200" cap="none" spc="0" normalizeH="0" baseline="4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0BB42F5-961B-20BF-8CFA-3BF3DC03D001}"/>
              </a:ext>
            </a:extLst>
          </p:cNvPr>
          <p:cNvSpPr txBox="1"/>
          <p:nvPr/>
        </p:nvSpPr>
        <p:spPr>
          <a:xfrm>
            <a:off x="397591" y="6048611"/>
            <a:ext cx="1115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Di Mario F, et al. Nephrology Dialysis Transplantation. 2023;38: 2298–2309.   2.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Barenbrock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M, et al. Kidney Int. 2000;58(4):1751-1757.  3.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Kierdorf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H, et al.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Contrib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Nephrol. 1995;116:38-47.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Barletta JF, et al.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Pediatr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Nephrol. 2006;21(6):842-845.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A92911D-3BB0-6771-2EC7-2D0D3157AAFE}"/>
              </a:ext>
            </a:extLst>
          </p:cNvPr>
          <p:cNvSpPr/>
          <p:nvPr/>
        </p:nvSpPr>
        <p:spPr>
          <a:xfrm>
            <a:off x="524099" y="-6282"/>
            <a:ext cx="490888" cy="977029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安全性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space réservé du numéro de diapositive 3">
            <a:extLst>
              <a:ext uri="{FF2B5EF4-FFF2-40B4-BE49-F238E27FC236}">
                <a16:creationId xmlns:a16="http://schemas.microsoft.com/office/drawing/2014/main" id="{865A3743-B2B8-FDAF-926F-D17063BF5BB4}"/>
              </a:ext>
            </a:extLst>
          </p:cNvPr>
          <p:cNvSpPr txBox="1">
            <a:spLocks/>
          </p:cNvSpPr>
          <p:nvPr/>
        </p:nvSpPr>
        <p:spPr>
          <a:xfrm>
            <a:off x="11644474" y="6528935"/>
            <a:ext cx="49377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6C0D-C333-475E-B068-2F8738F97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5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3032D77-A517-8929-16DC-635731629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803" y="3898144"/>
            <a:ext cx="500809" cy="20196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3C724F-6DC3-BDCE-7260-227C5CBFB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467" y="3810313"/>
            <a:ext cx="4232595" cy="231613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1BD6104-E2F1-B13D-2D22-58B6E9FAD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988" y="3459942"/>
            <a:ext cx="2135468" cy="6518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B926F7D-DE4F-3922-A402-E53558C59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456" y="3459942"/>
            <a:ext cx="2016156" cy="515089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A3F8E50-6D1F-321F-C55F-03919533CA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" imgW="416" imgH="416" progId="TCLayout.ActiveDocument.1">
                  <p:embed/>
                </p:oleObj>
              </mc:Choice>
              <mc:Fallback>
                <p:oleObj name="think-cell 幻灯片" r:id="rId7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3F8E50-6D1F-321F-C55F-03919533C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图表 66">
            <a:extLst>
              <a:ext uri="{FF2B5EF4-FFF2-40B4-BE49-F238E27FC236}">
                <a16:creationId xmlns:a16="http://schemas.microsoft.com/office/drawing/2014/main" id="{DAF51D03-C520-6DC7-8A61-150D59675E66}"/>
              </a:ext>
            </a:extLst>
          </p:cNvPr>
          <p:cNvGraphicFramePr/>
          <p:nvPr/>
        </p:nvGraphicFramePr>
        <p:xfrm>
          <a:off x="3241530" y="2960099"/>
          <a:ext cx="3690989" cy="394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986FDE-68C2-529C-EAED-490697E4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12" y="81735"/>
            <a:ext cx="10691191" cy="684029"/>
          </a:xfrm>
        </p:spPr>
        <p:txBody>
          <a:bodyPr vert="horz">
            <a:no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相比乳酸盐置换液，碳酸氢盐置换液降低血乳酸水平及心血管事件发生率</a:t>
            </a:r>
            <a:b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相比传统碳酸氢盐置换液，枸橼酸抗凝模式下，本品更好维持酸碱平衡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6C154A-1806-1DE8-EE8A-BD1C53E6C62E}"/>
              </a:ext>
            </a:extLst>
          </p:cNvPr>
          <p:cNvSpPr/>
          <p:nvPr/>
        </p:nvSpPr>
        <p:spPr>
          <a:xfrm>
            <a:off x="524099" y="-6282"/>
            <a:ext cx="490888" cy="977029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有效性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957162BB-67D4-4E1A-8971-0BBB6E6F1F32}"/>
              </a:ext>
            </a:extLst>
          </p:cNvPr>
          <p:cNvSpPr txBox="1"/>
          <p:nvPr/>
        </p:nvSpPr>
        <p:spPr>
          <a:xfrm>
            <a:off x="444266" y="1283056"/>
            <a:ext cx="112781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商品化乳酸盐置换液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内乳酸浓度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(33.75-46mmol/L)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远高于生理范围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(1-1.8mmol/L)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增加高乳酸血症风险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，影响患者二磷酸腺苷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(ADP)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及细胞能量储存，最终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增加心血管事件发生率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传统碳酸氢盐置换液内碳酸氢根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(30-35mmol/L)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高于生理浓度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(22-27mmol/L)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枸橼酸抗凝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(RCA)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模式下，易发生代谢性碱中毒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70CE2A1-AB8E-507B-DD33-D75772027F38}"/>
              </a:ext>
            </a:extLst>
          </p:cNvPr>
          <p:cNvSpPr txBox="1"/>
          <p:nvPr/>
        </p:nvSpPr>
        <p:spPr>
          <a:xfrm>
            <a:off x="1122903" y="6569494"/>
            <a:ext cx="82912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1.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Barenbrock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M, et al. Kidney Int. 2000;58(4):1751-1757.   2.Köglberger P, et al. Ann Intensive Care. 2021;11(1):62. 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4D92421-2145-8A3A-9A17-9AA8A2F6019A}"/>
              </a:ext>
            </a:extLst>
          </p:cNvPr>
          <p:cNvSpPr/>
          <p:nvPr/>
        </p:nvSpPr>
        <p:spPr>
          <a:xfrm>
            <a:off x="372575" y="1197814"/>
            <a:ext cx="11349821" cy="1063876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56" name="图表 55">
            <a:extLst>
              <a:ext uri="{FF2B5EF4-FFF2-40B4-BE49-F238E27FC236}">
                <a16:creationId xmlns:a16="http://schemas.microsoft.com/office/drawing/2014/main" id="{6A5B218D-8807-F67E-7391-923CC4F13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919483"/>
              </p:ext>
            </p:extLst>
          </p:nvPr>
        </p:nvGraphicFramePr>
        <p:xfrm>
          <a:off x="-708854" y="3626216"/>
          <a:ext cx="3647698" cy="345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7" name="文本框 56">
            <a:extLst>
              <a:ext uri="{FF2B5EF4-FFF2-40B4-BE49-F238E27FC236}">
                <a16:creationId xmlns:a16="http://schemas.microsoft.com/office/drawing/2014/main" id="{ABDDB54C-E3E4-9D75-040B-6F37E768638C}"/>
              </a:ext>
            </a:extLst>
          </p:cNvPr>
          <p:cNvSpPr txBox="1"/>
          <p:nvPr/>
        </p:nvSpPr>
        <p:spPr>
          <a:xfrm>
            <a:off x="-201858" y="2473949"/>
            <a:ext cx="379893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相比乳酸盐置换液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降低血乳酸水平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044A9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CCCEC007-2BC7-35D2-DF0E-255B75FB379E}"/>
              </a:ext>
            </a:extLst>
          </p:cNvPr>
          <p:cNvCxnSpPr>
            <a:cxnSpLocks/>
          </p:cNvCxnSpPr>
          <p:nvPr/>
        </p:nvCxnSpPr>
        <p:spPr>
          <a:xfrm flipV="1">
            <a:off x="325394" y="3099910"/>
            <a:ext cx="11356125" cy="11994"/>
          </a:xfrm>
          <a:prstGeom prst="line">
            <a:avLst/>
          </a:prstGeom>
          <a:noFill/>
          <a:ln w="28575" cap="flat" cmpd="sng" algn="ctr">
            <a:solidFill>
              <a:srgbClr val="CAD6EA"/>
            </a:solidFill>
            <a:prstDash val="solid"/>
          </a:ln>
          <a:effectLst/>
        </p:spPr>
      </p:cxnSp>
      <p:sp>
        <p:nvSpPr>
          <p:cNvPr id="60" name="等腰三角形 59">
            <a:extLst>
              <a:ext uri="{FF2B5EF4-FFF2-40B4-BE49-F238E27FC236}">
                <a16:creationId xmlns:a16="http://schemas.microsoft.com/office/drawing/2014/main" id="{BC31E483-3299-68B4-1079-F0AF53693EF9}"/>
              </a:ext>
            </a:extLst>
          </p:cNvPr>
          <p:cNvSpPr/>
          <p:nvPr/>
        </p:nvSpPr>
        <p:spPr>
          <a:xfrm rot="10800000">
            <a:off x="832792" y="3116052"/>
            <a:ext cx="1553227" cy="237744"/>
          </a:xfrm>
          <a:prstGeom prst="triangle">
            <a:avLst/>
          </a:prstGeom>
          <a:solidFill>
            <a:srgbClr val="0562CB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274320" tIns="274320" rIns="274320" bIns="274320" rtlCol="0" anchor="ctr">
            <a:no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D2B68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2" name="等腰三角形 61">
            <a:extLst>
              <a:ext uri="{FF2B5EF4-FFF2-40B4-BE49-F238E27FC236}">
                <a16:creationId xmlns:a16="http://schemas.microsoft.com/office/drawing/2014/main" id="{D0D8585B-FA63-A341-4650-1C9608AB5C85}"/>
              </a:ext>
            </a:extLst>
          </p:cNvPr>
          <p:cNvSpPr/>
          <p:nvPr/>
        </p:nvSpPr>
        <p:spPr>
          <a:xfrm rot="10800000">
            <a:off x="4228684" y="3116052"/>
            <a:ext cx="1553227" cy="237744"/>
          </a:xfrm>
          <a:prstGeom prst="triangle">
            <a:avLst/>
          </a:prstGeom>
          <a:solidFill>
            <a:srgbClr val="0562CB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274320" tIns="274320" rIns="274320" bIns="274320" rtlCol="0" anchor="ctr">
            <a:no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D2B68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F993D8B-3FF2-3536-C096-79E88D915B7B}"/>
              </a:ext>
            </a:extLst>
          </p:cNvPr>
          <p:cNvSpPr txBox="1"/>
          <p:nvPr/>
        </p:nvSpPr>
        <p:spPr>
          <a:xfrm>
            <a:off x="3242780" y="2450367"/>
            <a:ext cx="365349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相比乳酸盐置换液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期间心血管事件发生率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044A9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44A9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670553C-0E53-9B7F-661E-E9CF7621A890}"/>
              </a:ext>
            </a:extLst>
          </p:cNvPr>
          <p:cNvSpPr txBox="1"/>
          <p:nvPr/>
        </p:nvSpPr>
        <p:spPr>
          <a:xfrm rot="16200000">
            <a:off x="-156101" y="4945914"/>
            <a:ext cx="167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血乳酸浓度（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mmol/L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6F9A414-2454-4D0D-6CE9-AC982CD699D5}"/>
              </a:ext>
            </a:extLst>
          </p:cNvPr>
          <p:cNvSpPr txBox="1"/>
          <p:nvPr/>
        </p:nvSpPr>
        <p:spPr>
          <a:xfrm>
            <a:off x="1371181" y="3704542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&lt; 0.05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A2651BC-8BD9-EB21-24D2-A6063A0803EA}"/>
              </a:ext>
            </a:extLst>
          </p:cNvPr>
          <p:cNvSpPr txBox="1"/>
          <p:nvPr/>
        </p:nvSpPr>
        <p:spPr>
          <a:xfrm rot="16200000">
            <a:off x="2600028" y="5094127"/>
            <a:ext cx="167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心血管并发症发生率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D2B68">
                  <a:lumMod val="50000"/>
                </a:srgb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632FD00-C04C-E59E-4D71-35E31A0CE32E}"/>
              </a:ext>
            </a:extLst>
          </p:cNvPr>
          <p:cNvSpPr txBox="1"/>
          <p:nvPr/>
        </p:nvSpPr>
        <p:spPr>
          <a:xfrm rot="5400000">
            <a:off x="5400588" y="4900708"/>
            <a:ext cx="2254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低血压危象（发作次数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/24h)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1" name="文本框 21">
            <a:extLst>
              <a:ext uri="{FF2B5EF4-FFF2-40B4-BE49-F238E27FC236}">
                <a16:creationId xmlns:a16="http://schemas.microsoft.com/office/drawing/2014/main" id="{1AEA9E6F-9C52-EA02-70C1-B50C79A26DF5}"/>
              </a:ext>
            </a:extLst>
          </p:cNvPr>
          <p:cNvSpPr txBox="1"/>
          <p:nvPr/>
        </p:nvSpPr>
        <p:spPr>
          <a:xfrm>
            <a:off x="3904717" y="422514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srgbClr val="1E1E23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E1E23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&lt; 0.01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1E1E23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68B318EC-E6E6-5936-55C1-B842DE559FBC}"/>
              </a:ext>
            </a:extLst>
          </p:cNvPr>
          <p:cNvSpPr/>
          <p:nvPr/>
        </p:nvSpPr>
        <p:spPr>
          <a:xfrm rot="10800000">
            <a:off x="8637558" y="3116052"/>
            <a:ext cx="1553227" cy="237744"/>
          </a:xfrm>
          <a:prstGeom prst="triangle">
            <a:avLst/>
          </a:prstGeom>
          <a:solidFill>
            <a:srgbClr val="0562CB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274320" tIns="274320" rIns="274320" bIns="274320" rtlCol="0" anchor="ctr">
            <a:no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D2B68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A35331-99B7-AD20-7E04-D7B589742BC8}"/>
              </a:ext>
            </a:extLst>
          </p:cNvPr>
          <p:cNvSpPr txBox="1"/>
          <p:nvPr/>
        </p:nvSpPr>
        <p:spPr>
          <a:xfrm>
            <a:off x="6875838" y="2444423"/>
            <a:ext cx="514046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在枸橼酸抗凝模式下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相比</a:t>
            </a:r>
            <a:r>
              <a:rPr lang="zh-CN" altLang="en-US" sz="1600" b="1" dirty="0">
                <a:solidFill>
                  <a:srgbClr val="012E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碳酸氢盐置换液，更好维持酸碱平衡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044A9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44A9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D549FDD-B14D-B6F5-EE91-99E7D5C38866}"/>
              </a:ext>
            </a:extLst>
          </p:cNvPr>
          <p:cNvSpPr txBox="1"/>
          <p:nvPr/>
        </p:nvSpPr>
        <p:spPr>
          <a:xfrm>
            <a:off x="6714879" y="6137444"/>
            <a:ext cx="5337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RCA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模式下，使用</a:t>
            </a:r>
            <a:r>
              <a:rPr lang="zh-CN" alt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/>
                <a:ea typeface="微软雅黑"/>
              </a:rPr>
              <a:t>传统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碳酸氢盐置换液出现代谢性碱中毒，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换用本品后，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24h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内得到纠正且后续酸碱维持稳定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21616EA-55D5-017E-7373-C7BADCAD5BF6}"/>
              </a:ext>
            </a:extLst>
          </p:cNvPr>
          <p:cNvSpPr txBox="1"/>
          <p:nvPr/>
        </p:nvSpPr>
        <p:spPr>
          <a:xfrm>
            <a:off x="9448588" y="3456014"/>
            <a:ext cx="2202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后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72h: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磷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碳酸氢钠血滤置换液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D2B68">
                  <a:lumMod val="50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(22mmol/L)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B3BDB6-4BA6-72CE-4D48-3ECE3313CB3C}"/>
              </a:ext>
            </a:extLst>
          </p:cNvPr>
          <p:cNvSpPr txBox="1"/>
          <p:nvPr/>
        </p:nvSpPr>
        <p:spPr>
          <a:xfrm>
            <a:off x="7419644" y="3457863"/>
            <a:ext cx="1813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前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72h: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0D2B68">
                    <a:lumMod val="50000"/>
                  </a:srgbClr>
                </a:solidFill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传统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碳酸氢盐置换液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D2B68">
                  <a:lumMod val="50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(30mmol/L)</a:t>
            </a:r>
          </a:p>
        </p:txBody>
      </p:sp>
      <p:sp>
        <p:nvSpPr>
          <p:cNvPr id="22" name="object 72">
            <a:extLst>
              <a:ext uri="{FF2B5EF4-FFF2-40B4-BE49-F238E27FC236}">
                <a16:creationId xmlns:a16="http://schemas.microsoft.com/office/drawing/2014/main" id="{8E114F2B-8101-89A2-3108-30124EB1F065}"/>
              </a:ext>
            </a:extLst>
          </p:cNvPr>
          <p:cNvSpPr txBox="1"/>
          <p:nvPr/>
        </p:nvSpPr>
        <p:spPr>
          <a:xfrm>
            <a:off x="7008429" y="4188833"/>
            <a:ext cx="184666" cy="1613758"/>
          </a:xfrm>
          <a:prstGeom prst="rect">
            <a:avLst/>
          </a:prstGeom>
        </p:spPr>
        <p:txBody>
          <a:bodyPr vert="vert270" wrap="square" lIns="0" tIns="469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0" cap="none" spc="15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血</a:t>
            </a:r>
            <a:r>
              <a:rPr kumimoji="0" lang="en-US" sz="1200" b="1" i="0" u="none" strike="noStrike" kern="0" cap="none" spc="15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H</a:t>
            </a:r>
            <a:r>
              <a:rPr kumimoji="0" sz="1200" b="1" i="0" u="none" strike="noStrike" kern="0" cap="none" spc="-37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O</a:t>
            </a:r>
            <a:r>
              <a:rPr kumimoji="0" sz="1200" b="1" i="0" u="none" strike="noStrike" kern="0" cap="none" spc="-95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kumimoji="0" lang="en-US" altLang="zh-CN" sz="1200" b="1" i="0" u="none" strike="noStrike" kern="0" cap="none" spc="15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kumimoji="0" lang="en-US" altLang="zh-CN" sz="1200" b="1" i="0" u="none" strike="noStrike" kern="0" cap="none" spc="15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(mmol/L)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D8F0254-393E-04C6-3EC8-C8B8DAC02161}"/>
              </a:ext>
            </a:extLst>
          </p:cNvPr>
          <p:cNvSpPr txBox="1"/>
          <p:nvPr/>
        </p:nvSpPr>
        <p:spPr>
          <a:xfrm>
            <a:off x="9988889" y="5478076"/>
            <a:ext cx="16182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P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= 0.225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BC83A79-AB33-E99B-97D4-8289D6A15612}"/>
              </a:ext>
            </a:extLst>
          </p:cNvPr>
          <p:cNvCxnSpPr>
            <a:cxnSpLocks/>
          </p:cNvCxnSpPr>
          <p:nvPr/>
        </p:nvCxnSpPr>
        <p:spPr>
          <a:xfrm>
            <a:off x="3904605" y="4477836"/>
            <a:ext cx="6502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D444803-1251-6E42-2645-7763F871545C}"/>
              </a:ext>
            </a:extLst>
          </p:cNvPr>
          <p:cNvCxnSpPr>
            <a:cxnSpLocks/>
          </p:cNvCxnSpPr>
          <p:nvPr/>
        </p:nvCxnSpPr>
        <p:spPr>
          <a:xfrm flipV="1">
            <a:off x="1065019" y="3966488"/>
            <a:ext cx="1391638" cy="776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8527770-675D-595B-ECA0-592AE5773A33}"/>
              </a:ext>
            </a:extLst>
          </p:cNvPr>
          <p:cNvCxnSpPr>
            <a:cxnSpLocks/>
          </p:cNvCxnSpPr>
          <p:nvPr/>
        </p:nvCxnSpPr>
        <p:spPr>
          <a:xfrm>
            <a:off x="5580224" y="3727334"/>
            <a:ext cx="695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CE3AAF72-3B72-73CD-AB40-5819D13E4442}"/>
              </a:ext>
            </a:extLst>
          </p:cNvPr>
          <p:cNvCxnSpPr/>
          <p:nvPr/>
        </p:nvCxnSpPr>
        <p:spPr>
          <a:xfrm>
            <a:off x="3148941" y="3111904"/>
            <a:ext cx="0" cy="3087068"/>
          </a:xfrm>
          <a:prstGeom prst="line">
            <a:avLst/>
          </a:prstGeom>
          <a:ln w="25400">
            <a:solidFill>
              <a:srgbClr val="CAD6E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40AC0735-340A-4C27-2AD7-FEAF6414C666}"/>
              </a:ext>
            </a:extLst>
          </p:cNvPr>
          <p:cNvCxnSpPr/>
          <p:nvPr/>
        </p:nvCxnSpPr>
        <p:spPr>
          <a:xfrm>
            <a:off x="6829108" y="3131741"/>
            <a:ext cx="0" cy="3087068"/>
          </a:xfrm>
          <a:prstGeom prst="line">
            <a:avLst/>
          </a:prstGeom>
          <a:ln w="25400">
            <a:solidFill>
              <a:srgbClr val="CAD6E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1">
            <a:extLst>
              <a:ext uri="{FF2B5EF4-FFF2-40B4-BE49-F238E27FC236}">
                <a16:creationId xmlns:a16="http://schemas.microsoft.com/office/drawing/2014/main" id="{C8520140-339E-F69A-7C45-65416067F0BD}"/>
              </a:ext>
            </a:extLst>
          </p:cNvPr>
          <p:cNvSpPr txBox="1"/>
          <p:nvPr/>
        </p:nvSpPr>
        <p:spPr>
          <a:xfrm>
            <a:off x="3599588" y="6222648"/>
            <a:ext cx="1459053" cy="1808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心血管并发症</a:t>
            </a:r>
          </a:p>
        </p:txBody>
      </p:sp>
      <p:sp>
        <p:nvSpPr>
          <p:cNvPr id="48" name="文本框 1">
            <a:extLst>
              <a:ext uri="{FF2B5EF4-FFF2-40B4-BE49-F238E27FC236}">
                <a16:creationId xmlns:a16="http://schemas.microsoft.com/office/drawing/2014/main" id="{276BC339-DE46-7D9E-CB41-2E81E297AD4E}"/>
              </a:ext>
            </a:extLst>
          </p:cNvPr>
          <p:cNvSpPr txBox="1"/>
          <p:nvPr/>
        </p:nvSpPr>
        <p:spPr>
          <a:xfrm>
            <a:off x="5419275" y="6218809"/>
            <a:ext cx="1199763" cy="2377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低血压事件</a:t>
            </a: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00605247-75A3-3D2F-D6D6-73BF9BB7BA2F}"/>
              </a:ext>
            </a:extLst>
          </p:cNvPr>
          <p:cNvSpPr txBox="1"/>
          <p:nvPr/>
        </p:nvSpPr>
        <p:spPr>
          <a:xfrm>
            <a:off x="1734903" y="6230826"/>
            <a:ext cx="1768500" cy="1882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碳酸氢盐置换液</a:t>
            </a:r>
          </a:p>
        </p:txBody>
      </p:sp>
      <p:sp>
        <p:nvSpPr>
          <p:cNvPr id="38" name="文本框 21">
            <a:extLst>
              <a:ext uri="{FF2B5EF4-FFF2-40B4-BE49-F238E27FC236}">
                <a16:creationId xmlns:a16="http://schemas.microsoft.com/office/drawing/2014/main" id="{B7188A56-31B1-D71D-06D2-DCDC7EE44AFD}"/>
              </a:ext>
            </a:extLst>
          </p:cNvPr>
          <p:cNvSpPr txBox="1"/>
          <p:nvPr/>
        </p:nvSpPr>
        <p:spPr>
          <a:xfrm>
            <a:off x="5578791" y="3461344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srgbClr val="1E1E23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E1E23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&lt; 0.05</a:t>
            </a:r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1E1E23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005A1F6-766A-1AB4-E5A4-11362C83D802}"/>
              </a:ext>
            </a:extLst>
          </p:cNvPr>
          <p:cNvSpPr txBox="1"/>
          <p:nvPr/>
        </p:nvSpPr>
        <p:spPr>
          <a:xfrm>
            <a:off x="9448588" y="5478076"/>
            <a:ext cx="920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P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rPr>
              <a:t> &lt; 0.01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C9AE63E7-39FD-7796-2B3A-160419F7E670}"/>
              </a:ext>
            </a:extLst>
          </p:cNvPr>
          <p:cNvSpPr txBox="1">
            <a:spLocks/>
          </p:cNvSpPr>
          <p:nvPr/>
        </p:nvSpPr>
        <p:spPr>
          <a:xfrm>
            <a:off x="11644474" y="6528935"/>
            <a:ext cx="49377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6C0D-C333-475E-B068-2F8738F97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7">
            <a:extLst>
              <a:ext uri="{FF2B5EF4-FFF2-40B4-BE49-F238E27FC236}">
                <a16:creationId xmlns:a16="http://schemas.microsoft.com/office/drawing/2014/main" id="{76DCF558-08FD-9284-54A1-20EEBD6F1FD0}"/>
              </a:ext>
            </a:extLst>
          </p:cNvPr>
          <p:cNvGraphicFramePr>
            <a:graphicFrameLocks/>
          </p:cNvGraphicFramePr>
          <p:nvPr/>
        </p:nvGraphicFramePr>
        <p:xfrm>
          <a:off x="5486" y="3404502"/>
          <a:ext cx="4048717" cy="276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A3F8E50-6D1F-321F-C55F-03919533CA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416" imgH="416" progId="TCLayout.ActiveDocument.1">
                  <p:embed/>
                </p:oleObj>
              </mc:Choice>
              <mc:Fallback>
                <p:oleObj name="think-cell 幻灯片" r:id="rId5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3F8E50-6D1F-321F-C55F-03919533C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9D75FFD2-7B47-2A1D-8DF8-787B8B61FE4F}"/>
              </a:ext>
            </a:extLst>
          </p:cNvPr>
          <p:cNvSpPr/>
          <p:nvPr/>
        </p:nvSpPr>
        <p:spPr>
          <a:xfrm>
            <a:off x="524099" y="-6282"/>
            <a:ext cx="490888" cy="977029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有效性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7162BB-67D4-4E1A-8971-0BBB6E6F1F32}"/>
              </a:ext>
            </a:extLst>
          </p:cNvPr>
          <p:cNvSpPr txBox="1"/>
          <p:nvPr/>
        </p:nvSpPr>
        <p:spPr>
          <a:xfrm>
            <a:off x="608794" y="1212640"/>
            <a:ext cx="1097974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患者接受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期间，血浆中部分磷离子被滤器持续清除进入废液。在无外源补充的情况下，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长时间接受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易出现低磷血症，比例高达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68.6% 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低磷血症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通过影响线粒体内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ATP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合成及骨骼肌氧输送，造成呼吸肌无力，损害呼吸功能，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延长机械通气时间，增加气管切开需求，最终影响患者预后 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9BDE82-B285-F322-B0A1-2E9E1A7F4444}"/>
              </a:ext>
            </a:extLst>
          </p:cNvPr>
          <p:cNvSpPr txBox="1"/>
          <p:nvPr/>
        </p:nvSpPr>
        <p:spPr>
          <a:xfrm>
            <a:off x="1229789" y="6566870"/>
            <a:ext cx="103609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1.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Yang Y, et al. Crit Care. 2013;17(5):R205.  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2.Bastin MT, et al.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Clin J Am Soc Nephrol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2022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17(5): 634-642.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3283982-BE54-C3C8-4BA3-D13E53DF80FF}"/>
              </a:ext>
            </a:extLst>
          </p:cNvPr>
          <p:cNvSpPr txBox="1"/>
          <p:nvPr/>
        </p:nvSpPr>
        <p:spPr>
          <a:xfrm>
            <a:off x="453533" y="2431027"/>
            <a:ext cx="32885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相比无磷置换液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期间低磷血症发生率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044A9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171F506-F306-8BFB-8924-D037B2AC5A5A}"/>
              </a:ext>
            </a:extLst>
          </p:cNvPr>
          <p:cNvSpPr txBox="1"/>
          <p:nvPr/>
        </p:nvSpPr>
        <p:spPr>
          <a:xfrm>
            <a:off x="3658068" y="2435664"/>
            <a:ext cx="39715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相比无磷置换液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期间血磷水平更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4A9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044A9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</a:t>
            </a:r>
          </a:p>
        </p:txBody>
      </p:sp>
      <p:sp>
        <p:nvSpPr>
          <p:cNvPr id="47" name="等腰三角形 46">
            <a:extLst>
              <a:ext uri="{FF2B5EF4-FFF2-40B4-BE49-F238E27FC236}">
                <a16:creationId xmlns:a16="http://schemas.microsoft.com/office/drawing/2014/main" id="{89ACF5B0-378E-EC34-A506-7BF125EEA5A5}"/>
              </a:ext>
            </a:extLst>
          </p:cNvPr>
          <p:cNvSpPr/>
          <p:nvPr/>
        </p:nvSpPr>
        <p:spPr>
          <a:xfrm rot="10800000">
            <a:off x="1276843" y="3129752"/>
            <a:ext cx="1553227" cy="237744"/>
          </a:xfrm>
          <a:prstGeom prst="triangle">
            <a:avLst/>
          </a:prstGeom>
          <a:solidFill>
            <a:srgbClr val="0562CB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274320" tIns="274320" rIns="274320" bIns="274320" rtlCol="0" anchor="ctr">
            <a:no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D2B68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8" name="等腰三角形 47">
            <a:extLst>
              <a:ext uri="{FF2B5EF4-FFF2-40B4-BE49-F238E27FC236}">
                <a16:creationId xmlns:a16="http://schemas.microsoft.com/office/drawing/2014/main" id="{6E984CA2-A10E-E6B2-0644-5BA5DDECDEA1}"/>
              </a:ext>
            </a:extLst>
          </p:cNvPr>
          <p:cNvSpPr/>
          <p:nvPr/>
        </p:nvSpPr>
        <p:spPr>
          <a:xfrm rot="10800000">
            <a:off x="4787771" y="3121728"/>
            <a:ext cx="1553227" cy="237744"/>
          </a:xfrm>
          <a:prstGeom prst="triangle">
            <a:avLst/>
          </a:prstGeom>
          <a:solidFill>
            <a:srgbClr val="0562CB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274320" tIns="274320" rIns="274320" bIns="274320" rtlCol="0" anchor="ctr">
            <a:no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D2B68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8230161-B48A-CB33-9535-C6B957AB210D}"/>
              </a:ext>
            </a:extLst>
          </p:cNvPr>
          <p:cNvSpPr/>
          <p:nvPr/>
        </p:nvSpPr>
        <p:spPr>
          <a:xfrm>
            <a:off x="524098" y="1168370"/>
            <a:ext cx="11112567" cy="1110006"/>
          </a:xfrm>
          <a:prstGeom prst="rect">
            <a:avLst/>
          </a:prstGeom>
          <a:noFill/>
          <a:ln w="25400">
            <a:solidFill>
              <a:srgbClr val="254998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013" indent="-1508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613" indent="-3032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7213" indent="-4556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6813" indent="-608013" algn="l" defTabSz="6080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9" name="图形 58" descr="住院治疗 纯色填充">
            <a:extLst>
              <a:ext uri="{FF2B5EF4-FFF2-40B4-BE49-F238E27FC236}">
                <a16:creationId xmlns:a16="http://schemas.microsoft.com/office/drawing/2014/main" id="{AB5400E3-5336-5F07-69FA-CA1EA31B9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3444" y="5096090"/>
            <a:ext cx="725285" cy="725285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DC9119F1-4CF9-06A8-CA94-C5CEF488E775}"/>
              </a:ext>
            </a:extLst>
          </p:cNvPr>
          <p:cNvSpPr txBox="1"/>
          <p:nvPr/>
        </p:nvSpPr>
        <p:spPr>
          <a:xfrm>
            <a:off x="8460192" y="3894446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28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无机械通气天数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A575F41-43FC-A24F-F17C-6FBAAE9C6C8D}"/>
              </a:ext>
            </a:extLst>
          </p:cNvPr>
          <p:cNvSpPr txBox="1"/>
          <p:nvPr/>
        </p:nvSpPr>
        <p:spPr>
          <a:xfrm>
            <a:off x="8621273" y="4930873"/>
            <a:ext cx="108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重症监护室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住院时长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038D27DF-776C-DEBA-4183-B8AC6CCE8A32}"/>
              </a:ext>
            </a:extLst>
          </p:cNvPr>
          <p:cNvSpPr txBox="1"/>
          <p:nvPr/>
        </p:nvSpPr>
        <p:spPr>
          <a:xfrm>
            <a:off x="8685394" y="582728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总住院时长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上箭头 24">
            <a:extLst>
              <a:ext uri="{FF2B5EF4-FFF2-40B4-BE49-F238E27FC236}">
                <a16:creationId xmlns:a16="http://schemas.microsoft.com/office/drawing/2014/main" id="{B91D297F-35DA-5BF4-E252-98AB0BFA91D3}"/>
              </a:ext>
            </a:extLst>
          </p:cNvPr>
          <p:cNvSpPr/>
          <p:nvPr/>
        </p:nvSpPr>
        <p:spPr>
          <a:xfrm>
            <a:off x="10051948" y="3794163"/>
            <a:ext cx="1248108" cy="702565"/>
          </a:xfrm>
          <a:prstGeom prst="upArrow">
            <a:avLst>
              <a:gd name="adj1" fmla="val 60251"/>
              <a:gd name="adj2" fmla="val 31862"/>
            </a:avLst>
          </a:prstGeom>
          <a:solidFill>
            <a:srgbClr val="CAD6EA"/>
          </a:solidFill>
          <a:ln>
            <a:solidFill>
              <a:srgbClr val="CAD6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增加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12%</a:t>
            </a:r>
            <a:endParaRPr kumimoji="1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2" name="图形 81" descr="肺 纯色填充">
            <a:extLst>
              <a:ext uri="{FF2B5EF4-FFF2-40B4-BE49-F238E27FC236}">
                <a16:creationId xmlns:a16="http://schemas.microsoft.com/office/drawing/2014/main" id="{F2882B91-9A6C-704A-1CAF-8C0BD77D79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91438" y="3762637"/>
            <a:ext cx="725285" cy="725285"/>
          </a:xfrm>
          <a:prstGeom prst="rect">
            <a:avLst/>
          </a:prstGeom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id="{6F147CA7-F42A-2B9C-3832-9C22A4EE3A8C}"/>
              </a:ext>
            </a:extLst>
          </p:cNvPr>
          <p:cNvSpPr txBox="1"/>
          <p:nvPr/>
        </p:nvSpPr>
        <p:spPr>
          <a:xfrm>
            <a:off x="7508930" y="2433239"/>
            <a:ext cx="43824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相比无磷置换液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减少机械通气天数，缩短住院时长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044A9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44A9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5" name="等腰三角形 84">
            <a:extLst>
              <a:ext uri="{FF2B5EF4-FFF2-40B4-BE49-F238E27FC236}">
                <a16:creationId xmlns:a16="http://schemas.microsoft.com/office/drawing/2014/main" id="{5CE707D4-C520-2203-502C-3594BE9667DD}"/>
              </a:ext>
            </a:extLst>
          </p:cNvPr>
          <p:cNvSpPr/>
          <p:nvPr/>
        </p:nvSpPr>
        <p:spPr>
          <a:xfrm rot="10800000">
            <a:off x="8788353" y="3134434"/>
            <a:ext cx="1553227" cy="237744"/>
          </a:xfrm>
          <a:prstGeom prst="triangle">
            <a:avLst/>
          </a:prstGeom>
          <a:solidFill>
            <a:srgbClr val="0562CB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274320" tIns="274320" rIns="274320" bIns="274320" rtlCol="0" anchor="ctr">
            <a:no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D2B68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8FEB3E4B-B7DD-D6FC-251E-F5B263BC6E79}"/>
              </a:ext>
            </a:extLst>
          </p:cNvPr>
          <p:cNvSpPr txBox="1"/>
          <p:nvPr/>
        </p:nvSpPr>
        <p:spPr>
          <a:xfrm>
            <a:off x="1426890" y="3523710"/>
            <a:ext cx="1056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</a:t>
            </a:r>
            <a:r>
              <a:rPr kumimoji="0" lang="zh-CN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＜</a:t>
            </a:r>
            <a:r>
              <a:rPr kumimoji="0" lang="en-US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0.01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2869BF20-AE5F-A36B-A517-A9E46D6693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0611" y="3762895"/>
            <a:ext cx="2953918" cy="227014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F35EB166-B1D4-AB89-DF70-F2DCF2699656}"/>
              </a:ext>
            </a:extLst>
          </p:cNvPr>
          <p:cNvSpPr txBox="1"/>
          <p:nvPr/>
        </p:nvSpPr>
        <p:spPr>
          <a:xfrm>
            <a:off x="5648600" y="4414842"/>
            <a:ext cx="113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</a:t>
            </a:r>
            <a:r>
              <a:rPr kumimoji="0" lang="zh-CN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＜</a:t>
            </a:r>
            <a:r>
              <a:rPr kumimoji="0" lang="en-US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0.05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F243147-A630-4A26-FBDE-07674609642F}"/>
              </a:ext>
            </a:extLst>
          </p:cNvPr>
          <p:cNvCxnSpPr>
            <a:cxnSpLocks/>
          </p:cNvCxnSpPr>
          <p:nvPr/>
        </p:nvCxnSpPr>
        <p:spPr>
          <a:xfrm>
            <a:off x="1242308" y="3741417"/>
            <a:ext cx="147200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3E253A6-5493-1F99-C3B0-D2D413849079}"/>
              </a:ext>
            </a:extLst>
          </p:cNvPr>
          <p:cNvCxnSpPr>
            <a:cxnSpLocks/>
          </p:cNvCxnSpPr>
          <p:nvPr/>
        </p:nvCxnSpPr>
        <p:spPr>
          <a:xfrm>
            <a:off x="524098" y="3115473"/>
            <a:ext cx="11112568" cy="0"/>
          </a:xfrm>
          <a:prstGeom prst="line">
            <a:avLst/>
          </a:prstGeom>
          <a:noFill/>
          <a:ln w="28575" cap="flat" cmpd="sng" algn="ctr">
            <a:solidFill>
              <a:srgbClr val="CAD6EA"/>
            </a:solidFill>
            <a:prstDash val="soli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5749C89-C021-BB0C-028C-D5EA72C2B715}"/>
              </a:ext>
            </a:extLst>
          </p:cNvPr>
          <p:cNvCxnSpPr/>
          <p:nvPr/>
        </p:nvCxnSpPr>
        <p:spPr>
          <a:xfrm>
            <a:off x="3694641" y="3143366"/>
            <a:ext cx="0" cy="3087068"/>
          </a:xfrm>
          <a:prstGeom prst="line">
            <a:avLst/>
          </a:prstGeom>
          <a:ln w="25400">
            <a:solidFill>
              <a:srgbClr val="CAD6E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B720D8B-CBC1-6225-1B24-E3C9A5312CC4}"/>
              </a:ext>
            </a:extLst>
          </p:cNvPr>
          <p:cNvCxnSpPr/>
          <p:nvPr/>
        </p:nvCxnSpPr>
        <p:spPr>
          <a:xfrm>
            <a:off x="7413298" y="3143366"/>
            <a:ext cx="0" cy="3087068"/>
          </a:xfrm>
          <a:prstGeom prst="line">
            <a:avLst/>
          </a:prstGeom>
          <a:ln w="25400">
            <a:solidFill>
              <a:srgbClr val="CAD6E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339A52B5-1491-5944-B16B-45B50ADC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274" y="67504"/>
            <a:ext cx="10756536" cy="898765"/>
          </a:xfrm>
        </p:spPr>
        <p:txBody>
          <a:bodyPr vert="horz">
            <a:noAutofit/>
          </a:bodyPr>
          <a:lstStyle/>
          <a:p>
            <a:pPr algn="l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相比无磷置换液，本品可预防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CRRT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期间低磷血症，</a:t>
            </a:r>
            <a:b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减少机械通气天数，缩短住院时间</a:t>
            </a:r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87D96DF2-C856-AE7D-E55F-43697115ED3A}"/>
              </a:ext>
            </a:extLst>
          </p:cNvPr>
          <p:cNvSpPr/>
          <p:nvPr/>
        </p:nvSpPr>
        <p:spPr>
          <a:xfrm>
            <a:off x="9994407" y="4802383"/>
            <a:ext cx="1438882" cy="725285"/>
          </a:xfrm>
          <a:prstGeom prst="downArrow">
            <a:avLst/>
          </a:prstGeom>
          <a:solidFill>
            <a:srgbClr val="CAD6EA"/>
          </a:solidFill>
          <a:ln>
            <a:solidFill>
              <a:srgbClr val="CAD6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缩短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17%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4DCB17BE-5694-C0F9-AFC1-A3C3861F9F4A}"/>
              </a:ext>
            </a:extLst>
          </p:cNvPr>
          <p:cNvSpPr/>
          <p:nvPr/>
        </p:nvSpPr>
        <p:spPr>
          <a:xfrm>
            <a:off x="10041062" y="5729590"/>
            <a:ext cx="1363190" cy="725285"/>
          </a:xfrm>
          <a:prstGeom prst="downArrow">
            <a:avLst/>
          </a:prstGeom>
          <a:solidFill>
            <a:srgbClr val="CAD6EA"/>
          </a:solidFill>
          <a:ln>
            <a:solidFill>
              <a:srgbClr val="CAD6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缩短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32">
            <a:extLst>
              <a:ext uri="{FF2B5EF4-FFF2-40B4-BE49-F238E27FC236}">
                <a16:creationId xmlns:a16="http://schemas.microsoft.com/office/drawing/2014/main" id="{AA1775FF-6ECF-C0B4-9398-38DD40EE186E}"/>
              </a:ext>
            </a:extLst>
          </p:cNvPr>
          <p:cNvSpPr txBox="1"/>
          <p:nvPr/>
        </p:nvSpPr>
        <p:spPr>
          <a:xfrm>
            <a:off x="1830790" y="6042229"/>
            <a:ext cx="170573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磷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碳酸氢钠</a:t>
            </a:r>
            <a:endParaRPr kumimoji="0" lang="en-US" altLang="zh-CN" sz="200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血滤置换液</a:t>
            </a:r>
            <a:endParaRPr kumimoji="0" lang="en-US" altLang="zh-CN" sz="200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5" name="文本框 32">
            <a:extLst>
              <a:ext uri="{FF2B5EF4-FFF2-40B4-BE49-F238E27FC236}">
                <a16:creationId xmlns:a16="http://schemas.microsoft.com/office/drawing/2014/main" id="{D2863D95-E0EA-85AD-2676-9A16881E1362}"/>
              </a:ext>
            </a:extLst>
          </p:cNvPr>
          <p:cNvSpPr txBox="1"/>
          <p:nvPr/>
        </p:nvSpPr>
        <p:spPr>
          <a:xfrm>
            <a:off x="821228" y="6045364"/>
            <a:ext cx="115708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无磷置换液</a:t>
            </a:r>
            <a:endParaRPr kumimoji="0" lang="en-US" altLang="zh-CN" sz="200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81E689B-E6D1-E515-DDAD-AA2F6ABA13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023" y="3810366"/>
            <a:ext cx="115240" cy="11183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F978609-543E-9323-01F4-C622EB8DDB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5139" y="3588717"/>
            <a:ext cx="112063" cy="112063"/>
          </a:xfrm>
          <a:prstGeom prst="rect">
            <a:avLst/>
          </a:prstGeom>
        </p:spPr>
      </p:pic>
      <p:sp>
        <p:nvSpPr>
          <p:cNvPr id="38" name="文本框 32">
            <a:extLst>
              <a:ext uri="{FF2B5EF4-FFF2-40B4-BE49-F238E27FC236}">
                <a16:creationId xmlns:a16="http://schemas.microsoft.com/office/drawing/2014/main" id="{60E4F661-1E64-7525-416C-60280A45B45C}"/>
              </a:ext>
            </a:extLst>
          </p:cNvPr>
          <p:cNvSpPr txBox="1"/>
          <p:nvPr/>
        </p:nvSpPr>
        <p:spPr>
          <a:xfrm>
            <a:off x="5225845" y="3580834"/>
            <a:ext cx="170895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磷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/</a:t>
            </a:r>
            <a:r>
              <a:rPr kumimoji="0" lang="zh-CN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碳酸氢钠血滤置换液</a:t>
            </a:r>
            <a:endParaRPr kumimoji="0" lang="en-US" altLang="zh-CN" sz="1600" b="1" i="0" u="none" strike="noStrike" kern="1200" cap="none" spc="0" normalizeH="0" baseline="30000" noProof="0" dirty="0">
              <a:ln>
                <a:noFill/>
              </a:ln>
              <a:solidFill>
                <a:srgbClr val="0D2B68">
                  <a:lumMod val="50000"/>
                </a:srgb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9" name="文本框 32">
            <a:extLst>
              <a:ext uri="{FF2B5EF4-FFF2-40B4-BE49-F238E27FC236}">
                <a16:creationId xmlns:a16="http://schemas.microsoft.com/office/drawing/2014/main" id="{E1A097BD-ABAF-ED56-AFCB-56301BF939B9}"/>
              </a:ext>
            </a:extLst>
          </p:cNvPr>
          <p:cNvSpPr txBox="1"/>
          <p:nvPr/>
        </p:nvSpPr>
        <p:spPr>
          <a:xfrm>
            <a:off x="5290681" y="3800332"/>
            <a:ext cx="1245699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无磷置换液</a:t>
            </a:r>
            <a:endParaRPr kumimoji="0" lang="en-US" altLang="zh-CN" sz="1600" b="1" i="0" u="none" strike="noStrike" kern="1200" cap="none" spc="0" normalizeH="0" baseline="30000" noProof="0" dirty="0">
              <a:ln>
                <a:noFill/>
              </a:ln>
              <a:solidFill>
                <a:srgbClr val="0D2B68">
                  <a:lumMod val="50000"/>
                </a:srgb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F59A543-AF51-8EB3-A75B-19FB9A0F48CD}"/>
              </a:ext>
            </a:extLst>
          </p:cNvPr>
          <p:cNvSpPr txBox="1"/>
          <p:nvPr/>
        </p:nvSpPr>
        <p:spPr>
          <a:xfrm>
            <a:off x="5157834" y="6113445"/>
            <a:ext cx="1680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患者接受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天数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ED515C3-C40E-09A9-9660-1F7EF24F773C}"/>
              </a:ext>
            </a:extLst>
          </p:cNvPr>
          <p:cNvSpPr txBox="1"/>
          <p:nvPr/>
        </p:nvSpPr>
        <p:spPr>
          <a:xfrm rot="16200000">
            <a:off x="2803093" y="4615100"/>
            <a:ext cx="267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平均血磷水平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(mg/dL)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F1771AB-F8A1-8BD8-3E24-8625A3AD31C1}"/>
              </a:ext>
            </a:extLst>
          </p:cNvPr>
          <p:cNvSpPr txBox="1"/>
          <p:nvPr/>
        </p:nvSpPr>
        <p:spPr>
          <a:xfrm>
            <a:off x="10145791" y="3490077"/>
            <a:ext cx="113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</a:t>
            </a:r>
            <a:r>
              <a:rPr kumimoji="0" lang="zh-CN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＜</a:t>
            </a:r>
            <a:r>
              <a:rPr kumimoji="0" lang="en-US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0.001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7442F03-668E-AA50-C887-010CBEE17605}"/>
              </a:ext>
            </a:extLst>
          </p:cNvPr>
          <p:cNvCxnSpPr>
            <a:cxnSpLocks/>
          </p:cNvCxnSpPr>
          <p:nvPr/>
        </p:nvCxnSpPr>
        <p:spPr>
          <a:xfrm>
            <a:off x="5923086" y="5277933"/>
            <a:ext cx="6337" cy="2054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5081AB2-473D-77D2-CF7F-6FA32B9278BC}"/>
              </a:ext>
            </a:extLst>
          </p:cNvPr>
          <p:cNvSpPr txBox="1"/>
          <p:nvPr/>
        </p:nvSpPr>
        <p:spPr>
          <a:xfrm>
            <a:off x="5371328" y="5107548"/>
            <a:ext cx="1136114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D2B68">
                    <a:lumMod val="5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静脉补磷</a:t>
            </a:r>
            <a:endParaRPr kumimoji="0" lang="en-US" altLang="zh-CN" sz="1600" b="1" i="0" u="none" strike="noStrike" kern="1200" cap="none" spc="0" normalizeH="0" baseline="30000" noProof="0" dirty="0">
              <a:ln>
                <a:noFill/>
              </a:ln>
              <a:solidFill>
                <a:srgbClr val="0D2B68">
                  <a:lumMod val="50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86E4DA5B-6DA5-1368-ED30-6B4744B92271}"/>
              </a:ext>
            </a:extLst>
          </p:cNvPr>
          <p:cNvSpPr txBox="1">
            <a:spLocks/>
          </p:cNvSpPr>
          <p:nvPr/>
        </p:nvSpPr>
        <p:spPr>
          <a:xfrm>
            <a:off x="11644474" y="6528935"/>
            <a:ext cx="49377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6C0D-C333-475E-B068-2F8738F97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5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8102FB53-FC81-E473-EB42-CBD80CBAD133}"/>
              </a:ext>
            </a:extLst>
          </p:cNvPr>
          <p:cNvGrpSpPr/>
          <p:nvPr/>
        </p:nvGrpSpPr>
        <p:grpSpPr>
          <a:xfrm>
            <a:off x="378031" y="1265101"/>
            <a:ext cx="11561748" cy="898650"/>
            <a:chOff x="267756" y="1273027"/>
            <a:chExt cx="11722930" cy="89239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1670F29-D442-890E-E253-C81A0ACA5C1A}"/>
                </a:ext>
              </a:extLst>
            </p:cNvPr>
            <p:cNvGrpSpPr/>
            <p:nvPr/>
          </p:nvGrpSpPr>
          <p:grpSpPr>
            <a:xfrm>
              <a:off x="267756" y="1273027"/>
              <a:ext cx="11722930" cy="892394"/>
              <a:chOff x="267756" y="1273027"/>
              <a:chExt cx="11722930" cy="892394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EE6EE7F-DA1E-A6CD-1FF4-C66EF1C44946}"/>
                  </a:ext>
                </a:extLst>
              </p:cNvPr>
              <p:cNvSpPr/>
              <p:nvPr/>
            </p:nvSpPr>
            <p:spPr>
              <a:xfrm>
                <a:off x="267756" y="1273027"/>
                <a:ext cx="11722930" cy="892394"/>
              </a:xfrm>
              <a:prstGeom prst="rect">
                <a:avLst/>
              </a:prstGeom>
              <a:solidFill>
                <a:srgbClr val="CAD6EA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文本框 35">
                <a:extLst>
                  <a:ext uri="{FF2B5EF4-FFF2-40B4-BE49-F238E27FC236}">
                    <a16:creationId xmlns:a16="http://schemas.microsoft.com/office/drawing/2014/main" id="{35875166-CA93-D3EF-3DC6-B2027F125BD6}"/>
                  </a:ext>
                </a:extLst>
              </p:cNvPr>
              <p:cNvSpPr txBox="1"/>
              <p:nvPr/>
            </p:nvSpPr>
            <p:spPr>
              <a:xfrm>
                <a:off x="1003938" y="1505104"/>
                <a:ext cx="3789889" cy="61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改善全球肾脏病预后组织（</a:t>
                </a:r>
                <a:r>
                  <a:rPr kumimoji="0" lang="en-US" altLang="zh-CN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KDIGO</a:t>
                </a:r>
                <a:r>
                  <a:rPr kumimoji="0" lang="zh-CN" altLang="en-US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）</a:t>
                </a:r>
                <a:r>
                  <a:rPr kumimoji="0" lang="en-US" altLang="zh-CN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《</a:t>
                </a:r>
                <a:r>
                  <a:rPr kumimoji="0" lang="zh-CN" altLang="en-US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急性肾损伤临床实践指南</a:t>
                </a:r>
                <a:r>
                  <a:rPr kumimoji="0" lang="en-US" altLang="zh-CN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(2012)》</a:t>
                </a:r>
                <a:r>
                  <a:rPr kumimoji="0" lang="en-US" altLang="zh-CN" sz="1600" b="1" i="0" u="none" strike="noStrike" kern="1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en-US" altLang="zh-CN" sz="1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12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EC2B6BE5-FE3B-636E-56F8-C48B38CA8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085" y="1505468"/>
              <a:ext cx="684109" cy="615168"/>
            </a:xfrm>
            <a:prstGeom prst="rect">
              <a:avLst/>
            </a:prstGeom>
          </p:spPr>
        </p:pic>
      </p:grp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A3F8E50-6D1F-321F-C55F-03919533CA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3F8E50-6D1F-321F-C55F-03919533C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9C502FA-0A34-E0C7-D1E3-52F22665F2F0}"/>
              </a:ext>
            </a:extLst>
          </p:cNvPr>
          <p:cNvSpPr txBox="1">
            <a:spLocks/>
          </p:cNvSpPr>
          <p:nvPr/>
        </p:nvSpPr>
        <p:spPr>
          <a:xfrm>
            <a:off x="1500905" y="82356"/>
            <a:ext cx="9740252" cy="684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国内外权威指南均推荐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CRRT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优先选择含磷、成品、碳酸氢盐置换液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37CF99E-CD7C-9931-31D3-2BE5F8B6F212}"/>
              </a:ext>
            </a:extLst>
          </p:cNvPr>
          <p:cNvCxnSpPr>
            <a:cxnSpLocks/>
          </p:cNvCxnSpPr>
          <p:nvPr/>
        </p:nvCxnSpPr>
        <p:spPr>
          <a:xfrm>
            <a:off x="255936" y="4294756"/>
            <a:ext cx="116165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A6BAAD23-5170-04D2-80CA-6E31BAB4A32C}"/>
              </a:ext>
            </a:extLst>
          </p:cNvPr>
          <p:cNvSpPr/>
          <p:nvPr/>
        </p:nvSpPr>
        <p:spPr>
          <a:xfrm>
            <a:off x="524099" y="-6282"/>
            <a:ext cx="490888" cy="977029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有效性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0535C65-C8BF-5F9E-F92F-919A92103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89" y="4580307"/>
            <a:ext cx="2554108" cy="1660298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F5E2838A-BE74-FD9F-BEE5-5A610938B68E}"/>
              </a:ext>
            </a:extLst>
          </p:cNvPr>
          <p:cNvGrpSpPr/>
          <p:nvPr/>
        </p:nvGrpSpPr>
        <p:grpSpPr>
          <a:xfrm>
            <a:off x="5024195" y="1452330"/>
            <a:ext cx="3171218" cy="690687"/>
            <a:chOff x="4781932" y="1362277"/>
            <a:chExt cx="3171218" cy="690687"/>
          </a:xfrm>
        </p:grpSpPr>
        <p:sp>
          <p:nvSpPr>
            <p:cNvPr id="6" name="文本框 38">
              <a:extLst>
                <a:ext uri="{FF2B5EF4-FFF2-40B4-BE49-F238E27FC236}">
                  <a16:creationId xmlns:a16="http://schemas.microsoft.com/office/drawing/2014/main" id="{47B64593-B7EC-7F2E-B60F-7AC6E66B0F2E}"/>
                </a:ext>
              </a:extLst>
            </p:cNvPr>
            <p:cNvSpPr txBox="1"/>
            <p:nvPr/>
          </p:nvSpPr>
          <p:spPr>
            <a:xfrm>
              <a:off x="5519527" y="1413065"/>
              <a:ext cx="2433623" cy="6151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国家卫健委</a:t>
              </a:r>
              <a:r>
                <a:rPr kumimoji="0" lang="en-US" altLang="zh-CN" sz="16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《</a:t>
              </a: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血液净化标准操作指南</a:t>
              </a:r>
              <a:r>
                <a:rPr kumimoji="0" lang="en-US" altLang="zh-CN" sz="16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(2021)</a:t>
              </a:r>
              <a:r>
                <a:rPr kumimoji="0" lang="en-US" altLang="zh-CN" sz="1600" b="1" i="0" u="none" strike="noStrike" kern="1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16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》</a:t>
              </a:r>
              <a:r>
                <a:rPr kumimoji="0" lang="en-US" altLang="zh-CN" sz="1600" b="1" i="0" u="none" strike="noStrike" kern="1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B3BF893D-8A18-2048-B159-8AA8C807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5486" b="22014"/>
            <a:stretch>
              <a:fillRect/>
            </a:stretch>
          </p:blipFill>
          <p:spPr>
            <a:xfrm>
              <a:off x="4781932" y="1362277"/>
              <a:ext cx="690687" cy="690687"/>
            </a:xfrm>
            <a:custGeom>
              <a:avLst/>
              <a:gdLst>
                <a:gd name="connsiteX0" fmla="*/ 810000 w 1620000"/>
                <a:gd name="connsiteY0" fmla="*/ 0 h 1620000"/>
                <a:gd name="connsiteX1" fmla="*/ 1620000 w 1620000"/>
                <a:gd name="connsiteY1" fmla="*/ 810000 h 1620000"/>
                <a:gd name="connsiteX2" fmla="*/ 810000 w 1620000"/>
                <a:gd name="connsiteY2" fmla="*/ 1620000 h 1620000"/>
                <a:gd name="connsiteX3" fmla="*/ 0 w 1620000"/>
                <a:gd name="connsiteY3" fmla="*/ 810000 h 1620000"/>
                <a:gd name="connsiteX4" fmla="*/ 810000 w 1620000"/>
                <a:gd name="connsiteY4" fmla="*/ 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000" h="1620000">
                  <a:moveTo>
                    <a:pt x="810000" y="0"/>
                  </a:moveTo>
                  <a:cubicBezTo>
                    <a:pt x="1257351" y="0"/>
                    <a:pt x="1620000" y="362649"/>
                    <a:pt x="1620000" y="810000"/>
                  </a:cubicBezTo>
                  <a:cubicBezTo>
                    <a:pt x="1620000" y="1257351"/>
                    <a:pt x="1257351" y="1620000"/>
                    <a:pt x="810000" y="1620000"/>
                  </a:cubicBezTo>
                  <a:cubicBezTo>
                    <a:pt x="362649" y="1620000"/>
                    <a:pt x="0" y="1257351"/>
                    <a:pt x="0" y="810000"/>
                  </a:cubicBezTo>
                  <a:cubicBezTo>
                    <a:pt x="0" y="362649"/>
                    <a:pt x="362649" y="0"/>
                    <a:pt x="810000" y="0"/>
                  </a:cubicBezTo>
                  <a:close/>
                </a:path>
              </a:pathLst>
            </a:custGeom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9" name="文本框 36">
            <a:extLst>
              <a:ext uri="{FF2B5EF4-FFF2-40B4-BE49-F238E27FC236}">
                <a16:creationId xmlns:a16="http://schemas.microsoft.com/office/drawing/2014/main" id="{893EC309-AD52-005E-861A-68DBF261C2E8}"/>
              </a:ext>
            </a:extLst>
          </p:cNvPr>
          <p:cNvSpPr txBox="1"/>
          <p:nvPr/>
        </p:nvSpPr>
        <p:spPr>
          <a:xfrm>
            <a:off x="4921063" y="2409029"/>
            <a:ext cx="3645965" cy="164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推荐使用碳酸氢盐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为置换液的基础碱基成分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建议使用商品化置换液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作为治疗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首选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推荐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置换液的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磷浓度为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0.7-1.0 mmol/L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在使用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枸橼酸抗凝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时使用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不含钙离子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的置换液，钙离子由单独的通道进行补充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文本框 36">
            <a:extLst>
              <a:ext uri="{FF2B5EF4-FFF2-40B4-BE49-F238E27FC236}">
                <a16:creationId xmlns:a16="http://schemas.microsoft.com/office/drawing/2014/main" id="{953364CB-C9B1-B459-380E-853C9462182D}"/>
              </a:ext>
            </a:extLst>
          </p:cNvPr>
          <p:cNvSpPr txBox="1"/>
          <p:nvPr/>
        </p:nvSpPr>
        <p:spPr>
          <a:xfrm>
            <a:off x="319565" y="2393806"/>
            <a:ext cx="4601497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对于需要行肾脏替代治疗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(RRT)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AKI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病人，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建议使用碳酸氢盐而非乳酸盐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作为缓冲盐的置换液或透析液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(2C)*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对于需行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RRT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AKI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伴循环休克的病人，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建议使用碳酸氢盐而非乳酸盐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作为缓冲盐的置换液或透析液 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(1B)*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对于需行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RRT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AKI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伴肝衰竭或乳酸性酸中毒的病人，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建议使用碳酸氢盐而非乳酸盐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作为缓冲盐的置换液或透析液 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(2B)*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FDD6B2E-A49E-69B7-CFB7-57AF7625F53E}"/>
              </a:ext>
            </a:extLst>
          </p:cNvPr>
          <p:cNvSpPr txBox="1"/>
          <p:nvPr/>
        </p:nvSpPr>
        <p:spPr>
          <a:xfrm>
            <a:off x="9188034" y="1506852"/>
            <a:ext cx="275511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连续性肾脏替代治疗置换液临床应用分类专家共识</a:t>
            </a:r>
            <a:r>
              <a:rPr kumimoji="0" lang="en-US" altLang="zh-CN" sz="1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8E3302-F29C-EBDB-2ABC-8389CB60A300}"/>
              </a:ext>
            </a:extLst>
          </p:cNvPr>
          <p:cNvSpPr txBox="1"/>
          <p:nvPr/>
        </p:nvSpPr>
        <p:spPr>
          <a:xfrm>
            <a:off x="8548750" y="2428458"/>
            <a:ext cx="339102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在临床应用上，应尽量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避免使用手工配置置换液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，以降低错配和污染风险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建议优先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考虑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使用碳酸氢盐碱基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12E8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建议优先考虑双腔室单袋包装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现混或预混置换液，以保证CRRT及时启动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46994D9-61A5-DDE9-6497-E06F6F4CB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9001" y="1477360"/>
            <a:ext cx="589033" cy="62388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7FEB5D7-6F4C-ABB4-0FC1-4017F4596F27}"/>
              </a:ext>
            </a:extLst>
          </p:cNvPr>
          <p:cNvSpPr txBox="1"/>
          <p:nvPr/>
        </p:nvSpPr>
        <p:spPr>
          <a:xfrm>
            <a:off x="1136890" y="6417669"/>
            <a:ext cx="1082174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1.KDIGO Acute Kidney Injury Work Group. Kidney Int Suppl. 2012;2:1-138.    2.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陈香美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 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血液净化标准操作规程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 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人民卫生出版社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 2021.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中关村肾病血液净化创新联盟专家组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 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中国血液净化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,2023,22(10):721-725.      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* 推荐强度：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 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级＝强烈推荐；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 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级＝弱推荐或酌情推荐。支持性证据质量：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＝高质量；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＝中等质量；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＝低质量；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＝极低质量。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F05DA44-4FE3-42BB-5A45-D26A64A335EC}"/>
              </a:ext>
            </a:extLst>
          </p:cNvPr>
          <p:cNvSpPr/>
          <p:nvPr/>
        </p:nvSpPr>
        <p:spPr>
          <a:xfrm>
            <a:off x="3120572" y="4456791"/>
            <a:ext cx="8751900" cy="1871421"/>
          </a:xfrm>
          <a:prstGeom prst="rect">
            <a:avLst/>
          </a:prstGeom>
          <a:solidFill>
            <a:srgbClr val="CAD6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ED82DED-732B-1780-525C-BA7A0B610011}"/>
              </a:ext>
            </a:extLst>
          </p:cNvPr>
          <p:cNvSpPr txBox="1"/>
          <p:nvPr/>
        </p:nvSpPr>
        <p:spPr>
          <a:xfrm>
            <a:off x="3120572" y="4523748"/>
            <a:ext cx="8751899" cy="1670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基于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17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篇使用含磷置换液和和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14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篇使用碳酸氢盐置换液行连续性肾脏替代治疗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(CRRT)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评价临床疗效的文献，分别包括 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982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例患者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至少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477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例接受含磷置换液，其中儿童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38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例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657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例患者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至少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468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例接受碳酸氢盐置换液，其中儿童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38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例）治疗，主疗效标准包括酸碱平衡指标、电解质水平、血流动力学指标等；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结果表明：含磷置换液可恢复或维持血磷水平，减少口服或静脉磷酸盐补充剂的需求；与乳酸盐溶液相比，碳酸氢盐置换液结果有所改善或相似。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4D677B2-2525-2D62-34EC-4B554C9E4125}"/>
              </a:ext>
            </a:extLst>
          </p:cNvPr>
          <p:cNvCxnSpPr>
            <a:cxnSpLocks/>
          </p:cNvCxnSpPr>
          <p:nvPr/>
        </p:nvCxnSpPr>
        <p:spPr>
          <a:xfrm>
            <a:off x="381401" y="2171321"/>
            <a:ext cx="11561749" cy="0"/>
          </a:xfrm>
          <a:prstGeom prst="line">
            <a:avLst/>
          </a:prstGeom>
          <a:noFill/>
          <a:ln w="28575" cap="flat" cmpd="sng" algn="ctr">
            <a:solidFill>
              <a:srgbClr val="CAD6EA"/>
            </a:solidFill>
            <a:prstDash val="solid"/>
          </a:ln>
          <a:effectLst/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DFBA9FA-4E85-84AE-D4E5-182C5BD9EB33}"/>
              </a:ext>
            </a:extLst>
          </p:cNvPr>
          <p:cNvCxnSpPr>
            <a:cxnSpLocks/>
          </p:cNvCxnSpPr>
          <p:nvPr/>
        </p:nvCxnSpPr>
        <p:spPr>
          <a:xfrm flipH="1">
            <a:off x="4845244" y="1265101"/>
            <a:ext cx="24353" cy="3029655"/>
          </a:xfrm>
          <a:prstGeom prst="line">
            <a:avLst/>
          </a:prstGeom>
          <a:ln w="25400">
            <a:solidFill>
              <a:srgbClr val="CAD6E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DAC293-F340-8FD8-3444-E84AC0F6EAFD}"/>
              </a:ext>
            </a:extLst>
          </p:cNvPr>
          <p:cNvCxnSpPr>
            <a:cxnSpLocks/>
          </p:cNvCxnSpPr>
          <p:nvPr/>
        </p:nvCxnSpPr>
        <p:spPr>
          <a:xfrm>
            <a:off x="8470350" y="1265101"/>
            <a:ext cx="0" cy="3029655"/>
          </a:xfrm>
          <a:prstGeom prst="line">
            <a:avLst/>
          </a:prstGeom>
          <a:ln w="25400">
            <a:solidFill>
              <a:srgbClr val="CAD6E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A84E40-014C-2E0F-61E2-D7B36DD118A2}"/>
              </a:ext>
            </a:extLst>
          </p:cNvPr>
          <p:cNvSpPr txBox="1">
            <a:spLocks/>
          </p:cNvSpPr>
          <p:nvPr/>
        </p:nvSpPr>
        <p:spPr>
          <a:xfrm>
            <a:off x="11644474" y="6528935"/>
            <a:ext cx="49377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6C0D-C333-475E-B068-2F8738F97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5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A3F8E50-6D1F-321F-C55F-03919533CA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6" imgH="416" progId="TCLayout.ActiveDocument.1">
                  <p:embed/>
                </p:oleObj>
              </mc:Choice>
              <mc:Fallback>
                <p:oleObj name="think-cell 幻灯片" r:id="rId4" imgW="416" imgH="41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3F8E50-6D1F-321F-C55F-03919533C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row: Down 19">
            <a:extLst>
              <a:ext uri="{FF2B5EF4-FFF2-40B4-BE49-F238E27FC236}">
                <a16:creationId xmlns:a16="http://schemas.microsoft.com/office/drawing/2014/main" id="{BC43869B-2C61-C843-45EE-56CB11D88E0C}"/>
              </a:ext>
            </a:extLst>
          </p:cNvPr>
          <p:cNvSpPr/>
          <p:nvPr/>
        </p:nvSpPr>
        <p:spPr>
          <a:xfrm>
            <a:off x="548179" y="1447911"/>
            <a:ext cx="11267786" cy="4767540"/>
          </a:xfrm>
          <a:prstGeom prst="downArrow">
            <a:avLst>
              <a:gd name="adj1" fmla="val 100000"/>
              <a:gd name="adj2" fmla="val 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C502FA-0A34-E0C7-D1E3-52F22665F2F0}"/>
              </a:ext>
            </a:extLst>
          </p:cNvPr>
          <p:cNvSpPr txBox="1">
            <a:spLocks/>
          </p:cNvSpPr>
          <p:nvPr/>
        </p:nvSpPr>
        <p:spPr>
          <a:xfrm>
            <a:off x="1381958" y="110716"/>
            <a:ext cx="10962441" cy="684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碳酸氢盐成品置换液，含磷、无钙、低碱基，适用于危重病患者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CRRT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治疗场景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5L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大容量，独特双腔袋设计，即开即用，减少错配与换袋，提升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CRRT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及时性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C2F53-EBDB-AFE1-86EC-913D05643217}"/>
              </a:ext>
            </a:extLst>
          </p:cNvPr>
          <p:cNvSpPr txBox="1"/>
          <p:nvPr/>
        </p:nvSpPr>
        <p:spPr>
          <a:xfrm>
            <a:off x="677304" y="1651147"/>
            <a:ext cx="10966517" cy="1716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药品注册分类信息：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化学药品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相较医保目录中“血液滤过置换液”，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使用碳酸氢盐作为缓冲液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，可避免乳酸盐缓冲液引起的相关临床弊端；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相较医保目录中“血液滤过置换基础液”，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含磷配方（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1mmol/L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生理浓度），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预防和降低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CRRT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期间低磷血症的发生；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无钙、低碱基配方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可用于高钙血症患者，更适用于局部枸橼酸抗凝联合使用，降低代碱风险，更好维持酸碱平衡；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E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成品血滤置换液，双腔专利技术，即开即用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大幅减少操作步骤，提升CRRT治疗及时性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5414B0D-0C69-4890-E421-D527816B3AFC}"/>
              </a:ext>
            </a:extLst>
          </p:cNvPr>
          <p:cNvSpPr/>
          <p:nvPr/>
        </p:nvSpPr>
        <p:spPr>
          <a:xfrm>
            <a:off x="236979" y="1339968"/>
            <a:ext cx="2429107" cy="255018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创新点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AAFBD36-23DA-4718-1997-1DF2A0D2DAC4}"/>
              </a:ext>
            </a:extLst>
          </p:cNvPr>
          <p:cNvSpPr/>
          <p:nvPr/>
        </p:nvSpPr>
        <p:spPr>
          <a:xfrm>
            <a:off x="236979" y="3704172"/>
            <a:ext cx="2429107" cy="255018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应用创新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ABD183-4CFB-D6F1-F87D-0CCCF5F79E1E}"/>
              </a:ext>
            </a:extLst>
          </p:cNvPr>
          <p:cNvSpPr txBox="1"/>
          <p:nvPr/>
        </p:nvSpPr>
        <p:spPr>
          <a:xfrm>
            <a:off x="3484185" y="3883889"/>
            <a:ext cx="8312509" cy="2316403"/>
          </a:xfrm>
          <a:prstGeom prst="rect">
            <a:avLst/>
          </a:prstGeom>
          <a:solidFill>
            <a:srgbClr val="FEF3EA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5L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大容量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开袋预混，即开即用，可直接上机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，较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2L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4L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规格，明显节省换袋频次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独特双腔袋设计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不同药液分储在不同腔室中，提供了充分的化学惰性，良好的生物和物理屏蔽性，解决了多组分、互相不能长期混溶产品的储存问题。本品混合后置换液可稳定储存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双腔袋及腔室间虚焊技术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通过打开室间虚焊，实现密闭环境配制，彻底杜绝了手工配制中可能产生的微生物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内毒素污染和临床给药失误及给药延迟等风险。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包材为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非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PVC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膜制袋，不含增塑剂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实现环保；接口和薄膜采用多层聚烯烃材料，能够经受湿热灭菌，材料具有良好的阻隔性能。</a:t>
            </a:r>
          </a:p>
        </p:txBody>
      </p:sp>
      <p:sp>
        <p:nvSpPr>
          <p:cNvPr id="13" name="Parallelogram 22">
            <a:extLst>
              <a:ext uri="{FF2B5EF4-FFF2-40B4-BE49-F238E27FC236}">
                <a16:creationId xmlns:a16="http://schemas.microsoft.com/office/drawing/2014/main" id="{07093516-7E93-6EB5-1BD8-A2A429401EC3}"/>
              </a:ext>
            </a:extLst>
          </p:cNvPr>
          <p:cNvSpPr/>
          <p:nvPr/>
        </p:nvSpPr>
        <p:spPr>
          <a:xfrm>
            <a:off x="529904" y="4470391"/>
            <a:ext cx="2887510" cy="895925"/>
          </a:xfrm>
          <a:prstGeom prst="parallelogram">
            <a:avLst/>
          </a:prstGeom>
          <a:solidFill>
            <a:srgbClr val="4472C4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优质材料及双腔袋技术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使用更便捷、更安全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114B417D-5F68-1F28-E3D4-9FF7FB181AE9}"/>
              </a:ext>
            </a:extLst>
          </p:cNvPr>
          <p:cNvSpPr txBox="1">
            <a:spLocks/>
          </p:cNvSpPr>
          <p:nvPr/>
        </p:nvSpPr>
        <p:spPr>
          <a:xfrm>
            <a:off x="11644474" y="6528935"/>
            <a:ext cx="493776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6C0D-C333-475E-B068-2F8738F97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81864E-866C-DACA-BB9D-F85A5BDE51C6}"/>
              </a:ext>
            </a:extLst>
          </p:cNvPr>
          <p:cNvSpPr txBox="1"/>
          <p:nvPr/>
        </p:nvSpPr>
        <p:spPr>
          <a:xfrm>
            <a:off x="529904" y="6243633"/>
            <a:ext cx="10423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中关村肾病血液净化创新联盟专家组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 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中国血液净化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,2023,22(10):721-725.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美国专利号：</a:t>
            </a:r>
            <a:r>
              <a:rPr kumimoji="1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USOO749 1411</a:t>
            </a:r>
            <a:r>
              <a: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及翻译件；产品说明书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CD354-BB83-C63E-DD2A-AEECD1ED8362}"/>
              </a:ext>
            </a:extLst>
          </p:cNvPr>
          <p:cNvSpPr/>
          <p:nvPr/>
        </p:nvSpPr>
        <p:spPr>
          <a:xfrm>
            <a:off x="524099" y="-6282"/>
            <a:ext cx="490888" cy="977029"/>
          </a:xfrm>
          <a:prstGeom prst="rect">
            <a:avLst/>
          </a:prstGeom>
          <a:solidFill>
            <a:srgbClr val="01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创新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617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7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5.69532790000000055386E+00&quot;&gt;&lt;m_msothmcolidx val=&quot;0&quot;/&gt;&lt;m_rgb r=&quot;01&quot; g=&quot;2E&quot; b=&quot;86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Baxter X Colors">
      <a:dk1>
        <a:srgbClr val="54585A"/>
      </a:dk1>
      <a:lt1>
        <a:srgbClr val="FFFFFF"/>
      </a:lt1>
      <a:dk2>
        <a:srgbClr val="003399"/>
      </a:dk2>
      <a:lt2>
        <a:srgbClr val="001A72"/>
      </a:lt2>
      <a:accent1>
        <a:srgbClr val="009FDA"/>
      </a:accent1>
      <a:accent2>
        <a:srgbClr val="FA8300"/>
      </a:accent2>
      <a:accent3>
        <a:srgbClr val="BE531C"/>
      </a:accent3>
      <a:accent4>
        <a:srgbClr val="652D86"/>
      </a:accent4>
      <a:accent5>
        <a:srgbClr val="00857D"/>
      </a:accent5>
      <a:accent6>
        <a:srgbClr val="4A773C"/>
      </a:accent6>
      <a:hlink>
        <a:srgbClr val="0000FF"/>
      </a:hlink>
      <a:folHlink>
        <a:srgbClr val="800080"/>
      </a:folHlink>
    </a:clrScheme>
    <a:fontScheme name="Baxte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99"/>
        </a:solidFill>
        <a:ln w="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>
            <a:solidFill>
              <a:srgbClr val="54585A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XT-Final-TEST1" id="{28C1465E-B0F2-4767-9DD5-BB651CA92B7A}" vid="{BF2EC8B1-1269-4EC6-85C6-2213D5DB6594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AI Corp 2">
    <a:dk1>
      <a:srgbClr val="1E1E23"/>
    </a:dk1>
    <a:lt1>
      <a:srgbClr val="FFFFFF"/>
    </a:lt1>
    <a:dk2>
      <a:srgbClr val="0D2B68"/>
    </a:dk2>
    <a:lt2>
      <a:srgbClr val="0562CB"/>
    </a:lt2>
    <a:accent1>
      <a:srgbClr val="EDF1F8"/>
    </a:accent1>
    <a:accent2>
      <a:srgbClr val="1D8FA9"/>
    </a:accent2>
    <a:accent3>
      <a:srgbClr val="94B022"/>
    </a:accent3>
    <a:accent4>
      <a:srgbClr val="397F7D"/>
    </a:accent4>
    <a:accent5>
      <a:srgbClr val="91439A"/>
    </a:accent5>
    <a:accent6>
      <a:srgbClr val="D65050"/>
    </a:accent6>
    <a:hlink>
      <a:srgbClr val="64A3F0"/>
    </a:hlink>
    <a:folHlink>
      <a:srgbClr val="A6A9A8"/>
    </a:folHlink>
  </a:clrScheme>
  <a:fontScheme name="常用">
    <a:majorFont>
      <a:latin typeface="Calibri"/>
      <a:ea typeface="楷体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I Corp 2">
    <a:dk1>
      <a:srgbClr val="1E1E23"/>
    </a:dk1>
    <a:lt1>
      <a:srgbClr val="FFFFFF"/>
    </a:lt1>
    <a:dk2>
      <a:srgbClr val="0D2B68"/>
    </a:dk2>
    <a:lt2>
      <a:srgbClr val="0562CB"/>
    </a:lt2>
    <a:accent1>
      <a:srgbClr val="EDF1F8"/>
    </a:accent1>
    <a:accent2>
      <a:srgbClr val="1D8FA9"/>
    </a:accent2>
    <a:accent3>
      <a:srgbClr val="94B022"/>
    </a:accent3>
    <a:accent4>
      <a:srgbClr val="397F7D"/>
    </a:accent4>
    <a:accent5>
      <a:srgbClr val="91439A"/>
    </a:accent5>
    <a:accent6>
      <a:srgbClr val="D65050"/>
    </a:accent6>
    <a:hlink>
      <a:srgbClr val="64A3F0"/>
    </a:hlink>
    <a:folHlink>
      <a:srgbClr val="A6A9A8"/>
    </a:folHlink>
  </a:clrScheme>
  <a:fontScheme name="常用">
    <a:majorFont>
      <a:latin typeface="Calibri"/>
      <a:ea typeface="楷体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AI Corp 2">
    <a:dk1>
      <a:srgbClr val="1E1E23"/>
    </a:dk1>
    <a:lt1>
      <a:srgbClr val="FFFFFF"/>
    </a:lt1>
    <a:dk2>
      <a:srgbClr val="0D2B68"/>
    </a:dk2>
    <a:lt2>
      <a:srgbClr val="0562CB"/>
    </a:lt2>
    <a:accent1>
      <a:srgbClr val="EDF1F8"/>
    </a:accent1>
    <a:accent2>
      <a:srgbClr val="1D8FA9"/>
    </a:accent2>
    <a:accent3>
      <a:srgbClr val="94B022"/>
    </a:accent3>
    <a:accent4>
      <a:srgbClr val="397F7D"/>
    </a:accent4>
    <a:accent5>
      <a:srgbClr val="91439A"/>
    </a:accent5>
    <a:accent6>
      <a:srgbClr val="D65050"/>
    </a:accent6>
    <a:hlink>
      <a:srgbClr val="64A3F0"/>
    </a:hlink>
    <a:folHlink>
      <a:srgbClr val="A6A9A8"/>
    </a:folHlink>
  </a:clrScheme>
  <a:fontScheme name="常用">
    <a:majorFont>
      <a:latin typeface="Calibri"/>
      <a:ea typeface="楷体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21722</TotalTime>
  <Words>3033</Words>
  <Application>Microsoft Office PowerPoint</Application>
  <PresentationFormat>宽屏</PresentationFormat>
  <Paragraphs>253</Paragraphs>
  <Slides>10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等线</vt:lpstr>
      <vt:lpstr>Microsoft YaHei</vt:lpstr>
      <vt:lpstr>Microsoft YaHei</vt:lpstr>
      <vt:lpstr>Arial</vt:lpstr>
      <vt:lpstr>Calibri</vt:lpstr>
      <vt:lpstr>Courier New</vt:lpstr>
      <vt:lpstr>Franklin Gothic Book</vt:lpstr>
      <vt:lpstr>Franklin Gothic Medium</vt:lpstr>
      <vt:lpstr>Tahoma</vt:lpstr>
      <vt:lpstr>Times New Roman</vt:lpstr>
      <vt:lpstr>Wingdings</vt:lpstr>
      <vt:lpstr>Office Theme</vt:lpstr>
      <vt:lpstr>1_Office Theme</vt:lpstr>
      <vt:lpstr>Theme3</vt:lpstr>
      <vt:lpstr>think-cell 幻灯片</vt:lpstr>
      <vt:lpstr>Microsoft Excel Chart</vt:lpstr>
      <vt:lpstr>磷/碳酸氢钠血滤置换液</vt:lpstr>
      <vt:lpstr>PowerPoint 演示文稿</vt:lpstr>
      <vt:lpstr>PowerPoint 演示文稿</vt:lpstr>
      <vt:lpstr>PowerPoint 演示文稿</vt:lpstr>
      <vt:lpstr>国内首款含磷配方碳酸氢盐置换液，显著降低低磷酸血症风险，降低心血管事件风险，安全性良好</vt:lpstr>
      <vt:lpstr>相比乳酸盐置换液，碳酸氢盐置换液降低血乳酸水平及心血管事件发生率 相比传统碳酸氢盐置换液，枸橼酸抗凝模式下，本品更好维持酸碱平衡</vt:lpstr>
      <vt:lpstr>相比无磷置换液，本品可预防CRRT期间低磷血症， 减少机械通气天数，缩短住院时间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NRDL 5+1</dc:title>
  <dc:creator>Chen, Chu</dc:creator>
  <cp:lastModifiedBy>Li, Saisai</cp:lastModifiedBy>
  <cp:revision>455</cp:revision>
  <dcterms:created xsi:type="dcterms:W3CDTF">2023-06-07T01:04:39Z</dcterms:created>
  <dcterms:modified xsi:type="dcterms:W3CDTF">2024-07-09T02:21:05Z</dcterms:modified>
</cp:coreProperties>
</file>