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16765383" r:id="rId3"/>
    <p:sldId id="278" r:id="rId5"/>
    <p:sldId id="2790907" r:id="rId6"/>
    <p:sldId id="16765385" r:id="rId7"/>
    <p:sldId id="16765384" r:id="rId8"/>
    <p:sldId id="2790915" r:id="rId9"/>
    <p:sldId id="16765390" r:id="rId10"/>
    <p:sldId id="16765388" r:id="rId11"/>
    <p:sldId id="16765391" r:id="rId12"/>
    <p:sldId id="16765389" r:id="rId13"/>
    <p:sldId id="16765394" r:id="rId14"/>
    <p:sldId id="16765392" r:id="rId15"/>
  </p:sldIdLst>
  <p:sldSz cx="5829300" cy="327787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9B9"/>
    <a:srgbClr val="CCE3F3"/>
    <a:srgbClr val="DBEC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92" autoAdjust="0"/>
  </p:normalViewPr>
  <p:slideViewPr>
    <p:cSldViewPr snapToGrid="0">
      <p:cViewPr varScale="1">
        <p:scale>
          <a:sx n="151" d="100"/>
          <a:sy n="151" d="100"/>
        </p:scale>
        <p:origin x="627" y="63"/>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gs" Target="tags/tag27.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402" y="1143000"/>
            <a:ext cx="5487197"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72302C0-296C-4926-8771-E804FC3D41CA}"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2302C0-296C-4926-8771-E804FC3D41C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2302C0-296C-4926-8771-E804FC3D41C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2302C0-296C-4926-8771-E804FC3D41C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72302C0-296C-4926-8771-E804FC3D41CA}"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2302C0-296C-4926-8771-E804FC3D41C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2302C0-296C-4926-8771-E804FC3D41C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72302C0-296C-4926-8771-E804FC3D41CA}"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72302C0-296C-4926-8771-E804FC3D41CA}"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image" Target="../media/image4.emf"/><Relationship Id="rId3" Type="http://schemas.openxmlformats.org/officeDocument/2006/relationships/oleObject" Target="../embeddings/oleObject1.bin"/><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3" name="Straight Connector 9"/>
          <p:cNvCxnSpPr/>
          <p:nvPr userDrawn="1"/>
        </p:nvCxnSpPr>
        <p:spPr>
          <a:xfrm>
            <a:off x="163889" y="3064672"/>
            <a:ext cx="550152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userDrawn="1"/>
        </p:nvSpPr>
        <p:spPr>
          <a:xfrm>
            <a:off x="5165175" y="3103331"/>
            <a:ext cx="664125" cy="263405"/>
          </a:xfrm>
          <a:prstGeom prst="rect">
            <a:avLst/>
          </a:prstGeom>
          <a:noFill/>
        </p:spPr>
        <p:txBody>
          <a:bodyPr wrap="square" rtlCol="0">
            <a:spAutoFit/>
          </a:bodyPr>
          <a:lstStyle/>
          <a:p>
            <a:pPr algn="ctr"/>
            <a:r>
              <a:rPr lang="zh-CN" altLang="en-US" sz="555" i="0" dirty="0">
                <a:solidFill>
                  <a:srgbClr val="00206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二氮嗪口服混悬液</a:t>
            </a:r>
            <a:endParaRPr lang="zh-CN" altLang="en-US" sz="555" i="0" baseline="30000" dirty="0">
              <a:solidFill>
                <a:srgbClr val="00206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pic>
        <p:nvPicPr>
          <p:cNvPr id="5" name="图片 4"/>
          <p:cNvPicPr>
            <a:picLocks noChangeAspect="1"/>
          </p:cNvPicPr>
          <p:nvPr userDrawn="1"/>
        </p:nvPicPr>
        <p:blipFill>
          <a:blip r:embed="rId2"/>
          <a:stretch>
            <a:fillRect/>
          </a:stretch>
        </p:blipFill>
        <p:spPr>
          <a:xfrm rot="1501539">
            <a:off x="4785796" y="24486"/>
            <a:ext cx="187624" cy="323059"/>
          </a:xfrm>
          <a:prstGeom prst="rect">
            <a:avLst/>
          </a:prstGeom>
        </p:spPr>
      </p:pic>
      <p:pic>
        <p:nvPicPr>
          <p:cNvPr id="4" name="图片 3"/>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74126" y="87737"/>
            <a:ext cx="694117" cy="19655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74126" y="87737"/>
            <a:ext cx="694117" cy="19655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 name="object 3"/>
          <p:cNvSpPr txBox="1"/>
          <p:nvPr userDrawn="1"/>
        </p:nvSpPr>
        <p:spPr>
          <a:xfrm>
            <a:off x="3030336" y="841197"/>
            <a:ext cx="2120914" cy="566638"/>
          </a:xfrm>
          <a:prstGeom prst="rect">
            <a:avLst/>
          </a:prstGeom>
        </p:spPr>
        <p:txBody>
          <a:bodyPr vert="horz" wrap="square" lIns="0" tIns="6422" rIns="0" bIns="0" rtlCol="0">
            <a:spAutoFit/>
          </a:bodyPr>
          <a:lstStyle/>
          <a:p>
            <a:pPr marL="6350">
              <a:spcBef>
                <a:spcPts val="50"/>
              </a:spcBef>
            </a:pPr>
            <a:r>
              <a:rPr sz="3640" b="1" spc="-3" dirty="0">
                <a:solidFill>
                  <a:srgbClr val="1E3968"/>
                </a:solidFill>
                <a:cs typeface="+mn-ea"/>
                <a:sym typeface="+mn-lt"/>
              </a:rPr>
              <a:t>THANKS</a:t>
            </a:r>
            <a:endParaRPr sz="3640">
              <a:solidFill>
                <a:srgbClr val="1E3968"/>
              </a:solidFill>
              <a:cs typeface="+mn-ea"/>
              <a:sym typeface="+mn-lt"/>
            </a:endParaRPr>
          </a:p>
        </p:txBody>
      </p:sp>
      <p:pic>
        <p:nvPicPr>
          <p:cNvPr id="9" name="图片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5129" y="2042841"/>
            <a:ext cx="2640959" cy="44389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graphicFrame>
        <p:nvGraphicFramePr>
          <p:cNvPr id="2" name="对象 1" hidden="1"/>
          <p:cNvGraphicFramePr>
            <a:graphicFrameLocks noChangeAspect="1"/>
          </p:cNvGraphicFramePr>
          <p:nvPr userDrawn="1">
            <p:custDataLst>
              <p:tags r:id="rId2"/>
            </p:custDataLst>
          </p:nvPr>
        </p:nvGraphicFramePr>
        <p:xfrm>
          <a:off x="760" y="759"/>
          <a:ext cx="760" cy="759"/>
        </p:xfrm>
        <a:graphic>
          <a:graphicData uri="http://schemas.openxmlformats.org/presentationml/2006/ole">
            <mc:AlternateContent xmlns:mc="http://schemas.openxmlformats.org/markup-compatibility/2006">
              <mc:Choice xmlns:v="urn:schemas-microsoft-com:vml" Requires="v">
                <p:oleObj spid="_x0000_s0" name="think-cell 幻灯片" r:id="rId3" imgW="5080" imgH="5080" progId="TCLayout.ActiveDocument.1">
                  <p:embed/>
                </p:oleObj>
              </mc:Choice>
              <mc:Fallback>
                <p:oleObj name="think-cell 幻灯片" r:id="rId3" imgW="5080" imgH="5080" progId="TCLayout.ActiveDocument.1">
                  <p:embed/>
                  <p:pic>
                    <p:nvPicPr>
                      <p:cNvPr id="0" name="对象 1" hidden="1"/>
                      <p:cNvPicPr/>
                      <p:nvPr/>
                    </p:nvPicPr>
                    <p:blipFill>
                      <a:blip r:embed="rId4"/>
                      <a:stretch>
                        <a:fillRect/>
                      </a:stretch>
                    </p:blipFill>
                    <p:spPr>
                      <a:xfrm>
                        <a:off x="760" y="759"/>
                        <a:ext cx="760" cy="759"/>
                      </a:xfrm>
                      <a:prstGeom prst="rect">
                        <a:avLst/>
                      </a:prstGeom>
                    </p:spPr>
                  </p:pic>
                </p:oleObj>
              </mc:Fallback>
            </mc:AlternateContent>
          </a:graphicData>
        </a:graphic>
      </p:graphicFrame>
      <p:sp>
        <p:nvSpPr>
          <p:cNvPr id="3" name="标题 2"/>
          <p:cNvSpPr>
            <a:spLocks noGrp="1"/>
          </p:cNvSpPr>
          <p:nvPr>
            <p:ph type="title"/>
          </p:nvPr>
        </p:nvSpPr>
        <p:spPr>
          <a:xfrm>
            <a:off x="392785" y="419270"/>
            <a:ext cx="5046943" cy="147092"/>
          </a:xfrm>
        </p:spPr>
        <p:txBody>
          <a:bodyPr vert="horz"/>
          <a:lstStyle>
            <a:lvl1pPr>
              <a:defRPr sz="955" b="1">
                <a:latin typeface="+mj-lt"/>
              </a:defRPr>
            </a:lvl1pPr>
          </a:lstStyle>
          <a:p>
            <a:r>
              <a:rPr lang="zh-CN" altLang="en-US" dirty="0"/>
              <a:t>单击此处编辑母版标题样式</a:t>
            </a:r>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2785" y="419270"/>
            <a:ext cx="5046943" cy="276999"/>
          </a:xfrm>
          <a:prstGeom prst="rect">
            <a:avLst/>
          </a:prstGeom>
        </p:spPr>
        <p:txBody>
          <a:bodyPr wrap="square" lIns="0" tIns="0" rIns="0" bIns="0">
            <a:spAutoFit/>
          </a:bodyPr>
          <a:lstStyle>
            <a:lvl1pPr>
              <a:defRPr sz="1800" b="1" i="0">
                <a:solidFill>
                  <a:schemeClr val="bg1"/>
                </a:solidFill>
                <a:latin typeface="Arial Black" panose="020B0A04020102020204"/>
                <a:cs typeface="Arial Black" panose="020B0A04020102020204"/>
              </a:defRPr>
            </a:lvl1pPr>
          </a:lstStyle>
          <a:p/>
        </p:txBody>
      </p:sp>
      <p:sp>
        <p:nvSpPr>
          <p:cNvPr id="3" name="Holder 3"/>
          <p:cNvSpPr>
            <a:spLocks noGrp="1"/>
          </p:cNvSpPr>
          <p:nvPr>
            <p:ph type="body" idx="1"/>
          </p:nvPr>
        </p:nvSpPr>
        <p:spPr>
          <a:xfrm>
            <a:off x="291626" y="753983"/>
            <a:ext cx="5249262" cy="276999"/>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a:xfrm>
            <a:off x="1983055" y="3048715"/>
            <a:ext cx="1866404" cy="276999"/>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291626" y="3048715"/>
            <a:ext cx="134147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4199410" y="3048715"/>
            <a:ext cx="134147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231140">
        <a:defRPr>
          <a:latin typeface="+mn-lt"/>
          <a:ea typeface="+mn-ea"/>
          <a:cs typeface="+mn-cs"/>
        </a:defRPr>
      </a:lvl2pPr>
      <a:lvl3pPr marL="462280">
        <a:defRPr>
          <a:latin typeface="+mn-lt"/>
          <a:ea typeface="+mn-ea"/>
          <a:cs typeface="+mn-cs"/>
        </a:defRPr>
      </a:lvl3pPr>
      <a:lvl4pPr marL="693420">
        <a:defRPr>
          <a:latin typeface="+mn-lt"/>
          <a:ea typeface="+mn-ea"/>
          <a:cs typeface="+mn-cs"/>
        </a:defRPr>
      </a:lvl4pPr>
      <a:lvl5pPr marL="924560">
        <a:defRPr>
          <a:latin typeface="+mn-lt"/>
          <a:ea typeface="+mn-ea"/>
          <a:cs typeface="+mn-cs"/>
        </a:defRPr>
      </a:lvl5pPr>
      <a:lvl6pPr marL="1155700">
        <a:defRPr>
          <a:latin typeface="+mn-lt"/>
          <a:ea typeface="+mn-ea"/>
          <a:cs typeface="+mn-cs"/>
        </a:defRPr>
      </a:lvl6pPr>
      <a:lvl7pPr marL="1386840">
        <a:defRPr>
          <a:latin typeface="+mn-lt"/>
          <a:ea typeface="+mn-ea"/>
          <a:cs typeface="+mn-cs"/>
        </a:defRPr>
      </a:lvl7pPr>
      <a:lvl8pPr marL="1617980">
        <a:defRPr>
          <a:latin typeface="+mn-lt"/>
          <a:ea typeface="+mn-ea"/>
          <a:cs typeface="+mn-cs"/>
        </a:defRPr>
      </a:lvl8pPr>
      <a:lvl9pPr marL="1849120">
        <a:defRPr>
          <a:latin typeface="+mn-lt"/>
          <a:ea typeface="+mn-ea"/>
          <a:cs typeface="+mn-cs"/>
        </a:defRPr>
      </a:lvl9pPr>
    </p:bodyStyle>
    <p:otherStyle>
      <a:lvl1pPr marL="0">
        <a:defRPr>
          <a:latin typeface="+mn-lt"/>
          <a:ea typeface="+mn-ea"/>
          <a:cs typeface="+mn-cs"/>
        </a:defRPr>
      </a:lvl1pPr>
      <a:lvl2pPr marL="231140">
        <a:defRPr>
          <a:latin typeface="+mn-lt"/>
          <a:ea typeface="+mn-ea"/>
          <a:cs typeface="+mn-cs"/>
        </a:defRPr>
      </a:lvl2pPr>
      <a:lvl3pPr marL="462280">
        <a:defRPr>
          <a:latin typeface="+mn-lt"/>
          <a:ea typeface="+mn-ea"/>
          <a:cs typeface="+mn-cs"/>
        </a:defRPr>
      </a:lvl3pPr>
      <a:lvl4pPr marL="693420">
        <a:defRPr>
          <a:latin typeface="+mn-lt"/>
          <a:ea typeface="+mn-ea"/>
          <a:cs typeface="+mn-cs"/>
        </a:defRPr>
      </a:lvl4pPr>
      <a:lvl5pPr marL="924560">
        <a:defRPr>
          <a:latin typeface="+mn-lt"/>
          <a:ea typeface="+mn-ea"/>
          <a:cs typeface="+mn-cs"/>
        </a:defRPr>
      </a:lvl5pPr>
      <a:lvl6pPr marL="1155700">
        <a:defRPr>
          <a:latin typeface="+mn-lt"/>
          <a:ea typeface="+mn-ea"/>
          <a:cs typeface="+mn-cs"/>
        </a:defRPr>
      </a:lvl6pPr>
      <a:lvl7pPr marL="1386840">
        <a:defRPr>
          <a:latin typeface="+mn-lt"/>
          <a:ea typeface="+mn-ea"/>
          <a:cs typeface="+mn-cs"/>
        </a:defRPr>
      </a:lvl7pPr>
      <a:lvl8pPr marL="1617980">
        <a:defRPr>
          <a:latin typeface="+mn-lt"/>
          <a:ea typeface="+mn-ea"/>
          <a:cs typeface="+mn-cs"/>
        </a:defRPr>
      </a:lvl8pPr>
      <a:lvl9pPr marL="184912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emf"/><Relationship Id="rId2" Type="http://schemas.openxmlformats.org/officeDocument/2006/relationships/oleObject" Target="../embeddings/oleObject2.bin"/><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12.png"/><Relationship Id="rId1" Type="http://schemas.openxmlformats.org/officeDocument/2006/relationships/image" Target="../media/image7.png"/></Relationships>
</file>

<file path=ppt/slides/_rels/slide2.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tags" Target="../tags/tag9.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1" Type="http://schemas.openxmlformats.org/officeDocument/2006/relationships/slideLayout" Target="../slideLayouts/slideLayout3.xml"/><Relationship Id="rId20" Type="http://schemas.openxmlformats.org/officeDocument/2006/relationships/tags" Target="../tags/tag22.xml"/><Relationship Id="rId2" Type="http://schemas.openxmlformats.org/officeDocument/2006/relationships/tags" Target="../tags/tag4.xml"/><Relationship Id="rId19" Type="http://schemas.openxmlformats.org/officeDocument/2006/relationships/tags" Target="../tags/tag21.xml"/><Relationship Id="rId18" Type="http://schemas.openxmlformats.org/officeDocument/2006/relationships/tags" Target="../tags/tag20.xml"/><Relationship Id="rId17" Type="http://schemas.openxmlformats.org/officeDocument/2006/relationships/tags" Target="../tags/tag19.xml"/><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3.xml"/><Relationship Id="rId2" Type="http://schemas.openxmlformats.org/officeDocument/2006/relationships/image" Target="../media/image8.png"/><Relationship Id="rId1" Type="http://schemas.openxmlformats.org/officeDocument/2006/relationships/tags" Target="../tags/tag2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3.xml"/><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对象 2" hidden="1"/>
          <p:cNvGraphicFramePr>
            <a:graphicFrameLocks noChangeAspect="1"/>
          </p:cNvGraphicFramePr>
          <p:nvPr>
            <p:custDataLst>
              <p:tags r:id="rId1"/>
            </p:custDataLst>
          </p:nvPr>
        </p:nvGraphicFramePr>
        <p:xfrm>
          <a:off x="4006" y="1762"/>
          <a:ext cx="759" cy="759"/>
        </p:xfrm>
        <a:graphic>
          <a:graphicData uri="http://schemas.openxmlformats.org/presentationml/2006/ole">
            <mc:AlternateContent xmlns:mc="http://schemas.openxmlformats.org/markup-compatibility/2006">
              <mc:Choice xmlns:v="urn:schemas-microsoft-com:vml" Requires="v">
                <p:oleObj spid="_x0000_s0" name="think-cell 幻灯片" r:id="rId2" imgW="5715" imgH="5715" progId="TCLayout.ActiveDocument.1">
                  <p:embed/>
                </p:oleObj>
              </mc:Choice>
              <mc:Fallback>
                <p:oleObj name="think-cell 幻灯片" r:id="rId2" imgW="5715" imgH="5715" progId="TCLayout.ActiveDocument.1">
                  <p:embed/>
                  <p:pic>
                    <p:nvPicPr>
                      <p:cNvPr id="0" name="对象 2" hidden="1"/>
                      <p:cNvPicPr/>
                      <p:nvPr/>
                    </p:nvPicPr>
                    <p:blipFill>
                      <a:blip r:embed="rId3"/>
                      <a:stretch>
                        <a:fillRect/>
                      </a:stretch>
                    </p:blipFill>
                    <p:spPr>
                      <a:xfrm>
                        <a:off x="4006" y="1762"/>
                        <a:ext cx="759" cy="759"/>
                      </a:xfrm>
                      <a:prstGeom prst="rect">
                        <a:avLst/>
                      </a:prstGeom>
                    </p:spPr>
                  </p:pic>
                </p:oleObj>
              </mc:Fallback>
            </mc:AlternateContent>
          </a:graphicData>
        </a:graphic>
      </p:graphicFrame>
      <p:sp>
        <p:nvSpPr>
          <p:cNvPr id="22" name="Title 7"/>
          <p:cNvSpPr txBox="1"/>
          <p:nvPr/>
        </p:nvSpPr>
        <p:spPr bwMode="gray">
          <a:xfrm>
            <a:off x="41328" y="598090"/>
            <a:ext cx="5743306" cy="908831"/>
          </a:xfrm>
          <a:prstGeom prst="rect">
            <a:avLst/>
          </a:prstGeom>
        </p:spPr>
        <p:txBody>
          <a:bodyPr vert="horz" lIns="0" tIns="21847" rIns="0" bIns="21847" rtlCol="0" anchor="ctr" anchorCtr="0">
            <a:noAutofit/>
          </a:bodyPr>
          <a:lstStyle>
            <a:lvl1pPr algn="l" defTabSz="914400" rtl="0" eaLnBrk="1" latinLnBrk="0" hangingPunct="1">
              <a:lnSpc>
                <a:spcPct val="85000"/>
              </a:lnSpc>
              <a:spcBef>
                <a:spcPts val="0"/>
              </a:spcBef>
              <a:buNone/>
              <a:defRPr lang="en-US" sz="2000" b="1" kern="1200">
                <a:solidFill>
                  <a:schemeClr val="tx1"/>
                </a:solidFill>
                <a:latin typeface="+mj-lt"/>
                <a:ea typeface="+mj-ea"/>
                <a:cs typeface="+mj-cs"/>
              </a:defRPr>
            </a:lvl1pPr>
          </a:lstStyle>
          <a:p>
            <a:pPr algn="ctr" defTabSz="462280">
              <a:lnSpc>
                <a:spcPct val="150000"/>
              </a:lnSpc>
            </a:pPr>
            <a:r>
              <a:rPr lang="zh-CN" altLang="en-US" sz="2580" dirty="0">
                <a:solidFill>
                  <a:prstClr val="black"/>
                </a:solidFill>
                <a:latin typeface="微软雅黑" panose="020B0503020204020204" pitchFamily="34" charset="-122"/>
                <a:ea typeface="微软雅黑" panose="020B0503020204020204" pitchFamily="34" charset="-122"/>
              </a:rPr>
              <a:t>氯法拉滨注射液</a:t>
            </a:r>
            <a:r>
              <a:rPr lang="zh-CN" altLang="en-US" sz="1910" dirty="0">
                <a:solidFill>
                  <a:prstClr val="black"/>
                </a:solidFill>
                <a:latin typeface="微软雅黑" panose="020B0503020204020204" pitchFamily="34" charset="-122"/>
                <a:ea typeface="微软雅黑" panose="020B0503020204020204" pitchFamily="34" charset="-122"/>
              </a:rPr>
              <a:t>（</a:t>
            </a:r>
            <a:r>
              <a:rPr lang="zh-CN" altLang="en-US" sz="2400" spc="30" dirty="0">
                <a:ln w="4179" cap="flat" cmpd="sng">
                  <a:solidFill>
                    <a:srgbClr val="000000">
                      <a:alpha val="100000"/>
                    </a:srgbClr>
                  </a:solidFill>
                  <a:prstDash val="solid"/>
                  <a:bevel/>
                </a:ln>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亿法拉</a:t>
            </a:r>
            <a:r>
              <a:rPr lang="en-US" altLang="zh-CN" sz="2400" b="0" i="0" baseline="30000" dirty="0">
                <a:solidFill>
                  <a:srgbClr val="333333"/>
                </a:solidFill>
                <a:effectLst/>
                <a:highlight>
                  <a:srgbClr val="FFFFFF"/>
                </a:highlight>
                <a:latin typeface="微软雅黑" panose="020B0503020204020204" pitchFamily="34" charset="-122"/>
                <a:ea typeface="微软雅黑" panose="020B0503020204020204" pitchFamily="34" charset="-122"/>
              </a:rPr>
              <a:t>®</a:t>
            </a:r>
            <a:r>
              <a:rPr lang="zh-CN" altLang="en-US" sz="1910" b="0" dirty="0">
                <a:solidFill>
                  <a:prstClr val="black"/>
                </a:solidFill>
                <a:latin typeface="微软雅黑" panose="020B0503020204020204" pitchFamily="34" charset="-122"/>
                <a:ea typeface="微软雅黑" panose="020B0503020204020204" pitchFamily="34" charset="-122"/>
              </a:rPr>
              <a:t> </a:t>
            </a:r>
            <a:r>
              <a:rPr lang="zh-CN" altLang="en-US" sz="1910" dirty="0">
                <a:solidFill>
                  <a:prstClr val="black"/>
                </a:solidFill>
                <a:latin typeface="微软雅黑" panose="020B0503020204020204" pitchFamily="34" charset="-122"/>
                <a:ea typeface="微软雅黑" panose="020B0503020204020204" pitchFamily="34" charset="-122"/>
              </a:rPr>
              <a:t>）</a:t>
            </a:r>
            <a:br>
              <a:rPr lang="zh-CN" altLang="en-US" sz="1910" dirty="0">
                <a:solidFill>
                  <a:prstClr val="black"/>
                </a:solidFill>
                <a:highlight>
                  <a:srgbClr val="FFFF00"/>
                </a:highlight>
                <a:latin typeface="微软雅黑" panose="020B0503020204020204" pitchFamily="34" charset="-122"/>
                <a:ea typeface="微软雅黑" panose="020B0503020204020204" pitchFamily="34" charset="-122"/>
              </a:rPr>
            </a:br>
            <a:r>
              <a:rPr lang="zh-CN" altLang="en-US" sz="1215" dirty="0">
                <a:solidFill>
                  <a:prstClr val="black"/>
                </a:solidFill>
                <a:latin typeface="微软雅黑" panose="020B0503020204020204" pitchFamily="34" charset="-122"/>
                <a:ea typeface="微软雅黑" panose="020B0503020204020204" pitchFamily="34" charset="-122"/>
              </a:rPr>
              <a:t>国内</a:t>
            </a:r>
            <a:r>
              <a:rPr lang="zh-CN" altLang="en-US" sz="1215" dirty="0">
                <a:solidFill>
                  <a:srgbClr val="C00000"/>
                </a:solidFill>
                <a:latin typeface="微软雅黑" panose="020B0503020204020204" pitchFamily="34" charset="-122"/>
                <a:ea typeface="微软雅黑" panose="020B0503020204020204" pitchFamily="34" charset="-122"/>
              </a:rPr>
              <a:t>首个</a:t>
            </a:r>
            <a:r>
              <a:rPr lang="zh-CN" altLang="en-US" sz="1215" dirty="0">
                <a:latin typeface="微软雅黑" panose="020B0503020204020204" pitchFamily="34" charset="-122"/>
                <a:ea typeface="微软雅黑" panose="020B0503020204020204" pitchFamily="34" charset="-122"/>
              </a:rPr>
              <a:t>第二代嘌呤类似物药物</a:t>
            </a:r>
            <a:endParaRPr lang="zh-CN" altLang="en-US" sz="1215" dirty="0">
              <a:solidFill>
                <a:srgbClr val="C00000"/>
              </a:solidFill>
              <a:latin typeface="微软雅黑" panose="020B0503020204020204" pitchFamily="34" charset="-122"/>
              <a:ea typeface="微软雅黑" panose="020B0503020204020204" pitchFamily="34" charset="-122"/>
            </a:endParaRPr>
          </a:p>
          <a:p>
            <a:pPr algn="ctr" defTabSz="462280">
              <a:lnSpc>
                <a:spcPct val="150000"/>
              </a:lnSpc>
            </a:pPr>
            <a:endParaRPr lang="zh-CN" altLang="en-US" sz="955" dirty="0">
              <a:solidFill>
                <a:prstClr val="black"/>
              </a:solidFill>
              <a:latin typeface="微软雅黑" panose="020B0503020204020204" pitchFamily="34" charset="-122"/>
              <a:ea typeface="微软雅黑" panose="020B0503020204020204" pitchFamily="34" charset="-122"/>
            </a:endParaRPr>
          </a:p>
        </p:txBody>
      </p:sp>
      <p:pic>
        <p:nvPicPr>
          <p:cNvPr id="4" name="图片 3"/>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485349" y="177739"/>
            <a:ext cx="1231137" cy="348926"/>
          </a:xfrm>
          <a:prstGeom prst="rect">
            <a:avLst/>
          </a:prstGeom>
        </p:spPr>
      </p:pic>
      <p:sp>
        <p:nvSpPr>
          <p:cNvPr id="9" name="object 12"/>
          <p:cNvSpPr txBox="1"/>
          <p:nvPr/>
        </p:nvSpPr>
        <p:spPr>
          <a:xfrm>
            <a:off x="2094747" y="1653190"/>
            <a:ext cx="3621739" cy="920994"/>
          </a:xfrm>
          <a:prstGeom prst="rect">
            <a:avLst/>
          </a:prstGeom>
          <a:solidFill>
            <a:srgbClr val="FFFFFF"/>
          </a:solidFill>
        </p:spPr>
        <p:txBody>
          <a:bodyPr vert="horz" wrap="square" lIns="0" tIns="8990" rIns="0" bIns="0" rtlCol="0">
            <a:spAutoFit/>
          </a:bodyPr>
          <a:lstStyle/>
          <a:p>
            <a:pPr marL="179705" indent="-173355" defTabSz="462280">
              <a:lnSpc>
                <a:spcPct val="150000"/>
              </a:lnSpc>
              <a:buFont typeface="Arial" panose="020B0604020202020204" pitchFamily="34" charset="0"/>
              <a:buChar char="•"/>
            </a:pP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获国家重大新药创制科技重大专项</a:t>
            </a:r>
            <a:endPar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endParaRPr>
          </a:p>
          <a:p>
            <a:pPr marL="177800" indent="-171450" defTabSz="462280">
              <a:lnSpc>
                <a:spcPct val="150000"/>
              </a:lnSpc>
              <a:buFont typeface="Arial" panose="020B0604020202020204" pitchFamily="34" charset="0"/>
              <a:buChar char="•"/>
            </a:pP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历经十余年探索，研发及生产耗资过亿元</a:t>
            </a:r>
            <a:endPar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endParaRPr>
          </a:p>
          <a:p>
            <a:pPr marL="179705" indent="-173355" defTabSz="462280">
              <a:lnSpc>
                <a:spcPct val="150000"/>
              </a:lnSpc>
              <a:buFont typeface="Arial" panose="020B0604020202020204" pitchFamily="34" charset="0"/>
              <a:buChar char="•"/>
            </a:pP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纳入</a:t>
            </a:r>
            <a:r>
              <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rPr>
              <a:t>《</a:t>
            </a: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第四批鼓励研发申报儿童药品建议清单</a:t>
            </a:r>
            <a:r>
              <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rPr>
              <a:t>》</a:t>
            </a:r>
            <a:endPar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endParaRPr>
          </a:p>
          <a:p>
            <a:pPr marL="179705" indent="-173355" defTabSz="462280">
              <a:lnSpc>
                <a:spcPct val="150000"/>
              </a:lnSpc>
              <a:buFont typeface="Arial" panose="020B0604020202020204" pitchFamily="34" charset="0"/>
              <a:buChar char="•"/>
            </a:pP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国外权威指南</a:t>
            </a:r>
            <a:r>
              <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rPr>
              <a:t>《NCCN》</a:t>
            </a:r>
            <a:r>
              <a:rPr lang="zh-CN" altLang="en-US" sz="810" b="1" spc="8" dirty="0">
                <a:solidFill>
                  <a:srgbClr val="FF0000"/>
                </a:solidFill>
                <a:latin typeface="微软雅黑" panose="020B0503020204020204" pitchFamily="34" charset="-122"/>
                <a:ea typeface="微软雅黑" panose="020B0503020204020204" pitchFamily="34" charset="-122"/>
                <a:cs typeface="+mn-ea"/>
                <a:sym typeface="+mn-lt"/>
              </a:rPr>
              <a:t>推荐治疗复发或难治性急性淋巴细胞白血病</a:t>
            </a:r>
            <a:endParaRPr lang="en-US" altLang="zh-CN" sz="810" b="1" spc="8" dirty="0">
              <a:solidFill>
                <a:srgbClr val="FF0000"/>
              </a:solidFill>
              <a:latin typeface="微软雅黑" panose="020B0503020204020204" pitchFamily="34" charset="-122"/>
              <a:ea typeface="微软雅黑" panose="020B0503020204020204" pitchFamily="34" charset="-122"/>
              <a:cs typeface="+mn-ea"/>
              <a:sym typeface="+mn-lt"/>
            </a:endParaRPr>
          </a:p>
          <a:p>
            <a:pPr marL="177800" indent="-171450" defTabSz="462280">
              <a:lnSpc>
                <a:spcPct val="150000"/>
              </a:lnSpc>
              <a:buFont typeface="Arial" panose="020B0604020202020204" pitchFamily="34" charset="0"/>
              <a:buChar char="•"/>
            </a:pPr>
            <a:endParaRPr lang="zh-CN" altLang="en-US" sz="810" b="1" spc="8" dirty="0">
              <a:solidFill>
                <a:srgbClr val="1E3968"/>
              </a:solidFill>
              <a:latin typeface="微软雅黑" panose="020B0503020204020204" pitchFamily="34" charset="-122"/>
              <a:ea typeface="微软雅黑" panose="020B0503020204020204" pitchFamily="34" charset="-122"/>
              <a:cs typeface="+mn-ea"/>
              <a:sym typeface="+mn-lt"/>
            </a:endParaRPr>
          </a:p>
        </p:txBody>
      </p:sp>
      <p:sp>
        <p:nvSpPr>
          <p:cNvPr id="18" name="圆角矩形 12"/>
          <p:cNvSpPr/>
          <p:nvPr/>
        </p:nvSpPr>
        <p:spPr>
          <a:xfrm>
            <a:off x="1527601" y="2720453"/>
            <a:ext cx="2679455" cy="358338"/>
          </a:xfrm>
          <a:prstGeom prst="roundRect">
            <a:avLst>
              <a:gd name="adj" fmla="val 26820"/>
            </a:avLst>
          </a:prstGeom>
          <a:solidFill>
            <a:sysClr val="window" lastClr="FFFFFF">
              <a:lumMod val="95000"/>
            </a:sysClr>
          </a:solidFill>
          <a:ln w="25400" cap="flat" cmpd="sng" algn="ctr">
            <a:noFill/>
            <a:prstDash val="solid"/>
          </a:ln>
          <a:effectLst/>
        </p:spPr>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62280">
              <a:defRPr/>
            </a:pPr>
            <a:r>
              <a:rPr lang="zh-CN" altLang="en-US" sz="1010" b="1" dirty="0">
                <a:solidFill>
                  <a:sysClr val="windowText" lastClr="000000"/>
                </a:solidFill>
                <a:latin typeface="微软雅黑" panose="020B0503020204020204" pitchFamily="34" charset="-122"/>
                <a:ea typeface="微软雅黑" panose="020B0503020204020204" pitchFamily="34" charset="-122"/>
              </a:rPr>
              <a:t>亿帆医药股份有限公司</a:t>
            </a:r>
            <a:endParaRPr lang="zh-CN" altLang="en-US" sz="1010" b="1" dirty="0">
              <a:solidFill>
                <a:sysClr val="windowText" lastClr="000000"/>
              </a:solidFill>
              <a:latin typeface="微软雅黑" panose="020B0503020204020204" pitchFamily="34" charset="-122"/>
              <a:ea typeface="微软雅黑" panose="020B0503020204020204" pitchFamily="34" charset="-122"/>
            </a:endParaRPr>
          </a:p>
        </p:txBody>
      </p:sp>
      <p:pic>
        <p:nvPicPr>
          <p:cNvPr id="6" name="图片 5"/>
          <p:cNvPicPr>
            <a:picLocks noChangeAspect="1"/>
          </p:cNvPicPr>
          <p:nvPr/>
        </p:nvPicPr>
        <p:blipFill>
          <a:blip r:embed="rId5"/>
          <a:stretch>
            <a:fillRect/>
          </a:stretch>
        </p:blipFill>
        <p:spPr>
          <a:xfrm>
            <a:off x="257278" y="1422954"/>
            <a:ext cx="1628476" cy="11512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圆角 3"/>
          <p:cNvSpPr/>
          <p:nvPr/>
        </p:nvSpPr>
        <p:spPr>
          <a:xfrm>
            <a:off x="41960" y="407298"/>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基本信息</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5" name="矩形: 圆角 4"/>
          <p:cNvSpPr/>
          <p:nvPr/>
        </p:nvSpPr>
        <p:spPr>
          <a:xfrm>
            <a:off x="43378" y="967932"/>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安全性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6" name="矩形: 圆角 5"/>
          <p:cNvSpPr/>
          <p:nvPr/>
        </p:nvSpPr>
        <p:spPr>
          <a:xfrm>
            <a:off x="41959" y="138270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有效性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7" name="矩形: 圆角 6"/>
          <p:cNvSpPr/>
          <p:nvPr/>
        </p:nvSpPr>
        <p:spPr>
          <a:xfrm>
            <a:off x="31775" y="1827751"/>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创新性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8" name="矩形: 圆角 7"/>
          <p:cNvSpPr/>
          <p:nvPr/>
        </p:nvSpPr>
        <p:spPr>
          <a:xfrm>
            <a:off x="32502" y="2272797"/>
            <a:ext cx="118175" cy="346762"/>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公平性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26" name="矩形 25"/>
          <p:cNvSpPr/>
          <p:nvPr/>
        </p:nvSpPr>
        <p:spPr bwMode="gray">
          <a:xfrm>
            <a:off x="214965" y="1895599"/>
            <a:ext cx="2699685" cy="155882"/>
          </a:xfrm>
          <a:prstGeom prst="rect">
            <a:avLst/>
          </a:prstGeom>
          <a:solidFill>
            <a:srgbClr val="0095FF">
              <a:lumMod val="20000"/>
              <a:lumOff val="80000"/>
            </a:srgbClr>
          </a:solidFill>
          <a:ln w="28575" cap="flat" cmpd="sng" algn="ctr">
            <a:noFill/>
            <a:prstDash val="solid"/>
            <a:miter lim="800000"/>
            <a:headEnd type="none" w="med" len="med"/>
            <a:tailEnd type="none" w="med" len="med"/>
          </a:ln>
          <a:effectLst/>
        </p:spPr>
        <p:txBody>
          <a:bodyPr vert="horz" wrap="square" lIns="46229" tIns="23115" rIns="46229" bIns="23115" numCol="1" rtlCol="0" anchor="ctr" anchorCtr="0" compatLnSpc="1">
            <a:noAutofit/>
          </a:bodyPr>
          <a:lstStyle/>
          <a:p>
            <a:pPr algn="ctr" defTabSz="462280" fontAlgn="base">
              <a:lnSpc>
                <a:spcPct val="90000"/>
              </a:lnSpc>
              <a:spcAft>
                <a:spcPct val="0"/>
              </a:spcAft>
              <a:buClr>
                <a:srgbClr val="0095FF"/>
              </a:buClr>
              <a:buSzPct val="90000"/>
              <a:defRPr/>
            </a:pPr>
            <a:r>
              <a:rPr lang="zh-CN" altLang="en-US" sz="910" b="1" kern="0" dirty="0">
                <a:solidFill>
                  <a:srgbClr val="0047BB"/>
                </a:solidFill>
                <a:latin typeface="微软雅黑" panose="020B0503020204020204" pitchFamily="34" charset="-122"/>
                <a:ea typeface="微软雅黑" panose="020B0503020204020204" pitchFamily="34" charset="-122"/>
              </a:rPr>
              <a:t>弥补药品目录短板</a:t>
            </a:r>
            <a:endParaRPr lang="zh-CN" altLang="en-US" sz="910" b="1" kern="0" dirty="0">
              <a:solidFill>
                <a:srgbClr val="0047BB"/>
              </a:solidFill>
              <a:latin typeface="微软雅黑" panose="020B0503020204020204" pitchFamily="34" charset="-122"/>
              <a:ea typeface="微软雅黑" panose="020B0503020204020204" pitchFamily="34" charset="-122"/>
            </a:endParaRPr>
          </a:p>
        </p:txBody>
      </p:sp>
      <p:sp>
        <p:nvSpPr>
          <p:cNvPr id="27" name="iconfont-1039-798071"/>
          <p:cNvSpPr/>
          <p:nvPr/>
        </p:nvSpPr>
        <p:spPr>
          <a:xfrm>
            <a:off x="958609" y="1921087"/>
            <a:ext cx="108408" cy="108333"/>
          </a:xfrm>
          <a:custGeom>
            <a:avLst/>
            <a:gdLst>
              <a:gd name="connsiteX0" fmla="*/ 304094 w 608274"/>
              <a:gd name="connsiteY0" fmla="*/ 322696 h 607851"/>
              <a:gd name="connsiteX1" fmla="*/ 313714 w 608274"/>
              <a:gd name="connsiteY1" fmla="*/ 322696 h 607851"/>
              <a:gd name="connsiteX2" fmla="*/ 323238 w 608274"/>
              <a:gd name="connsiteY2" fmla="*/ 322696 h 607851"/>
              <a:gd name="connsiteX3" fmla="*/ 383955 w 608274"/>
              <a:gd name="connsiteY3" fmla="*/ 322696 h 607851"/>
              <a:gd name="connsiteX4" fmla="*/ 376716 w 608274"/>
              <a:gd name="connsiteY4" fmla="*/ 356882 h 607851"/>
              <a:gd name="connsiteX5" fmla="*/ 400003 w 608274"/>
              <a:gd name="connsiteY5" fmla="*/ 411893 h 607851"/>
              <a:gd name="connsiteX6" fmla="*/ 455101 w 608274"/>
              <a:gd name="connsiteY6" fmla="*/ 435238 h 607851"/>
              <a:gd name="connsiteX7" fmla="*/ 456244 w 608274"/>
              <a:gd name="connsiteY7" fmla="*/ 435238 h 607851"/>
              <a:gd name="connsiteX8" fmla="*/ 512484 w 608274"/>
              <a:gd name="connsiteY8" fmla="*/ 411988 h 607851"/>
              <a:gd name="connsiteX9" fmla="*/ 535771 w 608274"/>
              <a:gd name="connsiteY9" fmla="*/ 355836 h 607851"/>
              <a:gd name="connsiteX10" fmla="*/ 528533 w 608274"/>
              <a:gd name="connsiteY10" fmla="*/ 322696 h 607851"/>
              <a:gd name="connsiteX11" fmla="*/ 608203 w 608274"/>
              <a:gd name="connsiteY11" fmla="*/ 322696 h 607851"/>
              <a:gd name="connsiteX12" fmla="*/ 608203 w 608274"/>
              <a:gd name="connsiteY12" fmla="*/ 582156 h 607851"/>
              <a:gd name="connsiteX13" fmla="*/ 582821 w 608274"/>
              <a:gd name="connsiteY13" fmla="*/ 607498 h 607851"/>
              <a:gd name="connsiteX14" fmla="*/ 323238 w 608274"/>
              <a:gd name="connsiteY14" fmla="*/ 607498 h 607851"/>
              <a:gd name="connsiteX15" fmla="*/ 313714 w 608274"/>
              <a:gd name="connsiteY15" fmla="*/ 607498 h 607851"/>
              <a:gd name="connsiteX16" fmla="*/ 304189 w 608274"/>
              <a:gd name="connsiteY16" fmla="*/ 607498 h 607851"/>
              <a:gd name="connsiteX17" fmla="*/ 304094 w 608274"/>
              <a:gd name="connsiteY17" fmla="*/ 607498 h 607851"/>
              <a:gd name="connsiteX18" fmla="*/ 304094 w 608274"/>
              <a:gd name="connsiteY18" fmla="*/ 493910 h 607851"/>
              <a:gd name="connsiteX19" fmla="*/ 304094 w 608274"/>
              <a:gd name="connsiteY19" fmla="*/ 493482 h 607851"/>
              <a:gd name="connsiteX20" fmla="*/ 288760 w 608274"/>
              <a:gd name="connsiteY20" fmla="*/ 503562 h 607851"/>
              <a:gd name="connsiteX21" fmla="*/ 251854 w 608274"/>
              <a:gd name="connsiteY21" fmla="*/ 516067 h 607851"/>
              <a:gd name="connsiteX22" fmla="*/ 199232 w 608274"/>
              <a:gd name="connsiteY22" fmla="*/ 485495 h 607851"/>
              <a:gd name="connsiteX23" fmla="*/ 191375 w 608274"/>
              <a:gd name="connsiteY23" fmla="*/ 454827 h 607851"/>
              <a:gd name="connsiteX24" fmla="*/ 251092 w 608274"/>
              <a:gd name="connsiteY24" fmla="*/ 395299 h 607851"/>
              <a:gd name="connsiteX25" fmla="*/ 251854 w 608274"/>
              <a:gd name="connsiteY25" fmla="*/ 395299 h 607851"/>
              <a:gd name="connsiteX26" fmla="*/ 288760 w 608274"/>
              <a:gd name="connsiteY26" fmla="*/ 407852 h 607851"/>
              <a:gd name="connsiteX27" fmla="*/ 304094 w 608274"/>
              <a:gd name="connsiteY27" fmla="*/ 417884 h 607851"/>
              <a:gd name="connsiteX28" fmla="*/ 152127 w 608274"/>
              <a:gd name="connsiteY28" fmla="*/ 191656 h 607851"/>
              <a:gd name="connsiteX29" fmla="*/ 152984 w 608274"/>
              <a:gd name="connsiteY29" fmla="*/ 191656 h 607851"/>
              <a:gd name="connsiteX30" fmla="*/ 212616 w 608274"/>
              <a:gd name="connsiteY30" fmla="*/ 251282 h 607851"/>
              <a:gd name="connsiteX31" fmla="*/ 199566 w 608274"/>
              <a:gd name="connsiteY31" fmla="*/ 289464 h 607851"/>
              <a:gd name="connsiteX32" fmla="*/ 189945 w 608274"/>
              <a:gd name="connsiteY32" fmla="*/ 304204 h 607851"/>
              <a:gd name="connsiteX33" fmla="*/ 285155 w 608274"/>
              <a:gd name="connsiteY33" fmla="*/ 304204 h 607851"/>
              <a:gd name="connsiteX34" fmla="*/ 285060 w 608274"/>
              <a:gd name="connsiteY34" fmla="*/ 383516 h 607851"/>
              <a:gd name="connsiteX35" fmla="*/ 251862 w 608274"/>
              <a:gd name="connsiteY35" fmla="*/ 376288 h 607851"/>
              <a:gd name="connsiteX36" fmla="*/ 250862 w 608274"/>
              <a:gd name="connsiteY36" fmla="*/ 376288 h 607851"/>
              <a:gd name="connsiteX37" fmla="*/ 195708 w 608274"/>
              <a:gd name="connsiteY37" fmla="*/ 399540 h 607851"/>
              <a:gd name="connsiteX38" fmla="*/ 172322 w 608274"/>
              <a:gd name="connsiteY38" fmla="*/ 454601 h 607851"/>
              <a:gd name="connsiteX39" fmla="*/ 195231 w 608274"/>
              <a:gd name="connsiteY39" fmla="*/ 511470 h 607851"/>
              <a:gd name="connsiteX40" fmla="*/ 220618 w 608274"/>
              <a:gd name="connsiteY40" fmla="*/ 528778 h 607851"/>
              <a:gd name="connsiteX41" fmla="*/ 251862 w 608274"/>
              <a:gd name="connsiteY41" fmla="*/ 535102 h 607851"/>
              <a:gd name="connsiteX42" fmla="*/ 285060 w 608274"/>
              <a:gd name="connsiteY42" fmla="*/ 527874 h 607851"/>
              <a:gd name="connsiteX43" fmla="*/ 285060 w 608274"/>
              <a:gd name="connsiteY43" fmla="*/ 607518 h 607851"/>
              <a:gd name="connsiteX44" fmla="*/ 285060 w 608274"/>
              <a:gd name="connsiteY44" fmla="*/ 607851 h 607851"/>
              <a:gd name="connsiteX45" fmla="*/ 25434 w 608274"/>
              <a:gd name="connsiteY45" fmla="*/ 607851 h 607851"/>
              <a:gd name="connsiteX46" fmla="*/ 0 w 608274"/>
              <a:gd name="connsiteY46" fmla="*/ 582508 h 607851"/>
              <a:gd name="connsiteX47" fmla="*/ 0 w 608274"/>
              <a:gd name="connsiteY47" fmla="*/ 329548 h 607851"/>
              <a:gd name="connsiteX48" fmla="*/ 25434 w 608274"/>
              <a:gd name="connsiteY48" fmla="*/ 304204 h 607851"/>
              <a:gd name="connsiteX49" fmla="*/ 114262 w 608274"/>
              <a:gd name="connsiteY49" fmla="*/ 304204 h 607851"/>
              <a:gd name="connsiteX50" fmla="*/ 104593 w 608274"/>
              <a:gd name="connsiteY50" fmla="*/ 289417 h 607851"/>
              <a:gd name="connsiteX51" fmla="*/ 91591 w 608274"/>
              <a:gd name="connsiteY51" fmla="*/ 252043 h 607851"/>
              <a:gd name="connsiteX52" fmla="*/ 152127 w 608274"/>
              <a:gd name="connsiteY52" fmla="*/ 191656 h 607851"/>
              <a:gd name="connsiteX53" fmla="*/ 304208 w 608274"/>
              <a:gd name="connsiteY53" fmla="*/ 0 h 607851"/>
              <a:gd name="connsiteX54" fmla="*/ 582895 w 608274"/>
              <a:gd name="connsiteY54" fmla="*/ 0 h 607851"/>
              <a:gd name="connsiteX55" fmla="*/ 608274 w 608274"/>
              <a:gd name="connsiteY55" fmla="*/ 25344 h 607851"/>
              <a:gd name="connsiteX56" fmla="*/ 608274 w 608274"/>
              <a:gd name="connsiteY56" fmla="*/ 292854 h 607851"/>
              <a:gd name="connsiteX57" fmla="*/ 608274 w 608274"/>
              <a:gd name="connsiteY57" fmla="*/ 303647 h 607851"/>
              <a:gd name="connsiteX58" fmla="*/ 606512 w 608274"/>
              <a:gd name="connsiteY58" fmla="*/ 303647 h 607851"/>
              <a:gd name="connsiteX59" fmla="*/ 494095 w 608274"/>
              <a:gd name="connsiteY59" fmla="*/ 303647 h 607851"/>
              <a:gd name="connsiteX60" fmla="*/ 494190 w 608274"/>
              <a:gd name="connsiteY60" fmla="*/ 303837 h 607851"/>
              <a:gd name="connsiteX61" fmla="*/ 504189 w 608274"/>
              <a:gd name="connsiteY61" fmla="*/ 319053 h 607851"/>
              <a:gd name="connsiteX62" fmla="*/ 516711 w 608274"/>
              <a:gd name="connsiteY62" fmla="*/ 355808 h 607851"/>
              <a:gd name="connsiteX63" fmla="*/ 496856 w 608274"/>
              <a:gd name="connsiteY63" fmla="*/ 400552 h 607851"/>
              <a:gd name="connsiteX64" fmla="*/ 456241 w 608274"/>
              <a:gd name="connsiteY64" fmla="*/ 416195 h 607851"/>
              <a:gd name="connsiteX65" fmla="*/ 455384 w 608274"/>
              <a:gd name="connsiteY65" fmla="*/ 416195 h 607851"/>
              <a:gd name="connsiteX66" fmla="*/ 395771 w 608274"/>
              <a:gd name="connsiteY66" fmla="*/ 356617 h 607851"/>
              <a:gd name="connsiteX67" fmla="*/ 408246 w 608274"/>
              <a:gd name="connsiteY67" fmla="*/ 319053 h 607851"/>
              <a:gd name="connsiteX68" fmla="*/ 418387 w 608274"/>
              <a:gd name="connsiteY68" fmla="*/ 303647 h 607851"/>
              <a:gd name="connsiteX69" fmla="*/ 323254 w 608274"/>
              <a:gd name="connsiteY69" fmla="*/ 303647 h 607851"/>
              <a:gd name="connsiteX70" fmla="*/ 304208 w 608274"/>
              <a:gd name="connsiteY70" fmla="*/ 303647 h 607851"/>
              <a:gd name="connsiteX71" fmla="*/ 304208 w 608274"/>
              <a:gd name="connsiteY71" fmla="*/ 187152 h 607851"/>
              <a:gd name="connsiteX72" fmla="*/ 317683 w 608274"/>
              <a:gd name="connsiteY72" fmla="*/ 198279 h 607851"/>
              <a:gd name="connsiteX73" fmla="*/ 356298 w 608274"/>
              <a:gd name="connsiteY73" fmla="*/ 212211 h 607851"/>
              <a:gd name="connsiteX74" fmla="*/ 357108 w 608274"/>
              <a:gd name="connsiteY74" fmla="*/ 212211 h 607851"/>
              <a:gd name="connsiteX75" fmla="*/ 416769 w 608274"/>
              <a:gd name="connsiteY75" fmla="*/ 152680 h 607851"/>
              <a:gd name="connsiteX76" fmla="*/ 356298 w 608274"/>
              <a:gd name="connsiteY76" fmla="*/ 91437 h 607851"/>
              <a:gd name="connsiteX77" fmla="*/ 317683 w 608274"/>
              <a:gd name="connsiteY77" fmla="*/ 105368 h 607851"/>
              <a:gd name="connsiteX78" fmla="*/ 304208 w 608274"/>
              <a:gd name="connsiteY78" fmla="*/ 116495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608274" h="607851">
                <a:moveTo>
                  <a:pt x="304094" y="322696"/>
                </a:moveTo>
                <a:lnTo>
                  <a:pt x="313714" y="322696"/>
                </a:lnTo>
                <a:lnTo>
                  <a:pt x="323238" y="322696"/>
                </a:lnTo>
                <a:lnTo>
                  <a:pt x="383955" y="322696"/>
                </a:lnTo>
                <a:cubicBezTo>
                  <a:pt x="379050" y="333347"/>
                  <a:pt x="376574" y="344995"/>
                  <a:pt x="376716" y="356882"/>
                </a:cubicBezTo>
                <a:cubicBezTo>
                  <a:pt x="376955" y="377612"/>
                  <a:pt x="385241" y="397154"/>
                  <a:pt x="400003" y="411893"/>
                </a:cubicBezTo>
                <a:cubicBezTo>
                  <a:pt x="414766" y="426680"/>
                  <a:pt x="434338" y="434953"/>
                  <a:pt x="455101" y="435238"/>
                </a:cubicBezTo>
                <a:cubicBezTo>
                  <a:pt x="455482" y="435238"/>
                  <a:pt x="455863" y="435238"/>
                  <a:pt x="456244" y="435238"/>
                </a:cubicBezTo>
                <a:cubicBezTo>
                  <a:pt x="477483" y="435238"/>
                  <a:pt x="497436" y="427013"/>
                  <a:pt x="512484" y="411988"/>
                </a:cubicBezTo>
                <a:cubicBezTo>
                  <a:pt x="527485" y="397011"/>
                  <a:pt x="535771" y="377042"/>
                  <a:pt x="535771" y="355836"/>
                </a:cubicBezTo>
                <a:cubicBezTo>
                  <a:pt x="535771" y="344330"/>
                  <a:pt x="533247" y="333014"/>
                  <a:pt x="528533" y="322696"/>
                </a:cubicBezTo>
                <a:lnTo>
                  <a:pt x="608203" y="322696"/>
                </a:lnTo>
                <a:lnTo>
                  <a:pt x="608203" y="582156"/>
                </a:lnTo>
                <a:cubicBezTo>
                  <a:pt x="608203" y="596182"/>
                  <a:pt x="596822" y="607498"/>
                  <a:pt x="582821" y="607498"/>
                </a:cubicBezTo>
                <a:lnTo>
                  <a:pt x="323238" y="607498"/>
                </a:lnTo>
                <a:lnTo>
                  <a:pt x="313714" y="607498"/>
                </a:lnTo>
                <a:lnTo>
                  <a:pt x="304189" y="607498"/>
                </a:lnTo>
                <a:lnTo>
                  <a:pt x="304094" y="607498"/>
                </a:lnTo>
                <a:lnTo>
                  <a:pt x="304094" y="493910"/>
                </a:lnTo>
                <a:lnTo>
                  <a:pt x="304094" y="493482"/>
                </a:lnTo>
                <a:cubicBezTo>
                  <a:pt x="300713" y="495384"/>
                  <a:pt x="295475" y="499283"/>
                  <a:pt x="288760" y="503562"/>
                </a:cubicBezTo>
                <a:cubicBezTo>
                  <a:pt x="277855" y="510409"/>
                  <a:pt x="265759" y="516067"/>
                  <a:pt x="251854" y="516067"/>
                </a:cubicBezTo>
                <a:cubicBezTo>
                  <a:pt x="229281" y="516067"/>
                  <a:pt x="209614" y="503752"/>
                  <a:pt x="199232" y="485495"/>
                </a:cubicBezTo>
                <a:cubicBezTo>
                  <a:pt x="194089" y="476461"/>
                  <a:pt x="191232" y="466001"/>
                  <a:pt x="191375" y="454827"/>
                </a:cubicBezTo>
                <a:cubicBezTo>
                  <a:pt x="191803" y="422258"/>
                  <a:pt x="218471" y="395727"/>
                  <a:pt x="251092" y="395299"/>
                </a:cubicBezTo>
                <a:cubicBezTo>
                  <a:pt x="251330" y="395299"/>
                  <a:pt x="251616" y="395299"/>
                  <a:pt x="251854" y="395299"/>
                </a:cubicBezTo>
                <a:cubicBezTo>
                  <a:pt x="265759" y="395299"/>
                  <a:pt x="278141" y="400529"/>
                  <a:pt x="288760" y="407852"/>
                </a:cubicBezTo>
                <a:cubicBezTo>
                  <a:pt x="294522" y="411798"/>
                  <a:pt x="300713" y="415982"/>
                  <a:pt x="304094" y="417884"/>
                </a:cubicBezTo>
                <a:close/>
                <a:moveTo>
                  <a:pt x="152127" y="191656"/>
                </a:moveTo>
                <a:cubicBezTo>
                  <a:pt x="152413" y="191656"/>
                  <a:pt x="152699" y="191656"/>
                  <a:pt x="152984" y="191656"/>
                </a:cubicBezTo>
                <a:cubicBezTo>
                  <a:pt x="185563" y="192084"/>
                  <a:pt x="212187" y="218712"/>
                  <a:pt x="212616" y="251282"/>
                </a:cubicBezTo>
                <a:cubicBezTo>
                  <a:pt x="212807" y="265737"/>
                  <a:pt x="207139" y="278480"/>
                  <a:pt x="199566" y="289464"/>
                </a:cubicBezTo>
                <a:cubicBezTo>
                  <a:pt x="195660" y="295170"/>
                  <a:pt x="192278" y="300210"/>
                  <a:pt x="189945" y="304204"/>
                </a:cubicBezTo>
                <a:lnTo>
                  <a:pt x="285155" y="304204"/>
                </a:lnTo>
                <a:lnTo>
                  <a:pt x="285060" y="383516"/>
                </a:lnTo>
                <a:cubicBezTo>
                  <a:pt x="274724" y="378808"/>
                  <a:pt x="263389" y="376288"/>
                  <a:pt x="251862" y="376288"/>
                </a:cubicBezTo>
                <a:cubicBezTo>
                  <a:pt x="251529" y="376288"/>
                  <a:pt x="251195" y="376288"/>
                  <a:pt x="250862" y="376288"/>
                </a:cubicBezTo>
                <a:cubicBezTo>
                  <a:pt x="230096" y="376574"/>
                  <a:pt x="210473" y="384800"/>
                  <a:pt x="195708" y="399540"/>
                </a:cubicBezTo>
                <a:cubicBezTo>
                  <a:pt x="180895" y="414327"/>
                  <a:pt x="172608" y="433870"/>
                  <a:pt x="172322" y="454601"/>
                </a:cubicBezTo>
                <a:cubicBezTo>
                  <a:pt x="172036" y="475998"/>
                  <a:pt x="180133" y="496207"/>
                  <a:pt x="195231" y="511470"/>
                </a:cubicBezTo>
                <a:cubicBezTo>
                  <a:pt x="202519" y="518887"/>
                  <a:pt x="211092" y="524688"/>
                  <a:pt x="220618" y="528778"/>
                </a:cubicBezTo>
                <a:cubicBezTo>
                  <a:pt x="230525" y="532962"/>
                  <a:pt x="241051" y="535102"/>
                  <a:pt x="251862" y="535102"/>
                </a:cubicBezTo>
                <a:cubicBezTo>
                  <a:pt x="263389" y="535102"/>
                  <a:pt x="274724" y="532629"/>
                  <a:pt x="285060" y="527874"/>
                </a:cubicBezTo>
                <a:lnTo>
                  <a:pt x="285060" y="607518"/>
                </a:lnTo>
                <a:lnTo>
                  <a:pt x="285060" y="607851"/>
                </a:lnTo>
                <a:lnTo>
                  <a:pt x="25434" y="607851"/>
                </a:lnTo>
                <a:cubicBezTo>
                  <a:pt x="11383" y="607851"/>
                  <a:pt x="0" y="596535"/>
                  <a:pt x="0" y="582508"/>
                </a:cubicBezTo>
                <a:lnTo>
                  <a:pt x="0" y="329548"/>
                </a:lnTo>
                <a:cubicBezTo>
                  <a:pt x="0" y="315569"/>
                  <a:pt x="11383" y="304204"/>
                  <a:pt x="25434" y="304204"/>
                </a:cubicBezTo>
                <a:lnTo>
                  <a:pt x="114262" y="304204"/>
                </a:lnTo>
                <a:cubicBezTo>
                  <a:pt x="111928" y="300210"/>
                  <a:pt x="108213" y="294695"/>
                  <a:pt x="104593" y="289417"/>
                </a:cubicBezTo>
                <a:cubicBezTo>
                  <a:pt x="97163" y="278623"/>
                  <a:pt x="91591" y="266165"/>
                  <a:pt x="91591" y="252043"/>
                </a:cubicBezTo>
                <a:cubicBezTo>
                  <a:pt x="91591" y="218712"/>
                  <a:pt x="118692" y="191656"/>
                  <a:pt x="152127" y="191656"/>
                </a:cubicBezTo>
                <a:close/>
                <a:moveTo>
                  <a:pt x="304208" y="0"/>
                </a:moveTo>
                <a:lnTo>
                  <a:pt x="582895" y="0"/>
                </a:lnTo>
                <a:cubicBezTo>
                  <a:pt x="596894" y="0"/>
                  <a:pt x="608274" y="11364"/>
                  <a:pt x="608274" y="25344"/>
                </a:cubicBezTo>
                <a:lnTo>
                  <a:pt x="608274" y="292854"/>
                </a:lnTo>
                <a:lnTo>
                  <a:pt x="608274" y="303647"/>
                </a:lnTo>
                <a:lnTo>
                  <a:pt x="606512" y="303647"/>
                </a:lnTo>
                <a:lnTo>
                  <a:pt x="494095" y="303647"/>
                </a:lnTo>
                <a:cubicBezTo>
                  <a:pt x="494095" y="303742"/>
                  <a:pt x="494142" y="303790"/>
                  <a:pt x="494190" y="303837"/>
                </a:cubicBezTo>
                <a:cubicBezTo>
                  <a:pt x="496047" y="307118"/>
                  <a:pt x="499570" y="312301"/>
                  <a:pt x="504189" y="319053"/>
                </a:cubicBezTo>
                <a:cubicBezTo>
                  <a:pt x="511474" y="329609"/>
                  <a:pt x="516711" y="341971"/>
                  <a:pt x="516711" y="355808"/>
                </a:cubicBezTo>
                <a:cubicBezTo>
                  <a:pt x="516711" y="373544"/>
                  <a:pt x="509045" y="389520"/>
                  <a:pt x="496856" y="400552"/>
                </a:cubicBezTo>
                <a:cubicBezTo>
                  <a:pt x="486143" y="410299"/>
                  <a:pt x="471859" y="416195"/>
                  <a:pt x="456241" y="416195"/>
                </a:cubicBezTo>
                <a:cubicBezTo>
                  <a:pt x="455955" y="416195"/>
                  <a:pt x="455670" y="416195"/>
                  <a:pt x="455384" y="416195"/>
                </a:cubicBezTo>
                <a:cubicBezTo>
                  <a:pt x="422768" y="415767"/>
                  <a:pt x="396152" y="389140"/>
                  <a:pt x="395771" y="356617"/>
                </a:cubicBezTo>
                <a:cubicBezTo>
                  <a:pt x="395580" y="342447"/>
                  <a:pt x="400675" y="329751"/>
                  <a:pt x="408246" y="319053"/>
                </a:cubicBezTo>
                <a:cubicBezTo>
                  <a:pt x="412388" y="313157"/>
                  <a:pt x="417483" y="305454"/>
                  <a:pt x="418387" y="303647"/>
                </a:cubicBezTo>
                <a:lnTo>
                  <a:pt x="323254" y="303647"/>
                </a:lnTo>
                <a:lnTo>
                  <a:pt x="304208" y="303647"/>
                </a:lnTo>
                <a:lnTo>
                  <a:pt x="304208" y="187152"/>
                </a:lnTo>
                <a:cubicBezTo>
                  <a:pt x="304208" y="187152"/>
                  <a:pt x="314397" y="195997"/>
                  <a:pt x="317683" y="198279"/>
                </a:cubicBezTo>
                <a:cubicBezTo>
                  <a:pt x="328158" y="206980"/>
                  <a:pt x="341633" y="212211"/>
                  <a:pt x="356298" y="212211"/>
                </a:cubicBezTo>
                <a:cubicBezTo>
                  <a:pt x="356584" y="212211"/>
                  <a:pt x="356822" y="212211"/>
                  <a:pt x="357108" y="212211"/>
                </a:cubicBezTo>
                <a:cubicBezTo>
                  <a:pt x="389676" y="211830"/>
                  <a:pt x="416340" y="185251"/>
                  <a:pt x="416769" y="152680"/>
                </a:cubicBezTo>
                <a:cubicBezTo>
                  <a:pt x="417245" y="118920"/>
                  <a:pt x="390009" y="91437"/>
                  <a:pt x="356298" y="91437"/>
                </a:cubicBezTo>
                <a:cubicBezTo>
                  <a:pt x="341633" y="91437"/>
                  <a:pt x="328158" y="96667"/>
                  <a:pt x="317683" y="105368"/>
                </a:cubicBezTo>
                <a:cubicBezTo>
                  <a:pt x="314397" y="107698"/>
                  <a:pt x="304208" y="116495"/>
                  <a:pt x="304208" y="116495"/>
                </a:cubicBezTo>
                <a:close/>
              </a:path>
            </a:pathLst>
          </a:custGeom>
          <a:solidFill>
            <a:srgbClr val="0047BB"/>
          </a:solidFill>
          <a:ln w="2540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62280">
              <a:defRPr/>
            </a:pPr>
            <a:endParaRPr lang="en-US" sz="910">
              <a:solidFill>
                <a:srgbClr val="FFFFFF"/>
              </a:solidFill>
              <a:latin typeface="Arial" panose="020B0604020202020204"/>
            </a:endParaRPr>
          </a:p>
        </p:txBody>
      </p:sp>
      <p:sp>
        <p:nvSpPr>
          <p:cNvPr id="28" name="矩形 27"/>
          <p:cNvSpPr/>
          <p:nvPr/>
        </p:nvSpPr>
        <p:spPr bwMode="gray">
          <a:xfrm>
            <a:off x="224391" y="568263"/>
            <a:ext cx="2699685" cy="140420"/>
          </a:xfrm>
          <a:prstGeom prst="rect">
            <a:avLst/>
          </a:prstGeom>
          <a:solidFill>
            <a:srgbClr val="0095FF">
              <a:lumMod val="20000"/>
              <a:lumOff val="80000"/>
            </a:srgbClr>
          </a:solidFill>
          <a:ln w="28575" cap="flat" cmpd="sng" algn="ctr">
            <a:noFill/>
            <a:prstDash val="solid"/>
            <a:miter lim="800000"/>
            <a:headEnd type="none" w="med" len="med"/>
            <a:tailEnd type="none" w="med" len="med"/>
          </a:ln>
          <a:effectLst/>
        </p:spPr>
        <p:txBody>
          <a:bodyPr vert="horz" wrap="square" lIns="46229" tIns="23115" rIns="46229" bIns="23115" numCol="1" rtlCol="0" anchor="ctr" anchorCtr="0" compatLnSpc="1">
            <a:noAutofit/>
          </a:bodyPr>
          <a:lstStyle/>
          <a:p>
            <a:pPr algn="ctr" defTabSz="462280" fontAlgn="base">
              <a:lnSpc>
                <a:spcPct val="90000"/>
              </a:lnSpc>
              <a:spcAft>
                <a:spcPct val="0"/>
              </a:spcAft>
              <a:buClr>
                <a:srgbClr val="0095FF"/>
              </a:buClr>
              <a:buSzPct val="90000"/>
              <a:defRPr/>
            </a:pPr>
            <a:r>
              <a:rPr lang="zh-CN" altLang="en-US" sz="910" b="1" kern="0" dirty="0">
                <a:solidFill>
                  <a:srgbClr val="0047BB"/>
                </a:solidFill>
                <a:latin typeface="微软雅黑" panose="020B0503020204020204" pitchFamily="34" charset="-122"/>
                <a:ea typeface="微软雅黑" panose="020B0503020204020204" pitchFamily="34" charset="-122"/>
              </a:rPr>
              <a:t>对公共健康的影响</a:t>
            </a:r>
            <a:endParaRPr lang="zh-CN" altLang="en-US" sz="910" b="1" kern="0" dirty="0">
              <a:solidFill>
                <a:srgbClr val="0047BB"/>
              </a:solidFill>
              <a:latin typeface="微软雅黑" panose="020B0503020204020204" pitchFamily="34" charset="-122"/>
              <a:ea typeface="微软雅黑" panose="020B0503020204020204" pitchFamily="34" charset="-122"/>
            </a:endParaRPr>
          </a:p>
        </p:txBody>
      </p:sp>
      <p:sp>
        <p:nvSpPr>
          <p:cNvPr id="29" name="iconfont-1033-827640"/>
          <p:cNvSpPr/>
          <p:nvPr/>
        </p:nvSpPr>
        <p:spPr>
          <a:xfrm>
            <a:off x="957801" y="566345"/>
            <a:ext cx="109216" cy="109216"/>
          </a:xfrm>
          <a:custGeom>
            <a:avLst/>
            <a:gdLst>
              <a:gd name="T0" fmla="*/ 3457 w 11010"/>
              <a:gd name="T1" fmla="*/ 0 h 11046"/>
              <a:gd name="T2" fmla="*/ 20 w 11010"/>
              <a:gd name="T3" fmla="*/ 3520 h 11046"/>
              <a:gd name="T4" fmla="*/ 7514 w 11010"/>
              <a:gd name="T5" fmla="*/ 11046 h 11046"/>
              <a:gd name="T6" fmla="*/ 10987 w 11010"/>
              <a:gd name="T7" fmla="*/ 7644 h 11046"/>
              <a:gd name="T8" fmla="*/ 11010 w 11010"/>
              <a:gd name="T9" fmla="*/ 21 h 11046"/>
              <a:gd name="T10" fmla="*/ 9541 w 11010"/>
              <a:gd name="T11" fmla="*/ 7640 h 11046"/>
              <a:gd name="T12" fmla="*/ 1428 w 11010"/>
              <a:gd name="T13" fmla="*/ 9595 h 11046"/>
              <a:gd name="T14" fmla="*/ 1458 w 11010"/>
              <a:gd name="T15" fmla="*/ 3546 h 11046"/>
              <a:gd name="T16" fmla="*/ 9567 w 11010"/>
              <a:gd name="T17" fmla="*/ 1445 h 11046"/>
              <a:gd name="T18" fmla="*/ 9541 w 11010"/>
              <a:gd name="T19" fmla="*/ 7640 h 11046"/>
              <a:gd name="T20" fmla="*/ 5047 w 11010"/>
              <a:gd name="T21" fmla="*/ 7425 h 11046"/>
              <a:gd name="T22" fmla="*/ 6361 w 11010"/>
              <a:gd name="T23" fmla="*/ 3652 h 11046"/>
              <a:gd name="T24" fmla="*/ 5903 w 11010"/>
              <a:gd name="T25" fmla="*/ 2890 h 11046"/>
              <a:gd name="T26" fmla="*/ 4343 w 11010"/>
              <a:gd name="T27" fmla="*/ 3364 h 11046"/>
              <a:gd name="T28" fmla="*/ 3232 w 11010"/>
              <a:gd name="T29" fmla="*/ 3652 h 11046"/>
              <a:gd name="T30" fmla="*/ 2600 w 11010"/>
              <a:gd name="T31" fmla="*/ 7185 h 11046"/>
              <a:gd name="T32" fmla="*/ 7470 w 11010"/>
              <a:gd name="T33" fmla="*/ 7841 h 11046"/>
              <a:gd name="T34" fmla="*/ 8102 w 11010"/>
              <a:gd name="T35" fmla="*/ 4460 h 11046"/>
              <a:gd name="T36" fmla="*/ 8103 w 11010"/>
              <a:gd name="T37" fmla="*/ 4307 h 11046"/>
              <a:gd name="T38" fmla="*/ 6787 w 11010"/>
              <a:gd name="T39" fmla="*/ 6103 h 11046"/>
              <a:gd name="T40" fmla="*/ 5830 w 11010"/>
              <a:gd name="T41" fmla="*/ 6245 h 11046"/>
              <a:gd name="T42" fmla="*/ 5694 w 11010"/>
              <a:gd name="T43" fmla="*/ 7233 h 11046"/>
              <a:gd name="T44" fmla="*/ 4874 w 11010"/>
              <a:gd name="T45" fmla="*/ 7092 h 11046"/>
              <a:gd name="T46" fmla="*/ 4053 w 11010"/>
              <a:gd name="T47" fmla="*/ 6245 h 11046"/>
              <a:gd name="T48" fmla="*/ 3917 w 11010"/>
              <a:gd name="T49" fmla="*/ 5393 h 11046"/>
              <a:gd name="T50" fmla="*/ 4874 w 11010"/>
              <a:gd name="T51" fmla="*/ 5252 h 11046"/>
              <a:gd name="T52" fmla="*/ 5010 w 11010"/>
              <a:gd name="T53" fmla="*/ 4253 h 11046"/>
              <a:gd name="T54" fmla="*/ 5830 w 11010"/>
              <a:gd name="T55" fmla="*/ 4394 h 11046"/>
              <a:gd name="T56" fmla="*/ 6651 w 11010"/>
              <a:gd name="T57" fmla="*/ 5252 h 11046"/>
              <a:gd name="T58" fmla="*/ 6787 w 11010"/>
              <a:gd name="T59" fmla="*/ 6103 h 11046"/>
              <a:gd name="T60" fmla="*/ 5903 w 11010"/>
              <a:gd name="T61" fmla="*/ 3248 h 11046"/>
              <a:gd name="T62" fmla="*/ 4618 w 11010"/>
              <a:gd name="T63" fmla="*/ 3408 h 11046"/>
              <a:gd name="T64" fmla="*/ 6085 w 11010"/>
              <a:gd name="T65" fmla="*/ 3652 h 1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010" h="11046">
                <a:moveTo>
                  <a:pt x="3457" y="0"/>
                </a:moveTo>
                <a:lnTo>
                  <a:pt x="3457" y="0"/>
                </a:lnTo>
                <a:cubicBezTo>
                  <a:pt x="1593" y="18"/>
                  <a:pt x="68" y="1664"/>
                  <a:pt x="30" y="3520"/>
                </a:cubicBezTo>
                <a:lnTo>
                  <a:pt x="20" y="3520"/>
                </a:lnTo>
                <a:lnTo>
                  <a:pt x="0" y="11025"/>
                </a:lnTo>
                <a:lnTo>
                  <a:pt x="7514" y="11046"/>
                </a:lnTo>
                <a:lnTo>
                  <a:pt x="7515" y="11045"/>
                </a:lnTo>
                <a:cubicBezTo>
                  <a:pt x="9367" y="11012"/>
                  <a:pt x="10950" y="9490"/>
                  <a:pt x="10987" y="7644"/>
                </a:cubicBezTo>
                <a:lnTo>
                  <a:pt x="10989" y="7644"/>
                </a:lnTo>
                <a:lnTo>
                  <a:pt x="11010" y="21"/>
                </a:lnTo>
                <a:lnTo>
                  <a:pt x="3457" y="0"/>
                </a:lnTo>
                <a:close/>
                <a:moveTo>
                  <a:pt x="9541" y="7640"/>
                </a:moveTo>
                <a:cubicBezTo>
                  <a:pt x="9507" y="8750"/>
                  <a:pt x="8658" y="9565"/>
                  <a:pt x="7547" y="9599"/>
                </a:cubicBezTo>
                <a:lnTo>
                  <a:pt x="1428" y="9595"/>
                </a:lnTo>
                <a:lnTo>
                  <a:pt x="1458" y="3546"/>
                </a:lnTo>
                <a:lnTo>
                  <a:pt x="1458" y="3546"/>
                </a:lnTo>
                <a:cubicBezTo>
                  <a:pt x="1481" y="2408"/>
                  <a:pt x="2308" y="1444"/>
                  <a:pt x="3453" y="1441"/>
                </a:cubicBezTo>
                <a:lnTo>
                  <a:pt x="9567" y="1445"/>
                </a:lnTo>
                <a:lnTo>
                  <a:pt x="9538" y="7640"/>
                </a:lnTo>
                <a:lnTo>
                  <a:pt x="9541" y="7640"/>
                </a:lnTo>
                <a:close/>
                <a:moveTo>
                  <a:pt x="9541" y="7640"/>
                </a:moveTo>
                <a:close/>
                <a:moveTo>
                  <a:pt x="5047" y="7425"/>
                </a:moveTo>
                <a:close/>
                <a:moveTo>
                  <a:pt x="7471" y="3652"/>
                </a:moveTo>
                <a:lnTo>
                  <a:pt x="6361" y="3652"/>
                </a:lnTo>
                <a:lnTo>
                  <a:pt x="6361" y="3364"/>
                </a:lnTo>
                <a:cubicBezTo>
                  <a:pt x="6361" y="3102"/>
                  <a:pt x="6156" y="2890"/>
                  <a:pt x="5903" y="2890"/>
                </a:cubicBezTo>
                <a:lnTo>
                  <a:pt x="4800" y="2890"/>
                </a:lnTo>
                <a:cubicBezTo>
                  <a:pt x="4548" y="2890"/>
                  <a:pt x="4343" y="3102"/>
                  <a:pt x="4343" y="3364"/>
                </a:cubicBezTo>
                <a:lnTo>
                  <a:pt x="4343" y="3652"/>
                </a:lnTo>
                <a:lnTo>
                  <a:pt x="3232" y="3652"/>
                </a:lnTo>
                <a:cubicBezTo>
                  <a:pt x="2883" y="3652"/>
                  <a:pt x="2600" y="3945"/>
                  <a:pt x="2600" y="4307"/>
                </a:cubicBezTo>
                <a:lnTo>
                  <a:pt x="2600" y="7185"/>
                </a:lnTo>
                <a:cubicBezTo>
                  <a:pt x="2600" y="7547"/>
                  <a:pt x="2883" y="7841"/>
                  <a:pt x="3232" y="7841"/>
                </a:cubicBezTo>
                <a:lnTo>
                  <a:pt x="7470" y="7841"/>
                </a:lnTo>
                <a:cubicBezTo>
                  <a:pt x="7819" y="7841"/>
                  <a:pt x="8102" y="7547"/>
                  <a:pt x="8102" y="7185"/>
                </a:cubicBezTo>
                <a:lnTo>
                  <a:pt x="8102" y="4460"/>
                </a:lnTo>
                <a:cubicBezTo>
                  <a:pt x="8102" y="4473"/>
                  <a:pt x="8103" y="4485"/>
                  <a:pt x="8103" y="4498"/>
                </a:cubicBezTo>
                <a:lnTo>
                  <a:pt x="8103" y="4307"/>
                </a:lnTo>
                <a:cubicBezTo>
                  <a:pt x="8103" y="3945"/>
                  <a:pt x="7820" y="3652"/>
                  <a:pt x="7471" y="3652"/>
                </a:cubicBezTo>
                <a:close/>
                <a:moveTo>
                  <a:pt x="6787" y="6103"/>
                </a:moveTo>
                <a:cubicBezTo>
                  <a:pt x="6787" y="6181"/>
                  <a:pt x="6726" y="6245"/>
                  <a:pt x="6651" y="6245"/>
                </a:cubicBezTo>
                <a:lnTo>
                  <a:pt x="5830" y="6245"/>
                </a:lnTo>
                <a:lnTo>
                  <a:pt x="5830" y="7092"/>
                </a:lnTo>
                <a:cubicBezTo>
                  <a:pt x="5830" y="7170"/>
                  <a:pt x="5769" y="7233"/>
                  <a:pt x="5694" y="7233"/>
                </a:cubicBezTo>
                <a:lnTo>
                  <a:pt x="5010" y="7233"/>
                </a:lnTo>
                <a:cubicBezTo>
                  <a:pt x="4935" y="7233"/>
                  <a:pt x="4874" y="7170"/>
                  <a:pt x="4874" y="7092"/>
                </a:cubicBezTo>
                <a:lnTo>
                  <a:pt x="4874" y="6245"/>
                </a:lnTo>
                <a:lnTo>
                  <a:pt x="4053" y="6245"/>
                </a:lnTo>
                <a:cubicBezTo>
                  <a:pt x="3978" y="6245"/>
                  <a:pt x="3917" y="6181"/>
                  <a:pt x="3917" y="6103"/>
                </a:cubicBezTo>
                <a:lnTo>
                  <a:pt x="3917" y="5393"/>
                </a:lnTo>
                <a:cubicBezTo>
                  <a:pt x="3917" y="5315"/>
                  <a:pt x="3978" y="5252"/>
                  <a:pt x="4053" y="5252"/>
                </a:cubicBezTo>
                <a:lnTo>
                  <a:pt x="4874" y="5252"/>
                </a:lnTo>
                <a:lnTo>
                  <a:pt x="4874" y="4394"/>
                </a:lnTo>
                <a:cubicBezTo>
                  <a:pt x="4874" y="4316"/>
                  <a:pt x="4935" y="4253"/>
                  <a:pt x="5010" y="4253"/>
                </a:cubicBezTo>
                <a:lnTo>
                  <a:pt x="5694" y="4253"/>
                </a:lnTo>
                <a:cubicBezTo>
                  <a:pt x="5769" y="4253"/>
                  <a:pt x="5830" y="4316"/>
                  <a:pt x="5830" y="4394"/>
                </a:cubicBezTo>
                <a:lnTo>
                  <a:pt x="5830" y="5252"/>
                </a:lnTo>
                <a:lnTo>
                  <a:pt x="6651" y="5252"/>
                </a:lnTo>
                <a:cubicBezTo>
                  <a:pt x="6726" y="5252"/>
                  <a:pt x="6787" y="5315"/>
                  <a:pt x="6787" y="5393"/>
                </a:cubicBezTo>
                <a:lnTo>
                  <a:pt x="6787" y="6103"/>
                </a:lnTo>
                <a:close/>
                <a:moveTo>
                  <a:pt x="6085" y="3408"/>
                </a:moveTo>
                <a:cubicBezTo>
                  <a:pt x="6085" y="3320"/>
                  <a:pt x="6004" y="3248"/>
                  <a:pt x="5903" y="3248"/>
                </a:cubicBezTo>
                <a:lnTo>
                  <a:pt x="4800" y="3248"/>
                </a:lnTo>
                <a:cubicBezTo>
                  <a:pt x="4700" y="3248"/>
                  <a:pt x="4618" y="3320"/>
                  <a:pt x="4618" y="3408"/>
                </a:cubicBezTo>
                <a:lnTo>
                  <a:pt x="4618" y="3652"/>
                </a:lnTo>
                <a:lnTo>
                  <a:pt x="6085" y="3652"/>
                </a:lnTo>
                <a:lnTo>
                  <a:pt x="6085" y="3408"/>
                </a:lnTo>
                <a:close/>
              </a:path>
            </a:pathLst>
          </a:custGeom>
          <a:solidFill>
            <a:srgbClr val="0047BB"/>
          </a:solidFill>
          <a:ln w="25400" cap="flat" cmpd="sng" algn="ctr">
            <a:noFill/>
            <a:prstDash val="solid"/>
          </a:ln>
          <a:effectLst/>
        </p:spPr>
        <p:txBody>
          <a:bodyPr rtlCol="0" anchor="ctr"/>
          <a:lstStyle/>
          <a:p>
            <a:pPr algn="ctr" defTabSz="462280">
              <a:defRPr/>
            </a:pPr>
            <a:endParaRPr lang="en-US" sz="910" kern="0" dirty="0">
              <a:solidFill>
                <a:srgbClr val="FFFFFF"/>
              </a:solidFill>
              <a:latin typeface="Arial" panose="020B0604020202020204"/>
            </a:endParaRPr>
          </a:p>
        </p:txBody>
      </p:sp>
      <p:sp>
        <p:nvSpPr>
          <p:cNvPr id="30" name="矩形 29"/>
          <p:cNvSpPr/>
          <p:nvPr/>
        </p:nvSpPr>
        <p:spPr bwMode="gray">
          <a:xfrm>
            <a:off x="2988332" y="1895600"/>
            <a:ext cx="2699685" cy="155882"/>
          </a:xfrm>
          <a:prstGeom prst="rect">
            <a:avLst/>
          </a:prstGeom>
          <a:solidFill>
            <a:srgbClr val="0095FF">
              <a:lumMod val="20000"/>
              <a:lumOff val="80000"/>
            </a:srgbClr>
          </a:solidFill>
          <a:ln w="28575" cap="flat" cmpd="sng" algn="ctr">
            <a:noFill/>
            <a:prstDash val="solid"/>
            <a:miter lim="800000"/>
            <a:headEnd type="none" w="med" len="med"/>
            <a:tailEnd type="none" w="med" len="med"/>
          </a:ln>
          <a:effectLst/>
        </p:spPr>
        <p:txBody>
          <a:bodyPr vert="horz" wrap="square" lIns="46229" tIns="23115" rIns="46229" bIns="23115" numCol="1" rtlCol="0" anchor="ctr" anchorCtr="0" compatLnSpc="1">
            <a:noAutofit/>
          </a:bodyPr>
          <a:lstStyle/>
          <a:p>
            <a:pPr algn="ctr" defTabSz="462280" fontAlgn="base">
              <a:lnSpc>
                <a:spcPct val="90000"/>
              </a:lnSpc>
              <a:spcAft>
                <a:spcPct val="0"/>
              </a:spcAft>
              <a:buClr>
                <a:srgbClr val="0095FF"/>
              </a:buClr>
              <a:buSzPct val="90000"/>
              <a:defRPr/>
            </a:pPr>
            <a:r>
              <a:rPr lang="zh-CN" altLang="en-US" sz="910" b="1" kern="0" dirty="0">
                <a:solidFill>
                  <a:srgbClr val="0047BB"/>
                </a:solidFill>
                <a:latin typeface="微软雅黑" panose="020B0503020204020204" pitchFamily="34" charset="-122"/>
                <a:ea typeface="微软雅黑" panose="020B0503020204020204" pitchFamily="34" charset="-122"/>
              </a:rPr>
              <a:t>临床管理难度低        </a:t>
            </a:r>
            <a:endParaRPr lang="zh-CN" altLang="en-US" sz="910" b="1" kern="0" dirty="0">
              <a:solidFill>
                <a:srgbClr val="0047BB"/>
              </a:solidFill>
              <a:latin typeface="微软雅黑" panose="020B0503020204020204" pitchFamily="34" charset="-122"/>
              <a:ea typeface="微软雅黑" panose="020B0503020204020204" pitchFamily="34" charset="-122"/>
            </a:endParaRPr>
          </a:p>
        </p:txBody>
      </p:sp>
      <p:sp>
        <p:nvSpPr>
          <p:cNvPr id="31" name="iconfont-10796-5191254"/>
          <p:cNvSpPr/>
          <p:nvPr/>
        </p:nvSpPr>
        <p:spPr>
          <a:xfrm>
            <a:off x="3730133" y="1917607"/>
            <a:ext cx="109216" cy="109216"/>
          </a:xfrm>
          <a:custGeom>
            <a:avLst/>
            <a:gdLst>
              <a:gd name="T0" fmla="*/ 1 w 7682"/>
              <a:gd name="T1" fmla="*/ 1707 h 7680"/>
              <a:gd name="T2" fmla="*/ 6830 w 7682"/>
              <a:gd name="T3" fmla="*/ 1707 h 7680"/>
              <a:gd name="T4" fmla="*/ 7681 w 7682"/>
              <a:gd name="T5" fmla="*/ 2563 h 7680"/>
              <a:gd name="T6" fmla="*/ 7681 w 7682"/>
              <a:gd name="T7" fmla="*/ 6824 h 7680"/>
              <a:gd name="T8" fmla="*/ 6830 w 7682"/>
              <a:gd name="T9" fmla="*/ 7680 h 7680"/>
              <a:gd name="T10" fmla="*/ 852 w 7682"/>
              <a:gd name="T11" fmla="*/ 7680 h 7680"/>
              <a:gd name="T12" fmla="*/ 1 w 7682"/>
              <a:gd name="T13" fmla="*/ 6824 h 7680"/>
              <a:gd name="T14" fmla="*/ 1 w 7682"/>
              <a:gd name="T15" fmla="*/ 1707 h 7680"/>
              <a:gd name="T16" fmla="*/ 2074 w 7682"/>
              <a:gd name="T17" fmla="*/ 5087 h 7680"/>
              <a:gd name="T18" fmla="*/ 3841 w 7682"/>
              <a:gd name="T19" fmla="*/ 6827 h 7680"/>
              <a:gd name="T20" fmla="*/ 5608 w 7682"/>
              <a:gd name="T21" fmla="*/ 5087 h 7680"/>
              <a:gd name="T22" fmla="*/ 5608 w 7682"/>
              <a:gd name="T23" fmla="*/ 3347 h 7680"/>
              <a:gd name="T24" fmla="*/ 3841 w 7682"/>
              <a:gd name="T25" fmla="*/ 3347 h 7680"/>
              <a:gd name="T26" fmla="*/ 2074 w 7682"/>
              <a:gd name="T27" fmla="*/ 3347 h 7680"/>
              <a:gd name="T28" fmla="*/ 2074 w 7682"/>
              <a:gd name="T29" fmla="*/ 5087 h 7680"/>
              <a:gd name="T30" fmla="*/ 1 w 7682"/>
              <a:gd name="T31" fmla="*/ 747 h 7680"/>
              <a:gd name="T32" fmla="*/ 744 w 7682"/>
              <a:gd name="T33" fmla="*/ 0 h 7680"/>
              <a:gd name="T34" fmla="*/ 3524 w 7682"/>
              <a:gd name="T35" fmla="*/ 0 h 7680"/>
              <a:gd name="T36" fmla="*/ 4268 w 7682"/>
              <a:gd name="T37" fmla="*/ 747 h 7680"/>
              <a:gd name="T38" fmla="*/ 4268 w 7682"/>
              <a:gd name="T39" fmla="*/ 1493 h 7680"/>
              <a:gd name="T40" fmla="*/ 1 w 7682"/>
              <a:gd name="T41" fmla="*/ 1493 h 7680"/>
              <a:gd name="T42" fmla="*/ 1 w 7682"/>
              <a:gd name="T43" fmla="*/ 747 h 7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682" h="7680">
                <a:moveTo>
                  <a:pt x="1" y="1707"/>
                </a:moveTo>
                <a:lnTo>
                  <a:pt x="6830" y="1707"/>
                </a:lnTo>
                <a:cubicBezTo>
                  <a:pt x="7301" y="1708"/>
                  <a:pt x="7682" y="2091"/>
                  <a:pt x="7681" y="2563"/>
                </a:cubicBezTo>
                <a:lnTo>
                  <a:pt x="7681" y="6824"/>
                </a:lnTo>
                <a:cubicBezTo>
                  <a:pt x="7682" y="7296"/>
                  <a:pt x="7301" y="7679"/>
                  <a:pt x="6830" y="7680"/>
                </a:cubicBezTo>
                <a:lnTo>
                  <a:pt x="852" y="7680"/>
                </a:lnTo>
                <a:cubicBezTo>
                  <a:pt x="381" y="7679"/>
                  <a:pt x="0" y="7296"/>
                  <a:pt x="1" y="6824"/>
                </a:cubicBezTo>
                <a:lnTo>
                  <a:pt x="1" y="1707"/>
                </a:lnTo>
                <a:close/>
                <a:moveTo>
                  <a:pt x="2074" y="5087"/>
                </a:moveTo>
                <a:lnTo>
                  <a:pt x="3841" y="6827"/>
                </a:lnTo>
                <a:lnTo>
                  <a:pt x="5608" y="5087"/>
                </a:lnTo>
                <a:cubicBezTo>
                  <a:pt x="6096" y="4609"/>
                  <a:pt x="6096" y="3824"/>
                  <a:pt x="5608" y="3347"/>
                </a:cubicBezTo>
                <a:cubicBezTo>
                  <a:pt x="5117" y="2867"/>
                  <a:pt x="4332" y="2867"/>
                  <a:pt x="3841" y="3347"/>
                </a:cubicBezTo>
                <a:cubicBezTo>
                  <a:pt x="3350" y="2867"/>
                  <a:pt x="2565" y="2867"/>
                  <a:pt x="2074" y="3347"/>
                </a:cubicBezTo>
                <a:cubicBezTo>
                  <a:pt x="1586" y="3824"/>
                  <a:pt x="1586" y="4609"/>
                  <a:pt x="2074" y="5087"/>
                </a:cubicBezTo>
                <a:close/>
                <a:moveTo>
                  <a:pt x="1" y="747"/>
                </a:moveTo>
                <a:cubicBezTo>
                  <a:pt x="1" y="335"/>
                  <a:pt x="336" y="0"/>
                  <a:pt x="744" y="0"/>
                </a:cubicBezTo>
                <a:lnTo>
                  <a:pt x="3524" y="0"/>
                </a:lnTo>
                <a:cubicBezTo>
                  <a:pt x="3935" y="0"/>
                  <a:pt x="4268" y="332"/>
                  <a:pt x="4268" y="747"/>
                </a:cubicBezTo>
                <a:lnTo>
                  <a:pt x="4268" y="1493"/>
                </a:lnTo>
                <a:lnTo>
                  <a:pt x="1" y="1493"/>
                </a:lnTo>
                <a:lnTo>
                  <a:pt x="1" y="747"/>
                </a:lnTo>
                <a:close/>
              </a:path>
            </a:pathLst>
          </a:custGeom>
          <a:solidFill>
            <a:srgbClr val="0047BB"/>
          </a:solidFill>
          <a:ln w="25400" cap="flat" cmpd="sng" algn="ctr">
            <a:noFill/>
            <a:prstDash val="solid"/>
          </a:ln>
          <a:effectLst/>
        </p:spPr>
        <p:txBody>
          <a:bodyPr rtlCol="0" anchor="ctr"/>
          <a:lstStyle/>
          <a:p>
            <a:pPr algn="ctr" defTabSz="462280">
              <a:defRPr/>
            </a:pPr>
            <a:endParaRPr lang="en-US" sz="910" kern="0">
              <a:solidFill>
                <a:srgbClr val="FFFFFF"/>
              </a:solidFill>
              <a:latin typeface="Arial" panose="020B0604020202020204"/>
            </a:endParaRPr>
          </a:p>
        </p:txBody>
      </p:sp>
      <p:sp>
        <p:nvSpPr>
          <p:cNvPr id="32" name="矩形 31"/>
          <p:cNvSpPr/>
          <p:nvPr/>
        </p:nvSpPr>
        <p:spPr bwMode="gray">
          <a:xfrm>
            <a:off x="2988332" y="560278"/>
            <a:ext cx="2700416" cy="140420"/>
          </a:xfrm>
          <a:prstGeom prst="rect">
            <a:avLst/>
          </a:prstGeom>
          <a:solidFill>
            <a:srgbClr val="0095FF">
              <a:lumMod val="20000"/>
              <a:lumOff val="80000"/>
            </a:srgbClr>
          </a:solidFill>
          <a:ln w="28575" cap="flat" cmpd="sng" algn="ctr">
            <a:noFill/>
            <a:prstDash val="solid"/>
            <a:miter lim="800000"/>
            <a:headEnd type="none" w="med" len="med"/>
            <a:tailEnd type="none" w="med" len="med"/>
          </a:ln>
          <a:effectLst/>
        </p:spPr>
        <p:txBody>
          <a:bodyPr vert="horz" wrap="square" lIns="46229" tIns="23115" rIns="46229" bIns="23115" numCol="1" rtlCol="0" anchor="ctr" anchorCtr="0" compatLnSpc="1">
            <a:noAutofit/>
          </a:bodyPr>
          <a:lstStyle/>
          <a:p>
            <a:pPr algn="ctr" defTabSz="462280" fontAlgn="base">
              <a:lnSpc>
                <a:spcPct val="90000"/>
              </a:lnSpc>
              <a:spcAft>
                <a:spcPct val="0"/>
              </a:spcAft>
              <a:buClr>
                <a:srgbClr val="0095FF"/>
              </a:buClr>
              <a:buSzPct val="90000"/>
              <a:defRPr/>
            </a:pPr>
            <a:r>
              <a:rPr lang="zh-CN" altLang="en-US" sz="910" b="1" kern="0" dirty="0">
                <a:solidFill>
                  <a:srgbClr val="0047BB"/>
                </a:solidFill>
                <a:latin typeface="微软雅黑" panose="020B0503020204020204" pitchFamily="34" charset="-122"/>
                <a:ea typeface="微软雅黑" panose="020B0503020204020204" pitchFamily="34" charset="-122"/>
              </a:rPr>
              <a:t>符合“保基本”原则</a:t>
            </a:r>
            <a:endParaRPr lang="zh-CN" altLang="en-US" sz="910" b="1" kern="0" dirty="0">
              <a:solidFill>
                <a:srgbClr val="0047BB"/>
              </a:solidFill>
              <a:latin typeface="微软雅黑" panose="020B0503020204020204" pitchFamily="34" charset="-122"/>
              <a:ea typeface="微软雅黑" panose="020B0503020204020204" pitchFamily="34" charset="-122"/>
            </a:endParaRPr>
          </a:p>
        </p:txBody>
      </p:sp>
      <p:sp>
        <p:nvSpPr>
          <p:cNvPr id="33" name="negative-heart_39846"/>
          <p:cNvSpPr/>
          <p:nvPr/>
        </p:nvSpPr>
        <p:spPr>
          <a:xfrm>
            <a:off x="3691604" y="564102"/>
            <a:ext cx="109216" cy="109216"/>
          </a:xfrm>
          <a:custGeom>
            <a:avLst/>
            <a:gdLst>
              <a:gd name="T0" fmla="*/ 381 w 395"/>
              <a:gd name="T1" fmla="*/ 121 h 367"/>
              <a:gd name="T2" fmla="*/ 197 w 395"/>
              <a:gd name="T3" fmla="*/ 104 h 367"/>
              <a:gd name="T4" fmla="*/ 14 w 395"/>
              <a:gd name="T5" fmla="*/ 121 h 367"/>
              <a:gd name="T6" fmla="*/ 197 w 395"/>
              <a:gd name="T7" fmla="*/ 367 h 367"/>
              <a:gd name="T8" fmla="*/ 381 w 395"/>
              <a:gd name="T9" fmla="*/ 121 h 367"/>
              <a:gd name="T10" fmla="*/ 278 w 395"/>
              <a:gd name="T11" fmla="*/ 219 h 367"/>
              <a:gd name="T12" fmla="*/ 116 w 395"/>
              <a:gd name="T13" fmla="*/ 219 h 367"/>
              <a:gd name="T14" fmla="*/ 116 w 395"/>
              <a:gd name="T15" fmla="*/ 189 h 367"/>
              <a:gd name="T16" fmla="*/ 278 w 395"/>
              <a:gd name="T17" fmla="*/ 189 h 367"/>
              <a:gd name="T18" fmla="*/ 278 w 395"/>
              <a:gd name="T19" fmla="*/ 219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5" h="367">
                <a:moveTo>
                  <a:pt x="381" y="121"/>
                </a:moveTo>
                <a:cubicBezTo>
                  <a:pt x="370" y="0"/>
                  <a:pt x="221" y="35"/>
                  <a:pt x="197" y="104"/>
                </a:cubicBezTo>
                <a:cubicBezTo>
                  <a:pt x="173" y="35"/>
                  <a:pt x="25" y="0"/>
                  <a:pt x="14" y="121"/>
                </a:cubicBezTo>
                <a:cubicBezTo>
                  <a:pt x="0" y="276"/>
                  <a:pt x="197" y="367"/>
                  <a:pt x="197" y="367"/>
                </a:cubicBezTo>
                <a:cubicBezTo>
                  <a:pt x="197" y="367"/>
                  <a:pt x="395" y="276"/>
                  <a:pt x="381" y="121"/>
                </a:cubicBezTo>
                <a:close/>
                <a:moveTo>
                  <a:pt x="278" y="219"/>
                </a:moveTo>
                <a:lnTo>
                  <a:pt x="116" y="219"/>
                </a:lnTo>
                <a:lnTo>
                  <a:pt x="116" y="189"/>
                </a:lnTo>
                <a:lnTo>
                  <a:pt x="278" y="189"/>
                </a:lnTo>
                <a:lnTo>
                  <a:pt x="278" y="219"/>
                </a:lnTo>
                <a:close/>
              </a:path>
            </a:pathLst>
          </a:custGeom>
          <a:solidFill>
            <a:srgbClr val="0047BB"/>
          </a:solidFill>
          <a:ln w="25400" cap="flat" cmpd="sng" algn="ctr">
            <a:noFill/>
            <a:prstDash val="solid"/>
          </a:ln>
          <a:effectLst/>
        </p:spPr>
        <p:txBody>
          <a:bodyPr rtlCol="0" anchor="ctr"/>
          <a:lstStyle/>
          <a:p>
            <a:pPr algn="ctr" defTabSz="462280">
              <a:defRPr/>
            </a:pPr>
            <a:endParaRPr lang="en-US" sz="910" kern="0">
              <a:solidFill>
                <a:srgbClr val="FFFFFF"/>
              </a:solidFill>
              <a:latin typeface="Arial" panose="020B0604020202020204"/>
            </a:endParaRPr>
          </a:p>
        </p:txBody>
      </p:sp>
      <p:sp>
        <p:nvSpPr>
          <p:cNvPr id="34" name="文本框 33"/>
          <p:cNvSpPr txBox="1"/>
          <p:nvPr/>
        </p:nvSpPr>
        <p:spPr bwMode="gray">
          <a:xfrm>
            <a:off x="224391" y="700698"/>
            <a:ext cx="2699685" cy="1018332"/>
          </a:xfrm>
          <a:prstGeom prst="rect">
            <a:avLst/>
          </a:prstGeom>
          <a:ln w="6350">
            <a:solidFill>
              <a:srgbClr val="FFFFFF">
                <a:lumMod val="50000"/>
              </a:srgbClr>
            </a:solidFill>
          </a:ln>
        </p:spPr>
        <p:txBody>
          <a:bodyPr wrap="square" lIns="18203" tIns="18203" rIns="18203" bIns="18203" rtlCol="0">
            <a:noAutofit/>
          </a:bodyPr>
          <a:lstStyle/>
          <a:p>
            <a:pPr marL="86995" indent="-86995" defTabSz="462280">
              <a:lnSpc>
                <a:spcPct val="130000"/>
              </a:lnSpc>
              <a:spcAft>
                <a:spcPts val="405"/>
              </a:spcAft>
              <a:buFont typeface="Arial" panose="020B0604020202020204" pitchFamily="34" charset="0"/>
              <a:buChar char="•"/>
              <a:defRPr/>
            </a:pPr>
            <a:r>
              <a:rPr lang="zh-CN" altLang="en-US" sz="710" kern="0" dirty="0">
                <a:solidFill>
                  <a:srgbClr val="000000"/>
                </a:solidFill>
                <a:latin typeface="微软雅黑" panose="020B0503020204020204" pitchFamily="34" charset="-122"/>
                <a:ea typeface="微软雅黑" panose="020B0503020204020204" pitchFamily="34" charset="-122"/>
              </a:rPr>
              <a:t>急性淋巴细胞白血病是</a:t>
            </a:r>
            <a:r>
              <a:rPr lang="en-US" altLang="zh-CN" sz="710" kern="0" dirty="0">
                <a:solidFill>
                  <a:srgbClr val="000000"/>
                </a:solidFill>
                <a:latin typeface="微软雅黑" panose="020B0503020204020204" pitchFamily="34" charset="-122"/>
                <a:ea typeface="微软雅黑" panose="020B0503020204020204" pitchFamily="34" charset="-122"/>
              </a:rPr>
              <a:t>1-21</a:t>
            </a:r>
            <a:r>
              <a:rPr lang="zh-CN" altLang="en-US" sz="710" kern="0" dirty="0">
                <a:solidFill>
                  <a:srgbClr val="000000"/>
                </a:solidFill>
                <a:latin typeface="微软雅黑" panose="020B0503020204020204" pitchFamily="34" charset="-122"/>
                <a:ea typeface="微软雅黑" panose="020B0503020204020204" pitchFamily="34" charset="-122"/>
              </a:rPr>
              <a:t>岁年龄段最常见的恶性血液肿瘤，复发或难治患者五年生存率</a:t>
            </a:r>
            <a:r>
              <a:rPr lang="en-US" altLang="zh-CN" sz="710" kern="0" dirty="0">
                <a:solidFill>
                  <a:srgbClr val="000000"/>
                </a:solidFill>
                <a:latin typeface="微软雅黑" panose="020B0503020204020204" pitchFamily="34" charset="-122"/>
                <a:ea typeface="微软雅黑" panose="020B0503020204020204" pitchFamily="34" charset="-122"/>
              </a:rPr>
              <a:t>16% </a:t>
            </a:r>
            <a:r>
              <a:rPr lang="zh-CN" altLang="en-US" sz="710" kern="0" dirty="0">
                <a:solidFill>
                  <a:srgbClr val="000000"/>
                </a:solidFill>
                <a:latin typeface="微软雅黑" panose="020B0503020204020204" pitchFamily="34" charset="-122"/>
                <a:ea typeface="微软雅黑" panose="020B0503020204020204" pitchFamily="34" charset="-122"/>
              </a:rPr>
              <a:t>。</a:t>
            </a:r>
            <a:r>
              <a:rPr lang="zh-CN" altLang="en-US" sz="800" b="1" kern="0" dirty="0">
                <a:solidFill>
                  <a:srgbClr val="FF0000"/>
                </a:solidFill>
                <a:latin typeface="微软雅黑" panose="020B0503020204020204" pitchFamily="34" charset="-122"/>
                <a:ea typeface="微软雅黑" panose="020B0503020204020204" pitchFamily="34" charset="-122"/>
              </a:rPr>
              <a:t>药品临床实验数据证实对于该类疾病人群有</a:t>
            </a:r>
            <a:r>
              <a:rPr lang="en-US" altLang="zh-CN" sz="800" b="1" kern="0" dirty="0">
                <a:solidFill>
                  <a:srgbClr val="FF0000"/>
                </a:solidFill>
                <a:latin typeface="微软雅黑" panose="020B0503020204020204" pitchFamily="34" charset="-122"/>
                <a:ea typeface="微软雅黑" panose="020B0503020204020204" pitchFamily="34" charset="-122"/>
              </a:rPr>
              <a:t>30%</a:t>
            </a:r>
            <a:r>
              <a:rPr lang="zh-CN" altLang="en-US" sz="800" b="1" kern="0" dirty="0">
                <a:solidFill>
                  <a:srgbClr val="FF0000"/>
                </a:solidFill>
                <a:latin typeface="微软雅黑" panose="020B0503020204020204" pitchFamily="34" charset="-122"/>
                <a:ea typeface="微软雅黑" panose="020B0503020204020204" pitchFamily="34" charset="-122"/>
              </a:rPr>
              <a:t>可以达到疾病缓解；</a:t>
            </a:r>
            <a:endParaRPr lang="en-US" altLang="zh-CN" sz="800" b="1" kern="0" dirty="0">
              <a:solidFill>
                <a:srgbClr val="FF0000"/>
              </a:solidFill>
              <a:latin typeface="微软雅黑" panose="020B0503020204020204" pitchFamily="34" charset="-122"/>
              <a:ea typeface="微软雅黑" panose="020B0503020204020204" pitchFamily="34" charset="-122"/>
            </a:endParaRPr>
          </a:p>
          <a:p>
            <a:pPr marL="86995" indent="-86995" defTabSz="462280">
              <a:lnSpc>
                <a:spcPct val="130000"/>
              </a:lnSpc>
              <a:spcAft>
                <a:spcPts val="405"/>
              </a:spcAft>
              <a:buFont typeface="Arial" panose="020B0604020202020204" pitchFamily="34" charset="0"/>
              <a:buChar char="•"/>
              <a:defRPr/>
            </a:pPr>
            <a:r>
              <a:rPr lang="zh-CN" altLang="en-US" sz="710" kern="0" dirty="0">
                <a:solidFill>
                  <a:srgbClr val="000000"/>
                </a:solidFill>
                <a:latin typeface="微软雅黑" panose="020B0503020204020204" pitchFamily="34" charset="-122"/>
                <a:ea typeface="微软雅黑" panose="020B0503020204020204" pitchFamily="34" charset="-122"/>
              </a:rPr>
              <a:t>对于肿瘤高负荷状态或免疫、细胞治疗无效的患者人群提供新的治疗选择。</a:t>
            </a:r>
            <a:endParaRPr lang="zh-CN" altLang="en-US" sz="710" kern="0" dirty="0">
              <a:solidFill>
                <a:srgbClr val="000000"/>
              </a:solidFill>
              <a:latin typeface="微软雅黑" panose="020B0503020204020204" pitchFamily="34" charset="-122"/>
              <a:ea typeface="微软雅黑" panose="020B0503020204020204" pitchFamily="34" charset="-122"/>
            </a:endParaRPr>
          </a:p>
        </p:txBody>
      </p:sp>
      <p:sp>
        <p:nvSpPr>
          <p:cNvPr id="42" name="文本框 41"/>
          <p:cNvSpPr txBox="1"/>
          <p:nvPr/>
        </p:nvSpPr>
        <p:spPr bwMode="gray">
          <a:xfrm>
            <a:off x="2988332" y="700698"/>
            <a:ext cx="2700416" cy="1018332"/>
          </a:xfrm>
          <a:prstGeom prst="rect">
            <a:avLst/>
          </a:prstGeom>
          <a:ln w="6350">
            <a:solidFill>
              <a:srgbClr val="FFFFFF">
                <a:lumMod val="50000"/>
              </a:srgbClr>
            </a:solidFill>
          </a:ln>
        </p:spPr>
        <p:txBody>
          <a:bodyPr wrap="square" lIns="18203" tIns="18203" rIns="18203" bIns="18203" rtlCol="0">
            <a:noAutofit/>
          </a:bodyPr>
          <a:lstStyle/>
          <a:p>
            <a:pPr marL="86995" indent="-86995" defTabSz="462280">
              <a:lnSpc>
                <a:spcPct val="130000"/>
              </a:lnSpc>
              <a:spcAft>
                <a:spcPts val="305"/>
              </a:spcAft>
              <a:buFont typeface="Arial" panose="020B0604020202020204" pitchFamily="34" charset="0"/>
              <a:buChar char="•"/>
              <a:defRPr/>
            </a:pPr>
            <a:r>
              <a:rPr lang="zh-CN" altLang="en-US" sz="710" kern="0" dirty="0">
                <a:solidFill>
                  <a:srgbClr val="000000"/>
                </a:solidFill>
                <a:latin typeface="微软雅黑" panose="020B0503020204020204" pitchFamily="34" charset="-122"/>
                <a:ea typeface="微软雅黑" panose="020B0503020204020204" pitchFamily="34" charset="-122"/>
              </a:rPr>
              <a:t>药物预期每支价格占用以</a:t>
            </a:r>
            <a:r>
              <a:rPr lang="en-US" altLang="zh-CN" sz="710" kern="0" dirty="0">
                <a:solidFill>
                  <a:srgbClr val="000000"/>
                </a:solidFill>
                <a:latin typeface="微软雅黑" panose="020B0503020204020204" pitchFamily="34" charset="-122"/>
                <a:ea typeface="微软雅黑" panose="020B0503020204020204" pitchFamily="34" charset="-122"/>
              </a:rPr>
              <a:t>2023</a:t>
            </a:r>
            <a:r>
              <a:rPr lang="zh-CN" altLang="en-US" sz="710" kern="0" dirty="0">
                <a:solidFill>
                  <a:srgbClr val="000000"/>
                </a:solidFill>
                <a:latin typeface="微软雅黑" panose="020B0503020204020204" pitchFamily="34" charset="-122"/>
                <a:ea typeface="微软雅黑" panose="020B0503020204020204" pitchFamily="34" charset="-122"/>
              </a:rPr>
              <a:t>全国居民人均可支配收入为准占比</a:t>
            </a:r>
            <a:r>
              <a:rPr lang="en-US" altLang="zh-CN" sz="710" kern="0" dirty="0">
                <a:solidFill>
                  <a:srgbClr val="000000"/>
                </a:solidFill>
                <a:latin typeface="微软雅黑" panose="020B0503020204020204" pitchFamily="34" charset="-122"/>
                <a:ea typeface="微软雅黑" panose="020B0503020204020204" pitchFamily="34" charset="-122"/>
              </a:rPr>
              <a:t>13%</a:t>
            </a:r>
            <a:r>
              <a:rPr lang="zh-CN" altLang="en-US" sz="710" kern="0" dirty="0">
                <a:solidFill>
                  <a:srgbClr val="000000"/>
                </a:solidFill>
                <a:latin typeface="微软雅黑" panose="020B0503020204020204" pitchFamily="34" charset="-122"/>
                <a:ea typeface="微软雅黑" panose="020B0503020204020204" pitchFamily="34" charset="-122"/>
              </a:rPr>
              <a:t>；</a:t>
            </a:r>
            <a:endParaRPr lang="en-US" altLang="zh-CN" sz="710" kern="0" dirty="0">
              <a:solidFill>
                <a:srgbClr val="000000"/>
              </a:solidFill>
              <a:latin typeface="微软雅黑" panose="020B0503020204020204" pitchFamily="34" charset="-122"/>
              <a:ea typeface="微软雅黑" panose="020B0503020204020204" pitchFamily="34" charset="-122"/>
            </a:endParaRPr>
          </a:p>
          <a:p>
            <a:pPr marL="86995" indent="-86995" defTabSz="462280">
              <a:lnSpc>
                <a:spcPct val="130000"/>
              </a:lnSpc>
              <a:spcAft>
                <a:spcPts val="305"/>
              </a:spcAft>
              <a:buFont typeface="Arial" panose="020B0604020202020204" pitchFamily="34" charset="0"/>
              <a:buChar char="•"/>
              <a:defRPr/>
            </a:pPr>
            <a:r>
              <a:rPr lang="zh-CN" altLang="en-US" sz="710" kern="0" dirty="0">
                <a:solidFill>
                  <a:srgbClr val="000000"/>
                </a:solidFill>
                <a:latin typeface="微软雅黑" panose="020B0503020204020204" pitchFamily="34" charset="-122"/>
                <a:ea typeface="微软雅黑" panose="020B0503020204020204" pitchFamily="34" charset="-122"/>
              </a:rPr>
              <a:t>保障儿童用药是保基本的重要部分 ；</a:t>
            </a:r>
            <a:endParaRPr lang="en-US" altLang="zh-CN" sz="710" kern="0" dirty="0">
              <a:solidFill>
                <a:srgbClr val="000000"/>
              </a:solidFill>
              <a:latin typeface="微软雅黑" panose="020B0503020204020204" pitchFamily="34" charset="-122"/>
              <a:ea typeface="微软雅黑" panose="020B0503020204020204" pitchFamily="34" charset="-122"/>
            </a:endParaRPr>
          </a:p>
          <a:p>
            <a:pPr marL="86995" indent="-86995" defTabSz="462280">
              <a:lnSpc>
                <a:spcPct val="130000"/>
              </a:lnSpc>
              <a:spcAft>
                <a:spcPts val="305"/>
              </a:spcAft>
              <a:buFont typeface="Arial" panose="020B0604020202020204" pitchFamily="34" charset="0"/>
              <a:buChar char="•"/>
              <a:defRPr/>
            </a:pPr>
            <a:r>
              <a:rPr lang="zh-CN" altLang="en-US" sz="710" kern="0" dirty="0">
                <a:solidFill>
                  <a:srgbClr val="000000"/>
                </a:solidFill>
                <a:latin typeface="微软雅黑" panose="020B0503020204020204" pitchFamily="34" charset="-122"/>
                <a:ea typeface="微软雅黑" panose="020B0503020204020204" pitchFamily="34" charset="-122"/>
              </a:rPr>
              <a:t>适应症人群少，基金影响有限。</a:t>
            </a:r>
            <a:endParaRPr lang="zh-CN" altLang="en-US" sz="710" kern="0" dirty="0">
              <a:solidFill>
                <a:srgbClr val="000000"/>
              </a:solidFill>
              <a:latin typeface="微软雅黑" panose="020B0503020204020204" pitchFamily="34" charset="-122"/>
              <a:ea typeface="微软雅黑" panose="020B0503020204020204" pitchFamily="34" charset="-122"/>
            </a:endParaRPr>
          </a:p>
        </p:txBody>
      </p:sp>
      <p:sp>
        <p:nvSpPr>
          <p:cNvPr id="43" name="文本框 42"/>
          <p:cNvSpPr txBox="1"/>
          <p:nvPr/>
        </p:nvSpPr>
        <p:spPr bwMode="gray">
          <a:xfrm>
            <a:off x="214965" y="2054593"/>
            <a:ext cx="2699685" cy="947194"/>
          </a:xfrm>
          <a:prstGeom prst="rect">
            <a:avLst/>
          </a:prstGeom>
          <a:ln w="6350">
            <a:solidFill>
              <a:srgbClr val="FFFFFF">
                <a:lumMod val="50000"/>
              </a:srgbClr>
            </a:solidFill>
          </a:ln>
        </p:spPr>
        <p:txBody>
          <a:bodyPr wrap="square" lIns="18203" tIns="18203" rIns="18203" bIns="18203" rtlCol="0" anchor="ctr">
            <a:noAutofit/>
          </a:bodyPr>
          <a:lstStyle/>
          <a:p>
            <a:pPr marL="86995" indent="-86995" defTabSz="462280">
              <a:lnSpc>
                <a:spcPct val="130000"/>
              </a:lnSpc>
              <a:spcAft>
                <a:spcPts val="455"/>
              </a:spcAft>
              <a:buFont typeface="Arial" panose="020B0604020202020204" pitchFamily="34" charset="0"/>
              <a:buChar char="•"/>
              <a:defRPr/>
            </a:pPr>
            <a:r>
              <a:rPr lang="zh-CN" altLang="en-US" sz="9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弥补了药品目录中无相同机制、相同适应症（</a:t>
            </a:r>
            <a:r>
              <a:rPr lang="en-US" altLang="zh-CN" sz="9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1-21</a:t>
            </a:r>
            <a:r>
              <a:rPr lang="zh-CN" altLang="en-US" sz="9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岁复发性或难治性急性淋巴细胞白血病）的药物短板，为临床治疗用药提供了更多的选择。</a:t>
            </a:r>
            <a:endParaRPr lang="zh-CN" altLang="en-US" sz="9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46" name="文本框 45"/>
          <p:cNvSpPr txBox="1"/>
          <p:nvPr/>
        </p:nvSpPr>
        <p:spPr bwMode="gray">
          <a:xfrm>
            <a:off x="2988332" y="2059748"/>
            <a:ext cx="2699685" cy="947194"/>
          </a:xfrm>
          <a:prstGeom prst="rect">
            <a:avLst/>
          </a:prstGeom>
          <a:ln w="6350">
            <a:solidFill>
              <a:srgbClr val="FFFFFF">
                <a:lumMod val="50000"/>
              </a:srgbClr>
            </a:solidFill>
          </a:ln>
        </p:spPr>
        <p:txBody>
          <a:bodyPr wrap="square" lIns="18203" tIns="18203" rIns="18203" bIns="18203" rtlCol="0" anchor="ctr">
            <a:noAutofit/>
          </a:bodyPr>
          <a:lstStyle>
            <a:defPPr>
              <a:defRPr lang="en-US"/>
            </a:defPPr>
            <a:lvl1pPr marL="171450" indent="-171450">
              <a:lnSpc>
                <a:spcPct val="130000"/>
              </a:lnSpc>
              <a:spcAft>
                <a:spcPts val="600"/>
              </a:spcAft>
              <a:buFont typeface="Arial" panose="020B0604020202020204" pitchFamily="34" charset="0"/>
              <a:buChar char="•"/>
              <a:defRPr sz="1300">
                <a:latin typeface="微软雅黑" panose="020B0503020204020204" pitchFamily="34" charset="-122"/>
                <a:ea typeface="微软雅黑" panose="020B0503020204020204" pitchFamily="34" charset="-122"/>
              </a:defRPr>
            </a:lvl1pPr>
          </a:lstStyle>
          <a:p>
            <a:pPr marL="86995" indent="-86995" defTabSz="462280">
              <a:spcAft>
                <a:spcPts val="305"/>
              </a:spcAft>
              <a:defRPr/>
            </a:pPr>
            <a:r>
              <a:rPr lang="zh-CN" altLang="en-US" sz="710"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rPr>
              <a:t>本品临床难度较低，未有成瘾成分，非管制类药品，无临床滥用风险；</a:t>
            </a:r>
            <a:endParaRPr lang="en-US" altLang="zh-CN" sz="710"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endParaRPr>
          </a:p>
          <a:p>
            <a:pPr marL="86995" indent="-86995" defTabSz="462280">
              <a:spcAft>
                <a:spcPts val="305"/>
              </a:spcAft>
              <a:defRPr/>
            </a:pPr>
            <a:r>
              <a:rPr lang="zh-CN" altLang="en-US" sz="710"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rPr>
              <a:t>医保经办审核难度小，住院用药，医保管理难度低，遵守给药方案降低风险。无临床滥用风险，潜在超说明书用药可能性小，复发或难治患者有较明确的临床指征；</a:t>
            </a:r>
            <a:endParaRPr lang="zh-CN" altLang="en-US" sz="710"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endParaRPr>
          </a:p>
          <a:p>
            <a:pPr marL="86995" indent="-86995" defTabSz="462280">
              <a:spcAft>
                <a:spcPts val="305"/>
              </a:spcAft>
              <a:defRPr/>
            </a:pPr>
            <a:r>
              <a:rPr lang="zh-CN" altLang="en-US" sz="655" kern="0" dirty="0">
                <a:solidFill>
                  <a:srgbClr val="000000"/>
                </a:solidFill>
              </a:rPr>
              <a:t>储存条件适中，使用前后均可在常温保存，制备后保存时间</a:t>
            </a:r>
            <a:r>
              <a:rPr lang="en-US" altLang="zh-CN" sz="655" kern="0" dirty="0">
                <a:solidFill>
                  <a:srgbClr val="000000"/>
                </a:solidFill>
              </a:rPr>
              <a:t>24</a:t>
            </a:r>
            <a:r>
              <a:rPr lang="zh-CN" altLang="en-US" sz="655" kern="0" dirty="0">
                <a:solidFill>
                  <a:srgbClr val="000000"/>
                </a:solidFill>
              </a:rPr>
              <a:t>小时。</a:t>
            </a:r>
            <a:endParaRPr lang="en-US" altLang="zh-CN" sz="655" kern="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圆角 3"/>
          <p:cNvSpPr/>
          <p:nvPr/>
        </p:nvSpPr>
        <p:spPr>
          <a:xfrm>
            <a:off x="92962" y="411494"/>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基本信息</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5" name="矩形: 圆角 4"/>
          <p:cNvSpPr/>
          <p:nvPr/>
        </p:nvSpPr>
        <p:spPr>
          <a:xfrm>
            <a:off x="92963" y="96637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安全性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6" name="矩形: 圆角 5"/>
          <p:cNvSpPr/>
          <p:nvPr/>
        </p:nvSpPr>
        <p:spPr>
          <a:xfrm>
            <a:off x="94686" y="1405672"/>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有效性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7" name="矩形: 圆角 6"/>
          <p:cNvSpPr/>
          <p:nvPr/>
        </p:nvSpPr>
        <p:spPr>
          <a:xfrm>
            <a:off x="94686" y="184496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创新性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8" name="矩形: 圆角 7"/>
          <p:cNvSpPr/>
          <p:nvPr/>
        </p:nvSpPr>
        <p:spPr>
          <a:xfrm>
            <a:off x="92961" y="2284262"/>
            <a:ext cx="118175" cy="346762"/>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公平性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3" name="矩形: 圆角 2"/>
          <p:cNvSpPr/>
          <p:nvPr/>
        </p:nvSpPr>
        <p:spPr>
          <a:xfrm>
            <a:off x="344795" y="250534"/>
            <a:ext cx="1392249" cy="160960"/>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公平性：</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graphicFrame>
        <p:nvGraphicFramePr>
          <p:cNvPr id="10" name="表格 9"/>
          <p:cNvGraphicFramePr>
            <a:graphicFrameLocks noGrp="1"/>
          </p:cNvGraphicFramePr>
          <p:nvPr/>
        </p:nvGraphicFramePr>
        <p:xfrm>
          <a:off x="687714" y="642669"/>
          <a:ext cx="4115258" cy="551559"/>
        </p:xfrm>
        <a:graphic>
          <a:graphicData uri="http://schemas.openxmlformats.org/drawingml/2006/table">
            <a:tbl>
              <a:tblPr/>
              <a:tblGrid>
                <a:gridCol w="435534"/>
                <a:gridCol w="444105"/>
                <a:gridCol w="634435"/>
                <a:gridCol w="634435"/>
                <a:gridCol w="634435"/>
                <a:gridCol w="697879"/>
                <a:gridCol w="634435"/>
              </a:tblGrid>
              <a:tr h="194551">
                <a:tc>
                  <a:txBody>
                    <a:bodyPr/>
                    <a:lstStyle/>
                    <a:p>
                      <a:pPr algn="ctr" fontAlgn="ctr"/>
                      <a:r>
                        <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rPr>
                        <a:t>人群</a:t>
                      </a:r>
                      <a:endPar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rPr>
                        <a:t>体重</a:t>
                      </a:r>
                      <a:endPar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rPr>
                        <a:t>体表面积</a:t>
                      </a:r>
                      <a:endPar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a:solidFill>
                            <a:srgbClr val="FFFFFF"/>
                          </a:solidFill>
                          <a:effectLst/>
                          <a:highlight>
                            <a:srgbClr val="2F75B5"/>
                          </a:highlight>
                          <a:latin typeface="微软雅黑" panose="020B0503020204020204" pitchFamily="34" charset="-122"/>
                          <a:ea typeface="微软雅黑" panose="020B0503020204020204" pitchFamily="34" charset="-122"/>
                        </a:rPr>
                        <a:t>日用剂量</a:t>
                      </a:r>
                      <a:endParaRPr lang="zh-CN" altLang="en-US" sz="600" b="1" i="0" u="none" strike="noStrike">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rPr>
                        <a:t>临床使用疗程</a:t>
                      </a:r>
                      <a:endPar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a:solidFill>
                            <a:srgbClr val="FFFFFF"/>
                          </a:solidFill>
                          <a:effectLst/>
                          <a:highlight>
                            <a:srgbClr val="2F75B5"/>
                          </a:highlight>
                          <a:latin typeface="微软雅黑" panose="020B0503020204020204" pitchFamily="34" charset="-122"/>
                          <a:ea typeface="微软雅黑" panose="020B0503020204020204" pitchFamily="34" charset="-122"/>
                        </a:rPr>
                        <a:t>药物规格</a:t>
                      </a:r>
                      <a:endParaRPr lang="zh-CN" altLang="en-US" sz="600" b="1" i="0" u="none" strike="noStrike">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rPr>
                        <a:t>挂网价格</a:t>
                      </a:r>
                      <a:endParaRPr lang="zh-CN" altLang="en-US" sz="600" b="1" i="0" u="none" strike="noStrike" dirty="0">
                        <a:solidFill>
                          <a:srgbClr val="FFFFFF"/>
                        </a:solidFill>
                        <a:effectLst/>
                        <a:highlight>
                          <a:srgbClr val="2F75B5"/>
                        </a:highlight>
                        <a:latin typeface="微软雅黑" panose="020B0503020204020204" pitchFamily="34" charset="-122"/>
                        <a:ea typeface="微软雅黑" panose="020B0503020204020204" pitchFamily="34" charset="-122"/>
                      </a:endParaRPr>
                    </a:p>
                  </a:txBody>
                  <a:tcPr marL="3211" marR="3211" marT="3211"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r>
              <a:tr h="178504">
                <a:tc>
                  <a:txBody>
                    <a:bodyPr/>
                    <a:lstStyle/>
                    <a:p>
                      <a:pPr algn="ctr" fontAlgn="ctr"/>
                      <a:r>
                        <a:rPr lang="en-US" altLang="zh-CN" sz="600" b="0" i="0" u="none" strike="noStrike" dirty="0">
                          <a:solidFill>
                            <a:srgbClr val="000000"/>
                          </a:solidFill>
                          <a:effectLst/>
                          <a:latin typeface="等线" panose="02010600030101010101" charset="-122"/>
                          <a:ea typeface="等线" panose="02010600030101010101" charset="-122"/>
                        </a:rPr>
                        <a:t>1-18</a:t>
                      </a:r>
                      <a:r>
                        <a:rPr lang="zh-CN" altLang="en-US" sz="600" b="0" i="0" u="none" strike="noStrike" dirty="0">
                          <a:solidFill>
                            <a:srgbClr val="000000"/>
                          </a:solidFill>
                          <a:effectLst/>
                          <a:latin typeface="等线" panose="02010600030101010101" charset="-122"/>
                          <a:ea typeface="等线" panose="02010600030101010101" charset="-122"/>
                        </a:rPr>
                        <a:t>岁</a:t>
                      </a:r>
                      <a:endParaRPr lang="zh-CN" altLang="en-US" sz="600" b="0" i="0" u="none" strike="noStrike" dirty="0">
                        <a:solidFill>
                          <a:srgbClr val="000000"/>
                        </a:solidFill>
                        <a:effectLst/>
                        <a:latin typeface="等线" panose="02010600030101010101" charset="-122"/>
                        <a:ea typeface="等线" panose="02010600030101010101" charset="-122"/>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20kg</a:t>
                      </a:r>
                      <a:endParaRPr 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0.8</a:t>
                      </a:r>
                      <a:r>
                        <a:rPr lang="en-US" altLang="zh-CN" sz="600" b="0" i="0" u="none" strike="noStrike" dirty="0">
                          <a:solidFill>
                            <a:srgbClr val="000000"/>
                          </a:solidFill>
                          <a:effectLst/>
                          <a:latin typeface="等线" panose="02010600030101010101" charset="-122"/>
                          <a:ea typeface="等线" panose="02010600030101010101" charset="-122"/>
                          <a:cs typeface="+mn-cs"/>
                        </a:rPr>
                        <a:t>m</a:t>
                      </a:r>
                      <a:r>
                        <a:rPr lang="en-US" altLang="zh-CN" sz="600" b="0" i="0" u="none" strike="noStrike" baseline="30000" dirty="0">
                          <a:solidFill>
                            <a:srgbClr val="000000"/>
                          </a:solidFill>
                          <a:effectLst/>
                          <a:latin typeface="等线" panose="02010600030101010101" charset="-122"/>
                          <a:ea typeface="等线" panose="02010600030101010101" charset="-122"/>
                          <a:cs typeface="+mn-cs"/>
                        </a:rPr>
                        <a:t>2</a:t>
                      </a:r>
                      <a:endParaRPr lang="en-US" sz="600" b="0" i="0" u="none" strike="noStrike" baseline="30000"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40</a:t>
                      </a:r>
                      <a:r>
                        <a:rPr lang="en-US" altLang="zh-CN" sz="600" b="0" i="0" u="none" strike="noStrike" dirty="0">
                          <a:solidFill>
                            <a:srgbClr val="000000"/>
                          </a:solidFill>
                          <a:effectLst/>
                          <a:latin typeface="等线" panose="02010600030101010101" charset="-122"/>
                          <a:ea typeface="等线" panose="02010600030101010101" charset="-122"/>
                          <a:cs typeface="+mn-cs"/>
                        </a:rPr>
                        <a:t>mg</a:t>
                      </a:r>
                      <a:endParaRPr 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1~2</a:t>
                      </a:r>
                      <a:endParaRPr 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rowSpan="2">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20ml:20mg/</a:t>
                      </a:r>
                      <a:r>
                        <a:rPr lang="zh-CN" altLang="en-US" sz="600" b="0" i="0" u="none" strike="noStrike" dirty="0">
                          <a:solidFill>
                            <a:srgbClr val="000000"/>
                          </a:solidFill>
                          <a:effectLst/>
                          <a:latin typeface="等线" panose="02010600030101010101" charset="-122"/>
                          <a:ea typeface="等线" panose="02010600030101010101" charset="-122"/>
                          <a:cs typeface="+mn-cs"/>
                        </a:rPr>
                        <a:t>瓶</a:t>
                      </a:r>
                      <a:endParaRPr lang="zh-CN" alt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rowSpan="2">
                  <a:txBody>
                    <a:bodyPr/>
                    <a:lstStyle/>
                    <a:p>
                      <a:pPr marL="0" algn="ctr" fontAlgn="ctr"/>
                      <a:r>
                        <a:rPr lang="en-US" altLang="zh-CN" sz="600" b="0" i="0" u="none" strike="noStrike" dirty="0">
                          <a:solidFill>
                            <a:srgbClr val="000000"/>
                          </a:solidFill>
                          <a:effectLst/>
                          <a:latin typeface="等线" panose="02010600030101010101" charset="-122"/>
                          <a:ea typeface="等线" panose="02010600030101010101" charset="-122"/>
                          <a:cs typeface="+mn-cs"/>
                        </a:rPr>
                        <a:t>23900</a:t>
                      </a:r>
                      <a:r>
                        <a:rPr lang="zh-CN" altLang="en-US" sz="600" b="0" i="0" u="none" strike="noStrike" dirty="0">
                          <a:solidFill>
                            <a:srgbClr val="000000"/>
                          </a:solidFill>
                          <a:effectLst/>
                          <a:latin typeface="等线" panose="02010600030101010101" charset="-122"/>
                          <a:ea typeface="等线" panose="02010600030101010101" charset="-122"/>
                          <a:cs typeface="+mn-cs"/>
                        </a:rPr>
                        <a:t>元</a:t>
                      </a:r>
                      <a:r>
                        <a:rPr lang="en-US" altLang="zh-CN" sz="600" b="0" i="0" u="none" strike="noStrike" dirty="0">
                          <a:solidFill>
                            <a:srgbClr val="000000"/>
                          </a:solidFill>
                          <a:effectLst/>
                          <a:latin typeface="等线" panose="02010600030101010101" charset="-122"/>
                          <a:ea typeface="等线" panose="02010600030101010101" charset="-122"/>
                          <a:cs typeface="+mn-cs"/>
                        </a:rPr>
                        <a:t>/</a:t>
                      </a:r>
                      <a:r>
                        <a:rPr lang="zh-CN" altLang="en-US" sz="600" b="0" i="0" u="none" strike="noStrike" dirty="0">
                          <a:solidFill>
                            <a:srgbClr val="000000"/>
                          </a:solidFill>
                          <a:effectLst/>
                          <a:latin typeface="等线" panose="02010600030101010101" charset="-122"/>
                          <a:ea typeface="等线" panose="02010600030101010101" charset="-122"/>
                          <a:cs typeface="+mn-cs"/>
                        </a:rPr>
                        <a:t>瓶</a:t>
                      </a:r>
                      <a:endParaRPr lang="zh-CN" alt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r>
              <a:tr h="178504">
                <a:tc>
                  <a:txBody>
                    <a:bodyPr/>
                    <a:lstStyle/>
                    <a:p>
                      <a:pPr algn="ctr" fontAlgn="ctr"/>
                      <a:r>
                        <a:rPr lang="en-US" altLang="zh-CN" sz="600" b="0" i="0" u="none" strike="noStrike" dirty="0">
                          <a:solidFill>
                            <a:srgbClr val="000000"/>
                          </a:solidFill>
                          <a:effectLst/>
                          <a:latin typeface="等线" panose="02010600030101010101" charset="-122"/>
                          <a:ea typeface="等线" panose="02010600030101010101" charset="-122"/>
                        </a:rPr>
                        <a:t>18-21</a:t>
                      </a:r>
                      <a:r>
                        <a:rPr lang="zh-CN" altLang="en-US" sz="600" b="0" i="0" u="none" strike="noStrike" dirty="0">
                          <a:solidFill>
                            <a:srgbClr val="000000"/>
                          </a:solidFill>
                          <a:effectLst/>
                          <a:latin typeface="等线" panose="02010600030101010101" charset="-122"/>
                          <a:ea typeface="等线" panose="02010600030101010101" charset="-122"/>
                        </a:rPr>
                        <a:t>岁</a:t>
                      </a:r>
                      <a:endParaRPr lang="zh-CN" altLang="en-US" sz="600" b="0" i="0" u="none" strike="noStrike" dirty="0">
                        <a:solidFill>
                          <a:srgbClr val="000000"/>
                        </a:solidFill>
                        <a:effectLst/>
                        <a:latin typeface="等线" panose="02010600030101010101" charset="-122"/>
                        <a:ea typeface="等线" panose="02010600030101010101" charset="-122"/>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60kg</a:t>
                      </a:r>
                      <a:endParaRPr 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altLang="zh-CN" sz="600" b="0" i="0" u="none" strike="noStrike" dirty="0">
                          <a:solidFill>
                            <a:srgbClr val="000000"/>
                          </a:solidFill>
                          <a:effectLst/>
                          <a:latin typeface="等线" panose="02010600030101010101" charset="-122"/>
                          <a:ea typeface="等线" panose="02010600030101010101" charset="-122"/>
                          <a:cs typeface="+mn-cs"/>
                        </a:rPr>
                        <a:t>1.6m</a:t>
                      </a:r>
                      <a:r>
                        <a:rPr lang="en-US" altLang="zh-CN" sz="600" b="0" i="0" u="none" strike="noStrike" baseline="30000" dirty="0">
                          <a:solidFill>
                            <a:srgbClr val="000000"/>
                          </a:solidFill>
                          <a:effectLst/>
                          <a:latin typeface="等线" panose="02010600030101010101" charset="-122"/>
                          <a:ea typeface="等线" panose="02010600030101010101" charset="-122"/>
                          <a:cs typeface="+mn-cs"/>
                        </a:rPr>
                        <a:t>2</a:t>
                      </a:r>
                      <a:endParaRPr lang="en-US" altLang="zh-CN" sz="600" b="0" i="0" u="none" strike="noStrike" baseline="30000"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sz="600" b="0" i="0" u="none" strike="noStrike" dirty="0">
                          <a:solidFill>
                            <a:srgbClr val="000000"/>
                          </a:solidFill>
                          <a:effectLst/>
                          <a:latin typeface="等线" panose="02010600030101010101" charset="-122"/>
                          <a:ea typeface="等线" panose="02010600030101010101" charset="-122"/>
                          <a:cs typeface="+mn-cs"/>
                        </a:rPr>
                        <a:t>80</a:t>
                      </a:r>
                      <a:r>
                        <a:rPr lang="en-US" altLang="zh-CN" sz="600" b="0" i="0" u="none" strike="noStrike" dirty="0">
                          <a:solidFill>
                            <a:srgbClr val="000000"/>
                          </a:solidFill>
                          <a:effectLst/>
                          <a:latin typeface="等线" panose="02010600030101010101" charset="-122"/>
                          <a:ea typeface="等线" panose="02010600030101010101" charset="-122"/>
                          <a:cs typeface="+mn-cs"/>
                        </a:rPr>
                        <a:t>mg</a:t>
                      </a:r>
                      <a:endParaRPr lang="en-US"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a:txBody>
                    <a:bodyPr/>
                    <a:lstStyle/>
                    <a:p>
                      <a:pPr marL="0" algn="ctr" fontAlgn="ctr"/>
                      <a:r>
                        <a:rPr lang="en-US" altLang="zh-CN" sz="600" b="0" i="0" u="none" strike="noStrike" dirty="0">
                          <a:solidFill>
                            <a:srgbClr val="000000"/>
                          </a:solidFill>
                          <a:effectLst/>
                          <a:latin typeface="等线" panose="02010600030101010101" charset="-122"/>
                          <a:ea typeface="等线" panose="02010600030101010101" charset="-122"/>
                          <a:cs typeface="+mn-cs"/>
                        </a:rPr>
                        <a:t>1~2</a:t>
                      </a:r>
                      <a:endParaRPr lang="en-US" altLang="zh-CN" sz="600" b="0" i="0" u="none" strike="noStrike" dirty="0">
                        <a:solidFill>
                          <a:srgbClr val="000000"/>
                        </a:solidFill>
                        <a:effectLst/>
                        <a:latin typeface="等线" panose="02010600030101010101" charset="-122"/>
                        <a:ea typeface="等线" panose="02010600030101010101" charset="-122"/>
                        <a:cs typeface="+mn-cs"/>
                      </a:endParaRPr>
                    </a:p>
                  </a:txBody>
                  <a:tcPr marL="3211" marR="3211" marT="3211"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vMerge="1">
                  <a:tcPr marL="6350" marR="6350" marT="635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noFill/>
                  </a:tcPr>
                </a:tc>
                <a:tc vMerge="1">
                  <a:tcPr/>
                </a:tc>
              </a:tr>
            </a:tbl>
          </a:graphicData>
        </a:graphic>
      </p:graphicFrame>
      <p:sp>
        <p:nvSpPr>
          <p:cNvPr id="11" name="矩形: 圆角 10"/>
          <p:cNvSpPr/>
          <p:nvPr/>
        </p:nvSpPr>
        <p:spPr>
          <a:xfrm>
            <a:off x="344795" y="1486834"/>
            <a:ext cx="5416874" cy="1772304"/>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12" name="矩形: 圆角 11"/>
          <p:cNvSpPr/>
          <p:nvPr/>
        </p:nvSpPr>
        <p:spPr>
          <a:xfrm>
            <a:off x="344795" y="1281423"/>
            <a:ext cx="1392249" cy="160960"/>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疗程说明 ：</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sp>
        <p:nvSpPr>
          <p:cNvPr id="13" name="文本框 12"/>
          <p:cNvSpPr txBox="1"/>
          <p:nvPr/>
        </p:nvSpPr>
        <p:spPr>
          <a:xfrm>
            <a:off x="400777" y="1439591"/>
            <a:ext cx="5304910" cy="1630045"/>
          </a:xfrm>
          <a:prstGeom prst="rect">
            <a:avLst/>
          </a:prstGeom>
          <a:noFill/>
        </p:spPr>
        <p:txBody>
          <a:bodyPr wrap="square">
            <a:spAutoFit/>
          </a:bodyPr>
          <a:lstStyle/>
          <a:p>
            <a:pPr eaLnBrk="0">
              <a:lnSpc>
                <a:spcPct val="200000"/>
              </a:lnSpc>
            </a:pPr>
            <a:r>
              <a:rPr lang="zh-CN" altLang="en-US" sz="700" dirty="0">
                <a:latin typeface="微软雅黑" panose="020B0503020204020204" pitchFamily="34" charset="-122"/>
                <a:ea typeface="微软雅黑" panose="020B0503020204020204" pitchFamily="34" charset="-122"/>
              </a:rPr>
              <a:t>药品说明书中推荐的患者用药剂量为</a:t>
            </a:r>
            <a:r>
              <a:rPr lang="en-US" altLang="zh-CN" sz="700" dirty="0">
                <a:latin typeface="微软雅黑" panose="020B0503020204020204" pitchFamily="34" charset="-122"/>
                <a:ea typeface="微软雅黑" panose="020B0503020204020204" pitchFamily="34" charset="-122"/>
              </a:rPr>
              <a:t>52mg/m2</a:t>
            </a:r>
            <a:r>
              <a:rPr lang="zh-CN" altLang="en-US" sz="700" dirty="0">
                <a:latin typeface="微软雅黑" panose="020B0503020204020204" pitchFamily="34" charset="-122"/>
                <a:ea typeface="微软雅黑" panose="020B0503020204020204" pitchFamily="34" charset="-122"/>
              </a:rPr>
              <a:t>，患者临床实践应用体表面积为</a:t>
            </a:r>
            <a:r>
              <a:rPr lang="en-US" altLang="zh-CN" sz="700" dirty="0">
                <a:latin typeface="微软雅黑" panose="020B0503020204020204" pitchFamily="34" charset="-122"/>
                <a:ea typeface="微软雅黑" panose="020B0503020204020204" pitchFamily="34" charset="-122"/>
              </a:rPr>
              <a:t>0.7~0.8 m²</a:t>
            </a:r>
            <a:r>
              <a:rPr lang="zh-CN" altLang="en-US" sz="700" dirty="0">
                <a:latin typeface="微软雅黑" panose="020B0503020204020204" pitchFamily="34" charset="-122"/>
                <a:ea typeface="微软雅黑" panose="020B0503020204020204" pitchFamily="34" charset="-122"/>
              </a:rPr>
              <a:t>，使用输注</a:t>
            </a:r>
            <a:r>
              <a:rPr lang="en-US" altLang="zh-CN" sz="700" dirty="0">
                <a:latin typeface="微软雅黑" panose="020B0503020204020204" pitchFamily="34" charset="-122"/>
                <a:ea typeface="微软雅黑" panose="020B0503020204020204" pitchFamily="34" charset="-122"/>
              </a:rPr>
              <a:t>5</a:t>
            </a:r>
            <a:r>
              <a:rPr lang="zh-CN" altLang="en-US" sz="700" dirty="0">
                <a:latin typeface="微软雅黑" panose="020B0503020204020204" pitchFamily="34" charset="-122"/>
                <a:ea typeface="微软雅黑" panose="020B0503020204020204" pitchFamily="34" charset="-122"/>
              </a:rPr>
              <a:t>天，推算</a:t>
            </a:r>
            <a:r>
              <a:rPr lang="en-US" altLang="zh-CN" sz="700" dirty="0">
                <a:latin typeface="微软雅黑" panose="020B0503020204020204" pitchFamily="34" charset="-122"/>
                <a:ea typeface="微软雅黑" panose="020B0503020204020204" pitchFamily="34" charset="-122"/>
              </a:rPr>
              <a:t>1</a:t>
            </a:r>
            <a:r>
              <a:rPr lang="zh-CN" altLang="en-US" sz="700" dirty="0">
                <a:latin typeface="微软雅黑" panose="020B0503020204020204" pitchFamily="34" charset="-122"/>
                <a:ea typeface="微软雅黑" panose="020B0503020204020204" pitchFamily="34" charset="-122"/>
              </a:rPr>
              <a:t>个治疗周期为</a:t>
            </a:r>
            <a:r>
              <a:rPr lang="en-US" altLang="zh-CN" sz="700" dirty="0">
                <a:latin typeface="微软雅黑" panose="020B0503020204020204" pitchFamily="34" charset="-122"/>
                <a:ea typeface="微软雅黑" panose="020B0503020204020204" pitchFamily="34" charset="-122"/>
              </a:rPr>
              <a:t>10</a:t>
            </a:r>
            <a:r>
              <a:rPr lang="zh-CN" altLang="en-US" sz="700" dirty="0">
                <a:latin typeface="微软雅黑" panose="020B0503020204020204" pitchFamily="34" charset="-122"/>
                <a:ea typeface="微软雅黑" panose="020B0503020204020204" pitchFamily="34" charset="-122"/>
              </a:rPr>
              <a:t>针使用量。</a:t>
            </a:r>
            <a:endParaRPr lang="zh-CN" altLang="en-US" sz="700" dirty="0">
              <a:latin typeface="微软雅黑" panose="020B0503020204020204" pitchFamily="34" charset="-122"/>
              <a:ea typeface="微软雅黑" panose="020B0503020204020204" pitchFamily="34" charset="-122"/>
            </a:endParaRPr>
          </a:p>
          <a:p>
            <a:pPr eaLnBrk="0">
              <a:lnSpc>
                <a:spcPct val="200000"/>
              </a:lnSpc>
            </a:pPr>
            <a:r>
              <a:rPr lang="zh-CN" altLang="en-US" sz="700" dirty="0">
                <a:latin typeface="微软雅黑" panose="020B0503020204020204" pitchFamily="34" charset="-122"/>
                <a:ea typeface="微软雅黑" panose="020B0503020204020204" pitchFamily="34" charset="-122"/>
              </a:rPr>
              <a:t>当器官功能正常或恢复至基线水平时重复治疗周期，大约每</a:t>
            </a:r>
            <a:r>
              <a:rPr lang="en-US" altLang="zh-CN" sz="700" dirty="0">
                <a:latin typeface="微软雅黑" panose="020B0503020204020204" pitchFamily="34" charset="-122"/>
                <a:ea typeface="微软雅黑" panose="020B0503020204020204" pitchFamily="34" charset="-122"/>
              </a:rPr>
              <a:t>2</a:t>
            </a:r>
            <a:r>
              <a:rPr lang="zh-CN" altLang="en-US" sz="700" dirty="0">
                <a:latin typeface="微软雅黑" panose="020B0503020204020204" pitchFamily="34" charset="-122"/>
                <a:ea typeface="微软雅黑" panose="020B0503020204020204" pitchFamily="34" charset="-122"/>
              </a:rPr>
              <a:t>～</a:t>
            </a:r>
            <a:r>
              <a:rPr lang="en-US" altLang="zh-CN" sz="700" dirty="0">
                <a:latin typeface="微软雅黑" panose="020B0503020204020204" pitchFamily="34" charset="-122"/>
                <a:ea typeface="微软雅黑" panose="020B0503020204020204" pitchFamily="34" charset="-122"/>
              </a:rPr>
              <a:t>6</a:t>
            </a:r>
            <a:r>
              <a:rPr lang="zh-CN" altLang="en-US" sz="700" dirty="0">
                <a:latin typeface="微软雅黑" panose="020B0503020204020204" pitchFamily="34" charset="-122"/>
                <a:ea typeface="微软雅黑" panose="020B0503020204020204" pitchFamily="34" charset="-122"/>
              </a:rPr>
              <a:t>周一次。临床基本情况患者器官功能正常或恢复至基线水平时重复治疗周期基本为</a:t>
            </a:r>
            <a:r>
              <a:rPr lang="en-US" altLang="zh-CN" sz="700" dirty="0">
                <a:latin typeface="微软雅黑" panose="020B0503020204020204" pitchFamily="34" charset="-122"/>
                <a:ea typeface="微软雅黑" panose="020B0503020204020204" pitchFamily="34" charset="-122"/>
              </a:rPr>
              <a:t>33</a:t>
            </a:r>
            <a:r>
              <a:rPr lang="zh-CN" altLang="en-US" sz="700" dirty="0">
                <a:latin typeface="微软雅黑" panose="020B0503020204020204" pitchFamily="34" charset="-122"/>
                <a:ea typeface="微软雅黑" panose="020B0503020204020204" pitchFamily="34" charset="-122"/>
              </a:rPr>
              <a:t>天左右（间隔</a:t>
            </a:r>
            <a:r>
              <a:rPr lang="en-US" altLang="zh-CN" sz="700" dirty="0">
                <a:latin typeface="微软雅黑" panose="020B0503020204020204" pitchFamily="34" charset="-122"/>
                <a:ea typeface="微软雅黑" panose="020B0503020204020204" pitchFamily="34" charset="-122"/>
              </a:rPr>
              <a:t>4</a:t>
            </a:r>
            <a:r>
              <a:rPr lang="zh-CN" altLang="en-US" sz="700" dirty="0">
                <a:latin typeface="微软雅黑" panose="020B0503020204020204" pitchFamily="34" charset="-122"/>
                <a:ea typeface="微软雅黑" panose="020B0503020204020204" pitchFamily="34" charset="-122"/>
              </a:rPr>
              <a:t>周左右）。临床治疗多采用最短疗程治疗复发或难治患者。</a:t>
            </a:r>
            <a:endParaRPr lang="en-US" altLang="zh-CN" sz="700" dirty="0">
              <a:latin typeface="微软雅黑" panose="020B0503020204020204" pitchFamily="34" charset="-122"/>
              <a:ea typeface="微软雅黑" panose="020B0503020204020204" pitchFamily="34" charset="-122"/>
            </a:endParaRPr>
          </a:p>
          <a:p>
            <a:pPr eaLnBrk="0">
              <a:lnSpc>
                <a:spcPct val="200000"/>
              </a:lnSpc>
            </a:pPr>
            <a:r>
              <a:rPr lang="zh-CN" altLang="en-US" sz="700" b="1" dirty="0">
                <a:solidFill>
                  <a:srgbClr val="FF0000"/>
                </a:solidFill>
                <a:latin typeface="微软雅黑" panose="020B0503020204020204" pitchFamily="34" charset="-122"/>
                <a:ea typeface="微软雅黑" panose="020B0503020204020204" pitchFamily="34" charset="-122"/>
              </a:rPr>
              <a:t>实际临床中复发或难治性急性淋巴细胞白血病患者治疗周期为</a:t>
            </a:r>
            <a:r>
              <a:rPr lang="en-US" altLang="zh-CN" sz="700" b="1" dirty="0">
                <a:solidFill>
                  <a:srgbClr val="FF0000"/>
                </a:solidFill>
                <a:latin typeface="微软雅黑" panose="020B0503020204020204" pitchFamily="34" charset="-122"/>
                <a:ea typeface="微软雅黑" panose="020B0503020204020204" pitchFamily="34" charset="-122"/>
              </a:rPr>
              <a:t>1~2</a:t>
            </a:r>
            <a:r>
              <a:rPr lang="zh-CN" altLang="en-US" sz="700" b="1" dirty="0">
                <a:solidFill>
                  <a:srgbClr val="FF0000"/>
                </a:solidFill>
                <a:latin typeface="微软雅黑" panose="020B0503020204020204" pitchFamily="34" charset="-122"/>
                <a:ea typeface="微软雅黑" panose="020B0503020204020204" pitchFamily="34" charset="-122"/>
              </a:rPr>
              <a:t>治疗周期，未曾出现患者临床应用超过</a:t>
            </a:r>
            <a:r>
              <a:rPr lang="en-US" altLang="zh-CN" sz="700" b="1" dirty="0">
                <a:solidFill>
                  <a:srgbClr val="FF0000"/>
                </a:solidFill>
                <a:latin typeface="微软雅黑" panose="020B0503020204020204" pitchFamily="34" charset="-122"/>
                <a:ea typeface="微软雅黑" panose="020B0503020204020204" pitchFamily="34" charset="-122"/>
              </a:rPr>
              <a:t>2</a:t>
            </a:r>
            <a:r>
              <a:rPr lang="zh-CN" altLang="en-US" sz="700" b="1" dirty="0">
                <a:solidFill>
                  <a:srgbClr val="FF0000"/>
                </a:solidFill>
                <a:latin typeface="微软雅黑" panose="020B0503020204020204" pitchFamily="34" charset="-122"/>
                <a:ea typeface="微软雅黑" panose="020B0503020204020204" pitchFamily="34" charset="-122"/>
              </a:rPr>
              <a:t>个周期情形，整个治疗费用为</a:t>
            </a:r>
            <a:r>
              <a:rPr lang="en-US" altLang="zh-CN" sz="700" b="1" dirty="0">
                <a:solidFill>
                  <a:srgbClr val="FF0000"/>
                </a:solidFill>
                <a:latin typeface="微软雅黑" panose="020B0503020204020204" pitchFamily="34" charset="-122"/>
                <a:ea typeface="微软雅黑" panose="020B0503020204020204" pitchFamily="34" charset="-122"/>
              </a:rPr>
              <a:t>47.8 </a:t>
            </a:r>
            <a:r>
              <a:rPr lang="zh-CN" altLang="en-US" sz="700" b="1" dirty="0">
                <a:solidFill>
                  <a:srgbClr val="FF0000"/>
                </a:solidFill>
                <a:latin typeface="微软雅黑" panose="020B0503020204020204" pitchFamily="34" charset="-122"/>
                <a:ea typeface="微软雅黑" panose="020B0503020204020204" pitchFamily="34" charset="-122"/>
              </a:rPr>
              <a:t>万 元。</a:t>
            </a:r>
            <a:endParaRPr lang="en-US" altLang="zh-CN" sz="700" b="1" dirty="0">
              <a:solidFill>
                <a:srgbClr val="FF0000"/>
              </a:solidFill>
              <a:latin typeface="微软雅黑" panose="020B0503020204020204" pitchFamily="34" charset="-122"/>
              <a:ea typeface="微软雅黑" panose="020B0503020204020204" pitchFamily="34" charset="-122"/>
            </a:endParaRPr>
          </a:p>
          <a:p>
            <a:pPr eaLnBrk="0">
              <a:lnSpc>
                <a:spcPct val="200000"/>
              </a:lnSpc>
            </a:pPr>
            <a:endParaRPr lang="en-US" altLang="zh-CN" sz="8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197279" y="1239242"/>
            <a:ext cx="3395079" cy="461665"/>
          </a:xfrm>
          <a:prstGeom prst="rect">
            <a:avLst/>
          </a:prstGeom>
          <a:noFill/>
        </p:spPr>
        <p:txBody>
          <a:bodyPr wrap="square">
            <a:spAutoFit/>
          </a:bodyPr>
          <a:lstStyle/>
          <a:p>
            <a:pPr algn="ctr"/>
            <a:r>
              <a:rPr lang="zh-CN" altLang="en-US" sz="2400" b="1" dirty="0">
                <a:latin typeface="微软雅黑" panose="020B0503020204020204" pitchFamily="34" charset="-122"/>
                <a:ea typeface="微软雅黑" panose="020B0503020204020204" pitchFamily="34" charset="-122"/>
              </a:rPr>
              <a:t>谢谢审阅，恳请支持!</a:t>
            </a:r>
            <a:endParaRPr lang="en-US" altLang="zh-CN" sz="2400" b="1" dirty="0">
              <a:latin typeface="微软雅黑" panose="020B0503020204020204" pitchFamily="34" charset="-122"/>
              <a:ea typeface="微软雅黑" panose="020B0503020204020204" pitchFamily="34" charset="-122"/>
            </a:endParaRPr>
          </a:p>
        </p:txBody>
      </p:sp>
      <p:sp>
        <p:nvSpPr>
          <p:cNvPr id="5" name="文本框 4"/>
          <p:cNvSpPr txBox="1"/>
          <p:nvPr/>
        </p:nvSpPr>
        <p:spPr>
          <a:xfrm>
            <a:off x="1971305" y="1952777"/>
            <a:ext cx="3847026" cy="338554"/>
          </a:xfrm>
          <a:prstGeom prst="rect">
            <a:avLst/>
          </a:prstGeom>
          <a:noFill/>
        </p:spPr>
        <p:txBody>
          <a:bodyPr wrap="square">
            <a:spAutoFit/>
          </a:bodyPr>
          <a:lstStyle/>
          <a:p>
            <a:pPr algn="ctr"/>
            <a:r>
              <a:rPr lang="zh-CN" altLang="en-US" sz="1600" b="1" dirty="0">
                <a:solidFill>
                  <a:srgbClr val="FF0000"/>
                </a:solidFill>
                <a:latin typeface="微软雅黑" panose="020B0503020204020204" pitchFamily="34" charset="-122"/>
                <a:ea typeface="微软雅黑" panose="020B0503020204020204" pitchFamily="34" charset="-122"/>
              </a:rPr>
              <a:t>企业愿意年治疗费用超额部分兜底</a:t>
            </a:r>
            <a:endParaRPr lang="zh-CN" altLang="en-US" sz="1600" b="1" dirty="0">
              <a:solidFill>
                <a:srgbClr val="FF0000"/>
              </a:solidFill>
              <a:latin typeface="微软雅黑" panose="020B0503020204020204" pitchFamily="34" charset="-122"/>
              <a:ea typeface="微软雅黑" panose="020B0503020204020204" pitchFamily="34" charset="-122"/>
            </a:endParaRPr>
          </a:p>
        </p:txBody>
      </p:sp>
      <p:pic>
        <p:nvPicPr>
          <p:cNvPr id="7" name="图片 6"/>
          <p:cNvPicPr>
            <a:picLocks noChangeAspect="1"/>
          </p:cNvPicPr>
          <p:nvPr/>
        </p:nvPicPr>
        <p:blipFill>
          <a:blip r:embed="rId1"/>
          <a:stretch>
            <a:fillRect/>
          </a:stretch>
        </p:blipFill>
        <p:spPr>
          <a:xfrm>
            <a:off x="236942" y="962511"/>
            <a:ext cx="1681963" cy="1353166"/>
          </a:xfrm>
          <a:prstGeom prst="rect">
            <a:avLst/>
          </a:prstGeom>
        </p:spPr>
      </p:pic>
      <p:pic>
        <p:nvPicPr>
          <p:cNvPr id="11" name="图片 10" descr="文本&#10;&#10;描述已自动生成"/>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7555" y="266979"/>
            <a:ext cx="1940948" cy="551116"/>
          </a:xfrm>
          <a:prstGeom prst="rect">
            <a:avLst/>
          </a:prstGeom>
        </p:spPr>
      </p:pic>
      <p:sp>
        <p:nvSpPr>
          <p:cNvPr id="13" name="文本框 12"/>
          <p:cNvSpPr txBox="1"/>
          <p:nvPr/>
        </p:nvSpPr>
        <p:spPr>
          <a:xfrm>
            <a:off x="844550" y="2598324"/>
            <a:ext cx="5024201" cy="276999"/>
          </a:xfrm>
          <a:prstGeom prst="rect">
            <a:avLst/>
          </a:prstGeom>
          <a:noFill/>
        </p:spPr>
        <p:txBody>
          <a:bodyPr wrap="square">
            <a:spAutoFit/>
          </a:bodyPr>
          <a:lstStyle/>
          <a:p>
            <a:r>
              <a:rPr lang="zh-CN" altLang="zh-CN"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传统方案迭代更新</a:t>
            </a:r>
            <a:r>
              <a:rPr lang="zh-CN" altLang="en-US"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r>
              <a:rPr lang="zh-CN" altLang="zh-CN"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为中国</a:t>
            </a:r>
            <a:r>
              <a:rPr lang="zh-CN" altLang="en-US"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复发或</a:t>
            </a:r>
            <a:r>
              <a:rPr lang="zh-CN" altLang="zh-CN"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难治性血液病患</a:t>
            </a:r>
            <a:r>
              <a:rPr lang="zh-CN" altLang="en-US"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者</a:t>
            </a:r>
            <a:r>
              <a:rPr lang="zh-CN" altLang="zh-CN"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提供更多治疗机会</a:t>
            </a:r>
            <a:r>
              <a:rPr lang="zh-CN" altLang="en-US" sz="1200" b="1" dirty="0">
                <a:effectLst/>
                <a:latin typeface="微软雅黑 Light" panose="020B0502040204020203" pitchFamily="34" charset="-122"/>
                <a:ea typeface="微软雅黑 Light" panose="020B0502040204020203" pitchFamily="34" charset="-122"/>
                <a:cs typeface="Times New Roman" panose="02020603050405020304" pitchFamily="18" charset="0"/>
              </a:rPr>
              <a:t>。</a:t>
            </a:r>
            <a:endParaRPr lang="zh-CN" altLang="en-US" sz="1200" b="1" dirty="0">
              <a:latin typeface="微软雅黑 Light" panose="020B0502040204020203" pitchFamily="34" charset="-122"/>
              <a:ea typeface="微软雅黑 Light" panose="020B0502040204020203"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96627" y="1735417"/>
            <a:ext cx="470055" cy="278987"/>
          </a:xfrm>
          <a:prstGeom prst="rect">
            <a:avLst/>
          </a:prstGeom>
          <a:noFill/>
        </p:spPr>
        <p:txBody>
          <a:bodyPr wrap="square" rtlCol="0" anchor="t">
            <a:spAutoFit/>
          </a:bodyPr>
          <a:lstStyle/>
          <a:p>
            <a:r>
              <a:rPr lang="en-US" sz="1215" spc="-3">
                <a:solidFill>
                  <a:schemeClr val="bg1"/>
                </a:solidFill>
                <a:latin typeface="+mn-ea"/>
                <a:cs typeface="+mn-ea"/>
                <a:sym typeface="+mn-lt"/>
              </a:rPr>
              <a:t>Part</a:t>
            </a:r>
            <a:endParaRPr lang="en-US" sz="1215" spc="-3" dirty="0">
              <a:solidFill>
                <a:schemeClr val="bg1"/>
              </a:solidFill>
              <a:latin typeface="+mn-ea"/>
              <a:cs typeface="+mn-ea"/>
              <a:sym typeface="+mn-lt"/>
            </a:endParaRPr>
          </a:p>
        </p:txBody>
      </p:sp>
      <p:sp>
        <p:nvSpPr>
          <p:cNvPr id="4" name="文本框 3"/>
          <p:cNvSpPr txBox="1"/>
          <p:nvPr/>
        </p:nvSpPr>
        <p:spPr>
          <a:xfrm>
            <a:off x="641431" y="1393742"/>
            <a:ext cx="856310" cy="714811"/>
          </a:xfrm>
          <a:prstGeom prst="rect">
            <a:avLst/>
          </a:prstGeom>
          <a:noFill/>
        </p:spPr>
        <p:txBody>
          <a:bodyPr wrap="square" rtlCol="0" anchor="t">
            <a:spAutoFit/>
          </a:bodyPr>
          <a:lstStyle/>
          <a:p>
            <a:r>
              <a:rPr lang="en-US" sz="4045" spc="-3" dirty="0">
                <a:solidFill>
                  <a:schemeClr val="bg1"/>
                </a:solidFill>
                <a:latin typeface="+mn-ea"/>
                <a:cs typeface="+mn-ea"/>
                <a:sym typeface="+mn-lt"/>
              </a:rPr>
              <a:t>2</a:t>
            </a:r>
            <a:endParaRPr lang="en-US" sz="4045" spc="-3" dirty="0">
              <a:solidFill>
                <a:schemeClr val="bg1"/>
              </a:solidFill>
              <a:latin typeface="+mn-ea"/>
              <a:cs typeface="+mn-ea"/>
              <a:sym typeface="+mn-lt"/>
            </a:endParaRPr>
          </a:p>
        </p:txBody>
      </p:sp>
      <p:sp>
        <p:nvSpPr>
          <p:cNvPr id="50" name="六边形 49"/>
          <p:cNvSpPr/>
          <p:nvPr>
            <p:custDataLst>
              <p:tags r:id="rId1"/>
            </p:custDataLst>
          </p:nvPr>
        </p:nvSpPr>
        <p:spPr>
          <a:xfrm rot="5400000" flipH="1" flipV="1">
            <a:off x="608191" y="1437137"/>
            <a:ext cx="389144" cy="335525"/>
          </a:xfrm>
          <a:prstGeom prst="hexagon">
            <a:avLst/>
          </a:prstGeom>
          <a:noFill/>
          <a:ln w="12700" cap="flat" cmpd="sng" algn="ctr">
            <a:solidFill>
              <a:srgbClr val="0092D8"/>
            </a:solid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51" name="六边形 50"/>
          <p:cNvSpPr/>
          <p:nvPr>
            <p:custDataLst>
              <p:tags r:id="rId2"/>
            </p:custDataLst>
          </p:nvPr>
        </p:nvSpPr>
        <p:spPr>
          <a:xfrm rot="5400000" flipH="1" flipV="1">
            <a:off x="620713" y="1456723"/>
            <a:ext cx="389144" cy="335525"/>
          </a:xfrm>
          <a:prstGeom prst="hexagon">
            <a:avLst/>
          </a:prstGeom>
          <a:solidFill>
            <a:srgbClr val="0092D8"/>
          </a:solidFill>
          <a:ln w="12700" cap="flat" cmpd="sng" algn="ctr">
            <a:no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52" name="矩形 51"/>
          <p:cNvSpPr/>
          <p:nvPr>
            <p:custDataLst>
              <p:tags r:id="rId3"/>
            </p:custDataLst>
          </p:nvPr>
        </p:nvSpPr>
        <p:spPr>
          <a:xfrm>
            <a:off x="617154" y="1478235"/>
            <a:ext cx="396262" cy="341312"/>
          </a:xfrm>
          <a:prstGeom prst="rect">
            <a:avLst/>
          </a:prstGeom>
        </p:spPr>
        <p:txBody>
          <a:bodyPr wrap="none">
            <a:spAutoFit/>
          </a:bodyPr>
          <a:lstStyle/>
          <a:p>
            <a:pPr algn="ctr"/>
            <a:r>
              <a:rPr lang="en-US" altLang="zh-CN" sz="1620" dirty="0">
                <a:solidFill>
                  <a:prstClr val="white"/>
                </a:solidFill>
                <a:latin typeface="+mn-ea"/>
                <a:sym typeface="Segoe UI" panose="020B0502040204020203" pitchFamily="34" charset="0"/>
              </a:rPr>
              <a:t>01</a:t>
            </a:r>
            <a:endParaRPr lang="en-US" altLang="zh-CN" sz="1620" dirty="0">
              <a:solidFill>
                <a:prstClr val="white"/>
              </a:solidFill>
              <a:latin typeface="+mn-ea"/>
              <a:sym typeface="Segoe UI" panose="020B0502040204020203" pitchFamily="34" charset="0"/>
            </a:endParaRPr>
          </a:p>
        </p:txBody>
      </p:sp>
      <p:sp>
        <p:nvSpPr>
          <p:cNvPr id="53" name="TextBox 5"/>
          <p:cNvSpPr txBox="1"/>
          <p:nvPr>
            <p:custDataLst>
              <p:tags r:id="rId4"/>
            </p:custDataLst>
          </p:nvPr>
        </p:nvSpPr>
        <p:spPr>
          <a:xfrm>
            <a:off x="1042285" y="1486236"/>
            <a:ext cx="1182845" cy="310213"/>
          </a:xfrm>
          <a:prstGeom prst="rect">
            <a:avLst/>
          </a:prstGeom>
          <a:noFill/>
        </p:spPr>
        <p:txBody>
          <a:bodyPr wrap="square" rtlCol="0" anchor="ctr" anchorCtr="0">
            <a:spAutoFit/>
          </a:bodyPr>
          <a:lstStyle/>
          <a:p>
            <a:r>
              <a:rPr lang="zh-CN" altLang="en-US" sz="1415" b="1" dirty="0">
                <a:solidFill>
                  <a:prstClr val="black"/>
                </a:solidFill>
                <a:latin typeface="+mn-ea"/>
              </a:rPr>
              <a:t>基本信息</a:t>
            </a:r>
            <a:endParaRPr lang="zh-CN" altLang="en-US" sz="1415" b="1" dirty="0">
              <a:solidFill>
                <a:prstClr val="black"/>
              </a:solidFill>
              <a:latin typeface="+mn-ea"/>
            </a:endParaRPr>
          </a:p>
        </p:txBody>
      </p:sp>
      <p:sp>
        <p:nvSpPr>
          <p:cNvPr id="54" name="六边形 53"/>
          <p:cNvSpPr/>
          <p:nvPr>
            <p:custDataLst>
              <p:tags r:id="rId5"/>
            </p:custDataLst>
          </p:nvPr>
        </p:nvSpPr>
        <p:spPr>
          <a:xfrm rot="5400000" flipH="1" flipV="1">
            <a:off x="600978" y="2145431"/>
            <a:ext cx="389144" cy="335525"/>
          </a:xfrm>
          <a:prstGeom prst="hexagon">
            <a:avLst/>
          </a:prstGeom>
          <a:noFill/>
          <a:ln w="12700" cap="flat" cmpd="sng" algn="ctr">
            <a:solidFill>
              <a:srgbClr val="0092D8"/>
            </a:solid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55" name="六边形 54"/>
          <p:cNvSpPr/>
          <p:nvPr>
            <p:custDataLst>
              <p:tags r:id="rId6"/>
            </p:custDataLst>
          </p:nvPr>
        </p:nvSpPr>
        <p:spPr>
          <a:xfrm rot="5400000" flipH="1" flipV="1">
            <a:off x="620713" y="2165017"/>
            <a:ext cx="389144" cy="335525"/>
          </a:xfrm>
          <a:prstGeom prst="hexagon">
            <a:avLst/>
          </a:prstGeom>
          <a:solidFill>
            <a:srgbClr val="0092D8"/>
          </a:solidFill>
          <a:ln w="12700" cap="flat" cmpd="sng" algn="ctr">
            <a:no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56" name="矩形 55"/>
          <p:cNvSpPr/>
          <p:nvPr>
            <p:custDataLst>
              <p:tags r:id="rId7"/>
            </p:custDataLst>
          </p:nvPr>
        </p:nvSpPr>
        <p:spPr>
          <a:xfrm>
            <a:off x="617475" y="2186529"/>
            <a:ext cx="396262" cy="341312"/>
          </a:xfrm>
          <a:prstGeom prst="rect">
            <a:avLst/>
          </a:prstGeom>
        </p:spPr>
        <p:txBody>
          <a:bodyPr wrap="none">
            <a:spAutoFit/>
          </a:bodyPr>
          <a:lstStyle/>
          <a:p>
            <a:pPr algn="ctr"/>
            <a:r>
              <a:rPr lang="en-US" altLang="zh-CN" sz="1620" dirty="0">
                <a:solidFill>
                  <a:prstClr val="white"/>
                </a:solidFill>
                <a:latin typeface="+mn-ea"/>
                <a:sym typeface="Segoe UI" panose="020B0502040204020203" pitchFamily="34" charset="0"/>
              </a:rPr>
              <a:t>04</a:t>
            </a:r>
            <a:endParaRPr lang="zh-CN" altLang="en-US" sz="1620" dirty="0">
              <a:solidFill>
                <a:prstClr val="white"/>
              </a:solidFill>
              <a:latin typeface="+mn-ea"/>
              <a:sym typeface="Segoe UI" panose="020B0502040204020203" pitchFamily="34" charset="0"/>
            </a:endParaRPr>
          </a:p>
        </p:txBody>
      </p:sp>
      <p:sp>
        <p:nvSpPr>
          <p:cNvPr id="57" name="TextBox 5"/>
          <p:cNvSpPr txBox="1"/>
          <p:nvPr>
            <p:custDataLst>
              <p:tags r:id="rId8"/>
            </p:custDataLst>
          </p:nvPr>
        </p:nvSpPr>
        <p:spPr>
          <a:xfrm>
            <a:off x="1042285" y="2167288"/>
            <a:ext cx="1182845" cy="310213"/>
          </a:xfrm>
          <a:prstGeom prst="rect">
            <a:avLst/>
          </a:prstGeom>
          <a:noFill/>
        </p:spPr>
        <p:txBody>
          <a:bodyPr wrap="square" rtlCol="0" anchor="ctr" anchorCtr="0">
            <a:spAutoFit/>
          </a:bodyPr>
          <a:lstStyle/>
          <a:p>
            <a:r>
              <a:rPr lang="zh-CN" altLang="en-US" sz="1415" b="1" dirty="0">
                <a:solidFill>
                  <a:prstClr val="black"/>
                </a:solidFill>
                <a:latin typeface="+mn-ea"/>
              </a:rPr>
              <a:t>创新性</a:t>
            </a:r>
            <a:endParaRPr lang="zh-CN" altLang="en-US" sz="1415" b="1" dirty="0">
              <a:solidFill>
                <a:prstClr val="black"/>
              </a:solidFill>
              <a:latin typeface="+mn-ea"/>
            </a:endParaRPr>
          </a:p>
        </p:txBody>
      </p:sp>
      <p:sp>
        <p:nvSpPr>
          <p:cNvPr id="58" name="六边形 57"/>
          <p:cNvSpPr/>
          <p:nvPr>
            <p:custDataLst>
              <p:tags r:id="rId9"/>
            </p:custDataLst>
          </p:nvPr>
        </p:nvSpPr>
        <p:spPr>
          <a:xfrm rot="5400000" flipH="1" flipV="1">
            <a:off x="2374110" y="1437137"/>
            <a:ext cx="389144" cy="335525"/>
          </a:xfrm>
          <a:prstGeom prst="hexagon">
            <a:avLst/>
          </a:prstGeom>
          <a:noFill/>
          <a:ln w="12700" cap="flat" cmpd="sng" algn="ctr">
            <a:solidFill>
              <a:srgbClr val="0092D8"/>
            </a:solid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59" name="六边形 58"/>
          <p:cNvSpPr/>
          <p:nvPr>
            <p:custDataLst>
              <p:tags r:id="rId10"/>
            </p:custDataLst>
          </p:nvPr>
        </p:nvSpPr>
        <p:spPr>
          <a:xfrm rot="5400000" flipH="1" flipV="1">
            <a:off x="2386632" y="1456723"/>
            <a:ext cx="389144" cy="335525"/>
          </a:xfrm>
          <a:prstGeom prst="hexagon">
            <a:avLst/>
          </a:prstGeom>
          <a:solidFill>
            <a:srgbClr val="0092D8"/>
          </a:solidFill>
          <a:ln w="12700" cap="flat" cmpd="sng" algn="ctr">
            <a:no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60" name="矩形 59"/>
          <p:cNvSpPr/>
          <p:nvPr>
            <p:custDataLst>
              <p:tags r:id="rId11"/>
            </p:custDataLst>
          </p:nvPr>
        </p:nvSpPr>
        <p:spPr>
          <a:xfrm>
            <a:off x="2383073" y="1478235"/>
            <a:ext cx="396262" cy="341312"/>
          </a:xfrm>
          <a:prstGeom prst="rect">
            <a:avLst/>
          </a:prstGeom>
        </p:spPr>
        <p:txBody>
          <a:bodyPr wrap="none">
            <a:spAutoFit/>
          </a:bodyPr>
          <a:lstStyle/>
          <a:p>
            <a:pPr algn="ctr"/>
            <a:r>
              <a:rPr lang="en-US" altLang="zh-CN" sz="1620" dirty="0">
                <a:solidFill>
                  <a:prstClr val="white"/>
                </a:solidFill>
                <a:latin typeface="+mn-ea"/>
                <a:sym typeface="Segoe UI" panose="020B0502040204020203" pitchFamily="34" charset="0"/>
              </a:rPr>
              <a:t>02</a:t>
            </a:r>
            <a:endParaRPr lang="zh-CN" altLang="en-US" sz="1620" dirty="0">
              <a:solidFill>
                <a:prstClr val="white"/>
              </a:solidFill>
              <a:latin typeface="+mn-ea"/>
              <a:sym typeface="Segoe UI" panose="020B0502040204020203" pitchFamily="34" charset="0"/>
            </a:endParaRPr>
          </a:p>
        </p:txBody>
      </p:sp>
      <p:sp>
        <p:nvSpPr>
          <p:cNvPr id="61" name="TextBox 5"/>
          <p:cNvSpPr txBox="1"/>
          <p:nvPr>
            <p:custDataLst>
              <p:tags r:id="rId12"/>
            </p:custDataLst>
          </p:nvPr>
        </p:nvSpPr>
        <p:spPr>
          <a:xfrm>
            <a:off x="2808204" y="1486236"/>
            <a:ext cx="1182845" cy="310213"/>
          </a:xfrm>
          <a:prstGeom prst="rect">
            <a:avLst/>
          </a:prstGeom>
          <a:noFill/>
        </p:spPr>
        <p:txBody>
          <a:bodyPr wrap="square" rtlCol="0" anchor="ctr" anchorCtr="0">
            <a:spAutoFit/>
          </a:bodyPr>
          <a:lstStyle/>
          <a:p>
            <a:r>
              <a:rPr lang="zh-CN" altLang="en-US" sz="1415" b="1" dirty="0">
                <a:solidFill>
                  <a:prstClr val="black"/>
                </a:solidFill>
                <a:latin typeface="+mn-ea"/>
              </a:rPr>
              <a:t>安全性</a:t>
            </a:r>
            <a:endParaRPr lang="zh-CN" altLang="en-US" sz="1415" b="1" dirty="0">
              <a:solidFill>
                <a:prstClr val="black"/>
              </a:solidFill>
              <a:latin typeface="+mn-ea"/>
            </a:endParaRPr>
          </a:p>
        </p:txBody>
      </p:sp>
      <p:sp>
        <p:nvSpPr>
          <p:cNvPr id="62" name="六边形 61"/>
          <p:cNvSpPr/>
          <p:nvPr>
            <p:custDataLst>
              <p:tags r:id="rId13"/>
            </p:custDataLst>
          </p:nvPr>
        </p:nvSpPr>
        <p:spPr>
          <a:xfrm rot="5400000" flipH="1" flipV="1">
            <a:off x="2374110" y="2145431"/>
            <a:ext cx="389144" cy="335525"/>
          </a:xfrm>
          <a:prstGeom prst="hexagon">
            <a:avLst/>
          </a:prstGeom>
          <a:noFill/>
          <a:ln w="12700" cap="flat" cmpd="sng" algn="ctr">
            <a:solidFill>
              <a:srgbClr val="0092D8"/>
            </a:solid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63" name="六边形 62"/>
          <p:cNvSpPr/>
          <p:nvPr>
            <p:custDataLst>
              <p:tags r:id="rId14"/>
            </p:custDataLst>
          </p:nvPr>
        </p:nvSpPr>
        <p:spPr>
          <a:xfrm rot="5400000" flipH="1" flipV="1">
            <a:off x="2386632" y="2165017"/>
            <a:ext cx="389144" cy="335525"/>
          </a:xfrm>
          <a:prstGeom prst="hexagon">
            <a:avLst/>
          </a:prstGeom>
          <a:solidFill>
            <a:srgbClr val="0092D8"/>
          </a:solidFill>
          <a:ln w="12700" cap="flat" cmpd="sng" algn="ctr">
            <a:no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64" name="矩形 63"/>
          <p:cNvSpPr/>
          <p:nvPr>
            <p:custDataLst>
              <p:tags r:id="rId15"/>
            </p:custDataLst>
          </p:nvPr>
        </p:nvSpPr>
        <p:spPr>
          <a:xfrm>
            <a:off x="2383073" y="2186529"/>
            <a:ext cx="396262" cy="341312"/>
          </a:xfrm>
          <a:prstGeom prst="rect">
            <a:avLst/>
          </a:prstGeom>
        </p:spPr>
        <p:txBody>
          <a:bodyPr wrap="none">
            <a:spAutoFit/>
          </a:bodyPr>
          <a:lstStyle/>
          <a:p>
            <a:pPr algn="ctr"/>
            <a:r>
              <a:rPr lang="en-US" altLang="zh-CN" sz="1620" dirty="0">
                <a:solidFill>
                  <a:prstClr val="white"/>
                </a:solidFill>
                <a:latin typeface="+mn-ea"/>
                <a:sym typeface="Segoe UI" panose="020B0502040204020203" pitchFamily="34" charset="0"/>
              </a:rPr>
              <a:t>05</a:t>
            </a:r>
            <a:endParaRPr lang="zh-CN" altLang="en-US" sz="1620" dirty="0">
              <a:solidFill>
                <a:prstClr val="white"/>
              </a:solidFill>
              <a:latin typeface="+mn-ea"/>
              <a:sym typeface="Segoe UI" panose="020B0502040204020203" pitchFamily="34" charset="0"/>
            </a:endParaRPr>
          </a:p>
        </p:txBody>
      </p:sp>
      <p:sp>
        <p:nvSpPr>
          <p:cNvPr id="65" name="TextBox 5"/>
          <p:cNvSpPr txBox="1"/>
          <p:nvPr>
            <p:custDataLst>
              <p:tags r:id="rId16"/>
            </p:custDataLst>
          </p:nvPr>
        </p:nvSpPr>
        <p:spPr>
          <a:xfrm>
            <a:off x="2808203" y="2159360"/>
            <a:ext cx="1182845" cy="310213"/>
          </a:xfrm>
          <a:prstGeom prst="rect">
            <a:avLst/>
          </a:prstGeom>
          <a:noFill/>
        </p:spPr>
        <p:txBody>
          <a:bodyPr wrap="square" rtlCol="0" anchor="ctr" anchorCtr="0">
            <a:spAutoFit/>
          </a:bodyPr>
          <a:lstStyle/>
          <a:p>
            <a:r>
              <a:rPr lang="zh-CN" altLang="en-US" sz="1415" b="1" dirty="0">
                <a:solidFill>
                  <a:prstClr val="black"/>
                </a:solidFill>
                <a:latin typeface="+mn-ea"/>
              </a:rPr>
              <a:t>公平性</a:t>
            </a:r>
            <a:endParaRPr lang="zh-CN" altLang="en-US" sz="1415" b="1" dirty="0">
              <a:solidFill>
                <a:prstClr val="black"/>
              </a:solidFill>
              <a:latin typeface="+mn-ea"/>
            </a:endParaRPr>
          </a:p>
        </p:txBody>
      </p:sp>
      <p:sp>
        <p:nvSpPr>
          <p:cNvPr id="66" name="六边形 65"/>
          <p:cNvSpPr/>
          <p:nvPr>
            <p:custDataLst>
              <p:tags r:id="rId17"/>
            </p:custDataLst>
          </p:nvPr>
        </p:nvSpPr>
        <p:spPr>
          <a:xfrm rot="5400000" flipH="1" flipV="1">
            <a:off x="4115492" y="1437137"/>
            <a:ext cx="389144" cy="335525"/>
          </a:xfrm>
          <a:prstGeom prst="hexagon">
            <a:avLst/>
          </a:prstGeom>
          <a:noFill/>
          <a:ln w="12700" cap="flat" cmpd="sng" algn="ctr">
            <a:solidFill>
              <a:srgbClr val="0092D8"/>
            </a:solid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67" name="六边形 66"/>
          <p:cNvSpPr/>
          <p:nvPr>
            <p:custDataLst>
              <p:tags r:id="rId18"/>
            </p:custDataLst>
          </p:nvPr>
        </p:nvSpPr>
        <p:spPr>
          <a:xfrm rot="5400000" flipH="1" flipV="1">
            <a:off x="4128014" y="1456723"/>
            <a:ext cx="389144" cy="335525"/>
          </a:xfrm>
          <a:prstGeom prst="hexagon">
            <a:avLst/>
          </a:prstGeom>
          <a:solidFill>
            <a:srgbClr val="0092D8"/>
          </a:solidFill>
          <a:ln w="12700" cap="flat" cmpd="sng" algn="ctr">
            <a:noFill/>
            <a:prstDash val="solid"/>
            <a:miter lim="800000"/>
          </a:ln>
          <a:effectLst/>
        </p:spPr>
        <p:txBody>
          <a:bodyPr rtlCol="0" anchor="ctr"/>
          <a:lstStyle/>
          <a:p>
            <a:pPr algn="ctr" defTabSz="462280">
              <a:defRPr/>
            </a:pPr>
            <a:endParaRPr lang="zh-CN" altLang="en-US" sz="910" kern="0" dirty="0">
              <a:solidFill>
                <a:prstClr val="white"/>
              </a:solidFill>
              <a:latin typeface="+mn-ea"/>
              <a:sym typeface="Segoe UI" panose="020B0502040204020203" pitchFamily="34" charset="0"/>
            </a:endParaRPr>
          </a:p>
        </p:txBody>
      </p:sp>
      <p:sp>
        <p:nvSpPr>
          <p:cNvPr id="68" name="矩形 67"/>
          <p:cNvSpPr/>
          <p:nvPr>
            <p:custDataLst>
              <p:tags r:id="rId19"/>
            </p:custDataLst>
          </p:nvPr>
        </p:nvSpPr>
        <p:spPr>
          <a:xfrm>
            <a:off x="4124456" y="1478235"/>
            <a:ext cx="396262" cy="341312"/>
          </a:xfrm>
          <a:prstGeom prst="rect">
            <a:avLst/>
          </a:prstGeom>
        </p:spPr>
        <p:txBody>
          <a:bodyPr wrap="none">
            <a:spAutoFit/>
          </a:bodyPr>
          <a:lstStyle/>
          <a:p>
            <a:pPr algn="ctr"/>
            <a:r>
              <a:rPr lang="en-US" altLang="zh-CN" sz="1620" dirty="0">
                <a:solidFill>
                  <a:prstClr val="white"/>
                </a:solidFill>
                <a:latin typeface="+mn-ea"/>
                <a:sym typeface="Segoe UI" panose="020B0502040204020203" pitchFamily="34" charset="0"/>
              </a:rPr>
              <a:t>03</a:t>
            </a:r>
            <a:endParaRPr lang="zh-CN" altLang="en-US" sz="1620" dirty="0">
              <a:solidFill>
                <a:prstClr val="white"/>
              </a:solidFill>
              <a:latin typeface="+mn-ea"/>
              <a:sym typeface="Segoe UI" panose="020B0502040204020203" pitchFamily="34" charset="0"/>
            </a:endParaRPr>
          </a:p>
        </p:txBody>
      </p:sp>
      <p:sp>
        <p:nvSpPr>
          <p:cNvPr id="69" name="TextBox 5"/>
          <p:cNvSpPr txBox="1"/>
          <p:nvPr>
            <p:custDataLst>
              <p:tags r:id="rId20"/>
            </p:custDataLst>
          </p:nvPr>
        </p:nvSpPr>
        <p:spPr>
          <a:xfrm>
            <a:off x="4549586" y="1486236"/>
            <a:ext cx="760257" cy="310213"/>
          </a:xfrm>
          <a:prstGeom prst="rect">
            <a:avLst/>
          </a:prstGeom>
          <a:noFill/>
        </p:spPr>
        <p:txBody>
          <a:bodyPr wrap="square" rtlCol="0" anchor="ctr" anchorCtr="0">
            <a:spAutoFit/>
          </a:bodyPr>
          <a:lstStyle/>
          <a:p>
            <a:r>
              <a:rPr lang="zh-CN" altLang="en-US" sz="1415" b="1" dirty="0">
                <a:solidFill>
                  <a:prstClr val="black"/>
                </a:solidFill>
                <a:latin typeface="+mn-ea"/>
              </a:rPr>
              <a:t>有效性</a:t>
            </a:r>
            <a:endParaRPr lang="zh-CN" altLang="en-US" sz="1415" b="1" dirty="0">
              <a:solidFill>
                <a:prstClr val="black"/>
              </a:solidFill>
              <a:latin typeface="+mn-ea"/>
            </a:endParaRPr>
          </a:p>
        </p:txBody>
      </p:sp>
      <p:sp>
        <p:nvSpPr>
          <p:cNvPr id="70" name="文本框 69"/>
          <p:cNvSpPr txBox="1"/>
          <p:nvPr/>
        </p:nvSpPr>
        <p:spPr>
          <a:xfrm>
            <a:off x="3145825" y="579241"/>
            <a:ext cx="1155874" cy="372410"/>
          </a:xfrm>
          <a:prstGeom prst="rect">
            <a:avLst/>
          </a:prstGeom>
          <a:noFill/>
        </p:spPr>
        <p:txBody>
          <a:bodyPr wrap="square" rtlCol="0" anchor="ctr" anchorCtr="0">
            <a:spAutoFit/>
          </a:bodyPr>
          <a:lstStyle/>
          <a:p>
            <a:r>
              <a:rPr lang="en-US" altLang="zh-CN" sz="1820" dirty="0">
                <a:solidFill>
                  <a:srgbClr val="1E3968"/>
                </a:solidFill>
                <a:latin typeface="+mn-ea"/>
              </a:rPr>
              <a:t>contents</a:t>
            </a:r>
            <a:endParaRPr lang="en-US" altLang="zh-CN" sz="1820" dirty="0">
              <a:solidFill>
                <a:srgbClr val="1E3968"/>
              </a:solidFill>
              <a:latin typeface="+mn-ea"/>
            </a:endParaRPr>
          </a:p>
        </p:txBody>
      </p:sp>
      <p:sp>
        <p:nvSpPr>
          <p:cNvPr id="71" name="文本框 70"/>
          <p:cNvSpPr txBox="1"/>
          <p:nvPr/>
        </p:nvSpPr>
        <p:spPr>
          <a:xfrm>
            <a:off x="2143425" y="483249"/>
            <a:ext cx="1002079" cy="559256"/>
          </a:xfrm>
          <a:prstGeom prst="rect">
            <a:avLst/>
          </a:prstGeom>
          <a:noFill/>
        </p:spPr>
        <p:txBody>
          <a:bodyPr wrap="square" rtlCol="0" anchor="ctr" anchorCtr="0">
            <a:spAutoFit/>
          </a:bodyPr>
          <a:lstStyle/>
          <a:p>
            <a:pPr algn="dist"/>
            <a:r>
              <a:rPr lang="zh-CN" altLang="en-US" sz="3035" b="1" dirty="0">
                <a:solidFill>
                  <a:srgbClr val="1E3968"/>
                </a:solidFill>
                <a:latin typeface="+mn-ea"/>
              </a:rPr>
              <a:t>目录</a:t>
            </a:r>
            <a:endParaRPr lang="zh-CN" altLang="en-US" sz="3035" b="1" dirty="0">
              <a:solidFill>
                <a:srgbClr val="1E3968"/>
              </a:solidFill>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45202" y="404549"/>
            <a:ext cx="118175" cy="462350"/>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基本信息</a:t>
            </a:r>
            <a:endParaRPr lang="zh-CN" altLang="en-US" sz="605" dirty="0">
              <a:latin typeface="微软雅黑" panose="020B0503020204020204" pitchFamily="34" charset="-122"/>
              <a:ea typeface="微软雅黑" panose="020B0503020204020204" pitchFamily="34" charset="-122"/>
            </a:endParaRPr>
          </a:p>
        </p:txBody>
      </p:sp>
      <p:sp>
        <p:nvSpPr>
          <p:cNvPr id="14" name="矩形: 圆角 13"/>
          <p:cNvSpPr/>
          <p:nvPr/>
        </p:nvSpPr>
        <p:spPr>
          <a:xfrm>
            <a:off x="45201" y="952792"/>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安全性</a:t>
            </a:r>
            <a:endParaRPr lang="zh-CN" altLang="en-US" sz="605" dirty="0">
              <a:latin typeface="微软雅黑" panose="020B0503020204020204" pitchFamily="34" charset="-122"/>
              <a:ea typeface="微软雅黑" panose="020B0503020204020204" pitchFamily="34" charset="-122"/>
            </a:endParaRPr>
          </a:p>
        </p:txBody>
      </p:sp>
      <p:sp>
        <p:nvSpPr>
          <p:cNvPr id="18" name="矩形: 圆角 17"/>
          <p:cNvSpPr/>
          <p:nvPr/>
        </p:nvSpPr>
        <p:spPr>
          <a:xfrm>
            <a:off x="45201" y="1385448"/>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有效性</a:t>
            </a:r>
            <a:endParaRPr lang="zh-CN" altLang="en-US" sz="605" dirty="0">
              <a:latin typeface="微软雅黑" panose="020B0503020204020204" pitchFamily="34" charset="-122"/>
              <a:ea typeface="微软雅黑" panose="020B0503020204020204" pitchFamily="34" charset="-122"/>
            </a:endParaRPr>
          </a:p>
        </p:txBody>
      </p:sp>
      <p:sp>
        <p:nvSpPr>
          <p:cNvPr id="19" name="矩形: 圆角 18"/>
          <p:cNvSpPr/>
          <p:nvPr/>
        </p:nvSpPr>
        <p:spPr>
          <a:xfrm>
            <a:off x="44412" y="1825178"/>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创新性</a:t>
            </a:r>
            <a:endParaRPr lang="zh-CN" altLang="en-US" sz="605" dirty="0">
              <a:latin typeface="微软雅黑" panose="020B0503020204020204" pitchFamily="34" charset="-122"/>
              <a:ea typeface="微软雅黑" panose="020B0503020204020204" pitchFamily="34" charset="-122"/>
            </a:endParaRPr>
          </a:p>
        </p:txBody>
      </p:sp>
      <p:sp>
        <p:nvSpPr>
          <p:cNvPr id="20" name="矩形: 圆角 19"/>
          <p:cNvSpPr/>
          <p:nvPr/>
        </p:nvSpPr>
        <p:spPr>
          <a:xfrm>
            <a:off x="42233" y="2250760"/>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公平性</a:t>
            </a:r>
            <a:endParaRPr lang="zh-CN" altLang="en-US" sz="605" dirty="0">
              <a:latin typeface="微软雅黑" panose="020B0503020204020204" pitchFamily="34" charset="-122"/>
              <a:ea typeface="微软雅黑" panose="020B0503020204020204" pitchFamily="34" charset="-122"/>
            </a:endParaRPr>
          </a:p>
        </p:txBody>
      </p:sp>
      <p:sp>
        <p:nvSpPr>
          <p:cNvPr id="21" name="矩形: 圆角 20"/>
          <p:cNvSpPr/>
          <p:nvPr/>
        </p:nvSpPr>
        <p:spPr>
          <a:xfrm>
            <a:off x="279327" y="483219"/>
            <a:ext cx="5370892" cy="2671065"/>
          </a:xfrm>
          <a:prstGeom prst="roundRect">
            <a:avLst>
              <a:gd name="adj" fmla="val 4693"/>
            </a:avLst>
          </a:prstGeom>
          <a:noFill/>
          <a:ln>
            <a:solidFill>
              <a:srgbClr val="1E396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910"/>
          </a:p>
        </p:txBody>
      </p:sp>
      <p:sp>
        <p:nvSpPr>
          <p:cNvPr id="22" name="矩形: 圆角 21"/>
          <p:cNvSpPr/>
          <p:nvPr/>
        </p:nvSpPr>
        <p:spPr>
          <a:xfrm>
            <a:off x="279327" y="404549"/>
            <a:ext cx="5370892" cy="217690"/>
          </a:xfrm>
          <a:prstGeom prst="roundRect">
            <a:avLst/>
          </a:prstGeom>
          <a:solidFill>
            <a:srgbClr val="1E3968"/>
          </a:solidFill>
          <a:ln>
            <a:solidFill>
              <a:srgbClr val="1E396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910" dirty="0">
                <a:latin typeface="微软雅黑" panose="020B0503020204020204" pitchFamily="34" charset="-122"/>
                <a:ea typeface="微软雅黑" panose="020B0503020204020204" pitchFamily="34" charset="-122"/>
              </a:rPr>
              <a:t>药品基本信息</a:t>
            </a:r>
            <a:endParaRPr lang="zh-CN" altLang="en-US" sz="910" dirty="0">
              <a:latin typeface="微软雅黑" panose="020B0503020204020204" pitchFamily="34" charset="-122"/>
              <a:ea typeface="微软雅黑" panose="020B0503020204020204" pitchFamily="34" charset="-122"/>
            </a:endParaRPr>
          </a:p>
        </p:txBody>
      </p:sp>
      <p:sp>
        <p:nvSpPr>
          <p:cNvPr id="25" name="文本框 24"/>
          <p:cNvSpPr txBox="1"/>
          <p:nvPr>
            <p:custDataLst>
              <p:tags r:id="rId1"/>
            </p:custDataLst>
          </p:nvPr>
        </p:nvSpPr>
        <p:spPr>
          <a:xfrm>
            <a:off x="332030" y="714395"/>
            <a:ext cx="5318189" cy="1696490"/>
          </a:xfrm>
          <a:prstGeom prst="rect">
            <a:avLst/>
          </a:prstGeom>
          <a:noFill/>
        </p:spPr>
        <p:txBody>
          <a:bodyPr wrap="square">
            <a:spAutoFit/>
          </a:bodyPr>
          <a:lstStyle/>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药品通用名称：</a:t>
            </a:r>
            <a:r>
              <a:rPr lang="zh-CN" altLang="en-US" sz="710" kern="0" dirty="0">
                <a:latin typeface="微软雅黑" panose="020B0503020204020204" pitchFamily="34" charset="-122"/>
                <a:ea typeface="微软雅黑" panose="020B0503020204020204" pitchFamily="34" charset="-122"/>
              </a:rPr>
              <a:t>氯法拉滨注射液</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药品注册分类：</a:t>
            </a:r>
            <a:r>
              <a:rPr lang="zh-CN" altLang="en-US" sz="710" kern="0" dirty="0">
                <a:latin typeface="微软雅黑" panose="020B0503020204020204" pitchFamily="34" charset="-122"/>
                <a:ea typeface="微软雅黑" panose="020B0503020204020204" pitchFamily="34" charset="-122"/>
              </a:rPr>
              <a:t>化学药品</a:t>
            </a:r>
            <a:r>
              <a:rPr lang="en-US" altLang="zh-CN" sz="710" kern="0" dirty="0">
                <a:latin typeface="微软雅黑" panose="020B0503020204020204" pitchFamily="34" charset="-122"/>
                <a:ea typeface="微软雅黑" panose="020B0503020204020204" pitchFamily="34" charset="-122"/>
              </a:rPr>
              <a:t>3</a:t>
            </a:r>
            <a:r>
              <a:rPr lang="zh-CN" altLang="en-US" sz="710" kern="0" dirty="0">
                <a:latin typeface="微软雅黑" panose="020B0503020204020204" pitchFamily="34" charset="-122"/>
                <a:ea typeface="微软雅黑" panose="020B0503020204020204" pitchFamily="34" charset="-122"/>
              </a:rPr>
              <a:t>类</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注册规格：</a:t>
            </a:r>
            <a:r>
              <a:rPr lang="en-US" altLang="zh-CN" sz="710" kern="0" dirty="0">
                <a:latin typeface="微软雅黑" panose="020B0503020204020204" pitchFamily="34" charset="-122"/>
                <a:ea typeface="微软雅黑" panose="020B0503020204020204" pitchFamily="34" charset="-122"/>
              </a:rPr>
              <a:t>20ml:20mg</a:t>
            </a:r>
            <a:endParaRPr lang="zh-CN" altLang="en-US"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适应症：</a:t>
            </a:r>
            <a:r>
              <a:rPr lang="zh-CN" altLang="en-US" sz="710" kern="0" dirty="0">
                <a:latin typeface="微软雅黑" panose="020B0503020204020204" pitchFamily="34" charset="-122"/>
                <a:ea typeface="微软雅黑" panose="020B0503020204020204" pitchFamily="34" charset="-122"/>
              </a:rPr>
              <a:t>本品用于</a:t>
            </a:r>
            <a:r>
              <a:rPr lang="zh-CN" altLang="en-US" sz="710" b="1" kern="0" dirty="0">
                <a:solidFill>
                  <a:srgbClr val="FF0000"/>
                </a:solidFill>
                <a:latin typeface="微软雅黑" panose="020B0503020204020204" pitchFamily="34" charset="-122"/>
                <a:ea typeface="微软雅黑" panose="020B0503020204020204" pitchFamily="34" charset="-122"/>
              </a:rPr>
              <a:t>既往至少接受过两种方案治疗且无其他治疗手段</a:t>
            </a:r>
            <a:r>
              <a:rPr lang="zh-CN" altLang="en-US" sz="710" kern="0" dirty="0">
                <a:latin typeface="微软雅黑" panose="020B0503020204020204" pitchFamily="34" charset="-122"/>
                <a:ea typeface="微软雅黑" panose="020B0503020204020204" pitchFamily="34" charset="-122"/>
              </a:rPr>
              <a:t>可达持续应答的</a:t>
            </a:r>
            <a:r>
              <a:rPr lang="en-US" altLang="zh-CN" sz="710" kern="0" dirty="0">
                <a:latin typeface="微软雅黑" panose="020B0503020204020204" pitchFamily="34" charset="-122"/>
                <a:ea typeface="微软雅黑" panose="020B0503020204020204" pitchFamily="34" charset="-122"/>
              </a:rPr>
              <a:t>1</a:t>
            </a:r>
            <a:r>
              <a:rPr lang="zh-CN" altLang="en-US" sz="710" kern="0" dirty="0">
                <a:latin typeface="微软雅黑" panose="020B0503020204020204" pitchFamily="34" charset="-122"/>
                <a:ea typeface="微软雅黑" panose="020B0503020204020204" pitchFamily="34" charset="-122"/>
              </a:rPr>
              <a:t>～</a:t>
            </a:r>
            <a:r>
              <a:rPr lang="en-US" altLang="zh-CN" sz="710" kern="0" dirty="0">
                <a:latin typeface="微软雅黑" panose="020B0503020204020204" pitchFamily="34" charset="-122"/>
                <a:ea typeface="微软雅黑" panose="020B0503020204020204" pitchFamily="34" charset="-122"/>
              </a:rPr>
              <a:t>21</a:t>
            </a:r>
            <a:r>
              <a:rPr lang="zh-CN" altLang="en-US" sz="710" kern="0" dirty="0">
                <a:latin typeface="微软雅黑" panose="020B0503020204020204" pitchFamily="34" charset="-122"/>
                <a:ea typeface="微软雅黑" panose="020B0503020204020204" pitchFamily="34" charset="-122"/>
              </a:rPr>
              <a:t>岁复发性或难治性急性淋巴细胞白血病患者。</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中国大陆首次上市时间：</a:t>
            </a:r>
            <a:r>
              <a:rPr lang="en-US" altLang="zh-CN" sz="710" kern="0" dirty="0">
                <a:latin typeface="微软雅黑" panose="020B0503020204020204" pitchFamily="34" charset="-122"/>
                <a:ea typeface="微软雅黑" panose="020B0503020204020204" pitchFamily="34" charset="-122"/>
              </a:rPr>
              <a:t>2023</a:t>
            </a:r>
            <a:r>
              <a:rPr lang="zh-CN" altLang="en-US" sz="710" kern="0" dirty="0">
                <a:latin typeface="微软雅黑" panose="020B0503020204020204" pitchFamily="34" charset="-122"/>
                <a:ea typeface="微软雅黑" panose="020B0503020204020204" pitchFamily="34" charset="-122"/>
              </a:rPr>
              <a:t>年</a:t>
            </a:r>
            <a:r>
              <a:rPr lang="en-US" altLang="zh-CN" sz="710" kern="0" dirty="0">
                <a:latin typeface="微软雅黑" panose="020B0503020204020204" pitchFamily="34" charset="-122"/>
                <a:ea typeface="微软雅黑" panose="020B0503020204020204" pitchFamily="34" charset="-122"/>
              </a:rPr>
              <a:t>6</a:t>
            </a:r>
            <a:r>
              <a:rPr lang="zh-CN" altLang="en-US" sz="710" kern="0" dirty="0">
                <a:latin typeface="微软雅黑" panose="020B0503020204020204" pitchFamily="34" charset="-122"/>
                <a:ea typeface="微软雅黑" panose="020B0503020204020204" pitchFamily="34" charset="-122"/>
              </a:rPr>
              <a:t>月</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目前大陆地区同通用名的药品的上市情况：</a:t>
            </a:r>
            <a:r>
              <a:rPr lang="zh-CN" altLang="en-US" sz="710" kern="0" dirty="0">
                <a:latin typeface="微软雅黑" panose="020B0503020204020204" pitchFamily="34" charset="-122"/>
                <a:ea typeface="微软雅黑" panose="020B0503020204020204" pitchFamily="34" charset="-122"/>
              </a:rPr>
              <a:t>无，为首家上市</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全球首个上市的国家</a:t>
            </a:r>
            <a:r>
              <a:rPr lang="en-US" altLang="zh-CN" sz="710" b="1" kern="0" dirty="0">
                <a:latin typeface="微软雅黑" panose="020B0503020204020204" pitchFamily="34" charset="-122"/>
                <a:ea typeface="微软雅黑" panose="020B0503020204020204" pitchFamily="34" charset="-122"/>
              </a:rPr>
              <a:t>/</a:t>
            </a:r>
            <a:r>
              <a:rPr lang="zh-CN" altLang="en-US" sz="710" b="1" kern="0" dirty="0">
                <a:latin typeface="微软雅黑" panose="020B0503020204020204" pitchFamily="34" charset="-122"/>
                <a:ea typeface="微软雅黑" panose="020B0503020204020204" pitchFamily="34" charset="-122"/>
              </a:rPr>
              <a:t>地区及上市时间：</a:t>
            </a:r>
            <a:r>
              <a:rPr lang="zh-CN" altLang="en-US" sz="710" kern="0" dirty="0">
                <a:latin typeface="微软雅黑" panose="020B0503020204020204" pitchFamily="34" charset="-122"/>
                <a:ea typeface="微软雅黑" panose="020B0503020204020204" pitchFamily="34" charset="-122"/>
              </a:rPr>
              <a:t>美国，</a:t>
            </a:r>
            <a:r>
              <a:rPr lang="en-US" altLang="zh-CN" sz="710" kern="0" dirty="0">
                <a:latin typeface="微软雅黑" panose="020B0503020204020204" pitchFamily="34" charset="-122"/>
                <a:ea typeface="微软雅黑" panose="020B0503020204020204" pitchFamily="34" charset="-122"/>
              </a:rPr>
              <a:t>2004</a:t>
            </a:r>
            <a:r>
              <a:rPr lang="zh-CN" altLang="en-US" sz="710" kern="0" dirty="0">
                <a:latin typeface="微软雅黑" panose="020B0503020204020204" pitchFamily="34" charset="-122"/>
                <a:ea typeface="微软雅黑" panose="020B0503020204020204" pitchFamily="34" charset="-122"/>
              </a:rPr>
              <a:t>年</a:t>
            </a:r>
            <a:r>
              <a:rPr lang="en-US" altLang="zh-CN" sz="710" kern="0" dirty="0">
                <a:latin typeface="微软雅黑" panose="020B0503020204020204" pitchFamily="34" charset="-122"/>
                <a:ea typeface="微软雅黑" panose="020B0503020204020204" pitchFamily="34" charset="-122"/>
              </a:rPr>
              <a:t>12</a:t>
            </a:r>
            <a:r>
              <a:rPr lang="zh-CN" altLang="en-US" sz="710" kern="0" dirty="0">
                <a:latin typeface="微软雅黑" panose="020B0503020204020204" pitchFamily="34" charset="-122"/>
                <a:ea typeface="微软雅黑" panose="020B0503020204020204" pitchFamily="34" charset="-122"/>
              </a:rPr>
              <a:t>月（罕见药上市）</a:t>
            </a:r>
            <a:endParaRPr lang="zh-CN" altLang="en-US"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是否为</a:t>
            </a:r>
            <a:r>
              <a:rPr lang="en-US" altLang="zh-CN" sz="710" b="1" kern="0" dirty="0">
                <a:latin typeface="微软雅黑" panose="020B0503020204020204" pitchFamily="34" charset="-122"/>
                <a:ea typeface="微软雅黑" panose="020B0503020204020204" pitchFamily="34" charset="-122"/>
              </a:rPr>
              <a:t>OTC</a:t>
            </a:r>
            <a:r>
              <a:rPr lang="zh-CN" altLang="en-US" sz="710" b="1" kern="0" dirty="0">
                <a:latin typeface="微软雅黑" panose="020B0503020204020204" pitchFamily="34" charset="-122"/>
                <a:ea typeface="微软雅黑" panose="020B0503020204020204" pitchFamily="34" charset="-122"/>
              </a:rPr>
              <a:t>药品：</a:t>
            </a:r>
            <a:r>
              <a:rPr lang="zh-CN" altLang="en-US" sz="710" kern="0" dirty="0">
                <a:latin typeface="微软雅黑" panose="020B0503020204020204" pitchFamily="34" charset="-122"/>
                <a:ea typeface="微软雅黑" panose="020B0503020204020204" pitchFamily="34" charset="-122"/>
              </a:rPr>
              <a:t>否</a:t>
            </a:r>
            <a:endParaRPr lang="en-US" altLang="zh-CN"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参照药品建议：</a:t>
            </a:r>
            <a:r>
              <a:rPr lang="zh-CN" altLang="en-US" sz="710" kern="0" dirty="0">
                <a:latin typeface="微软雅黑" panose="020B0503020204020204" pitchFamily="34" charset="-122"/>
                <a:ea typeface="微软雅黑" panose="020B0503020204020204" pitchFamily="34" charset="-122"/>
              </a:rPr>
              <a:t>目录内无参照药品，仅提供目录外参照药品以方便汇总</a:t>
            </a:r>
            <a:endParaRPr lang="en-US" altLang="zh-CN" sz="710" kern="0" dirty="0">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nvGraphicFramePr>
        <p:xfrm>
          <a:off x="558406" y="2446612"/>
          <a:ext cx="4765190" cy="662226"/>
        </p:xfrm>
        <a:graphic>
          <a:graphicData uri="http://schemas.openxmlformats.org/drawingml/2006/table">
            <a:tbl>
              <a:tblPr/>
              <a:tblGrid>
                <a:gridCol w="781087"/>
                <a:gridCol w="781087"/>
                <a:gridCol w="533836"/>
                <a:gridCol w="533836"/>
                <a:gridCol w="533836"/>
                <a:gridCol w="533836"/>
                <a:gridCol w="533836"/>
                <a:gridCol w="533836"/>
              </a:tblGrid>
              <a:tr h="179465">
                <a:tc>
                  <a:txBody>
                    <a:bodyPr/>
                    <a:lstStyle/>
                    <a:p>
                      <a:pPr algn="ctr" fontAlgn="ctr"/>
                      <a:r>
                        <a:rPr lang="zh-CN" altLang="en-US" sz="500" b="1" i="0" u="none" strike="noStrike" dirty="0">
                          <a:solidFill>
                            <a:srgbClr val="000000"/>
                          </a:solidFill>
                          <a:effectLst/>
                          <a:latin typeface="仿宋" panose="02010609060101010101" pitchFamily="49" charset="-122"/>
                          <a:ea typeface="仿宋" panose="02010609060101010101" pitchFamily="49" charset="-122"/>
                        </a:rPr>
                        <a:t>参照药品名称</a:t>
                      </a:r>
                      <a:endParaRPr lang="zh-CN" altLang="en-US" sz="500" b="1" i="0" u="none" strike="noStrike" dirty="0">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是否医保目录内</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规格</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单价</a:t>
                      </a:r>
                      <a:r>
                        <a:rPr lang="en-US" altLang="zh-CN" sz="500" b="1" i="0" u="none" strike="noStrike">
                          <a:solidFill>
                            <a:srgbClr val="000000"/>
                          </a:solidFill>
                          <a:effectLst/>
                          <a:latin typeface="仿宋" panose="02010609060101010101" pitchFamily="49" charset="-122"/>
                          <a:ea typeface="仿宋" panose="02010609060101010101" pitchFamily="49" charset="-122"/>
                        </a:rPr>
                        <a:t>(</a:t>
                      </a:r>
                      <a:r>
                        <a:rPr lang="zh-CN" altLang="en-US" sz="500" b="1" i="0" u="none" strike="noStrike">
                          <a:solidFill>
                            <a:srgbClr val="000000"/>
                          </a:solidFill>
                          <a:effectLst/>
                          <a:latin typeface="仿宋" panose="02010609060101010101" pitchFamily="49" charset="-122"/>
                          <a:ea typeface="仿宋" panose="02010609060101010101" pitchFamily="49" charset="-122"/>
                        </a:rPr>
                        <a:t>元</a:t>
                      </a:r>
                      <a:r>
                        <a:rPr lang="en-US" altLang="zh-CN" sz="500" b="1" i="0" u="none" strike="noStrike">
                          <a:solidFill>
                            <a:srgbClr val="000000"/>
                          </a:solidFill>
                          <a:effectLst/>
                          <a:latin typeface="仿宋" panose="02010609060101010101" pitchFamily="49" charset="-122"/>
                          <a:ea typeface="仿宋" panose="02010609060101010101" pitchFamily="49" charset="-122"/>
                        </a:rPr>
                        <a:t>)</a:t>
                      </a:r>
                      <a:r>
                        <a:rPr lang="zh-CN" altLang="en-US" sz="500" b="1" i="0" u="none" strike="noStrike">
                          <a:solidFill>
                            <a:srgbClr val="000000"/>
                          </a:solidFill>
                          <a:effectLst/>
                          <a:latin typeface="宋体" panose="02010600030101010101" pitchFamily="2" charset="-122"/>
                          <a:ea typeface="宋体" panose="02010600030101010101" pitchFamily="2" charset="-122"/>
                        </a:rPr>
                        <a:t> </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用法用量</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费用类型</a:t>
                      </a:r>
                      <a:r>
                        <a:rPr lang="zh-CN" altLang="en-US" sz="500" b="1" i="0" u="none" strike="noStrike">
                          <a:solidFill>
                            <a:srgbClr val="000000"/>
                          </a:solidFill>
                          <a:effectLst/>
                          <a:latin typeface="宋体" panose="02010600030101010101" pitchFamily="2" charset="-122"/>
                          <a:ea typeface="宋体" panose="02010600030101010101" pitchFamily="2" charset="-122"/>
                        </a:rPr>
                        <a:t> </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疗程</a:t>
                      </a:r>
                      <a:r>
                        <a:rPr lang="en-US" altLang="zh-CN" sz="500" b="1" i="0" u="none" strike="noStrike">
                          <a:solidFill>
                            <a:srgbClr val="000000"/>
                          </a:solidFill>
                          <a:effectLst/>
                          <a:latin typeface="仿宋" panose="02010609060101010101" pitchFamily="49" charset="-122"/>
                          <a:ea typeface="仿宋" panose="02010609060101010101" pitchFamily="49" charset="-122"/>
                        </a:rPr>
                        <a:t>/</a:t>
                      </a:r>
                      <a:r>
                        <a:rPr lang="zh-CN" altLang="en-US" sz="500" b="1" i="0" u="none" strike="noStrike">
                          <a:solidFill>
                            <a:srgbClr val="000000"/>
                          </a:solidFill>
                          <a:effectLst/>
                          <a:latin typeface="仿宋" panose="02010609060101010101" pitchFamily="49" charset="-122"/>
                          <a:ea typeface="仿宋" panose="02010609060101010101" pitchFamily="49" charset="-122"/>
                        </a:rPr>
                        <a:t>周期</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500" b="1" i="0" u="none" strike="noStrike">
                          <a:solidFill>
                            <a:srgbClr val="000000"/>
                          </a:solidFill>
                          <a:effectLst/>
                          <a:latin typeface="仿宋" panose="02010609060101010101" pitchFamily="49" charset="-122"/>
                          <a:ea typeface="仿宋" panose="02010609060101010101" pitchFamily="49" charset="-122"/>
                        </a:rPr>
                        <a:t>金额（元）</a:t>
                      </a:r>
                      <a:endParaRPr lang="zh-CN" altLang="en-US" sz="500" b="1"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482761">
                <a:tc>
                  <a:txBody>
                    <a:bodyPr/>
                    <a:lstStyle/>
                    <a:p>
                      <a:pPr algn="ctr" fontAlgn="ctr"/>
                      <a:r>
                        <a:rPr lang="zh-CN" altLang="en-US" sz="900" b="0" i="0" u="none" strike="noStrike" dirty="0">
                          <a:solidFill>
                            <a:srgbClr val="000000"/>
                          </a:solidFill>
                          <a:effectLst/>
                          <a:latin typeface="仿宋" panose="02010609060101010101" pitchFamily="49" charset="-122"/>
                          <a:ea typeface="仿宋" panose="02010609060101010101" pitchFamily="49" charset="-122"/>
                        </a:rPr>
                        <a:t>注射用贝林妥欧单抗</a:t>
                      </a:r>
                      <a:endParaRPr lang="zh-CN" altLang="en-US" sz="900" b="0" i="0" u="none" strike="noStrike" dirty="0">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CN" sz="500" b="0" i="0" u="none" strike="noStrike">
                          <a:solidFill>
                            <a:srgbClr val="000000"/>
                          </a:solidFill>
                          <a:effectLst/>
                          <a:latin typeface="Wingdings 2" panose="05020102010507070707" pitchFamily="18" charset="2"/>
                          <a:ea typeface="仿宋" panose="02010609060101010101" pitchFamily="49" charset="-122"/>
                        </a:rPr>
                        <a:t>£</a:t>
                      </a:r>
                      <a:r>
                        <a:rPr lang="zh-CN" altLang="en-US" sz="500" b="0" i="0" u="none" strike="noStrike">
                          <a:solidFill>
                            <a:srgbClr val="000000"/>
                          </a:solidFill>
                          <a:effectLst/>
                          <a:latin typeface="仿宋" panose="02010609060101010101" pitchFamily="49" charset="-122"/>
                          <a:ea typeface="仿宋" panose="02010609060101010101" pitchFamily="49" charset="-122"/>
                        </a:rPr>
                        <a:t>是</a:t>
                      </a:r>
                      <a:br>
                        <a:rPr lang="zh-CN" altLang="en-US" sz="500" b="0" i="0" u="none" strike="noStrike">
                          <a:solidFill>
                            <a:srgbClr val="000000"/>
                          </a:solidFill>
                          <a:effectLst/>
                          <a:latin typeface="仿宋" panose="02010609060101010101" pitchFamily="49" charset="-122"/>
                          <a:ea typeface="仿宋" panose="02010609060101010101" pitchFamily="49" charset="-122"/>
                        </a:rPr>
                      </a:br>
                      <a:r>
                        <a:rPr lang="es-ES" sz="500" b="0" i="0" u="none" strike="noStrike">
                          <a:solidFill>
                            <a:srgbClr val="000000"/>
                          </a:solidFill>
                          <a:effectLst/>
                          <a:latin typeface="Wingdings 2" panose="05020102010507070707" pitchFamily="18" charset="2"/>
                          <a:ea typeface="仿宋" panose="02010609060101010101" pitchFamily="49" charset="-122"/>
                        </a:rPr>
                        <a:t>R</a:t>
                      </a:r>
                      <a:r>
                        <a:rPr lang="zh-CN" altLang="en-US" sz="500" b="0" i="0" u="none" strike="noStrike">
                          <a:solidFill>
                            <a:srgbClr val="000000"/>
                          </a:solidFill>
                          <a:effectLst/>
                          <a:latin typeface="仿宋" panose="02010609060101010101" pitchFamily="49" charset="-122"/>
                          <a:ea typeface="仿宋" panose="02010609060101010101" pitchFamily="49" charset="-122"/>
                        </a:rPr>
                        <a:t>否</a:t>
                      </a:r>
                      <a:endParaRPr lang="zh-CN" altLang="en-US" sz="500" b="0"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l-GR" sz="500" b="0" i="0" u="none" strike="noStrike">
                          <a:solidFill>
                            <a:srgbClr val="000000"/>
                          </a:solidFill>
                          <a:effectLst/>
                          <a:latin typeface="仿宋" panose="02010609060101010101" pitchFamily="49" charset="-122"/>
                          <a:ea typeface="仿宋" panose="02010609060101010101" pitchFamily="49" charset="-122"/>
                        </a:rPr>
                        <a:t>35 </a:t>
                      </a:r>
                      <a:r>
                        <a:rPr lang="el-GR" sz="500" b="0" i="0" u="none" strike="noStrike">
                          <a:solidFill>
                            <a:srgbClr val="000000"/>
                          </a:solidFill>
                          <a:effectLst/>
                          <a:latin typeface="Calibri" panose="020F0502020204030204" pitchFamily="34" charset="0"/>
                          <a:ea typeface="仿宋" panose="02010609060101010101" pitchFamily="49" charset="-122"/>
                        </a:rPr>
                        <a:t>μ</a:t>
                      </a:r>
                      <a:r>
                        <a:rPr lang="es-ES" sz="500" b="0" i="0" u="none" strike="noStrike">
                          <a:solidFill>
                            <a:srgbClr val="000000"/>
                          </a:solidFill>
                          <a:effectLst/>
                          <a:latin typeface="仿宋" panose="02010609060101010101" pitchFamily="49" charset="-122"/>
                          <a:ea typeface="仿宋" panose="02010609060101010101" pitchFamily="49" charset="-122"/>
                        </a:rPr>
                        <a:t>g/ </a:t>
                      </a:r>
                      <a:r>
                        <a:rPr lang="zh-CN" altLang="en-US" sz="500" b="0" i="0" u="none" strike="noStrike">
                          <a:solidFill>
                            <a:srgbClr val="000000"/>
                          </a:solidFill>
                          <a:effectLst/>
                          <a:latin typeface="仿宋" panose="02010609060101010101" pitchFamily="49" charset="-122"/>
                          <a:ea typeface="仿宋" panose="02010609060101010101" pitchFamily="49" charset="-122"/>
                        </a:rPr>
                        <a:t>瓶</a:t>
                      </a:r>
                      <a:endParaRPr lang="zh-CN" altLang="en-US" sz="500" b="0"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CN" sz="500" b="0" i="0" u="none" strike="noStrike">
                          <a:solidFill>
                            <a:srgbClr val="000000"/>
                          </a:solidFill>
                          <a:effectLst/>
                          <a:latin typeface="仿宋" panose="02010609060101010101" pitchFamily="49" charset="-122"/>
                          <a:ea typeface="仿宋" panose="02010609060101010101" pitchFamily="49" charset="-122"/>
                        </a:rPr>
                        <a:t>9615 </a:t>
                      </a:r>
                      <a:r>
                        <a:rPr lang="zh-CN" altLang="en-US" sz="500" b="0" i="0" u="none" strike="noStrike">
                          <a:solidFill>
                            <a:srgbClr val="000000"/>
                          </a:solidFill>
                          <a:effectLst/>
                          <a:latin typeface="仿宋" panose="02010609060101010101" pitchFamily="49" charset="-122"/>
                          <a:ea typeface="仿宋" panose="02010609060101010101" pitchFamily="49" charset="-122"/>
                        </a:rPr>
                        <a:t>元</a:t>
                      </a:r>
                      <a:endParaRPr lang="zh-CN" altLang="en-US" sz="500" b="0"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CN" sz="500" b="0" i="0" u="none" strike="noStrike">
                          <a:solidFill>
                            <a:srgbClr val="000000"/>
                          </a:solidFill>
                          <a:effectLst/>
                          <a:latin typeface="Wingdings 2" panose="05020102010507070707" pitchFamily="18" charset="2"/>
                          <a:ea typeface="仿宋" panose="02010609060101010101" pitchFamily="49" charset="-122"/>
                        </a:rPr>
                        <a:t>£</a:t>
                      </a:r>
                      <a:r>
                        <a:rPr lang="zh-CN" altLang="en-US" sz="500" b="0" i="0" u="none" strike="noStrike">
                          <a:solidFill>
                            <a:srgbClr val="000000"/>
                          </a:solidFill>
                          <a:effectLst/>
                          <a:latin typeface="仿宋" panose="02010609060101010101" pitchFamily="49" charset="-122"/>
                          <a:ea typeface="仿宋" panose="02010609060101010101" pitchFamily="49" charset="-122"/>
                        </a:rPr>
                        <a:t>日均费用</a:t>
                      </a:r>
                      <a:br>
                        <a:rPr lang="zh-CN" altLang="en-US" sz="500" b="0" i="0" u="none" strike="noStrike">
                          <a:solidFill>
                            <a:srgbClr val="000000"/>
                          </a:solidFill>
                          <a:effectLst/>
                          <a:latin typeface="仿宋" panose="02010609060101010101" pitchFamily="49" charset="-122"/>
                          <a:ea typeface="仿宋" panose="02010609060101010101" pitchFamily="49" charset="-122"/>
                        </a:rPr>
                      </a:br>
                      <a:r>
                        <a:rPr lang="en-US" altLang="zh-CN" sz="500" b="0" i="0" u="none" strike="noStrike">
                          <a:solidFill>
                            <a:srgbClr val="000000"/>
                          </a:solidFill>
                          <a:effectLst/>
                          <a:latin typeface="Wingdings 2" panose="05020102010507070707" pitchFamily="18" charset="2"/>
                          <a:ea typeface="仿宋" panose="02010609060101010101" pitchFamily="49" charset="-122"/>
                        </a:rPr>
                        <a:t>£</a:t>
                      </a:r>
                      <a:r>
                        <a:rPr lang="zh-CN" altLang="en-US" sz="500" b="0" i="0" u="none" strike="noStrike">
                          <a:solidFill>
                            <a:srgbClr val="000000"/>
                          </a:solidFill>
                          <a:effectLst/>
                          <a:latin typeface="仿宋" panose="02010609060101010101" pitchFamily="49" charset="-122"/>
                          <a:ea typeface="仿宋" panose="02010609060101010101" pitchFamily="49" charset="-122"/>
                        </a:rPr>
                        <a:t>次均费用</a:t>
                      </a:r>
                      <a:br>
                        <a:rPr lang="zh-CN" altLang="en-US" sz="500" b="0" i="0" u="none" strike="noStrike">
                          <a:solidFill>
                            <a:srgbClr val="000000"/>
                          </a:solidFill>
                          <a:effectLst/>
                          <a:latin typeface="仿宋" panose="02010609060101010101" pitchFamily="49" charset="-122"/>
                          <a:ea typeface="仿宋" panose="02010609060101010101" pitchFamily="49" charset="-122"/>
                        </a:rPr>
                      </a:br>
                      <a:r>
                        <a:rPr lang="en-US" altLang="zh-CN" sz="500" b="0" i="0" u="none" strike="noStrike">
                          <a:solidFill>
                            <a:srgbClr val="000000"/>
                          </a:solidFill>
                          <a:effectLst/>
                          <a:latin typeface="Wingdings 2" panose="05020102010507070707" pitchFamily="18" charset="2"/>
                          <a:ea typeface="仿宋" panose="02010609060101010101" pitchFamily="49" charset="-122"/>
                        </a:rPr>
                        <a:t>£</a:t>
                      </a:r>
                      <a:r>
                        <a:rPr lang="zh-CN" altLang="en-US" sz="500" b="0" i="0" u="none" strike="noStrike">
                          <a:solidFill>
                            <a:srgbClr val="000000"/>
                          </a:solidFill>
                          <a:effectLst/>
                          <a:latin typeface="仿宋" panose="02010609060101010101" pitchFamily="49" charset="-122"/>
                          <a:ea typeface="仿宋" panose="02010609060101010101" pitchFamily="49" charset="-122"/>
                        </a:rPr>
                        <a:t>疗程费用</a:t>
                      </a:r>
                      <a:br>
                        <a:rPr lang="zh-CN" altLang="en-US" sz="500" b="0" i="0" u="none" strike="noStrike">
                          <a:solidFill>
                            <a:srgbClr val="000000"/>
                          </a:solidFill>
                          <a:effectLst/>
                          <a:latin typeface="仿宋" panose="02010609060101010101" pitchFamily="49" charset="-122"/>
                          <a:ea typeface="仿宋" panose="02010609060101010101" pitchFamily="49" charset="-122"/>
                        </a:rPr>
                      </a:br>
                      <a:r>
                        <a:rPr lang="en-US" altLang="zh-CN" sz="500" b="0" i="0" u="none" strike="noStrike">
                          <a:solidFill>
                            <a:srgbClr val="000000"/>
                          </a:solidFill>
                          <a:effectLst/>
                          <a:latin typeface="Wingdings 2" panose="05020102010507070707" pitchFamily="18" charset="2"/>
                          <a:ea typeface="仿宋" panose="02010609060101010101" pitchFamily="49" charset="-122"/>
                        </a:rPr>
                        <a:t>R</a:t>
                      </a:r>
                      <a:r>
                        <a:rPr lang="zh-CN" altLang="en-US" sz="500" b="0" i="0" u="none" strike="noStrike">
                          <a:solidFill>
                            <a:srgbClr val="000000"/>
                          </a:solidFill>
                          <a:effectLst/>
                          <a:latin typeface="仿宋" panose="02010609060101010101" pitchFamily="49" charset="-122"/>
                          <a:ea typeface="仿宋" panose="02010609060101010101" pitchFamily="49" charset="-122"/>
                        </a:rPr>
                        <a:t>年度费用</a:t>
                      </a:r>
                      <a:endParaRPr lang="zh-CN" altLang="en-US" sz="500" b="0" i="0" u="none" strike="noStrike">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zh-CN" altLang="en-US" sz="800" b="1" i="0" u="none" strike="noStrike" dirty="0">
                          <a:solidFill>
                            <a:srgbClr val="FF0000"/>
                          </a:solidFill>
                          <a:effectLst/>
                          <a:latin typeface="仿宋" panose="02010609060101010101" pitchFamily="49" charset="-122"/>
                          <a:ea typeface="仿宋" panose="02010609060101010101" pitchFamily="49" charset="-122"/>
                        </a:rPr>
                        <a:t>自费</a:t>
                      </a:r>
                      <a:endParaRPr lang="zh-CN" altLang="en-US" sz="800" b="1" i="0" u="none" strike="noStrike" dirty="0">
                        <a:solidFill>
                          <a:srgbClr val="FF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CN" sz="800" b="0" i="0" u="none" strike="noStrike" dirty="0">
                          <a:solidFill>
                            <a:srgbClr val="000000"/>
                          </a:solidFill>
                          <a:effectLst/>
                          <a:latin typeface="仿宋" panose="02010609060101010101" pitchFamily="49" charset="-122"/>
                          <a:ea typeface="仿宋" panose="02010609060101010101" pitchFamily="49" charset="-122"/>
                        </a:rPr>
                        <a:t>9</a:t>
                      </a:r>
                      <a:r>
                        <a:rPr lang="zh-CN" altLang="en-US" sz="800" b="0" i="0" u="none" strike="noStrike" dirty="0">
                          <a:solidFill>
                            <a:srgbClr val="000000"/>
                          </a:solidFill>
                          <a:effectLst/>
                          <a:latin typeface="仿宋" panose="02010609060101010101" pitchFamily="49" charset="-122"/>
                          <a:ea typeface="仿宋" panose="02010609060101010101" pitchFamily="49" charset="-122"/>
                        </a:rPr>
                        <a:t>个周期</a:t>
                      </a:r>
                      <a:endParaRPr lang="zh-CN" altLang="en-US" sz="800" b="0" i="0" u="none" strike="noStrike" dirty="0">
                        <a:solidFill>
                          <a:srgbClr val="00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CN" sz="800" b="1" i="0" u="none" strike="noStrike" dirty="0">
                          <a:solidFill>
                            <a:srgbClr val="FF0000"/>
                          </a:solidFill>
                          <a:effectLst/>
                          <a:latin typeface="仿宋" panose="02010609060101010101" pitchFamily="49" charset="-122"/>
                          <a:ea typeface="仿宋" panose="02010609060101010101" pitchFamily="49" charset="-122"/>
                        </a:rPr>
                        <a:t>2422980</a:t>
                      </a:r>
                      <a:endParaRPr lang="en-US" altLang="zh-CN" sz="800" b="1" i="0" u="none" strike="noStrike" dirty="0">
                        <a:solidFill>
                          <a:srgbClr val="FF0000"/>
                        </a:solidFill>
                        <a:effectLst/>
                        <a:latin typeface="仿宋" panose="02010609060101010101" pitchFamily="49" charset="-122"/>
                        <a:ea typeface="仿宋" panose="02010609060101010101" pitchFamily="49" charset="-122"/>
                      </a:endParaRPr>
                    </a:p>
                  </a:txBody>
                  <a:tcPr marL="2224" marR="2224" marT="22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
        <p:nvSpPr>
          <p:cNvPr id="7" name="文本框 6"/>
          <p:cNvSpPr txBox="1"/>
          <p:nvPr/>
        </p:nvSpPr>
        <p:spPr>
          <a:xfrm>
            <a:off x="195912" y="72052"/>
            <a:ext cx="4539467" cy="247888"/>
          </a:xfrm>
          <a:prstGeom prst="rect">
            <a:avLst/>
          </a:prstGeom>
          <a:noFill/>
        </p:spPr>
        <p:txBody>
          <a:bodyPr wrap="square">
            <a:spAutoFit/>
          </a:bodyPr>
          <a:lstStyle/>
          <a:p>
            <a:r>
              <a:rPr lang="zh-CN" altLang="en-US" sz="101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rPr>
              <a:t>国内首个第二代嘌呤类似物药物</a:t>
            </a:r>
            <a:endParaRPr lang="zh-CN" altLang="en-US" sz="1010" b="1"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41961" y="442038"/>
            <a:ext cx="118175" cy="462350"/>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基本信息</a:t>
            </a:r>
            <a:endParaRPr lang="zh-CN" altLang="en-US" sz="605" dirty="0">
              <a:latin typeface="微软雅黑" panose="020B0503020204020204" pitchFamily="34" charset="-122"/>
              <a:ea typeface="微软雅黑" panose="020B0503020204020204" pitchFamily="34" charset="-122"/>
            </a:endParaRPr>
          </a:p>
        </p:txBody>
      </p:sp>
      <p:sp>
        <p:nvSpPr>
          <p:cNvPr id="14" name="矩形: 圆角 13"/>
          <p:cNvSpPr/>
          <p:nvPr/>
        </p:nvSpPr>
        <p:spPr>
          <a:xfrm>
            <a:off x="41960" y="990281"/>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安全性</a:t>
            </a:r>
            <a:endParaRPr lang="zh-CN" altLang="en-US" sz="605" dirty="0">
              <a:latin typeface="微软雅黑" panose="020B0503020204020204" pitchFamily="34" charset="-122"/>
              <a:ea typeface="微软雅黑" panose="020B0503020204020204" pitchFamily="34" charset="-122"/>
            </a:endParaRPr>
          </a:p>
        </p:txBody>
      </p:sp>
      <p:sp>
        <p:nvSpPr>
          <p:cNvPr id="18" name="矩形: 圆角 17"/>
          <p:cNvSpPr/>
          <p:nvPr/>
        </p:nvSpPr>
        <p:spPr>
          <a:xfrm>
            <a:off x="41960" y="142293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有效性</a:t>
            </a:r>
            <a:endParaRPr lang="zh-CN" altLang="en-US" sz="605" dirty="0">
              <a:latin typeface="微软雅黑" panose="020B0503020204020204" pitchFamily="34" charset="-122"/>
              <a:ea typeface="微软雅黑" panose="020B0503020204020204" pitchFamily="34" charset="-122"/>
            </a:endParaRPr>
          </a:p>
        </p:txBody>
      </p:sp>
      <p:sp>
        <p:nvSpPr>
          <p:cNvPr id="19" name="矩形: 圆角 18"/>
          <p:cNvSpPr/>
          <p:nvPr/>
        </p:nvSpPr>
        <p:spPr>
          <a:xfrm>
            <a:off x="39355" y="185303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创新性</a:t>
            </a:r>
            <a:endParaRPr lang="zh-CN" altLang="en-US" sz="605" dirty="0">
              <a:latin typeface="微软雅黑" panose="020B0503020204020204" pitchFamily="34" charset="-122"/>
              <a:ea typeface="微软雅黑" panose="020B0503020204020204" pitchFamily="34" charset="-122"/>
            </a:endParaRPr>
          </a:p>
        </p:txBody>
      </p:sp>
      <p:sp>
        <p:nvSpPr>
          <p:cNvPr id="20" name="矩形: 圆角 19"/>
          <p:cNvSpPr/>
          <p:nvPr/>
        </p:nvSpPr>
        <p:spPr>
          <a:xfrm>
            <a:off x="49479" y="228313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公平性</a:t>
            </a:r>
            <a:endParaRPr lang="zh-CN" altLang="en-US" sz="605" dirty="0">
              <a:latin typeface="微软雅黑" panose="020B0503020204020204" pitchFamily="34" charset="-122"/>
              <a:ea typeface="微软雅黑" panose="020B0503020204020204" pitchFamily="34" charset="-122"/>
            </a:endParaRPr>
          </a:p>
        </p:txBody>
      </p:sp>
      <p:sp>
        <p:nvSpPr>
          <p:cNvPr id="21" name="矩形: 圆角 20"/>
          <p:cNvSpPr/>
          <p:nvPr/>
        </p:nvSpPr>
        <p:spPr>
          <a:xfrm>
            <a:off x="1997001" y="661464"/>
            <a:ext cx="3703284" cy="2356973"/>
          </a:xfrm>
          <a:prstGeom prst="roundRect">
            <a:avLst>
              <a:gd name="adj" fmla="val 4693"/>
            </a:avLst>
          </a:prstGeom>
          <a:noFill/>
          <a:ln>
            <a:solidFill>
              <a:srgbClr val="1E396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910"/>
          </a:p>
        </p:txBody>
      </p:sp>
      <p:sp>
        <p:nvSpPr>
          <p:cNvPr id="22" name="矩形: 圆角 21"/>
          <p:cNvSpPr/>
          <p:nvPr/>
        </p:nvSpPr>
        <p:spPr>
          <a:xfrm>
            <a:off x="1972534" y="440203"/>
            <a:ext cx="3727751" cy="217690"/>
          </a:xfrm>
          <a:prstGeom prst="roundRect">
            <a:avLst/>
          </a:prstGeom>
          <a:solidFill>
            <a:srgbClr val="1E3968"/>
          </a:solidFill>
          <a:ln>
            <a:solidFill>
              <a:srgbClr val="1E396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910" dirty="0">
                <a:latin typeface="微软雅黑" panose="020B0503020204020204" pitchFamily="34" charset="-122"/>
                <a:ea typeface="微软雅黑" panose="020B0503020204020204" pitchFamily="34" charset="-122"/>
              </a:rPr>
              <a:t>药品基本信息</a:t>
            </a:r>
            <a:endParaRPr lang="zh-CN" altLang="en-US" sz="910" dirty="0">
              <a:latin typeface="微软雅黑" panose="020B0503020204020204" pitchFamily="34" charset="-122"/>
              <a:ea typeface="微软雅黑" panose="020B0503020204020204" pitchFamily="34" charset="-122"/>
            </a:endParaRPr>
          </a:p>
        </p:txBody>
      </p:sp>
      <p:sp>
        <p:nvSpPr>
          <p:cNvPr id="25" name="文本框 24"/>
          <p:cNvSpPr txBox="1"/>
          <p:nvPr>
            <p:custDataLst>
              <p:tags r:id="rId1"/>
            </p:custDataLst>
          </p:nvPr>
        </p:nvSpPr>
        <p:spPr>
          <a:xfrm>
            <a:off x="2146852" y="876439"/>
            <a:ext cx="3529156" cy="2130007"/>
          </a:xfrm>
          <a:prstGeom prst="rect">
            <a:avLst/>
          </a:prstGeom>
          <a:noFill/>
        </p:spPr>
        <p:txBody>
          <a:bodyPr wrap="square">
            <a:spAutoFit/>
          </a:bodyPr>
          <a:lstStyle/>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用法用量：</a:t>
            </a:r>
            <a:endParaRPr lang="en-US" altLang="zh-CN" sz="710" b="1" kern="0" dirty="0">
              <a:latin typeface="微软雅黑" panose="020B0503020204020204" pitchFamily="34" charset="-122"/>
              <a:ea typeface="微软雅黑" panose="020B0503020204020204" pitchFamily="34" charset="-122"/>
            </a:endParaRPr>
          </a:p>
          <a:p>
            <a:pPr>
              <a:lnSpc>
                <a:spcPts val="1000"/>
              </a:lnSpc>
            </a:pPr>
            <a:r>
              <a:rPr lang="zh-CN" altLang="en-US" sz="710" kern="0" dirty="0">
                <a:latin typeface="微软雅黑" panose="020B0503020204020204" pitchFamily="34" charset="-122"/>
                <a:ea typeface="微软雅黑" panose="020B0503020204020204" pitchFamily="34" charset="-122"/>
              </a:rPr>
              <a:t>推荐的患者用药剂量为</a:t>
            </a:r>
            <a:r>
              <a:rPr lang="en-US" altLang="zh-CN" sz="710" kern="0" dirty="0">
                <a:latin typeface="微软雅黑" panose="020B0503020204020204" pitchFamily="34" charset="-122"/>
                <a:ea typeface="微软雅黑" panose="020B0503020204020204" pitchFamily="34" charset="-122"/>
              </a:rPr>
              <a:t>52mg/m2</a:t>
            </a:r>
            <a:r>
              <a:rPr lang="zh-CN" altLang="en-US" sz="710" kern="0" dirty="0">
                <a:latin typeface="微软雅黑" panose="020B0503020204020204" pitchFamily="34" charset="-122"/>
                <a:ea typeface="微软雅黑" panose="020B0503020204020204" pitchFamily="34" charset="-122"/>
              </a:rPr>
              <a:t>，每日静脉输注</a:t>
            </a:r>
            <a:r>
              <a:rPr lang="en-US" altLang="zh-CN" sz="710" kern="0" dirty="0">
                <a:latin typeface="微软雅黑" panose="020B0503020204020204" pitchFamily="34" charset="-122"/>
                <a:ea typeface="微软雅黑" panose="020B0503020204020204" pitchFamily="34" charset="-122"/>
              </a:rPr>
              <a:t>2</a:t>
            </a:r>
            <a:r>
              <a:rPr lang="zh-CN" altLang="en-US" sz="710" kern="0" dirty="0">
                <a:latin typeface="微软雅黑" panose="020B0503020204020204" pitchFamily="34" charset="-122"/>
                <a:ea typeface="微软雅黑" panose="020B0503020204020204" pitchFamily="34" charset="-122"/>
              </a:rPr>
              <a:t>小时以上，持续</a:t>
            </a:r>
            <a:r>
              <a:rPr lang="en-US" altLang="zh-CN" sz="710" kern="0" dirty="0">
                <a:latin typeface="微软雅黑" panose="020B0503020204020204" pitchFamily="34" charset="-122"/>
                <a:ea typeface="微软雅黑" panose="020B0503020204020204" pitchFamily="34" charset="-122"/>
              </a:rPr>
              <a:t>5</a:t>
            </a:r>
            <a:r>
              <a:rPr lang="zh-CN" altLang="en-US" sz="710" kern="0" dirty="0">
                <a:latin typeface="微软雅黑" panose="020B0503020204020204" pitchFamily="34" charset="-122"/>
                <a:ea typeface="微软雅黑" panose="020B0503020204020204" pitchFamily="34" charset="-122"/>
              </a:rPr>
              <a:t>天。</a:t>
            </a:r>
            <a:endParaRPr lang="zh-CN" altLang="en-US" sz="710" kern="0" dirty="0">
              <a:latin typeface="微软雅黑" panose="020B0503020204020204" pitchFamily="34" charset="-122"/>
              <a:ea typeface="微软雅黑" panose="020B0503020204020204" pitchFamily="34" charset="-122"/>
            </a:endParaRPr>
          </a:p>
          <a:p>
            <a:pPr>
              <a:lnSpc>
                <a:spcPts val="1000"/>
              </a:lnSpc>
            </a:pPr>
            <a:r>
              <a:rPr lang="zh-CN" altLang="en-US" sz="710" kern="0" dirty="0">
                <a:latin typeface="微软雅黑" panose="020B0503020204020204" pitchFamily="34" charset="-122"/>
                <a:ea typeface="微软雅黑" panose="020B0503020204020204" pitchFamily="34" charset="-122"/>
              </a:rPr>
              <a:t>当器官功能正常或恢复至基线水平时重复治疗周期，大约每</a:t>
            </a:r>
            <a:r>
              <a:rPr lang="en-US" altLang="zh-CN" sz="710" kern="0" dirty="0">
                <a:latin typeface="微软雅黑" panose="020B0503020204020204" pitchFamily="34" charset="-122"/>
                <a:ea typeface="微软雅黑" panose="020B0503020204020204" pitchFamily="34" charset="-122"/>
              </a:rPr>
              <a:t>2</a:t>
            </a:r>
            <a:r>
              <a:rPr lang="zh-CN" altLang="en-US" sz="710" kern="0" dirty="0">
                <a:latin typeface="微软雅黑" panose="020B0503020204020204" pitchFamily="34" charset="-122"/>
                <a:ea typeface="微软雅黑" panose="020B0503020204020204" pitchFamily="34" charset="-122"/>
              </a:rPr>
              <a:t>～</a:t>
            </a:r>
            <a:r>
              <a:rPr lang="en-US" altLang="zh-CN" sz="710" kern="0" dirty="0">
                <a:latin typeface="微软雅黑" panose="020B0503020204020204" pitchFamily="34" charset="-122"/>
                <a:ea typeface="微软雅黑" panose="020B0503020204020204" pitchFamily="34" charset="-122"/>
              </a:rPr>
              <a:t>6</a:t>
            </a:r>
            <a:r>
              <a:rPr lang="zh-CN" altLang="en-US" sz="710" kern="0" dirty="0">
                <a:latin typeface="微软雅黑" panose="020B0503020204020204" pitchFamily="34" charset="-122"/>
                <a:ea typeface="微软雅黑" panose="020B0503020204020204" pitchFamily="34" charset="-122"/>
              </a:rPr>
              <a:t>周一次。</a:t>
            </a:r>
            <a:endParaRPr lang="zh-CN" altLang="en-US"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en-US" sz="710" b="1" kern="0" dirty="0">
                <a:latin typeface="微软雅黑" panose="020B0503020204020204" pitchFamily="34" charset="-122"/>
                <a:ea typeface="微软雅黑" panose="020B0503020204020204" pitchFamily="34" charset="-122"/>
              </a:rPr>
              <a:t>同疾病治疗领域内或同药理作用药品上市情况：</a:t>
            </a:r>
            <a:endParaRPr lang="en-US" altLang="zh-CN" sz="710" b="1" kern="0" dirty="0">
              <a:latin typeface="微软雅黑" panose="020B0503020204020204" pitchFamily="34" charset="-122"/>
              <a:ea typeface="微软雅黑" panose="020B0503020204020204" pitchFamily="34" charset="-122"/>
            </a:endParaRPr>
          </a:p>
          <a:p>
            <a:pPr marL="0" lvl="1">
              <a:lnSpc>
                <a:spcPts val="1000"/>
              </a:lnSpc>
              <a:spcBef>
                <a:spcPts val="305"/>
              </a:spcBef>
            </a:pPr>
            <a:r>
              <a:rPr lang="zh-CN" altLang="en-US" sz="710" kern="0" dirty="0">
                <a:latin typeface="微软雅黑" panose="020B0503020204020204" pitchFamily="34" charset="-122"/>
                <a:ea typeface="微软雅黑" panose="020B0503020204020204" pitchFamily="34" charset="-122"/>
              </a:rPr>
              <a:t>有化学结构类似产品，克拉屈滨注射液美国上市时间</a:t>
            </a:r>
            <a:r>
              <a:rPr lang="en-US" altLang="zh-CN" sz="710" kern="0" dirty="0">
                <a:latin typeface="微软雅黑" panose="020B0503020204020204" pitchFamily="34" charset="-122"/>
                <a:ea typeface="微软雅黑" panose="020B0503020204020204" pitchFamily="34" charset="-122"/>
              </a:rPr>
              <a:t>1993</a:t>
            </a:r>
            <a:r>
              <a:rPr lang="zh-CN" altLang="en-US" sz="710" kern="0" dirty="0">
                <a:latin typeface="微软雅黑" panose="020B0503020204020204" pitchFamily="34" charset="-122"/>
                <a:ea typeface="微软雅黑" panose="020B0503020204020204" pitchFamily="34" charset="-122"/>
              </a:rPr>
              <a:t>年，适应症为毛细胞白血病，非医保目录内。注射用氟达拉滨美国上市时间</a:t>
            </a:r>
            <a:r>
              <a:rPr lang="en-US" altLang="zh-CN" sz="710" kern="0" dirty="0">
                <a:latin typeface="微软雅黑" panose="020B0503020204020204" pitchFamily="34" charset="-122"/>
                <a:ea typeface="微软雅黑" panose="020B0503020204020204" pitchFamily="34" charset="-122"/>
              </a:rPr>
              <a:t>1991</a:t>
            </a:r>
            <a:r>
              <a:rPr lang="zh-CN" altLang="en-US" sz="710" kern="0" dirty="0">
                <a:latin typeface="微软雅黑" panose="020B0503020204020204" pitchFamily="34" charset="-122"/>
                <a:ea typeface="微软雅黑" panose="020B0503020204020204" pitchFamily="34" charset="-122"/>
              </a:rPr>
              <a:t>年，适应症为于</a:t>
            </a:r>
            <a:r>
              <a:rPr lang="en-US" altLang="zh-CN" sz="710" kern="0" dirty="0">
                <a:latin typeface="微软雅黑" panose="020B0503020204020204" pitchFamily="34" charset="-122"/>
                <a:ea typeface="微软雅黑" panose="020B0503020204020204" pitchFamily="34" charset="-122"/>
              </a:rPr>
              <a:t>B </a:t>
            </a:r>
            <a:r>
              <a:rPr lang="zh-CN" altLang="en-US" sz="710" kern="0" dirty="0">
                <a:latin typeface="微软雅黑" panose="020B0503020204020204" pitchFamily="34" charset="-122"/>
                <a:ea typeface="微软雅黑" panose="020B0503020204020204" pitchFamily="34" charset="-122"/>
              </a:rPr>
              <a:t>细胞性慢性淋巴细胞白血病，为医保乙类。</a:t>
            </a:r>
            <a:endParaRPr lang="zh-CN" altLang="en-US"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r>
              <a:rPr lang="zh-CN" altLang="zh-CN" sz="710" b="1" kern="0" dirty="0">
                <a:latin typeface="微软雅黑" panose="020B0503020204020204" pitchFamily="34" charset="-122"/>
                <a:ea typeface="微软雅黑" panose="020B0503020204020204" pitchFamily="34" charset="-122"/>
              </a:rPr>
              <a:t>与</a:t>
            </a:r>
            <a:r>
              <a:rPr lang="zh-CN" altLang="en-US" sz="710" b="1" kern="0" dirty="0">
                <a:latin typeface="微软雅黑" panose="020B0503020204020204" pitchFamily="34" charset="-122"/>
                <a:ea typeface="微软雅黑" panose="020B0503020204020204" pitchFamily="34" charset="-122"/>
              </a:rPr>
              <a:t>已上市</a:t>
            </a:r>
            <a:r>
              <a:rPr lang="zh-CN" altLang="zh-CN" sz="710" b="1" kern="0" dirty="0">
                <a:latin typeface="微软雅黑" panose="020B0503020204020204" pitchFamily="34" charset="-122"/>
                <a:ea typeface="微软雅黑" panose="020B0503020204020204" pitchFamily="34" charset="-122"/>
              </a:rPr>
              <a:t>同治疗领域药品相比的整体优势和不足</a:t>
            </a:r>
            <a:r>
              <a:rPr lang="zh-CN" altLang="en-US" sz="710" b="1" kern="0" dirty="0">
                <a:latin typeface="微软雅黑" panose="020B0503020204020204" pitchFamily="34" charset="-122"/>
                <a:ea typeface="微软雅黑" panose="020B0503020204020204" pitchFamily="34" charset="-122"/>
              </a:rPr>
              <a:t>：</a:t>
            </a:r>
            <a:endParaRPr lang="en-US" altLang="zh-CN" sz="710" b="1" kern="0" dirty="0">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zh-CN" altLang="en-US" sz="710" kern="0" dirty="0">
                <a:latin typeface="微软雅黑" panose="020B0503020204020204" pitchFamily="34" charset="-122"/>
                <a:ea typeface="微软雅黑" panose="020B0503020204020204" pitchFamily="34" charset="-122"/>
              </a:rPr>
              <a:t>优势：氯法拉滨结合克拉屈滨和氟达拉滨两者优点，对于人白血病细胞</a:t>
            </a:r>
            <a:r>
              <a:rPr lang="en-US" altLang="zh-CN" sz="710" kern="0" dirty="0">
                <a:latin typeface="微软雅黑" panose="020B0503020204020204" pitchFamily="34" charset="-122"/>
                <a:ea typeface="微软雅黑" panose="020B0503020204020204" pitchFamily="34" charset="-122"/>
              </a:rPr>
              <a:t>K-562</a:t>
            </a:r>
            <a:r>
              <a:rPr lang="zh-CN" altLang="en-US" sz="710" kern="0" dirty="0">
                <a:latin typeface="微软雅黑" panose="020B0503020204020204" pitchFamily="34" charset="-122"/>
                <a:ea typeface="微软雅黑" panose="020B0503020204020204" pitchFamily="34" charset="-122"/>
              </a:rPr>
              <a:t>的抑制作用比克拉屈滨和氟达拉滨更强，</a:t>
            </a:r>
            <a:r>
              <a:rPr lang="en-US" altLang="zh-CN" sz="710" kern="0" dirty="0">
                <a:latin typeface="微软雅黑" panose="020B0503020204020204" pitchFamily="34" charset="-122"/>
                <a:ea typeface="微软雅黑" panose="020B0503020204020204" pitchFamily="34" charset="-122"/>
              </a:rPr>
              <a:t>IC50</a:t>
            </a:r>
            <a:r>
              <a:rPr lang="zh-CN" altLang="en-US" sz="710" kern="0" dirty="0">
                <a:latin typeface="微软雅黑" panose="020B0503020204020204" pitchFamily="34" charset="-122"/>
                <a:ea typeface="微软雅黑" panose="020B0503020204020204" pitchFamily="34" charset="-122"/>
              </a:rPr>
              <a:t>为</a:t>
            </a:r>
            <a:r>
              <a:rPr lang="en-US" altLang="zh-CN" sz="710" kern="0" dirty="0">
                <a:latin typeface="微软雅黑" panose="020B0503020204020204" pitchFamily="34" charset="-122"/>
                <a:ea typeface="微软雅黑" panose="020B0503020204020204" pitchFamily="34" charset="-122"/>
              </a:rPr>
              <a:t>5nmol/L</a:t>
            </a:r>
            <a:r>
              <a:rPr lang="zh-CN" altLang="en-US" sz="710" kern="0" dirty="0">
                <a:latin typeface="微软雅黑" panose="020B0503020204020204" pitchFamily="34" charset="-122"/>
                <a:ea typeface="微软雅黑" panose="020B0503020204020204" pitchFamily="34" charset="-122"/>
              </a:rPr>
              <a:t>，而克拉屈滨的</a:t>
            </a:r>
            <a:r>
              <a:rPr lang="en-US" altLang="zh-CN" sz="710" kern="0" dirty="0">
                <a:latin typeface="微软雅黑" panose="020B0503020204020204" pitchFamily="34" charset="-122"/>
                <a:ea typeface="微软雅黑" panose="020B0503020204020204" pitchFamily="34" charset="-122"/>
              </a:rPr>
              <a:t>IC50</a:t>
            </a:r>
            <a:r>
              <a:rPr lang="zh-CN" altLang="en-US" sz="710" kern="0" dirty="0">
                <a:latin typeface="微软雅黑" panose="020B0503020204020204" pitchFamily="34" charset="-122"/>
                <a:ea typeface="微软雅黑" panose="020B0503020204020204" pitchFamily="34" charset="-122"/>
              </a:rPr>
              <a:t>为</a:t>
            </a:r>
            <a:r>
              <a:rPr lang="en-US" altLang="zh-CN" sz="710" kern="0" dirty="0">
                <a:latin typeface="微软雅黑" panose="020B0503020204020204" pitchFamily="34" charset="-122"/>
                <a:ea typeface="微软雅黑" panose="020B0503020204020204" pitchFamily="34" charset="-122"/>
              </a:rPr>
              <a:t>16nmol/L</a:t>
            </a:r>
            <a:r>
              <a:rPr lang="zh-CN" altLang="en-US" sz="710" kern="0" dirty="0">
                <a:latin typeface="微软雅黑" panose="020B0503020204020204" pitchFamily="34" charset="-122"/>
                <a:ea typeface="微软雅黑" panose="020B0503020204020204" pitchFamily="34" charset="-122"/>
              </a:rPr>
              <a:t>，氟达拉滨为</a:t>
            </a:r>
            <a:r>
              <a:rPr lang="en-US" altLang="zh-CN" sz="710" kern="0" dirty="0">
                <a:latin typeface="微软雅黑" panose="020B0503020204020204" pitchFamily="34" charset="-122"/>
                <a:ea typeface="微软雅黑" panose="020B0503020204020204" pitchFamily="34" charset="-122"/>
              </a:rPr>
              <a:t>460nmol/L</a:t>
            </a:r>
            <a:r>
              <a:rPr lang="zh-CN" altLang="en-US" sz="710" kern="0" dirty="0">
                <a:latin typeface="微软雅黑" panose="020B0503020204020204" pitchFamily="34" charset="-122"/>
                <a:ea typeface="微软雅黑" panose="020B0503020204020204" pitchFamily="34" charset="-122"/>
              </a:rPr>
              <a:t>。</a:t>
            </a:r>
            <a:endParaRPr lang="zh-CN" altLang="en-US" sz="710" kern="0" dirty="0">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zh-CN" altLang="en-US" sz="710" kern="0" dirty="0">
                <a:latin typeface="微软雅黑" panose="020B0503020204020204" pitchFamily="34" charset="-122"/>
                <a:ea typeface="微软雅黑" panose="020B0503020204020204" pitchFamily="34" charset="-122"/>
              </a:rPr>
              <a:t>不足：相对毒性作用如骨髓抑制、胃肠道反应、感染和肝毒性等比其他两种药物略强。</a:t>
            </a:r>
            <a:endParaRPr lang="zh-CN" altLang="en-US" sz="710" kern="0" dirty="0">
              <a:latin typeface="微软雅黑" panose="020B0503020204020204" pitchFamily="34" charset="-122"/>
              <a:ea typeface="微软雅黑" panose="020B0503020204020204" pitchFamily="34" charset="-122"/>
            </a:endParaRPr>
          </a:p>
          <a:p>
            <a:pPr marL="144780" lvl="1" indent="-144780" algn="just">
              <a:lnSpc>
                <a:spcPct val="120000"/>
              </a:lnSpc>
              <a:spcBef>
                <a:spcPts val="305"/>
              </a:spcBef>
              <a:buFont typeface="Arial" panose="020B0604020202020204" pitchFamily="34" charset="0"/>
              <a:buChar char="•"/>
            </a:pPr>
            <a:endParaRPr lang="en-US" altLang="zh-CN" sz="710" b="1" kern="0" dirty="0">
              <a:latin typeface="微软雅黑" panose="020B0503020204020204" pitchFamily="34" charset="-122"/>
              <a:ea typeface="微软雅黑" panose="020B0503020204020204" pitchFamily="34" charset="-122"/>
            </a:endParaRPr>
          </a:p>
        </p:txBody>
      </p:sp>
      <p:sp>
        <p:nvSpPr>
          <p:cNvPr id="3" name="文本框 2"/>
          <p:cNvSpPr txBox="1"/>
          <p:nvPr/>
        </p:nvSpPr>
        <p:spPr>
          <a:xfrm>
            <a:off x="209088" y="115673"/>
            <a:ext cx="4539467" cy="247888"/>
          </a:xfrm>
          <a:prstGeom prst="rect">
            <a:avLst/>
          </a:prstGeom>
          <a:noFill/>
        </p:spPr>
        <p:txBody>
          <a:bodyPr wrap="square">
            <a:spAutoFit/>
          </a:bodyPr>
          <a:lstStyle/>
          <a:p>
            <a:r>
              <a:rPr lang="zh-CN" altLang="en-US" sz="101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rPr>
              <a:t>国内首个第二代嘌呤类似物药物</a:t>
            </a:r>
            <a:endParaRPr lang="zh-CN" altLang="en-US" sz="1010" b="1" dirty="0">
              <a:solidFill>
                <a:srgbClr val="000000"/>
              </a:solidFill>
              <a:latin typeface="微软雅黑" panose="020B0503020204020204" pitchFamily="34" charset="-122"/>
              <a:ea typeface="微软雅黑" panose="020B0503020204020204" pitchFamily="34" charset="-122"/>
            </a:endParaRPr>
          </a:p>
        </p:txBody>
      </p:sp>
      <p:sp>
        <p:nvSpPr>
          <p:cNvPr id="4" name="矩形: 圆角 3"/>
          <p:cNvSpPr/>
          <p:nvPr/>
        </p:nvSpPr>
        <p:spPr>
          <a:xfrm>
            <a:off x="286431" y="904388"/>
            <a:ext cx="1584275" cy="2214025"/>
          </a:xfrm>
          <a:prstGeom prst="roundRect">
            <a:avLst>
              <a:gd name="adj" fmla="val 4693"/>
            </a:avLst>
          </a:prstGeom>
          <a:noFill/>
          <a:ln w="25400" cap="flat" cmpd="sng" algn="ctr">
            <a:solidFill>
              <a:srgbClr val="1E3968"/>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910" b="0" i="0" u="none" strike="noStrike" kern="0" cap="none" spc="0" normalizeH="0" baseline="0" noProof="0">
              <a:ln>
                <a:noFill/>
              </a:ln>
              <a:solidFill>
                <a:prstClr val="white"/>
              </a:solidFill>
              <a:effectLst/>
              <a:uLnTx/>
              <a:uFillTx/>
              <a:latin typeface="思源黑体 CN Light"/>
              <a:ea typeface="微软雅黑" panose="020B0503020204020204" pitchFamily="34" charset="-122"/>
              <a:cs typeface="+mn-cs"/>
            </a:endParaRPr>
          </a:p>
        </p:txBody>
      </p:sp>
      <p:sp>
        <p:nvSpPr>
          <p:cNvPr id="5" name="文本框 4"/>
          <p:cNvSpPr txBox="1"/>
          <p:nvPr/>
        </p:nvSpPr>
        <p:spPr>
          <a:xfrm>
            <a:off x="256721" y="985022"/>
            <a:ext cx="1584275" cy="1986121"/>
          </a:xfrm>
          <a:prstGeom prst="rect">
            <a:avLst/>
          </a:prstGeom>
          <a:noFill/>
        </p:spPr>
        <p:txBody>
          <a:bodyPr wrap="square">
            <a:spAutoFit/>
          </a:bodyPr>
          <a:lstStyle/>
          <a:p>
            <a:pPr marL="171450" indent="-171450" eaLnBrk="0">
              <a:lnSpc>
                <a:spcPts val="1500"/>
              </a:lnSpc>
              <a:buFont typeface="Arial" panose="020B0604020202020204" pitchFamily="34" charset="0"/>
              <a:buChar char="•"/>
              <a:defRPr/>
            </a:pPr>
            <a:r>
              <a:rPr lang="zh-CN" altLang="en-US" sz="600" b="1" dirty="0">
                <a:solidFill>
                  <a:srgbClr val="FF0000"/>
                </a:solidFill>
                <a:latin typeface="微软雅黑" panose="020B0503020204020204" pitchFamily="34" charset="-122"/>
                <a:ea typeface="微软雅黑" panose="020B0503020204020204" pitchFamily="34" charset="-122"/>
              </a:rPr>
              <a:t>获得国家重大新药创制科技重大专项</a:t>
            </a:r>
            <a:endParaRPr lang="en-US" altLang="zh-CN" sz="600" b="1" dirty="0">
              <a:solidFill>
                <a:srgbClr val="FF0000"/>
              </a:solidFill>
              <a:latin typeface="微软雅黑" panose="020B0503020204020204" pitchFamily="34" charset="-122"/>
              <a:ea typeface="微软雅黑" panose="020B0503020204020204" pitchFamily="34" charset="-122"/>
            </a:endParaRPr>
          </a:p>
          <a:p>
            <a:pPr marL="171450" indent="-171450" eaLnBrk="0">
              <a:lnSpc>
                <a:spcPts val="1500"/>
              </a:lnSpc>
              <a:buFont typeface="Arial" panose="020B0604020202020204" pitchFamily="34" charset="0"/>
              <a:buChar char="•"/>
              <a:defRPr/>
            </a:pPr>
            <a:r>
              <a:rPr lang="zh-CN" altLang="zh-CN" sz="600" b="1" dirty="0">
                <a:solidFill>
                  <a:srgbClr val="FF0000"/>
                </a:solidFill>
                <a:latin typeface="微软雅黑" panose="020B0503020204020204" pitchFamily="34" charset="-122"/>
                <a:ea typeface="微软雅黑" panose="020B0503020204020204" pitchFamily="34" charset="-122"/>
              </a:rPr>
              <a:t>是国家卫健委药物政策与基本药物制度司公布的《第四批鼓励研发申报儿童药品建议清单》之一</a:t>
            </a:r>
            <a:r>
              <a:rPr lang="zh-CN" altLang="en-US" sz="600" b="1" dirty="0">
                <a:solidFill>
                  <a:srgbClr val="FF0000"/>
                </a:solidFill>
                <a:latin typeface="微软雅黑" panose="020B0503020204020204" pitchFamily="34" charset="-122"/>
                <a:ea typeface="微软雅黑" panose="020B0503020204020204" pitchFamily="34" charset="-122"/>
              </a:rPr>
              <a:t>（建议清单为</a:t>
            </a:r>
            <a:r>
              <a:rPr lang="en-US" altLang="zh-CN" sz="600" b="1" dirty="0">
                <a:solidFill>
                  <a:srgbClr val="FF0000"/>
                </a:solidFill>
                <a:latin typeface="微软雅黑" panose="020B0503020204020204" pitchFamily="34" charset="-122"/>
                <a:ea typeface="微软雅黑" panose="020B0503020204020204" pitchFamily="34" charset="-122"/>
              </a:rPr>
              <a:t>2023</a:t>
            </a:r>
            <a:r>
              <a:rPr lang="zh-CN" altLang="en-US" sz="600" b="1" dirty="0">
                <a:solidFill>
                  <a:srgbClr val="FF0000"/>
                </a:solidFill>
                <a:latin typeface="微软雅黑" panose="020B0503020204020204" pitchFamily="34" charset="-122"/>
                <a:ea typeface="微软雅黑" panose="020B0503020204020204" pitchFamily="34" charset="-122"/>
              </a:rPr>
              <a:t>年</a:t>
            </a:r>
            <a:r>
              <a:rPr lang="en-US" altLang="zh-CN" sz="600" b="1" dirty="0">
                <a:solidFill>
                  <a:srgbClr val="FF0000"/>
                </a:solidFill>
                <a:latin typeface="微软雅黑" panose="020B0503020204020204" pitchFamily="34" charset="-122"/>
                <a:ea typeface="微软雅黑" panose="020B0503020204020204" pitchFamily="34" charset="-122"/>
              </a:rPr>
              <a:t>5</a:t>
            </a:r>
            <a:r>
              <a:rPr lang="zh-CN" altLang="en-US" sz="600" b="1" dirty="0">
                <a:solidFill>
                  <a:srgbClr val="FF0000"/>
                </a:solidFill>
                <a:latin typeface="微软雅黑" panose="020B0503020204020204" pitchFamily="34" charset="-122"/>
                <a:ea typeface="微软雅黑" panose="020B0503020204020204" pitchFamily="34" charset="-122"/>
              </a:rPr>
              <a:t>月公示，产品上市为</a:t>
            </a:r>
            <a:r>
              <a:rPr lang="en-US" altLang="zh-CN" sz="600" b="1" dirty="0">
                <a:solidFill>
                  <a:srgbClr val="FF0000"/>
                </a:solidFill>
                <a:latin typeface="微软雅黑" panose="020B0503020204020204" pitchFamily="34" charset="-122"/>
                <a:ea typeface="微软雅黑" panose="020B0503020204020204" pitchFamily="34" charset="-122"/>
              </a:rPr>
              <a:t>2023</a:t>
            </a:r>
            <a:r>
              <a:rPr lang="zh-CN" altLang="en-US" sz="600" b="1" dirty="0">
                <a:solidFill>
                  <a:srgbClr val="FF0000"/>
                </a:solidFill>
                <a:latin typeface="微软雅黑" panose="020B0503020204020204" pitchFamily="34" charset="-122"/>
                <a:ea typeface="微软雅黑" panose="020B0503020204020204" pitchFamily="34" charset="-122"/>
              </a:rPr>
              <a:t>年</a:t>
            </a:r>
            <a:r>
              <a:rPr lang="en-US" altLang="zh-CN" sz="600" b="1" dirty="0">
                <a:solidFill>
                  <a:srgbClr val="FF0000"/>
                </a:solidFill>
                <a:latin typeface="微软雅黑" panose="020B0503020204020204" pitchFamily="34" charset="-122"/>
                <a:ea typeface="微软雅黑" panose="020B0503020204020204" pitchFamily="34" charset="-122"/>
              </a:rPr>
              <a:t>6</a:t>
            </a:r>
            <a:r>
              <a:rPr lang="zh-CN" altLang="en-US" sz="600" b="1" dirty="0">
                <a:solidFill>
                  <a:srgbClr val="FF0000"/>
                </a:solidFill>
                <a:latin typeface="微软雅黑" panose="020B0503020204020204" pitchFamily="34" charset="-122"/>
                <a:ea typeface="微软雅黑" panose="020B0503020204020204" pitchFamily="34" charset="-122"/>
              </a:rPr>
              <a:t>月，故未收录进</a:t>
            </a:r>
            <a:r>
              <a:rPr lang="en-US" altLang="zh-CN" sz="600" b="1" dirty="0">
                <a:solidFill>
                  <a:srgbClr val="FF0000"/>
                </a:solidFill>
                <a:latin typeface="微软雅黑" panose="020B0503020204020204" pitchFamily="34" charset="-122"/>
                <a:ea typeface="微软雅黑" panose="020B0503020204020204" pitchFamily="34" charset="-122"/>
              </a:rPr>
              <a:t>2023</a:t>
            </a:r>
            <a:r>
              <a:rPr lang="zh-CN" altLang="en-US" sz="600" b="1" dirty="0">
                <a:solidFill>
                  <a:srgbClr val="FF0000"/>
                </a:solidFill>
                <a:latin typeface="微软雅黑" panose="020B0503020204020204" pitchFamily="34" charset="-122"/>
                <a:ea typeface="微软雅黑" panose="020B0503020204020204" pitchFamily="34" charset="-122"/>
              </a:rPr>
              <a:t>年</a:t>
            </a:r>
            <a:r>
              <a:rPr lang="en-US" altLang="zh-CN" sz="600" b="1" dirty="0">
                <a:solidFill>
                  <a:srgbClr val="FF0000"/>
                </a:solidFill>
                <a:latin typeface="微软雅黑" panose="020B0503020204020204" pitchFamily="34" charset="-122"/>
                <a:ea typeface="微软雅黑" panose="020B0503020204020204" pitchFamily="34" charset="-122"/>
              </a:rPr>
              <a:t>8</a:t>
            </a:r>
            <a:r>
              <a:rPr lang="zh-CN" altLang="en-US" sz="600" b="1" dirty="0">
                <a:solidFill>
                  <a:srgbClr val="FF0000"/>
                </a:solidFill>
                <a:latin typeface="微软雅黑" panose="020B0503020204020204" pitchFamily="34" charset="-122"/>
                <a:ea typeface="微软雅黑" panose="020B0503020204020204" pitchFamily="34" charset="-122"/>
              </a:rPr>
              <a:t>月印发版内）</a:t>
            </a:r>
            <a:r>
              <a:rPr lang="zh-CN" altLang="zh-CN" sz="600" b="1" dirty="0">
                <a:solidFill>
                  <a:srgbClr val="FF0000"/>
                </a:solidFill>
                <a:latin typeface="微软雅黑" panose="020B0503020204020204" pitchFamily="34" charset="-122"/>
                <a:ea typeface="微软雅黑" panose="020B0503020204020204" pitchFamily="34" charset="-122"/>
              </a:rPr>
              <a:t>，</a:t>
            </a:r>
            <a:r>
              <a:rPr lang="zh-CN" altLang="zh-CN" sz="600" b="1" dirty="0">
                <a:solidFill>
                  <a:prstClr val="black"/>
                </a:solidFill>
                <a:latin typeface="微软雅黑" panose="020B0503020204020204" pitchFamily="34" charset="-122"/>
                <a:ea typeface="微软雅黑" panose="020B0503020204020204" pitchFamily="34" charset="-122"/>
              </a:rPr>
              <a:t>为临床急需的儿童用药，其获批上市将给国内</a:t>
            </a:r>
            <a:r>
              <a:rPr lang="en-US" altLang="zh-CN" sz="600" b="1" dirty="0">
                <a:solidFill>
                  <a:prstClr val="black"/>
                </a:solidFill>
                <a:latin typeface="微软雅黑" panose="020B0503020204020204" pitchFamily="34" charset="-122"/>
                <a:ea typeface="微软雅黑" panose="020B0503020204020204" pitchFamily="34" charset="-122"/>
              </a:rPr>
              <a:t>1~21</a:t>
            </a:r>
            <a:r>
              <a:rPr lang="zh-CN" altLang="zh-CN" sz="600" b="1" dirty="0">
                <a:solidFill>
                  <a:prstClr val="black"/>
                </a:solidFill>
                <a:latin typeface="微软雅黑" panose="020B0503020204020204" pitchFamily="34" charset="-122"/>
                <a:ea typeface="微软雅黑" panose="020B0503020204020204" pitchFamily="34" charset="-122"/>
              </a:rPr>
              <a:t>岁复发性或难治性急性淋巴细胞白血病患者提供更多的治疗选择。</a:t>
            </a:r>
            <a:endParaRPr lang="en-US" altLang="zh-CN" sz="600" b="1" dirty="0">
              <a:solidFill>
                <a:prstClr val="black"/>
              </a:solidFill>
              <a:latin typeface="微软雅黑" panose="020B0503020204020204" pitchFamily="34" charset="-122"/>
              <a:ea typeface="微软雅黑" panose="020B0503020204020204" pitchFamily="34" charset="-122"/>
            </a:endParaRPr>
          </a:p>
        </p:txBody>
      </p:sp>
      <p:pic>
        <p:nvPicPr>
          <p:cNvPr id="7" name="图片 6" descr="文本&#10;&#10;描述已自动生成"/>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3429" y="416595"/>
            <a:ext cx="1411777" cy="40086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87900" y="443010"/>
            <a:ext cx="118175" cy="462350"/>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基本信息</a:t>
            </a:r>
            <a:endParaRPr lang="zh-CN" altLang="en-US" sz="605" dirty="0">
              <a:latin typeface="微软雅黑" panose="020B0503020204020204" pitchFamily="34" charset="-122"/>
              <a:ea typeface="微软雅黑" panose="020B0503020204020204" pitchFamily="34" charset="-122"/>
            </a:endParaRPr>
          </a:p>
        </p:txBody>
      </p:sp>
      <p:sp>
        <p:nvSpPr>
          <p:cNvPr id="14" name="矩形: 圆角 13"/>
          <p:cNvSpPr/>
          <p:nvPr/>
        </p:nvSpPr>
        <p:spPr>
          <a:xfrm>
            <a:off x="87899" y="991253"/>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安全性</a:t>
            </a:r>
            <a:endParaRPr lang="zh-CN" altLang="en-US" sz="605" dirty="0">
              <a:latin typeface="微软雅黑" panose="020B0503020204020204" pitchFamily="34" charset="-122"/>
              <a:ea typeface="微软雅黑" panose="020B0503020204020204" pitchFamily="34" charset="-122"/>
            </a:endParaRPr>
          </a:p>
        </p:txBody>
      </p:sp>
      <p:sp>
        <p:nvSpPr>
          <p:cNvPr id="18" name="矩形: 圆角 17"/>
          <p:cNvSpPr/>
          <p:nvPr/>
        </p:nvSpPr>
        <p:spPr>
          <a:xfrm>
            <a:off x="87899" y="1423909"/>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有效性</a:t>
            </a:r>
            <a:endParaRPr lang="zh-CN" altLang="en-US" sz="605" dirty="0">
              <a:latin typeface="微软雅黑" panose="020B0503020204020204" pitchFamily="34" charset="-122"/>
              <a:ea typeface="微软雅黑" panose="020B0503020204020204" pitchFamily="34" charset="-122"/>
            </a:endParaRPr>
          </a:p>
        </p:txBody>
      </p:sp>
      <p:sp>
        <p:nvSpPr>
          <p:cNvPr id="19" name="矩形: 圆角 18"/>
          <p:cNvSpPr/>
          <p:nvPr/>
        </p:nvSpPr>
        <p:spPr>
          <a:xfrm>
            <a:off x="87898" y="186201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创新性</a:t>
            </a:r>
            <a:endParaRPr lang="zh-CN" altLang="en-US" sz="605" dirty="0">
              <a:latin typeface="微软雅黑" panose="020B0503020204020204" pitchFamily="34" charset="-122"/>
              <a:ea typeface="微软雅黑" panose="020B0503020204020204" pitchFamily="34" charset="-122"/>
            </a:endParaRPr>
          </a:p>
        </p:txBody>
      </p:sp>
      <p:sp>
        <p:nvSpPr>
          <p:cNvPr id="20" name="矩形: 圆角 19"/>
          <p:cNvSpPr/>
          <p:nvPr/>
        </p:nvSpPr>
        <p:spPr>
          <a:xfrm>
            <a:off x="95770" y="2289301"/>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公平性</a:t>
            </a:r>
            <a:endParaRPr lang="zh-CN" altLang="en-US" sz="605"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19424" y="888100"/>
            <a:ext cx="5340800" cy="862352"/>
          </a:xfrm>
          <a:prstGeom prst="rect">
            <a:avLst/>
          </a:prstGeom>
          <a:noFill/>
        </p:spPr>
        <p:txBody>
          <a:bodyPr wrap="square">
            <a:spAutoFit/>
          </a:bodyPr>
          <a:lstStyle/>
          <a:p>
            <a:pPr marL="144780" indent="-144780">
              <a:lnSpc>
                <a:spcPct val="150000"/>
              </a:lnSpc>
              <a:buClr>
                <a:srgbClr val="1E3968"/>
              </a:buClr>
              <a:buFont typeface="Arial" panose="020B0604020202020204" pitchFamily="34" charset="0"/>
              <a:buChar char="•"/>
            </a:pPr>
            <a:r>
              <a:rPr lang="zh-CN" altLang="en-US" sz="700" dirty="0">
                <a:latin typeface="微软雅黑" panose="020B0503020204020204" pitchFamily="34" charset="-122"/>
                <a:ea typeface="微软雅黑" panose="020B0503020204020204" pitchFamily="34" charset="-122"/>
              </a:rPr>
              <a:t>急性淋巴细胞白血病是一种起源于</a:t>
            </a:r>
            <a:r>
              <a:rPr lang="en-US" altLang="zh-CN" sz="700" dirty="0">
                <a:latin typeface="微软雅黑" panose="020B0503020204020204" pitchFamily="34" charset="-122"/>
                <a:ea typeface="微软雅黑" panose="020B0503020204020204" pitchFamily="34" charset="-122"/>
              </a:rPr>
              <a:t>B</a:t>
            </a:r>
            <a:r>
              <a:rPr lang="zh-CN" altLang="en-US" sz="700" dirty="0">
                <a:latin typeface="微软雅黑" panose="020B0503020204020204" pitchFamily="34" charset="-122"/>
                <a:ea typeface="微软雅黑" panose="020B0503020204020204" pitchFamily="34" charset="-122"/>
              </a:rPr>
              <a:t>系或</a:t>
            </a:r>
            <a:r>
              <a:rPr lang="en-US" altLang="zh-CN" sz="700" dirty="0">
                <a:latin typeface="微软雅黑" panose="020B0503020204020204" pitchFamily="34" charset="-122"/>
                <a:ea typeface="微软雅黑" panose="020B0503020204020204" pitchFamily="34" charset="-122"/>
              </a:rPr>
              <a:t>T</a:t>
            </a:r>
            <a:r>
              <a:rPr lang="zh-CN" altLang="en-US" sz="700" dirty="0">
                <a:latin typeface="微软雅黑" panose="020B0503020204020204" pitchFamily="34" charset="-122"/>
                <a:ea typeface="微软雅黑" panose="020B0503020204020204" pitchFamily="34" charset="-122"/>
              </a:rPr>
              <a:t>系淋巴祖细胞的肿瘤性疾病，导致贫血、血小板减少和中性粒细胞减少；原始细胞也可侵及髓外组织，如脑膜、性腺、淋巴结等，引起相应病变。</a:t>
            </a:r>
            <a:endParaRPr lang="en-US" altLang="zh-CN" sz="700" dirty="0">
              <a:latin typeface="微软雅黑" panose="020B0503020204020204" pitchFamily="34" charset="-122"/>
              <a:ea typeface="微软雅黑" panose="020B0503020204020204" pitchFamily="34" charset="-122"/>
            </a:endParaRPr>
          </a:p>
          <a:p>
            <a:pPr marL="144780" indent="-144780">
              <a:lnSpc>
                <a:spcPct val="150000"/>
              </a:lnSpc>
              <a:buClr>
                <a:srgbClr val="1E3968"/>
              </a:buClr>
              <a:buFont typeface="Arial" panose="020B0604020202020204" pitchFamily="34" charset="0"/>
              <a:buChar char="•"/>
            </a:pPr>
            <a:r>
              <a:rPr lang="zh-CN" altLang="zh-CN" sz="700" dirty="0">
                <a:latin typeface="微软雅黑" panose="020B0503020204020204" pitchFamily="34" charset="-122"/>
                <a:ea typeface="微软雅黑" panose="020B0503020204020204" pitchFamily="34" charset="-122"/>
              </a:rPr>
              <a:t>白血病发生通常有两种机制，一种依赖于原癌基因或者具有原癌基因特性的混合基因的激活，由此产生的蛋白产物影响细胞功能</a:t>
            </a:r>
            <a:r>
              <a:rPr lang="en-US" altLang="zh-CN" sz="700" dirty="0">
                <a:latin typeface="微软雅黑" panose="020B0503020204020204" pitchFamily="34" charset="-122"/>
                <a:ea typeface="微软雅黑" panose="020B0503020204020204" pitchFamily="34" charset="-122"/>
              </a:rPr>
              <a:t>;</a:t>
            </a:r>
            <a:r>
              <a:rPr lang="zh-CN" altLang="zh-CN" sz="700" dirty="0">
                <a:latin typeface="微软雅黑" panose="020B0503020204020204" pitchFamily="34" charset="-122"/>
                <a:ea typeface="微软雅黑" panose="020B0503020204020204" pitchFamily="34" charset="-122"/>
              </a:rPr>
              <a:t>另一个机制是一种或多种抑癌基因的失活。</a:t>
            </a:r>
            <a:endParaRPr lang="zh-CN" altLang="zh-CN" sz="700" dirty="0">
              <a:latin typeface="微软雅黑" panose="020B0503020204020204" pitchFamily="34" charset="-122"/>
              <a:ea typeface="微软雅黑" panose="020B0503020204020204" pitchFamily="34" charset="-122"/>
            </a:endParaRPr>
          </a:p>
          <a:p>
            <a:pPr marL="144780" indent="-144780">
              <a:lnSpc>
                <a:spcPct val="150000"/>
              </a:lnSpc>
              <a:buClr>
                <a:srgbClr val="1E3968"/>
              </a:buClr>
              <a:buFont typeface="Arial" panose="020B0604020202020204" pitchFamily="34" charset="0"/>
              <a:buChar char="•"/>
            </a:pPr>
            <a:endParaRPr lang="zh-CN" altLang="en-US" sz="605" dirty="0">
              <a:latin typeface="微软雅黑" panose="020B0503020204020204" pitchFamily="34" charset="-122"/>
              <a:ea typeface="微软雅黑" panose="020B0503020204020204" pitchFamily="34" charset="-122"/>
            </a:endParaRPr>
          </a:p>
        </p:txBody>
      </p:sp>
      <p:sp>
        <p:nvSpPr>
          <p:cNvPr id="11" name="矩形: 圆角 10"/>
          <p:cNvSpPr/>
          <p:nvPr/>
        </p:nvSpPr>
        <p:spPr>
          <a:xfrm>
            <a:off x="344795" y="777339"/>
            <a:ext cx="5391543" cy="946055"/>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13" name="矩形: 圆角 12"/>
          <p:cNvSpPr/>
          <p:nvPr/>
        </p:nvSpPr>
        <p:spPr>
          <a:xfrm>
            <a:off x="344795" y="593705"/>
            <a:ext cx="853229" cy="160960"/>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疾病情况</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sp>
        <p:nvSpPr>
          <p:cNvPr id="16" name="矩形: 圆角 15"/>
          <p:cNvSpPr/>
          <p:nvPr/>
        </p:nvSpPr>
        <p:spPr>
          <a:xfrm>
            <a:off x="344795" y="2168105"/>
            <a:ext cx="5391543" cy="735840"/>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17" name="矩形: 圆角 16"/>
          <p:cNvSpPr/>
          <p:nvPr/>
        </p:nvSpPr>
        <p:spPr>
          <a:xfrm>
            <a:off x="356652" y="1918318"/>
            <a:ext cx="810723" cy="249787"/>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发病率及</a:t>
            </a:r>
            <a:endParaRPr lang="en-US" altLang="zh-CN" sz="810" kern="0" dirty="0">
              <a:solidFill>
                <a:prstClr val="white"/>
              </a:solidFill>
              <a:latin typeface="微软雅黑" panose="020B0503020204020204" pitchFamily="34" charset="-122"/>
              <a:ea typeface="微软雅黑" panose="020B0503020204020204" pitchFamily="34" charset="-122"/>
            </a:endParaRPr>
          </a:p>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起病年龄</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sp>
        <p:nvSpPr>
          <p:cNvPr id="21" name="文本框 20"/>
          <p:cNvSpPr txBox="1"/>
          <p:nvPr>
            <p:custDataLst>
              <p:tags r:id="rId1"/>
            </p:custDataLst>
          </p:nvPr>
        </p:nvSpPr>
        <p:spPr>
          <a:xfrm>
            <a:off x="319424" y="2405937"/>
            <a:ext cx="5391543" cy="339901"/>
          </a:xfrm>
          <a:prstGeom prst="rect">
            <a:avLst/>
          </a:prstGeom>
          <a:noFill/>
        </p:spPr>
        <p:txBody>
          <a:bodyPr wrap="square">
            <a:spAutoFit/>
          </a:bodyPr>
          <a:lstStyle/>
          <a:p>
            <a:pPr marL="86995" lvl="1" indent="-86995" algn="just">
              <a:lnSpc>
                <a:spcPct val="120000"/>
              </a:lnSpc>
              <a:spcBef>
                <a:spcPts val="305"/>
              </a:spcBef>
              <a:buFont typeface="Arial" panose="020B0604020202020204" pitchFamily="34" charset="0"/>
              <a:buChar char="•"/>
            </a:pPr>
            <a:r>
              <a:rPr lang="zh-CN" altLang="en-US" sz="700" dirty="0">
                <a:latin typeface="微软雅黑" panose="020B0503020204020204" pitchFamily="34" charset="-122"/>
                <a:ea typeface="微软雅黑" panose="020B0503020204020204" pitchFamily="34" charset="-122"/>
              </a:rPr>
              <a:t>发病率为</a:t>
            </a:r>
            <a:r>
              <a:rPr lang="en-US" altLang="zh-CN" sz="700" dirty="0">
                <a:latin typeface="微软雅黑" panose="020B0503020204020204" pitchFamily="34" charset="-122"/>
                <a:ea typeface="微软雅黑" panose="020B0503020204020204" pitchFamily="34" charset="-122"/>
              </a:rPr>
              <a:t>34.3/</a:t>
            </a:r>
            <a:r>
              <a:rPr lang="zh-CN" altLang="en-US" sz="700" dirty="0">
                <a:latin typeface="微软雅黑" panose="020B0503020204020204" pitchFamily="34" charset="-122"/>
                <a:ea typeface="微软雅黑" panose="020B0503020204020204" pitchFamily="34" charset="-122"/>
              </a:rPr>
              <a:t>百万，</a:t>
            </a:r>
            <a:r>
              <a:rPr lang="en-US" altLang="zh-CN" sz="700" dirty="0">
                <a:latin typeface="微软雅黑" panose="020B0503020204020204" pitchFamily="34" charset="-122"/>
                <a:ea typeface="微软雅黑" panose="020B0503020204020204" pitchFamily="34" charset="-122"/>
              </a:rPr>
              <a:t>20%</a:t>
            </a:r>
            <a:r>
              <a:rPr lang="zh-CN" altLang="en-US" sz="700" dirty="0">
                <a:latin typeface="微软雅黑" panose="020B0503020204020204" pitchFamily="34" charset="-122"/>
                <a:ea typeface="微软雅黑" panose="020B0503020204020204" pitchFamily="34" charset="-122"/>
              </a:rPr>
              <a:t>儿童患者会复发或原发耐药，按发病率推算该</a:t>
            </a:r>
            <a:r>
              <a:rPr lang="zh-CN" altLang="en-US" sz="700">
                <a:latin typeface="微软雅黑" panose="020B0503020204020204" pitchFamily="34" charset="-122"/>
                <a:ea typeface="微软雅黑" panose="020B0503020204020204" pitchFamily="34" charset="-122"/>
              </a:rPr>
              <a:t>类患者</a:t>
            </a:r>
            <a:r>
              <a:rPr lang="en-US" altLang="zh-CN" sz="700">
                <a:latin typeface="微软雅黑" panose="020B0503020204020204" pitchFamily="34" charset="-122"/>
                <a:ea typeface="微软雅黑" panose="020B0503020204020204" pitchFamily="34" charset="-122"/>
              </a:rPr>
              <a:t>1800</a:t>
            </a:r>
            <a:r>
              <a:rPr lang="zh-CN" altLang="en-US" sz="700" dirty="0">
                <a:latin typeface="微软雅黑" panose="020B0503020204020204" pitchFamily="34" charset="-122"/>
                <a:ea typeface="微软雅黑" panose="020B0503020204020204" pitchFamily="34" charset="-122"/>
              </a:rPr>
              <a:t>人，二次或以上复发患者中位生存期仅</a:t>
            </a:r>
            <a:r>
              <a:rPr lang="en-US" altLang="zh-CN" sz="700" dirty="0">
                <a:latin typeface="微软雅黑" panose="020B0503020204020204" pitchFamily="34" charset="-122"/>
                <a:ea typeface="微软雅黑" panose="020B0503020204020204" pitchFamily="34" charset="-122"/>
              </a:rPr>
              <a:t>3</a:t>
            </a:r>
            <a:r>
              <a:rPr lang="zh-CN" altLang="en-US" sz="700" dirty="0">
                <a:latin typeface="微软雅黑" panose="020B0503020204020204" pitchFamily="34" charset="-122"/>
                <a:ea typeface="微软雅黑" panose="020B0503020204020204" pitchFamily="34" charset="-122"/>
              </a:rPr>
              <a:t>个月，复发患者</a:t>
            </a:r>
            <a:r>
              <a:rPr lang="en-US" altLang="zh-CN" sz="700" dirty="0">
                <a:latin typeface="微软雅黑" panose="020B0503020204020204" pitchFamily="34" charset="-122"/>
                <a:ea typeface="微软雅黑" panose="020B0503020204020204" pitchFamily="34" charset="-122"/>
              </a:rPr>
              <a:t>5</a:t>
            </a:r>
            <a:r>
              <a:rPr lang="zh-CN" altLang="en-US" sz="700" dirty="0">
                <a:latin typeface="微软雅黑" panose="020B0503020204020204" pitchFamily="34" charset="-122"/>
                <a:ea typeface="微软雅黑" panose="020B0503020204020204" pitchFamily="34" charset="-122"/>
              </a:rPr>
              <a:t>年生存率为</a:t>
            </a:r>
            <a:r>
              <a:rPr lang="en-US" altLang="zh-CN" sz="700" dirty="0">
                <a:latin typeface="微软雅黑" panose="020B0503020204020204" pitchFamily="34" charset="-122"/>
                <a:ea typeface="微软雅黑" panose="020B0503020204020204" pitchFamily="34" charset="-122"/>
              </a:rPr>
              <a:t>7%</a:t>
            </a:r>
            <a:r>
              <a:rPr lang="zh-CN" altLang="en-US" sz="700" dirty="0">
                <a:latin typeface="微软雅黑" panose="020B0503020204020204" pitchFamily="34" charset="-122"/>
                <a:ea typeface="微软雅黑" panose="020B0503020204020204" pitchFamily="34" charset="-122"/>
              </a:rPr>
              <a:t>～</a:t>
            </a:r>
            <a:r>
              <a:rPr lang="en-US" altLang="zh-CN" sz="700" dirty="0">
                <a:latin typeface="微软雅黑" panose="020B0503020204020204" pitchFamily="34" charset="-122"/>
                <a:ea typeface="微软雅黑" panose="020B0503020204020204" pitchFamily="34" charset="-122"/>
              </a:rPr>
              <a:t>10%</a:t>
            </a:r>
            <a:r>
              <a:rPr lang="zh-CN" altLang="en-US" sz="700" dirty="0">
                <a:latin typeface="微软雅黑" panose="020B0503020204020204" pitchFamily="34" charset="-122"/>
                <a:ea typeface="微软雅黑" panose="020B0503020204020204" pitchFamily="34" charset="-122"/>
              </a:rPr>
              <a:t>，二次缓解并接受移植，</a:t>
            </a:r>
            <a:r>
              <a:rPr lang="en-US" altLang="zh-CN" sz="700" dirty="0">
                <a:latin typeface="微软雅黑" panose="020B0503020204020204" pitchFamily="34" charset="-122"/>
                <a:ea typeface="微软雅黑" panose="020B0503020204020204" pitchFamily="34" charset="-122"/>
              </a:rPr>
              <a:t>5</a:t>
            </a:r>
            <a:r>
              <a:rPr lang="zh-CN" altLang="en-US" sz="700" dirty="0">
                <a:latin typeface="微软雅黑" panose="020B0503020204020204" pitchFamily="34" charset="-122"/>
                <a:ea typeface="微软雅黑" panose="020B0503020204020204" pitchFamily="34" charset="-122"/>
              </a:rPr>
              <a:t>年生存率</a:t>
            </a:r>
            <a:r>
              <a:rPr lang="en-US" altLang="zh-CN" sz="700" dirty="0">
                <a:latin typeface="微软雅黑" panose="020B0503020204020204" pitchFamily="34" charset="-122"/>
                <a:ea typeface="微软雅黑" panose="020B0503020204020204" pitchFamily="34" charset="-122"/>
              </a:rPr>
              <a:t>16%</a:t>
            </a:r>
            <a:r>
              <a:rPr lang="zh-CN" altLang="en-US" sz="700" dirty="0">
                <a:latin typeface="微软雅黑" panose="020B0503020204020204" pitchFamily="34" charset="-122"/>
                <a:ea typeface="微软雅黑" panose="020B0503020204020204" pitchFamily="34" charset="-122"/>
              </a:rPr>
              <a:t>。</a:t>
            </a:r>
            <a:endParaRPr lang="zh-CN" altLang="en-US" sz="700" dirty="0">
              <a:latin typeface="微软雅黑" panose="020B0503020204020204" pitchFamily="34" charset="-122"/>
              <a:ea typeface="微软雅黑" panose="020B0503020204020204" pitchFamily="34" charset="-122"/>
            </a:endParaRPr>
          </a:p>
        </p:txBody>
      </p:sp>
      <p:sp>
        <p:nvSpPr>
          <p:cNvPr id="5" name="文本框 4"/>
          <p:cNvSpPr txBox="1"/>
          <p:nvPr/>
        </p:nvSpPr>
        <p:spPr>
          <a:xfrm>
            <a:off x="157920" y="112798"/>
            <a:ext cx="4539467" cy="247888"/>
          </a:xfrm>
          <a:prstGeom prst="rect">
            <a:avLst/>
          </a:prstGeom>
          <a:noFill/>
        </p:spPr>
        <p:txBody>
          <a:bodyPr wrap="square">
            <a:spAutoFit/>
          </a:bodyPr>
          <a:lstStyle/>
          <a:p>
            <a:r>
              <a:rPr lang="zh-CN" altLang="en-US" sz="101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rPr>
              <a:t>国内首个第二代嘌呤类似物药物</a:t>
            </a:r>
            <a:endParaRPr lang="zh-CN" altLang="en-US" sz="1010" b="1"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79928" y="399361"/>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基本信息</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14" name="矩形: 圆角 13"/>
          <p:cNvSpPr/>
          <p:nvPr/>
        </p:nvSpPr>
        <p:spPr>
          <a:xfrm>
            <a:off x="88892" y="943981"/>
            <a:ext cx="118175" cy="346762"/>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安全性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18" name="矩形: 圆角 17"/>
          <p:cNvSpPr/>
          <p:nvPr/>
        </p:nvSpPr>
        <p:spPr>
          <a:xfrm>
            <a:off x="88892" y="137888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有效性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19" name="矩形: 圆角 18"/>
          <p:cNvSpPr/>
          <p:nvPr/>
        </p:nvSpPr>
        <p:spPr>
          <a:xfrm>
            <a:off x="82754" y="1855487"/>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创新性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20" name="矩形: 圆角 19"/>
          <p:cNvSpPr/>
          <p:nvPr/>
        </p:nvSpPr>
        <p:spPr>
          <a:xfrm>
            <a:off x="87828" y="231731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公平性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4" name="矩形: 圆角 3"/>
          <p:cNvSpPr/>
          <p:nvPr/>
        </p:nvSpPr>
        <p:spPr>
          <a:xfrm>
            <a:off x="405510" y="517760"/>
            <a:ext cx="5170771" cy="2548021"/>
          </a:xfrm>
          <a:prstGeom prst="roundRect">
            <a:avLst>
              <a:gd name="adj" fmla="val 2815"/>
            </a:avLst>
          </a:prstGeom>
          <a:noFill/>
          <a:ln w="6350" cap="flat" cmpd="sng" algn="ctr">
            <a:gradFill>
              <a:gsLst>
                <a:gs pos="100000">
                  <a:srgbClr val="00B0F0"/>
                </a:gs>
                <a:gs pos="0">
                  <a:srgbClr val="002060"/>
                </a:gs>
              </a:gsLst>
              <a:lin ang="5400000" scaled="1"/>
            </a:gradFill>
            <a:prstDash val="solid"/>
            <a:miter lim="800000"/>
          </a:ln>
          <a:effectLst/>
        </p:spPr>
        <p:txBody>
          <a:bodyPr rtlCol="0" anchor="ctr"/>
          <a:lstStyle/>
          <a:p>
            <a:pPr algn="ctr" defTabSz="231140">
              <a:defRPr/>
            </a:pPr>
            <a:endParaRPr lang="zh-CN" altLang="en-US" sz="910" kern="0" dirty="0">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8" name="矩形: 圆角 7"/>
          <p:cNvSpPr/>
          <p:nvPr/>
        </p:nvSpPr>
        <p:spPr>
          <a:xfrm>
            <a:off x="463377" y="637387"/>
            <a:ext cx="1241265" cy="224324"/>
          </a:xfrm>
          <a:prstGeom prst="roundRect">
            <a:avLst>
              <a:gd name="adj" fmla="val 50000"/>
            </a:avLst>
          </a:prstGeom>
          <a:solidFill>
            <a:srgbClr val="002060"/>
          </a:solidFill>
          <a:ln w="12700" cap="flat" cmpd="sng" algn="ctr">
            <a:noFill/>
            <a:prstDash val="solid"/>
            <a:miter lim="800000"/>
          </a:ln>
          <a:effectLst/>
        </p:spPr>
        <p:txBody>
          <a:bodyPr rtlCol="0" anchor="ctr"/>
          <a:lstStyle/>
          <a:p>
            <a:pPr algn="ctr" defTabSz="231140">
              <a:lnSpc>
                <a:spcPct val="120000"/>
              </a:lnSpc>
              <a:spcBef>
                <a:spcPts val="305"/>
              </a:spcBef>
              <a:defRPr/>
            </a:pPr>
            <a:r>
              <a:rPr lang="zh-CN" altLang="en-US" sz="810" kern="0" dirty="0">
                <a:solidFill>
                  <a:prstClr val="white"/>
                </a:solidFill>
                <a:latin typeface="Arial" panose="020B0604020202020204" pitchFamily="34" charset="0"/>
                <a:ea typeface="微软雅黑" panose="020B0503020204020204" pitchFamily="34" charset="-122"/>
                <a:sym typeface="Arial" panose="020B0604020202020204" pitchFamily="34" charset="0"/>
              </a:rPr>
              <a:t>安全性方面的优势：</a:t>
            </a:r>
            <a:endParaRPr lang="zh-CN" altLang="en-US" sz="810" kern="0" dirty="0">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矩形: 圆角 5"/>
          <p:cNvSpPr/>
          <p:nvPr/>
        </p:nvSpPr>
        <p:spPr>
          <a:xfrm>
            <a:off x="463377" y="876192"/>
            <a:ext cx="2090091" cy="2125253"/>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35" name="文本框 34"/>
          <p:cNvSpPr txBox="1"/>
          <p:nvPr/>
        </p:nvSpPr>
        <p:spPr>
          <a:xfrm>
            <a:off x="463377" y="939949"/>
            <a:ext cx="1963604" cy="1861087"/>
          </a:xfrm>
          <a:prstGeom prst="rect">
            <a:avLst/>
          </a:prstGeom>
          <a:noFill/>
        </p:spPr>
        <p:txBody>
          <a:bodyPr wrap="square">
            <a:spAutoFit/>
          </a:bodyPr>
          <a:lstStyle/>
          <a:p>
            <a:pPr marL="171450" marR="0" lvl="0" indent="-171450" algn="l" defTabSz="914400" rtl="0" eaLnBrk="0" fontAlgn="auto" latinLnBrk="0" hangingPunct="1">
              <a:lnSpc>
                <a:spcPts val="1400"/>
              </a:lnSpc>
              <a:spcBef>
                <a:spcPts val="0"/>
              </a:spcBef>
              <a:spcAft>
                <a:spcPts val="0"/>
              </a:spcAft>
              <a:buClrTx/>
              <a:buSzTx/>
              <a:buFont typeface="Arial" panose="020B0604020202020204" pitchFamily="34" charset="0"/>
              <a:buChar char="•"/>
              <a:defRPr/>
            </a:pPr>
            <a:r>
              <a:rPr lang="zh-CN" altLang="en-US" sz="600" b="1" kern="1200" dirty="0">
                <a:latin typeface="微软雅黑" panose="020B0503020204020204" pitchFamily="34" charset="-122"/>
                <a:ea typeface="微软雅黑" panose="020B0503020204020204" pitchFamily="34" charset="-122"/>
                <a:cs typeface="+mn-cs"/>
              </a:rPr>
              <a:t>与参照药品（注射用贝林妥欧单抗等生物免疫制剂）相比，</a:t>
            </a:r>
            <a:r>
              <a:rPr lang="zh-CN" altLang="en-US" sz="600" b="1" kern="1200" dirty="0">
                <a:solidFill>
                  <a:srgbClr val="FF0000"/>
                </a:solidFill>
                <a:latin typeface="微软雅黑" panose="020B0503020204020204" pitchFamily="34" charset="-122"/>
                <a:ea typeface="微软雅黑" panose="020B0503020204020204" pitchFamily="34" charset="-122"/>
                <a:cs typeface="+mn-cs"/>
              </a:rPr>
              <a:t>不易产生致命性细胞因子释放综合征和神经系统毒性；</a:t>
            </a:r>
            <a:endParaRPr lang="en-US" altLang="zh-CN" sz="600" b="1" kern="1200" dirty="0">
              <a:solidFill>
                <a:srgbClr val="FF0000"/>
              </a:solidFill>
              <a:latin typeface="微软雅黑" panose="020B0503020204020204" pitchFamily="34" charset="-122"/>
              <a:ea typeface="微软雅黑" panose="020B0503020204020204" pitchFamily="34" charset="-122"/>
              <a:cs typeface="+mn-cs"/>
            </a:endParaRPr>
          </a:p>
          <a:p>
            <a:pPr marL="171450" marR="0" lvl="0" indent="-171450" algn="l" defTabSz="914400" rtl="0" eaLnBrk="0" fontAlgn="auto" latinLnBrk="0" hangingPunct="1">
              <a:lnSpc>
                <a:spcPts val="1400"/>
              </a:lnSpc>
              <a:spcBef>
                <a:spcPts val="0"/>
              </a:spcBef>
              <a:spcAft>
                <a:spcPts val="0"/>
              </a:spcAft>
              <a:buClrTx/>
              <a:buSzTx/>
              <a:buFont typeface="Arial" panose="020B0604020202020204" pitchFamily="34" charset="0"/>
              <a:buChar char="•"/>
              <a:defRPr/>
            </a:pPr>
            <a:r>
              <a:rPr lang="zh-CN" altLang="en-US" sz="600" b="1" kern="1200" dirty="0">
                <a:latin typeface="微软雅黑" panose="020B0503020204020204" pitchFamily="34" charset="-122"/>
                <a:ea typeface="微软雅黑" panose="020B0503020204020204" pitchFamily="34" charset="-122"/>
                <a:cs typeface="+mn-cs"/>
              </a:rPr>
              <a:t>本品在</a:t>
            </a:r>
            <a:r>
              <a:rPr lang="zh-CN" altLang="en-US" sz="600" b="1" kern="1200" dirty="0">
                <a:solidFill>
                  <a:srgbClr val="FF0000"/>
                </a:solidFill>
                <a:latin typeface="微软雅黑" panose="020B0503020204020204" pitchFamily="34" charset="-122"/>
                <a:ea typeface="微软雅黑" panose="020B0503020204020204" pitchFamily="34" charset="-122"/>
                <a:cs typeface="+mn-cs"/>
              </a:rPr>
              <a:t>国内研究中依从性良好</a:t>
            </a:r>
            <a:r>
              <a:rPr lang="zh-CN" altLang="en-US" sz="600" b="1" kern="1200" dirty="0">
                <a:latin typeface="微软雅黑" panose="020B0503020204020204" pitchFamily="34" charset="-122"/>
                <a:ea typeface="微软雅黑" panose="020B0503020204020204" pitchFamily="34" charset="-122"/>
                <a:cs typeface="+mn-cs"/>
              </a:rPr>
              <a:t>，</a:t>
            </a:r>
            <a:r>
              <a:rPr lang="en-US" altLang="zh-CN" sz="600" b="1" kern="1200" dirty="0">
                <a:latin typeface="微软雅黑" panose="020B0503020204020204" pitchFamily="34" charset="-122"/>
                <a:ea typeface="微软雅黑" panose="020B0503020204020204" pitchFamily="34" charset="-122"/>
                <a:cs typeface="+mn-cs"/>
              </a:rPr>
              <a:t>62</a:t>
            </a:r>
            <a:r>
              <a:rPr lang="zh-CN" altLang="en-US" sz="600" b="1" kern="1200" dirty="0">
                <a:latin typeface="微软雅黑" panose="020B0503020204020204" pitchFamily="34" charset="-122"/>
                <a:ea typeface="微软雅黑" panose="020B0503020204020204" pitchFamily="34" charset="-122"/>
                <a:cs typeface="+mn-cs"/>
              </a:rPr>
              <a:t>例受试者根据用药次数计算的用药依从性在 </a:t>
            </a:r>
            <a:r>
              <a:rPr lang="en-US" altLang="zh-CN" sz="600" b="1" kern="1200" dirty="0">
                <a:latin typeface="微软雅黑" panose="020B0503020204020204" pitchFamily="34" charset="-122"/>
                <a:ea typeface="微软雅黑" panose="020B0503020204020204" pitchFamily="34" charset="-122"/>
                <a:cs typeface="+mn-cs"/>
              </a:rPr>
              <a:t>80%</a:t>
            </a:r>
            <a:r>
              <a:rPr lang="zh-CN" altLang="en-US" sz="600" b="1" kern="1200" dirty="0">
                <a:latin typeface="微软雅黑" panose="020B0503020204020204" pitchFamily="34" charset="-122"/>
                <a:ea typeface="微软雅黑" panose="020B0503020204020204" pitchFamily="34" charset="-122"/>
                <a:cs typeface="+mn-cs"/>
              </a:rPr>
              <a:t>～</a:t>
            </a:r>
            <a:r>
              <a:rPr lang="en-US" altLang="zh-CN" sz="600" b="1" kern="1200" dirty="0">
                <a:latin typeface="微软雅黑" panose="020B0503020204020204" pitchFamily="34" charset="-122"/>
                <a:ea typeface="微软雅黑" panose="020B0503020204020204" pitchFamily="34" charset="-122"/>
                <a:cs typeface="+mn-cs"/>
              </a:rPr>
              <a:t>120%</a:t>
            </a:r>
            <a:r>
              <a:rPr lang="zh-CN" altLang="en-US" sz="600" b="1" kern="1200" dirty="0">
                <a:latin typeface="微软雅黑" panose="020B0503020204020204" pitchFamily="34" charset="-122"/>
                <a:ea typeface="微软雅黑" panose="020B0503020204020204" pitchFamily="34" charset="-122"/>
                <a:cs typeface="+mn-cs"/>
              </a:rPr>
              <a:t>范围内的有</a:t>
            </a:r>
            <a:r>
              <a:rPr lang="en-US" altLang="zh-CN" sz="600" b="1" kern="1200" dirty="0">
                <a:latin typeface="微软雅黑" panose="020B0503020204020204" pitchFamily="34" charset="-122"/>
                <a:ea typeface="微软雅黑" panose="020B0503020204020204" pitchFamily="34" charset="-122"/>
                <a:cs typeface="+mn-cs"/>
              </a:rPr>
              <a:t>57</a:t>
            </a:r>
            <a:r>
              <a:rPr lang="zh-CN" altLang="en-US" sz="600" b="1" kern="1200" dirty="0">
                <a:latin typeface="微软雅黑" panose="020B0503020204020204" pitchFamily="34" charset="-122"/>
                <a:ea typeface="微软雅黑" panose="020B0503020204020204" pitchFamily="34" charset="-122"/>
                <a:cs typeface="+mn-cs"/>
              </a:rPr>
              <a:t>例受试者，占比 </a:t>
            </a:r>
            <a:r>
              <a:rPr lang="en-US" altLang="zh-CN" sz="600" b="1" kern="1200" dirty="0">
                <a:latin typeface="微软雅黑" panose="020B0503020204020204" pitchFamily="34" charset="-122"/>
                <a:ea typeface="微软雅黑" panose="020B0503020204020204" pitchFamily="34" charset="-122"/>
                <a:cs typeface="+mn-cs"/>
              </a:rPr>
              <a:t>91.9%</a:t>
            </a:r>
            <a:r>
              <a:rPr lang="zh-CN" altLang="en-US" sz="600" b="1" kern="1200" dirty="0">
                <a:latin typeface="微软雅黑" panose="020B0503020204020204" pitchFamily="34" charset="-122"/>
                <a:ea typeface="微软雅黑" panose="020B0503020204020204" pitchFamily="34" charset="-122"/>
                <a:cs typeface="+mn-cs"/>
              </a:rPr>
              <a:t>；根据用药量计算的用药依从性在</a:t>
            </a:r>
            <a:r>
              <a:rPr lang="en-US" altLang="zh-CN" sz="600" b="1" kern="1200" dirty="0">
                <a:latin typeface="微软雅黑" panose="020B0503020204020204" pitchFamily="34" charset="-122"/>
                <a:ea typeface="微软雅黑" panose="020B0503020204020204" pitchFamily="34" charset="-122"/>
                <a:cs typeface="+mn-cs"/>
              </a:rPr>
              <a:t>80%</a:t>
            </a:r>
            <a:r>
              <a:rPr lang="zh-CN" altLang="en-US" sz="600" b="1" kern="1200" dirty="0">
                <a:latin typeface="微软雅黑" panose="020B0503020204020204" pitchFamily="34" charset="-122"/>
                <a:ea typeface="微软雅黑" panose="020B0503020204020204" pitchFamily="34" charset="-122"/>
                <a:cs typeface="+mn-cs"/>
              </a:rPr>
              <a:t>～</a:t>
            </a:r>
            <a:r>
              <a:rPr lang="en-US" altLang="zh-CN" sz="600" b="1" kern="1200" dirty="0">
                <a:latin typeface="微软雅黑" panose="020B0503020204020204" pitchFamily="34" charset="-122"/>
                <a:ea typeface="微软雅黑" panose="020B0503020204020204" pitchFamily="34" charset="-122"/>
                <a:cs typeface="+mn-cs"/>
              </a:rPr>
              <a:t>120%</a:t>
            </a:r>
            <a:r>
              <a:rPr lang="zh-CN" altLang="en-US" sz="600" b="1" kern="1200" dirty="0">
                <a:latin typeface="微软雅黑" panose="020B0503020204020204" pitchFamily="34" charset="-122"/>
                <a:ea typeface="微软雅黑" panose="020B0503020204020204" pitchFamily="34" charset="-122"/>
                <a:cs typeface="+mn-cs"/>
              </a:rPr>
              <a:t>范围内的有</a:t>
            </a:r>
            <a:r>
              <a:rPr lang="en-US" altLang="zh-CN" sz="600" b="1" kern="1200" dirty="0">
                <a:latin typeface="微软雅黑" panose="020B0503020204020204" pitchFamily="34" charset="-122"/>
                <a:ea typeface="微软雅黑" panose="020B0503020204020204" pitchFamily="34" charset="-122"/>
                <a:cs typeface="+mn-cs"/>
              </a:rPr>
              <a:t>62</a:t>
            </a:r>
            <a:r>
              <a:rPr lang="zh-CN" altLang="en-US" sz="600" b="1" kern="1200" dirty="0">
                <a:latin typeface="微软雅黑" panose="020B0503020204020204" pitchFamily="34" charset="-122"/>
                <a:ea typeface="微软雅黑" panose="020B0503020204020204" pitchFamily="34" charset="-122"/>
                <a:cs typeface="+mn-cs"/>
              </a:rPr>
              <a:t>例受试者，占比</a:t>
            </a:r>
            <a:r>
              <a:rPr lang="en-US" altLang="zh-CN" sz="600" b="1" kern="1200" dirty="0">
                <a:latin typeface="微软雅黑" panose="020B0503020204020204" pitchFamily="34" charset="-122"/>
                <a:ea typeface="微软雅黑" panose="020B0503020204020204" pitchFamily="34" charset="-122"/>
                <a:cs typeface="+mn-cs"/>
              </a:rPr>
              <a:t>100%</a:t>
            </a:r>
            <a:r>
              <a:rPr lang="zh-CN" altLang="en-US" sz="600" b="1" kern="1200" dirty="0">
                <a:latin typeface="微软雅黑" panose="020B0503020204020204" pitchFamily="34" charset="-122"/>
                <a:ea typeface="微软雅黑" panose="020B0503020204020204" pitchFamily="34" charset="-122"/>
                <a:cs typeface="+mn-cs"/>
              </a:rPr>
              <a:t>；</a:t>
            </a:r>
            <a:endParaRPr lang="en-US" altLang="zh-CN" sz="600" b="1" kern="1200" dirty="0">
              <a:latin typeface="微软雅黑" panose="020B0503020204020204" pitchFamily="34" charset="-122"/>
              <a:ea typeface="微软雅黑" panose="020B0503020204020204" pitchFamily="34" charset="-122"/>
              <a:cs typeface="+mn-cs"/>
            </a:endParaRPr>
          </a:p>
          <a:p>
            <a:pPr marL="171450" marR="0" lvl="0" indent="-171450" algn="l" defTabSz="914400" rtl="0" eaLnBrk="0" fontAlgn="auto" latinLnBrk="0" hangingPunct="1">
              <a:lnSpc>
                <a:spcPts val="1400"/>
              </a:lnSpc>
              <a:spcBef>
                <a:spcPts val="0"/>
              </a:spcBef>
              <a:spcAft>
                <a:spcPts val="0"/>
              </a:spcAft>
              <a:buClrTx/>
              <a:buSzTx/>
              <a:buFont typeface="Arial" panose="020B0604020202020204" pitchFamily="34" charset="0"/>
              <a:buChar char="•"/>
              <a:defRPr/>
            </a:pPr>
            <a:r>
              <a:rPr lang="zh-CN" altLang="en-US" sz="600" b="1" kern="1200" dirty="0">
                <a:latin typeface="微软雅黑" panose="020B0503020204020204" pitchFamily="34" charset="-122"/>
                <a:ea typeface="微软雅黑" panose="020B0503020204020204" pitchFamily="34" charset="-122"/>
                <a:cs typeface="+mn-cs"/>
              </a:rPr>
              <a:t>本品</a:t>
            </a:r>
            <a:r>
              <a:rPr lang="zh-CN" altLang="en-US" sz="600" b="1" kern="1200" dirty="0">
                <a:solidFill>
                  <a:srgbClr val="FF0000"/>
                </a:solidFill>
                <a:latin typeface="微软雅黑" panose="020B0503020204020204" pitchFamily="34" charset="-122"/>
                <a:ea typeface="微软雅黑" panose="020B0503020204020204" pitchFamily="34" charset="-122"/>
                <a:cs typeface="+mn-cs"/>
              </a:rPr>
              <a:t>在国内研究中的安全性特征与原研基本一致</a:t>
            </a:r>
            <a:r>
              <a:rPr lang="zh-CN" altLang="en-US" sz="600" b="1" kern="1200" dirty="0">
                <a:latin typeface="微软雅黑" panose="020B0503020204020204" pitchFamily="34" charset="-122"/>
                <a:ea typeface="微软雅黑" panose="020B0503020204020204" pitchFamily="34" charset="-122"/>
                <a:cs typeface="+mn-cs"/>
              </a:rPr>
              <a:t>，可参照原研经验对预期不良反应进行预防和处理</a:t>
            </a:r>
            <a:r>
              <a:rPr lang="zh-CN" altLang="en-US" sz="600" b="0" kern="1200" dirty="0">
                <a:latin typeface="微软雅黑" panose="020B0503020204020204" pitchFamily="34" charset="-122"/>
                <a:ea typeface="微软雅黑" panose="020B0503020204020204" pitchFamily="34" charset="-122"/>
                <a:cs typeface="+mn-cs"/>
              </a:rPr>
              <a:t>。</a:t>
            </a:r>
            <a:endParaRPr lang="en-US" altLang="zh-CN" sz="600" b="0" kern="1200" dirty="0">
              <a:latin typeface="微软雅黑" panose="020B0503020204020204" pitchFamily="34" charset="-122"/>
              <a:ea typeface="微软雅黑" panose="020B0503020204020204" pitchFamily="34" charset="-122"/>
              <a:cs typeface="+mn-cs"/>
            </a:endParaRPr>
          </a:p>
        </p:txBody>
      </p:sp>
      <p:sp>
        <p:nvSpPr>
          <p:cNvPr id="36" name="矩形: 圆角 35"/>
          <p:cNvSpPr/>
          <p:nvPr/>
        </p:nvSpPr>
        <p:spPr>
          <a:xfrm>
            <a:off x="3243030" y="645093"/>
            <a:ext cx="1241265" cy="224324"/>
          </a:xfrm>
          <a:prstGeom prst="roundRect">
            <a:avLst>
              <a:gd name="adj" fmla="val 50000"/>
            </a:avLst>
          </a:prstGeom>
          <a:solidFill>
            <a:srgbClr val="002060"/>
          </a:solidFill>
          <a:ln w="12700" cap="flat" cmpd="sng" algn="ctr">
            <a:noFill/>
            <a:prstDash val="solid"/>
            <a:miter lim="800000"/>
          </a:ln>
          <a:effectLst/>
        </p:spPr>
        <p:txBody>
          <a:bodyPr rtlCol="0" anchor="ctr"/>
          <a:lstStyle/>
          <a:p>
            <a:pPr algn="ctr" defTabSz="231140">
              <a:lnSpc>
                <a:spcPct val="120000"/>
              </a:lnSpc>
              <a:spcBef>
                <a:spcPts val="305"/>
              </a:spcBef>
              <a:defRPr/>
            </a:pPr>
            <a:r>
              <a:rPr lang="zh-CN" altLang="en-US" sz="810" kern="0" dirty="0">
                <a:solidFill>
                  <a:prstClr val="white"/>
                </a:solidFill>
                <a:latin typeface="Arial" panose="020B0604020202020204" pitchFamily="34" charset="0"/>
                <a:ea typeface="微软雅黑" panose="020B0503020204020204" pitchFamily="34" charset="-122"/>
                <a:sym typeface="Arial" panose="020B0604020202020204" pitchFamily="34" charset="0"/>
              </a:rPr>
              <a:t>安全性方面的不足：</a:t>
            </a:r>
            <a:endParaRPr lang="zh-CN" altLang="en-US" sz="810" kern="0" dirty="0">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37" name="矩形: 圆角 36"/>
          <p:cNvSpPr/>
          <p:nvPr/>
        </p:nvSpPr>
        <p:spPr>
          <a:xfrm>
            <a:off x="3262327" y="883603"/>
            <a:ext cx="2237249" cy="2125253"/>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39" name="文本框 38"/>
          <p:cNvSpPr txBox="1"/>
          <p:nvPr/>
        </p:nvSpPr>
        <p:spPr>
          <a:xfrm>
            <a:off x="3293950" y="939949"/>
            <a:ext cx="2237248" cy="2040623"/>
          </a:xfrm>
          <a:prstGeom prst="rect">
            <a:avLst/>
          </a:prstGeom>
          <a:noFill/>
        </p:spPr>
        <p:txBody>
          <a:bodyPr wrap="square">
            <a:spAutoFit/>
          </a:bodyPr>
          <a:lstStyle/>
          <a:p>
            <a:pPr marL="171450" indent="-171450" eaLnBrk="0">
              <a:lnSpc>
                <a:spcPts val="1400"/>
              </a:lnSpc>
              <a:buFont typeface="Arial" panose="020B0604020202020204" pitchFamily="34" charset="0"/>
              <a:buChar char="•"/>
              <a:defRPr/>
            </a:pPr>
            <a:r>
              <a:rPr lang="zh-CN" altLang="en-US" sz="600" b="1" dirty="0">
                <a:latin typeface="微软雅黑" panose="020B0503020204020204" pitchFamily="34" charset="-122"/>
                <a:ea typeface="微软雅黑" panose="020B0503020204020204" pitchFamily="34" charset="-122"/>
              </a:rPr>
              <a:t>本品为细胞毒类化疗药物，毒性主要表现为骨髓抑制、胃肠道反应、感染和肝毒性等，需要对症进行治疗。</a:t>
            </a:r>
            <a:endParaRPr lang="en-US" altLang="zh-CN" sz="600" b="1" dirty="0">
              <a:latin typeface="微软雅黑" panose="020B0503020204020204" pitchFamily="34" charset="-122"/>
              <a:ea typeface="微软雅黑" panose="020B0503020204020204" pitchFamily="34" charset="-122"/>
            </a:endParaRPr>
          </a:p>
          <a:p>
            <a:pPr marL="171450" indent="-171450" eaLnBrk="0">
              <a:lnSpc>
                <a:spcPts val="1400"/>
              </a:lnSpc>
              <a:buFont typeface="Arial" panose="020B0604020202020204" pitchFamily="34" charset="0"/>
              <a:buChar char="•"/>
              <a:defRPr/>
            </a:pPr>
            <a:r>
              <a:rPr lang="en-US" altLang="zh-CN" sz="600" b="1" dirty="0">
                <a:latin typeface="微软雅黑" panose="020B0503020204020204" pitchFamily="34" charset="-122"/>
                <a:ea typeface="微软雅黑" panose="020B0503020204020204" pitchFamily="34" charset="-122"/>
              </a:rPr>
              <a:t>  </a:t>
            </a:r>
            <a:r>
              <a:rPr lang="zh-CN" altLang="en-US" sz="600" b="1" dirty="0">
                <a:latin typeface="微软雅黑" panose="020B0503020204020204" pitchFamily="34" charset="-122"/>
                <a:ea typeface="微软雅黑" panose="020B0503020204020204" pitchFamily="34" charset="-122"/>
              </a:rPr>
              <a:t>国内研究期间最常发生的≥</a:t>
            </a:r>
            <a:r>
              <a:rPr lang="en-US" altLang="zh-CN" sz="600" b="1" dirty="0">
                <a:latin typeface="微软雅黑" panose="020B0503020204020204" pitchFamily="34" charset="-122"/>
                <a:ea typeface="微软雅黑" panose="020B0503020204020204" pitchFamily="34" charset="-122"/>
              </a:rPr>
              <a:t>3 </a:t>
            </a:r>
            <a:r>
              <a:rPr lang="zh-CN" altLang="en-US" sz="600" b="1" dirty="0">
                <a:latin typeface="微软雅黑" panose="020B0503020204020204" pitchFamily="34" charset="-122"/>
                <a:ea typeface="微软雅黑" panose="020B0503020204020204" pitchFamily="34" charset="-122"/>
              </a:rPr>
              <a:t>级不良反应包括：白细胞计数降低（</a:t>
            </a:r>
            <a:r>
              <a:rPr lang="en-US" altLang="zh-CN" sz="600" b="1" dirty="0">
                <a:latin typeface="微软雅黑" panose="020B0503020204020204" pitchFamily="34" charset="-122"/>
                <a:ea typeface="微软雅黑" panose="020B0503020204020204" pitchFamily="34" charset="-122"/>
              </a:rPr>
              <a:t>90.3%</a:t>
            </a:r>
            <a:r>
              <a:rPr lang="zh-CN" altLang="en-US" sz="600" b="1" dirty="0">
                <a:latin typeface="微软雅黑" panose="020B0503020204020204" pitchFamily="34" charset="-122"/>
                <a:ea typeface="微软雅黑" panose="020B0503020204020204" pitchFamily="34" charset="-122"/>
              </a:rPr>
              <a:t>）、血小板计数降低（</a:t>
            </a:r>
            <a:r>
              <a:rPr lang="en-US" altLang="zh-CN" sz="600" b="1" dirty="0">
                <a:latin typeface="微软雅黑" panose="020B0503020204020204" pitchFamily="34" charset="-122"/>
                <a:ea typeface="微软雅黑" panose="020B0503020204020204" pitchFamily="34" charset="-122"/>
              </a:rPr>
              <a:t>88.7%</a:t>
            </a:r>
            <a:r>
              <a:rPr lang="zh-CN" altLang="en-US" sz="600" b="1" dirty="0">
                <a:latin typeface="微软雅黑" panose="020B0503020204020204" pitchFamily="34" charset="-122"/>
                <a:ea typeface="微软雅黑" panose="020B0503020204020204" pitchFamily="34" charset="-122"/>
              </a:rPr>
              <a:t>）、中性粒细胞计数降低（</a:t>
            </a:r>
            <a:r>
              <a:rPr lang="en-US" altLang="zh-CN" sz="600" b="1" dirty="0">
                <a:latin typeface="微软雅黑" panose="020B0503020204020204" pitchFamily="34" charset="-122"/>
                <a:ea typeface="微软雅黑" panose="020B0503020204020204" pitchFamily="34" charset="-122"/>
              </a:rPr>
              <a:t>82.3%</a:t>
            </a:r>
            <a:r>
              <a:rPr lang="zh-CN" altLang="en-US" sz="600" b="1" dirty="0">
                <a:latin typeface="微软雅黑" panose="020B0503020204020204" pitchFamily="34" charset="-122"/>
                <a:ea typeface="微软雅黑" panose="020B0503020204020204" pitchFamily="34" charset="-122"/>
              </a:rPr>
              <a:t>）、淋巴细胞计数降低（</a:t>
            </a:r>
            <a:r>
              <a:rPr lang="en-US" altLang="zh-CN" sz="600" b="1" dirty="0">
                <a:latin typeface="微软雅黑" panose="020B0503020204020204" pitchFamily="34" charset="-122"/>
                <a:ea typeface="微软雅黑" panose="020B0503020204020204" pitchFamily="34" charset="-122"/>
              </a:rPr>
              <a:t>77.4%</a:t>
            </a:r>
            <a:r>
              <a:rPr lang="zh-CN" altLang="en-US" sz="600" b="1" dirty="0">
                <a:latin typeface="微软雅黑" panose="020B0503020204020204" pitchFamily="34" charset="-122"/>
                <a:ea typeface="微软雅黑" panose="020B0503020204020204" pitchFamily="34" charset="-122"/>
              </a:rPr>
              <a:t>）、贫血（</a:t>
            </a:r>
            <a:r>
              <a:rPr lang="en-US" altLang="zh-CN" sz="600" b="1" dirty="0">
                <a:latin typeface="微软雅黑" panose="020B0503020204020204" pitchFamily="34" charset="-122"/>
                <a:ea typeface="微软雅黑" panose="020B0503020204020204" pitchFamily="34" charset="-122"/>
              </a:rPr>
              <a:t>67.7%</a:t>
            </a:r>
            <a:r>
              <a:rPr lang="zh-CN" altLang="en-US" sz="600" b="1" dirty="0">
                <a:latin typeface="微软雅黑" panose="020B0503020204020204" pitchFamily="34" charset="-122"/>
                <a:ea typeface="微软雅黑" panose="020B0503020204020204" pitchFamily="34" charset="-122"/>
              </a:rPr>
              <a:t>）、发热性中性粒细胞减少症（</a:t>
            </a:r>
            <a:r>
              <a:rPr lang="en-US" altLang="zh-CN" sz="600" b="1" dirty="0">
                <a:latin typeface="微软雅黑" panose="020B0503020204020204" pitchFamily="34" charset="-122"/>
                <a:ea typeface="微软雅黑" panose="020B0503020204020204" pitchFamily="34" charset="-122"/>
              </a:rPr>
              <a:t>35.5%</a:t>
            </a:r>
            <a:r>
              <a:rPr lang="zh-CN" altLang="en-US" sz="600" b="1" dirty="0">
                <a:latin typeface="微软雅黑" panose="020B0503020204020204" pitchFamily="34" charset="-122"/>
                <a:ea typeface="微软雅黑" panose="020B0503020204020204" pitchFamily="34" charset="-122"/>
              </a:rPr>
              <a:t>）。其他≥</a:t>
            </a:r>
            <a:r>
              <a:rPr lang="en-US" altLang="zh-CN" sz="600" b="1" dirty="0">
                <a:latin typeface="微软雅黑" panose="020B0503020204020204" pitchFamily="34" charset="-122"/>
                <a:ea typeface="微软雅黑" panose="020B0503020204020204" pitchFamily="34" charset="-122"/>
              </a:rPr>
              <a:t>3</a:t>
            </a:r>
            <a:r>
              <a:rPr lang="zh-CN" altLang="en-US" sz="600" b="1" dirty="0">
                <a:latin typeface="微软雅黑" panose="020B0503020204020204" pitchFamily="34" charset="-122"/>
                <a:ea typeface="微软雅黑" panose="020B0503020204020204" pitchFamily="34" charset="-122"/>
              </a:rPr>
              <a:t>级不良反应（≥</a:t>
            </a:r>
            <a:r>
              <a:rPr lang="en-US" altLang="zh-CN" sz="600" b="1" dirty="0">
                <a:latin typeface="微软雅黑" panose="020B0503020204020204" pitchFamily="34" charset="-122"/>
                <a:ea typeface="微软雅黑" panose="020B0503020204020204" pitchFamily="34" charset="-122"/>
              </a:rPr>
              <a:t>5%</a:t>
            </a:r>
            <a:r>
              <a:rPr lang="zh-CN" altLang="en-US" sz="600" b="1" dirty="0">
                <a:latin typeface="微软雅黑" panose="020B0503020204020204" pitchFamily="34" charset="-122"/>
                <a:ea typeface="微软雅黑" panose="020B0503020204020204" pitchFamily="34" charset="-122"/>
              </a:rPr>
              <a:t>）：丙氨酸氨基转移酶升高（</a:t>
            </a:r>
            <a:r>
              <a:rPr lang="en-US" altLang="zh-CN" sz="600" b="1" dirty="0">
                <a:latin typeface="微软雅黑" panose="020B0503020204020204" pitchFamily="34" charset="-122"/>
                <a:ea typeface="微软雅黑" panose="020B0503020204020204" pitchFamily="34" charset="-122"/>
              </a:rPr>
              <a:t>16.1%</a:t>
            </a:r>
            <a:r>
              <a:rPr lang="zh-CN" altLang="en-US" sz="600" b="1" dirty="0">
                <a:latin typeface="微软雅黑" panose="020B0503020204020204" pitchFamily="34" charset="-122"/>
                <a:ea typeface="微软雅黑" panose="020B0503020204020204" pitchFamily="34" charset="-122"/>
              </a:rPr>
              <a:t>）、天门冬氨酸氨基转移酶升高（</a:t>
            </a:r>
            <a:r>
              <a:rPr lang="en-US" altLang="zh-CN" sz="600" b="1" dirty="0">
                <a:latin typeface="微软雅黑" panose="020B0503020204020204" pitchFamily="34" charset="-122"/>
                <a:ea typeface="微软雅黑" panose="020B0503020204020204" pitchFamily="34" charset="-122"/>
              </a:rPr>
              <a:t>16.1%</a:t>
            </a:r>
            <a:r>
              <a:rPr lang="zh-CN" altLang="en-US" sz="600" b="1" dirty="0">
                <a:latin typeface="微软雅黑" panose="020B0503020204020204" pitchFamily="34" charset="-122"/>
                <a:ea typeface="微软雅黑" panose="020B0503020204020204" pitchFamily="34" charset="-122"/>
              </a:rPr>
              <a:t>）等（本品国内说明书）。</a:t>
            </a:r>
            <a:endParaRPr lang="en-US" altLang="zh-CN" sz="600" b="1" dirty="0">
              <a:latin typeface="微软雅黑" panose="020B0503020204020204" pitchFamily="34" charset="-122"/>
              <a:ea typeface="微软雅黑" panose="020B0503020204020204" pitchFamily="34" charset="-122"/>
            </a:endParaRPr>
          </a:p>
          <a:p>
            <a:pPr marL="171450" indent="-171450" eaLnBrk="0">
              <a:lnSpc>
                <a:spcPts val="1400"/>
              </a:lnSpc>
              <a:buFont typeface="Arial" panose="020B0604020202020204" pitchFamily="34" charset="0"/>
              <a:buChar char="•"/>
              <a:defRPr/>
            </a:pPr>
            <a:r>
              <a:rPr lang="zh-CN" altLang="en-US" sz="600" b="1" dirty="0">
                <a:solidFill>
                  <a:srgbClr val="FF0000"/>
                </a:solidFill>
                <a:latin typeface="微软雅黑" panose="020B0503020204020204" pitchFamily="34" charset="-122"/>
                <a:ea typeface="微软雅黑" panose="020B0503020204020204" pitchFamily="34" charset="-122"/>
              </a:rPr>
              <a:t>本品国内研究的安全性特征与原研产品的安全性特征基本一致。</a:t>
            </a:r>
            <a:endParaRPr lang="zh-CN" altLang="en-US" sz="600" b="1" dirty="0">
              <a:solidFill>
                <a:srgbClr val="FF0000"/>
              </a:solidFill>
              <a:latin typeface="微软雅黑" panose="020B0503020204020204" pitchFamily="34" charset="-122"/>
              <a:ea typeface="微软雅黑" panose="020B0503020204020204" pitchFamily="34" charset="-122"/>
            </a:endParaRPr>
          </a:p>
        </p:txBody>
      </p:sp>
      <p:sp>
        <p:nvSpPr>
          <p:cNvPr id="41" name="文本框 40"/>
          <p:cNvSpPr txBox="1"/>
          <p:nvPr/>
        </p:nvSpPr>
        <p:spPr>
          <a:xfrm>
            <a:off x="38880" y="61266"/>
            <a:ext cx="4833935" cy="247888"/>
          </a:xfrm>
          <a:prstGeom prst="rect">
            <a:avLst/>
          </a:prstGeom>
          <a:noFill/>
        </p:spPr>
        <p:txBody>
          <a:bodyPr wrap="square">
            <a:spAutoFit/>
          </a:bodyPr>
          <a:lstStyle/>
          <a:p>
            <a:r>
              <a:rPr lang="zh-CN" altLang="en-US" sz="1010" b="1" dirty="0">
                <a:solidFill>
                  <a:srgbClr val="000000"/>
                </a:solidFill>
                <a:latin typeface="微软雅黑" panose="020B0503020204020204" pitchFamily="34" charset="-122"/>
                <a:ea typeface="微软雅黑" panose="020B0503020204020204" pitchFamily="34" charset="-122"/>
              </a:rPr>
              <a:t>本品是国内唯一进行三期临床，验证了安全性、有效性及与原研药学一致性的产品。</a:t>
            </a:r>
            <a:endParaRPr lang="zh-CN" altLang="en-US" sz="1010" b="1" dirty="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矩形: 圆角 17"/>
          <p:cNvSpPr/>
          <p:nvPr/>
        </p:nvSpPr>
        <p:spPr>
          <a:xfrm>
            <a:off x="53116" y="1283004"/>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有效性</a:t>
            </a:r>
            <a:endParaRPr lang="zh-CN" altLang="en-US" sz="605" dirty="0">
              <a:latin typeface="微软雅黑" panose="020B0503020204020204" pitchFamily="34" charset="-122"/>
              <a:ea typeface="微软雅黑" panose="020B0503020204020204" pitchFamily="34" charset="-122"/>
            </a:endParaRPr>
          </a:p>
        </p:txBody>
      </p:sp>
      <p:sp>
        <p:nvSpPr>
          <p:cNvPr id="19" name="矩形: 圆角 18"/>
          <p:cNvSpPr/>
          <p:nvPr/>
        </p:nvSpPr>
        <p:spPr>
          <a:xfrm>
            <a:off x="50901" y="1737580"/>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创新性</a:t>
            </a:r>
            <a:endParaRPr lang="zh-CN" altLang="en-US" sz="605" dirty="0">
              <a:latin typeface="微软雅黑" panose="020B0503020204020204" pitchFamily="34" charset="-122"/>
              <a:ea typeface="微软雅黑" panose="020B0503020204020204" pitchFamily="34" charset="-122"/>
            </a:endParaRPr>
          </a:p>
        </p:txBody>
      </p:sp>
      <p:sp>
        <p:nvSpPr>
          <p:cNvPr id="20" name="矩形: 圆角 19"/>
          <p:cNvSpPr/>
          <p:nvPr/>
        </p:nvSpPr>
        <p:spPr>
          <a:xfrm>
            <a:off x="57009" y="2199182"/>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公平性</a:t>
            </a:r>
            <a:endParaRPr lang="zh-CN" altLang="en-US" sz="605"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19424" y="458047"/>
            <a:ext cx="5340800" cy="1057021"/>
          </a:xfrm>
          <a:prstGeom prst="rect">
            <a:avLst/>
          </a:prstGeom>
          <a:noFill/>
        </p:spPr>
        <p:txBody>
          <a:bodyPr wrap="square">
            <a:spAutoFit/>
          </a:bodyPr>
          <a:lstStyle/>
          <a:p>
            <a:pPr marL="144780" indent="-144780">
              <a:lnSpc>
                <a:spcPct val="150000"/>
              </a:lnSpc>
              <a:buClr>
                <a:srgbClr val="1E3968"/>
              </a:buClr>
              <a:buFont typeface="Arial" panose="020B0604020202020204" pitchFamily="34" charset="0"/>
              <a:buChar char="•"/>
            </a:pPr>
            <a:r>
              <a:rPr lang="en-US" altLang="zh-CN" sz="605" dirty="0">
                <a:latin typeface="微软雅黑" panose="020B0503020204020204" pitchFamily="34" charset="-122"/>
                <a:ea typeface="微软雅黑" panose="020B0503020204020204" pitchFamily="34" charset="-122"/>
              </a:rPr>
              <a:t>1</a:t>
            </a:r>
            <a:r>
              <a:rPr lang="zh-CN" altLang="en-US" sz="605" dirty="0">
                <a:latin typeface="微软雅黑" panose="020B0503020204020204" pitchFamily="34" charset="-122"/>
                <a:ea typeface="微软雅黑" panose="020B0503020204020204" pitchFamily="34" charset="-122"/>
              </a:rPr>
              <a:t>、常见不良反应包括：骨髓抑制；出血；严重感染；高尿酸血症（肿瘤溶解综合征）；全身炎症反应综合征（</a:t>
            </a:r>
            <a:r>
              <a:rPr lang="en-US" altLang="zh-CN" sz="605" dirty="0">
                <a:latin typeface="微软雅黑" panose="020B0503020204020204" pitchFamily="34" charset="-122"/>
                <a:ea typeface="微软雅黑" panose="020B0503020204020204" pitchFamily="34" charset="-122"/>
              </a:rPr>
              <a:t>SIRS</a:t>
            </a:r>
            <a:r>
              <a:rPr lang="zh-CN" altLang="en-US" sz="605" dirty="0">
                <a:latin typeface="微软雅黑" panose="020B0503020204020204" pitchFamily="34" charset="-122"/>
                <a:ea typeface="微软雅黑" panose="020B0503020204020204" pitchFamily="34" charset="-122"/>
              </a:rPr>
              <a:t>）和毛血管渗漏综合征；肝静脉闭塞性疾病；肝毒性；肾毒性；小肠结肠炎；皮肤反应；胚胎</a:t>
            </a:r>
            <a:r>
              <a:rPr lang="en-US" altLang="zh-CN" sz="605" dirty="0">
                <a:latin typeface="微软雅黑" panose="020B0503020204020204" pitchFamily="34" charset="-122"/>
                <a:ea typeface="微软雅黑" panose="020B0503020204020204" pitchFamily="34" charset="-122"/>
              </a:rPr>
              <a:t>-</a:t>
            </a:r>
            <a:r>
              <a:rPr lang="zh-CN" altLang="en-US" sz="605" dirty="0">
                <a:latin typeface="微软雅黑" panose="020B0503020204020204" pitchFamily="34" charset="-122"/>
                <a:ea typeface="微软雅黑" panose="020B0503020204020204" pitchFamily="34" charset="-122"/>
              </a:rPr>
              <a:t>胎仔毒性等。具体详见说明书</a:t>
            </a:r>
            <a:r>
              <a:rPr lang="en-US" altLang="zh-CN" sz="605" dirty="0">
                <a:latin typeface="微软雅黑" panose="020B0503020204020204" pitchFamily="34" charset="-122"/>
                <a:ea typeface="微软雅黑" panose="020B0503020204020204" pitchFamily="34" charset="-122"/>
              </a:rPr>
              <a:t>【</a:t>
            </a:r>
            <a:r>
              <a:rPr lang="zh-CN" altLang="en-US" sz="605" dirty="0">
                <a:latin typeface="微软雅黑" panose="020B0503020204020204" pitchFamily="34" charset="-122"/>
                <a:ea typeface="微软雅黑" panose="020B0503020204020204" pitchFamily="34" charset="-122"/>
              </a:rPr>
              <a:t>不良反应</a:t>
            </a:r>
            <a:r>
              <a:rPr lang="en-US" altLang="zh-CN" sz="605" dirty="0">
                <a:latin typeface="微软雅黑" panose="020B0503020204020204" pitchFamily="34" charset="-122"/>
                <a:ea typeface="微软雅黑" panose="020B0503020204020204" pitchFamily="34" charset="-122"/>
              </a:rPr>
              <a:t>】</a:t>
            </a:r>
            <a:r>
              <a:rPr lang="zh-CN" altLang="en-US" sz="605" dirty="0">
                <a:latin typeface="微软雅黑" panose="020B0503020204020204" pitchFamily="34" charset="-122"/>
                <a:ea typeface="微软雅黑" panose="020B0503020204020204" pitchFamily="34" charset="-122"/>
              </a:rPr>
              <a:t>。</a:t>
            </a:r>
            <a:endParaRPr lang="zh-CN" altLang="en-US" sz="605" dirty="0">
              <a:latin typeface="微软雅黑" panose="020B0503020204020204" pitchFamily="34" charset="-122"/>
              <a:ea typeface="微软雅黑" panose="020B0503020204020204" pitchFamily="34" charset="-122"/>
            </a:endParaRPr>
          </a:p>
          <a:p>
            <a:pPr marL="144780" indent="-144780">
              <a:lnSpc>
                <a:spcPct val="150000"/>
              </a:lnSpc>
              <a:buClr>
                <a:srgbClr val="1E3968"/>
              </a:buClr>
              <a:buFont typeface="Arial" panose="020B0604020202020204" pitchFamily="34" charset="0"/>
              <a:buChar char="•"/>
            </a:pPr>
            <a:r>
              <a:rPr lang="en-US" altLang="zh-CN" sz="605" dirty="0">
                <a:latin typeface="微软雅黑" panose="020B0503020204020204" pitchFamily="34" charset="-122"/>
                <a:ea typeface="微软雅黑" panose="020B0503020204020204" pitchFamily="34" charset="-122"/>
              </a:rPr>
              <a:t>2</a:t>
            </a:r>
            <a:r>
              <a:rPr lang="zh-CN" altLang="en-US" sz="605" dirty="0">
                <a:latin typeface="微软雅黑" panose="020B0503020204020204" pitchFamily="34" charset="-122"/>
                <a:ea typeface="微软雅黑" panose="020B0503020204020204" pitchFamily="34" charset="-122"/>
              </a:rPr>
              <a:t>、用药禁忌：无。</a:t>
            </a:r>
            <a:endParaRPr lang="zh-CN" altLang="en-US" sz="605" dirty="0">
              <a:latin typeface="微软雅黑" panose="020B0503020204020204" pitchFamily="34" charset="-122"/>
              <a:ea typeface="微软雅黑" panose="020B0503020204020204" pitchFamily="34" charset="-122"/>
            </a:endParaRPr>
          </a:p>
          <a:p>
            <a:pPr marL="144780" indent="-144780">
              <a:lnSpc>
                <a:spcPct val="150000"/>
              </a:lnSpc>
              <a:buClr>
                <a:srgbClr val="1E3968"/>
              </a:buClr>
              <a:buFont typeface="Arial" panose="020B0604020202020204" pitchFamily="34" charset="0"/>
              <a:buChar char="•"/>
            </a:pPr>
            <a:r>
              <a:rPr lang="en-US" altLang="zh-CN" sz="605" dirty="0">
                <a:latin typeface="微软雅黑" panose="020B0503020204020204" pitchFamily="34" charset="-122"/>
                <a:ea typeface="微软雅黑" panose="020B0503020204020204" pitchFamily="34" charset="-122"/>
              </a:rPr>
              <a:t>3</a:t>
            </a:r>
            <a:r>
              <a:rPr lang="zh-CN" altLang="en-US" sz="605" dirty="0">
                <a:latin typeface="微软雅黑" panose="020B0503020204020204" pitchFamily="34" charset="-122"/>
                <a:ea typeface="微软雅黑" panose="020B0503020204020204" pitchFamily="34" charset="-122"/>
              </a:rPr>
              <a:t>、药品相互作用：同类产品体外研究表明，氯法拉滨的代谢有限，不会抑制或诱导主要的</a:t>
            </a:r>
            <a:r>
              <a:rPr lang="en-US" altLang="zh-CN" sz="605" dirty="0">
                <a:latin typeface="微软雅黑" panose="020B0503020204020204" pitchFamily="34" charset="-122"/>
                <a:ea typeface="微软雅黑" panose="020B0503020204020204" pitchFamily="34" charset="-122"/>
              </a:rPr>
              <a:t>CYP</a:t>
            </a:r>
            <a:r>
              <a:rPr lang="zh-CN" altLang="en-US" sz="605" dirty="0">
                <a:latin typeface="微软雅黑" panose="020B0503020204020204" pitchFamily="34" charset="-122"/>
                <a:ea typeface="微软雅黑" panose="020B0503020204020204" pitchFamily="34" charset="-122"/>
              </a:rPr>
              <a:t>酶。</a:t>
            </a:r>
            <a:r>
              <a:rPr lang="en-US" altLang="zh-CN" sz="605" dirty="0">
                <a:latin typeface="微软雅黑" panose="020B0503020204020204" pitchFamily="34" charset="-122"/>
                <a:ea typeface="微软雅黑" panose="020B0503020204020204" pitchFamily="34" charset="-122"/>
              </a:rPr>
              <a:t>CYP</a:t>
            </a:r>
            <a:r>
              <a:rPr lang="zh-CN" altLang="en-US" sz="605" dirty="0">
                <a:latin typeface="微软雅黑" panose="020B0503020204020204" pitchFamily="34" charset="-122"/>
                <a:ea typeface="微软雅黑" panose="020B0503020204020204" pitchFamily="34" charset="-122"/>
              </a:rPr>
              <a:t>抑制剂和诱导剂不太可能影响氯法拉滨的代谢。氯法拉滨不太可能影响</a:t>
            </a:r>
            <a:r>
              <a:rPr lang="en-US" altLang="zh-CN" sz="605" dirty="0">
                <a:latin typeface="微软雅黑" panose="020B0503020204020204" pitchFamily="34" charset="-122"/>
                <a:ea typeface="微软雅黑" panose="020B0503020204020204" pitchFamily="34" charset="-122"/>
              </a:rPr>
              <a:t>CYP</a:t>
            </a:r>
            <a:r>
              <a:rPr lang="zh-CN" altLang="en-US" sz="605" dirty="0">
                <a:latin typeface="微软雅黑" panose="020B0503020204020204" pitchFamily="34" charset="-122"/>
                <a:ea typeface="微软雅黑" panose="020B0503020204020204" pitchFamily="34" charset="-122"/>
              </a:rPr>
              <a:t>底物的代谢。但尚未开展体内药物相互作用研究。一项体外转运蛋白研究表明，氯法拉滨是人转运蛋白</a:t>
            </a:r>
            <a:r>
              <a:rPr lang="en-US" altLang="zh-CN" sz="605" dirty="0">
                <a:latin typeface="微软雅黑" panose="020B0503020204020204" pitchFamily="34" charset="-122"/>
                <a:ea typeface="微软雅黑" panose="020B0503020204020204" pitchFamily="34" charset="-122"/>
              </a:rPr>
              <a:t>OAT1</a:t>
            </a:r>
            <a:r>
              <a:rPr lang="zh-CN" altLang="en-US" sz="605" dirty="0">
                <a:latin typeface="微软雅黑" panose="020B0503020204020204" pitchFamily="34" charset="-122"/>
                <a:ea typeface="微软雅黑" panose="020B0503020204020204" pitchFamily="34" charset="-122"/>
              </a:rPr>
              <a:t>、</a:t>
            </a:r>
            <a:r>
              <a:rPr lang="en-US" altLang="zh-CN" sz="605" dirty="0">
                <a:latin typeface="微软雅黑" panose="020B0503020204020204" pitchFamily="34" charset="-122"/>
                <a:ea typeface="微软雅黑" panose="020B0503020204020204" pitchFamily="34" charset="-122"/>
              </a:rPr>
              <a:t>OAT3</a:t>
            </a:r>
            <a:r>
              <a:rPr lang="zh-CN" altLang="en-US" sz="605" dirty="0">
                <a:latin typeface="微软雅黑" panose="020B0503020204020204" pitchFamily="34" charset="-122"/>
                <a:ea typeface="微软雅黑" panose="020B0503020204020204" pitchFamily="34" charset="-122"/>
              </a:rPr>
              <a:t>和</a:t>
            </a:r>
            <a:r>
              <a:rPr lang="en-US" altLang="zh-CN" sz="605" dirty="0">
                <a:latin typeface="微软雅黑" panose="020B0503020204020204" pitchFamily="34" charset="-122"/>
                <a:ea typeface="微软雅黑" panose="020B0503020204020204" pitchFamily="34" charset="-122"/>
              </a:rPr>
              <a:t>OCT1</a:t>
            </a:r>
            <a:r>
              <a:rPr lang="zh-CN" altLang="en-US" sz="605" dirty="0">
                <a:latin typeface="微软雅黑" panose="020B0503020204020204" pitchFamily="34" charset="-122"/>
                <a:ea typeface="微软雅黑" panose="020B0503020204020204" pitchFamily="34" charset="-122"/>
              </a:rPr>
              <a:t>的底物。使用灌注大鼠肾脏进行的临床前研究表明，西咪替丁（</a:t>
            </a:r>
            <a:r>
              <a:rPr lang="en-US" altLang="zh-CN" sz="605" dirty="0">
                <a:latin typeface="微软雅黑" panose="020B0503020204020204" pitchFamily="34" charset="-122"/>
                <a:ea typeface="微软雅黑" panose="020B0503020204020204" pitchFamily="34" charset="-122"/>
              </a:rPr>
              <a:t>hOCT2</a:t>
            </a:r>
            <a:r>
              <a:rPr lang="zh-CN" altLang="en-US" sz="605" dirty="0">
                <a:latin typeface="微软雅黑" panose="020B0503020204020204" pitchFamily="34" charset="-122"/>
                <a:ea typeface="微软雅黑" panose="020B0503020204020204" pitchFamily="34" charset="-122"/>
              </a:rPr>
              <a:t>抑制剂）可降低氯法拉滨的肾脏排泄。虽然尚未确定该结果的临床意义，但当与其</a:t>
            </a:r>
            <a:r>
              <a:rPr lang="en-US" altLang="zh-CN" sz="605" dirty="0">
                <a:latin typeface="微软雅黑" panose="020B0503020204020204" pitchFamily="34" charset="-122"/>
                <a:ea typeface="微软雅黑" panose="020B0503020204020204" pitchFamily="34" charset="-122"/>
              </a:rPr>
              <a:t>hOAT1</a:t>
            </a:r>
            <a:r>
              <a:rPr lang="zh-CN" altLang="en-US" sz="605" dirty="0">
                <a:latin typeface="微软雅黑" panose="020B0503020204020204" pitchFamily="34" charset="-122"/>
                <a:ea typeface="微软雅黑" panose="020B0503020204020204" pitchFamily="34" charset="-122"/>
              </a:rPr>
              <a:t>、</a:t>
            </a:r>
            <a:r>
              <a:rPr lang="en-US" altLang="zh-CN" sz="605" dirty="0">
                <a:latin typeface="微软雅黑" panose="020B0503020204020204" pitchFamily="34" charset="-122"/>
                <a:ea typeface="微软雅黑" panose="020B0503020204020204" pitchFamily="34" charset="-122"/>
              </a:rPr>
              <a:t>hOAT3</a:t>
            </a:r>
            <a:r>
              <a:rPr lang="zh-CN" altLang="en-US" sz="605" dirty="0">
                <a:latin typeface="微软雅黑" panose="020B0503020204020204" pitchFamily="34" charset="-122"/>
                <a:ea typeface="微软雅黑" panose="020B0503020204020204" pitchFamily="34" charset="-122"/>
              </a:rPr>
              <a:t>、</a:t>
            </a:r>
            <a:r>
              <a:rPr lang="en-US" altLang="zh-CN" sz="605" dirty="0">
                <a:latin typeface="微软雅黑" panose="020B0503020204020204" pitchFamily="34" charset="-122"/>
                <a:ea typeface="微软雅黑" panose="020B0503020204020204" pitchFamily="34" charset="-122"/>
              </a:rPr>
              <a:t>hOCT1</a:t>
            </a:r>
            <a:r>
              <a:rPr lang="zh-CN" altLang="en-US" sz="605" dirty="0">
                <a:latin typeface="微软雅黑" panose="020B0503020204020204" pitchFamily="34" charset="-122"/>
                <a:ea typeface="微软雅黑" panose="020B0503020204020204" pitchFamily="34" charset="-122"/>
              </a:rPr>
              <a:t>和</a:t>
            </a:r>
            <a:r>
              <a:rPr lang="en-US" altLang="zh-CN" sz="605" dirty="0">
                <a:latin typeface="微软雅黑" panose="020B0503020204020204" pitchFamily="34" charset="-122"/>
                <a:ea typeface="微软雅黑" panose="020B0503020204020204" pitchFamily="34" charset="-122"/>
              </a:rPr>
              <a:t>hOCT2</a:t>
            </a:r>
            <a:r>
              <a:rPr lang="zh-CN" altLang="en-US" sz="605" dirty="0">
                <a:latin typeface="微软雅黑" panose="020B0503020204020204" pitchFamily="34" charset="-122"/>
                <a:ea typeface="微软雅黑" panose="020B0503020204020204" pitchFamily="34" charset="-122"/>
              </a:rPr>
              <a:t>底物或抑制剂联合给药时，应监测本品毒性体征。</a:t>
            </a:r>
            <a:endParaRPr lang="zh-CN" altLang="en-US" sz="605" dirty="0">
              <a:latin typeface="微软雅黑" panose="020B0503020204020204" pitchFamily="34" charset="-122"/>
              <a:ea typeface="微软雅黑" panose="020B0503020204020204" pitchFamily="34" charset="-122"/>
            </a:endParaRPr>
          </a:p>
        </p:txBody>
      </p:sp>
      <p:sp>
        <p:nvSpPr>
          <p:cNvPr id="11" name="矩形: 圆角 10"/>
          <p:cNvSpPr/>
          <p:nvPr/>
        </p:nvSpPr>
        <p:spPr>
          <a:xfrm>
            <a:off x="344796" y="413672"/>
            <a:ext cx="5391543" cy="1125261"/>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13" name="矩形: 圆角 12"/>
          <p:cNvSpPr/>
          <p:nvPr/>
        </p:nvSpPr>
        <p:spPr>
          <a:xfrm>
            <a:off x="344795" y="250534"/>
            <a:ext cx="1779143" cy="160960"/>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药品说明书收载的安全性信息：</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sp>
        <p:nvSpPr>
          <p:cNvPr id="16" name="矩形: 圆角 15"/>
          <p:cNvSpPr/>
          <p:nvPr/>
        </p:nvSpPr>
        <p:spPr>
          <a:xfrm>
            <a:off x="344796" y="1848738"/>
            <a:ext cx="5391543" cy="1376704"/>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
        <p:nvSpPr>
          <p:cNvPr id="17" name="矩形: 圆角 16"/>
          <p:cNvSpPr/>
          <p:nvPr/>
        </p:nvSpPr>
        <p:spPr>
          <a:xfrm>
            <a:off x="344795" y="1639094"/>
            <a:ext cx="1800223" cy="205682"/>
          </a:xfrm>
          <a:prstGeom prst="roundRect">
            <a:avLst/>
          </a:prstGeom>
          <a:solidFill>
            <a:srgbClr val="1E3968"/>
          </a:solidFill>
          <a:ln w="25400" cap="flat" cmpd="sng" algn="ctr">
            <a:solidFill>
              <a:srgbClr val="1E3968"/>
            </a:solidFill>
            <a:prstDash val="solid"/>
          </a:ln>
          <a:effectLst/>
        </p:spPr>
        <p:txBody>
          <a:bodyPr rtlCol="0" anchor="ctr"/>
          <a:lstStyle/>
          <a:p>
            <a:pPr algn="ctr">
              <a:defRPr/>
            </a:pPr>
            <a:r>
              <a:rPr lang="zh-CN" altLang="en-US" sz="810" kern="0" dirty="0">
                <a:solidFill>
                  <a:prstClr val="white"/>
                </a:solidFill>
                <a:latin typeface="微软雅黑" panose="020B0503020204020204" pitchFamily="34" charset="-122"/>
                <a:ea typeface="微软雅黑" panose="020B0503020204020204" pitchFamily="34" charset="-122"/>
              </a:rPr>
              <a:t>药品国内外不良反应情况：</a:t>
            </a:r>
            <a:endParaRPr lang="zh-CN" altLang="en-US" sz="810" kern="0" dirty="0">
              <a:solidFill>
                <a:prstClr val="white"/>
              </a:solidFill>
              <a:latin typeface="微软雅黑" panose="020B0503020204020204" pitchFamily="34" charset="-122"/>
              <a:ea typeface="微软雅黑" panose="020B0503020204020204" pitchFamily="34" charset="-122"/>
            </a:endParaRPr>
          </a:p>
        </p:txBody>
      </p:sp>
      <p:sp>
        <p:nvSpPr>
          <p:cNvPr id="21" name="文本框 20"/>
          <p:cNvSpPr txBox="1"/>
          <p:nvPr>
            <p:custDataLst>
              <p:tags r:id="rId1"/>
            </p:custDataLst>
          </p:nvPr>
        </p:nvSpPr>
        <p:spPr>
          <a:xfrm>
            <a:off x="358136" y="1864557"/>
            <a:ext cx="5391543" cy="1360885"/>
          </a:xfrm>
          <a:prstGeom prst="rect">
            <a:avLst/>
          </a:prstGeom>
          <a:noFill/>
        </p:spPr>
        <p:txBody>
          <a:bodyPr wrap="square">
            <a:spAutoFit/>
          </a:bodyPr>
          <a:lstStyle/>
          <a:p>
            <a:pPr marL="86995" lvl="1" indent="-86995" algn="just">
              <a:lnSpc>
                <a:spcPct val="120000"/>
              </a:lnSpc>
              <a:spcBef>
                <a:spcPts val="305"/>
              </a:spcBef>
              <a:buFont typeface="Arial" panose="020B0604020202020204" pitchFamily="34" charset="0"/>
              <a:buChar char="•"/>
            </a:pPr>
            <a:r>
              <a:rPr lang="zh-CN" altLang="en-US" sz="605" kern="0" dirty="0">
                <a:solidFill>
                  <a:prstClr val="black"/>
                </a:solidFill>
                <a:latin typeface="微软雅黑" panose="020B0503020204020204" pitchFamily="34" charset="-122"/>
                <a:ea typeface="微软雅黑" panose="020B0503020204020204" pitchFamily="34" charset="-122"/>
              </a:rPr>
              <a:t>主要来源药品说明书内上市后经验：</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1</a:t>
            </a:r>
            <a:r>
              <a:rPr lang="zh-CN" altLang="en-US" sz="605" kern="0" dirty="0">
                <a:solidFill>
                  <a:prstClr val="black"/>
                </a:solidFill>
                <a:latin typeface="微软雅黑" panose="020B0503020204020204" pitchFamily="34" charset="-122"/>
                <a:ea typeface="微软雅黑" panose="020B0503020204020204" pitchFamily="34" charset="-122"/>
              </a:rPr>
              <a:t>、在氯法拉滨上市使用期间确定了以下不良反应。由于这些反应是由规模不确定的人群自愿报告的，因此并不总是能够可靠估计其频率或确定其与药物暴露的因果关系。</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2</a:t>
            </a:r>
            <a:r>
              <a:rPr lang="zh-CN" altLang="en-US" sz="605" kern="0" dirty="0">
                <a:solidFill>
                  <a:prstClr val="black"/>
                </a:solidFill>
                <a:latin typeface="微软雅黑" panose="020B0503020204020204" pitchFamily="34" charset="-122"/>
                <a:ea typeface="微软雅黑" panose="020B0503020204020204" pitchFamily="34" charset="-122"/>
              </a:rPr>
              <a:t>、胃肠道疾病：胃肠道出血，包括死亡。</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3</a:t>
            </a:r>
            <a:r>
              <a:rPr lang="zh-CN" altLang="en-US" sz="605" kern="0" dirty="0">
                <a:solidFill>
                  <a:prstClr val="black"/>
                </a:solidFill>
                <a:latin typeface="微软雅黑" panose="020B0503020204020204" pitchFamily="34" charset="-122"/>
                <a:ea typeface="微软雅黑" panose="020B0503020204020204" pitchFamily="34" charset="-122"/>
              </a:rPr>
              <a:t>、代谢及营养类疾病：低钠血症；</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4</a:t>
            </a:r>
            <a:r>
              <a:rPr lang="zh-CN" altLang="en-US" sz="605" kern="0" dirty="0">
                <a:solidFill>
                  <a:prstClr val="black"/>
                </a:solidFill>
                <a:latin typeface="微软雅黑" panose="020B0503020204020204" pitchFamily="34" charset="-122"/>
                <a:ea typeface="微软雅黑" panose="020B0503020204020204" pitchFamily="34" charset="-122"/>
              </a:rPr>
              <a:t>、皮肤及皮下组织类疾病：史蒂文斯</a:t>
            </a:r>
            <a:r>
              <a:rPr lang="en-US" altLang="zh-CN" sz="605" kern="0" dirty="0">
                <a:solidFill>
                  <a:prstClr val="black"/>
                </a:solidFill>
                <a:latin typeface="微软雅黑" panose="020B0503020204020204" pitchFamily="34" charset="-122"/>
                <a:ea typeface="微软雅黑" panose="020B0503020204020204" pitchFamily="34" charset="-122"/>
              </a:rPr>
              <a:t>-</a:t>
            </a:r>
            <a:r>
              <a:rPr lang="zh-CN" altLang="en-US" sz="605" kern="0" dirty="0">
                <a:solidFill>
                  <a:prstClr val="black"/>
                </a:solidFill>
                <a:latin typeface="微软雅黑" panose="020B0503020204020204" pitchFamily="34" charset="-122"/>
                <a:ea typeface="微软雅黑" panose="020B0503020204020204" pitchFamily="34" charset="-122"/>
              </a:rPr>
              <a:t>约翰逊综合征（</a:t>
            </a:r>
            <a:r>
              <a:rPr lang="en-US" altLang="zh-CN" sz="605" kern="0" dirty="0">
                <a:solidFill>
                  <a:prstClr val="black"/>
                </a:solidFill>
                <a:latin typeface="微软雅黑" panose="020B0503020204020204" pitchFamily="34" charset="-122"/>
                <a:ea typeface="微软雅黑" panose="020B0503020204020204" pitchFamily="34" charset="-122"/>
              </a:rPr>
              <a:t>SJS</a:t>
            </a:r>
            <a:r>
              <a:rPr lang="zh-CN" altLang="en-US" sz="605" kern="0" dirty="0">
                <a:solidFill>
                  <a:prstClr val="black"/>
                </a:solidFill>
                <a:latin typeface="微软雅黑" panose="020B0503020204020204" pitchFamily="34" charset="-122"/>
                <a:ea typeface="微软雅黑" panose="020B0503020204020204" pitchFamily="34" charset="-122"/>
              </a:rPr>
              <a:t>）、中毒性表皮坏死松解症（</a:t>
            </a:r>
            <a:r>
              <a:rPr lang="en-US" altLang="zh-CN" sz="605" kern="0" dirty="0">
                <a:solidFill>
                  <a:prstClr val="black"/>
                </a:solidFill>
                <a:latin typeface="微软雅黑" panose="020B0503020204020204" pitchFamily="34" charset="-122"/>
                <a:ea typeface="微软雅黑" panose="020B0503020204020204" pitchFamily="34" charset="-122"/>
              </a:rPr>
              <a:t>TEN</a:t>
            </a:r>
            <a:r>
              <a:rPr lang="zh-CN" altLang="en-US" sz="605" kern="0" dirty="0">
                <a:solidFill>
                  <a:prstClr val="black"/>
                </a:solidFill>
                <a:latin typeface="微软雅黑" panose="020B0503020204020204" pitchFamily="34" charset="-122"/>
                <a:ea typeface="微软雅黑" panose="020B0503020204020204" pitchFamily="34" charset="-122"/>
              </a:rPr>
              <a:t>）（包括致命性病例）。</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86995" lvl="1" indent="-86995" algn="just">
              <a:lnSpc>
                <a:spcPct val="120000"/>
              </a:lnSpc>
              <a:spcBef>
                <a:spcPts val="305"/>
              </a:spcBef>
              <a:buFont typeface="Arial" panose="020B0604020202020204" pitchFamily="34" charset="0"/>
              <a:buChar char="•"/>
            </a:pPr>
            <a:r>
              <a:rPr lang="zh-CN" altLang="en-US" sz="605" kern="0" dirty="0">
                <a:solidFill>
                  <a:prstClr val="black"/>
                </a:solidFill>
                <a:latin typeface="微软雅黑" panose="020B0503020204020204" pitchFamily="34" charset="-122"/>
                <a:ea typeface="微软雅黑" panose="020B0503020204020204" pitchFamily="34" charset="-122"/>
              </a:rPr>
              <a:t>大陆上市后临床经验：</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1.</a:t>
            </a:r>
            <a:r>
              <a:rPr lang="zh-CN" altLang="en-US" sz="605" kern="0" dirty="0">
                <a:solidFill>
                  <a:prstClr val="black"/>
                </a:solidFill>
                <a:latin typeface="微软雅黑" panose="020B0503020204020204" pitchFamily="34" charset="-122"/>
                <a:ea typeface="微软雅黑" panose="020B0503020204020204" pitchFamily="34" charset="-122"/>
              </a:rPr>
              <a:t>未发现产品上市国家</a:t>
            </a:r>
            <a:r>
              <a:rPr lang="en-US" altLang="zh-CN" sz="605" kern="0" dirty="0">
                <a:solidFill>
                  <a:prstClr val="black"/>
                </a:solidFill>
                <a:latin typeface="微软雅黑" panose="020B0503020204020204" pitchFamily="34" charset="-122"/>
                <a:ea typeface="微软雅黑" panose="020B0503020204020204" pitchFamily="34" charset="-122"/>
              </a:rPr>
              <a:t>5</a:t>
            </a:r>
            <a:r>
              <a:rPr lang="zh-CN" altLang="en-US" sz="605" kern="0" dirty="0">
                <a:solidFill>
                  <a:prstClr val="black"/>
                </a:solidFill>
                <a:latin typeface="微软雅黑" panose="020B0503020204020204" pitchFamily="34" charset="-122"/>
                <a:ea typeface="微软雅黑" panose="020B0503020204020204" pitchFamily="34" charset="-122"/>
              </a:rPr>
              <a:t>年内发布的有关本产品致残致畸、安全性警告、黑框警告、撤市信息等；</a:t>
            </a:r>
            <a:endParaRPr lang="zh-CN" altLang="en-US" sz="605" kern="0" dirty="0">
              <a:solidFill>
                <a:prstClr val="black"/>
              </a:solidFill>
              <a:latin typeface="微软雅黑" panose="020B0503020204020204" pitchFamily="34" charset="-122"/>
              <a:ea typeface="微软雅黑" panose="020B0503020204020204" pitchFamily="34" charset="-122"/>
            </a:endParaRPr>
          </a:p>
          <a:p>
            <a:pPr marL="0" lvl="1" algn="just">
              <a:lnSpc>
                <a:spcPct val="120000"/>
              </a:lnSpc>
              <a:spcBef>
                <a:spcPts val="305"/>
              </a:spcBef>
            </a:pPr>
            <a:r>
              <a:rPr lang="en-US" altLang="zh-CN" sz="605" kern="0" dirty="0">
                <a:solidFill>
                  <a:prstClr val="black"/>
                </a:solidFill>
                <a:latin typeface="微软雅黑" panose="020B0503020204020204" pitchFamily="34" charset="-122"/>
                <a:ea typeface="微软雅黑" panose="020B0503020204020204" pitchFamily="34" charset="-122"/>
              </a:rPr>
              <a:t>2.</a:t>
            </a:r>
            <a:r>
              <a:rPr lang="zh-CN" altLang="en-US" sz="605" kern="0" dirty="0">
                <a:solidFill>
                  <a:prstClr val="black"/>
                </a:solidFill>
                <a:latin typeface="微软雅黑" panose="020B0503020204020204" pitchFamily="34" charset="-122"/>
                <a:ea typeface="微软雅黑" panose="020B0503020204020204" pitchFamily="34" charset="-122"/>
              </a:rPr>
              <a:t>主要不良反应为：感染（细菌性和未指明病原体）、发热、输注相关反应、发热性中性粒细胞减少症、皮疹。</a:t>
            </a:r>
            <a:endParaRPr lang="zh-CN" altLang="en-US" sz="605" kern="0" dirty="0">
              <a:solidFill>
                <a:prstClr val="black"/>
              </a:solidFill>
              <a:latin typeface="微软雅黑" panose="020B0503020204020204" pitchFamily="34" charset="-122"/>
              <a:ea typeface="微软雅黑" panose="020B0503020204020204" pitchFamily="34" charset="-122"/>
            </a:endParaRPr>
          </a:p>
        </p:txBody>
      </p:sp>
      <p:sp>
        <p:nvSpPr>
          <p:cNvPr id="2" name="矩形: 圆角 1"/>
          <p:cNvSpPr/>
          <p:nvPr/>
        </p:nvSpPr>
        <p:spPr>
          <a:xfrm>
            <a:off x="53115" y="828428"/>
            <a:ext cx="118175" cy="346762"/>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安全性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5" name="矩形: 圆角 4"/>
          <p:cNvSpPr/>
          <p:nvPr/>
        </p:nvSpPr>
        <p:spPr>
          <a:xfrm>
            <a:off x="50901" y="250534"/>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基本信息</a:t>
            </a:r>
            <a:endParaRPr lang="zh-CN" altLang="en-US" sz="605" dirty="0">
              <a:solidFill>
                <a:prstClr val="white"/>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73532" y="403249"/>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基本信息</a:t>
            </a:r>
            <a:endParaRPr lang="zh-CN" altLang="en-US" sz="605" dirty="0">
              <a:latin typeface="微软雅黑" panose="020B0503020204020204" pitchFamily="34" charset="-122"/>
              <a:ea typeface="微软雅黑" panose="020B0503020204020204" pitchFamily="34" charset="-122"/>
            </a:endParaRPr>
          </a:p>
        </p:txBody>
      </p:sp>
      <p:sp>
        <p:nvSpPr>
          <p:cNvPr id="14" name="矩形: 圆角 13"/>
          <p:cNvSpPr/>
          <p:nvPr/>
        </p:nvSpPr>
        <p:spPr>
          <a:xfrm>
            <a:off x="76892" y="960054"/>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安全性</a:t>
            </a:r>
            <a:endParaRPr lang="zh-CN" altLang="en-US" sz="605" dirty="0">
              <a:latin typeface="微软雅黑" panose="020B0503020204020204" pitchFamily="34" charset="-122"/>
              <a:ea typeface="微软雅黑" panose="020B0503020204020204" pitchFamily="34" charset="-122"/>
            </a:endParaRPr>
          </a:p>
        </p:txBody>
      </p:sp>
      <p:sp>
        <p:nvSpPr>
          <p:cNvPr id="18" name="矩形: 圆角 17"/>
          <p:cNvSpPr/>
          <p:nvPr/>
        </p:nvSpPr>
        <p:spPr>
          <a:xfrm>
            <a:off x="85079" y="1401271"/>
            <a:ext cx="118175" cy="346762"/>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有效性</a:t>
            </a:r>
            <a:endParaRPr lang="zh-CN" altLang="en-US" sz="605" dirty="0">
              <a:latin typeface="微软雅黑" panose="020B0503020204020204" pitchFamily="34" charset="-122"/>
              <a:ea typeface="微软雅黑" panose="020B0503020204020204" pitchFamily="34" charset="-122"/>
            </a:endParaRPr>
          </a:p>
        </p:txBody>
      </p:sp>
      <p:sp>
        <p:nvSpPr>
          <p:cNvPr id="19" name="矩形: 圆角 18"/>
          <p:cNvSpPr/>
          <p:nvPr/>
        </p:nvSpPr>
        <p:spPr>
          <a:xfrm>
            <a:off x="83647" y="1842488"/>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创新性</a:t>
            </a:r>
            <a:endParaRPr lang="zh-CN" altLang="en-US" sz="605" dirty="0">
              <a:latin typeface="微软雅黑" panose="020B0503020204020204" pitchFamily="34" charset="-122"/>
              <a:ea typeface="微软雅黑" panose="020B0503020204020204" pitchFamily="34" charset="-122"/>
            </a:endParaRPr>
          </a:p>
        </p:txBody>
      </p:sp>
      <p:sp>
        <p:nvSpPr>
          <p:cNvPr id="20" name="矩形: 圆角 19"/>
          <p:cNvSpPr/>
          <p:nvPr/>
        </p:nvSpPr>
        <p:spPr>
          <a:xfrm>
            <a:off x="85383" y="228370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公平性</a:t>
            </a:r>
            <a:endParaRPr lang="zh-CN" altLang="en-US" sz="605" dirty="0">
              <a:latin typeface="微软雅黑" panose="020B0503020204020204" pitchFamily="34" charset="-122"/>
              <a:ea typeface="微软雅黑" panose="020B0503020204020204" pitchFamily="34" charset="-122"/>
            </a:endParaRPr>
          </a:p>
        </p:txBody>
      </p:sp>
      <p:pic>
        <p:nvPicPr>
          <p:cNvPr id="16" name="图片 15"/>
          <p:cNvPicPr>
            <a:picLocks noChangeAspect="1"/>
          </p:cNvPicPr>
          <p:nvPr/>
        </p:nvPicPr>
        <p:blipFill>
          <a:blip r:embed="rId1"/>
          <a:stretch>
            <a:fillRect/>
          </a:stretch>
        </p:blipFill>
        <p:spPr>
          <a:xfrm>
            <a:off x="3228219" y="634424"/>
            <a:ext cx="1955578" cy="1131743"/>
          </a:xfrm>
          <a:prstGeom prst="rect">
            <a:avLst/>
          </a:prstGeom>
        </p:spPr>
      </p:pic>
      <p:pic>
        <p:nvPicPr>
          <p:cNvPr id="22" name="图片 21"/>
          <p:cNvPicPr>
            <a:picLocks noChangeAspect="1"/>
          </p:cNvPicPr>
          <p:nvPr/>
        </p:nvPicPr>
        <p:blipFill rotWithShape="1">
          <a:blip r:embed="rId2"/>
          <a:srcRect l="5963"/>
          <a:stretch>
            <a:fillRect/>
          </a:stretch>
        </p:blipFill>
        <p:spPr>
          <a:xfrm>
            <a:off x="4733373" y="1564418"/>
            <a:ext cx="544410" cy="244438"/>
          </a:xfrm>
          <a:prstGeom prst="rect">
            <a:avLst/>
          </a:prstGeom>
        </p:spPr>
      </p:pic>
      <p:cxnSp>
        <p:nvCxnSpPr>
          <p:cNvPr id="25" name="直接连接符 24"/>
          <p:cNvCxnSpPr/>
          <p:nvPr/>
        </p:nvCxnSpPr>
        <p:spPr>
          <a:xfrm>
            <a:off x="488973" y="587640"/>
            <a:ext cx="2143550"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36" name="直接连接符 35"/>
          <p:cNvCxnSpPr/>
          <p:nvPr/>
        </p:nvCxnSpPr>
        <p:spPr>
          <a:xfrm>
            <a:off x="3134233" y="587640"/>
            <a:ext cx="2143550" cy="0"/>
          </a:xfrm>
          <a:prstGeom prst="line">
            <a:avLst/>
          </a:prstGeom>
          <a:ln w="19050"/>
        </p:spPr>
        <p:style>
          <a:lnRef idx="1">
            <a:schemeClr val="dk1"/>
          </a:lnRef>
          <a:fillRef idx="0">
            <a:schemeClr val="dk1"/>
          </a:fillRef>
          <a:effectRef idx="0">
            <a:schemeClr val="dk1"/>
          </a:effectRef>
          <a:fontRef idx="minor">
            <a:schemeClr val="tx1"/>
          </a:fontRef>
        </p:style>
      </p:cxnSp>
      <p:pic>
        <p:nvPicPr>
          <p:cNvPr id="41" name="图片 40"/>
          <p:cNvPicPr>
            <a:picLocks noChangeAspect="1"/>
          </p:cNvPicPr>
          <p:nvPr/>
        </p:nvPicPr>
        <p:blipFill rotWithShape="1">
          <a:blip r:embed="rId3"/>
          <a:srcRect b="10959"/>
          <a:stretch>
            <a:fillRect/>
          </a:stretch>
        </p:blipFill>
        <p:spPr>
          <a:xfrm>
            <a:off x="706223" y="636428"/>
            <a:ext cx="1779544" cy="1070205"/>
          </a:xfrm>
          <a:prstGeom prst="rect">
            <a:avLst/>
          </a:prstGeom>
        </p:spPr>
      </p:pic>
      <p:pic>
        <p:nvPicPr>
          <p:cNvPr id="42" name="图片 41"/>
          <p:cNvPicPr>
            <a:picLocks noChangeAspect="1"/>
          </p:cNvPicPr>
          <p:nvPr/>
        </p:nvPicPr>
        <p:blipFill rotWithShape="1">
          <a:blip r:embed="rId2"/>
          <a:srcRect l="5963"/>
          <a:stretch>
            <a:fillRect/>
          </a:stretch>
        </p:blipFill>
        <p:spPr>
          <a:xfrm>
            <a:off x="2119439" y="1584414"/>
            <a:ext cx="544410" cy="244438"/>
          </a:xfrm>
          <a:prstGeom prst="rect">
            <a:avLst/>
          </a:prstGeom>
        </p:spPr>
      </p:pic>
      <p:sp>
        <p:nvSpPr>
          <p:cNvPr id="44" name="文本框 43"/>
          <p:cNvSpPr txBox="1"/>
          <p:nvPr/>
        </p:nvSpPr>
        <p:spPr>
          <a:xfrm>
            <a:off x="3299828" y="1821491"/>
            <a:ext cx="2104022" cy="753091"/>
          </a:xfrm>
          <a:prstGeom prst="rect">
            <a:avLst/>
          </a:prstGeom>
          <a:noFill/>
        </p:spPr>
        <p:txBody>
          <a:bodyPr wrap="square">
            <a:spAutoFit/>
          </a:bodyPr>
          <a:lstStyle/>
          <a:p>
            <a:r>
              <a:rPr lang="en-US" altLang="zh-CN" sz="1000" b="1" dirty="0">
                <a:solidFill>
                  <a:srgbClr val="FF0000"/>
                </a:solidFill>
                <a:latin typeface="微软雅黑" panose="020B0503020204020204" pitchFamily="34" charset="-122"/>
                <a:ea typeface="微软雅黑" panose="020B0503020204020204" pitchFamily="34" charset="-122"/>
              </a:rPr>
              <a:t>NCCN</a:t>
            </a:r>
            <a:r>
              <a:rPr lang="zh-CN" altLang="en-US" sz="1000" b="1" dirty="0">
                <a:solidFill>
                  <a:srgbClr val="FF0000"/>
                </a:solidFill>
                <a:latin typeface="微软雅黑" panose="020B0503020204020204" pitchFamily="34" charset="-122"/>
                <a:ea typeface="微软雅黑" panose="020B0503020204020204" pitchFamily="34" charset="-122"/>
              </a:rPr>
              <a:t>急性淋巴细胞白血病指南</a:t>
            </a:r>
            <a:r>
              <a:rPr lang="en-US" altLang="zh-CN" sz="1000" b="1" dirty="0">
                <a:solidFill>
                  <a:srgbClr val="FF0000"/>
                </a:solidFill>
                <a:latin typeface="微软雅黑" panose="020B0503020204020204" pitchFamily="34" charset="-122"/>
                <a:ea typeface="微软雅黑" panose="020B0503020204020204" pitchFamily="34" charset="-122"/>
              </a:rPr>
              <a:t>2023 v4</a:t>
            </a:r>
            <a:r>
              <a:rPr lang="zh-CN" altLang="en-US" sz="1000" b="1" dirty="0">
                <a:solidFill>
                  <a:srgbClr val="FF0000"/>
                </a:solidFill>
                <a:latin typeface="微软雅黑" panose="020B0503020204020204" pitchFamily="34" charset="-122"/>
                <a:ea typeface="微软雅黑" panose="020B0503020204020204" pitchFamily="34" charset="-122"/>
              </a:rPr>
              <a:t>版</a:t>
            </a:r>
            <a:endParaRPr lang="en-US" altLang="zh-CN" sz="1000" b="1" dirty="0">
              <a:solidFill>
                <a:srgbClr val="FF0000"/>
              </a:solidFill>
              <a:latin typeface="微软雅黑" panose="020B0503020204020204" pitchFamily="34" charset="-122"/>
              <a:ea typeface="微软雅黑" panose="020B0503020204020204" pitchFamily="34" charset="-122"/>
            </a:endParaRPr>
          </a:p>
          <a:p>
            <a:endParaRPr lang="en-US" altLang="zh-CN" sz="600" b="1" dirty="0">
              <a:solidFill>
                <a:srgbClr val="FF0000"/>
              </a:solidFill>
              <a:latin typeface="微软雅黑" panose="020B0503020204020204" pitchFamily="34" charset="-122"/>
              <a:ea typeface="微软雅黑" panose="020B0503020204020204" pitchFamily="34" charset="-122"/>
            </a:endParaRPr>
          </a:p>
          <a:p>
            <a:pPr>
              <a:lnSpc>
                <a:spcPct val="150000"/>
              </a:lnSpc>
            </a:pPr>
            <a:r>
              <a:rPr lang="en-US" altLang="zh-CN" sz="600" dirty="0">
                <a:latin typeface="微软雅黑" panose="020B0503020204020204" pitchFamily="34" charset="-122"/>
                <a:ea typeface="微软雅黑" panose="020B0503020204020204" pitchFamily="34" charset="-122"/>
              </a:rPr>
              <a:t>PH- </a:t>
            </a:r>
            <a:r>
              <a:rPr lang="zh-CN" altLang="en-US" sz="600" dirty="0">
                <a:latin typeface="微软雅黑" panose="020B0503020204020204" pitchFamily="34" charset="-122"/>
                <a:ea typeface="微软雅黑" panose="020B0503020204020204" pitchFamily="34" charset="-122"/>
              </a:rPr>
              <a:t>阴性 及复发或难治性急性</a:t>
            </a:r>
            <a:r>
              <a:rPr lang="en-US" altLang="zh-CN" sz="600" dirty="0">
                <a:latin typeface="微软雅黑" panose="020B0503020204020204" pitchFamily="34" charset="-122"/>
                <a:ea typeface="微软雅黑" panose="020B0503020204020204" pitchFamily="34" charset="-122"/>
              </a:rPr>
              <a:t>B</a:t>
            </a:r>
            <a:r>
              <a:rPr lang="zh-CN" altLang="en-US" sz="600" dirty="0">
                <a:latin typeface="微软雅黑" panose="020B0503020204020204" pitchFamily="34" charset="-122"/>
                <a:ea typeface="微软雅黑" panose="020B0503020204020204" pitchFamily="34" charset="-122"/>
              </a:rPr>
              <a:t>淋巴细胞白血病患者推荐使用氯法拉滨治疗</a:t>
            </a:r>
            <a:endParaRPr lang="zh-CN" altLang="en-US" sz="600" dirty="0">
              <a:latin typeface="微软雅黑" panose="020B0503020204020204" pitchFamily="34" charset="-122"/>
              <a:ea typeface="微软雅黑" panose="020B0503020204020204" pitchFamily="34" charset="-122"/>
            </a:endParaRPr>
          </a:p>
        </p:txBody>
      </p:sp>
      <p:sp>
        <p:nvSpPr>
          <p:cNvPr id="46" name="文本框 45"/>
          <p:cNvSpPr txBox="1"/>
          <p:nvPr/>
        </p:nvSpPr>
        <p:spPr>
          <a:xfrm>
            <a:off x="92232" y="80284"/>
            <a:ext cx="5053358" cy="253916"/>
          </a:xfrm>
          <a:prstGeom prst="rect">
            <a:avLst/>
          </a:prstGeom>
          <a:noFill/>
        </p:spPr>
        <p:txBody>
          <a:bodyPr wrap="square">
            <a:spAutoFit/>
          </a:bodyPr>
          <a:lstStyle/>
          <a:p>
            <a:r>
              <a:rPr lang="zh-CN" altLang="en-US" sz="1050" dirty="0">
                <a:latin typeface="微软雅黑" panose="020B0503020204020204" pitchFamily="34" charset="-122"/>
                <a:ea typeface="微软雅黑" panose="020B0503020204020204" pitchFamily="34" charset="-122"/>
              </a:rPr>
              <a:t>国外权威指南推荐使用氯法拉滨进行治疗复发或难治急性淋巴细胞白血病患者</a:t>
            </a:r>
            <a:endParaRPr lang="zh-CN" altLang="en-US" sz="1050" dirty="0">
              <a:latin typeface="微软雅黑" panose="020B0503020204020204" pitchFamily="34" charset="-122"/>
              <a:ea typeface="微软雅黑" panose="020B0503020204020204" pitchFamily="34" charset="-122"/>
            </a:endParaRPr>
          </a:p>
        </p:txBody>
      </p:sp>
      <p:sp>
        <p:nvSpPr>
          <p:cNvPr id="47" name="文本框 46"/>
          <p:cNvSpPr txBox="1"/>
          <p:nvPr/>
        </p:nvSpPr>
        <p:spPr>
          <a:xfrm>
            <a:off x="673953" y="1831667"/>
            <a:ext cx="2041943" cy="753091"/>
          </a:xfrm>
          <a:prstGeom prst="rect">
            <a:avLst/>
          </a:prstGeom>
          <a:noFill/>
        </p:spPr>
        <p:txBody>
          <a:bodyPr wrap="square">
            <a:spAutoFit/>
          </a:bodyPr>
          <a:lstStyle/>
          <a:p>
            <a:r>
              <a:rPr lang="en-US" altLang="zh-CN" sz="1000" b="1" dirty="0">
                <a:solidFill>
                  <a:srgbClr val="FF0000"/>
                </a:solidFill>
                <a:latin typeface="微软雅黑" panose="020B0503020204020204" pitchFamily="34" charset="-122"/>
                <a:ea typeface="微软雅黑" panose="020B0503020204020204" pitchFamily="34" charset="-122"/>
              </a:rPr>
              <a:t>NCCN</a:t>
            </a:r>
            <a:r>
              <a:rPr lang="zh-CN" altLang="en-US" sz="1000" b="1" dirty="0">
                <a:solidFill>
                  <a:srgbClr val="FF0000"/>
                </a:solidFill>
                <a:latin typeface="微软雅黑" panose="020B0503020204020204" pitchFamily="34" charset="-122"/>
                <a:ea typeface="微软雅黑" panose="020B0503020204020204" pitchFamily="34" charset="-122"/>
              </a:rPr>
              <a:t>儿童急性淋巴细胞白血病指南</a:t>
            </a:r>
            <a:r>
              <a:rPr lang="en-US" altLang="zh-CN" sz="1000" b="1" dirty="0">
                <a:solidFill>
                  <a:srgbClr val="FF0000"/>
                </a:solidFill>
                <a:latin typeface="微软雅黑" panose="020B0503020204020204" pitchFamily="34" charset="-122"/>
                <a:ea typeface="微软雅黑" panose="020B0503020204020204" pitchFamily="34" charset="-122"/>
              </a:rPr>
              <a:t>2023 v5</a:t>
            </a:r>
            <a:r>
              <a:rPr lang="zh-CN" altLang="en-US" sz="1000" b="1" dirty="0">
                <a:solidFill>
                  <a:srgbClr val="FF0000"/>
                </a:solidFill>
                <a:latin typeface="微软雅黑" panose="020B0503020204020204" pitchFamily="34" charset="-122"/>
                <a:ea typeface="微软雅黑" panose="020B0503020204020204" pitchFamily="34" charset="-122"/>
              </a:rPr>
              <a:t>版</a:t>
            </a:r>
            <a:endParaRPr lang="en-US" altLang="zh-CN" sz="1000" b="1" dirty="0">
              <a:solidFill>
                <a:srgbClr val="FF0000"/>
              </a:solidFill>
              <a:latin typeface="微软雅黑" panose="020B0503020204020204" pitchFamily="34" charset="-122"/>
              <a:ea typeface="微软雅黑" panose="020B0503020204020204" pitchFamily="34" charset="-122"/>
            </a:endParaRPr>
          </a:p>
          <a:p>
            <a:endParaRPr lang="en-US" altLang="zh-CN" sz="600" dirty="0">
              <a:latin typeface="微软雅黑" panose="020B0503020204020204" pitchFamily="34" charset="-122"/>
              <a:ea typeface="微软雅黑" panose="020B0503020204020204" pitchFamily="34" charset="-122"/>
            </a:endParaRPr>
          </a:p>
          <a:p>
            <a:pPr>
              <a:lnSpc>
                <a:spcPct val="150000"/>
              </a:lnSpc>
            </a:pPr>
            <a:r>
              <a:rPr lang="en-US" altLang="zh-CN" sz="600" dirty="0">
                <a:latin typeface="微软雅黑" panose="020B0503020204020204" pitchFamily="34" charset="-122"/>
                <a:ea typeface="微软雅黑" panose="020B0503020204020204" pitchFamily="34" charset="-122"/>
              </a:rPr>
              <a:t>PH- </a:t>
            </a:r>
            <a:r>
              <a:rPr lang="zh-CN" altLang="en-US" sz="600" dirty="0">
                <a:latin typeface="微软雅黑" panose="020B0503020204020204" pitchFamily="34" charset="-122"/>
                <a:ea typeface="微软雅黑" panose="020B0503020204020204" pitchFamily="34" charset="-122"/>
              </a:rPr>
              <a:t>阴性及复发或难治性急性淋巴细胞白血病患者推荐使用氯法拉滨治疗</a:t>
            </a:r>
            <a:endParaRPr lang="zh-CN" altLang="en-US" sz="600" dirty="0">
              <a:latin typeface="微软雅黑" panose="020B0503020204020204" pitchFamily="34" charset="-122"/>
              <a:ea typeface="微软雅黑" panose="020B0503020204020204" pitchFamily="34" charset="-122"/>
            </a:endParaRPr>
          </a:p>
        </p:txBody>
      </p:sp>
      <p:sp>
        <p:nvSpPr>
          <p:cNvPr id="51" name="文本框 50"/>
          <p:cNvSpPr txBox="1"/>
          <p:nvPr/>
        </p:nvSpPr>
        <p:spPr>
          <a:xfrm>
            <a:off x="488972" y="2595041"/>
            <a:ext cx="5226687" cy="646331"/>
          </a:xfrm>
          <a:prstGeom prst="rect">
            <a:avLst/>
          </a:prstGeom>
          <a:noFill/>
        </p:spPr>
        <p:txBody>
          <a:bodyPr wrap="square">
            <a:spAutoFit/>
          </a:bodyPr>
          <a:lstStyle/>
          <a:p>
            <a:r>
              <a:rPr lang="en-US" altLang="zh-CN" sz="600" dirty="0">
                <a:latin typeface="微软雅黑" panose="020B0503020204020204" pitchFamily="34" charset="-122"/>
                <a:ea typeface="微软雅黑" panose="020B0503020204020204" pitchFamily="34" charset="-122"/>
              </a:rPr>
              <a:t>CATS-CO-001</a:t>
            </a:r>
            <a:r>
              <a:rPr lang="zh-CN" altLang="en-US" sz="600" dirty="0">
                <a:latin typeface="微软雅黑" panose="020B0503020204020204" pitchFamily="34" charset="-122"/>
                <a:ea typeface="微软雅黑" panose="020B0503020204020204" pitchFamily="34" charset="-122"/>
              </a:rPr>
              <a:t>临床试验研究表明，本品氯法拉滨注射液单药治疗儿童复发</a:t>
            </a:r>
            <a:r>
              <a:rPr lang="en-US" altLang="zh-CN" sz="600" dirty="0">
                <a:latin typeface="微软雅黑" panose="020B0503020204020204" pitchFamily="34" charset="-122"/>
                <a:ea typeface="微软雅黑" panose="020B0503020204020204" pitchFamily="34" charset="-122"/>
              </a:rPr>
              <a:t>/</a:t>
            </a:r>
            <a:r>
              <a:rPr lang="zh-CN" altLang="en-US" sz="600" dirty="0">
                <a:latin typeface="微软雅黑" panose="020B0503020204020204" pitchFamily="34" charset="-122"/>
                <a:ea typeface="微软雅黑" panose="020B0503020204020204" pitchFamily="34" charset="-122"/>
              </a:rPr>
              <a:t>难治性</a:t>
            </a:r>
            <a:r>
              <a:rPr lang="en-US" altLang="zh-CN" sz="600" dirty="0">
                <a:latin typeface="微软雅黑" panose="020B0503020204020204" pitchFamily="34" charset="-122"/>
                <a:ea typeface="微软雅黑" panose="020B0503020204020204" pitchFamily="34" charset="-122"/>
              </a:rPr>
              <a:t>ALL</a:t>
            </a:r>
            <a:r>
              <a:rPr lang="zh-CN" altLang="en-US" sz="600" dirty="0">
                <a:latin typeface="微软雅黑" panose="020B0503020204020204" pitchFamily="34" charset="-122"/>
                <a:ea typeface="微软雅黑" panose="020B0503020204020204" pitchFamily="34" charset="-122"/>
              </a:rPr>
              <a:t>有效且耐受性良好，安全性、有效性和药代动力学研究结果与历史研究结果一致。</a:t>
            </a:r>
            <a:endParaRPr lang="zh-CN" altLang="en-US"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主要疗效指标见下：</a:t>
            </a:r>
            <a:endParaRPr lang="zh-CN" altLang="en-US" sz="600" dirty="0">
              <a:latin typeface="微软雅黑" panose="020B0503020204020204" pitchFamily="34" charset="-122"/>
              <a:ea typeface="微软雅黑" panose="020B0503020204020204" pitchFamily="34" charset="-122"/>
            </a:endParaRPr>
          </a:p>
          <a:p>
            <a:r>
              <a:rPr lang="en-US" altLang="zh-CN" sz="600" dirty="0">
                <a:latin typeface="微软雅黑" panose="020B0503020204020204" pitchFamily="34" charset="-122"/>
                <a:ea typeface="微软雅黑" panose="020B0503020204020204" pitchFamily="34" charset="-122"/>
              </a:rPr>
              <a:t>1</a:t>
            </a:r>
            <a:r>
              <a:rPr lang="zh-CN" altLang="en-US" sz="600" dirty="0">
                <a:latin typeface="微软雅黑" panose="020B0503020204020204" pitchFamily="34" charset="-122"/>
                <a:ea typeface="微软雅黑" panose="020B0503020204020204" pitchFamily="34" charset="-122"/>
              </a:rPr>
              <a:t>、按照美国国家综合癌症网络（</a:t>
            </a:r>
            <a:r>
              <a:rPr lang="en-US" altLang="zh-CN" sz="600" dirty="0">
                <a:latin typeface="微软雅黑" panose="020B0503020204020204" pitchFamily="34" charset="-122"/>
                <a:ea typeface="微软雅黑" panose="020B0503020204020204" pitchFamily="34" charset="-122"/>
              </a:rPr>
              <a:t>NCCN</a:t>
            </a:r>
            <a:r>
              <a:rPr lang="zh-CN" altLang="en-US" sz="600" dirty="0">
                <a:latin typeface="微软雅黑" panose="020B0503020204020204" pitchFamily="34" charset="-122"/>
                <a:ea typeface="微软雅黑" panose="020B0503020204020204" pitchFamily="34" charset="-122"/>
              </a:rPr>
              <a:t>） 指南评价标准分析：总缓解率（</a:t>
            </a:r>
            <a:r>
              <a:rPr lang="en-US" altLang="zh-CN" sz="600" dirty="0" err="1">
                <a:latin typeface="微软雅黑" panose="020B0503020204020204" pitchFamily="34" charset="-122"/>
                <a:ea typeface="微软雅黑" panose="020B0503020204020204" pitchFamily="34" charset="-122"/>
              </a:rPr>
              <a:t>CR+CRi</a:t>
            </a:r>
            <a:r>
              <a:rPr lang="zh-CN" altLang="en-US" sz="600" dirty="0">
                <a:latin typeface="微软雅黑" panose="020B0503020204020204" pitchFamily="34" charset="-122"/>
                <a:ea typeface="微软雅黑" panose="020B0503020204020204" pitchFamily="34" charset="-122"/>
              </a:rPr>
              <a:t>）为</a:t>
            </a:r>
            <a:r>
              <a:rPr lang="en-US" altLang="zh-CN" sz="600" dirty="0">
                <a:latin typeface="微软雅黑" panose="020B0503020204020204" pitchFamily="34" charset="-122"/>
                <a:ea typeface="微软雅黑" panose="020B0503020204020204" pitchFamily="34" charset="-122"/>
              </a:rPr>
              <a:t>30.6%</a:t>
            </a:r>
            <a:r>
              <a:rPr lang="zh-CN" altLang="en-US" sz="600" dirty="0">
                <a:latin typeface="微软雅黑" panose="020B0503020204020204" pitchFamily="34" charset="-122"/>
                <a:ea typeface="微软雅黑" panose="020B0503020204020204" pitchFamily="34" charset="-122"/>
              </a:rPr>
              <a:t>（</a:t>
            </a:r>
            <a:r>
              <a:rPr lang="en-US" altLang="zh-CN" sz="600" dirty="0">
                <a:latin typeface="微软雅黑" panose="020B0503020204020204" pitchFamily="34" charset="-122"/>
                <a:ea typeface="微软雅黑" panose="020B0503020204020204" pitchFamily="34" charset="-122"/>
              </a:rPr>
              <a:t>95%CI :19.6%</a:t>
            </a:r>
            <a:r>
              <a:rPr lang="zh-CN" altLang="en-US" sz="600" dirty="0">
                <a:latin typeface="微软雅黑" panose="020B0503020204020204" pitchFamily="34" charset="-122"/>
                <a:ea typeface="微软雅黑" panose="020B0503020204020204" pitchFamily="34" charset="-122"/>
              </a:rPr>
              <a:t>～</a:t>
            </a:r>
            <a:r>
              <a:rPr lang="en-US" altLang="zh-CN" sz="600" dirty="0">
                <a:latin typeface="微软雅黑" panose="020B0503020204020204" pitchFamily="34" charset="-122"/>
                <a:ea typeface="微软雅黑" panose="020B0503020204020204" pitchFamily="34" charset="-122"/>
              </a:rPr>
              <a:t>43.7%</a:t>
            </a:r>
            <a:r>
              <a:rPr lang="zh-CN" altLang="en-US" sz="600" dirty="0">
                <a:latin typeface="微软雅黑" panose="020B0503020204020204" pitchFamily="34" charset="-122"/>
                <a:ea typeface="微软雅黑" panose="020B0503020204020204" pitchFamily="34" charset="-122"/>
              </a:rPr>
              <a:t>）；</a:t>
            </a:r>
            <a:endParaRPr lang="zh-CN" altLang="en-US" sz="600" dirty="0">
              <a:latin typeface="微软雅黑" panose="020B0503020204020204" pitchFamily="34" charset="-122"/>
              <a:ea typeface="微软雅黑" panose="020B0503020204020204" pitchFamily="34" charset="-122"/>
            </a:endParaRPr>
          </a:p>
          <a:p>
            <a:r>
              <a:rPr lang="en-US" altLang="zh-CN" sz="600" dirty="0">
                <a:latin typeface="微软雅黑" panose="020B0503020204020204" pitchFamily="34" charset="-122"/>
                <a:ea typeface="微软雅黑" panose="020B0503020204020204" pitchFamily="34" charset="-122"/>
              </a:rPr>
              <a:t>2</a:t>
            </a:r>
            <a:r>
              <a:rPr lang="zh-CN" altLang="en-US" sz="600" dirty="0">
                <a:latin typeface="微软雅黑" panose="020B0503020204020204" pitchFamily="34" charset="-122"/>
                <a:ea typeface="微软雅黑" panose="020B0503020204020204" pitchFamily="34" charset="-122"/>
              </a:rPr>
              <a:t>、按照原研产品上市研究的评价标准分析：总缓解率（</a:t>
            </a:r>
            <a:r>
              <a:rPr lang="en-US" altLang="zh-CN" sz="600" dirty="0" err="1">
                <a:latin typeface="微软雅黑" panose="020B0503020204020204" pitchFamily="34" charset="-122"/>
                <a:ea typeface="微软雅黑" panose="020B0503020204020204" pitchFamily="34" charset="-122"/>
              </a:rPr>
              <a:t>CR+CRp</a:t>
            </a:r>
            <a:r>
              <a:rPr lang="zh-CN" altLang="en-US" sz="600" dirty="0">
                <a:latin typeface="微软雅黑" panose="020B0503020204020204" pitchFamily="34" charset="-122"/>
                <a:ea typeface="微软雅黑" panose="020B0503020204020204" pitchFamily="34" charset="-122"/>
              </a:rPr>
              <a:t>）为</a:t>
            </a:r>
            <a:r>
              <a:rPr lang="en-US" altLang="zh-CN" sz="600" dirty="0">
                <a:latin typeface="微软雅黑" panose="020B0503020204020204" pitchFamily="34" charset="-122"/>
                <a:ea typeface="微软雅黑" panose="020B0503020204020204" pitchFamily="34" charset="-122"/>
              </a:rPr>
              <a:t>27.4%</a:t>
            </a:r>
            <a:r>
              <a:rPr lang="zh-CN" altLang="en-US" sz="600" dirty="0">
                <a:latin typeface="微软雅黑" panose="020B0503020204020204" pitchFamily="34" charset="-122"/>
                <a:ea typeface="微软雅黑" panose="020B0503020204020204" pitchFamily="34" charset="-122"/>
              </a:rPr>
              <a:t>（</a:t>
            </a:r>
            <a:r>
              <a:rPr lang="en-US" altLang="zh-CN" sz="600" dirty="0">
                <a:latin typeface="微软雅黑" panose="020B0503020204020204" pitchFamily="34" charset="-122"/>
                <a:ea typeface="微软雅黑" panose="020B0503020204020204" pitchFamily="34" charset="-122"/>
              </a:rPr>
              <a:t>95%CI :16.9%~40.2%</a:t>
            </a:r>
            <a:r>
              <a:rPr lang="zh-CN" altLang="en-US" sz="600" dirty="0">
                <a:latin typeface="微软雅黑" panose="020B0503020204020204" pitchFamily="34" charset="-122"/>
                <a:ea typeface="微软雅黑" panose="020B0503020204020204" pitchFamily="34" charset="-122"/>
              </a:rPr>
              <a:t>）。</a:t>
            </a:r>
            <a:endParaRPr lang="zh-CN" altLang="en-US"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原研品历史研究结果：总缓解率（</a:t>
            </a:r>
            <a:r>
              <a:rPr lang="en-US" altLang="zh-CN" sz="600" dirty="0" err="1">
                <a:latin typeface="微软雅黑" panose="020B0503020204020204" pitchFamily="34" charset="-122"/>
                <a:ea typeface="微软雅黑" panose="020B0503020204020204" pitchFamily="34" charset="-122"/>
              </a:rPr>
              <a:t>CR+CRp</a:t>
            </a:r>
            <a:r>
              <a:rPr lang="zh-CN" altLang="en-US" sz="600" dirty="0">
                <a:latin typeface="微软雅黑" panose="020B0503020204020204" pitchFamily="34" charset="-122"/>
                <a:ea typeface="微软雅黑" panose="020B0503020204020204" pitchFamily="34" charset="-122"/>
              </a:rPr>
              <a:t>）为</a:t>
            </a:r>
            <a:r>
              <a:rPr lang="en-US" altLang="zh-CN" sz="600" dirty="0">
                <a:latin typeface="微软雅黑" panose="020B0503020204020204" pitchFamily="34" charset="-122"/>
                <a:ea typeface="微软雅黑" panose="020B0503020204020204" pitchFamily="34" charset="-122"/>
              </a:rPr>
              <a:t>20.4%</a:t>
            </a:r>
            <a:r>
              <a:rPr lang="zh-CN" altLang="en-US" sz="600" dirty="0">
                <a:latin typeface="微软雅黑" panose="020B0503020204020204" pitchFamily="34" charset="-122"/>
                <a:ea typeface="微软雅黑" panose="020B0503020204020204" pitchFamily="34" charset="-122"/>
              </a:rPr>
              <a:t>（</a:t>
            </a:r>
            <a:r>
              <a:rPr lang="en-US" altLang="zh-CN" sz="600" dirty="0">
                <a:latin typeface="微软雅黑" panose="020B0503020204020204" pitchFamily="34" charset="-122"/>
                <a:ea typeface="微软雅黑" panose="020B0503020204020204" pitchFamily="34" charset="-122"/>
              </a:rPr>
              <a:t>95%CI :10.0%~34%</a:t>
            </a:r>
            <a:r>
              <a:rPr lang="zh-CN" altLang="en-US" sz="600" dirty="0">
                <a:latin typeface="微软雅黑" panose="020B0503020204020204" pitchFamily="34" charset="-122"/>
                <a:ea typeface="微软雅黑" panose="020B0503020204020204" pitchFamily="34" charset="-122"/>
              </a:rPr>
              <a:t>）。</a:t>
            </a:r>
            <a:endParaRPr lang="zh-CN" altLang="en-US" sz="600" dirty="0">
              <a:latin typeface="微软雅黑" panose="020B0503020204020204" pitchFamily="34" charset="-122"/>
              <a:ea typeface="微软雅黑" panose="020B0503020204020204" pitchFamily="34" charset="-122"/>
            </a:endParaRPr>
          </a:p>
        </p:txBody>
      </p:sp>
      <p:sp>
        <p:nvSpPr>
          <p:cNvPr id="52" name="矩形: 圆角 51"/>
          <p:cNvSpPr/>
          <p:nvPr/>
        </p:nvSpPr>
        <p:spPr>
          <a:xfrm>
            <a:off x="425450" y="2577417"/>
            <a:ext cx="5317238" cy="662305"/>
          </a:xfrm>
          <a:prstGeom prst="roundRect">
            <a:avLst>
              <a:gd name="adj" fmla="val 4693"/>
            </a:avLst>
          </a:prstGeom>
          <a:noFill/>
          <a:ln w="25400" cap="flat" cmpd="sng" algn="ctr">
            <a:solidFill>
              <a:srgbClr val="1E3968"/>
            </a:solidFill>
            <a:prstDash val="solid"/>
          </a:ln>
          <a:effectLst/>
        </p:spPr>
        <p:txBody>
          <a:bodyPr rtlCol="0" anchor="ctr"/>
          <a:lstStyle/>
          <a:p>
            <a:pPr algn="ctr">
              <a:defRPr/>
            </a:pPr>
            <a:endParaRPr lang="zh-CN" altLang="en-US" sz="910" kern="0">
              <a:solidFill>
                <a:prstClr val="white"/>
              </a:solidFill>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圆角 11"/>
          <p:cNvSpPr/>
          <p:nvPr/>
        </p:nvSpPr>
        <p:spPr>
          <a:xfrm>
            <a:off x="68873" y="380147"/>
            <a:ext cx="118175" cy="462350"/>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62280" rtl="0" eaLnBrk="1" fontAlgn="auto" latinLnBrk="0" hangingPunct="1">
              <a:lnSpc>
                <a:spcPct val="100000"/>
              </a:lnSpc>
              <a:spcBef>
                <a:spcPts val="0"/>
              </a:spcBef>
              <a:spcAft>
                <a:spcPts val="0"/>
              </a:spcAft>
              <a:buClrTx/>
              <a:buSzTx/>
              <a:buFontTx/>
              <a:buNone/>
              <a:defRPr/>
            </a:pPr>
            <a:r>
              <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基本信息</a:t>
            </a:r>
            <a:endPar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18" name="矩形: 圆角 17"/>
          <p:cNvSpPr/>
          <p:nvPr/>
        </p:nvSpPr>
        <p:spPr>
          <a:xfrm>
            <a:off x="77837" y="1359671"/>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62280" rtl="0" eaLnBrk="1" fontAlgn="auto" latinLnBrk="0" hangingPunct="1">
              <a:lnSpc>
                <a:spcPct val="100000"/>
              </a:lnSpc>
              <a:spcBef>
                <a:spcPts val="0"/>
              </a:spcBef>
              <a:spcAft>
                <a:spcPts val="0"/>
              </a:spcAft>
              <a:buClrTx/>
              <a:buSzTx/>
              <a:buFontTx/>
              <a:buNone/>
              <a:defRPr/>
            </a:pPr>
            <a:r>
              <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有效性</a:t>
            </a:r>
            <a:endPar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0" name="矩形: 圆角 19"/>
          <p:cNvSpPr/>
          <p:nvPr/>
        </p:nvSpPr>
        <p:spPr>
          <a:xfrm>
            <a:off x="91675" y="2304055"/>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62280" rtl="0" eaLnBrk="1" fontAlgn="auto" latinLnBrk="0" hangingPunct="1">
              <a:lnSpc>
                <a:spcPct val="100000"/>
              </a:lnSpc>
              <a:spcBef>
                <a:spcPts val="0"/>
              </a:spcBef>
              <a:spcAft>
                <a:spcPts val="0"/>
              </a:spcAft>
              <a:buClrTx/>
              <a:buSzTx/>
              <a:buFontTx/>
              <a:buNone/>
              <a:defRPr/>
            </a:pPr>
            <a:r>
              <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rPr>
              <a:t>公平性</a:t>
            </a:r>
            <a:endParaRPr kumimoji="0" lang="zh-CN" altLang="en-US" sz="605"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4" name="矩形: 圆角 3"/>
          <p:cNvSpPr/>
          <p:nvPr/>
        </p:nvSpPr>
        <p:spPr>
          <a:xfrm>
            <a:off x="405510" y="517760"/>
            <a:ext cx="5170771" cy="2548021"/>
          </a:xfrm>
          <a:prstGeom prst="roundRect">
            <a:avLst>
              <a:gd name="adj" fmla="val 2815"/>
            </a:avLst>
          </a:prstGeom>
          <a:noFill/>
          <a:ln w="6350" cap="flat" cmpd="sng" algn="ctr">
            <a:gradFill>
              <a:gsLst>
                <a:gs pos="100000">
                  <a:srgbClr val="00B0F0"/>
                </a:gs>
                <a:gs pos="0">
                  <a:srgbClr val="002060"/>
                </a:gs>
              </a:gsLst>
              <a:lin ang="5400000" scaled="1"/>
            </a:gradFill>
            <a:prstDash val="solid"/>
            <a:miter lim="800000"/>
          </a:ln>
          <a:effectLst/>
        </p:spPr>
        <p:txBody>
          <a:bodyPr rtlCol="0" anchor="ctr"/>
          <a:lstStyle/>
          <a:p>
            <a:pPr marL="0" marR="0" lvl="0" indent="0" algn="ctr" defTabSz="231140" rtl="0" eaLnBrk="1" fontAlgn="auto" latinLnBrk="0" hangingPunct="1">
              <a:lnSpc>
                <a:spcPct val="100000"/>
              </a:lnSpc>
              <a:spcBef>
                <a:spcPts val="0"/>
              </a:spcBef>
              <a:spcAft>
                <a:spcPts val="0"/>
              </a:spcAft>
              <a:buClrTx/>
              <a:buSzTx/>
              <a:buFontTx/>
              <a:buNone/>
              <a:defRPr/>
            </a:pPr>
            <a:endParaRPr kumimoji="0" lang="zh-CN" altLang="en-US" sz="9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8" name="矩形: 圆角 7"/>
          <p:cNvSpPr/>
          <p:nvPr/>
        </p:nvSpPr>
        <p:spPr>
          <a:xfrm>
            <a:off x="3978596" y="618173"/>
            <a:ext cx="1241265" cy="224324"/>
          </a:xfrm>
          <a:prstGeom prst="roundRect">
            <a:avLst>
              <a:gd name="adj" fmla="val 50000"/>
            </a:avLst>
          </a:prstGeom>
          <a:solidFill>
            <a:srgbClr val="002060"/>
          </a:solidFill>
          <a:ln w="12700" cap="flat" cmpd="sng" algn="ctr">
            <a:noFill/>
            <a:prstDash val="solid"/>
            <a:miter lim="800000"/>
          </a:ln>
          <a:effectLst/>
        </p:spPr>
        <p:txBody>
          <a:bodyPr rtlCol="0" anchor="ctr"/>
          <a:lstStyle/>
          <a:p>
            <a:pPr marL="0" marR="0" lvl="0" indent="0" defTabSz="231140" rtl="0" eaLnBrk="1" fontAlgn="auto" latinLnBrk="0" hangingPunct="1">
              <a:lnSpc>
                <a:spcPct val="120000"/>
              </a:lnSpc>
              <a:spcBef>
                <a:spcPts val="305"/>
              </a:spcBef>
              <a:spcAft>
                <a:spcPts val="0"/>
              </a:spcAft>
              <a:buClrTx/>
              <a:buSzTx/>
              <a:buFontTx/>
              <a:buNone/>
              <a:defRPr/>
            </a:pPr>
            <a:r>
              <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结构创新性：</a:t>
            </a:r>
            <a:endPar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6" name="矩形: 圆角 5"/>
          <p:cNvSpPr/>
          <p:nvPr/>
        </p:nvSpPr>
        <p:spPr>
          <a:xfrm>
            <a:off x="463377" y="861711"/>
            <a:ext cx="1424305" cy="2125253"/>
          </a:xfrm>
          <a:prstGeom prst="roundRect">
            <a:avLst>
              <a:gd name="adj" fmla="val 4693"/>
            </a:avLst>
          </a:prstGeom>
          <a:noFill/>
          <a:ln w="25400" cap="flat" cmpd="sng" algn="ctr">
            <a:solidFill>
              <a:srgbClr val="1E3968"/>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910" b="0" i="0" u="none" strike="noStrike" kern="0" cap="none" spc="0" normalizeH="0" baseline="0" noProof="0">
              <a:ln>
                <a:noFill/>
              </a:ln>
              <a:solidFill>
                <a:prstClr val="white"/>
              </a:solidFill>
              <a:effectLst/>
              <a:uLnTx/>
              <a:uFillTx/>
              <a:latin typeface="思源黑体 CN Light"/>
              <a:ea typeface="微软雅黑" panose="020B0503020204020204" pitchFamily="34" charset="-122"/>
              <a:cs typeface="+mn-cs"/>
            </a:endParaRPr>
          </a:p>
        </p:txBody>
      </p:sp>
      <p:sp>
        <p:nvSpPr>
          <p:cNvPr id="35" name="文本框 34"/>
          <p:cNvSpPr txBox="1"/>
          <p:nvPr/>
        </p:nvSpPr>
        <p:spPr>
          <a:xfrm>
            <a:off x="4016313" y="927692"/>
            <a:ext cx="1446464" cy="2052870"/>
          </a:xfrm>
          <a:prstGeom prst="rect">
            <a:avLst/>
          </a:prstGeom>
          <a:noFill/>
        </p:spPr>
        <p:txBody>
          <a:bodyPr wrap="square">
            <a:spAutoFit/>
          </a:bodyPr>
          <a:lstStyle/>
          <a:p>
            <a:pPr marL="171450" marR="0" lvl="0" indent="-171450" algn="l" defTabSz="914400" rtl="0" eaLnBrk="0" fontAlgn="auto" latinLnBrk="0" hangingPunct="1">
              <a:lnSpc>
                <a:spcPts val="1400"/>
              </a:lnSpc>
              <a:spcBef>
                <a:spcPts val="0"/>
              </a:spcBef>
              <a:spcAft>
                <a:spcPts val="0"/>
              </a:spcAft>
              <a:buClrTx/>
              <a:buSzTx/>
              <a:buFont typeface="Arial" panose="020B0604020202020204" pitchFamily="34" charset="0"/>
              <a:buChar char="•"/>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新一代嘌呤类似物，对于</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hENT1</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hENT2</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的效率最高，针对</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CEM</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系的细胞（人急性淋巴细胞白血病细胞）的亲和力同类产品最优。对于人白血病细胞</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K-562</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的抑制作用同类产品最强，</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IC50</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为</a:t>
            </a:r>
            <a:r>
              <a:rPr kumimoji="0" lang="en-US" altLang="zh-CN"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5nmol/L</a:t>
            </a:r>
            <a:r>
              <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a:t>
            </a:r>
            <a:endParaRPr kumimoji="0" lang="zh-CN" altLang="en-US" sz="1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36" name="矩形: 圆角 35"/>
          <p:cNvSpPr/>
          <p:nvPr/>
        </p:nvSpPr>
        <p:spPr>
          <a:xfrm>
            <a:off x="2210005" y="624866"/>
            <a:ext cx="1241265" cy="224324"/>
          </a:xfrm>
          <a:prstGeom prst="roundRect">
            <a:avLst>
              <a:gd name="adj" fmla="val 50000"/>
            </a:avLst>
          </a:prstGeom>
          <a:solidFill>
            <a:srgbClr val="002060"/>
          </a:solidFill>
          <a:ln w="12700" cap="flat" cmpd="sng" algn="ctr">
            <a:noFill/>
            <a:prstDash val="solid"/>
            <a:miter lim="800000"/>
          </a:ln>
          <a:effectLst/>
        </p:spPr>
        <p:txBody>
          <a:bodyPr rtlCol="0" anchor="ctr"/>
          <a:lstStyle/>
          <a:p>
            <a:pPr marL="0" marR="0" lvl="0" indent="0" defTabSz="231140" rtl="0" eaLnBrk="1" fontAlgn="auto" latinLnBrk="0" hangingPunct="1">
              <a:lnSpc>
                <a:spcPct val="120000"/>
              </a:lnSpc>
              <a:spcBef>
                <a:spcPts val="305"/>
              </a:spcBef>
              <a:spcAft>
                <a:spcPts val="0"/>
              </a:spcAft>
              <a:buClrTx/>
              <a:buSzTx/>
              <a:buFontTx/>
              <a:buNone/>
              <a:defRPr/>
            </a:pPr>
            <a:r>
              <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应用创新：</a:t>
            </a:r>
            <a:endPar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37" name="矩形: 圆角 36"/>
          <p:cNvSpPr/>
          <p:nvPr/>
        </p:nvSpPr>
        <p:spPr>
          <a:xfrm>
            <a:off x="2219133" y="849190"/>
            <a:ext cx="1460935" cy="2125253"/>
          </a:xfrm>
          <a:prstGeom prst="roundRect">
            <a:avLst>
              <a:gd name="adj" fmla="val 4693"/>
            </a:avLst>
          </a:prstGeom>
          <a:noFill/>
          <a:ln w="25400" cap="flat" cmpd="sng" algn="ctr">
            <a:solidFill>
              <a:srgbClr val="1E3968"/>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910" b="0" i="0" u="none" strike="noStrike" kern="0" cap="none" spc="0" normalizeH="0" baseline="0" noProof="0">
              <a:ln>
                <a:noFill/>
              </a:ln>
              <a:solidFill>
                <a:prstClr val="white"/>
              </a:solidFill>
              <a:effectLst/>
              <a:uLnTx/>
              <a:uFillTx/>
              <a:latin typeface="思源黑体 CN Light"/>
              <a:ea typeface="微软雅黑" panose="020B0503020204020204" pitchFamily="34" charset="-122"/>
              <a:cs typeface="+mn-cs"/>
            </a:endParaRPr>
          </a:p>
        </p:txBody>
      </p:sp>
      <p:sp>
        <p:nvSpPr>
          <p:cNvPr id="39" name="文本框 38"/>
          <p:cNvSpPr txBox="1"/>
          <p:nvPr/>
        </p:nvSpPr>
        <p:spPr>
          <a:xfrm>
            <a:off x="2210005" y="927692"/>
            <a:ext cx="1370303" cy="1870256"/>
          </a:xfrm>
          <a:prstGeom prst="rect">
            <a:avLst/>
          </a:prstGeom>
          <a:noFill/>
        </p:spPr>
        <p:txBody>
          <a:bodyPr wrap="square">
            <a:spAutoFit/>
          </a:bodyPr>
          <a:lstStyle/>
          <a:p>
            <a:pPr marL="171450" marR="0" lvl="0" indent="-171450" algn="l" defTabSz="914400" rtl="0" eaLnBrk="0" fontAlgn="auto" latinLnBrk="0" hangingPunct="1">
              <a:lnSpc>
                <a:spcPts val="1400"/>
              </a:lnSpc>
              <a:spcBef>
                <a:spcPts val="0"/>
              </a:spcBef>
              <a:spcAft>
                <a:spcPts val="0"/>
              </a:spcAft>
              <a:buClrTx/>
              <a:buSzTx/>
              <a:buFont typeface="Arial" panose="020B0604020202020204" pitchFamily="34" charset="0"/>
              <a:buChar char="•"/>
              <a:defRPr/>
            </a:pPr>
            <a:r>
              <a:rPr kumimoji="0" lang="zh-CN" altLang="en-US"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本品可以通过</a:t>
            </a:r>
            <a:r>
              <a:rPr kumimoji="0" lang="en-US" altLang="zh-CN"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hENT1</a:t>
            </a:r>
            <a:r>
              <a:rPr kumimoji="0" lang="zh-CN" altLang="en-US"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a:t>
            </a:r>
            <a:r>
              <a:rPr kumimoji="0" lang="en-US" altLang="zh-CN"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hENT2</a:t>
            </a:r>
            <a:r>
              <a:rPr kumimoji="0" lang="zh-CN" altLang="en-US"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通路，透过血睾丸屏障</a:t>
            </a:r>
            <a:r>
              <a:rPr kumimoji="0" lang="en-US" altLang="zh-CN"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(BTB)</a:t>
            </a:r>
            <a:r>
              <a:rPr kumimoji="0" lang="zh-CN" altLang="en-US"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，减少儿童患者睾丸部分肿瘤细胞受累，避免使用大剂量化疗药物对神经系统的损伤及外科手术对于生理的损伤 。</a:t>
            </a:r>
            <a:endParaRPr kumimoji="0" lang="zh-CN" altLang="en-US" sz="9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9" name="文本框 8"/>
          <p:cNvSpPr txBox="1"/>
          <p:nvPr/>
        </p:nvSpPr>
        <p:spPr>
          <a:xfrm>
            <a:off x="422348" y="894045"/>
            <a:ext cx="1424305" cy="1802929"/>
          </a:xfrm>
          <a:prstGeom prst="rect">
            <a:avLst/>
          </a:prstGeom>
          <a:noFill/>
        </p:spPr>
        <p:txBody>
          <a:bodyPr wrap="square">
            <a:spAutoFit/>
          </a:bodyPr>
          <a:lstStyle/>
          <a:p>
            <a:pPr marL="171450" marR="0" lvl="0" indent="-171450" algn="l" defTabSz="914400" rtl="0" eaLnBrk="0" fontAlgn="auto" latinLnBrk="0" hangingPunct="1">
              <a:lnSpc>
                <a:spcPts val="1500"/>
              </a:lnSpc>
              <a:spcBef>
                <a:spcPts val="0"/>
              </a:spcBef>
              <a:spcAft>
                <a:spcPts val="0"/>
              </a:spcAft>
              <a:buClrTx/>
              <a:buSzTx/>
              <a:buFont typeface="Arial" panose="020B0604020202020204" pitchFamily="34" charset="0"/>
              <a:buChar char="•"/>
              <a:defRPr/>
            </a:pPr>
            <a:r>
              <a:rPr lang="en-US" altLang="zh-CN" sz="900" b="1" dirty="0">
                <a:solidFill>
                  <a:srgbClr val="FF0000"/>
                </a:solidFill>
                <a:latin typeface="微软雅黑" panose="020B0503020204020204" pitchFamily="34" charset="-122"/>
                <a:ea typeface="微软雅黑" panose="020B0503020204020204" pitchFamily="34" charset="-122"/>
              </a:rPr>
              <a:t>2005</a:t>
            </a:r>
            <a:r>
              <a:rPr lang="zh-CN" altLang="en-US" sz="900" b="1" dirty="0">
                <a:solidFill>
                  <a:srgbClr val="FF0000"/>
                </a:solidFill>
                <a:latin typeface="微软雅黑" panose="020B0503020204020204" pitchFamily="34" charset="-122"/>
                <a:ea typeface="微软雅黑" panose="020B0503020204020204" pitchFamily="34" charset="-122"/>
              </a:rPr>
              <a:t>年获得国家重大新药创制科技重大专项（项目编码</a:t>
            </a:r>
            <a:r>
              <a:rPr lang="en-US" altLang="zh-CN" sz="900" b="1" dirty="0">
                <a:solidFill>
                  <a:srgbClr val="FF0000"/>
                </a:solidFill>
                <a:latin typeface="微软雅黑" panose="020B0503020204020204" pitchFamily="34" charset="-122"/>
                <a:ea typeface="微软雅黑" panose="020B0503020204020204" pitchFamily="34" charset="-122"/>
              </a:rPr>
              <a:t>15LB</a:t>
            </a:r>
            <a:r>
              <a:rPr lang="zh-CN" altLang="en-US" sz="900" b="1" dirty="0">
                <a:solidFill>
                  <a:srgbClr val="FF0000"/>
                </a:solidFill>
                <a:latin typeface="微软雅黑" panose="020B0503020204020204" pitchFamily="34" charset="-122"/>
                <a:ea typeface="微软雅黑" panose="020B0503020204020204" pitchFamily="34" charset="-122"/>
              </a:rPr>
              <a:t>） 。</a:t>
            </a:r>
            <a:r>
              <a:rPr lang="en-US" altLang="zh-CN" sz="900" b="1" dirty="0">
                <a:solidFill>
                  <a:srgbClr val="FF0000"/>
                </a:solidFill>
                <a:latin typeface="微软雅黑" panose="020B0503020204020204" pitchFamily="34" charset="-122"/>
                <a:ea typeface="微软雅黑" panose="020B0503020204020204" pitchFamily="34" charset="-122"/>
              </a:rPr>
              <a:t>2015</a:t>
            </a:r>
            <a:r>
              <a:rPr lang="zh-CN" altLang="en-US" sz="900" b="1" dirty="0">
                <a:solidFill>
                  <a:srgbClr val="FF0000"/>
                </a:solidFill>
                <a:latin typeface="微软雅黑" panose="020B0503020204020204" pitchFamily="34" charset="-122"/>
                <a:ea typeface="微软雅黑" panose="020B0503020204020204" pitchFamily="34" charset="-122"/>
              </a:rPr>
              <a:t>年开展临床工作，历时</a:t>
            </a:r>
            <a:r>
              <a:rPr lang="en-US" altLang="zh-CN" sz="900" b="1" dirty="0">
                <a:solidFill>
                  <a:srgbClr val="FF0000"/>
                </a:solidFill>
                <a:latin typeface="微软雅黑" panose="020B0503020204020204" pitchFamily="34" charset="-122"/>
                <a:ea typeface="微软雅黑" panose="020B0503020204020204" pitchFamily="34" charset="-122"/>
              </a:rPr>
              <a:t>18</a:t>
            </a:r>
            <a:r>
              <a:rPr lang="zh-CN" altLang="en-US" sz="900" b="1" dirty="0">
                <a:solidFill>
                  <a:srgbClr val="FF0000"/>
                </a:solidFill>
                <a:latin typeface="微软雅黑" panose="020B0503020204020204" pitchFamily="34" charset="-122"/>
                <a:ea typeface="微软雅黑" panose="020B0503020204020204" pitchFamily="34" charset="-122"/>
              </a:rPr>
              <a:t>年探索研发，</a:t>
            </a:r>
            <a:r>
              <a:rPr lang="en-US" altLang="zh-CN" sz="900" b="1" dirty="0">
                <a:solidFill>
                  <a:srgbClr val="FF0000"/>
                </a:solidFill>
                <a:latin typeface="微软雅黑" panose="020B0503020204020204" pitchFamily="34" charset="-122"/>
                <a:ea typeface="微软雅黑" panose="020B0503020204020204" pitchFamily="34" charset="-122"/>
              </a:rPr>
              <a:t>2023</a:t>
            </a:r>
            <a:r>
              <a:rPr lang="zh-CN" altLang="en-US" sz="900" b="1" dirty="0">
                <a:solidFill>
                  <a:srgbClr val="FF0000"/>
                </a:solidFill>
                <a:latin typeface="微软雅黑" panose="020B0503020204020204" pitchFamily="34" charset="-122"/>
                <a:ea typeface="微软雅黑" panose="020B0503020204020204" pitchFamily="34" charset="-122"/>
              </a:rPr>
              <a:t>年获批，研发及生产耗资过亿（公告数据，</a:t>
            </a:r>
            <a:r>
              <a:rPr lang="en-US" altLang="zh-CN" sz="900" b="1" dirty="0">
                <a:solidFill>
                  <a:srgbClr val="FF0000"/>
                </a:solidFill>
                <a:latin typeface="微软雅黑" panose="020B0503020204020204" pitchFamily="34" charset="-122"/>
                <a:ea typeface="微软雅黑" panose="020B0503020204020204" pitchFamily="34" charset="-122"/>
              </a:rPr>
              <a:t>API</a:t>
            </a:r>
            <a:r>
              <a:rPr lang="zh-CN" altLang="en-US" sz="900" b="1" dirty="0">
                <a:solidFill>
                  <a:srgbClr val="FF0000"/>
                </a:solidFill>
                <a:latin typeface="微软雅黑" panose="020B0503020204020204" pitchFamily="34" charset="-122"/>
                <a:ea typeface="微软雅黑" panose="020B0503020204020204" pitchFamily="34" charset="-122"/>
              </a:rPr>
              <a:t>加制剂）</a:t>
            </a:r>
            <a:endParaRPr lang="en-US" altLang="zh-CN" sz="900" b="1" dirty="0">
              <a:solidFill>
                <a:prstClr val="black"/>
              </a:solidFill>
              <a:latin typeface="微软雅黑" panose="020B0503020204020204" pitchFamily="34" charset="-122"/>
              <a:ea typeface="微软雅黑" panose="020B0503020204020204" pitchFamily="34" charset="-122"/>
            </a:endParaRPr>
          </a:p>
        </p:txBody>
      </p:sp>
      <p:sp>
        <p:nvSpPr>
          <p:cNvPr id="10" name="矩形: 圆角 9"/>
          <p:cNvSpPr/>
          <p:nvPr/>
        </p:nvSpPr>
        <p:spPr>
          <a:xfrm>
            <a:off x="463377" y="637387"/>
            <a:ext cx="1241265" cy="224324"/>
          </a:xfrm>
          <a:prstGeom prst="roundRect">
            <a:avLst>
              <a:gd name="adj" fmla="val 50000"/>
            </a:avLst>
          </a:prstGeom>
          <a:solidFill>
            <a:srgbClr val="002060"/>
          </a:solidFill>
          <a:ln w="12700" cap="flat" cmpd="sng" algn="ctr">
            <a:noFill/>
            <a:prstDash val="solid"/>
            <a:miter lim="800000"/>
          </a:ln>
          <a:effectLst/>
        </p:spPr>
        <p:txBody>
          <a:bodyPr rtlCol="0" anchor="ctr"/>
          <a:lstStyle/>
          <a:p>
            <a:pPr marL="0" marR="0" lvl="0" indent="0" defTabSz="231140" rtl="0" eaLnBrk="1" fontAlgn="auto" latinLnBrk="0" hangingPunct="1">
              <a:lnSpc>
                <a:spcPct val="120000"/>
              </a:lnSpc>
              <a:spcBef>
                <a:spcPts val="305"/>
              </a:spcBef>
              <a:spcAft>
                <a:spcPts val="0"/>
              </a:spcAft>
              <a:buClrTx/>
              <a:buSzTx/>
              <a:buFontTx/>
              <a:buNone/>
              <a:defRPr/>
            </a:pPr>
            <a:r>
              <a:rPr lang="zh-CN" altLang="en-US" sz="810" kern="0" dirty="0">
                <a:solidFill>
                  <a:prstClr val="white"/>
                </a:solidFill>
                <a:latin typeface="Arial" panose="020B0604020202020204" pitchFamily="34" charset="0"/>
                <a:ea typeface="微软雅黑" panose="020B0503020204020204" pitchFamily="34" charset="-122"/>
                <a:sym typeface="Arial" panose="020B0604020202020204" pitchFamily="34" charset="0"/>
              </a:rPr>
              <a:t>专项支持</a:t>
            </a:r>
            <a:r>
              <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a:t>
            </a:r>
            <a:endParaRPr kumimoji="0" lang="zh-CN" altLang="en-US" sz="810" b="0"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1" name="矩形: 圆角 10"/>
          <p:cNvSpPr/>
          <p:nvPr/>
        </p:nvSpPr>
        <p:spPr>
          <a:xfrm>
            <a:off x="4011519" y="849189"/>
            <a:ext cx="1504343" cy="2125253"/>
          </a:xfrm>
          <a:prstGeom prst="roundRect">
            <a:avLst>
              <a:gd name="adj" fmla="val 4693"/>
            </a:avLst>
          </a:prstGeom>
          <a:noFill/>
          <a:ln w="25400" cap="flat" cmpd="sng" algn="ctr">
            <a:solidFill>
              <a:srgbClr val="1E3968"/>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910" b="0" i="0" u="none" strike="noStrike" kern="0" cap="none" spc="0" normalizeH="0" baseline="0" noProof="0">
              <a:ln>
                <a:noFill/>
              </a:ln>
              <a:solidFill>
                <a:prstClr val="white"/>
              </a:solidFill>
              <a:effectLst/>
              <a:uLnTx/>
              <a:uFillTx/>
              <a:latin typeface="思源黑体 CN Light"/>
              <a:ea typeface="微软雅黑" panose="020B0503020204020204" pitchFamily="34" charset="-122"/>
              <a:cs typeface="+mn-cs"/>
            </a:endParaRPr>
          </a:p>
        </p:txBody>
      </p:sp>
      <p:sp>
        <p:nvSpPr>
          <p:cNvPr id="16" name="矩形: 圆角 15"/>
          <p:cNvSpPr/>
          <p:nvPr/>
        </p:nvSpPr>
        <p:spPr>
          <a:xfrm>
            <a:off x="84376" y="1801424"/>
            <a:ext cx="132774" cy="407640"/>
          </a:xfrm>
          <a:prstGeom prst="roundRect">
            <a:avLst>
              <a:gd name="adj" fmla="val 50000"/>
            </a:avLst>
          </a:prstGeom>
          <a:solidFill>
            <a:srgbClr val="1E396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462280"/>
            <a:r>
              <a:rPr lang="zh-CN" altLang="en-US" sz="605" dirty="0">
                <a:solidFill>
                  <a:prstClr val="white"/>
                </a:solidFill>
                <a:latin typeface="微软雅黑" panose="020B0503020204020204" pitchFamily="34" charset="-122"/>
                <a:ea typeface="微软雅黑" panose="020B0503020204020204" pitchFamily="34" charset="-122"/>
              </a:rPr>
              <a:t>创新性</a:t>
            </a:r>
            <a:endParaRPr lang="zh-CN" altLang="en-US" sz="605" dirty="0">
              <a:solidFill>
                <a:prstClr val="white"/>
              </a:solidFill>
              <a:latin typeface="微软雅黑" panose="020B0503020204020204" pitchFamily="34" charset="-122"/>
              <a:ea typeface="微软雅黑" panose="020B0503020204020204" pitchFamily="34" charset="-122"/>
            </a:endParaRPr>
          </a:p>
        </p:txBody>
      </p:sp>
      <p:sp>
        <p:nvSpPr>
          <p:cNvPr id="17" name="矩形: 圆角 16"/>
          <p:cNvSpPr/>
          <p:nvPr/>
        </p:nvSpPr>
        <p:spPr>
          <a:xfrm>
            <a:off x="68872" y="927871"/>
            <a:ext cx="118175" cy="346762"/>
          </a:xfrm>
          <a:prstGeom prst="roundRect">
            <a:avLst>
              <a:gd name="adj" fmla="val 50000"/>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605" dirty="0">
                <a:latin typeface="微软雅黑" panose="020B0503020204020204" pitchFamily="34" charset="-122"/>
                <a:ea typeface="微软雅黑" panose="020B0503020204020204" pitchFamily="34" charset="-122"/>
              </a:rPr>
              <a:t>安全性</a:t>
            </a:r>
            <a:endParaRPr lang="zh-CN" altLang="en-US" sz="605" dirty="0">
              <a:latin typeface="微软雅黑" panose="020B0503020204020204" pitchFamily="34" charset="-122"/>
              <a:ea typeface="微软雅黑" panose="020B0503020204020204" pitchFamily="34" charset="-122"/>
            </a:endParaRPr>
          </a:p>
        </p:txBody>
      </p:sp>
      <p:sp>
        <p:nvSpPr>
          <p:cNvPr id="21" name="文本框 20"/>
          <p:cNvSpPr txBox="1"/>
          <p:nvPr/>
        </p:nvSpPr>
        <p:spPr>
          <a:xfrm>
            <a:off x="274967" y="114050"/>
            <a:ext cx="4539467" cy="247888"/>
          </a:xfrm>
          <a:prstGeom prst="rect">
            <a:avLst/>
          </a:prstGeom>
          <a:noFill/>
        </p:spPr>
        <p:txBody>
          <a:bodyPr wrap="square">
            <a:spAutoFit/>
          </a:bodyPr>
          <a:lstStyle/>
          <a:p>
            <a:r>
              <a:rPr lang="zh-CN" altLang="en-US" sz="101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rPr>
              <a:t>国内首个第二代嘌呤类似物药物上市，填补了临床急需的儿童用药的空白</a:t>
            </a:r>
            <a:endParaRPr lang="zh-CN" altLang="en-US" sz="101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THINKCELLSHAPEDONOTDELETE" val="thinkcellActiveDocDoNotDelete"/>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THINKCELLSHAPEDONOTDELETE" val="thinkcellActiveDocDoNotDelete"/>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COMMONDATA" val="eyJoZGlkIjoiYzA3MzZmOTdkNGYzMGRiMGM0Yzg3NzMyMTc0ZTlkNzMifQ=="/>
  <p:tag name="KSO_WPP_MARK_KEY" val="8153413a-04ad-4018-8244-19558f52c5cd"/>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Theme">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0hv0br05">
      <a:majorFont>
        <a:latin typeface="思源黑体 CN Light"/>
        <a:ea typeface="思源黑体 CN Light"/>
        <a:cs typeface=""/>
      </a:majorFont>
      <a:minorFont>
        <a:latin typeface="思源黑体 CN Light"/>
        <a:ea typeface="思源黑体 CN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4224</Words>
  <Application>WPS 演示</Application>
  <PresentationFormat>自定义</PresentationFormat>
  <Paragraphs>344</Paragraphs>
  <Slides>12</Slides>
  <Notes>10</Notes>
  <HiddenSlides>0</HiddenSlides>
  <MMClips>0</MMClips>
  <ScaleCrop>false</ScaleCrop>
  <HeadingPairs>
    <vt:vector size="8" baseType="variant">
      <vt:variant>
        <vt:lpstr>已用的字体</vt:lpstr>
      </vt:variant>
      <vt:variant>
        <vt:i4>17</vt:i4>
      </vt:variant>
      <vt:variant>
        <vt:lpstr>主题</vt:lpstr>
      </vt:variant>
      <vt:variant>
        <vt:i4>1</vt:i4>
      </vt:variant>
      <vt:variant>
        <vt:lpstr>嵌入 OLE 服务器</vt:lpstr>
      </vt:variant>
      <vt:variant>
        <vt:i4>2</vt:i4>
      </vt:variant>
      <vt:variant>
        <vt:lpstr>幻灯片标题</vt:lpstr>
      </vt:variant>
      <vt:variant>
        <vt:i4>12</vt:i4>
      </vt:variant>
    </vt:vector>
  </HeadingPairs>
  <TitlesOfParts>
    <vt:vector size="32" baseType="lpstr">
      <vt:lpstr>Arial</vt:lpstr>
      <vt:lpstr>宋体</vt:lpstr>
      <vt:lpstr>Wingdings</vt:lpstr>
      <vt:lpstr>Arial Black</vt:lpstr>
      <vt:lpstr>微软雅黑</vt:lpstr>
      <vt:lpstr>Segoe UI</vt:lpstr>
      <vt:lpstr>仿宋</vt:lpstr>
      <vt:lpstr>Wingdings 2</vt:lpstr>
      <vt:lpstr>Wingdings</vt:lpstr>
      <vt:lpstr>Calibri</vt:lpstr>
      <vt:lpstr>思源黑体 CN Light</vt:lpstr>
      <vt:lpstr>等线</vt:lpstr>
      <vt:lpstr>Arial</vt:lpstr>
      <vt:lpstr>Times New Roman</vt:lpstr>
      <vt:lpstr>微软雅黑 Light</vt:lpstr>
      <vt:lpstr>Arial Unicode MS</vt:lpstr>
      <vt:lpstr>黑体</vt:lpstr>
      <vt:lpstr>1_Office Theme</vt:lpstr>
      <vt:lpstr>TCLayout.ActiveDocument.1</vt:lpstr>
      <vt:lpstr>TCLayout.ActiveDocument.1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姚禹</dc:creator>
  <cp:lastModifiedBy>云</cp:lastModifiedBy>
  <cp:revision>239</cp:revision>
  <dcterms:created xsi:type="dcterms:W3CDTF">2022-06-20T23:44:00Z</dcterms:created>
  <dcterms:modified xsi:type="dcterms:W3CDTF">2024-08-07T04:37:44Z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wqlLaW5nc29mdCBQREYgdG8gV1BTIDgw</vt:lpwstr>
  </property>
  <property fmtid="{D5CDD505-2E9C-101B-9397-08002B2CF9AE}" pid="3" name="Created">
    <vt:filetime>2022-06-25T19:15:59Z</vt:filetime>
  </property>
  <property fmtid="{D5CDD505-2E9C-101B-9397-08002B2CF9AE}" pid="4" name="ICV">
    <vt:lpwstr>8B94C698DAFB4DE48885E43B45F28809</vt:lpwstr>
  </property>
  <property fmtid="{D5CDD505-2E9C-101B-9397-08002B2CF9AE}" pid="5" name="KSOProductBuildVer">
    <vt:lpwstr>2052-11.8.2.10393</vt:lpwstr>
  </property>
  <property fmtid="{D5CDD505-2E9C-101B-9397-08002B2CF9AE}" pid="6" name="commondata">
    <vt:lpwstr>eyJoZGlkIjoiYTMwMGFkMjg1MjczYjg2OGM1ZTY2ZTZmZDk2Nzk2MWYifQ==</vt:lpwstr>
  </property>
</Properties>
</file>