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5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48" r:id="rId1"/>
    <p:sldMasterId id="2147483661" r:id="rId3"/>
  </p:sldMasterIdLst>
  <p:notesMasterIdLst>
    <p:notesMasterId r:id="rId5"/>
  </p:notesMasterIdLst>
  <p:sldIdLst>
    <p:sldId id="310" r:id="rId4"/>
    <p:sldId id="309" r:id="rId6"/>
    <p:sldId id="650" r:id="rId7"/>
    <p:sldId id="16766961" r:id="rId8"/>
    <p:sldId id="16766962" r:id="rId9"/>
    <p:sldId id="16766968" r:id="rId10"/>
    <p:sldId id="16766964" r:id="rId11"/>
    <p:sldId id="16766960" r:id="rId12"/>
    <p:sldId id="16766957" r:id="rId13"/>
  </p:sldIdLst>
  <p:sldSz cx="12192000" cy="6858000"/>
  <p:notesSz cx="6797675" cy="9926320"/>
  <p:custDataLst>
    <p:tags r:id="rId2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E83"/>
    <a:srgbClr val="2F5597"/>
    <a:srgbClr val="F7B2AF"/>
    <a:srgbClr val="FEF2F0"/>
    <a:srgbClr val="FDDED9"/>
    <a:srgbClr val="ECF3FA"/>
    <a:srgbClr val="B9D4ED"/>
    <a:srgbClr val="2E75B6"/>
    <a:srgbClr val="F9C8C6"/>
    <a:srgbClr val="2F5E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浅色样式 3 - 强调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49" autoAdjust="0"/>
    <p:restoredTop sz="93826" autoAdjust="0"/>
  </p:normalViewPr>
  <p:slideViewPr>
    <p:cSldViewPr snapToGrid="0">
      <p:cViewPr varScale="1">
        <p:scale>
          <a:sx n="65" d="100"/>
          <a:sy n="65" d="100"/>
        </p:scale>
        <p:origin x="41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0" Type="http://schemas.openxmlformats.org/officeDocument/2006/relationships/tags" Target="tags/tag15.xml"/><Relationship Id="rId2" Type="http://schemas.openxmlformats.org/officeDocument/2006/relationships/theme" Target="theme/theme1.xml"/><Relationship Id="rId19" Type="http://schemas.openxmlformats.org/officeDocument/2006/relationships/customXml" Target="../customXml/item3.xml"/><Relationship Id="rId18" Type="http://schemas.openxmlformats.org/officeDocument/2006/relationships/customXml" Target="../customXml/item2.xml"/><Relationship Id="rId17" Type="http://schemas.openxmlformats.org/officeDocument/2006/relationships/customXml" Target="../customXml/item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FA5497-77A8-47AE-BB4B-AE540377DDF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6871D4-E00A-40F5-B282-F0D93DF7F56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6CEBB1-29F6-4DD0-A20A-49F07B6D6B2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6CEBB1-29F6-4DD0-A20A-49F07B6D6B2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6CEBB1-29F6-4DD0-A20A-49F07B6D6B2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16CEBB1-29F6-4DD0-A20A-49F07B6D6B2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16CEBB1-29F6-4DD0-A20A-49F07B6D6B2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6CEBB1-29F6-4DD0-A20A-49F07B6D6B2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16CEBB1-29F6-4DD0-A20A-49F07B6D6B2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6CEBB1-29F6-4DD0-A20A-49F07B6D6B2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16CEBB1-29F6-4DD0-A20A-49F07B6D6B2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FCC68-9669-4E1B-975E-3871CE9B601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789DB-E1EF-4666-9929-E5551E5EE1E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FCC68-9669-4E1B-975E-3871CE9B601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789DB-E1EF-4666-9929-E5551E5EE1E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FCC68-9669-4E1B-975E-3871CE9B601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789DB-E1EF-4666-9929-E5551E5EE1E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C9C2C-3614-4935-8362-6B95AB69CC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399-3259-4C77-811B-CF3F7EE08C0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5F608-3459-48C6-8CAB-06988415290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80941-1A94-470C-A344-B61698E271E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5F608-3459-48C6-8CAB-06988415290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80941-1A94-470C-A344-B61698E271E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5F608-3459-48C6-8CAB-06988415290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80941-1A94-470C-A344-B61698E271E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5F608-3459-48C6-8CAB-06988415290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80941-1A94-470C-A344-B61698E271E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5F608-3459-48C6-8CAB-06988415290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80941-1A94-470C-A344-B61698E271E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5F608-3459-48C6-8CAB-06988415290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80941-1A94-470C-A344-B61698E271E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5F608-3459-48C6-8CAB-06988415290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80941-1A94-470C-A344-B61698E271E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FCC68-9669-4E1B-975E-3871CE9B601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789DB-E1EF-4666-9929-E5551E5EE1E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5F608-3459-48C6-8CAB-06988415290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80941-1A94-470C-A344-B61698E271E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5F608-3459-48C6-8CAB-06988415290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80941-1A94-470C-A344-B61698E271E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5F608-3459-48C6-8CAB-06988415290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80941-1A94-470C-A344-B61698E271E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5F608-3459-48C6-8CAB-06988415290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80941-1A94-470C-A344-B61698E271E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FCC68-9669-4E1B-975E-3871CE9B601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789DB-E1EF-4666-9929-E5551E5EE1E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FCC68-9669-4E1B-975E-3871CE9B601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789DB-E1EF-4666-9929-E5551E5EE1E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FCC68-9669-4E1B-975E-3871CE9B601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789DB-E1EF-4666-9929-E5551E5EE1E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FCC68-9669-4E1B-975E-3871CE9B601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789DB-E1EF-4666-9929-E5551E5EE1E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FCC68-9669-4E1B-975E-3871CE9B6016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789DB-E1EF-4666-9929-E5551E5EE1E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FCC68-9669-4E1B-975E-3871CE9B601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789DB-E1EF-4666-9929-E5551E5EE1E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FCC68-9669-4E1B-975E-3871CE9B601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789DB-E1EF-4666-9929-E5551E5EE1E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vmlDrawing" Target="../drawings/vmlDrawing1.vml"/><Relationship Id="rId15" Type="http://schemas.openxmlformats.org/officeDocument/2006/relationships/image" Target="../media/image1.emf"/><Relationship Id="rId14" Type="http://schemas.openxmlformats.org/officeDocument/2006/relationships/oleObject" Target="../embeddings/oleObject1.bin"/><Relationship Id="rId13" Type="http://schemas.openxmlformats.org/officeDocument/2006/relationships/tags" Target="../tags/tag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5" Type="http://schemas.openxmlformats.org/officeDocument/2006/relationships/vmlDrawing" Target="../drawings/vmlDrawing2.vml"/><Relationship Id="rId14" Type="http://schemas.openxmlformats.org/officeDocument/2006/relationships/image" Target="../media/image1.emf"/><Relationship Id="rId13" Type="http://schemas.openxmlformats.org/officeDocument/2006/relationships/oleObject" Target="../embeddings/oleObject2.bin"/><Relationship Id="rId12" Type="http://schemas.openxmlformats.org/officeDocument/2006/relationships/tags" Target="../tags/tag2.xml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/>
          <p:cNvGraphicFramePr>
            <a:graphicFrameLocks noChangeAspect="1"/>
          </p:cNvGraphicFramePr>
          <p:nvPr userDrawn="1">
            <p:custDataLst>
              <p:tags r:id="rId13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think-cell Slide" r:id="rId14" imgW="5715" imgH="5715" progId="TCLayout.ActiveDocument.1">
                  <p:embed/>
                </p:oleObj>
              </mc:Choice>
              <mc:Fallback>
                <p:oleObj name="think-cell Slide" r:id="rId14" imgW="5715" imgH="5715" progId="TCLayout.ActiveDocument.1">
                  <p:embed/>
                  <p:pic>
                    <p:nvPicPr>
                      <p:cNvPr id="0" name="think-cell data - do not delete" hidden="1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FCC68-9669-4E1B-975E-3871CE9B601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789DB-E1EF-4666-9929-E5551E5EE1E3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/>
          <p:cNvGraphicFramePr>
            <a:graphicFrameLocks noChangeAspect="1"/>
          </p:cNvGraphicFramePr>
          <p:nvPr userDrawn="1">
            <p:custDataLst>
              <p:tags r:id="rId1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think-cell Slide" r:id="rId13" imgW="5715" imgH="5715" progId="TCLayout.ActiveDocument.1">
                  <p:embed/>
                </p:oleObj>
              </mc:Choice>
              <mc:Fallback>
                <p:oleObj name="think-cell Slide" r:id="rId13" imgW="5715" imgH="5715" progId="TCLayout.ActiveDocument.1">
                  <p:embed/>
                  <p:pic>
                    <p:nvPicPr>
                      <p:cNvPr id="0" name="think-cell data - do not delete" hidden="1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5F608-3459-48C6-8CAB-06988415290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80941-1A94-470C-A344-B61698E271E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3.xml"/><Relationship Id="rId5" Type="http://schemas.openxmlformats.org/officeDocument/2006/relationships/vmlDrawing" Target="../drawings/vmlDrawing3.vml"/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1.emf"/><Relationship Id="rId2" Type="http://schemas.openxmlformats.org/officeDocument/2006/relationships/oleObject" Target="../embeddings/oleObject3.bin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4.xml"/><Relationship Id="rId7" Type="http://schemas.openxmlformats.org/officeDocument/2006/relationships/vmlDrawing" Target="../drawings/vmlDrawing4.vml"/><Relationship Id="rId6" Type="http://schemas.openxmlformats.org/officeDocument/2006/relationships/slideLayout" Target="../slideLayouts/slideLayout7.xml"/><Relationship Id="rId5" Type="http://schemas.openxmlformats.org/officeDocument/2006/relationships/tags" Target="../tags/tag6.xml"/><Relationship Id="rId4" Type="http://schemas.openxmlformats.org/officeDocument/2006/relationships/tags" Target="../tags/tag5.xml"/><Relationship Id="rId3" Type="http://schemas.openxmlformats.org/officeDocument/2006/relationships/image" Target="../media/image1.emf"/><Relationship Id="rId2" Type="http://schemas.openxmlformats.org/officeDocument/2006/relationships/oleObject" Target="../embeddings/oleObject4.bin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5.xml"/><Relationship Id="rId6" Type="http://schemas.openxmlformats.org/officeDocument/2006/relationships/vmlDrawing" Target="../drawings/vmlDrawing5.v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8.xml"/><Relationship Id="rId3" Type="http://schemas.openxmlformats.org/officeDocument/2006/relationships/image" Target="../media/image1.emf"/><Relationship Id="rId2" Type="http://schemas.openxmlformats.org/officeDocument/2006/relationships/oleObject" Target="../embeddings/oleObject5.bin"/><Relationship Id="rId1" Type="http://schemas.openxmlformats.org/officeDocument/2006/relationships/tags" Target="../tags/tag7.xml"/></Relationships>
</file>

<file path=ppt/slides/_rels/slide6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6.xml"/><Relationship Id="rId6" Type="http://schemas.openxmlformats.org/officeDocument/2006/relationships/vmlDrawing" Target="../drawings/vmlDrawing6.v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3.png"/><Relationship Id="rId3" Type="http://schemas.openxmlformats.org/officeDocument/2006/relationships/image" Target="../media/image1.emf"/><Relationship Id="rId2" Type="http://schemas.openxmlformats.org/officeDocument/2006/relationships/oleObject" Target="../embeddings/oleObject6.bin"/><Relationship Id="rId1" Type="http://schemas.openxmlformats.org/officeDocument/2006/relationships/tags" Target="../tags/tag9.xml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7.xml"/><Relationship Id="rId5" Type="http://schemas.openxmlformats.org/officeDocument/2006/relationships/vmlDrawing" Target="../drawings/vmlDrawing7.vml"/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1.emf"/><Relationship Id="rId2" Type="http://schemas.openxmlformats.org/officeDocument/2006/relationships/oleObject" Target="../embeddings/oleObject7.bin"/><Relationship Id="rId1" Type="http://schemas.openxmlformats.org/officeDocument/2006/relationships/tags" Target="../tags/tag10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8.xml"/><Relationship Id="rId7" Type="http://schemas.openxmlformats.org/officeDocument/2006/relationships/vmlDrawing" Target="../drawings/vmlDrawing8.vml"/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1.emf"/><Relationship Id="rId2" Type="http://schemas.openxmlformats.org/officeDocument/2006/relationships/oleObject" Target="../embeddings/oleObject8.bin"/><Relationship Id="rId1" Type="http://schemas.openxmlformats.org/officeDocument/2006/relationships/tags" Target="../tags/tag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1" y="-4568"/>
            <a:ext cx="12236496" cy="4945343"/>
          </a:xfrm>
          <a:prstGeom prst="rect">
            <a:avLst/>
          </a:prstGeom>
          <a:gradFill>
            <a:gsLst>
              <a:gs pos="0">
                <a:srgbClr val="0E1A40"/>
              </a:gs>
              <a:gs pos="100000">
                <a:srgbClr val="2F5EB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15" name="矩形 14"/>
          <p:cNvSpPr/>
          <p:nvPr/>
        </p:nvSpPr>
        <p:spPr>
          <a:xfrm>
            <a:off x="1" y="4940775"/>
            <a:ext cx="12236496" cy="152360"/>
          </a:xfrm>
          <a:prstGeom prst="rect">
            <a:avLst/>
          </a:prstGeom>
          <a:solidFill>
            <a:srgbClr val="1C27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27" name="等腰三角形 26"/>
          <p:cNvSpPr/>
          <p:nvPr/>
        </p:nvSpPr>
        <p:spPr>
          <a:xfrm rot="5400000">
            <a:off x="-353300" y="2303472"/>
            <a:ext cx="1311763" cy="651336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28" name="矩形 27"/>
          <p:cNvSpPr/>
          <p:nvPr/>
        </p:nvSpPr>
        <p:spPr>
          <a:xfrm rot="2707801">
            <a:off x="837629" y="2739855"/>
            <a:ext cx="332356" cy="33235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29" name="矩形 28"/>
          <p:cNvSpPr/>
          <p:nvPr/>
        </p:nvSpPr>
        <p:spPr>
          <a:xfrm rot="2707801">
            <a:off x="804312" y="2464026"/>
            <a:ext cx="171481" cy="17148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78" name="TextBox 77"/>
          <p:cNvSpPr txBox="1"/>
          <p:nvPr/>
        </p:nvSpPr>
        <p:spPr>
          <a:xfrm>
            <a:off x="13510892" y="7029356"/>
            <a:ext cx="704039" cy="2999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350" dirty="0"/>
              <a:t>延时符</a:t>
            </a:r>
            <a:endParaRPr lang="zh-CN" altLang="en-US" sz="1350" dirty="0"/>
          </a:p>
        </p:txBody>
      </p:sp>
      <p:sp>
        <p:nvSpPr>
          <p:cNvPr id="2" name="文本框 1"/>
          <p:cNvSpPr txBox="1"/>
          <p:nvPr/>
        </p:nvSpPr>
        <p:spPr>
          <a:xfrm>
            <a:off x="8719390" y="2659799"/>
            <a:ext cx="304072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sz="4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信维宁</a:t>
            </a:r>
            <a:r>
              <a:rPr lang="en-US" altLang="zh-CN" sz="4400" spc="300" baseline="30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®</a:t>
            </a:r>
            <a:r>
              <a:rPr lang="zh-CN" altLang="en-US" sz="440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</a:t>
            </a:r>
            <a:endParaRPr lang="zh-CN" altLang="en-US" sz="440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819022" y="5482934"/>
            <a:ext cx="45539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上海信谊万象药业股份有限公司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801510" y="1476963"/>
            <a:ext cx="795860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sz="4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兰索拉唑碳酸氢钠胶囊</a:t>
            </a:r>
            <a:endParaRPr lang="zh-CN" altLang="en-US" sz="4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pic>
        <p:nvPicPr>
          <p:cNvPr id="6" name="图片 12" descr="文本&#10;&#10;描述已自动生成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581" y="1047971"/>
            <a:ext cx="4012244" cy="319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/>
    </mc:Choice>
    <mc:Fallback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矩形 32"/>
          <p:cNvSpPr/>
          <p:nvPr/>
        </p:nvSpPr>
        <p:spPr>
          <a:xfrm>
            <a:off x="120893" y="894"/>
            <a:ext cx="4584225" cy="685710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4" name="矩形 3"/>
          <p:cNvSpPr/>
          <p:nvPr/>
        </p:nvSpPr>
        <p:spPr>
          <a:xfrm>
            <a:off x="2" y="894"/>
            <a:ext cx="4584225" cy="6857106"/>
          </a:xfrm>
          <a:prstGeom prst="rect">
            <a:avLst/>
          </a:prstGeom>
          <a:gradFill>
            <a:gsLst>
              <a:gs pos="0">
                <a:srgbClr val="0E1A40"/>
              </a:gs>
              <a:gs pos="100000">
                <a:srgbClr val="2F5EB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34" name="圆角矩形 33"/>
          <p:cNvSpPr/>
          <p:nvPr/>
        </p:nvSpPr>
        <p:spPr>
          <a:xfrm>
            <a:off x="840784" y="3141043"/>
            <a:ext cx="2951560" cy="575915"/>
          </a:xfrm>
          <a:prstGeom prst="roundRect">
            <a:avLst>
              <a:gd name="adj" fmla="val 0"/>
            </a:avLst>
          </a:prstGeom>
          <a:noFill/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chemeClr val="bg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68797" y="3167460"/>
            <a:ext cx="3095537" cy="523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 录 </a:t>
            </a:r>
            <a:r>
              <a:rPr lang="en-US" altLang="zh-CN" sz="2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 </a:t>
            </a:r>
            <a:r>
              <a:rPr lang="en-US" altLang="zh-CN" sz="2800" b="1" dirty="0">
                <a:solidFill>
                  <a:schemeClr val="bg1"/>
                </a:solidFill>
                <a:latin typeface="Impact MT Std" pitchFamily="34" charset="0"/>
                <a:ea typeface="微软雅黑" panose="020B0503020204020204" pitchFamily="34" charset="-122"/>
              </a:rPr>
              <a:t>CONTENTS</a:t>
            </a:r>
            <a:endParaRPr lang="zh-CN" altLang="en-US" sz="2800" b="1" dirty="0">
              <a:solidFill>
                <a:schemeClr val="bg1"/>
              </a:solidFill>
              <a:latin typeface="Impact MT Std" pitchFamily="34" charset="0"/>
              <a:ea typeface="微软雅黑" panose="020B0503020204020204" pitchFamily="34" charset="-122"/>
            </a:endParaRPr>
          </a:p>
        </p:txBody>
      </p:sp>
      <p:sp>
        <p:nvSpPr>
          <p:cNvPr id="41" name="圆角矩形 40"/>
          <p:cNvSpPr/>
          <p:nvPr/>
        </p:nvSpPr>
        <p:spPr>
          <a:xfrm>
            <a:off x="5592076" y="1557279"/>
            <a:ext cx="4391344" cy="575915"/>
          </a:xfrm>
          <a:prstGeom prst="roundRect">
            <a:avLst>
              <a:gd name="adj" fmla="val 0"/>
            </a:avLst>
          </a:prstGeom>
          <a:noFill/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chemeClr val="bg1"/>
              </a:solidFill>
            </a:endParaRPr>
          </a:p>
        </p:txBody>
      </p:sp>
      <p:sp>
        <p:nvSpPr>
          <p:cNvPr id="9" name="矩形 8"/>
          <p:cNvSpPr/>
          <p:nvPr/>
        </p:nvSpPr>
        <p:spPr>
          <a:xfrm>
            <a:off x="5592075" y="1557279"/>
            <a:ext cx="575915" cy="575915"/>
          </a:xfrm>
          <a:prstGeom prst="rect">
            <a:avLst/>
          </a:prstGeom>
          <a:gradFill>
            <a:gsLst>
              <a:gs pos="0">
                <a:srgbClr val="0E1A40"/>
              </a:gs>
              <a:gs pos="100000">
                <a:srgbClr val="2F5EB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42" name="文本框 9"/>
          <p:cNvSpPr txBox="1"/>
          <p:nvPr/>
        </p:nvSpPr>
        <p:spPr>
          <a:xfrm>
            <a:off x="5649260" y="1629269"/>
            <a:ext cx="4118192" cy="930749"/>
          </a:xfrm>
          <a:prstGeom prst="rect">
            <a:avLst/>
          </a:prstGeom>
          <a:noFill/>
        </p:spPr>
        <p:txBody>
          <a:bodyPr wrap="square" lIns="68563" tIns="34281" rIns="68563" bIns="34281" rtlCol="0">
            <a:spAutoFit/>
          </a:bodyPr>
          <a:lstStyle/>
          <a:p>
            <a:pPr marL="0" lvl="1"/>
            <a:r>
              <a:rPr lang="en-US" altLang="zh-CN" sz="2800" dirty="0">
                <a:solidFill>
                  <a:schemeClr val="bg1"/>
                </a:solidFill>
                <a:latin typeface="Impact MT Std" pitchFamily="34" charset="0"/>
                <a:ea typeface="微软雅黑" panose="020B0503020204020204" pitchFamily="34" charset="-122"/>
              </a:rPr>
              <a:t>01    </a:t>
            </a:r>
            <a:r>
              <a:rPr lang="en-US" altLang="zh-CN" sz="2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</a:t>
            </a:r>
            <a:r>
              <a:rPr lang="zh-CN" altLang="en-US" sz="2800" b="1" dirty="0">
                <a:solidFill>
                  <a:srgbClr val="2F5EB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基本信息</a:t>
            </a:r>
            <a:endParaRPr lang="zh-CN" altLang="en-US" sz="2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lvl="1"/>
            <a:endParaRPr lang="zh-CN" altLang="en-US" sz="2800" b="1" dirty="0">
              <a:solidFill>
                <a:srgbClr val="2F5EB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3" name="圆角矩形 42"/>
          <p:cNvSpPr/>
          <p:nvPr/>
        </p:nvSpPr>
        <p:spPr>
          <a:xfrm>
            <a:off x="5592076" y="2349161"/>
            <a:ext cx="4391344" cy="575915"/>
          </a:xfrm>
          <a:prstGeom prst="roundRect">
            <a:avLst>
              <a:gd name="adj" fmla="val 0"/>
            </a:avLst>
          </a:prstGeom>
          <a:noFill/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chemeClr val="bg1"/>
              </a:solidFill>
            </a:endParaRPr>
          </a:p>
        </p:txBody>
      </p:sp>
      <p:sp>
        <p:nvSpPr>
          <p:cNvPr id="44" name="矩形 43"/>
          <p:cNvSpPr/>
          <p:nvPr/>
        </p:nvSpPr>
        <p:spPr>
          <a:xfrm>
            <a:off x="5592075" y="2349161"/>
            <a:ext cx="575915" cy="575915"/>
          </a:xfrm>
          <a:prstGeom prst="rect">
            <a:avLst/>
          </a:prstGeom>
          <a:gradFill>
            <a:gsLst>
              <a:gs pos="0">
                <a:srgbClr val="0E1A40"/>
              </a:gs>
              <a:gs pos="100000">
                <a:srgbClr val="2F5EB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45" name="文本框 9"/>
          <p:cNvSpPr txBox="1"/>
          <p:nvPr/>
        </p:nvSpPr>
        <p:spPr>
          <a:xfrm>
            <a:off x="5649260" y="2421152"/>
            <a:ext cx="4118192" cy="499990"/>
          </a:xfrm>
          <a:prstGeom prst="rect">
            <a:avLst/>
          </a:prstGeom>
          <a:noFill/>
        </p:spPr>
        <p:txBody>
          <a:bodyPr wrap="square" lIns="68563" tIns="34281" rIns="68563" bIns="34281" rtlCol="0">
            <a:spAutoFit/>
          </a:bodyPr>
          <a:lstStyle/>
          <a:p>
            <a:pPr marL="0" lvl="1"/>
            <a:r>
              <a:rPr lang="en-US" altLang="zh-CN" sz="2800" dirty="0">
                <a:solidFill>
                  <a:schemeClr val="bg1"/>
                </a:solidFill>
                <a:latin typeface="Impact MT Std" pitchFamily="34" charset="0"/>
                <a:ea typeface="微软雅黑" panose="020B0503020204020204" pitchFamily="34" charset="-122"/>
              </a:rPr>
              <a:t>02    </a:t>
            </a:r>
            <a:r>
              <a:rPr lang="en-US" altLang="zh-CN" sz="2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</a:t>
            </a:r>
            <a:r>
              <a:rPr lang="zh-CN" altLang="en-US" sz="2800" b="1" dirty="0">
                <a:solidFill>
                  <a:srgbClr val="2F5EB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安全性</a:t>
            </a:r>
            <a:endParaRPr lang="zh-CN" altLang="en-US" sz="2800" b="1" dirty="0">
              <a:solidFill>
                <a:srgbClr val="2F5EB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6" name="圆角矩形 45"/>
          <p:cNvSpPr/>
          <p:nvPr/>
        </p:nvSpPr>
        <p:spPr>
          <a:xfrm>
            <a:off x="5592076" y="3141043"/>
            <a:ext cx="4391344" cy="575915"/>
          </a:xfrm>
          <a:prstGeom prst="roundRect">
            <a:avLst>
              <a:gd name="adj" fmla="val 0"/>
            </a:avLst>
          </a:prstGeom>
          <a:noFill/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chemeClr val="bg1"/>
              </a:solidFill>
            </a:endParaRPr>
          </a:p>
        </p:txBody>
      </p:sp>
      <p:sp>
        <p:nvSpPr>
          <p:cNvPr id="47" name="矩形 46"/>
          <p:cNvSpPr/>
          <p:nvPr/>
        </p:nvSpPr>
        <p:spPr>
          <a:xfrm>
            <a:off x="5592075" y="3141043"/>
            <a:ext cx="575915" cy="575915"/>
          </a:xfrm>
          <a:prstGeom prst="rect">
            <a:avLst/>
          </a:prstGeom>
          <a:gradFill>
            <a:gsLst>
              <a:gs pos="0">
                <a:srgbClr val="0E1A40"/>
              </a:gs>
              <a:gs pos="100000">
                <a:srgbClr val="2F5EB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48" name="文本框 9"/>
          <p:cNvSpPr txBox="1"/>
          <p:nvPr/>
        </p:nvSpPr>
        <p:spPr>
          <a:xfrm>
            <a:off x="5649260" y="3213032"/>
            <a:ext cx="4118192" cy="930749"/>
          </a:xfrm>
          <a:prstGeom prst="rect">
            <a:avLst/>
          </a:prstGeom>
          <a:noFill/>
        </p:spPr>
        <p:txBody>
          <a:bodyPr wrap="square" lIns="68563" tIns="34281" rIns="68563" bIns="34281" rtlCol="0">
            <a:spAutoFit/>
          </a:bodyPr>
          <a:lstStyle/>
          <a:p>
            <a:pPr marL="0" lvl="1"/>
            <a:r>
              <a:rPr lang="en-US" altLang="zh-CN" sz="2800" dirty="0">
                <a:solidFill>
                  <a:schemeClr val="bg1"/>
                </a:solidFill>
                <a:latin typeface="Impact MT Std" pitchFamily="34" charset="0"/>
                <a:ea typeface="微软雅黑" panose="020B0503020204020204" pitchFamily="34" charset="-122"/>
              </a:rPr>
              <a:t>03    </a:t>
            </a:r>
            <a:r>
              <a:rPr lang="en-US" altLang="zh-CN" sz="2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</a:t>
            </a:r>
            <a:r>
              <a:rPr lang="zh-CN" altLang="en-US" sz="2800" b="1" dirty="0">
                <a:solidFill>
                  <a:srgbClr val="2F5EB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有效性</a:t>
            </a:r>
            <a:endParaRPr lang="zh-CN" altLang="en-US" sz="2800" b="1" dirty="0">
              <a:solidFill>
                <a:srgbClr val="2F5EB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lvl="1"/>
            <a:endParaRPr lang="zh-CN" altLang="en-US" sz="2800" b="1" dirty="0">
              <a:solidFill>
                <a:srgbClr val="2F5EB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9" name="圆角矩形 48"/>
          <p:cNvSpPr/>
          <p:nvPr/>
        </p:nvSpPr>
        <p:spPr>
          <a:xfrm>
            <a:off x="5592076" y="3932924"/>
            <a:ext cx="4391344" cy="575915"/>
          </a:xfrm>
          <a:prstGeom prst="roundRect">
            <a:avLst>
              <a:gd name="adj" fmla="val 0"/>
            </a:avLst>
          </a:prstGeom>
          <a:noFill/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chemeClr val="bg1"/>
              </a:solidFill>
            </a:endParaRPr>
          </a:p>
        </p:txBody>
      </p:sp>
      <p:sp>
        <p:nvSpPr>
          <p:cNvPr id="50" name="矩形 49"/>
          <p:cNvSpPr/>
          <p:nvPr/>
        </p:nvSpPr>
        <p:spPr>
          <a:xfrm>
            <a:off x="5592075" y="3932924"/>
            <a:ext cx="575915" cy="575915"/>
          </a:xfrm>
          <a:prstGeom prst="rect">
            <a:avLst/>
          </a:prstGeom>
          <a:gradFill>
            <a:gsLst>
              <a:gs pos="0">
                <a:srgbClr val="0E1A40"/>
              </a:gs>
              <a:gs pos="100000">
                <a:srgbClr val="2F5EB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51" name="文本框 9"/>
          <p:cNvSpPr txBox="1"/>
          <p:nvPr/>
        </p:nvSpPr>
        <p:spPr>
          <a:xfrm>
            <a:off x="5649260" y="4004916"/>
            <a:ext cx="4118192" cy="930749"/>
          </a:xfrm>
          <a:prstGeom prst="rect">
            <a:avLst/>
          </a:prstGeom>
          <a:noFill/>
        </p:spPr>
        <p:txBody>
          <a:bodyPr wrap="square" lIns="68563" tIns="34281" rIns="68563" bIns="34281" rtlCol="0">
            <a:spAutoFit/>
          </a:bodyPr>
          <a:lstStyle/>
          <a:p>
            <a:pPr marL="0" lvl="1"/>
            <a:r>
              <a:rPr lang="en-US" altLang="zh-CN" sz="2800" dirty="0">
                <a:solidFill>
                  <a:schemeClr val="bg1"/>
                </a:solidFill>
                <a:latin typeface="Impact MT Std" pitchFamily="34" charset="0"/>
                <a:ea typeface="微软雅黑" panose="020B0503020204020204" pitchFamily="34" charset="-122"/>
              </a:rPr>
              <a:t>04    </a:t>
            </a:r>
            <a:r>
              <a:rPr lang="en-US" altLang="zh-CN" sz="2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</a:t>
            </a:r>
            <a:r>
              <a:rPr lang="zh-CN" altLang="en-US" sz="2800" b="1" dirty="0">
                <a:solidFill>
                  <a:srgbClr val="2F5EB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创新性</a:t>
            </a:r>
            <a:endParaRPr lang="zh-CN" altLang="en-US" sz="2800" b="1" dirty="0">
              <a:solidFill>
                <a:srgbClr val="2F5EB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lvl="1"/>
            <a:endParaRPr lang="zh-CN" altLang="en-US" sz="2800" b="1" dirty="0">
              <a:solidFill>
                <a:srgbClr val="2F5EB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2" name="圆角矩形 51"/>
          <p:cNvSpPr/>
          <p:nvPr/>
        </p:nvSpPr>
        <p:spPr>
          <a:xfrm>
            <a:off x="5592076" y="4724807"/>
            <a:ext cx="4391344" cy="575915"/>
          </a:xfrm>
          <a:prstGeom prst="roundRect">
            <a:avLst>
              <a:gd name="adj" fmla="val 0"/>
            </a:avLst>
          </a:prstGeom>
          <a:noFill/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chemeClr val="bg1"/>
              </a:solidFill>
            </a:endParaRPr>
          </a:p>
        </p:txBody>
      </p:sp>
      <p:sp>
        <p:nvSpPr>
          <p:cNvPr id="53" name="矩形 52"/>
          <p:cNvSpPr/>
          <p:nvPr/>
        </p:nvSpPr>
        <p:spPr>
          <a:xfrm>
            <a:off x="5592075" y="4724807"/>
            <a:ext cx="575915" cy="575915"/>
          </a:xfrm>
          <a:prstGeom prst="rect">
            <a:avLst/>
          </a:prstGeom>
          <a:gradFill>
            <a:gsLst>
              <a:gs pos="0">
                <a:srgbClr val="0E1A40"/>
              </a:gs>
              <a:gs pos="100000">
                <a:srgbClr val="2F5EB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54" name="文本框 9"/>
          <p:cNvSpPr txBox="1"/>
          <p:nvPr/>
        </p:nvSpPr>
        <p:spPr>
          <a:xfrm>
            <a:off x="5649260" y="4796796"/>
            <a:ext cx="4118192" cy="930749"/>
          </a:xfrm>
          <a:prstGeom prst="rect">
            <a:avLst/>
          </a:prstGeom>
          <a:noFill/>
        </p:spPr>
        <p:txBody>
          <a:bodyPr wrap="square" lIns="68563" tIns="34281" rIns="68563" bIns="34281" rtlCol="0">
            <a:spAutoFit/>
          </a:bodyPr>
          <a:lstStyle/>
          <a:p>
            <a:pPr marL="0" lvl="1"/>
            <a:r>
              <a:rPr lang="en-US" altLang="zh-CN" sz="2800" dirty="0">
                <a:solidFill>
                  <a:schemeClr val="bg1"/>
                </a:solidFill>
                <a:latin typeface="Impact MT Std" pitchFamily="34" charset="0"/>
                <a:ea typeface="微软雅黑" panose="020B0503020204020204" pitchFamily="34" charset="-122"/>
              </a:rPr>
              <a:t>05    </a:t>
            </a:r>
            <a:r>
              <a:rPr lang="en-US" altLang="zh-CN" sz="2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</a:t>
            </a:r>
            <a:r>
              <a:rPr lang="zh-CN" altLang="en-US" sz="2800" b="1" dirty="0">
                <a:solidFill>
                  <a:srgbClr val="2F5EB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公平性</a:t>
            </a:r>
            <a:endParaRPr lang="zh-CN" altLang="en-US" sz="2800" b="1" dirty="0">
              <a:solidFill>
                <a:srgbClr val="2F5EB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lvl="1"/>
            <a:endParaRPr lang="zh-CN" altLang="en-US" sz="2800" b="1" dirty="0">
              <a:solidFill>
                <a:srgbClr val="2F5EB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think-cell Slide" r:id="rId2" imgW="5715" imgH="5715" progId="TCLayout.ActiveDocument.1">
                  <p:embed/>
                </p:oleObj>
              </mc:Choice>
              <mc:Fallback>
                <p:oleObj name="think-cell Slide" r:id="rId2" imgW="5715" imgH="5715" progId="TCLayout.ActiveDocument.1">
                  <p:embed/>
                  <p:pic>
                    <p:nvPicPr>
                      <p:cNvPr id="0" name="think-cell data - do not delete" hidden="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矩形 2"/>
          <p:cNvSpPr/>
          <p:nvPr/>
        </p:nvSpPr>
        <p:spPr>
          <a:xfrm>
            <a:off x="1" y="892"/>
            <a:ext cx="984763" cy="58301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grpSp>
        <p:nvGrpSpPr>
          <p:cNvPr id="4" name="组合 3"/>
          <p:cNvGrpSpPr/>
          <p:nvPr/>
        </p:nvGrpSpPr>
        <p:grpSpPr>
          <a:xfrm>
            <a:off x="192881" y="893"/>
            <a:ext cx="575915" cy="836495"/>
            <a:chOff x="841003" y="360040"/>
            <a:chExt cx="504056" cy="836712"/>
          </a:xfrm>
          <a:solidFill>
            <a:srgbClr val="2F5EB0"/>
          </a:solidFill>
        </p:grpSpPr>
        <p:sp>
          <p:nvSpPr>
            <p:cNvPr id="5" name="矩形 4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5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6" name="等腰三角形 5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5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9" name="内容占位符 2"/>
          <p:cNvSpPr txBox="1"/>
          <p:nvPr/>
        </p:nvSpPr>
        <p:spPr>
          <a:xfrm>
            <a:off x="426851" y="1446203"/>
            <a:ext cx="5737596" cy="5114048"/>
          </a:xfrm>
          <a:prstGeom prst="rect">
            <a:avLst/>
          </a:prstGeom>
          <a:ln>
            <a:noFill/>
          </a:ln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2095" indent="-252095">
              <a:lnSpc>
                <a:spcPct val="150000"/>
              </a:lnSpc>
              <a:spcBef>
                <a:spcPts val="600"/>
              </a:spcBef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通用名：</a:t>
            </a:r>
            <a:r>
              <a:rPr lang="zh-CN" altLang="en-US" sz="1600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兰索拉唑碳酸氢钠胶囊</a:t>
            </a:r>
            <a:endParaRPr lang="en-US" altLang="zh-CN" sz="1600" dirty="0">
              <a:solidFill>
                <a:srgbClr val="002E8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52095" indent="-252095">
              <a:lnSpc>
                <a:spcPct val="150000"/>
              </a:lnSpc>
              <a:spcBef>
                <a:spcPts val="600"/>
              </a:spcBef>
            </a:pP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注册规格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zh-CN" altLang="en-US" sz="1600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每粒含兰索拉唑 </a:t>
            </a:r>
            <a:r>
              <a:rPr lang="en-US" altLang="zh-CN" sz="1600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30mg </a:t>
            </a:r>
            <a:r>
              <a:rPr lang="zh-CN" altLang="en-US" sz="1600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和碳酸氢钠 </a:t>
            </a:r>
            <a:r>
              <a:rPr lang="en-US" altLang="zh-CN" sz="1600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1100mg</a:t>
            </a:r>
            <a:r>
              <a:rPr lang="zh-CN" altLang="en-US" sz="1600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en-US" altLang="zh-CN" sz="1600" dirty="0">
              <a:solidFill>
                <a:srgbClr val="002E8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52095" indent="-252095">
              <a:lnSpc>
                <a:spcPct val="150000"/>
              </a:lnSpc>
              <a:spcBef>
                <a:spcPts val="600"/>
              </a:spcBef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适应症：</a:t>
            </a:r>
            <a:r>
              <a:rPr lang="zh-CN" altLang="en-US" sz="1600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胃溃疡、十二指肠溃疡、反流性食管炎、卓</a:t>
            </a:r>
            <a:r>
              <a:rPr lang="en-US" altLang="zh-CN" sz="1600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1600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艾综合征、吻合口溃疡</a:t>
            </a:r>
            <a:endParaRPr lang="en-US" altLang="zh-CN" sz="1600" dirty="0">
              <a:solidFill>
                <a:srgbClr val="002E8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52095" indent="-252095">
              <a:lnSpc>
                <a:spcPct val="150000"/>
              </a:lnSpc>
              <a:spcBef>
                <a:spcPts val="600"/>
              </a:spcBef>
            </a:pP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说明书用法用量：</a:t>
            </a:r>
            <a:endParaRPr lang="en-US" altLang="zh-CN" sz="1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52095" indent="-252095">
              <a:lnSpc>
                <a:spcPct val="150000"/>
              </a:lnSpc>
              <a:spcBef>
                <a:spcPts val="600"/>
              </a:spcBef>
            </a:pPr>
            <a:r>
              <a:rPr lang="zh-CN" altLang="en-US" sz="1600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胃溃疡、十二指肠溃疡、吻合口溃疡、卓</a:t>
            </a:r>
            <a:r>
              <a:rPr lang="en-US" altLang="zh-CN" sz="1600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1600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艾综合征</a:t>
            </a:r>
            <a:r>
              <a:rPr lang="zh-CN" altLang="en-US" sz="16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通常</a:t>
            </a:r>
            <a:r>
              <a:rPr lang="zh-CN" altLang="en-US" sz="16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成人每日一次，每次 </a:t>
            </a:r>
            <a:r>
              <a:rPr lang="en-US" altLang="zh-CN" sz="16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30mg </a:t>
            </a:r>
            <a:r>
              <a:rPr lang="zh-CN" altLang="en-US" sz="16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口服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。胃溃疡和吻合口溃疡，连续服用 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8 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周，十二指肠溃疡，连续服用 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6 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周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52095" indent="-252095">
              <a:lnSpc>
                <a:spcPct val="150000"/>
              </a:lnSpc>
              <a:spcBef>
                <a:spcPts val="600"/>
              </a:spcBef>
            </a:pPr>
            <a:r>
              <a:rPr lang="zh-CN" altLang="en-US" sz="1600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反流性食管炎：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通常</a:t>
            </a:r>
            <a:r>
              <a:rPr lang="zh-CN" altLang="en-US" sz="16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成人每日一次，每次 </a:t>
            </a:r>
            <a:r>
              <a:rPr lang="en-US" altLang="zh-CN" sz="16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30mg </a:t>
            </a:r>
            <a:r>
              <a:rPr lang="zh-CN" altLang="en-US" sz="16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口服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，连续服用 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8 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周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spcBef>
                <a:spcPts val="600"/>
              </a:spcBef>
            </a:pPr>
            <a:endParaRPr lang="zh-CN" altLang="en-US" sz="1600" b="1" dirty="0">
              <a:solidFill>
                <a:srgbClr val="002E8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Rectangle: Rounded Corners 12"/>
          <p:cNvSpPr/>
          <p:nvPr/>
        </p:nvSpPr>
        <p:spPr>
          <a:xfrm>
            <a:off x="495297" y="1327627"/>
            <a:ext cx="5669149" cy="5174324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文本框 10"/>
          <p:cNvSpPr txBox="1"/>
          <p:nvPr/>
        </p:nvSpPr>
        <p:spPr>
          <a:xfrm>
            <a:off x="6164446" y="1396652"/>
            <a:ext cx="5885314" cy="54426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中国大陆首次上市时间：</a:t>
            </a:r>
            <a:r>
              <a:rPr lang="en-US" altLang="zh-CN" sz="16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2022</a:t>
            </a:r>
            <a:r>
              <a:rPr lang="zh-CN" altLang="en-US" sz="16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16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9</a:t>
            </a:r>
            <a:r>
              <a:rPr lang="zh-CN" altLang="en-US" sz="16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endParaRPr lang="en-US" altLang="zh-CN" sz="1600" b="1" dirty="0">
              <a:solidFill>
                <a:srgbClr val="002E8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全球首个上市国家 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地区及上市时间：</a:t>
            </a:r>
            <a:r>
              <a:rPr lang="zh-CN" altLang="en-US" sz="16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中国</a:t>
            </a:r>
            <a:r>
              <a:rPr lang="en-US" altLang="zh-CN" sz="16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/2022</a:t>
            </a:r>
            <a:r>
              <a:rPr lang="zh-CN" altLang="en-US" sz="16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16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9</a:t>
            </a:r>
            <a:r>
              <a:rPr lang="zh-CN" altLang="en-US" sz="16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endParaRPr lang="en-US" altLang="zh-CN" sz="1600" b="1" dirty="0">
              <a:solidFill>
                <a:srgbClr val="002E8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目前大陆地区同通用名药品的上市情况：</a:t>
            </a:r>
            <a:r>
              <a:rPr lang="en-US" altLang="zh-CN" sz="16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6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家，厦门恩成</a:t>
            </a:r>
            <a:r>
              <a:rPr lang="en-US" altLang="zh-CN" sz="16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2024</a:t>
            </a:r>
            <a:r>
              <a:rPr lang="zh-CN" altLang="en-US" sz="16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16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en-US" sz="16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endParaRPr lang="en-US" altLang="zh-CN" sz="1600" b="1" dirty="0">
              <a:solidFill>
                <a:srgbClr val="002E8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是否为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OTC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药品：</a:t>
            </a:r>
            <a:r>
              <a:rPr lang="zh-CN" altLang="en-US" sz="1600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否</a:t>
            </a:r>
            <a:endParaRPr lang="en-US" altLang="zh-CN" sz="1600" dirty="0">
              <a:solidFill>
                <a:srgbClr val="002E8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药品注册分类：</a:t>
            </a:r>
            <a:r>
              <a:rPr lang="zh-CN" altLang="en-US" sz="16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化药</a:t>
            </a:r>
            <a:r>
              <a:rPr lang="en-US" altLang="zh-CN" sz="16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2.3</a:t>
            </a:r>
            <a:r>
              <a:rPr lang="zh-CN" altLang="en-US" sz="16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类</a:t>
            </a:r>
            <a:endParaRPr lang="en-US" altLang="zh-CN" sz="1600" b="1" dirty="0">
              <a:solidFill>
                <a:srgbClr val="002E8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参照药品建议：</a:t>
            </a:r>
            <a:r>
              <a:rPr lang="zh-CN" altLang="en-US" sz="16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兰索拉唑肠溶胶囊和碳酸氢钠</a:t>
            </a:r>
            <a:r>
              <a:rPr lang="zh-CN" altLang="en-US" sz="16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口服常释剂型</a:t>
            </a:r>
            <a:endParaRPr lang="en-US" altLang="zh-CN" sz="1600" b="1" dirty="0">
              <a:solidFill>
                <a:srgbClr val="002E83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285750" indent="-28575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6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参照药品选择理由：</a:t>
            </a:r>
            <a:endParaRPr lang="zh-CN" altLang="en-US" sz="16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215900" indent="-215900">
              <a:lnSpc>
                <a:spcPct val="150000"/>
              </a:lnSpc>
              <a:spcBef>
                <a:spcPts val="300"/>
              </a:spcBef>
              <a:buAutoNum type="arabicPeriod"/>
            </a:pPr>
            <a:r>
              <a:rPr lang="zh-CN" altLang="en-US" sz="1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本品有效成分为兰索拉唑和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碳酸氢钠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215900" indent="-215900">
              <a:lnSpc>
                <a:spcPct val="150000"/>
              </a:lnSpc>
              <a:spcBef>
                <a:spcPts val="300"/>
              </a:spcBef>
              <a:buAutoNum type="arabicPeriod"/>
            </a:pP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说明书适应症与</a:t>
            </a:r>
            <a:r>
              <a:rPr lang="zh-CN" altLang="en-US" sz="1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兰索拉唑肠溶胶囊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完全一致</a:t>
            </a:r>
            <a:endParaRPr lang="en-US" altLang="zh-CN" sz="14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215900" indent="-215900">
              <a:lnSpc>
                <a:spcPct val="150000"/>
              </a:lnSpc>
              <a:spcBef>
                <a:spcPts val="300"/>
              </a:spcBef>
              <a:buAutoNum type="arabicPeriod"/>
            </a:pP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兰索拉唑肠溶胶囊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和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碳酸氢钠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口服常释剂型均在医保目录内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>
              <a:lnSpc>
                <a:spcPct val="150000"/>
              </a:lnSpc>
              <a:spcBef>
                <a:spcPts val="600"/>
              </a:spcBef>
            </a:pPr>
            <a:endParaRPr lang="en-US" altLang="zh-CN" sz="1600" b="1" dirty="0">
              <a:solidFill>
                <a:srgbClr val="002E83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>
              <a:lnSpc>
                <a:spcPct val="150000"/>
              </a:lnSpc>
              <a:spcBef>
                <a:spcPts val="600"/>
              </a:spcBef>
            </a:pPr>
            <a:endParaRPr lang="en-US" altLang="zh-CN" sz="1600" b="1" dirty="0">
              <a:solidFill>
                <a:srgbClr val="002E8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标题 1"/>
          <p:cNvSpPr txBox="1"/>
          <p:nvPr/>
        </p:nvSpPr>
        <p:spPr>
          <a:xfrm>
            <a:off x="838200" y="365126"/>
            <a:ext cx="10515600" cy="52346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zh-CN" altLang="en-US" sz="24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兰索拉唑碳酸氢钠胶囊：</a:t>
            </a:r>
            <a:endParaRPr lang="en-US" altLang="zh-CN" sz="2400" b="1" dirty="0">
              <a:solidFill>
                <a:srgbClr val="002E8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defRPr/>
            </a:pPr>
            <a:r>
              <a:rPr lang="zh-CN" altLang="en-US" sz="24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国家</a:t>
            </a:r>
            <a:r>
              <a:rPr lang="en-US" altLang="zh-CN" sz="24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2.3</a:t>
            </a:r>
            <a:r>
              <a:rPr lang="zh-CN" altLang="en-US" sz="24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类新药，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E83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复方非肠溶速释质子泵抑制剂（胃溶速释剂型）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002E83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sp>
        <p:nvSpPr>
          <p:cNvPr id="21" name="Rectangle: Rounded Corners 12"/>
          <p:cNvSpPr/>
          <p:nvPr/>
        </p:nvSpPr>
        <p:spPr>
          <a:xfrm>
            <a:off x="6164447" y="1327625"/>
            <a:ext cx="5724761" cy="5174325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矩形 21"/>
          <p:cNvSpPr/>
          <p:nvPr/>
        </p:nvSpPr>
        <p:spPr>
          <a:xfrm>
            <a:off x="11182350" y="1"/>
            <a:ext cx="1009650" cy="30479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基本信息</a:t>
            </a:r>
            <a:endParaRPr lang="zh-CN" altLang="en-US" sz="1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think-cell data - do not delete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think-cell Slide" r:id="rId2" imgW="5715" imgH="5715" progId="TCLayout.ActiveDocument.1">
                  <p:embed/>
                </p:oleObj>
              </mc:Choice>
              <mc:Fallback>
                <p:oleObj name="think-cell Slide" r:id="rId2" imgW="5715" imgH="5715" progId="TCLayout.ActiveDocument.1">
                  <p:embed/>
                  <p:pic>
                    <p:nvPicPr>
                      <p:cNvPr id="0" name="think-cell data - do not delete" hidden="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矩形 1"/>
          <p:cNvSpPr/>
          <p:nvPr/>
        </p:nvSpPr>
        <p:spPr>
          <a:xfrm>
            <a:off x="1" y="892"/>
            <a:ext cx="984763" cy="58301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grpSp>
        <p:nvGrpSpPr>
          <p:cNvPr id="8" name="组合 2"/>
          <p:cNvGrpSpPr/>
          <p:nvPr/>
        </p:nvGrpSpPr>
        <p:grpSpPr>
          <a:xfrm>
            <a:off x="192881" y="893"/>
            <a:ext cx="575915" cy="836495"/>
            <a:chOff x="841003" y="360040"/>
            <a:chExt cx="504056" cy="836712"/>
          </a:xfrm>
          <a:solidFill>
            <a:srgbClr val="2F5EB0"/>
          </a:solidFill>
        </p:grpSpPr>
        <p:sp>
          <p:nvSpPr>
            <p:cNvPr id="9" name="矩形 3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endParaRPr>
            </a:p>
          </p:txBody>
        </p:sp>
        <p:sp>
          <p:nvSpPr>
            <p:cNvPr id="11" name="等腰三角形 4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endParaRPr>
            </a:p>
          </p:txBody>
        </p:sp>
      </p:grpSp>
      <p:sp>
        <p:nvSpPr>
          <p:cNvPr id="15" name="矩形 15"/>
          <p:cNvSpPr/>
          <p:nvPr>
            <p:custDataLst>
              <p:tags r:id="rId4"/>
            </p:custDataLst>
          </p:nvPr>
        </p:nvSpPr>
        <p:spPr>
          <a:xfrm>
            <a:off x="480838" y="1199558"/>
            <a:ext cx="11230324" cy="400110"/>
          </a:xfrm>
          <a:prstGeom prst="rect">
            <a:avLst/>
          </a:prstGeom>
          <a:solidFill>
            <a:srgbClr val="002E83"/>
          </a:solidFill>
          <a:effectLst/>
        </p:spPr>
        <p:txBody>
          <a:bodyPr wrap="square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400" b="1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疾病背景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7" name="文本框 5"/>
          <p:cNvSpPr txBox="1"/>
          <p:nvPr>
            <p:custDataLst>
              <p:tags r:id="rId5"/>
            </p:custDataLst>
          </p:nvPr>
        </p:nvSpPr>
        <p:spPr>
          <a:xfrm>
            <a:off x="480838" y="1619338"/>
            <a:ext cx="11230324" cy="1181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tIns="91440" bIns="91440" rtlCol="0" anchor="ctr">
            <a:no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2E83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消化性溃疡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：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2E83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发病率高且易复发，并发症多，甚至危及生命</a:t>
            </a:r>
            <a:r>
              <a:rPr kumimoji="0" lang="en-US" altLang="zh-CN" sz="16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。流行病学调查显示我国成人</a:t>
            </a:r>
            <a:r>
              <a:rPr kumimoji="0" lang="zh-CN" altLang="en-US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消化性溃疡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患病率为</a:t>
            </a:r>
            <a:r>
              <a:rPr kumimoji="0" lang="en-US" altLang="zh-CN" b="1" i="0" u="none" strike="noStrike" kern="1200" cap="none" spc="0" normalizeH="0" baseline="0" noProof="0" dirty="0">
                <a:ln>
                  <a:noFill/>
                </a:ln>
                <a:solidFill>
                  <a:srgbClr val="002E83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9.1%</a:t>
            </a:r>
            <a:r>
              <a:rPr kumimoji="0" lang="en-US" altLang="zh-CN" sz="16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</a:t>
            </a:r>
            <a:endParaRPr kumimoji="0" lang="en-US" altLang="zh-CN" sz="1400" b="0" i="0" u="none" strike="sngStrike" kern="120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2E83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反流性食管炎（</a:t>
            </a:r>
            <a:r>
              <a:rPr kumimoji="0" lang="en-US" altLang="zh-CN" sz="1600" b="1" i="0" u="none" strike="noStrike" kern="1200" cap="none" spc="0" normalizeH="0" baseline="0" noProof="0" dirty="0">
                <a:ln>
                  <a:noFill/>
                </a:ln>
                <a:solidFill>
                  <a:srgbClr val="002E83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RE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2E83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）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：</a:t>
            </a: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RE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是胃食管反流病（</a:t>
            </a: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GERD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）的分型之一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，</a:t>
            </a:r>
            <a:r>
              <a:rPr lang="zh-CN" altLang="en-US" sz="1600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长期不愈合引起</a:t>
            </a:r>
            <a:r>
              <a:rPr kumimoji="0" lang="zh-CN" altLang="en-US" sz="1600" i="0" u="none" strike="noStrike" kern="1200" cap="none" spc="0" normalizeH="0" baseline="0" noProof="0" dirty="0">
                <a:ln>
                  <a:noFill/>
                </a:ln>
                <a:solidFill>
                  <a:srgbClr val="002E83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出血、癌前病变等严重后果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。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流行病学调查显示我国成人</a:t>
            </a:r>
            <a:r>
              <a:rPr kumimoji="0" lang="en-US" altLang="zh-CN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GERD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患病率为</a:t>
            </a:r>
            <a:r>
              <a:rPr kumimoji="0" lang="en-US" altLang="zh-CN" b="1" i="0" u="none" strike="noStrike" kern="1200" cap="none" spc="0" normalizeH="0" baseline="0" noProof="0" dirty="0">
                <a:ln>
                  <a:noFill/>
                </a:ln>
                <a:solidFill>
                  <a:srgbClr val="002E83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7.69%</a:t>
            </a:r>
            <a:r>
              <a:rPr kumimoji="0" lang="en-US" altLang="zh-CN" sz="16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3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，其中</a:t>
            </a:r>
            <a:r>
              <a:rPr kumimoji="0" lang="en-US" altLang="zh-CN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RE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患者约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2E83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占</a:t>
            </a:r>
            <a:r>
              <a:rPr kumimoji="0" lang="en-US" altLang="zh-CN" b="1" i="0" u="none" strike="noStrike" kern="1200" cap="none" spc="0" normalizeH="0" baseline="0" noProof="0" dirty="0">
                <a:ln>
                  <a:noFill/>
                </a:ln>
                <a:solidFill>
                  <a:srgbClr val="002E83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15.5%</a:t>
            </a:r>
            <a:r>
              <a:rPr kumimoji="0" lang="en-US" altLang="zh-CN" sz="16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4</a:t>
            </a:r>
            <a:endParaRPr kumimoji="0" lang="en-US" altLang="zh-CN" sz="1400" b="0" i="0" u="none" strike="noStrike" kern="1200" cap="none" spc="0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4" name="标题 1"/>
          <p:cNvSpPr txBox="1"/>
          <p:nvPr/>
        </p:nvSpPr>
        <p:spPr>
          <a:xfrm>
            <a:off x="838200" y="365126"/>
            <a:ext cx="10515600" cy="52346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E83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消化性溃疡和反流性食管炎患病率高；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E83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PPI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E83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肠溶制剂尚存在诸多未满足需求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002E83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1182350" y="1"/>
            <a:ext cx="1009650" cy="30479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基本信息</a:t>
            </a:r>
            <a:endParaRPr lang="zh-CN" altLang="en-US" sz="1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0" name="表格 49"/>
          <p:cNvGraphicFramePr>
            <a:graphicFrameLocks noGrp="1"/>
          </p:cNvGraphicFramePr>
          <p:nvPr/>
        </p:nvGraphicFramePr>
        <p:xfrm>
          <a:off x="456324" y="3253591"/>
          <a:ext cx="11254838" cy="261148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102108"/>
                <a:gridCol w="4409883"/>
                <a:gridCol w="5742847"/>
              </a:tblGrid>
              <a:tr h="35032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800" b="1" dirty="0">
                          <a:solidFill>
                            <a:prstClr val="white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本品优势</a:t>
                      </a:r>
                      <a:endParaRPr lang="zh-CN" altLang="en-US" sz="1800" b="1" dirty="0">
                        <a:solidFill>
                          <a:prstClr val="white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solidFill>
                      <a:srgbClr val="002E83"/>
                    </a:solidFill>
                  </a:tcPr>
                </a:tc>
                <a:tc hMerge="1">
                  <a:tcPr>
                    <a:solidFill>
                      <a:srgbClr val="002E8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800" b="1" kern="1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PPI</a:t>
                      </a:r>
                      <a:r>
                        <a:rPr lang="zh-CN" altLang="en-US" sz="1800" b="1" kern="1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肠溶制剂单用</a:t>
                      </a:r>
                      <a:r>
                        <a:rPr lang="en-US" altLang="zh-CN" sz="1800" b="1" kern="1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/</a:t>
                      </a:r>
                      <a:r>
                        <a:rPr lang="zh-CN" altLang="en-US" sz="1800" b="1" kern="1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联用抗酸口服制剂</a:t>
                      </a:r>
                      <a:r>
                        <a:rPr lang="zh-CN" altLang="en-US" sz="1800" b="1" dirty="0">
                          <a:solidFill>
                            <a:prstClr val="white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存在未满足需求</a:t>
                      </a:r>
                      <a:endParaRPr lang="zh-CN" altLang="en-US" sz="1800" b="1" dirty="0">
                        <a:solidFill>
                          <a:prstClr val="white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solidFill>
                      <a:srgbClr val="002E83"/>
                    </a:solidFill>
                  </a:tcPr>
                </a:tc>
              </a:tr>
              <a:tr h="74699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600" b="1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服用简便</a:t>
                      </a:r>
                      <a:endParaRPr lang="zh-CN" altLang="en-US" sz="16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600" b="1" kern="1200" dirty="0">
                          <a:solidFill>
                            <a:srgbClr val="002E83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</a:t>
                      </a:r>
                      <a:r>
                        <a:rPr lang="zh-CN" altLang="en-US" sz="1600" b="1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每日</a:t>
                      </a:r>
                      <a:r>
                        <a:rPr lang="zh-CN" altLang="en-US" sz="1600" b="0" kern="1200" dirty="0">
                          <a:solidFill>
                            <a:srgbClr val="002E83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仅服用</a:t>
                      </a:r>
                      <a:r>
                        <a:rPr lang="en-US" altLang="zh-CN" sz="1600" b="1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</a:t>
                      </a:r>
                      <a:r>
                        <a:rPr lang="zh-CN" altLang="en-US" sz="1600" b="1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次</a:t>
                      </a:r>
                      <a:r>
                        <a:rPr lang="zh-CN" altLang="en-US" sz="1600" b="0" kern="1200" dirty="0">
                          <a:solidFill>
                            <a:srgbClr val="002E83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（</a:t>
                      </a:r>
                      <a:r>
                        <a:rPr lang="en-US" altLang="zh-CN" sz="1600" b="0" kern="1200" dirty="0">
                          <a:solidFill>
                            <a:srgbClr val="002E83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</a:t>
                      </a:r>
                      <a:r>
                        <a:rPr lang="zh-CN" altLang="en-US" sz="1600" b="0" kern="1200" dirty="0">
                          <a:solidFill>
                            <a:srgbClr val="002E83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粒），减少给药次数</a:t>
                      </a:r>
                      <a:endParaRPr lang="en-US" altLang="zh-CN" sz="1600" b="0" kern="1200" dirty="0">
                        <a:solidFill>
                          <a:srgbClr val="002E83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600" b="0" kern="1200" dirty="0">
                          <a:solidFill>
                            <a:srgbClr val="002E83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</a:t>
                      </a:r>
                      <a:r>
                        <a:rPr lang="zh-CN" altLang="en-US" sz="1600" b="0" kern="1200" dirty="0">
                          <a:solidFill>
                            <a:srgbClr val="002E83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患者可</a:t>
                      </a:r>
                      <a:r>
                        <a:rPr lang="zh-CN" altLang="en-US" sz="1600" b="1" kern="1200" dirty="0">
                          <a:solidFill>
                            <a:srgbClr val="002E83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按需服用</a:t>
                      </a:r>
                      <a:r>
                        <a:rPr lang="zh-CN" altLang="en-US" sz="1600" b="0" kern="1200" dirty="0">
                          <a:solidFill>
                            <a:srgbClr val="002E83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，</a:t>
                      </a:r>
                      <a:r>
                        <a:rPr lang="zh-CN" altLang="en-US" sz="1600" b="1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无需餐食激活质子泵</a:t>
                      </a:r>
                      <a:endParaRPr lang="zh-CN" altLang="en-US" sz="1600" b="0" kern="1200" dirty="0">
                        <a:solidFill>
                          <a:srgbClr val="002E83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600" b="0" kern="1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1.</a:t>
                      </a:r>
                      <a:r>
                        <a:rPr lang="zh-CN" altLang="en-US" sz="1600" b="0" kern="1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每日至少服药</a:t>
                      </a:r>
                      <a:r>
                        <a:rPr lang="en-US" altLang="zh-CN" sz="1600" b="1" kern="1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4</a:t>
                      </a:r>
                      <a:r>
                        <a:rPr lang="zh-CN" altLang="en-US" sz="1600" b="0" kern="1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次</a:t>
                      </a:r>
                      <a:r>
                        <a:rPr lang="zh-CN" altLang="en-US" sz="1600" b="0" kern="1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（</a:t>
                      </a:r>
                      <a:r>
                        <a:rPr lang="en-US" altLang="zh-CN" sz="1600" b="0" kern="1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1</a:t>
                      </a:r>
                      <a:r>
                        <a:rPr lang="zh-CN" altLang="en-US" sz="1600" b="0" kern="1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次</a:t>
                      </a:r>
                      <a:r>
                        <a:rPr lang="en-US" altLang="zh-CN" sz="1600" b="0" kern="1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PPI+3</a:t>
                      </a:r>
                      <a:r>
                        <a:rPr lang="zh-CN" altLang="en-US" sz="1600" b="0" kern="1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次碳酸氢钠片）</a:t>
                      </a:r>
                      <a:endParaRPr lang="en-US" altLang="zh-CN" sz="1600" b="0" kern="1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6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2.PPI</a:t>
                      </a:r>
                      <a:r>
                        <a:rPr lang="zh-CN" altLang="en-US" sz="16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肠溶制剂</a:t>
                      </a:r>
                      <a:r>
                        <a:rPr lang="zh-CN" altLang="en-US" sz="1600" b="1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需进餐激活</a:t>
                      </a:r>
                      <a:r>
                        <a:rPr lang="zh-CN" altLang="en-US" sz="160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质子泵</a:t>
                      </a:r>
                      <a:endParaRPr lang="en-US" altLang="zh-CN" sz="1600" b="1" kern="0" baseline="300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</a:tr>
              <a:tr h="14658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600" b="1" kern="1200" noProof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胃速溶</a:t>
                      </a:r>
                      <a:endParaRPr lang="en-US" altLang="zh-CN" sz="1600" b="1" kern="1200" noProof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600" b="1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起效快</a:t>
                      </a:r>
                      <a:endParaRPr lang="zh-CN" altLang="en-US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600" b="1" kern="1200" noProof="0" dirty="0">
                          <a:solidFill>
                            <a:srgbClr val="002E83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  <a:sym typeface="+mn-ea"/>
                        </a:rPr>
                        <a:t>1.</a:t>
                      </a:r>
                      <a:r>
                        <a:rPr lang="zh-CN" altLang="en-US" sz="16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对于适应症伴有</a:t>
                      </a:r>
                      <a:r>
                        <a:rPr lang="zh-CN" altLang="en-US" sz="1600" b="1" dirty="0">
                          <a:solidFill>
                            <a:srgbClr val="002E83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胃排空功能障碍或肠道吸收面积减少</a:t>
                      </a:r>
                      <a:r>
                        <a:rPr lang="zh-CN" altLang="en-US" sz="16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患者具有独特的临床应用价值</a:t>
                      </a:r>
                      <a:endParaRPr lang="en-US" altLang="zh-CN" sz="16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sym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600" b="0" kern="1200" noProof="0" dirty="0">
                          <a:solidFill>
                            <a:srgbClr val="002E83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  <a:sym typeface="+mn-ea"/>
                        </a:rPr>
                        <a:t>2.</a:t>
                      </a:r>
                      <a:r>
                        <a:rPr lang="zh-CN" altLang="en-US" sz="1600" b="0" kern="1200" noProof="0" dirty="0">
                          <a:solidFill>
                            <a:srgbClr val="002E83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  <a:sym typeface="+mn-ea"/>
                        </a:rPr>
                        <a:t>血药浓度</a:t>
                      </a:r>
                      <a:r>
                        <a:rPr lang="zh-CN" altLang="en-US" sz="1600" b="0" kern="1200" noProof="0" dirty="0">
                          <a:solidFill>
                            <a:srgbClr val="002E83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达峰时间短，约</a:t>
                      </a:r>
                      <a:r>
                        <a:rPr lang="en-US" altLang="zh-CN" sz="1600" b="1" kern="1200" noProof="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0.5</a:t>
                      </a:r>
                      <a:r>
                        <a:rPr lang="zh-CN" altLang="en-US" sz="1600" b="1" kern="1200" noProof="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小时</a:t>
                      </a:r>
                      <a:endParaRPr lang="zh-CN" altLang="en-US" sz="16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sym typeface="+mn-ea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defRPr/>
                      </a:pPr>
                      <a:r>
                        <a:rPr kumimoji="0" lang="zh-CN" alt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  <a:sym typeface="+mn-ea"/>
                        </a:rPr>
                        <a:t>肠溶制剂释放慢，胃排空障碍或肠道吸收差</a:t>
                      </a:r>
                      <a:r>
                        <a:rPr kumimoji="0" lang="zh-CN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  <a:sym typeface="+mn-ea"/>
                        </a:rPr>
                        <a:t>的患者</a:t>
                      </a:r>
                      <a:r>
                        <a:rPr kumimoji="0" lang="zh-CN" alt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  <a:sym typeface="+mn-ea"/>
                        </a:rPr>
                        <a:t>吸收起效缓慢</a:t>
                      </a:r>
                      <a:endParaRPr kumimoji="0" lang="en-US" altLang="zh-CN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  <a:sym typeface="+mn-ea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defRPr/>
                      </a:pPr>
                      <a:r>
                        <a:rPr kumimoji="0" lang="zh-CN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  <a:sym typeface="+mn-ea"/>
                        </a:rPr>
                        <a:t>血药浓度达峰需</a:t>
                      </a:r>
                      <a:r>
                        <a:rPr kumimoji="0" lang="en-US" altLang="zh-CN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  <a:sym typeface="+mn-ea"/>
                        </a:rPr>
                        <a:t>2.5</a:t>
                      </a:r>
                      <a:r>
                        <a:rPr kumimoji="0" lang="zh-CN" alt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  <a:sym typeface="+mn-ea"/>
                        </a:rPr>
                        <a:t>小时</a:t>
                      </a:r>
                      <a:r>
                        <a:rPr kumimoji="0" lang="en-US" altLang="zh-CN" sz="16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  <a:sym typeface="+mn-ea"/>
                        </a:rPr>
                        <a:t>5</a:t>
                      </a:r>
                      <a:endParaRPr lang="en-US" altLang="zh-CN" sz="1600" b="0" baseline="30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3" name="文本框 12"/>
          <p:cNvSpPr txBox="1"/>
          <p:nvPr/>
        </p:nvSpPr>
        <p:spPr>
          <a:xfrm>
            <a:off x="391893" y="6471081"/>
            <a:ext cx="11254837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defRPr/>
            </a:pPr>
            <a:r>
              <a:rPr kumimoji="0" lang="en-US" altLang="zh-CN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Tai-Liang Lu, et al. World J Gastroenterol . 2022; 2. </a:t>
            </a:r>
            <a:r>
              <a:rPr kumimoji="0" lang="es-ES" altLang="zh-CN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Arial" panose="020B0604020202020204" pitchFamily="34" charset="0"/>
              </a:rPr>
              <a:t>Huang Y, et al. Helicobacter. 2021 Jun;26(3):e12803</a:t>
            </a:r>
            <a:r>
              <a:rPr kumimoji="0" lang="en-GB" altLang="zh-CN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Arial" panose="020B0604020202020204" pitchFamily="34" charset="0"/>
              </a:rPr>
              <a:t>; </a:t>
            </a:r>
            <a:r>
              <a:rPr kumimoji="0" lang="en-US" altLang="zh-CN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Arial" panose="020B0604020202020204" pitchFamily="34" charset="0"/>
              </a:rPr>
              <a:t>3</a:t>
            </a:r>
            <a:r>
              <a:rPr kumimoji="0" lang="en-US" altLang="zh-CN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. </a:t>
            </a:r>
            <a:r>
              <a:rPr kumimoji="0" lang="zh-CN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周金池</a:t>
            </a:r>
            <a:r>
              <a:rPr kumimoji="0" lang="en-US" altLang="zh-CN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, </a:t>
            </a:r>
            <a:r>
              <a:rPr kumimoji="0" lang="zh-CN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等</a:t>
            </a:r>
            <a:r>
              <a:rPr kumimoji="0" lang="en-US" altLang="zh-CN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. </a:t>
            </a:r>
            <a:r>
              <a:rPr kumimoji="0" lang="zh-CN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胃肠病学和肝病学杂志</a:t>
            </a:r>
            <a:r>
              <a:rPr kumimoji="0" lang="en-US" altLang="zh-CN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. 2020; 4. Yu X, et al. Value in Health, 2021;</a:t>
            </a:r>
            <a:r>
              <a:rPr kumimoji="0" lang="zh-CN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altLang="zh-CN" sz="8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kumimoji="0" lang="en-US" altLang="zh-CN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. </a:t>
            </a:r>
            <a:r>
              <a:rPr kumimoji="0" lang="zh-CN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信维宁临床试验报告</a:t>
            </a:r>
            <a:r>
              <a:rPr kumimoji="0" lang="en-US" altLang="zh-CN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;</a:t>
            </a:r>
            <a:r>
              <a:rPr kumimoji="0" lang="zh-CN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endParaRPr kumimoji="0" lang="en-US" altLang="zh-CN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华文细黑" panose="02010600040101010101" pitchFamily="2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think-cell data - do not delete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think-cell Slide" r:id="rId2" imgW="5715" imgH="5715" progId="TCLayout.ActiveDocument.1">
                  <p:embed/>
                </p:oleObj>
              </mc:Choice>
              <mc:Fallback>
                <p:oleObj name="think-cell Slide" r:id="rId2" imgW="5715" imgH="5715" progId="TCLayout.ActiveDocument.1">
                  <p:embed/>
                  <p:pic>
                    <p:nvPicPr>
                      <p:cNvPr id="0" name="think-cell data - do not delete" hidden="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文本框 12"/>
          <p:cNvSpPr txBox="1"/>
          <p:nvPr/>
        </p:nvSpPr>
        <p:spPr>
          <a:xfrm>
            <a:off x="495300" y="6625261"/>
            <a:ext cx="9479879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GB" altLang="zh-CN" sz="800" b="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[1]</a:t>
            </a:r>
            <a:r>
              <a:rPr lang="zh-CN" altLang="en-US" sz="800" b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信维宁</a:t>
            </a:r>
            <a:r>
              <a:rPr lang="en-US" altLang="zh-CN" sz="800" b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800" b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临床试验报告</a:t>
            </a:r>
            <a:r>
              <a:rPr lang="en-US" altLang="zh-CN" sz="800" b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en-GB" altLang="zh-CN" sz="8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 </a:t>
            </a:r>
            <a:r>
              <a:rPr lang="en-GB" altLang="zh-CN" sz="800" b="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[2]</a:t>
            </a:r>
            <a:r>
              <a:rPr lang="zh-CN" altLang="en-US" sz="800" b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兰索拉唑碳酸氢钠胶囊</a:t>
            </a:r>
            <a:r>
              <a:rPr lang="en-US" altLang="zh-CN" sz="800" b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(CXHS1900023)</a:t>
            </a:r>
            <a:r>
              <a:rPr lang="zh-CN" altLang="en-US" sz="800" b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申请上市技术审评报告</a:t>
            </a:r>
            <a:r>
              <a:rPr lang="en-US" altLang="zh-CN" sz="800" b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endParaRPr lang="en-US" altLang="zh-CN" sz="800" b="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矩形 1"/>
          <p:cNvSpPr/>
          <p:nvPr/>
        </p:nvSpPr>
        <p:spPr>
          <a:xfrm>
            <a:off x="1" y="892"/>
            <a:ext cx="984763" cy="58301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grpSp>
        <p:nvGrpSpPr>
          <p:cNvPr id="8" name="组合 2"/>
          <p:cNvGrpSpPr/>
          <p:nvPr/>
        </p:nvGrpSpPr>
        <p:grpSpPr>
          <a:xfrm>
            <a:off x="192881" y="893"/>
            <a:ext cx="575915" cy="836495"/>
            <a:chOff x="841003" y="360040"/>
            <a:chExt cx="504056" cy="836712"/>
          </a:xfrm>
          <a:solidFill>
            <a:srgbClr val="2F5EB0"/>
          </a:solidFill>
        </p:grpSpPr>
        <p:sp>
          <p:nvSpPr>
            <p:cNvPr id="9" name="矩形 3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endParaRPr>
            </a:p>
          </p:txBody>
        </p:sp>
        <p:sp>
          <p:nvSpPr>
            <p:cNvPr id="11" name="等腰三角形 4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endParaRPr>
            </a:p>
          </p:txBody>
        </p:sp>
      </p:grpSp>
      <p:sp>
        <p:nvSpPr>
          <p:cNvPr id="12" name="标题 1"/>
          <p:cNvSpPr txBox="1"/>
          <p:nvPr/>
        </p:nvSpPr>
        <p:spPr>
          <a:xfrm>
            <a:off x="838200" y="365126"/>
            <a:ext cx="10515600" cy="52346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zh-CN" altLang="en-US" sz="24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兰索拉唑碳酸氢钠胶囊的整体安全性良好</a:t>
            </a:r>
            <a:endParaRPr lang="zh-CN" altLang="en-US" sz="2400" b="1" dirty="0">
              <a:solidFill>
                <a:srgbClr val="002E8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11182350" y="1"/>
            <a:ext cx="1009650" cy="30479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安全性</a:t>
            </a:r>
            <a:endParaRPr lang="zh-CN" altLang="en-US" sz="1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319553" y="4321757"/>
            <a:ext cx="11841805" cy="9619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1000"/>
              </a:spcBef>
            </a:pPr>
            <a:endParaRPr lang="en-US" altLang="zh-CN" b="1" dirty="0">
              <a:solidFill>
                <a:srgbClr val="002E8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提交的药代动力学和药效学研究中，未报告严重不良反应或死亡，</a:t>
            </a:r>
            <a:r>
              <a:rPr lang="zh-CN" altLang="en-US" sz="16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所有不良反应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均为轻度，</a:t>
            </a:r>
            <a:r>
              <a:rPr lang="zh-CN" altLang="en-US" sz="16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结果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未提示</a:t>
            </a:r>
            <a:r>
              <a:rPr lang="zh-CN" altLang="en-US" sz="16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新的重要安全性问题</a:t>
            </a:r>
            <a:endParaRPr lang="zh-CN" altLang="en-US" sz="1600" b="1" dirty="0">
              <a:solidFill>
                <a:srgbClr val="002E8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304804" y="4321757"/>
            <a:ext cx="11670889" cy="396583"/>
          </a:xfrm>
          <a:prstGeom prst="rect">
            <a:avLst/>
          </a:prstGeom>
          <a:solidFill>
            <a:srgbClr val="002E83"/>
          </a:solidFill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20000"/>
              </a:lnSpc>
              <a:buFont typeface="Wingdings" panose="05000000000000000000" pitchFamily="2" charset="2"/>
              <a:buChar char="p"/>
              <a:defRPr/>
            </a:pPr>
            <a:r>
              <a:rPr lang="en-US" altLang="zh-CN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2023</a:t>
            </a:r>
            <a:r>
              <a:rPr lang="zh-CN" altLang="en-US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月国家药品监督管理局药品审评中心</a:t>
            </a:r>
            <a:r>
              <a:rPr lang="en-US" altLang="zh-CN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兰索拉唑碳酸氢钠胶囊</a:t>
            </a:r>
            <a:r>
              <a:rPr lang="en-US" altLang="zh-CN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(CXHS1900023)</a:t>
            </a:r>
            <a:r>
              <a:rPr lang="zh-CN" altLang="en-US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申请上市技术审评报告：</a:t>
            </a:r>
            <a:endParaRPr lang="en-US" altLang="zh-CN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319553" y="5418056"/>
            <a:ext cx="11670889" cy="396583"/>
          </a:xfrm>
          <a:prstGeom prst="rect">
            <a:avLst/>
          </a:prstGeom>
          <a:solidFill>
            <a:srgbClr val="002E83"/>
          </a:solidFill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20000"/>
              </a:lnSpc>
              <a:buFont typeface="Wingdings" panose="05000000000000000000" pitchFamily="2" charset="2"/>
              <a:buChar char="p"/>
              <a:defRPr/>
            </a:pPr>
            <a:r>
              <a:rPr lang="zh-CN" altLang="en-US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本品为</a:t>
            </a:r>
            <a:r>
              <a:rPr lang="zh-CN" altLang="zh-CN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复方制剂</a:t>
            </a:r>
            <a:r>
              <a:rPr lang="zh-CN" altLang="en-US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，固定组方，</a:t>
            </a:r>
            <a:r>
              <a:rPr lang="zh-CN" altLang="zh-CN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规范使用，</a:t>
            </a:r>
            <a:r>
              <a:rPr lang="zh-CN" altLang="en-US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减少</a:t>
            </a:r>
            <a:r>
              <a:rPr lang="zh-CN" altLang="zh-CN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自由联合</a:t>
            </a:r>
            <a:r>
              <a:rPr lang="zh-CN" altLang="en-US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用药</a:t>
            </a:r>
            <a:r>
              <a:rPr lang="zh-CN" altLang="zh-CN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安全隐患</a:t>
            </a:r>
            <a:endParaRPr lang="en-US" altLang="zh-CN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22" name="表格 21"/>
          <p:cNvGraphicFramePr>
            <a:graphicFrameLocks noGrp="1"/>
          </p:cNvGraphicFramePr>
          <p:nvPr>
            <p:custDataLst>
              <p:tags r:id="rId4"/>
            </p:custDataLst>
          </p:nvPr>
        </p:nvGraphicFramePr>
        <p:xfrm>
          <a:off x="341097" y="2618341"/>
          <a:ext cx="11611895" cy="1569047"/>
        </p:xfrm>
        <a:graphic>
          <a:graphicData uri="http://schemas.openxmlformats.org/drawingml/2006/table">
            <a:tbl>
              <a:tblPr firstRow="1" firstCol="1" bandRow="1"/>
              <a:tblGrid>
                <a:gridCol w="5295619"/>
                <a:gridCol w="6316276"/>
              </a:tblGrid>
              <a:tr h="544130">
                <a:tc>
                  <a:txBody>
                    <a:bodyPr/>
                    <a:lstStyle>
                      <a:lvl1pPr marL="0" algn="l" defTabSz="767715" rtl="0" eaLnBrk="1" latinLnBrk="0" hangingPunct="1">
                        <a:defRPr sz="151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defRPr>
                      </a:lvl1pPr>
                      <a:lvl2pPr marL="384175" algn="l" defTabSz="767715" rtl="0" eaLnBrk="1" latinLnBrk="0" hangingPunct="1">
                        <a:defRPr sz="151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defRPr>
                      </a:lvl2pPr>
                      <a:lvl3pPr marL="767715" algn="l" defTabSz="767715" rtl="0" eaLnBrk="1" latinLnBrk="0" hangingPunct="1">
                        <a:defRPr sz="151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defRPr>
                      </a:lvl3pPr>
                      <a:lvl4pPr marL="1151890" algn="l" defTabSz="767715" rtl="0" eaLnBrk="1" latinLnBrk="0" hangingPunct="1">
                        <a:defRPr sz="151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defRPr>
                      </a:lvl4pPr>
                      <a:lvl5pPr marL="1536065" algn="l" defTabSz="767715" rtl="0" eaLnBrk="1" latinLnBrk="0" hangingPunct="1">
                        <a:defRPr sz="151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defRPr>
                      </a:lvl5pPr>
                      <a:lvl6pPr marL="1919605" algn="l" defTabSz="767715" rtl="0" eaLnBrk="1" latinLnBrk="0" hangingPunct="1">
                        <a:defRPr sz="151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defRPr>
                      </a:lvl6pPr>
                      <a:lvl7pPr marL="2303780" algn="l" defTabSz="767715" rtl="0" eaLnBrk="1" latinLnBrk="0" hangingPunct="1">
                        <a:defRPr sz="151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defRPr>
                      </a:lvl7pPr>
                      <a:lvl8pPr marL="2687955" algn="l" defTabSz="767715" rtl="0" eaLnBrk="1" latinLnBrk="0" hangingPunct="1">
                        <a:defRPr sz="151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defRPr>
                      </a:lvl8pPr>
                      <a:lvl9pPr marL="3071495" algn="l" defTabSz="767715" rtl="0" eaLnBrk="1" latinLnBrk="0" hangingPunct="1">
                        <a:defRPr sz="151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600" b="1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兰索拉唑碳酸氢钠胶囊（不良反应例次）</a:t>
                      </a:r>
                      <a:endParaRPr lang="zh-CN" altLang="en-US" sz="1600" b="1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91433" marR="914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767715" rtl="0" eaLnBrk="1" latinLnBrk="0" hangingPunct="1">
                        <a:defRPr sz="151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defRPr>
                      </a:lvl1pPr>
                      <a:lvl2pPr marL="384175" algn="l" defTabSz="767715" rtl="0" eaLnBrk="1" latinLnBrk="0" hangingPunct="1">
                        <a:defRPr sz="151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defRPr>
                      </a:lvl2pPr>
                      <a:lvl3pPr marL="767715" algn="l" defTabSz="767715" rtl="0" eaLnBrk="1" latinLnBrk="0" hangingPunct="1">
                        <a:defRPr sz="151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defRPr>
                      </a:lvl3pPr>
                      <a:lvl4pPr marL="1151890" algn="l" defTabSz="767715" rtl="0" eaLnBrk="1" latinLnBrk="0" hangingPunct="1">
                        <a:defRPr sz="151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defRPr>
                      </a:lvl4pPr>
                      <a:lvl5pPr marL="1536065" algn="l" defTabSz="767715" rtl="0" eaLnBrk="1" latinLnBrk="0" hangingPunct="1">
                        <a:defRPr sz="151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defRPr>
                      </a:lvl5pPr>
                      <a:lvl6pPr marL="1919605" algn="l" defTabSz="767715" rtl="0" eaLnBrk="1" latinLnBrk="0" hangingPunct="1">
                        <a:defRPr sz="151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defRPr>
                      </a:lvl6pPr>
                      <a:lvl7pPr marL="2303780" algn="l" defTabSz="767715" rtl="0" eaLnBrk="1" latinLnBrk="0" hangingPunct="1">
                        <a:defRPr sz="151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defRPr>
                      </a:lvl7pPr>
                      <a:lvl8pPr marL="2687955" algn="l" defTabSz="767715" rtl="0" eaLnBrk="1" latinLnBrk="0" hangingPunct="1">
                        <a:defRPr sz="151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defRPr>
                      </a:lvl8pPr>
                      <a:lvl9pPr marL="3071495" algn="l" defTabSz="767715" rtl="0" eaLnBrk="1" latinLnBrk="0" hangingPunct="1">
                        <a:defRPr sz="151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indent="203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600" b="1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兰索拉唑肠溶胶囊（不良反应例次）</a:t>
                      </a:r>
                      <a:endParaRPr lang="zh-CN" altLang="en-US" sz="1600" b="1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91433" marR="914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21448">
                <a:tc>
                  <a:txBody>
                    <a:bodyPr/>
                    <a:lstStyle>
                      <a:lvl1pPr marL="0" algn="l" defTabSz="767715" rtl="0" eaLnBrk="1" latinLnBrk="0" hangingPunct="1">
                        <a:defRPr sz="151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defRPr>
                      </a:lvl1pPr>
                      <a:lvl2pPr marL="384175" algn="l" defTabSz="767715" rtl="0" eaLnBrk="1" latinLnBrk="0" hangingPunct="1">
                        <a:defRPr sz="151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defRPr>
                      </a:lvl2pPr>
                      <a:lvl3pPr marL="767715" algn="l" defTabSz="767715" rtl="0" eaLnBrk="1" latinLnBrk="0" hangingPunct="1">
                        <a:defRPr sz="151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defRPr>
                      </a:lvl3pPr>
                      <a:lvl4pPr marL="1151890" algn="l" defTabSz="767715" rtl="0" eaLnBrk="1" latinLnBrk="0" hangingPunct="1">
                        <a:defRPr sz="151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defRPr>
                      </a:lvl4pPr>
                      <a:lvl5pPr marL="1536065" algn="l" defTabSz="767715" rtl="0" eaLnBrk="1" latinLnBrk="0" hangingPunct="1">
                        <a:defRPr sz="151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defRPr>
                      </a:lvl5pPr>
                      <a:lvl6pPr marL="1919605" algn="l" defTabSz="767715" rtl="0" eaLnBrk="1" latinLnBrk="0" hangingPunct="1">
                        <a:defRPr sz="151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defRPr>
                      </a:lvl6pPr>
                      <a:lvl7pPr marL="2303780" algn="l" defTabSz="767715" rtl="0" eaLnBrk="1" latinLnBrk="0" hangingPunct="1">
                        <a:defRPr sz="151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defRPr>
                      </a:lvl7pPr>
                      <a:lvl8pPr marL="2687955" algn="l" defTabSz="767715" rtl="0" eaLnBrk="1" latinLnBrk="0" hangingPunct="1">
                        <a:defRPr sz="151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defRPr>
                      </a:lvl8pPr>
                      <a:lvl9pPr marL="3071495" algn="l" defTabSz="767715" rtl="0" eaLnBrk="1" latinLnBrk="0" hangingPunct="1">
                        <a:defRPr sz="151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altLang="zh-CN" sz="1600" b="1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10</a:t>
                      </a:r>
                      <a:endParaRPr lang="zh-CN" altLang="en-US" sz="1600" b="1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91433" marR="914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767715" rtl="0" eaLnBrk="1" latinLnBrk="0" hangingPunct="1">
                        <a:defRPr sz="151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defRPr>
                      </a:lvl1pPr>
                      <a:lvl2pPr marL="384175" algn="l" defTabSz="767715" rtl="0" eaLnBrk="1" latinLnBrk="0" hangingPunct="1">
                        <a:defRPr sz="151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defRPr>
                      </a:lvl2pPr>
                      <a:lvl3pPr marL="767715" algn="l" defTabSz="767715" rtl="0" eaLnBrk="1" latinLnBrk="0" hangingPunct="1">
                        <a:defRPr sz="151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defRPr>
                      </a:lvl3pPr>
                      <a:lvl4pPr marL="1151890" algn="l" defTabSz="767715" rtl="0" eaLnBrk="1" latinLnBrk="0" hangingPunct="1">
                        <a:defRPr sz="151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defRPr>
                      </a:lvl4pPr>
                      <a:lvl5pPr marL="1536065" algn="l" defTabSz="767715" rtl="0" eaLnBrk="1" latinLnBrk="0" hangingPunct="1">
                        <a:defRPr sz="151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defRPr>
                      </a:lvl5pPr>
                      <a:lvl6pPr marL="1919605" algn="l" defTabSz="767715" rtl="0" eaLnBrk="1" latinLnBrk="0" hangingPunct="1">
                        <a:defRPr sz="151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defRPr>
                      </a:lvl6pPr>
                      <a:lvl7pPr marL="2303780" algn="l" defTabSz="767715" rtl="0" eaLnBrk="1" latinLnBrk="0" hangingPunct="1">
                        <a:defRPr sz="151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defRPr>
                      </a:lvl7pPr>
                      <a:lvl8pPr marL="2687955" algn="l" defTabSz="767715" rtl="0" eaLnBrk="1" latinLnBrk="0" hangingPunct="1">
                        <a:defRPr sz="151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defRPr>
                      </a:lvl8pPr>
                      <a:lvl9pPr marL="3071495" algn="l" defTabSz="767715" rtl="0" eaLnBrk="1" latinLnBrk="0" hangingPunct="1">
                        <a:defRPr sz="151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altLang="zh-CN" sz="1600" b="1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19</a:t>
                      </a:r>
                      <a:endParaRPr lang="zh-CN" altLang="en-US" sz="1600" b="1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91433" marR="914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02210">
                <a:tc gridSpan="2">
                  <a:txBody>
                    <a:bodyPr/>
                    <a:lstStyle>
                      <a:lvl1pPr marL="0" algn="l" defTabSz="767715" rtl="0" eaLnBrk="1" latinLnBrk="0" hangingPunct="1">
                        <a:defRPr sz="151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defRPr>
                      </a:lvl1pPr>
                      <a:lvl2pPr marL="384175" algn="l" defTabSz="767715" rtl="0" eaLnBrk="1" latinLnBrk="0" hangingPunct="1">
                        <a:defRPr sz="151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defRPr>
                      </a:lvl2pPr>
                      <a:lvl3pPr marL="767715" algn="l" defTabSz="767715" rtl="0" eaLnBrk="1" latinLnBrk="0" hangingPunct="1">
                        <a:defRPr sz="151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defRPr>
                      </a:lvl3pPr>
                      <a:lvl4pPr marL="1151890" algn="l" defTabSz="767715" rtl="0" eaLnBrk="1" latinLnBrk="0" hangingPunct="1">
                        <a:defRPr sz="151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defRPr>
                      </a:lvl4pPr>
                      <a:lvl5pPr marL="1536065" algn="l" defTabSz="767715" rtl="0" eaLnBrk="1" latinLnBrk="0" hangingPunct="1">
                        <a:defRPr sz="151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defRPr>
                      </a:lvl5pPr>
                      <a:lvl6pPr marL="1919605" algn="l" defTabSz="767715" rtl="0" eaLnBrk="1" latinLnBrk="0" hangingPunct="1">
                        <a:defRPr sz="151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defRPr>
                      </a:lvl6pPr>
                      <a:lvl7pPr marL="2303780" algn="l" defTabSz="767715" rtl="0" eaLnBrk="1" latinLnBrk="0" hangingPunct="1">
                        <a:defRPr sz="151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defRPr>
                      </a:lvl7pPr>
                      <a:lvl8pPr marL="2687955" algn="l" defTabSz="767715" rtl="0" eaLnBrk="1" latinLnBrk="0" hangingPunct="1">
                        <a:defRPr sz="151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defRPr>
                      </a:lvl8pPr>
                      <a:lvl9pPr marL="3071495" algn="l" defTabSz="767715" rtl="0" eaLnBrk="1" latinLnBrk="0" hangingPunct="1">
                        <a:defRPr sz="1510" kern="120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767715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6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29 </a:t>
                      </a:r>
                      <a:r>
                        <a:rPr lang="zh-CN" altLang="en-US" sz="16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例次不良反应</a:t>
                      </a:r>
                      <a:r>
                        <a:rPr lang="zh-CN" altLang="en-US" sz="1600" b="1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严重程度均为轻度</a:t>
                      </a:r>
                      <a:r>
                        <a:rPr lang="zh-CN" altLang="en-US" sz="16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；其中</a:t>
                      </a:r>
                      <a:r>
                        <a:rPr lang="en-US" altLang="zh-CN" sz="16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24 </a:t>
                      </a:r>
                      <a:r>
                        <a:rPr lang="zh-CN" altLang="en-US" sz="16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例次不良反应的</a:t>
                      </a:r>
                      <a:r>
                        <a:rPr lang="zh-CN" altLang="en-US" sz="1600" b="1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转归为恢复</a:t>
                      </a:r>
                      <a:endParaRPr lang="en-US" altLang="zh-CN" sz="1600" b="1" kern="100" dirty="0"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91433" marR="914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cPr marL="91433" marR="914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" name="文本框 23"/>
          <p:cNvSpPr txBox="1"/>
          <p:nvPr/>
        </p:nvSpPr>
        <p:spPr>
          <a:xfrm>
            <a:off x="260559" y="1200006"/>
            <a:ext cx="11670889" cy="396583"/>
          </a:xfrm>
          <a:prstGeom prst="rect">
            <a:avLst/>
          </a:prstGeom>
          <a:solidFill>
            <a:srgbClr val="002E83"/>
          </a:solidFill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20000"/>
              </a:lnSpc>
              <a:buFont typeface="Wingdings" panose="05000000000000000000" pitchFamily="2" charset="2"/>
              <a:buChar char="p"/>
              <a:defRPr/>
            </a:pPr>
            <a:r>
              <a:rPr lang="zh-CN" altLang="en-US" sz="1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兰索拉唑碳酸氢钠胶囊注册临床研究显示整体安全性良好，与原研兰索拉唑肠溶制剂相当</a:t>
            </a:r>
            <a:endParaRPr lang="en-US" altLang="zh-CN" sz="18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304804" y="1652045"/>
            <a:ext cx="9586448" cy="8744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单中心、随机、开放、单剂量、两</a:t>
            </a:r>
            <a:r>
              <a:rPr lang="zh-CN" altLang="en-US" sz="18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制剂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、三周期，空腹部分重复三交叉给</a:t>
            </a:r>
            <a:r>
              <a:rPr lang="zh-CN" altLang="en-US" sz="18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药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试验设计</a:t>
            </a:r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marR="0" lvl="0" indent="-28575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zh-CN" altLang="en-US" sz="1800" kern="100" dirty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受试者</a:t>
            </a:r>
            <a:r>
              <a:rPr lang="en-US" altLang="zh-CN" sz="1800" kern="100" dirty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28</a:t>
            </a:r>
            <a:r>
              <a:rPr lang="zh-CN" altLang="en-US" sz="1800" kern="100" dirty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例纳入分析</a:t>
            </a:r>
            <a:r>
              <a:rPr lang="en-US" altLang="zh-CN" sz="1800" kern="100" dirty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,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17 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例受试者发生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29 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例次不良反应</a:t>
            </a:r>
            <a:endParaRPr lang="zh-CN" altLang="en-US" sz="1800" kern="100" dirty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6" name="think-cell data - do not delete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think-cell Slide" r:id="rId2" imgW="5715" imgH="5715" progId="TCLayout.ActiveDocument.1">
                  <p:embed/>
                </p:oleObj>
              </mc:Choice>
              <mc:Fallback>
                <p:oleObj name="think-cell Slide" r:id="rId2" imgW="5715" imgH="5715" progId="TCLayout.ActiveDocument.1">
                  <p:embed/>
                  <p:pic>
                    <p:nvPicPr>
                      <p:cNvPr id="0" name="think-cell data - do not delete" hidden="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Table 16"/>
          <p:cNvGraphicFramePr>
            <a:graphicFrameLocks noGrp="1"/>
          </p:cNvGraphicFramePr>
          <p:nvPr/>
        </p:nvGraphicFramePr>
        <p:xfrm>
          <a:off x="6503814" y="2106790"/>
          <a:ext cx="4977197" cy="24105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1984"/>
                <a:gridCol w="1725105"/>
                <a:gridCol w="1640108"/>
              </a:tblGrid>
              <a:tr h="723726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优势对比</a:t>
                      </a:r>
                      <a:endParaRPr 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兰索拉唑碳酸氢钠胶囊</a:t>
                      </a:r>
                      <a:endParaRPr 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b="1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兰索拉唑肠溶胶囊</a:t>
                      </a:r>
                      <a:endParaRPr lang="en-US" altLang="zh-CN" sz="14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/>
                      <a:r>
                        <a:rPr lang="zh-CN" altLang="en-US" sz="1400" b="1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（原研）</a:t>
                      </a:r>
                      <a:endParaRPr lang="en-US" sz="14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</a:tr>
              <a:tr h="84343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b="1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达峰时间缩短</a:t>
                      </a:r>
                      <a:r>
                        <a:rPr lang="en-US" altLang="zh-CN" sz="1400" b="1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</a:t>
                      </a:r>
                      <a:r>
                        <a:rPr lang="zh-CN" altLang="en-US" sz="1400" b="1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倍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400" b="1" kern="100" dirty="0" err="1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altLang="zh-CN" sz="1400" b="1" kern="100" baseline="-25000" dirty="0" err="1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max</a:t>
                      </a:r>
                      <a:r>
                        <a:rPr lang="en-US" altLang="zh-CN" sz="1400" b="1" kern="1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 0.495h</a:t>
                      </a:r>
                      <a:endParaRPr lang="en-US" altLang="zh-CN" sz="1400" b="1" kern="1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400" b="1" kern="1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altLang="zh-CN" sz="1400" b="1" kern="100" baseline="-250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max</a:t>
                      </a:r>
                      <a:r>
                        <a:rPr lang="en-US" altLang="zh-CN" sz="1400" b="1" kern="1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 2.49h</a:t>
                      </a:r>
                      <a:endParaRPr lang="en-US" altLang="zh-CN" sz="1400" b="1" kern="100" dirty="0">
                        <a:solidFill>
                          <a:schemeClr val="bg2">
                            <a:lumMod val="50000"/>
                          </a:schemeClr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43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b="1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血药浓度达</a:t>
                      </a:r>
                      <a:r>
                        <a:rPr lang="en-US" altLang="zh-CN" sz="1400" b="1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1.6</a:t>
                      </a:r>
                      <a:r>
                        <a:rPr lang="zh-CN" altLang="en-US" sz="1400" b="1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倍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400" b="1" kern="100" dirty="0" err="1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altLang="zh-CN" sz="1400" b="1" kern="100" baseline="-25000" dirty="0" err="1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max</a:t>
                      </a:r>
                      <a:r>
                        <a:rPr lang="en-US" altLang="zh-CN" sz="1400" b="1" kern="1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 1510ng/mL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400" b="1" kern="1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altLang="zh-CN" sz="1400" b="1" kern="100" baseline="-250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max</a:t>
                      </a:r>
                      <a:r>
                        <a:rPr lang="en-US" altLang="zh-CN" sz="1400" b="1" kern="1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 989ng/mL</a:t>
                      </a:r>
                      <a:endParaRPr lang="en-US" sz="14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矩形 1"/>
          <p:cNvSpPr/>
          <p:nvPr/>
        </p:nvSpPr>
        <p:spPr>
          <a:xfrm>
            <a:off x="1" y="892"/>
            <a:ext cx="984763" cy="58301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grpSp>
        <p:nvGrpSpPr>
          <p:cNvPr id="12" name="组合 2"/>
          <p:cNvGrpSpPr/>
          <p:nvPr/>
        </p:nvGrpSpPr>
        <p:grpSpPr>
          <a:xfrm>
            <a:off x="192881" y="893"/>
            <a:ext cx="575915" cy="836495"/>
            <a:chOff x="841003" y="360040"/>
            <a:chExt cx="504056" cy="836712"/>
          </a:xfrm>
          <a:solidFill>
            <a:srgbClr val="2F5EB0"/>
          </a:solidFill>
        </p:grpSpPr>
        <p:sp>
          <p:nvSpPr>
            <p:cNvPr id="13" name="矩形 3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5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4" name="等腰三角形 4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5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15" name="标题 1"/>
          <p:cNvSpPr txBox="1"/>
          <p:nvPr/>
        </p:nvSpPr>
        <p:spPr>
          <a:xfrm>
            <a:off x="838200" y="365126"/>
            <a:ext cx="10515600" cy="52346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24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兰索拉唑碳酸氢钠胶囊达峰时间缩短</a:t>
            </a:r>
            <a:r>
              <a:rPr lang="en-US" altLang="zh-CN" sz="24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80%</a:t>
            </a:r>
            <a:r>
              <a:rPr lang="zh-CN" altLang="en-US" sz="24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，起效快</a:t>
            </a:r>
            <a:r>
              <a:rPr lang="zh-CN" altLang="zh-CN" sz="24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有助于患者快速缓解症状</a:t>
            </a:r>
            <a:endParaRPr lang="zh-CN" altLang="en-US" sz="2400" b="1" dirty="0">
              <a:solidFill>
                <a:srgbClr val="002E8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2" name="文本框 12"/>
          <p:cNvSpPr txBox="1"/>
          <p:nvPr/>
        </p:nvSpPr>
        <p:spPr>
          <a:xfrm>
            <a:off x="293169" y="6491652"/>
            <a:ext cx="9479879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1. </a:t>
            </a:r>
            <a:r>
              <a:rPr lang="zh-CN" altLang="en-US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信维宁临床试验报告</a:t>
            </a:r>
            <a:endParaRPr lang="en-US" altLang="zh-CN" sz="800" dirty="0">
              <a:latin typeface="Arial" panose="020B0604020202020204" pitchFamily="34" charset="0"/>
              <a:ea typeface="华文细黑" panose="02010600040101010101" pitchFamily="2" charset="-122"/>
              <a:cs typeface="Arial" panose="020B0604020202020204" pitchFamily="34" charset="0"/>
            </a:endParaRPr>
          </a:p>
        </p:txBody>
      </p:sp>
      <p:sp>
        <p:nvSpPr>
          <p:cNvPr id="191" name="矩形 58"/>
          <p:cNvSpPr/>
          <p:nvPr/>
        </p:nvSpPr>
        <p:spPr>
          <a:xfrm>
            <a:off x="375327" y="1051746"/>
            <a:ext cx="11441346" cy="543990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3" name="TextBox 192"/>
          <p:cNvSpPr txBox="1"/>
          <p:nvPr/>
        </p:nvSpPr>
        <p:spPr>
          <a:xfrm>
            <a:off x="470662" y="1224881"/>
            <a:ext cx="11224800" cy="4384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/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zh-CN" altLang="zh-CN" sz="14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一项随机入组</a:t>
            </a:r>
            <a:r>
              <a:rPr lang="en-US" altLang="zh-CN" sz="14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30</a:t>
            </a:r>
            <a:r>
              <a:rPr lang="zh-CN" altLang="zh-CN" sz="14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例健康受试者的药代动力学研究，兰索拉唑碳酸氢钠胶囊</a:t>
            </a:r>
            <a:r>
              <a:rPr lang="zh-CN" altLang="en-US" sz="14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为</a:t>
            </a:r>
            <a:r>
              <a:rPr lang="zh-CN" altLang="zh-CN" sz="14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受试制剂</a:t>
            </a:r>
            <a:r>
              <a:rPr lang="zh-CN" altLang="en-US" sz="14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，对比原研</a:t>
            </a:r>
            <a:r>
              <a:rPr lang="zh-CN" altLang="zh-CN" sz="14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兰索拉唑肠溶胶囊，空腹单次给药</a:t>
            </a:r>
            <a:r>
              <a:rPr lang="en-US" altLang="zh-CN" sz="1400" kern="100" baseline="300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</a:t>
            </a:r>
            <a:endParaRPr lang="en-US" altLang="zh-CN" sz="1400" kern="100" baseline="30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194" name="图片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9269" y="2106790"/>
            <a:ext cx="5380538" cy="2499342"/>
          </a:xfrm>
          <a:prstGeom prst="rect">
            <a:avLst/>
          </a:prstGeom>
        </p:spPr>
      </p:pic>
      <p:grpSp>
        <p:nvGrpSpPr>
          <p:cNvPr id="197" name="Group 196"/>
          <p:cNvGrpSpPr/>
          <p:nvPr/>
        </p:nvGrpSpPr>
        <p:grpSpPr>
          <a:xfrm>
            <a:off x="3193458" y="2281669"/>
            <a:ext cx="383446" cy="86036"/>
            <a:chOff x="2775679" y="2729570"/>
            <a:chExt cx="383446" cy="86036"/>
          </a:xfrm>
        </p:grpSpPr>
        <p:cxnSp>
          <p:nvCxnSpPr>
            <p:cNvPr id="198" name="直接连接符 16"/>
            <p:cNvCxnSpPr/>
            <p:nvPr/>
          </p:nvCxnSpPr>
          <p:spPr>
            <a:xfrm>
              <a:off x="2775679" y="2772588"/>
              <a:ext cx="383446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99" name="流程图: 接点 17"/>
            <p:cNvSpPr/>
            <p:nvPr/>
          </p:nvSpPr>
          <p:spPr>
            <a:xfrm>
              <a:off x="2924384" y="2729570"/>
              <a:ext cx="86036" cy="86036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00" name="文本框 18"/>
          <p:cNvSpPr txBox="1"/>
          <p:nvPr/>
        </p:nvSpPr>
        <p:spPr>
          <a:xfrm>
            <a:off x="3642584" y="2193882"/>
            <a:ext cx="23449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受试制剂兰索拉唑碳酸氢钠胶囊</a:t>
            </a:r>
            <a:endParaRPr lang="zh-CN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1" name="文本框 22"/>
          <p:cNvSpPr txBox="1"/>
          <p:nvPr/>
        </p:nvSpPr>
        <p:spPr>
          <a:xfrm>
            <a:off x="3635959" y="2443844"/>
            <a:ext cx="24038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对照药品兰索拉唑肠溶胶囊</a:t>
            </a:r>
            <a:endParaRPr lang="zh-CN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02" name="Group 201"/>
          <p:cNvGrpSpPr/>
          <p:nvPr/>
        </p:nvGrpSpPr>
        <p:grpSpPr>
          <a:xfrm>
            <a:off x="3193458" y="2531631"/>
            <a:ext cx="383446" cy="86036"/>
            <a:chOff x="2775679" y="2729570"/>
            <a:chExt cx="383446" cy="86036"/>
          </a:xfrm>
        </p:grpSpPr>
        <p:cxnSp>
          <p:nvCxnSpPr>
            <p:cNvPr id="203" name="直接连接符 16"/>
            <p:cNvCxnSpPr/>
            <p:nvPr/>
          </p:nvCxnSpPr>
          <p:spPr>
            <a:xfrm>
              <a:off x="2775679" y="2772588"/>
              <a:ext cx="383446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04" name="流程图: 接点 17"/>
            <p:cNvSpPr/>
            <p:nvPr/>
          </p:nvSpPr>
          <p:spPr>
            <a:xfrm>
              <a:off x="2924384" y="2729570"/>
              <a:ext cx="86036" cy="86036"/>
            </a:xfrm>
            <a:prstGeom prst="flowChartConnector">
              <a:avLst/>
            </a:prstGeom>
            <a:solidFill>
              <a:schemeClr val="tx1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4" name="文本框 18"/>
          <p:cNvSpPr txBox="1"/>
          <p:nvPr/>
        </p:nvSpPr>
        <p:spPr>
          <a:xfrm>
            <a:off x="838065" y="2203407"/>
            <a:ext cx="349472" cy="2054409"/>
          </a:xfrm>
          <a:prstGeom prst="rect">
            <a:avLst/>
          </a:prstGeom>
          <a:solidFill>
            <a:schemeClr val="bg1"/>
          </a:solidFill>
        </p:spPr>
        <p:txBody>
          <a:bodyPr wrap="square" lIns="0" rIns="0" rtlCol="0">
            <a:spAutoFit/>
          </a:bodyPr>
          <a:lstStyle/>
          <a:p>
            <a:pPr algn="r">
              <a:spcBef>
                <a:spcPts val="500"/>
              </a:spcBef>
            </a:pPr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1800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r">
              <a:spcBef>
                <a:spcPts val="500"/>
              </a:spcBef>
            </a:pPr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1600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r">
              <a:spcBef>
                <a:spcPts val="500"/>
              </a:spcBef>
            </a:pPr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1400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r">
              <a:spcBef>
                <a:spcPts val="500"/>
              </a:spcBef>
            </a:pPr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1200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r">
              <a:spcBef>
                <a:spcPts val="500"/>
              </a:spcBef>
            </a:pPr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1000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r">
              <a:spcBef>
                <a:spcPts val="500"/>
              </a:spcBef>
            </a:pPr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800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r">
              <a:spcBef>
                <a:spcPts val="500"/>
              </a:spcBef>
            </a:pPr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600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r">
              <a:spcBef>
                <a:spcPts val="500"/>
              </a:spcBef>
            </a:pPr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400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r">
              <a:spcBef>
                <a:spcPts val="500"/>
              </a:spcBef>
            </a:pPr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200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r">
              <a:spcBef>
                <a:spcPts val="500"/>
              </a:spcBef>
            </a:pPr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0</a:t>
            </a:r>
            <a:endParaRPr lang="zh-CN" altLang="en-US" sz="9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18"/>
          <p:cNvSpPr txBox="1"/>
          <p:nvPr/>
        </p:nvSpPr>
        <p:spPr>
          <a:xfrm rot="16200000">
            <a:off x="58066" y="3027450"/>
            <a:ext cx="1458732" cy="256325"/>
          </a:xfrm>
          <a:prstGeom prst="rect">
            <a:avLst/>
          </a:prstGeom>
          <a:solidFill>
            <a:schemeClr val="bg1"/>
          </a:solidFill>
        </p:spPr>
        <p:txBody>
          <a:bodyPr wrap="square" lIns="0" rIns="0" rtlCol="0">
            <a:noAutofit/>
          </a:bodyPr>
          <a:lstStyle/>
          <a:p>
            <a:pPr algn="r">
              <a:spcBef>
                <a:spcPts val="600"/>
              </a:spcBef>
            </a:pPr>
            <a:r>
              <a:rPr lang="zh-CN" altLang="en-US" sz="1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兰索拉唑血药浓度</a:t>
            </a:r>
            <a:r>
              <a:rPr lang="en-US" altLang="zh-CN" sz="1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(ng/mL)</a:t>
            </a:r>
            <a:endParaRPr lang="zh-CN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1273316" y="4275055"/>
            <a:ext cx="4714223" cy="150736"/>
            <a:chOff x="971133" y="4593652"/>
            <a:chExt cx="4714223" cy="150736"/>
          </a:xfrm>
        </p:grpSpPr>
        <p:sp>
          <p:nvSpPr>
            <p:cNvPr id="6" name="文本框 18"/>
            <p:cNvSpPr txBox="1"/>
            <p:nvPr/>
          </p:nvSpPr>
          <p:spPr>
            <a:xfrm>
              <a:off x="971133" y="4593652"/>
              <a:ext cx="135046" cy="15073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 anchor="ctr">
              <a:noAutofit/>
            </a:bodyPr>
            <a:lstStyle/>
            <a:p>
              <a:pPr algn="ctr">
                <a:spcBef>
                  <a:spcPts val="600"/>
                </a:spcBef>
              </a:pPr>
              <a:r>
                <a:rPr lang="en-US" altLang="zh-CN" sz="9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 0</a:t>
              </a:r>
              <a:endPara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8" name="文本框 18"/>
            <p:cNvSpPr txBox="1"/>
            <p:nvPr/>
          </p:nvSpPr>
          <p:spPr>
            <a:xfrm>
              <a:off x="1252108" y="4593652"/>
              <a:ext cx="135046" cy="15073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 anchor="ctr">
              <a:noAutofit/>
            </a:bodyPr>
            <a:lstStyle/>
            <a:p>
              <a:pPr algn="ctr">
                <a:spcBef>
                  <a:spcPts val="600"/>
                </a:spcBef>
              </a:pPr>
              <a:r>
                <a:rPr lang="en-US" altLang="zh-CN" sz="9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 1</a:t>
              </a:r>
              <a:endPara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9" name="文本框 18"/>
            <p:cNvSpPr txBox="1"/>
            <p:nvPr/>
          </p:nvSpPr>
          <p:spPr>
            <a:xfrm>
              <a:off x="1533083" y="4593652"/>
              <a:ext cx="135046" cy="15073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 anchor="ctr">
              <a:noAutofit/>
            </a:bodyPr>
            <a:lstStyle/>
            <a:p>
              <a:pPr algn="ctr">
                <a:spcBef>
                  <a:spcPts val="600"/>
                </a:spcBef>
              </a:pPr>
              <a:r>
                <a:rPr lang="en-US" altLang="zh-CN" sz="9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 2</a:t>
              </a:r>
              <a:endPara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6" name="文本框 18"/>
            <p:cNvSpPr txBox="1"/>
            <p:nvPr/>
          </p:nvSpPr>
          <p:spPr>
            <a:xfrm>
              <a:off x="1827346" y="4593652"/>
              <a:ext cx="135046" cy="15073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 anchor="ctr">
              <a:noAutofit/>
            </a:bodyPr>
            <a:lstStyle/>
            <a:p>
              <a:pPr algn="ctr">
                <a:spcBef>
                  <a:spcPts val="600"/>
                </a:spcBef>
              </a:pPr>
              <a:r>
                <a:rPr lang="en-US" altLang="zh-CN" sz="9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 3</a:t>
              </a:r>
              <a:endPara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9" name="文本框 18"/>
            <p:cNvSpPr txBox="1"/>
            <p:nvPr/>
          </p:nvSpPr>
          <p:spPr>
            <a:xfrm>
              <a:off x="2108321" y="4593652"/>
              <a:ext cx="135046" cy="15073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 anchor="ctr">
              <a:noAutofit/>
            </a:bodyPr>
            <a:lstStyle/>
            <a:p>
              <a:pPr algn="ctr">
                <a:spcBef>
                  <a:spcPts val="600"/>
                </a:spcBef>
              </a:pPr>
              <a:r>
                <a:rPr lang="en-US" altLang="zh-CN" sz="9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 4</a:t>
              </a:r>
              <a:endPara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0" name="文本框 18"/>
            <p:cNvSpPr txBox="1"/>
            <p:nvPr/>
          </p:nvSpPr>
          <p:spPr>
            <a:xfrm>
              <a:off x="2677542" y="4593652"/>
              <a:ext cx="135046" cy="15073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 anchor="ctr">
              <a:noAutofit/>
            </a:bodyPr>
            <a:lstStyle/>
            <a:p>
              <a:pPr algn="ctr">
                <a:spcBef>
                  <a:spcPts val="600"/>
                </a:spcBef>
              </a:pPr>
              <a:r>
                <a:rPr lang="en-US" altLang="zh-CN" sz="9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 6</a:t>
              </a:r>
              <a:endPara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2" name="文本框 18"/>
            <p:cNvSpPr txBox="1"/>
            <p:nvPr/>
          </p:nvSpPr>
          <p:spPr>
            <a:xfrm>
              <a:off x="3250093" y="4593652"/>
              <a:ext cx="135046" cy="15073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 anchor="ctr">
              <a:noAutofit/>
            </a:bodyPr>
            <a:lstStyle/>
            <a:p>
              <a:pPr algn="ctr">
                <a:spcBef>
                  <a:spcPts val="600"/>
                </a:spcBef>
              </a:pPr>
              <a:r>
                <a:rPr lang="en-US" altLang="zh-CN" sz="9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 8</a:t>
              </a:r>
              <a:endPara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3" name="文本框 18"/>
            <p:cNvSpPr txBox="1"/>
            <p:nvPr/>
          </p:nvSpPr>
          <p:spPr>
            <a:xfrm>
              <a:off x="4381603" y="4593652"/>
              <a:ext cx="158646" cy="15073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 anchor="ctr">
              <a:noAutofit/>
            </a:bodyPr>
            <a:lstStyle/>
            <a:p>
              <a:pPr algn="ctr">
                <a:spcBef>
                  <a:spcPts val="600"/>
                </a:spcBef>
              </a:pPr>
              <a:r>
                <a:rPr lang="en-US" altLang="zh-CN" sz="9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12</a:t>
              </a:r>
              <a:endPara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4" name="文本框 18"/>
            <p:cNvSpPr txBox="1"/>
            <p:nvPr/>
          </p:nvSpPr>
          <p:spPr>
            <a:xfrm>
              <a:off x="5526710" y="4593652"/>
              <a:ext cx="158646" cy="15073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 anchor="ctr">
              <a:noAutofit/>
            </a:bodyPr>
            <a:lstStyle/>
            <a:p>
              <a:pPr algn="ctr">
                <a:spcBef>
                  <a:spcPts val="600"/>
                </a:spcBef>
              </a:pPr>
              <a:r>
                <a:rPr lang="en-US" altLang="zh-CN" sz="9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16</a:t>
              </a:r>
              <a:endPara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6" name="文本框 18"/>
          <p:cNvSpPr txBox="1"/>
          <p:nvPr/>
        </p:nvSpPr>
        <p:spPr>
          <a:xfrm>
            <a:off x="2829492" y="4381419"/>
            <a:ext cx="1458732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rIns="0" rtlCol="0">
            <a:spAutoFit/>
          </a:bodyPr>
          <a:lstStyle/>
          <a:p>
            <a:pPr algn="r">
              <a:spcBef>
                <a:spcPts val="600"/>
              </a:spcBef>
            </a:pPr>
            <a:r>
              <a:rPr lang="zh-CN" altLang="en-US" sz="1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给药后时间（小时）</a:t>
            </a:r>
            <a:endParaRPr lang="zh-CN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60" name="Straight Connector 159"/>
          <p:cNvCxnSpPr/>
          <p:nvPr/>
        </p:nvCxnSpPr>
        <p:spPr>
          <a:xfrm>
            <a:off x="1503573" y="2106790"/>
            <a:ext cx="0" cy="2281337"/>
          </a:xfrm>
          <a:prstGeom prst="line">
            <a:avLst/>
          </a:prstGeom>
          <a:ln w="28575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/>
          <p:cNvCxnSpPr/>
          <p:nvPr/>
        </p:nvCxnSpPr>
        <p:spPr>
          <a:xfrm>
            <a:off x="2068723" y="2106790"/>
            <a:ext cx="0" cy="2281337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prstDash val="sysDash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9" name="矩形 28"/>
          <p:cNvSpPr/>
          <p:nvPr/>
        </p:nvSpPr>
        <p:spPr>
          <a:xfrm>
            <a:off x="11182350" y="1"/>
            <a:ext cx="1009650" cy="30479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有效性</a:t>
            </a:r>
            <a:endParaRPr lang="zh-CN" altLang="en-US" sz="1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45973" y="5373869"/>
            <a:ext cx="1088313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zh-CN" altLang="zh-CN" sz="14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一项随机入组</a:t>
            </a:r>
            <a:r>
              <a:rPr lang="en-US" altLang="zh-CN" sz="14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30</a:t>
            </a:r>
            <a:r>
              <a:rPr lang="zh-CN" altLang="zh-CN" sz="14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例健康受试者的药代动力学研究，采用交叉设计，以兰索拉唑碳酸氢钠胶囊（规格：每粒含兰索拉唑</a:t>
            </a:r>
            <a:r>
              <a:rPr lang="en-US" altLang="zh-CN" sz="14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30mg</a:t>
            </a:r>
            <a:r>
              <a:rPr lang="zh-CN" altLang="zh-CN" sz="14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和碳酸氢钠</a:t>
            </a:r>
            <a:r>
              <a:rPr lang="en-US" altLang="zh-CN" sz="14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1100mg</a:t>
            </a:r>
            <a:r>
              <a:rPr lang="zh-CN" altLang="zh-CN" sz="14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）</a:t>
            </a:r>
            <a:r>
              <a:rPr lang="zh-CN" altLang="en-US" sz="14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为</a:t>
            </a:r>
            <a:r>
              <a:rPr lang="zh-CN" altLang="zh-CN" sz="14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受试制剂</a:t>
            </a:r>
            <a:r>
              <a:rPr lang="zh-CN" altLang="en-US" sz="14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，</a:t>
            </a:r>
            <a:r>
              <a:rPr lang="zh-CN" altLang="zh-CN" sz="14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以武田生产的兰索拉唑肠溶胶囊（规格</a:t>
            </a:r>
            <a:r>
              <a:rPr lang="en-US" altLang="zh-CN" sz="14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30mg</a:t>
            </a:r>
            <a:r>
              <a:rPr lang="zh-CN" altLang="zh-CN" sz="14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）为对照</a:t>
            </a:r>
            <a:r>
              <a:rPr lang="zh-CN" altLang="en-US" sz="14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药品</a:t>
            </a:r>
            <a:r>
              <a:rPr lang="zh-CN" altLang="zh-CN" sz="14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，空腹单次给药。</a:t>
            </a:r>
            <a:r>
              <a:rPr lang="zh-CN" altLang="en-US" sz="14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研究结果：</a:t>
            </a:r>
            <a:r>
              <a:rPr lang="zh-CN" altLang="zh-CN" sz="14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兰索拉唑碳酸氢钠胶囊相较于兰索拉唑肠溶胶囊</a:t>
            </a:r>
            <a:r>
              <a:rPr lang="zh-CN" altLang="en-US" sz="14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（</a:t>
            </a:r>
            <a:r>
              <a:rPr lang="en-US" altLang="zh-CN" sz="1400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T</a:t>
            </a:r>
            <a:r>
              <a:rPr lang="en-US" altLang="zh-CN" sz="1400" kern="100" baseline="-25000" dirty="0" err="1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max</a:t>
            </a:r>
            <a:r>
              <a:rPr lang="en-US" altLang="zh-CN" sz="14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2.49h</a:t>
            </a:r>
            <a:r>
              <a:rPr lang="zh-CN" altLang="en-US" sz="14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、</a:t>
            </a:r>
            <a:r>
              <a:rPr lang="en-US" altLang="zh-CN" sz="1400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C</a:t>
            </a:r>
            <a:r>
              <a:rPr lang="en-US" altLang="zh-CN" sz="1400" kern="100" baseline="-25000" dirty="0" err="1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max</a:t>
            </a:r>
            <a:r>
              <a:rPr lang="en-US" altLang="zh-CN" sz="14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989ng/mL</a:t>
            </a:r>
            <a:r>
              <a:rPr lang="zh-CN" altLang="en-US" sz="14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）</a:t>
            </a:r>
            <a:r>
              <a:rPr lang="zh-CN" altLang="zh-CN" sz="14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可在</a:t>
            </a:r>
            <a:r>
              <a:rPr lang="zh-CN" altLang="zh-CN" sz="1400" b="1" kern="1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更短的时间</a:t>
            </a:r>
            <a:r>
              <a:rPr lang="zh-CN" altLang="en-US" sz="14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（</a:t>
            </a:r>
            <a:r>
              <a:rPr lang="en-US" altLang="zh-CN" sz="1400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T</a:t>
            </a:r>
            <a:r>
              <a:rPr lang="en-US" altLang="zh-CN" sz="1400" kern="100" baseline="-25000" dirty="0" err="1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max</a:t>
            </a:r>
            <a:r>
              <a:rPr lang="en-US" altLang="zh-CN" sz="14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0.495h</a:t>
            </a:r>
            <a:r>
              <a:rPr lang="zh-CN" altLang="en-US" sz="14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）</a:t>
            </a:r>
            <a:r>
              <a:rPr lang="zh-CN" altLang="zh-CN" sz="14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到达</a:t>
            </a:r>
            <a:r>
              <a:rPr lang="zh-CN" altLang="zh-CN" sz="1400" b="1" kern="1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更高的血药浓度峰值</a:t>
            </a:r>
            <a:r>
              <a:rPr lang="zh-CN" altLang="en-US" sz="14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（</a:t>
            </a:r>
            <a:r>
              <a:rPr lang="en-US" altLang="zh-CN" sz="14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1400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C</a:t>
            </a:r>
            <a:r>
              <a:rPr lang="en-US" altLang="zh-CN" sz="1400" kern="100" baseline="-25000" dirty="0" err="1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max</a:t>
            </a:r>
            <a:r>
              <a:rPr lang="en-US" altLang="zh-CN" sz="14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1510ng/mL </a:t>
            </a:r>
            <a:r>
              <a:rPr lang="zh-CN" altLang="en-US" sz="14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）</a:t>
            </a:r>
            <a:r>
              <a:rPr lang="zh-CN" altLang="zh-CN" sz="14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，</a:t>
            </a:r>
            <a:r>
              <a:rPr lang="zh-CN" altLang="zh-CN" sz="1400" b="1" kern="1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起效更快</a:t>
            </a:r>
            <a:r>
              <a:rPr lang="zh-CN" altLang="zh-CN" sz="14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，有助于患者快速缓解症状</a:t>
            </a:r>
            <a:r>
              <a:rPr lang="zh-CN" altLang="en-US" sz="14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。</a:t>
            </a:r>
            <a:endParaRPr lang="en-US" altLang="zh-CN" sz="1400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463902" y="4805334"/>
            <a:ext cx="109652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1" indent="-285750" defTabSz="12192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zh-CN" altLang="en-US" sz="1800" dirty="0">
                <a:solidFill>
                  <a:srgbClr val="002E83"/>
                </a:solidFill>
                <a:ea typeface="微软雅黑" panose="020B0503020204020204" pitchFamily="34" charset="-122"/>
                <a:cs typeface="Times New Roman" panose="02020603050405020304" pitchFamily="18" charset="0"/>
              </a:rPr>
              <a:t>研究结果显示：兰索拉唑碳酸氢钠胶囊</a:t>
            </a:r>
            <a:r>
              <a:rPr lang="zh-CN" altLang="zh-CN" sz="1800" dirty="0">
                <a:solidFill>
                  <a:srgbClr val="002E83"/>
                </a:solidFill>
                <a:ea typeface="微软雅黑" panose="020B0503020204020204" pitchFamily="34" charset="-122"/>
                <a:cs typeface="Times New Roman" panose="02020603050405020304" pitchFamily="18" charset="0"/>
              </a:rPr>
              <a:t>用药后</a:t>
            </a:r>
            <a:r>
              <a:rPr lang="en-US" altLang="zh-CN" sz="1800" dirty="0">
                <a:solidFill>
                  <a:srgbClr val="002E83"/>
                </a:solidFill>
                <a:ea typeface="微软雅黑" panose="020B0503020204020204" pitchFamily="34" charset="-122"/>
                <a:cs typeface="Times New Roman" panose="02020603050405020304" pitchFamily="18" charset="0"/>
              </a:rPr>
              <a:t>4</a:t>
            </a:r>
            <a:r>
              <a:rPr lang="zh-CN" altLang="zh-CN" sz="1800" dirty="0">
                <a:solidFill>
                  <a:srgbClr val="002E83"/>
                </a:solidFill>
                <a:ea typeface="微软雅黑" panose="020B0503020204020204" pitchFamily="34" charset="-122"/>
                <a:cs typeface="Times New Roman" panose="02020603050405020304" pitchFamily="18" charset="0"/>
              </a:rPr>
              <a:t>小时内的</a:t>
            </a:r>
            <a:r>
              <a:rPr lang="zh-CN" altLang="zh-CN" sz="1800" b="1" dirty="0">
                <a:solidFill>
                  <a:srgbClr val="002E83"/>
                </a:solidFill>
                <a:ea typeface="微软雅黑" panose="020B0503020204020204" pitchFamily="34" charset="-122"/>
                <a:cs typeface="Times New Roman" panose="02020603050405020304" pitchFamily="18" charset="0"/>
              </a:rPr>
              <a:t>抑酸能力优于兰索拉唑肠溶胶囊</a:t>
            </a:r>
            <a:endParaRPr lang="en-US" altLang="zh-CN" sz="1800" b="1" dirty="0">
              <a:solidFill>
                <a:srgbClr val="002E83"/>
              </a:solidFill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6" name="think-cell data - do not delete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think-cell Slide" r:id="rId2" imgW="5715" imgH="5715" progId="TCLayout.ActiveDocument.1">
                  <p:embed/>
                </p:oleObj>
              </mc:Choice>
              <mc:Fallback>
                <p:oleObj name="think-cell Slide" r:id="rId2" imgW="5715" imgH="5715" progId="TCLayout.ActiveDocument.1">
                  <p:embed/>
                  <p:pic>
                    <p:nvPicPr>
                      <p:cNvPr id="0" name="think-cell data - do not delete" hidden="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矩形 1"/>
          <p:cNvSpPr/>
          <p:nvPr/>
        </p:nvSpPr>
        <p:spPr>
          <a:xfrm>
            <a:off x="1" y="892"/>
            <a:ext cx="984763" cy="58301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grpSp>
        <p:nvGrpSpPr>
          <p:cNvPr id="12" name="组合 2"/>
          <p:cNvGrpSpPr/>
          <p:nvPr/>
        </p:nvGrpSpPr>
        <p:grpSpPr>
          <a:xfrm>
            <a:off x="192881" y="893"/>
            <a:ext cx="575915" cy="836495"/>
            <a:chOff x="841003" y="360040"/>
            <a:chExt cx="504056" cy="836712"/>
          </a:xfrm>
          <a:solidFill>
            <a:srgbClr val="2F5EB0"/>
          </a:solidFill>
        </p:grpSpPr>
        <p:sp>
          <p:nvSpPr>
            <p:cNvPr id="13" name="矩形 3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endParaRPr>
            </a:p>
          </p:txBody>
        </p:sp>
        <p:sp>
          <p:nvSpPr>
            <p:cNvPr id="14" name="等腰三角形 4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endParaRPr>
            </a:p>
          </p:txBody>
        </p:sp>
      </p:grpSp>
      <p:sp>
        <p:nvSpPr>
          <p:cNvPr id="15" name="标题 1"/>
          <p:cNvSpPr txBox="1"/>
          <p:nvPr/>
        </p:nvSpPr>
        <p:spPr>
          <a:xfrm>
            <a:off x="838200" y="365126"/>
            <a:ext cx="10515600" cy="52346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4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兰索拉唑碳酸氢钠胶囊获得国内外临床指南一致推荐</a:t>
            </a:r>
            <a:endParaRPr lang="zh-CN" altLang="en-US" sz="2400" b="1" dirty="0">
              <a:solidFill>
                <a:srgbClr val="002E8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38200" y="5100605"/>
            <a:ext cx="11048998" cy="1333911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 rtlCol="0" anchor="ctr">
            <a:noAutofit/>
          </a:bodyPr>
          <a:lstStyle>
            <a:defPPr>
              <a:defRPr lang="zh-CN"/>
            </a:defPPr>
            <a:lvl1pPr marL="285750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marL="285750" marR="0" lvl="0" indent="-28575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强烈推荐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PPI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治疗胃食管反流病，特别指出</a:t>
            </a: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2E83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当睡前给药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时，</a:t>
            </a: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PPI</a:t>
            </a: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碳酸氢钠复方制剂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在睡眠前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4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小时内可</a:t>
            </a: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2E83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更好地控制胃内 </a:t>
            </a: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srgbClr val="002E83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pH </a:t>
            </a: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2E83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值，疗效确切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002E83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5" name="文本框 12"/>
          <p:cNvSpPr txBox="1"/>
          <p:nvPr/>
        </p:nvSpPr>
        <p:spPr>
          <a:xfrm>
            <a:off x="768797" y="6470092"/>
            <a:ext cx="1111840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1.</a:t>
            </a:r>
            <a:r>
              <a:rPr kumimoji="0" lang="zh-CN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中国药学会医院药学专业委员会</a:t>
            </a:r>
            <a:r>
              <a:rPr kumimoji="0" lang="en-US" altLang="zh-CN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. </a:t>
            </a:r>
            <a:r>
              <a:rPr kumimoji="0" lang="zh-CN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质子泵抑制剂碳酸氢钠复方制剂临床应用专家共识</a:t>
            </a:r>
            <a:r>
              <a:rPr kumimoji="0" lang="en-US" altLang="zh-CN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. </a:t>
            </a:r>
            <a:r>
              <a:rPr kumimoji="0" lang="zh-CN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中国医院药学杂志</a:t>
            </a:r>
            <a:r>
              <a:rPr kumimoji="0" lang="en-US" altLang="zh-CN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. 2023.</a:t>
            </a:r>
            <a:br>
              <a:rPr kumimoji="0" lang="en-US" altLang="zh-CN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</a:br>
            <a:r>
              <a:rPr kumimoji="0" lang="en-US" altLang="zh-CN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Arial" panose="020B0604020202020204" pitchFamily="34" charset="0"/>
              </a:rPr>
              <a:t>2. Katz P, et al. ACG Clinical Guideline for the Diagnosis and Management of Gastroesophageal Reflux Disease. </a:t>
            </a:r>
            <a:r>
              <a:rPr lang="en-US" altLang="zh-CN" sz="8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Am J Gastroenterol 2021;00:1–30. </a:t>
            </a:r>
            <a:endParaRPr lang="en-US" altLang="zh-CN" sz="8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10"/>
          <p:cNvSpPr txBox="1"/>
          <p:nvPr/>
        </p:nvSpPr>
        <p:spPr>
          <a:xfrm>
            <a:off x="838197" y="1452226"/>
            <a:ext cx="11049001" cy="2933196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 rtlCol="0" anchor="ctr">
            <a:noAutofit/>
          </a:bodyPr>
          <a:lstStyle>
            <a:defPPr>
              <a:defRPr lang="zh-CN"/>
            </a:defPPr>
            <a:lvl1pPr marL="285750" indent="-285750">
              <a:lnSpc>
                <a:spcPct val="150000"/>
              </a:lnSpc>
              <a:buFont typeface="Arial" panose="020B0604020202020204" pitchFamily="34" charset="0"/>
              <a:buChar char="•"/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marL="285750" marR="0" lvl="0" indent="-285750" algn="just" defTabSz="914400" rtl="0" eaLnBrk="1" fontAlgn="auto" latinLnBrk="0" hangingPunct="1">
              <a:spcBef>
                <a:spcPts val="3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2E83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消化性溃疡患者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可使用</a:t>
            </a: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PPI</a:t>
            </a: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碳酸氢钠复方制剂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，尤其对于十二指肠溃疡合并嗳气的患者，可明显缓解其嗳气症状（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B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级推荐，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1b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级证据）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spcBef>
                <a:spcPts val="3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2E83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胃食管反流病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按需治疗患者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,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推荐使用</a:t>
            </a: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PPI</a:t>
            </a: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碳酸氢钠复方制剂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（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A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级推荐，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1b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级证据），尤其是</a:t>
            </a: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2E83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需夜间酸控制患者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（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B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级推荐，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2a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级证据）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spcBef>
                <a:spcPts val="3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PPI</a:t>
            </a: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碳酸氢钠复方制剂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用于</a:t>
            </a: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2E83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上消化道出血高危患者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，可以有效控制胃内的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pH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值，预防上消化道出血（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A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级推荐，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1b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级证据）</a:t>
            </a:r>
            <a:endParaRPr kumimoji="0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1182350" y="1"/>
            <a:ext cx="1009650" cy="30479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有效性</a:t>
            </a:r>
            <a:endParaRPr lang="zh-CN" altLang="en-US" sz="1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38199" y="1031458"/>
            <a:ext cx="11049001" cy="430374"/>
          </a:xfrm>
          <a:prstGeom prst="rect">
            <a:avLst/>
          </a:prstGeom>
          <a:solidFill>
            <a:srgbClr val="002E83"/>
          </a:solidFill>
        </p:spPr>
        <p:txBody>
          <a:bodyPr wrap="square" rtlCol="0">
            <a:spAutoFit/>
          </a:bodyPr>
          <a:lstStyle/>
          <a:p>
            <a:pPr marL="342900" marR="0" lvl="0" indent="-342900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p"/>
              <a:defRPr/>
            </a:pP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2023</a:t>
            </a:r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中国药学会医院药学专业委员会</a:t>
            </a: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《</a:t>
            </a: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质子泵抑制剂碳酸氢钠复方制剂临床应用专家共识</a:t>
            </a: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》 </a:t>
            </a:r>
            <a:r>
              <a:rPr kumimoji="0" lang="en-US" altLang="zh-CN" sz="2000" b="1" i="0" u="none" strike="noStrike" kern="1200" cap="none" spc="0" normalizeH="0" baseline="3000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</a:t>
            </a:r>
            <a:endParaRPr lang="zh-CN" altLang="en-US" sz="2000" baseline="30000" dirty="0">
              <a:solidFill>
                <a:schemeClr val="bg1"/>
              </a:solidFill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816428" y="4690742"/>
            <a:ext cx="11070770" cy="400110"/>
          </a:xfrm>
          <a:prstGeom prst="rect">
            <a:avLst/>
          </a:prstGeom>
          <a:solidFill>
            <a:srgbClr val="002E83"/>
          </a:solidFill>
        </p:spPr>
        <p:txBody>
          <a:bodyPr wrap="square">
            <a:spAutoFit/>
          </a:bodyPr>
          <a:lstStyle/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p"/>
              <a:defRPr/>
            </a:pP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2021</a:t>
            </a: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美国胃肠病学会</a:t>
            </a: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《</a:t>
            </a: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胃食管反流病诊断和管理指南</a:t>
            </a: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》</a:t>
            </a:r>
            <a:r>
              <a:rPr kumimoji="0" lang="en-US" altLang="zh-CN" sz="2000" b="1" i="0" u="none" strike="noStrike" kern="1200" cap="none" spc="0" normalizeH="0" baseline="3000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</a:t>
            </a:r>
            <a:endParaRPr kumimoji="0" lang="en-US" altLang="zh-CN" sz="2000" b="1" i="0" u="none" strike="noStrike" kern="1200" cap="none" spc="0" normalizeH="0" baseline="30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" name="think-cell data - do not delete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think-cell Slide" r:id="rId2" imgW="5715" imgH="5715" progId="TCLayout.ActiveDocument.1">
                  <p:embed/>
                </p:oleObj>
              </mc:Choice>
              <mc:Fallback>
                <p:oleObj name="think-cell Slide" r:id="rId2" imgW="5715" imgH="5715" progId="TCLayout.ActiveDocument.1">
                  <p:embed/>
                  <p:pic>
                    <p:nvPicPr>
                      <p:cNvPr id="0" name="think-cell data - do not delete" hidden="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矩形 1"/>
          <p:cNvSpPr/>
          <p:nvPr/>
        </p:nvSpPr>
        <p:spPr>
          <a:xfrm>
            <a:off x="1" y="892"/>
            <a:ext cx="984763" cy="58301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grpSp>
        <p:nvGrpSpPr>
          <p:cNvPr id="34" name="组合 2"/>
          <p:cNvGrpSpPr/>
          <p:nvPr/>
        </p:nvGrpSpPr>
        <p:grpSpPr>
          <a:xfrm>
            <a:off x="192881" y="893"/>
            <a:ext cx="575915" cy="836495"/>
            <a:chOff x="841003" y="360040"/>
            <a:chExt cx="504056" cy="836712"/>
          </a:xfrm>
          <a:solidFill>
            <a:srgbClr val="2F5EB0"/>
          </a:solidFill>
        </p:grpSpPr>
        <p:sp>
          <p:nvSpPr>
            <p:cNvPr id="35" name="矩形 3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5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36" name="等腰三角形 4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5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37" name="标题 1"/>
          <p:cNvSpPr txBox="1"/>
          <p:nvPr/>
        </p:nvSpPr>
        <p:spPr>
          <a:xfrm>
            <a:off x="838200" y="365126"/>
            <a:ext cx="11068050" cy="52346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24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创新直混工艺</a:t>
            </a:r>
            <a:r>
              <a:rPr lang="zh-CN" altLang="zh-CN" sz="24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采用碳酸氢钠替代肠溶包衣，实现胃内速溶，快速达峰</a:t>
            </a:r>
            <a:endParaRPr lang="zh-CN" altLang="zh-CN" sz="2400" b="1" dirty="0">
              <a:solidFill>
                <a:srgbClr val="002E83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endParaRPr lang="zh-CN" altLang="en-US" sz="2400" b="1" dirty="0">
              <a:solidFill>
                <a:srgbClr val="002E83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2" name="ïsḷíḓe"/>
          <p:cNvSpPr/>
          <p:nvPr/>
        </p:nvSpPr>
        <p:spPr>
          <a:xfrm flipV="1">
            <a:off x="475810" y="1639505"/>
            <a:ext cx="6984000" cy="45719"/>
          </a:xfrm>
          <a:prstGeom prst="rect">
            <a:avLst/>
          </a:prstGeom>
          <a:solidFill>
            <a:srgbClr val="002E83"/>
          </a:solidFill>
          <a:ln w="38100">
            <a:noFill/>
            <a:round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20" name="内容占位符 2"/>
          <p:cNvSpPr txBox="1"/>
          <p:nvPr/>
        </p:nvSpPr>
        <p:spPr>
          <a:xfrm>
            <a:off x="772884" y="1775453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zh-CN" altLang="en-US" sz="2000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兰索拉唑碳酸氢钠胶囊为</a:t>
            </a:r>
            <a:r>
              <a:rPr lang="en-US" altLang="zh-CN" sz="20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2.3</a:t>
            </a:r>
            <a:r>
              <a:rPr lang="zh-CN" altLang="en-US" sz="20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类改良型</a:t>
            </a:r>
            <a:r>
              <a:rPr lang="zh-CN" altLang="en-US" sz="2000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新药</a:t>
            </a:r>
            <a:endParaRPr lang="en-US" altLang="zh-CN" sz="2000" dirty="0">
              <a:solidFill>
                <a:srgbClr val="002E8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6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国家发明专利：</a:t>
            </a:r>
            <a:r>
              <a:rPr lang="zh-CN" altLang="en-US" sz="16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一种兰索拉唑胶囊的制备方法</a:t>
            </a:r>
            <a:endParaRPr lang="zh-CN" altLang="en-US" sz="16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en-US" sz="2000" dirty="0">
              <a:solidFill>
                <a:schemeClr val="accent5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11182350" y="1"/>
            <a:ext cx="1009650" cy="30479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创新性</a:t>
            </a:r>
            <a:endParaRPr lang="zh-CN" altLang="en-US" sz="1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2"/>
          <p:cNvSpPr txBox="1"/>
          <p:nvPr/>
        </p:nvSpPr>
        <p:spPr>
          <a:xfrm>
            <a:off x="495300" y="6599237"/>
            <a:ext cx="1097289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zh-CN" altLang="en-US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来源：</a:t>
            </a:r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1. </a:t>
            </a:r>
            <a:r>
              <a:rPr lang="zh-CN" altLang="en-US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武建卓</a:t>
            </a:r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 </a:t>
            </a:r>
            <a:r>
              <a:rPr lang="zh-CN" altLang="en-US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等</a:t>
            </a:r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中国抗生素杂志</a:t>
            </a:r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2019</a:t>
            </a:r>
            <a:r>
              <a:rPr lang="zh-CN" altLang="en-US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2. </a:t>
            </a:r>
            <a:r>
              <a:rPr lang="zh-CN" altLang="en-US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信维宁临床试验报告</a:t>
            </a:r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en-US" altLang="zh-CN" sz="800" dirty="0"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23972" y="4275909"/>
            <a:ext cx="10639423" cy="18955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zh-CN" altLang="en-US" sz="16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提升质量与稳定性</a:t>
            </a:r>
            <a:endParaRPr lang="en-US" altLang="zh-CN" sz="1600" b="1" dirty="0">
              <a:solidFill>
                <a:srgbClr val="002E8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采用直混工艺，制备过程无需制粒干燥，药物不受湿热影响，保护药物稳定性，解决肠溶制剂包衣工艺不稳定的问题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zh-CN" altLang="zh-CN" sz="16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采用碳酸氢钠替代肠溶包衣，</a:t>
            </a:r>
            <a:r>
              <a:rPr lang="zh-CN" altLang="en-US" sz="16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助力崩解，</a:t>
            </a:r>
            <a:r>
              <a:rPr lang="zh-CN" altLang="zh-CN" sz="16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实现胃内速溶</a:t>
            </a:r>
            <a:endParaRPr lang="en-US" altLang="zh-CN" sz="1600" b="1" dirty="0">
              <a:solidFill>
                <a:srgbClr val="002E8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采用直混工艺制备，其崩解剂不会由于前期接触水分而降低崩解性能，从而保证了良好的崩解特性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由于未进行制粒，崩解后形成比表面积相对较大的细粉，可更好地分布在体内，有助于药物的释放、吸收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 rotWithShape="1">
          <a:blip r:embed="rId4"/>
          <a:srcRect b="26444"/>
          <a:stretch>
            <a:fillRect/>
          </a:stretch>
        </p:blipFill>
        <p:spPr>
          <a:xfrm>
            <a:off x="768796" y="2599178"/>
            <a:ext cx="4975468" cy="1349309"/>
          </a:xfrm>
          <a:prstGeom prst="rect">
            <a:avLst/>
          </a:prstGeom>
        </p:spPr>
      </p:pic>
      <p:sp>
        <p:nvSpPr>
          <p:cNvPr id="10" name="Rectangle: Rounded Corners 12"/>
          <p:cNvSpPr/>
          <p:nvPr/>
        </p:nvSpPr>
        <p:spPr>
          <a:xfrm>
            <a:off x="495297" y="4275909"/>
            <a:ext cx="10793187" cy="1941111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2"/>
          <p:cNvSpPr/>
          <p:nvPr/>
        </p:nvSpPr>
        <p:spPr>
          <a:xfrm>
            <a:off x="495295" y="1661438"/>
            <a:ext cx="6957827" cy="2624303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ïṩļïdê"/>
          <p:cNvSpPr txBox="1"/>
          <p:nvPr/>
        </p:nvSpPr>
        <p:spPr>
          <a:xfrm>
            <a:off x="631183" y="1294269"/>
            <a:ext cx="5757425" cy="40011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25000"/>
              <a:buFontTx/>
              <a:buNone/>
              <a:defRPr/>
            </a:pPr>
            <a:r>
              <a:rPr lang="zh-CN" altLang="en-US" sz="20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直混工艺主要创新点与优势</a:t>
            </a:r>
            <a:endParaRPr lang="en-US" altLang="zh-CN" sz="2000" b="1" dirty="0">
              <a:solidFill>
                <a:srgbClr val="002E83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lt"/>
            </a:endParaRPr>
          </a:p>
        </p:txBody>
      </p:sp>
      <p:pic>
        <p:nvPicPr>
          <p:cNvPr id="14" name="Picture 12"/>
          <p:cNvPicPr>
            <a:picLocks noChangeAspect="1"/>
          </p:cNvPicPr>
          <p:nvPr/>
        </p:nvPicPr>
        <p:blipFill rotWithShape="1">
          <a:blip r:embed="rId5"/>
          <a:srcRect l="2957" t="14167" r="-2957" b="2680"/>
          <a:stretch>
            <a:fillRect/>
          </a:stretch>
        </p:blipFill>
        <p:spPr>
          <a:xfrm>
            <a:off x="7933139" y="1634490"/>
            <a:ext cx="3285467" cy="2551189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</p:pic>
      <p:sp>
        <p:nvSpPr>
          <p:cNvPr id="15" name="TextBox 24"/>
          <p:cNvSpPr txBox="1"/>
          <p:nvPr/>
        </p:nvSpPr>
        <p:spPr>
          <a:xfrm>
            <a:off x="9575872" y="3407004"/>
            <a:ext cx="135959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b="1" u="sng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专利期限至</a:t>
            </a:r>
            <a:r>
              <a:rPr lang="en-US" altLang="zh-CN" b="1" u="sng" dirty="0">
                <a:latin typeface="微软雅黑" panose="020B0503020204020204" pitchFamily="34" charset="-122"/>
                <a:ea typeface="微软雅黑" panose="020B0503020204020204" pitchFamily="34" charset="-122"/>
              </a:rPr>
              <a:t>2032</a:t>
            </a:r>
            <a:r>
              <a:rPr lang="zh-CN" altLang="en-US" b="1" u="sng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b="1" u="sng" dirty="0"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r>
              <a:rPr lang="zh-CN" altLang="en-US" b="1" u="sng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endParaRPr lang="en-US" u="sng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"/>
          <p:cNvSpPr/>
          <p:nvPr/>
        </p:nvSpPr>
        <p:spPr>
          <a:xfrm>
            <a:off x="1" y="892"/>
            <a:ext cx="984763" cy="58301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grpSp>
        <p:nvGrpSpPr>
          <p:cNvPr id="15" name="组合 2"/>
          <p:cNvGrpSpPr/>
          <p:nvPr/>
        </p:nvGrpSpPr>
        <p:grpSpPr>
          <a:xfrm>
            <a:off x="192881" y="893"/>
            <a:ext cx="575915" cy="836495"/>
            <a:chOff x="841003" y="360040"/>
            <a:chExt cx="504056" cy="836712"/>
          </a:xfrm>
          <a:solidFill>
            <a:srgbClr val="2F5EB0"/>
          </a:solidFill>
        </p:grpSpPr>
        <p:sp>
          <p:nvSpPr>
            <p:cNvPr id="16" name="矩形 3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endParaRPr>
            </a:p>
          </p:txBody>
        </p:sp>
        <p:sp>
          <p:nvSpPr>
            <p:cNvPr id="17" name="等腰三角形 4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endParaRPr>
            </a:p>
          </p:txBody>
        </p:sp>
      </p:grpSp>
      <p:sp>
        <p:nvSpPr>
          <p:cNvPr id="18" name="标题 1"/>
          <p:cNvSpPr txBox="1"/>
          <p:nvPr/>
        </p:nvSpPr>
        <p:spPr>
          <a:xfrm>
            <a:off x="838199" y="365126"/>
            <a:ext cx="10735733" cy="52346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400" b="1" kern="100" dirty="0">
                <a:solidFill>
                  <a:srgbClr val="002E83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兰索拉唑碳酸氢钠胶囊</a:t>
            </a:r>
            <a:r>
              <a:rPr lang="zh-CN" altLang="en-US" sz="24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服药方便，临床决策更简便可靠，节约医疗资源</a:t>
            </a:r>
            <a:endParaRPr lang="zh-CN" altLang="en-US" sz="2400" b="1" dirty="0">
              <a:solidFill>
                <a:srgbClr val="002E8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576184" y="2546635"/>
            <a:ext cx="9110991" cy="829945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b="1" kern="100" dirty="0">
                <a:solidFill>
                  <a:srgbClr val="002E83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本品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为</a:t>
            </a:r>
            <a:r>
              <a:rPr lang="zh-CN" altLang="en-US" sz="1600" b="1" kern="100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国企自主研发的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2E83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复方胃溶速释质子泵抑制剂且是</a:t>
            </a:r>
            <a:r>
              <a:rPr lang="zh-CN" altLang="en-US" sz="16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指南共识推荐的首选药物组合</a:t>
            </a:r>
            <a:endParaRPr lang="en-US" altLang="zh-CN" sz="1600" b="1" dirty="0">
              <a:solidFill>
                <a:srgbClr val="002E83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  <a:p>
            <a:pPr>
              <a:lnSpc>
                <a:spcPct val="150000"/>
              </a:lnSpc>
            </a:pP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服药方便（</a:t>
            </a:r>
            <a:r>
              <a:rPr lang="en-US" altLang="zh-CN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天</a:t>
            </a:r>
            <a:r>
              <a:rPr lang="en-US" altLang="zh-CN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粒），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弥补了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2E83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患者需联合服药的短板，满足了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2E83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胃排空障碍或肠道吸收差患者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需求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566324" y="5372526"/>
            <a:ext cx="8592458" cy="10693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2E83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本品快速强效、持久稳定发挥抑酸作用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，缓解症状，助力黏膜及溃疡愈合，改善患者生活质量 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本品为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复方制剂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，固定组方，</a:t>
            </a:r>
            <a:r>
              <a:rPr lang="zh-CN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规范使用，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减少自由联合</a:t>
            </a:r>
            <a:r>
              <a:rPr lang="zh-CN" altLang="en-US" sz="1600" b="1" noProof="0" dirty="0">
                <a:ln>
                  <a:noFill/>
                </a:ln>
                <a:solidFill>
                  <a:srgbClr val="002E83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用药安全隐患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defRPr/>
            </a:pPr>
            <a:endParaRPr lang="en-US" altLang="zh-CN" sz="1600" baseline="30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矩形 4"/>
          <p:cNvSpPr/>
          <p:nvPr/>
        </p:nvSpPr>
        <p:spPr>
          <a:xfrm>
            <a:off x="380652" y="2373150"/>
            <a:ext cx="2195532" cy="1198586"/>
          </a:xfrm>
          <a:prstGeom prst="rect">
            <a:avLst/>
          </a:prstGeom>
          <a:gradFill>
            <a:gsLst>
              <a:gs pos="0">
                <a:srgbClr val="3467C2"/>
              </a:gs>
              <a:gs pos="100000">
                <a:schemeClr val="accent1">
                  <a:lumMod val="75000"/>
                </a:schemeClr>
              </a:gs>
            </a:gsLst>
            <a:lin ang="10800000" scaled="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zh-CN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algn="ctr">
              <a:lnSpc>
                <a:spcPct val="150000"/>
              </a:lnSpc>
              <a:defRPr/>
            </a:pPr>
            <a:r>
              <a:rPr lang="zh-CN" altLang="en-US" sz="1800" b="1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弥补目录短板</a:t>
            </a:r>
            <a:endParaRPr kumimoji="0" lang="en-US" altLang="zh-CN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zh-CN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0" name="矩形 4"/>
          <p:cNvSpPr/>
          <p:nvPr/>
        </p:nvSpPr>
        <p:spPr>
          <a:xfrm>
            <a:off x="372397" y="5231004"/>
            <a:ext cx="2195532" cy="1188000"/>
          </a:xfrm>
          <a:prstGeom prst="rect">
            <a:avLst/>
          </a:prstGeom>
          <a:gradFill>
            <a:gsLst>
              <a:gs pos="0">
                <a:srgbClr val="3467C2"/>
              </a:gs>
              <a:gs pos="100000">
                <a:schemeClr val="accent1">
                  <a:lumMod val="75000"/>
                </a:schemeClr>
              </a:gs>
            </a:gsLst>
            <a:lin ang="10800000" scaled="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公共健康获益</a:t>
            </a:r>
            <a:endParaRPr kumimoji="0" lang="en-US" altLang="zh-CN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2574579" y="2382073"/>
            <a:ext cx="8735105" cy="115685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564514" y="5238077"/>
            <a:ext cx="8735105" cy="115685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文本框 21"/>
          <p:cNvSpPr txBox="1"/>
          <p:nvPr/>
        </p:nvSpPr>
        <p:spPr>
          <a:xfrm>
            <a:off x="2587046" y="3941263"/>
            <a:ext cx="8599749" cy="1198880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本品适应症明确，用法简单，</a:t>
            </a:r>
            <a:r>
              <a:rPr lang="zh-CN" altLang="en-US" sz="16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更易于临床规范管理，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滥用风险低</a:t>
            </a:r>
            <a:endParaRPr kumimoji="0" lang="en-US" altLang="zh-CN" sz="1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16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全流程本土化生产，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保障药品的安全供应</a:t>
            </a:r>
            <a:r>
              <a:rPr lang="zh-CN" altLang="en-US" sz="1600" b="1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，促进国内经济发展</a:t>
            </a:r>
            <a:endParaRPr lang="en-US" altLang="zh-CN" sz="1600" b="1" dirty="0">
              <a:solidFill>
                <a:srgbClr val="002E8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defRPr/>
            </a:pPr>
            <a:endParaRPr lang="en-US" altLang="zh-CN" sz="16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矩形 4"/>
          <p:cNvSpPr/>
          <p:nvPr/>
        </p:nvSpPr>
        <p:spPr>
          <a:xfrm>
            <a:off x="373867" y="3802438"/>
            <a:ext cx="2195532" cy="1198586"/>
          </a:xfrm>
          <a:prstGeom prst="rect">
            <a:avLst/>
          </a:prstGeom>
          <a:gradFill>
            <a:gsLst>
              <a:gs pos="0">
                <a:srgbClr val="3467C2"/>
              </a:gs>
              <a:gs pos="100000">
                <a:schemeClr val="accent1">
                  <a:lumMod val="75000"/>
                </a:schemeClr>
              </a:gs>
            </a:gsLst>
            <a:lin ang="10800000" scaled="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  <a:defRPr/>
            </a:pPr>
            <a:r>
              <a:rPr lang="zh-CN" altLang="en-US" b="1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临床管理规范</a:t>
            </a:r>
            <a:endParaRPr lang="en-US" altLang="zh-CN" b="1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2567794" y="3811361"/>
            <a:ext cx="8735105" cy="115685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11182350" y="1"/>
            <a:ext cx="1009650" cy="30479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公平性</a:t>
            </a:r>
            <a:endParaRPr lang="zh-CN" altLang="en-US" sz="1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569499" y="1116121"/>
            <a:ext cx="8592458" cy="7875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kumimoji="0" lang="zh-CN" altLang="en-US" sz="16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复方制剂</a:t>
            </a:r>
            <a:r>
              <a:rPr kumimoji="0" lang="zh-CN" altLang="en-US" sz="1600" b="1" i="0" u="none" strike="noStrike" cap="none" spc="0" normalizeH="0" baseline="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节约</a:t>
            </a:r>
            <a:r>
              <a:rPr kumimoji="0" lang="zh-CN" altLang="en-US" sz="1600" b="1" i="0" u="none" strike="noStrike" kern="100" cap="none" spc="0" normalizeH="0" baseline="0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医疗资源</a:t>
            </a:r>
            <a:r>
              <a:rPr kumimoji="0" lang="zh-CN" altLang="en-US" sz="16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</a:t>
            </a:r>
            <a:r>
              <a:rPr kumimoji="0" lang="zh-CN" altLang="en-US" sz="1600" b="1" i="0" u="none" strike="noStrike" cap="none" spc="0" normalizeH="0" baseline="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减少</a:t>
            </a:r>
            <a:r>
              <a:rPr lang="zh-CN" altLang="en-US" sz="1600" b="1" kern="100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多环节</a:t>
            </a:r>
            <a:r>
              <a:rPr kumimoji="0" lang="zh-CN" altLang="en-US" sz="1600" b="1" i="0" u="none" strike="noStrike" kern="100" cap="none" spc="0" normalizeH="0" baseline="0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运营成本</a:t>
            </a:r>
            <a:r>
              <a:rPr kumimoji="0" lang="zh-CN" altLang="en-US" sz="16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，进一步减少医保基金支付</a:t>
            </a:r>
            <a:endParaRPr kumimoji="0" lang="zh-CN" altLang="en-US" sz="16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>
              <a:lnSpc>
                <a:spcPct val="150000"/>
              </a:lnSpc>
              <a:defRPr/>
            </a:pPr>
            <a:r>
              <a:rPr kumimoji="0" lang="zh-CN" altLang="en-US" sz="16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复方制剂</a:t>
            </a:r>
            <a:r>
              <a:rPr kumimoji="0" lang="zh-CN" altLang="en-US" sz="1600" b="1" i="0" u="none" strike="noStrike" cap="none" spc="0" normalizeH="0" baseline="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满足</a:t>
            </a:r>
            <a:r>
              <a:rPr kumimoji="0" lang="zh-CN" altLang="en-US" sz="1600" b="1" i="0" u="none" strike="noStrike" kern="100" cap="none" spc="0" normalizeH="0" baseline="0" dirty="0">
                <a:solidFill>
                  <a:srgbClr val="002E8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患者基本用药需求</a:t>
            </a:r>
            <a:r>
              <a:rPr kumimoji="0" lang="zh-CN" altLang="en-US" sz="16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，降低患者负担</a:t>
            </a:r>
            <a:endParaRPr kumimoji="0" lang="zh-CN" altLang="en-US" sz="16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" name="矩形 4"/>
          <p:cNvSpPr/>
          <p:nvPr/>
        </p:nvSpPr>
        <p:spPr>
          <a:xfrm>
            <a:off x="375572" y="966344"/>
            <a:ext cx="2195532" cy="1188000"/>
          </a:xfrm>
          <a:prstGeom prst="rect">
            <a:avLst/>
          </a:prstGeom>
          <a:gradFill>
            <a:gsLst>
              <a:gs pos="0">
                <a:srgbClr val="3467C2"/>
              </a:gs>
              <a:gs pos="100000">
                <a:schemeClr val="accent1">
                  <a:lumMod val="75000"/>
                </a:schemeClr>
              </a:gs>
            </a:gsLst>
            <a:lin ang="10800000" scaled="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医保基金可控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567689" y="973417"/>
            <a:ext cx="8735105" cy="115685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THINKCELLSHAPEDONOTDELETE" val="thinkcellActiveDocDoNotDelete"/>
</p:tagLst>
</file>

<file path=ppt/tags/tag10.xml><?xml version="1.0" encoding="utf-8"?>
<p:tagLst xmlns:p="http://schemas.openxmlformats.org/presentationml/2006/main">
  <p:tag name="THINKCELLSHAPEDONOTDELETE" val="thinkcellActiveDocDoNotDelete"/>
</p:tagLst>
</file>

<file path=ppt/tags/tag11.xml><?xml version="1.0" encoding="utf-8"?>
<p:tagLst xmlns:p="http://schemas.openxmlformats.org/presentationml/2006/main">
  <p:tag name="THINKCELLSHAPEDONOTDELETE" val="thinkcellActiveDocDoNotDelete"/>
</p:tagLst>
</file>

<file path=ppt/tags/tag15.xml><?xml version="1.0" encoding="utf-8"?>
<p:tagLst xmlns:p="http://schemas.openxmlformats.org/presentationml/2006/main">
  <p:tag name="KSO_WPP_MARK_KEY" val="b6f78f73-d40a-4d5b-a2b7-c79d5cf4a99d"/>
  <p:tag name="THINKCELLPRESENTATIONDONOTDELETE" val="&lt;?xml version=&quot;1.0&quot; encoding=&quot;UTF-16&quot; standalone=&quot;yes&quot;?&gt;&lt;root reqver=&quot;28224&quot;&gt;&lt;version val=&quot;35334&quot;/&gt;&lt;CPresentation id=&quot;1&quot;&gt;&lt;m_precDefaultNumber&gt;&lt;m_yearfmt&gt;&lt;begin val=&quot;0&quot;/&gt;&lt;end val=&quot;4&quot;/&gt;&lt;/m_yearfmt&gt;&lt;/m_precDefaultNumber&gt;&lt;m_precDefaultPercent&gt;&lt;m_yearfmt&gt;&lt;begin val=&quot;0&quot;/&gt;&lt;end val=&quot;4&quot;/&gt;&lt;/m_yearfmt&gt;&lt;/m_precDefaultPercent&gt;&lt;m_precDefaultDate&gt;&lt;m_yearfmt&gt;&lt;begin val=&quot;0&quot;/&gt;&lt;end val=&quot;4&quot;/&gt;&lt;/m_yearfmt&gt;&lt;/m_precDefaultDate&gt;&lt;m_precDefaultDay&gt;&lt;m_bNumberIsYear val=&quot;0&quot;/&gt;&lt;m_strFormatTime&gt;%#d&lt;/m_strFormatTime&gt;&lt;m_yearfmt&gt;&lt;begin val=&quot;0&quot;/&gt;&lt;end val=&quot;4&quot;/&gt;&lt;/m_yearfmt&gt;&lt;/m_precDefaultDay&gt;&lt;m_precDefaultWeek&gt;&lt;m_yearfmt&gt;&lt;begin val=&quot;0&quot;/&gt;&lt;end val=&quot;4&quot;/&gt;&lt;/m_yearfmt&gt;&lt;/m_precDefaultWeek&gt;&lt;m_precDefaultMonth&gt;&lt;m_yearfmt&gt;&lt;begin val=&quot;0&quot;/&gt;&lt;end val=&quot;4&quot;/&gt;&lt;/m_yearfmt&gt;&lt;/m_precDefaultMonth&gt;&lt;m_precDefaultQuarter&gt;&lt;m_bNumberIsYear val=&quot;0&quot;/&gt;&lt;m_strFormatTime&gt;Q%5&lt;/m_strFormatTime&gt;&lt;m_yearfmt&gt;&lt;begin val=&quot;0&quot;/&gt;&lt;end val=&quot;4&quot;/&gt;&lt;/m_yearfmt&gt;&lt;/m_precDefaultQuarter&gt;&lt;m_precDefaultYear&gt;&lt;m_bNumberIsYear val=&quot;0&quot;/&gt;&lt;m_strFormatTime&gt;%Y&lt;/m_strFormatTime&gt;&lt;m_yearfmt&gt;&lt;begin val=&quot;0&quot;/&gt;&lt;end val=&quot;0&quot;/&gt;&lt;/m_yearfmt&gt;&lt;/m_precDefaultYear&gt;&lt;m_precDefaultFYDay&gt;&lt;m_yearfmt&gt;&lt;begin val=&quot;0&quot;/&gt;&lt;end val=&quot;4&quot;/&gt;&lt;/m_yearfmt&gt;&lt;/m_precDefaultFYDay&gt;&lt;m_precDefaultFYWeek&gt;&lt;m_yearfmt&gt;&lt;begin val=&quot;0&quot;/&gt;&lt;end val=&quot;4&quot;/&gt;&lt;/m_yearfmt&gt;&lt;/m_precDefaultFYWeek&gt;&lt;m_precDefaultFYMonth&gt;&lt;m_yearfmt&gt;&lt;begin val=&quot;0&quot;/&gt;&lt;end val=&quot;4&quot;/&gt;&lt;/m_yearfmt&gt;&lt;/m_precDefaultFYMonth&gt;&lt;m_precDefaultFYQuarter&gt;&lt;m_yearfmt&gt;&lt;begin val=&quot;0&quot;/&gt;&lt;end val=&quot;4&quot;/&gt;&lt;/m_yearfmt&gt;&lt;/m_precDefaultFYQuarter&gt;&lt;m_precDefaultFYYear&gt;&lt;m_yearfmt&gt;&lt;begin val=&quot;0&quot;/&gt;&lt;end val=&quot;4&quot;/&gt;&lt;/m_yearfmt&gt;&lt;/m_precDefaultFYYear&gt;&lt;m_mruColor&gt;&lt;m_vecMRU length=&quot;0&quot;/&gt;&lt;/m_mruColor&gt;&lt;/CPresentation&gt;&lt;/root&gt;"/>
  <p:tag name="THINKCELLUNDODONOTDELETE" val="0"/>
  <p:tag name="COMMONDATA" val="eyJoZGlkIjoiNTFkOGU0YTk0ZDc4ZjdiMjE3NWI5NzA2YzJkYWJjMmYifQ=="/>
  <p:tag name="commondata" val="eyJoZGlkIjoiNzI1MzljODBiNDliMzEyMzFlZWNlN2EzYjU0N2YzMWEifQ=="/>
</p:tagLst>
</file>

<file path=ppt/tags/tag2.xml><?xml version="1.0" encoding="utf-8"?>
<p:tagLst xmlns:p="http://schemas.openxmlformats.org/presentationml/2006/main">
  <p:tag name="THINKCELLSHAPEDONOTDELETE" val="thinkcellActiveDocDoNotDelete"/>
</p:tagLst>
</file>

<file path=ppt/tags/tag3.xml><?xml version="1.0" encoding="utf-8"?>
<p:tagLst xmlns:p="http://schemas.openxmlformats.org/presentationml/2006/main">
  <p:tag name="THINKCELLSHAPEDONOTDELETE" val="thinkcellActiveDocDoNotDelete"/>
</p:tagLst>
</file>

<file path=ppt/tags/tag4.xml><?xml version="1.0" encoding="utf-8"?>
<p:tagLst xmlns:p="http://schemas.openxmlformats.org/presentationml/2006/main">
  <p:tag name="THINKCELLSHAPEDONOTDELETE" val="thinkcellActiveDocDoNotDelete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THINKCELLSHAPEDONOTDELETE" val="thinkcellActiveDocDoNotDelete"/>
</p:tagLst>
</file>

<file path=ppt/tags/tag8.xml><?xml version="1.0" encoding="utf-8"?>
<p:tagLst xmlns:p="http://schemas.openxmlformats.org/presentationml/2006/main">
  <p:tag name="KSO_WM_UNIT_TABLE_BEAUTIFY" val="smartTable{d9a23518-15e9-41c2-ae08-5dd3f28fc00d}"/>
</p:tagLst>
</file>

<file path=ppt/tags/tag9.xml><?xml version="1.0" encoding="utf-8"?>
<p:tagLst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item1.xml>��< ? m s o - c o n t e n t T y p e ? > < F o r m T e m p l a t e s   x m l n s = " h t t p : / / s c h e m a s . m i c r o s o f t . c o m / s h a r e p o i n t / v 3 / c o n t e n t t y p e / f o r m s " > < D i s p l a y > D o c u m e n t L i b r a r y F o r m < / D i s p l a y > < E d i t > D o c u m e n t L i b r a r y F o r m < / E d i t > < N e w > D o c u m e n t L i b r a r y F o r m < / N e w > < / F o r m T e m p l a t e s > 
</file>

<file path=customXml/item2.xml>��< ? x m l   v e r s i o n = " 1 . 0 " ? > < c t : c o n t e n t T y p e S c h e m a   c t : _ = " "   m a : _ = " "   m a : c o n t e n t T y p e N a m e = " D o c u m e n t "   m a : c o n t e n t T y p e I D = " 0 x 0 1 0 1 0 0 A C 8 4 F 5 7 C E 6 0 1 7 4 4 C 8 2 B E 0 7 2 B 0 D 4 4 4 A 1 C "   m a : c o n t e n t T y p e V e r s i o n = " 1 7 "   m a : c o n t e n t T y p e D e s c r i p t i o n = " C r e a t e   a   n e w   d o c u m e n t . "   m a : c o n t e n t T y p e S c o p e = " "   m a : v e r s i o n I D = " 3 b 9 a f f 8 8 2 6 e 1 a 5 2 8 7 5 8 4 e 3 7 c c 4 c b 9 8 6 c "   x m l n s : c t = " h t t p : / / s c h e m a s . m i c r o s o f t . c o m / o f f i c e / 2 0 0 6 / m e t a d a t a / c o n t e n t T y p e "   x m l n s : m a = " h t t p : / / s c h e m a s . m i c r o s o f t . c o m / o f f i c e / 2 0 0 6 / m e t a d a t a / p r o p e r t i e s / m e t a A t t r i b u t e s " >  
 < x s d : s c h e m a   t a r g e t N a m e s p a c e = " h t t p : / / s c h e m a s . m i c r o s o f t . c o m / o f f i c e / 2 0 0 6 / m e t a d a t a / p r o p e r t i e s "   m a : r o o t = " t r u e "   m a : f i e l d s I D = " 4 d 2 f f 9 d e 1 b d 4 4 d 7 8 7 9 5 7 3 e 9 b 8 7 7 f 1 6 6 8 "   n s 3 : _ = " "   n s 4 : _ = " "   x m l n s : x s d = " h t t p : / / w w w . w 3 . o r g / 2 0 0 1 / X M L S c h e m a "   x m l n s : x s = " h t t p : / / w w w . w 3 . o r g / 2 0 0 1 / X M L S c h e m a "   x m l n s : p = " h t t p : / / s c h e m a s . m i c r o s o f t . c o m / o f f i c e / 2 0 0 6 / m e t a d a t a / p r o p e r t i e s "   x m l n s : n s 3 = " 2 c d 9 d b 7 e - 9 e 4 7 - 4 b 0 a - 9 0 9 7 - 0 6 8 c b 1 7 c 9 e 3 d "   x m l n s : n s 4 = " 9 3 9 5 2 f 1 4 - 8 3 4 1 - 4 4 8 9 - 9 b e c - 6 a a a c 1 1 8 a c 3 b " >  
 < x s d : i m p o r t   n a m e s p a c e = " 2 c d 9 d b 7 e - 9 e 4 7 - 4 b 0 a - 9 0 9 7 - 0 6 8 c b 1 7 c 9 e 3 d " / >  
 < x s d : i m p o r t   n a m e s p a c e = " 9 3 9 5 2 f 1 4 - 8 3 4 1 - 4 4 8 9 - 9 b e c - 6 a a a c 1 1 8 a c 3 b " / >  
 < x s d : e l e m e n t   n a m e = " p r o p e r t i e s " >  
 < x s d : c o m p l e x T y p e >  
 < x s d : s e q u e n c e >  
 < x s d : e l e m e n t   n a m e = " d o c u m e n t M a n a g e m e n t " >  
 < x s d : c o m p l e x T y p e >  
 < x s d : a l l >  
 < x s d : e l e m e n t   r e f = " n s 3 : M e d i a S e r v i c e M e t a d a t a "   m i n O c c u r s = " 0 " / >  
 < x s d : e l e m e n t   r e f = " n s 3 : M e d i a S e r v i c e F a s t M e t a d a t a "   m i n O c c u r s = " 0 " / >  
 < x s d : e l e m e n t   r e f = " n s 3 : M e d i a S e r v i c e A u t o K e y P o i n t s "   m i n O c c u r s = " 0 " / >  
 < x s d : e l e m e n t   r e f = " n s 3 : M e d i a S e r v i c e K e y P o i n t s "   m i n O c c u r s = " 0 " / >  
 < x s d : e l e m e n t   r e f = " n s 4 : S h a r e d W i t h U s e r s "   m i n O c c u r s = " 0 " / >  
 < x s d : e l e m e n t   r e f = " n s 4 : S h a r e d W i t h D e t a i l s "   m i n O c c u r s = " 0 " / >  
 < x s d : e l e m e n t   r e f = " n s 4 : S h a r i n g H i n t H a s h "   m i n O c c u r s = " 0 " / >  
 < x s d : e l e m e n t   r e f = " n s 3 : M e d i a S e r v i c e A u t o T a g s "   m i n O c c u r s = " 0 " / >  
 < x s d : e l e m e n t   r e f = " n s 3 : M e d i a S e r v i c e O C R "   m i n O c c u r s = " 0 " / >  
 < x s d : e l e m e n t   r e f = " n s 3 : M e d i a S e r v i c e G e n e r a t i o n T i m e "   m i n O c c u r s = " 0 " / >  
 < x s d : e l e m e n t   r e f = " n s 3 : M e d i a S e r v i c e E v e n t H a s h C o d e "   m i n O c c u r s = " 0 " / >  
 < x s d : e l e m e n t   r e f = " n s 3 : M e d i a S e r v i c e D a t e T a k e n "   m i n O c c u r s = " 0 " / >  
 < x s d : e l e m e n t   r e f = " n s 3 : M e d i a L e n g t h I n S e c o n d s "   m i n O c c u r s = " 0 " / >  
 < x s d : e l e m e n t   r e f = " n s 3 : _ a c t i v i t y "   m i n O c c u r s = " 0 " / >  
 < x s d : e l e m e n t   r e f = " n s 3 : M e d i a S e r v i c e O b j e c t D e t e c t o r V e r s i o n s "   m i n O c c u r s = " 0 " / >  
 < x s d : e l e m e n t   r e f = " n s 3 : M e d i a S e r v i c e S y s t e m T a g s "   m i n O c c u r s = " 0 " / >  
 < x s d : e l e m e n t   r e f = " n s 3 : M e d i a S e r v i c e S e a r c h P r o p e r t i e s "   m i n O c c u r s = " 0 " / >  
 < / x s d : a l l >  
 < / x s d : c o m p l e x T y p e >  
 < / x s d : e l e m e n t >  
 < / x s d : s e q u e n c e >  
 < / x s d : c o m p l e x T y p e >  
 < / x s d : e l e m e n t >  
 < / x s d : s c h e m a >  
 < x s d : s c h e m a   t a r g e t N a m e s p a c e = " 2 c d 9 d b 7 e - 9 e 4 7 - 4 b 0 a - 9 0 9 7 - 0 6 8 c b 1 7 c 9 e 3 d "   e l e m e n t F o r m D e f a u l t = " q u a l i f i e d "   x m l n s : x s d = " h t t p : / / w w w . w 3 . o r g / 2 0 0 1 / X M L S c h e m a "   x m l n s : x s = " h t t p : / / w w w . w 3 . o r g / 2 0 0 1 / X M L S c h e m a "   x m l n s : d m s = " h t t p : / / s c h e m a s . m i c r o s o f t . c o m / o f f i c e / 2 0 0 6 / d o c u m e n t M a n a g e m e n t / t y p e s "   x m l n s : p c = " h t t p : / / s c h e m a s . m i c r o s o f t . c o m / o f f i c e / i n f o p a t h / 2 0 0 7 / P a r t n e r C o n t r o l s " >  
 < x s d : i m p o r t   n a m e s p a c e = " h t t p : / / s c h e m a s . m i c r o s o f t . c o m / o f f i c e / 2 0 0 6 / d o c u m e n t M a n a g e m e n t / t y p e s " / >  
 < x s d : i m p o r t   n a m e s p a c e = " h t t p : / / s c h e m a s . m i c r o s o f t . c o m / o f f i c e / i n f o p a t h / 2 0 0 7 / P a r t n e r C o n t r o l s " / >  
 < x s d : e l e m e n t   n a m e = " M e d i a S e r v i c e M e t a d a t a "   m a : i n d e x = " 8 "   n i l l a b l e = " t r u e "   m a : d i s p l a y N a m e = " M e d i a S e r v i c e M e t a d a t a "   m a : h i d d e n = " t r u e "   m a : i n t e r n a l N a m e = " M e d i a S e r v i c e M e t a d a t a "   m a : r e a d O n l y = " t r u e " >  
 < x s d : s i m p l e T y p e >  
 < x s d : r e s t r i c t i o n   b a s e = " d m s : N o t e " / >  
 < / x s d : s i m p l e T y p e >  
 < / x s d : e l e m e n t >  
 < x s d : e l e m e n t   n a m e = " M e d i a S e r v i c e F a s t M e t a d a t a "   m a : i n d e x = " 9 "   n i l l a b l e = " t r u e "   m a : d i s p l a y N a m e = " M e d i a S e r v i c e F a s t M e t a d a t a "   m a : h i d d e n = " t r u e "   m a : i n t e r n a l N a m e = " M e d i a S e r v i c e F a s t M e t a d a t a "   m a : r e a d O n l y = " t r u e " >  
 < x s d : s i m p l e T y p e >  
 < x s d : r e s t r i c t i o n   b a s e = " d m s : N o t e " / >  
 < / x s d : s i m p l e T y p e >  
 < / x s d : e l e m e n t >  
 < x s d : e l e m e n t   n a m e = " M e d i a S e r v i c e A u t o K e y P o i n t s "   m a : i n d e x = " 1 0 "   n i l l a b l e = " t r u e "   m a : d i s p l a y N a m e = " M e d i a S e r v i c e A u t o K e y P o i n t s "   m a : h i d d e n = " t r u e "   m a : i n t e r n a l N a m e = " M e d i a S e r v i c e A u t o K e y P o i n t s "   m a : r e a d O n l y = " t r u e " >  
 < x s d : s i m p l e T y p e >  
 < x s d : r e s t r i c t i o n   b a s e = " d m s : N o t e " / >  
 < / x s d : s i m p l e T y p e >  
 < / x s d : e l e m e n t >  
 < x s d : e l e m e n t   n a m e = " M e d i a S e r v i c e K e y P o i n t s "   m a : i n d e x = " 1 1 "   n i l l a b l e = " t r u e "   m a : d i s p l a y N a m e = " K e y P o i n t s "   m a : i n t e r n a l N a m e = " M e d i a S e r v i c e K e y P o i n t s "   m a : r e a d O n l y = " t r u e " >  
 < x s d : s i m p l e T y p e >  
 < x s d : r e s t r i c t i o n   b a s e = " d m s : N o t e " >  
 < x s d : m a x L e n g t h   v a l u e = " 2 5 5 " / >  
 < / x s d : r e s t r i c t i o n >  
 < / x s d : s i m p l e T y p e >  
 < / x s d : e l e m e n t >  
 < x s d : e l e m e n t   n a m e = " M e d i a S e r v i c e A u t o T a g s "   m a : i n d e x = " 1 5 "   n i l l a b l e = " t r u e "   m a : d i s p l a y N a m e = " T a g s "   m a : i n t e r n a l N a m e = " M e d i a S e r v i c e A u t o T a g s "   m a : r e a d O n l y = " t r u e " >  
 < x s d : s i m p l e T y p e >  
 < x s d : r e s t r i c t i o n   b a s e = " d m s : T e x t " / >  
 < / x s d : s i m p l e T y p e >  
 < / x s d : e l e m e n t >  
 < x s d : e l e m e n t   n a m e = " M e d i a S e r v i c e O C R "   m a : i n d e x = " 1 6 "   n i l l a b l e = " t r u e "   m a : d i s p l a y N a m e = " E x t r a c t e d   T e x t "   m a : i n t e r n a l N a m e = " M e d i a S e r v i c e O C R "   m a : r e a d O n l y = " t r u e " >  
 < x s d : s i m p l e T y p e >  
 < x s d : r e s t r i c t i o n   b a s e = " d m s : N o t e " >  
 < x s d : m a x L e n g t h   v a l u e = " 2 5 5 " / >  
 < / x s d : r e s t r i c t i o n >  
 < / x s d : s i m p l e T y p e >  
 < / x s d : e l e m e n t >  
 < x s d : e l e m e n t   n a m e = " M e d i a S e r v i c e G e n e r a t i o n T i m e "   m a : i n d e x = " 1 7 "   n i l l a b l e = " t r u e "   m a : d i s p l a y N a m e = " M e d i a S e r v i c e G e n e r a t i o n T i m e "   m a : h i d d e n = " t r u e "   m a : i n t e r n a l N a m e = " M e d i a S e r v i c e G e n e r a t i o n T i m e "   m a : r e a d O n l y = " t r u e " >  
 < x s d : s i m p l e T y p e >  
 < x s d : r e s t r i c t i o n   b a s e = " d m s : T e x t " / >  
 < / x s d : s i m p l e T y p e >  
 < / x s d : e l e m e n t >  
 < x s d : e l e m e n t   n a m e = " M e d i a S e r v i c e E v e n t H a s h C o d e "   m a : i n d e x = " 1 8 "   n i l l a b l e = " t r u e "   m a : d i s p l a y N a m e = " M e d i a S e r v i c e E v e n t H a s h C o d e "   m a : h i d d e n = " t r u e "   m a : i n t e r n a l N a m e = " M e d i a S e r v i c e E v e n t H a s h C o d e "   m a : r e a d O n l y = " t r u e " >  
 < x s d : s i m p l e T y p e >  
 < x s d : r e s t r i c t i o n   b a s e = " d m s : T e x t " / >  
 < / x s d : s i m p l e T y p e >  
 < / x s d : e l e m e n t >  
 < x s d : e l e m e n t   n a m e = " M e d i a S e r v i c e D a t e T a k e n "   m a : i n d e x = " 1 9 "   n i l l a b l e = " t r u e "   m a : d i s p l a y N a m e = " M e d i a S e r v i c e D a t e T a k e n "   m a : h i d d e n = " t r u e "   m a : i n t e r n a l N a m e = " M e d i a S e r v i c e D a t e T a k e n "   m a : r e a d O n l y = " t r u e " >  
 < x s d : s i m p l e T y p e >  
 < x s d : r e s t r i c t i o n   b a s e = " d m s : T e x t " / >  
 < / x s d : s i m p l e T y p e >  
 < / x s d : e l e m e n t >  
 < x s d : e l e m e n t   n a m e = " M e d i a L e n g t h I n S e c o n d s "   m a : i n d e x = " 2 0 "   n i l l a b l e = " t r u e "   m a : d i s p l a y N a m e = " M e d i a L e n g t h I n S e c o n d s "   m a : h i d d e n = " t r u e "   m a : i n t e r n a l N a m e = " M e d i a L e n g t h I n S e c o n d s "   m a : r e a d O n l y = " t r u e " >  
 < x s d : s i m p l e T y p e >  
 < x s d : r e s t r i c t i o n   b a s e = " d m s : U n k n o w n " / >  
 < / x s d : s i m p l e T y p e >  
 < / x s d : e l e m e n t >  
 < x s d : e l e m e n t   n a m e = " _ a c t i v i t y "   m a : i n d e x = " 2 1 "   n i l l a b l e = " t r u e "   m a : d i s p l a y N a m e = " _ a c t i v i t y "   m a : h i d d e n = " t r u e "   m a : i n t e r n a l N a m e = " _ a c t i v i t y " >  
 < x s d : s i m p l e T y p e >  
 < x s d : r e s t r i c t i o n   b a s e = " d m s : N o t e " / >  
 < / x s d : s i m p l e T y p e >  
 < / x s d : e l e m e n t >  
 < x s d : e l e m e n t   n a m e = " M e d i a S e r v i c e O b j e c t D e t e c t o r V e r s i o n s "   m a : i n d e x = " 2 2 "   n i l l a b l e = " t r u e "   m a : d i s p l a y N a m e = " M e d i a S e r v i c e O b j e c t D e t e c t o r V e r s i o n s "   m a : d e s c r i p t i o n = " "   m a : h i d d e n = " t r u e "   m a : i n d e x e d = " t r u e "   m a : i n t e r n a l N a m e = " M e d i a S e r v i c e O b j e c t D e t e c t o r V e r s i o n s "   m a : r e a d O n l y = " t r u e " >  
 < x s d : s i m p l e T y p e >  
 < x s d : r e s t r i c t i o n   b a s e = " d m s : T e x t " / >  
 < / x s d : s i m p l e T y p e >  
 < / x s d : e l e m e n t >  
 < x s d : e l e m e n t   n a m e = " M e d i a S e r v i c e S y s t e m T a g s "   m a : i n d e x = " 2 3 "   n i l l a b l e = " t r u e "   m a : d i s p l a y N a m e = " M e d i a S e r v i c e S y s t e m T a g s "   m a : h i d d e n = " t r u e "   m a : i n t e r n a l N a m e = " M e d i a S e r v i c e S y s t e m T a g s "   m a : r e a d O n l y = " t r u e " >  
 < x s d : s i m p l e T y p e >  
 < x s d : r e s t r i c t i o n   b a s e = " d m s : N o t e " / >  
 < / x s d : s i m p l e T y p e >  
 < / x s d : e l e m e n t >  
 < x s d : e l e m e n t   n a m e = " M e d i a S e r v i c e S e a r c h P r o p e r t i e s "   m a : i n d e x = " 2 4 "   n i l l a b l e = " t r u e "   m a : d i s p l a y N a m e = " M e d i a S e r v i c e S e a r c h P r o p e r t i e s "   m a : h i d d e n = " t r u e "   m a : i n t e r n a l N a m e = " M e d i a S e r v i c e S e a r c h P r o p e r t i e s "   m a : r e a d O n l y = " t r u e " >  
 < x s d : s i m p l e T y p e >  
 < x s d : r e s t r i c t i o n   b a s e = " d m s : N o t e " / >  
 < / x s d : s i m p l e T y p e >  
 < / x s d : e l e m e n t >  
 < / x s d : s c h e m a >  
 < x s d : s c h e m a   t a r g e t N a m e s p a c e = " 9 3 9 5 2 f 1 4 - 8 3 4 1 - 4 4 8 9 - 9 b e c - 6 a a a c 1 1 8 a c 3 b "   e l e m e n t F o r m D e f a u l t = " q u a l i f i e d "   x m l n s : x s d = " h t t p : / / w w w . w 3 . o r g / 2 0 0 1 / X M L S c h e m a "   x m l n s : x s = " h t t p : / / w w w . w 3 . o r g / 2 0 0 1 / X M L S c h e m a "   x m l n s : d m s = " h t t p : / / s c h e m a s . m i c r o s o f t . c o m / o f f i c e / 2 0 0 6 / d o c u m e n t M a n a g e m e n t / t y p e s "   x m l n s : p c = " h t t p : / / s c h e m a s . m i c r o s o f t . c o m / o f f i c e / i n f o p a t h / 2 0 0 7 / P a r t n e r C o n t r o l s " >  
 < x s d : i m p o r t   n a m e s p a c e = " h t t p : / / s c h e m a s . m i c r o s o f t . c o m / o f f i c e / 2 0 0 6 / d o c u m e n t M a n a g e m e n t / t y p e s " / >  
 < x s d : i m p o r t   n a m e s p a c e = " h t t p : / / s c h e m a s . m i c r o s o f t . c o m / o f f i c e / i n f o p a t h / 2 0 0 7 / P a r t n e r C o n t r o l s " / >  
 < x s d : e l e m e n t   n a m e = " S h a r e d W i t h U s e r s "   m a : i n d e x = " 1 2 "   n i l l a b l e = " t r u e "   m a : d i s p l a y N a m e = " S h a r e d   W i t h "   m a : i n t e r n a l N a m e = " S h a r e d W i t h U s e r s "   m a : r e a d O n l y = " t r u e " >  
 < x s d : c o m p l e x T y p e >  
 < x s d : c o m p l e x C o n t e n t >  
 < x s d : e x t e n s i o n   b a s e = " d m s : U s e r M u l t i " >  
 < x s d : s e q u e n c e >  
 < x s d : e l e m e n t   n a m e = " U s e r I n f o "   m i n O c c u r s = " 0 "   m a x O c c u r s = " u n b o u n d e d " >  
 < x s d : c o m p l e x T y p e >  
 < x s d : s e q u e n c e >  
 < x s d : e l e m e n t   n a m e = " D i s p l a y N a m e "   t y p e = " x s d : s t r i n g "   m i n O c c u r s = " 0 " / >  
 < x s d : e l e m e n t   n a m e = " A c c o u n t I d "   t y p e = " d m s : U s e r I d "   m i n O c c u r s = " 0 "   n i l l a b l e = " t r u e " / >  
 < x s d : e l e m e n t   n a m e = " A c c o u n t T y p e "   t y p e = " x s d : s t r i n g "   m i n O c c u r s = " 0 " / >  
 < / x s d : s e q u e n c e >  
 < / x s d : c o m p l e x T y p e >  
 < / x s d : e l e m e n t >  
 < / x s d : s e q u e n c e >  
 < / x s d : e x t e n s i o n >  
 < / x s d : c o m p l e x C o n t e n t >  
 < / x s d : c o m p l e x T y p e >  
 < / x s d : e l e m e n t >  
 < x s d : e l e m e n t   n a m e = " S h a r e d W i t h D e t a i l s "   m a : i n d e x = " 1 3 "   n i l l a b l e = " t r u e "   m a : d i s p l a y N a m e = " S h a r e d   W i t h   D e t a i l s "   m a : i n t e r n a l N a m e = " S h a r e d W i t h D e t a i l s "   m a : r e a d O n l y = " t r u e " >  
 < x s d : s i m p l e T y p e >  
 < x s d : r e s t r i c t i o n   b a s e = " d m s : N o t e " >  
 < x s d : m a x L e n g t h   v a l u e = " 2 5 5 " / >  
 < / x s d : r e s t r i c t i o n >  
 < / x s d : s i m p l e T y p e >  
 < / x s d : e l e m e n t >  
 < x s d : e l e m e n t   n a m e = " S h a r i n g H i n t H a s h "   m a : i n d e x = " 1 4 "   n i l l a b l e = " t r u e "   m a : d i s p l a y N a m e = " S h a r i n g   H i n t   H a s h "   m a : h i d d e n = " t r u e "   m a : i n t e r n a l N a m e = " S h a r i n g H i n t H a s h "   m a : r e a d O n l y = " t r u e " >  
 < x s d : s i m p l e T y p e >  
 < x s d : r e s t r i c t i o n   b a s e = " d m s : T e x t " / >  
 < / x s d : s i m p l e T y p e >  
 < / x s d : e l e m e n t >  
 < / x s d : s c h e m a >  
 < x s d : s c h e m a   t a r g e t N a m e s p a c e = " h t t p : / / s c h e m a s . o p e n x m l f o r m a t s . o r g / p a c k a g e / 2 0 0 6 / m e t a d a t a / c o r e - p r o p e r t i e s "   e l e m e n t F o r m D e f a u l t = " q u a l i f i e d "   a t t r i b u t e F o r m D e f a u l t = " u n q u a l i f i e d "   b l o c k D e f a u l t = " # a l l "   x m l n s = " h t t p : / / s c h e m a s . o p e n x m l f o r m a t s . o r g / p a c k a g e / 2 0 0 6 / m e t a d a t a / c o r e - p r o p e r t i e s "   x m l n s : x s d = " h t t p : / / w w w . w 3 . o r g / 2 0 0 1 / X M L S c h e m a "   x m l n s : x s i = " h t t p : / / w w w . w 3 . o r g / 2 0 0 1 / X M L S c h e m a - i n s t a n c e "   x m l n s : d c = " h t t p : / / p u r l . o r g / d c / e l e m e n t s / 1 . 1 / "   x m l n s : d c t e r m s = " h t t p : / / p u r l . o r g / d c / t e r m s / "   x m l n s : o d o c = " h t t p : / / s c h e m a s . m i c r o s o f t . c o m / i n t e r n a l / o b d " >  
 < x s d : i m p o r t   n a m e s p a c e = " h t t p : / / p u r l . o r g / d c / e l e m e n t s / 1 . 1 / "   s c h e m a L o c a t i o n = " h t t p : / / d u b l i n c o r e . o r g / s c h e m a s / x m l s / q d c / 2 0 0 3 / 0 4 / 0 2 / d c . x s d " / >  
 < x s d : i m p o r t   n a m e s p a c e = " h t t p : / / p u r l . o r g / d c / t e r m s / "   s c h e m a L o c a t i o n = " h t t p : / / d u b l i n c o r e . o r g / s c h e m a s / x m l s / q d c / 2 0 0 3 / 0 4 / 0 2 / d c t e r m s . x s d " / >  
 < x s d : e l e m e n t   n a m e = " c o r e P r o p e r t i e s "   t y p e = " C T _ c o r e P r o p e r t i e s " / >  
 < x s d : c o m p l e x T y p e   n a m e = " C T _ c o r e P r o p e r t i e s " >  
 < x s d : a l l >  
 < x s d : e l e m e n t   r e f = " d c : c r e a t o r "   m i n O c c u r s = " 0 "   m a x O c c u r s = " 1 " / >  
 < x s d : e l e m e n t   r e f = " d c t e r m s : c r e a t e d "   m i n O c c u r s = " 0 "   m a x O c c u r s = " 1 " / >  
 < x s d : e l e m e n t   r e f = " d c : i d e n t i f i e r "   m i n O c c u r s = " 0 "   m a x O c c u r s = " 1 " / >  
 < x s d : e l e m e n t   n a m e = " c o n t e n t T y p e "   m i n O c c u r s = " 0 "   m a x O c c u r s = " 1 "   t y p e = " x s d : s t r i n g "   m a : i n d e x = " 0 "   m a : d i s p l a y N a m e = " C o n t e n t   T y p e " / >  
 < x s d : e l e m e n t   r e f = " d c : t i t l e "   m i n O c c u r s = " 0 "   m a x O c c u r s = " 1 "   m a : i n d e x = " 4 "   m a : d i s p l a y N a m e = " T i t l e " / >  
 < x s d : e l e m e n t   r e f = " d c : s u b j e c t "   m i n O c c u r s = " 0 "   m a x O c c u r s = " 1 " / >  
 < x s d : e l e m e n t   r e f = " d c : d e s c r i p t i o n "   m i n O c c u r s = " 0 "   m a x O c c u r s = " 1 " / >  
 < x s d : e l e m e n t   n a m e = " k e y w o r d s "   m i n O c c u r s = " 0 "   m a x O c c u r s = " 1 "   t y p e = " x s d : s t r i n g " / >  
 < x s d : e l e m e n t   r e f = " d c : l a n g u a g e "   m i n O c c u r s = " 0 "   m a x O c c u r s = " 1 " / >  
 < x s d : e l e m e n t   n a m e = " c a t e g o r y "   m i n O c c u r s = " 0 "   m a x O c c u r s = " 1 "   t y p e = " x s d : s t r i n g " / >  
 < x s d : e l e m e n t   n a m e = " v e r s i o n "   m i n O c c u r s = " 0 "   m a x O c c u r s = " 1 "   t y p e = " x s d : s t r i n g " / >  
 < x s d : e l e m e n t   n a m e = " r e v i s i o n "   m i n O c c u r s = " 0 "   m a x O c c u r s = " 1 "   t y p e = " x s d : s t r i n g " >  
 < x s d : a n n o t a t i o n >  
 < x s d : d o c u m e n t a t i o n >  
                                                 T h i s   v a l u e   i n d i c a t e s   t h e   n u m b e r   o f   s a v e s   o r   r e v i s i o n s .   T h e   a p p l i c a t i o n   i s   r e s p o n s i b l e   f o r   u p d a t i n g   t h i s   v a l u e   a f t e r   e a c h   r e v i s i o n .  
                                         < / x s d : d o c u m e n t a t i o n >  
 < / x s d : a n n o t a t i o n >  
 < / x s d : e l e m e n t >  
 < x s d : e l e m e n t   n a m e = " l a s t M o d i f i e d B y "   m i n O c c u r s = " 0 "   m a x O c c u r s = " 1 "   t y p e = " x s d : s t r i n g " / >  
 < x s d : e l e m e n t   r e f = " d c t e r m s : m o d i f i e d "   m i n O c c u r s = " 0 "   m a x O c c u r s = " 1 " / >  
 < x s d : e l e m e n t   n a m e = " c o n t e n t S t a t u s "   m i n O c c u r s = " 0 "   m a x O c c u r s = " 1 "   t y p e = " x s d : s t r i n g " / >  
 < / x s d : a l l >  
 < / x s d : c o m p l e x T y p e >  
 < / x s d : s c h e m a >  
 < x s : s c h e m a   t a r g e t N a m e s p a c e = " h t t p : / / s c h e m a s . m i c r o s o f t . c o m / o f f i c e / i n f o p a t h / 2 0 0 7 / P a r t n e r C o n t r o l s "   e l e m e n t F o r m D e f a u l t = " q u a l i f i e d "   a t t r i b u t e F o r m D e f a u l t = " u n q u a l i f i e d "   x m l n s : p c = " h t t p : / / s c h e m a s . m i c r o s o f t . c o m / o f f i c e / i n f o p a t h / 2 0 0 7 / P a r t n e r C o n t r o l s "   x m l n s : x s = " h t t p : / / w w w . w 3 . o r g / 2 0 0 1 / X M L S c h e m a " >  
 < x s : e l e m e n t   n a m e = " P e r s o n " >  
 < x s : c o m p l e x T y p e >  
 < x s : s e q u e n c e >  
 < x s : e l e m e n t   r e f = " p c : D i s p l a y N a m e "   m i n O c c u r s = " 0 " > < / x s : e l e m e n t >  
 < x s : e l e m e n t   r e f = " p c : A c c o u n t I d "   m i n O c c u r s = " 0 " > < / x s : e l e m e n t >  
 < x s : e l e m e n t   r e f = " p c : A c c o u n t T y p e "   m i n O c c u r s = " 0 " > < / x s : e l e m e n t >  
 < / x s : s e q u e n c e >  
 < / x s : c o m p l e x T y p e >  
 < / x s : e l e m e n t >  
 < x s : e l e m e n t   n a m e = " D i s p l a y N a m e "   t y p e = " x s : s t r i n g " > < / x s : e l e m e n t >  
 < x s : e l e m e n t   n a m e = " A c c o u n t I d "   t y p e = " x s : s t r i n g " > < / x s : e l e m e n t >  
 < x s : e l e m e n t   n a m e = " A c c o u n t T y p e "   t y p e = " x s : s t r i n g " > < / x s : e l e m e n t >  
 < x s : e l e m e n t   n a m e = " B D C A s s o c i a t e d E n t i t y " >  
 < x s : c o m p l e x T y p e >  
 < x s : s e q u e n c e >  
 < x s : e l e m e n t   r e f = " p c : B D C E n t i t y "   m i n O c c u r s = " 0 "   m a x O c c u r s = " u n b o u n d e d " > < / x s : e l e m e n t >  
 < / x s : s e q u e n c e >  
 < x s : a t t r i b u t e   r e f = " p c : E n t i t y N a m e s p a c e " > < / x s : a t t r i b u t e >  
 < x s : a t t r i b u t e   r e f = " p c : E n t i t y N a m e " > < / x s : a t t r i b u t e >  
 < x s : a t t r i b u t e   r e f = " p c : S y s t e m I n s t a n c e N a m e " > < / x s : a t t r i b u t e >  
 < x s : a t t r i b u t e   r e f = " p c : A s s o c i a t i o n N a m e " > < / x s : a t t r i b u t e >  
 < / x s : c o m p l e x T y p e >  
 < / x s : e l e m e n t >  
 < x s : a t t r i b u t e   n a m e = " E n t i t y N a m e s p a c e "   t y p e = " x s : s t r i n g " > < / x s : a t t r i b u t e >  
 < x s : a t t r i b u t e   n a m e = " E n t i t y N a m e "   t y p e = " x s : s t r i n g " > < / x s : a t t r i b u t e >  
 < x s : a t t r i b u t e   n a m e = " S y s t e m I n s t a n c e N a m e "   t y p e = " x s : s t r i n g " > < / x s : a t t r i b u t e >  
 < x s : a t t r i b u t e   n a m e = " A s s o c i a t i o n N a m e "   t y p e = " x s : s t r i n g " > < / x s : a t t r i b u t e >  
 < x s : e l e m e n t   n a m e = " B D C E n t i t y " >  
 < x s : c o m p l e x T y p e >  
 < x s : s e q u e n c e >  
 < x s : e l e m e n t   r e f = " p c : E n t i t y D i s p l a y N a m e "   m i n O c c u r s = " 0 " > < / x s : e l e m e n t >  
 < x s : e l e m e n t   r e f = " p c : E n t i t y I n s t a n c e R e f e r e n c e "   m i n O c c u r s = " 0 " > < / x s : e l e m e n t >  
 < x s : e l e m e n t   r e f = " p c : E n t i t y I d 1 "   m i n O c c u r s = " 0 " > < / x s : e l e m e n t >  
 < x s : e l e m e n t   r e f = " p c : E n t i t y I d 2 "   m i n O c c u r s = " 0 " > < / x s : e l e m e n t >  
 < x s : e l e m e n t   r e f = " p c : E n t i t y I d 3 "   m i n O c c u r s = " 0 " > < / x s : e l e m e n t >  
 < x s : e l e m e n t   r e f = " p c : E n t i t y I d 4 "   m i n O c c u r s = " 0 " > < / x s : e l e m e n t >  
 < x s : e l e m e n t   r e f = " p c : E n t i t y I d 5 "   m i n O c c u r s = " 0 " > < / x s : e l e m e n t >  
 < / x s : s e q u e n c e >  
 < / x s : c o m p l e x T y p e >  
 < / x s : e l e m e n t >  
 < x s : e l e m e n t   n a m e = " E n t i t y D i s p l a y N a m e "   t y p e = " x s : s t r i n g " > < / x s : e l e m e n t >  
 < x s : e l e m e n t   n a m e = " E n t i t y I n s t a n c e R e f e r e n c e "   t y p e = " x s : s t r i n g " > < / x s : e l e m e n t >  
 < x s : e l e m e n t   n a m e = " E n t i t y I d 1 "   t y p e = " x s : s t r i n g " > < / x s : e l e m e n t >  
 < x s : e l e m e n t   n a m e = " E n t i t y I d 2 "   t y p e = " x s : s t r i n g " > < / x s : e l e m e n t >  
 < x s : e l e m e n t   n a m e = " E n t i t y I d 3 "   t y p e = " x s : s t r i n g " > < / x s : e l e m e n t >  
 < x s : e l e m e n t   n a m e = " E n t i t y I d 4 "   t y p e = " x s : s t r i n g " > < / x s : e l e m e n t >  
 < x s : e l e m e n t   n a m e = " E n t i t y I d 5 "   t y p e = " x s : s t r i n g " > < / x s : e l e m e n t >  
 < x s : e l e m e n t   n a m e = " T e r m s " >  
 < x s : c o m p l e x T y p e >  
 < x s : s e q u e n c e >  
 < x s : e l e m e n t   r e f = " p c : T e r m I n f o "   m i n O c c u r s = " 0 "   m a x O c c u r s = " u n b o u n d e d " > < / x s : e l e m e n t >  
 < / x s : s e q u e n c e >  
 < / x s : c o m p l e x T y p e >  
 < / x s : e l e m e n t >  
 < x s : e l e m e n t   n a m e = " T e r m I n f o " >  
 < x s : c o m p l e x T y p e >  
 < x s : s e q u e n c e >  
 < x s : e l e m e n t   r e f = " p c : T e r m N a m e "   m i n O c c u r s = " 0 " > < / x s : e l e m e n t >  
 < x s : e l e m e n t   r e f = " p c : T e r m I d "   m i n O c c u r s = " 0 " > < / x s : e l e m e n t >  
 < / x s : s e q u e n c e >  
 < / x s : c o m p l e x T y p e >  
 < / x s : e l e m e n t >  
 < x s : e l e m e n t   n a m e = " T e r m N a m e "   t y p e = " x s : s t r i n g " > < / x s : e l e m e n t >  
 < x s : e l e m e n t   n a m e = " T e r m I d "   t y p e = " x s : s t r i n g " > < / x s : e l e m e n t >  
 < / x s : s c h e m a >  
 < / c t : c o n t e n t T y p e S c h e m a > 
</file>

<file path=customXml/item3.xml>��< ? x m l   v e r s i o n = " 1 . 0 " ? > < p : p r o p e r t i e s   x m l n s : p = " h t t p : / / s c h e m a s . m i c r o s o f t . c o m / o f f i c e / 2 0 0 6 / m e t a d a t a / p r o p e r t i e s "   x m l n s : x s i = " h t t p : / / w w w . w 3 . o r g / 2 0 0 1 / X M L S c h e m a - i n s t a n c e "   x m l n s : p c = " h t t p : / / s c h e m a s . m i c r o s o f t . c o m / o f f i c e / i n f o p a t h / 2 0 0 7 / P a r t n e r C o n t r o l s " > < d o c u m e n t M a n a g e m e n t > < _ a c t i v i t y   x m l n s = " 2 c d 9 d b 7 e - 9 e 4 7 - 4 b 0 a - 9 0 9 7 - 0 6 8 c b 1 7 c 9 e 3 d "   x s i : n i l = " t r u e " / > < / d o c u m e n t M a n a g e m e n t > < / p : p r o p e r t i e s > 
</file>

<file path=customXml/itemProps12.xml><?xml version="1.0" encoding="utf-8"?>
<ds:datastoreItem xmlns:ds="http://schemas.openxmlformats.org/officeDocument/2006/customXml" ds:itemID="{0F6E9F10-C07A-4BA4-B4F7-7C228FADE968}">
  <ds:schemaRefs/>
</ds:datastoreItem>
</file>

<file path=customXml/itemProps13.xml><?xml version="1.0" encoding="utf-8"?>
<ds:datastoreItem xmlns:ds="http://schemas.openxmlformats.org/officeDocument/2006/customXml" ds:itemID="{6FCE7FC9-C2F7-4DE4-95A6-3B7B3A44B98C}">
  <ds:schemaRefs/>
</ds:datastoreItem>
</file>

<file path=customXml/itemProps14.xml><?xml version="1.0" encoding="utf-8"?>
<ds:datastoreItem xmlns:ds="http://schemas.openxmlformats.org/officeDocument/2006/customXml" ds:itemID="{ACCE9183-9CC4-4E78-AB06-6ED03F5F0449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3334</Words>
  <Application>WPS 演示</Application>
  <PresentationFormat>宽屏</PresentationFormat>
  <Paragraphs>245</Paragraphs>
  <Slides>9</Slides>
  <Notes>9</Notes>
  <HiddenSlides>0</HiddenSlides>
  <MMClips>0</MMClips>
  <ScaleCrop>false</ScaleCrop>
  <HeadingPairs>
    <vt:vector size="8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8</vt:i4>
      </vt:variant>
      <vt:variant>
        <vt:lpstr>幻灯片标题</vt:lpstr>
      </vt:variant>
      <vt:variant>
        <vt:i4>9</vt:i4>
      </vt:variant>
    </vt:vector>
  </HeadingPairs>
  <TitlesOfParts>
    <vt:vector size="32" baseType="lpstr">
      <vt:lpstr>Arial</vt:lpstr>
      <vt:lpstr>宋体</vt:lpstr>
      <vt:lpstr>Wingdings</vt:lpstr>
      <vt:lpstr>微软雅黑</vt:lpstr>
      <vt:lpstr>Impact MT Std</vt:lpstr>
      <vt:lpstr>等线</vt:lpstr>
      <vt:lpstr>Times New Roman</vt:lpstr>
      <vt:lpstr>华文细黑</vt:lpstr>
      <vt:lpstr>Times New Roman</vt:lpstr>
      <vt:lpstr>Arial</vt:lpstr>
      <vt:lpstr>Arial Unicode MS</vt:lpstr>
      <vt:lpstr>等线 Light</vt:lpstr>
      <vt:lpstr>Calibri</vt:lpstr>
      <vt:lpstr>自定义设计方案</vt:lpstr>
      <vt:lpstr>1_自定义设计方案</vt:lpstr>
      <vt:lpstr>TCLayout.ActiveDocument.1</vt:lpstr>
      <vt:lpstr>TCLayout.ActiveDocument.1</vt:lpstr>
      <vt:lpstr>TCLayout.ActiveDocument.1</vt:lpstr>
      <vt:lpstr>TCLayout.ActiveDocument.1</vt:lpstr>
      <vt:lpstr>TCLayout.ActiveDocument.1</vt:lpstr>
      <vt:lpstr>TCLayout.ActiveDocument.1</vt:lpstr>
      <vt:lpstr>TCLayout.ActiveDocument.1</vt:lpstr>
      <vt:lpstr>TCLayout.ActiveDocument.1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Jiang Xinyue</dc:creator>
  <cp:lastModifiedBy>绝不放手</cp:lastModifiedBy>
  <cp:revision>351</cp:revision>
  <cp:lastPrinted>2024-07-10T09:24:00Z</cp:lastPrinted>
  <dcterms:created xsi:type="dcterms:W3CDTF">2023-03-31T12:15:00Z</dcterms:created>
  <dcterms:modified xsi:type="dcterms:W3CDTF">2024-07-12T06:50:44Z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22792784D6AB4E65B182925257D4282A_12</vt:lpwstr>
  </property>
  <property fmtid="{D5CDD505-2E9C-101B-9397-08002B2CF9AE}" pid="3" name="KSOProductBuildVer">
    <vt:lpwstr>2052-12.1.0.16929</vt:lpwstr>
  </property>
  <property fmtid="{D5CDD505-2E9C-101B-9397-08002B2CF9AE}" pid="4" name="ContentTypeId">
    <vt:lpwstr>0x010100AC84F57CE601744C82BE072B0D444A1C</vt:lpwstr>
  </property>
</Properties>
</file>