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147472317" r:id="rId2"/>
    <p:sldId id="2147473441" r:id="rId3"/>
    <p:sldId id="19740" r:id="rId4"/>
    <p:sldId id="19741" r:id="rId5"/>
    <p:sldId id="19739" r:id="rId6"/>
    <p:sldId id="19745" r:id="rId7"/>
    <p:sldId id="19746" r:id="rId8"/>
    <p:sldId id="290" r:id="rId9"/>
    <p:sldId id="291" r:id="rId10"/>
    <p:sldId id="2147473432" r:id="rId11"/>
    <p:sldId id="19737" r:id="rId12"/>
    <p:sldId id="19747" r:id="rId13"/>
    <p:sldId id="19742" r:id="rId14"/>
    <p:sldId id="214747344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g Fang" initials="GF" lastIdx="6" clrIdx="0">
    <p:extLst>
      <p:ext uri="{19B8F6BF-5375-455C-9EA6-DF929625EA0E}">
        <p15:presenceInfo xmlns:p15="http://schemas.microsoft.com/office/powerpoint/2012/main" userId="099fdc21a5c27a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76D03-561E-4D10-8808-D204FE9C60A7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6B51-E558-4FBE-B3D7-A90723114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72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46B51-E558-4FBE-B3D7-A907231140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3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46B51-E558-4FBE-B3D7-A907231140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1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6B51-E558-4FBE-B3D7-A907231140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01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6B51-E558-4FBE-B3D7-A9072311401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24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46B51-E558-4FBE-B3D7-A907231140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0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8DCEA2-17D7-13A6-71D3-73E3D03D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6214-262A-4253-90DD-6E875C8F1FA6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5C91C0-CCC2-FEA8-3CC9-990A3C59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9AC1A0-1986-F9E4-BCA5-C054B93E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7FC0-BA83-41B8-A0AD-EDC4B32EF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79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F9419-FDF0-F359-A927-0A5F8588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9A7285-0C77-CA64-BD62-3A795F12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D30938-8C87-BBF4-B460-E04A5536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EC8B-D566-43ED-B276-541EF64E3406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55BCE-A0D9-6203-663A-76999348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A89426-7BDD-01A0-FC62-89073379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7FC0-BA83-41B8-A0AD-EDC4B32EF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56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56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>
            <a:extLst>
              <a:ext uri="{FF2B5EF4-FFF2-40B4-BE49-F238E27FC236}">
                <a16:creationId xmlns:a16="http://schemas.microsoft.com/office/drawing/2014/main" id="{AD59719B-289E-A97C-E65F-2271DC08F939}"/>
              </a:ext>
            </a:extLst>
          </p:cNvPr>
          <p:cNvSpPr/>
          <p:nvPr userDrawn="1"/>
        </p:nvSpPr>
        <p:spPr>
          <a:xfrm>
            <a:off x="0" y="-4411"/>
            <a:ext cx="12192000" cy="899268"/>
          </a:xfrm>
          <a:prstGeom prst="rect">
            <a:avLst/>
          </a:prstGeom>
          <a:gradFill flip="none" rotWithShape="1">
            <a:gsLst>
              <a:gs pos="0">
                <a:srgbClr val="6F2B91"/>
              </a:gs>
              <a:gs pos="60000">
                <a:srgbClr val="A2218D"/>
              </a:gs>
              <a:gs pos="100000">
                <a:srgbClr val="F47124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68006-DC4F-B0D6-77F0-7AC101D91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85BB3-7ACA-4E57-9A3B-CEB5EA1D649D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6783ED-72B6-6740-8DCA-C1D267874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CCB46C-2A7F-7BBA-C36D-45A7E0F4D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E07FC0-BA83-41B8-A0AD-EDC4B32EFBC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24BDBF7-BE2B-4141-38BD-C5F621D1B8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5060" y="109049"/>
            <a:ext cx="1197360" cy="5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F9146BF-3C8F-4868-F24F-92EA6033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583" y="641230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华文楷体" panose="0201060004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" name="标题 3">
            <a:extLst>
              <a:ext uri="{FF2B5EF4-FFF2-40B4-BE49-F238E27FC236}">
                <a16:creationId xmlns:a16="http://schemas.microsoft.com/office/drawing/2014/main" id="{3B32AAAC-96CA-8400-DBDA-BD93417C242A}"/>
              </a:ext>
            </a:extLst>
          </p:cNvPr>
          <p:cNvSpPr txBox="1">
            <a:spLocks/>
          </p:cNvSpPr>
          <p:nvPr/>
        </p:nvSpPr>
        <p:spPr>
          <a:xfrm>
            <a:off x="1626618" y="1480039"/>
            <a:ext cx="9217024" cy="562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注射用阿立哌唑（安律凡迈达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CA3D2C5-C5EA-EE1F-39F8-D545B99A48C0}"/>
              </a:ext>
            </a:extLst>
          </p:cNvPr>
          <p:cNvSpPr txBox="1">
            <a:spLocks/>
          </p:cNvSpPr>
          <p:nvPr/>
        </p:nvSpPr>
        <p:spPr bwMode="auto">
          <a:xfrm>
            <a:off x="3974776" y="2042113"/>
            <a:ext cx="424244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zh-CN" altLang="en-US" sz="1400" b="1" spc="67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申报企业：浙江大冢制药有限公司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21B22B-B496-5F13-8725-36AA1FE3D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60" y="2604187"/>
            <a:ext cx="7824077" cy="405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58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3F43F87-8BA8-BEFE-57E3-A1FFEB48BEE3}"/>
              </a:ext>
            </a:extLst>
          </p:cNvPr>
          <p:cNvSpPr txBox="1"/>
          <p:nvPr/>
        </p:nvSpPr>
        <p:spPr>
          <a:xfrm>
            <a:off x="457202" y="1408333"/>
            <a:ext cx="139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机制创新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2552C5B-666B-AD04-9058-62B8EE45D986}"/>
              </a:ext>
            </a:extLst>
          </p:cNvPr>
          <p:cNvSpPr txBox="1"/>
          <p:nvPr/>
        </p:nvSpPr>
        <p:spPr>
          <a:xfrm>
            <a:off x="882469" y="1840090"/>
            <a:ext cx="10714295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阿立哌唑是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全球首个多巴胺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受体部分激动剂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及多巴胺系统稳定剂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，并非单纯拮抗多巴胺和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羟色胺受体，而是双向调节，既有激动作用又有拮抗作用，协调平衡作用佳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67EEAA8-5B64-827F-4734-C6747348FB63}"/>
              </a:ext>
            </a:extLst>
          </p:cNvPr>
          <p:cNvSpPr txBox="1"/>
          <p:nvPr/>
        </p:nvSpPr>
        <p:spPr>
          <a:xfrm>
            <a:off x="1056286" y="4978485"/>
            <a:ext cx="807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同时缓解阳性和阴性症状，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且对阴性症状具有更好的控制作用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1D5F216-4A70-7602-3CA3-DC525A07148C}"/>
              </a:ext>
            </a:extLst>
          </p:cNvPr>
          <p:cNvSpPr txBox="1"/>
          <p:nvPr/>
        </p:nvSpPr>
        <p:spPr>
          <a:xfrm>
            <a:off x="1056286" y="5341518"/>
            <a:ext cx="1088858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精神分裂症急性期和复发期控制后，以阴性症状为主，阿立哌唑可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长期稳定病情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提升患者生活质量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8691625-D01A-3347-F352-C777FBAF1A2D}"/>
              </a:ext>
            </a:extLst>
          </p:cNvPr>
          <p:cNvGrpSpPr/>
          <p:nvPr/>
        </p:nvGrpSpPr>
        <p:grpSpPr>
          <a:xfrm>
            <a:off x="1605999" y="2668203"/>
            <a:ext cx="8252877" cy="2133897"/>
            <a:chOff x="1526476" y="2007325"/>
            <a:chExt cx="9797748" cy="262042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50D25CCA-A9C0-2F74-AA70-DCCDBBFECF01}"/>
                </a:ext>
              </a:extLst>
            </p:cNvPr>
            <p:cNvGrpSpPr/>
            <p:nvPr/>
          </p:nvGrpSpPr>
          <p:grpSpPr>
            <a:xfrm>
              <a:off x="7327588" y="2007325"/>
              <a:ext cx="3996636" cy="964130"/>
              <a:chOff x="7268595" y="1659723"/>
              <a:chExt cx="3996636" cy="964130"/>
            </a:xfrm>
          </p:grpSpPr>
          <p:sp>
            <p:nvSpPr>
              <p:cNvPr id="65" name="箭头: 右 64">
                <a:extLst>
                  <a:ext uri="{FF2B5EF4-FFF2-40B4-BE49-F238E27FC236}">
                    <a16:creationId xmlns:a16="http://schemas.microsoft.com/office/drawing/2014/main" id="{0EB17193-C2FC-40E2-2196-203EE5CCD021}"/>
                  </a:ext>
                </a:extLst>
              </p:cNvPr>
              <p:cNvSpPr/>
              <p:nvPr/>
            </p:nvSpPr>
            <p:spPr>
              <a:xfrm rot="19995910">
                <a:off x="7268595" y="1899027"/>
                <a:ext cx="501560" cy="724826"/>
              </a:xfrm>
              <a:prstGeom prst="rightArrow">
                <a:avLst/>
              </a:prstGeom>
              <a:gradFill flip="none" rotWithShape="1">
                <a:gsLst>
                  <a:gs pos="0">
                    <a:srgbClr val="4472C4">
                      <a:lumMod val="75000"/>
                      <a:tint val="66000"/>
                      <a:satMod val="160000"/>
                    </a:srgbClr>
                  </a:gs>
                  <a:gs pos="50000">
                    <a:srgbClr val="4472C4">
                      <a:lumMod val="75000"/>
                      <a:tint val="44500"/>
                      <a:satMod val="160000"/>
                    </a:srgbClr>
                  </a:gs>
                  <a:gs pos="100000">
                    <a:sysClr val="window" lastClr="FFFFFF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CEF6B26-16AD-24A8-FA59-F21B99251B99}"/>
                  </a:ext>
                </a:extLst>
              </p:cNvPr>
              <p:cNvSpPr txBox="1"/>
              <p:nvPr/>
            </p:nvSpPr>
            <p:spPr>
              <a:xfrm>
                <a:off x="8063365" y="1659723"/>
                <a:ext cx="3201866" cy="907080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</a:rPr>
                  <a:t>部分激动多巴胺</a:t>
                </a: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</a:rPr>
                  <a:t>D2</a:t>
                </a: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</a:rPr>
                  <a:t>、</a:t>
                </a: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</a:rPr>
                  <a:t> 5-HT</a:t>
                </a:r>
                <a:r>
                  <a:rPr kumimoji="0" lang="en-US" altLang="zh-CN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</a:rPr>
                  <a:t>1A</a:t>
                </a:r>
                <a:r>
                  <a:rPr kumimoji="0" lang="zh-CN" alt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</a:rPr>
                  <a:t>受体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</a:rPr>
                  <a:t>-</a:t>
                </a: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</a:rPr>
                  <a:t>治疗精神分裂症阳性症状 、阴性症状和认知功能损害 </a:t>
                </a:r>
              </a:p>
            </p:txBody>
          </p:sp>
        </p:grpSp>
        <p:sp>
          <p:nvSpPr>
            <p:cNvPr id="63" name="箭头: 右 62">
              <a:extLst>
                <a:ext uri="{FF2B5EF4-FFF2-40B4-BE49-F238E27FC236}">
                  <a16:creationId xmlns:a16="http://schemas.microsoft.com/office/drawing/2014/main" id="{ED586EC7-C0E3-EB16-E8A2-24ABE538198F}"/>
                </a:ext>
              </a:extLst>
            </p:cNvPr>
            <p:cNvSpPr/>
            <p:nvPr/>
          </p:nvSpPr>
          <p:spPr>
            <a:xfrm rot="21257072">
              <a:off x="7169404" y="2922072"/>
              <a:ext cx="956885" cy="250179"/>
            </a:xfrm>
            <a:prstGeom prst="rightArrow">
              <a:avLst/>
            </a:prstGeom>
            <a:gradFill flip="none" rotWithShape="1">
              <a:gsLst>
                <a:gs pos="0">
                  <a:srgbClr val="4472C4">
                    <a:lumMod val="75000"/>
                    <a:tint val="66000"/>
                    <a:satMod val="160000"/>
                  </a:srgbClr>
                </a:gs>
                <a:gs pos="50000">
                  <a:srgbClr val="4472C4">
                    <a:lumMod val="75000"/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298B98A-5C05-7335-A757-E7B38E693824}"/>
                </a:ext>
              </a:extLst>
            </p:cNvPr>
            <p:cNvGrpSpPr/>
            <p:nvPr/>
          </p:nvGrpSpPr>
          <p:grpSpPr>
            <a:xfrm>
              <a:off x="4935343" y="2173458"/>
              <a:ext cx="2808420" cy="2064551"/>
              <a:chOff x="4876350" y="1825856"/>
              <a:chExt cx="2808420" cy="2064551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0695C5E-DBD6-A2CF-5A31-8EE07A907E23}"/>
                  </a:ext>
                </a:extLst>
              </p:cNvPr>
              <p:cNvGrpSpPr/>
              <p:nvPr/>
            </p:nvGrpSpPr>
            <p:grpSpPr>
              <a:xfrm rot="19646647">
                <a:off x="4876350" y="3160960"/>
                <a:ext cx="999479" cy="402530"/>
                <a:chOff x="6655836" y="1474237"/>
                <a:chExt cx="1135225" cy="457200"/>
              </a:xfrm>
            </p:grpSpPr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80800C5A-4BEB-1486-18D6-D2D1A9AB15E2}"/>
                    </a:ext>
                  </a:extLst>
                </p:cNvPr>
                <p:cNvSpPr/>
                <p:nvPr/>
              </p:nvSpPr>
              <p:spPr>
                <a:xfrm>
                  <a:off x="6876661" y="1474237"/>
                  <a:ext cx="914400" cy="457200"/>
                </a:xfrm>
                <a:prstGeom prst="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华文楷体"/>
                    <a:cs typeface="+mn-cs"/>
                  </a:endParaRPr>
                </a:p>
              </p:txBody>
            </p:sp>
            <p:sp>
              <p:nvSpPr>
                <p:cNvPr id="62" name="矩形 61">
                  <a:extLst>
                    <a:ext uri="{FF2B5EF4-FFF2-40B4-BE49-F238E27FC236}">
                      <a16:creationId xmlns:a16="http://schemas.microsoft.com/office/drawing/2014/main" id="{EA8997D6-AF56-754C-8693-3ADD29688BC0}"/>
                    </a:ext>
                  </a:extLst>
                </p:cNvPr>
                <p:cNvSpPr/>
                <p:nvPr/>
              </p:nvSpPr>
              <p:spPr>
                <a:xfrm>
                  <a:off x="6655836" y="1586204"/>
                  <a:ext cx="441649" cy="233266"/>
                </a:xfrm>
                <a:prstGeom prst="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华文楷体"/>
                    <a:cs typeface="+mn-cs"/>
                  </a:endParaRPr>
                </a:p>
              </p:txBody>
            </p:sp>
          </p:grpSp>
          <p:sp>
            <p:nvSpPr>
              <p:cNvPr id="50" name="菱形 49">
                <a:extLst>
                  <a:ext uri="{FF2B5EF4-FFF2-40B4-BE49-F238E27FC236}">
                    <a16:creationId xmlns:a16="http://schemas.microsoft.com/office/drawing/2014/main" id="{7189C1A4-B9FA-840E-8D1B-E5FD18E58369}"/>
                  </a:ext>
                </a:extLst>
              </p:cNvPr>
              <p:cNvSpPr/>
              <p:nvPr/>
            </p:nvSpPr>
            <p:spPr>
              <a:xfrm rot="1720701">
                <a:off x="6491991" y="1882862"/>
                <a:ext cx="438386" cy="468123"/>
              </a:xfrm>
              <a:prstGeom prst="diamond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  <p:sp>
            <p:nvSpPr>
              <p:cNvPr id="51" name="梯形 50">
                <a:extLst>
                  <a:ext uri="{FF2B5EF4-FFF2-40B4-BE49-F238E27FC236}">
                    <a16:creationId xmlns:a16="http://schemas.microsoft.com/office/drawing/2014/main" id="{66CD1E37-D9A7-1F56-48CD-37D02F05C26F}"/>
                  </a:ext>
                </a:extLst>
              </p:cNvPr>
              <p:cNvSpPr/>
              <p:nvPr/>
            </p:nvSpPr>
            <p:spPr>
              <a:xfrm rot="20716520">
                <a:off x="5858772" y="1825856"/>
                <a:ext cx="418436" cy="347269"/>
              </a:xfrm>
              <a:prstGeom prst="trapezoid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  <p:sp>
            <p:nvSpPr>
              <p:cNvPr id="52" name="六边形 51">
                <a:extLst>
                  <a:ext uri="{FF2B5EF4-FFF2-40B4-BE49-F238E27FC236}">
                    <a16:creationId xmlns:a16="http://schemas.microsoft.com/office/drawing/2014/main" id="{64D2B6F7-4424-71B6-4ED3-DCA605F1AC6A}"/>
                  </a:ext>
                </a:extLst>
              </p:cNvPr>
              <p:cNvSpPr/>
              <p:nvPr/>
            </p:nvSpPr>
            <p:spPr>
              <a:xfrm rot="20579084">
                <a:off x="6282464" y="3515593"/>
                <a:ext cx="412576" cy="355669"/>
              </a:xfrm>
              <a:prstGeom prst="hexagon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  <p:sp>
            <p:nvSpPr>
              <p:cNvPr id="53" name="等腰三角形 52">
                <a:extLst>
                  <a:ext uri="{FF2B5EF4-FFF2-40B4-BE49-F238E27FC236}">
                    <a16:creationId xmlns:a16="http://schemas.microsoft.com/office/drawing/2014/main" id="{987BD620-1B32-34D8-A6DA-B6C3E2F3AC2E}"/>
                  </a:ext>
                </a:extLst>
              </p:cNvPr>
              <p:cNvSpPr/>
              <p:nvPr/>
            </p:nvSpPr>
            <p:spPr>
              <a:xfrm rot="3517042">
                <a:off x="6659170" y="2091777"/>
                <a:ext cx="759019" cy="884103"/>
              </a:xfrm>
              <a:prstGeom prst="triangle">
                <a:avLst>
                  <a:gd name="adj" fmla="val 48604"/>
                </a:avLst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680B4D81-6331-B824-0D13-C86270712370}"/>
                  </a:ext>
                </a:extLst>
              </p:cNvPr>
              <p:cNvSpPr/>
              <p:nvPr/>
            </p:nvSpPr>
            <p:spPr>
              <a:xfrm>
                <a:off x="5536213" y="2103658"/>
                <a:ext cx="1462250" cy="146225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</a:rPr>
                  <a:t>阿立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 panose="020B0503020204020204" pitchFamily="34" charset="-122"/>
                    <a:cs typeface="+mn-cs"/>
                  </a:rPr>
                  <a:t>哌唑</a:t>
                </a: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1F4F8B3-F1D5-9EC2-DC20-837B08D22F3C}"/>
                  </a:ext>
                </a:extLst>
              </p:cNvPr>
              <p:cNvSpPr txBox="1"/>
              <p:nvPr/>
            </p:nvSpPr>
            <p:spPr>
              <a:xfrm rot="19646647">
                <a:off x="4882455" y="3129199"/>
                <a:ext cx="956721" cy="377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华文楷体"/>
                    <a:cs typeface="+mn-cs"/>
                  </a:rPr>
                  <a:t>5-HT</a:t>
                </a:r>
                <a:r>
                  <a:rPr kumimoji="0" lang="en-US" altLang="zh-C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华文楷体"/>
                    <a:cs typeface="+mn-cs"/>
                  </a:rPr>
                  <a:t>2A</a:t>
                </a:r>
                <a:endParaRPr kumimoji="0" lang="zh-CN" alt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34A7A7EE-F8AD-2667-11E9-6EFA08239BF8}"/>
                  </a:ext>
                </a:extLst>
              </p:cNvPr>
              <p:cNvSpPr txBox="1"/>
              <p:nvPr/>
            </p:nvSpPr>
            <p:spPr>
              <a:xfrm rot="19937726">
                <a:off x="6907942" y="2081598"/>
                <a:ext cx="776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华文楷体"/>
                    <a:cs typeface="+mn-cs"/>
                  </a:rPr>
                  <a:t>D</a:t>
                </a:r>
                <a:r>
                  <a:rPr kumimoji="0" lang="en-US" altLang="zh-C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华文楷体"/>
                    <a:cs typeface="+mn-cs"/>
                  </a:rPr>
                  <a:t>2</a:t>
                </a:r>
                <a:endParaRPr kumimoji="0" lang="zh-CN" alt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7C15F47D-9FB7-3FD9-4C84-71FABF76E0A4}"/>
                  </a:ext>
                </a:extLst>
              </p:cNvPr>
              <p:cNvSpPr/>
              <p:nvPr/>
            </p:nvSpPr>
            <p:spPr>
              <a:xfrm rot="1863906">
                <a:off x="5242987" y="2043109"/>
                <a:ext cx="526918" cy="325742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90AA92F9-9926-6045-94B1-4401B2850E12}"/>
                  </a:ext>
                </a:extLst>
              </p:cNvPr>
              <p:cNvSpPr/>
              <p:nvPr/>
            </p:nvSpPr>
            <p:spPr>
              <a:xfrm rot="19002692">
                <a:off x="5068290" y="2568220"/>
                <a:ext cx="386611" cy="364362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  <p:sp>
            <p:nvSpPr>
              <p:cNvPr id="59" name="五边形 58">
                <a:extLst>
                  <a:ext uri="{FF2B5EF4-FFF2-40B4-BE49-F238E27FC236}">
                    <a16:creationId xmlns:a16="http://schemas.microsoft.com/office/drawing/2014/main" id="{D8D2D7B2-7515-917C-1106-739EE82B8723}"/>
                  </a:ext>
                </a:extLst>
              </p:cNvPr>
              <p:cNvSpPr/>
              <p:nvPr/>
            </p:nvSpPr>
            <p:spPr>
              <a:xfrm rot="1182642">
                <a:off x="5723589" y="3496442"/>
                <a:ext cx="376817" cy="393965"/>
              </a:xfrm>
              <a:prstGeom prst="pentagon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D345E57-464A-3BD0-85B9-B6C89E0A65C2}"/>
                  </a:ext>
                </a:extLst>
              </p:cNvPr>
              <p:cNvSpPr/>
              <p:nvPr/>
            </p:nvSpPr>
            <p:spPr>
              <a:xfrm>
                <a:off x="6861536" y="3112408"/>
                <a:ext cx="404150" cy="404151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51BB84F-A2D5-3AC5-76FF-7056BB216C7C}"/>
                </a:ext>
              </a:extLst>
            </p:cNvPr>
            <p:cNvGrpSpPr/>
            <p:nvPr/>
          </p:nvGrpSpPr>
          <p:grpSpPr>
            <a:xfrm>
              <a:off x="1526476" y="3761047"/>
              <a:ext cx="3549761" cy="866704"/>
              <a:chOff x="1467483" y="3413445"/>
              <a:chExt cx="3549761" cy="866704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284428ED-BA27-B875-4D27-06DFE5F46C93}"/>
                  </a:ext>
                </a:extLst>
              </p:cNvPr>
              <p:cNvSpPr txBox="1"/>
              <p:nvPr/>
            </p:nvSpPr>
            <p:spPr>
              <a:xfrm>
                <a:off x="1467483" y="3637635"/>
                <a:ext cx="2984900" cy="642514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rPr>
                  <a:t>阻断</a:t>
                </a: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rPr>
                  <a:t>5-HT</a:t>
                </a:r>
                <a:r>
                  <a:rPr kumimoji="0" lang="en-US" altLang="zh-CN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rPr>
                  <a:t>2A</a:t>
                </a: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rPr>
                  <a:t>受体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</a:rPr>
                  <a:t>提高抗精神病的疗效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箭头: 右 47">
                <a:extLst>
                  <a:ext uri="{FF2B5EF4-FFF2-40B4-BE49-F238E27FC236}">
                    <a16:creationId xmlns:a16="http://schemas.microsoft.com/office/drawing/2014/main" id="{7B783F95-FD31-A361-D24E-CA19FE7B9242}"/>
                  </a:ext>
                </a:extLst>
              </p:cNvPr>
              <p:cNvSpPr/>
              <p:nvPr/>
            </p:nvSpPr>
            <p:spPr>
              <a:xfrm rot="8769742">
                <a:off x="4472437" y="3413445"/>
                <a:ext cx="544807" cy="787325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ysClr val="window" lastClr="FFFFFF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华文楷体"/>
                  <a:cs typeface="+mn-cs"/>
                </a:endParaRPr>
              </a:p>
            </p:txBody>
          </p:sp>
        </p:grp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0F5A1CB2-7773-C54E-43F3-EB436D9655ED}"/>
                </a:ext>
              </a:extLst>
            </p:cNvPr>
            <p:cNvSpPr/>
            <p:nvPr/>
          </p:nvSpPr>
          <p:spPr>
            <a:xfrm>
              <a:off x="4511375" y="3011527"/>
              <a:ext cx="4908483" cy="1533798"/>
            </a:xfrm>
            <a:custGeom>
              <a:avLst/>
              <a:gdLst>
                <a:gd name="connsiteX0" fmla="*/ 0 w 6512560"/>
                <a:gd name="connsiteY0" fmla="*/ 1239520 h 1398983"/>
                <a:gd name="connsiteX1" fmla="*/ 4094480 w 6512560"/>
                <a:gd name="connsiteY1" fmla="*/ 1290320 h 1398983"/>
                <a:gd name="connsiteX2" fmla="*/ 6512560 w 6512560"/>
                <a:gd name="connsiteY2" fmla="*/ 0 h 13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2560" h="1398983">
                  <a:moveTo>
                    <a:pt x="0" y="1239520"/>
                  </a:moveTo>
                  <a:cubicBezTo>
                    <a:pt x="1504526" y="1368213"/>
                    <a:pt x="3009053" y="1496907"/>
                    <a:pt x="4094480" y="1290320"/>
                  </a:cubicBezTo>
                  <a:cubicBezTo>
                    <a:pt x="5179907" y="1083733"/>
                    <a:pt x="5846233" y="541866"/>
                    <a:pt x="6512560" y="0"/>
                  </a:cubicBezTo>
                </a:path>
              </a:pathLst>
            </a:custGeom>
            <a:noFill/>
            <a:ln w="1905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150A6587-908F-B870-B6B7-473ED6195E8A}"/>
              </a:ext>
            </a:extLst>
          </p:cNvPr>
          <p:cNvSpPr txBox="1"/>
          <p:nvPr/>
        </p:nvSpPr>
        <p:spPr>
          <a:xfrm rot="20536516">
            <a:off x="6243543" y="3249808"/>
            <a:ext cx="994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5-HT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1A</a:t>
            </a:r>
            <a:endParaRPr kumimoji="0" lang="zh-CN" altLang="en-US" sz="14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0C36FE92-51E1-D8FA-3554-A0A362C26110}"/>
              </a:ext>
            </a:extLst>
          </p:cNvPr>
          <p:cNvSpPr txBox="1"/>
          <p:nvPr/>
        </p:nvSpPr>
        <p:spPr>
          <a:xfrm>
            <a:off x="196076" y="6568108"/>
            <a:ext cx="107142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1.Pharmacological Treatment of Schizophrenia: Japanese Expert Consensus,2021.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2C50ED79-3D9D-AAF9-2DA2-ED4373601B16}"/>
              </a:ext>
            </a:extLst>
          </p:cNvPr>
          <p:cNvSpPr txBox="1">
            <a:spLocks/>
          </p:cNvSpPr>
          <p:nvPr/>
        </p:nvSpPr>
        <p:spPr>
          <a:xfrm>
            <a:off x="9448800" y="64119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F2823C-B829-4611-AF73-8A369714AC1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C0B81A4-49CC-6666-9936-A6AE7F0F286A}"/>
              </a:ext>
            </a:extLst>
          </p:cNvPr>
          <p:cNvSpPr txBox="1"/>
          <p:nvPr/>
        </p:nvSpPr>
        <p:spPr>
          <a:xfrm>
            <a:off x="457202" y="214206"/>
            <a:ext cx="11631581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(1/2)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：部分激动剂，协调平衡作用佳，长期稳定阴性症状</a:t>
            </a:r>
          </a:p>
        </p:txBody>
      </p:sp>
    </p:spTree>
    <p:extLst>
      <p:ext uri="{BB962C8B-B14F-4D97-AF65-F5344CB8AC3E}">
        <p14:creationId xmlns:p14="http://schemas.microsoft.com/office/powerpoint/2010/main" val="300803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D4673EDB-835B-5EAF-1340-FC5AC815F073}"/>
              </a:ext>
            </a:extLst>
          </p:cNvPr>
          <p:cNvSpPr txBox="1"/>
          <p:nvPr/>
        </p:nvSpPr>
        <p:spPr>
          <a:xfrm>
            <a:off x="812411" y="1952261"/>
            <a:ext cx="1104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水性混悬肌内注射制剂，体内随时间水解或微晶分解作为缓释机制，具有独特的药剂学特征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DDA1BC-0F4C-0280-102A-0CC7B0EF664E}"/>
              </a:ext>
            </a:extLst>
          </p:cNvPr>
          <p:cNvSpPr txBox="1"/>
          <p:nvPr/>
        </p:nvSpPr>
        <p:spPr>
          <a:xfrm>
            <a:off x="812411" y="1552804"/>
            <a:ext cx="139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制剂创新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3C2AEE-0D8B-E719-2263-9005FB6640B2}"/>
              </a:ext>
            </a:extLst>
          </p:cNvPr>
          <p:cNvSpPr txBox="1"/>
          <p:nvPr/>
        </p:nvSpPr>
        <p:spPr>
          <a:xfrm>
            <a:off x="4410815" y="4194701"/>
            <a:ext cx="3724354" cy="381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创新剂型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带来显著患者与社会获益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9F3A592-344D-971A-0DD2-FC01D814B2FC}"/>
              </a:ext>
            </a:extLst>
          </p:cNvPr>
          <p:cNvSpPr txBox="1"/>
          <p:nvPr/>
        </p:nvSpPr>
        <p:spPr>
          <a:xfrm>
            <a:off x="236578" y="4632356"/>
            <a:ext cx="8044485" cy="1319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更优的血液浓度峰谷比值：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提供持久和稳定的活性，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安全性更优，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提高耐受性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，避免用药风险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无需剂量调整：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起始与维持剂量均为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0.4g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，临床使用简便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临床管理简便：水性混悬液无需冷藏，有效期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便于运输保存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2C8C66F9-6D9D-C53C-C0AD-74BBF5EE7517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508694"/>
              </p:ext>
            </p:extLst>
          </p:nvPr>
        </p:nvGraphicFramePr>
        <p:xfrm>
          <a:off x="1394127" y="2465427"/>
          <a:ext cx="8917191" cy="1167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4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930">
                  <a:extLst>
                    <a:ext uri="{9D8B030D-6E8A-4147-A177-3AD203B41FA5}">
                      <a16:colId xmlns:a16="http://schemas.microsoft.com/office/drawing/2014/main" val="1116425911"/>
                    </a:ext>
                  </a:extLst>
                </a:gridCol>
              </a:tblGrid>
              <a:tr h="42661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药品名称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消除半衰期</a:t>
                      </a:r>
                      <a:endParaRPr lang="en-US" altLang="zh-CN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（天）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血浆峰</a:t>
                      </a:r>
                      <a:r>
                        <a:rPr lang="en-US" altLang="zh-CN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谷浓度比值</a:t>
                      </a:r>
                      <a:r>
                        <a:rPr lang="en-US" altLang="zh-CN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en-US" altLang="zh-CN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2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注射用阿立哌唑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29.9-46.5</a:t>
                      </a:r>
                      <a:r>
                        <a:rPr lang="zh-CN" altLang="en-US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en-US" altLang="zh-CN" sz="1400" b="1" i="0" u="none" strike="noStrike" baseline="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2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棕榈酸帕利哌酮注射液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25-49</a:t>
                      </a:r>
                      <a:r>
                        <a:rPr lang="zh-CN" alt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en-US" altLang="zh-CN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1.56</a:t>
                      </a:r>
                      <a:endParaRPr lang="zh-CN" alt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A9AB21DE-CCF2-1AE2-FE7D-826413A362B4}"/>
              </a:ext>
            </a:extLst>
          </p:cNvPr>
          <p:cNvSpPr/>
          <p:nvPr/>
        </p:nvSpPr>
        <p:spPr>
          <a:xfrm rot="10800000">
            <a:off x="5089686" y="3953431"/>
            <a:ext cx="1419710" cy="204731"/>
          </a:xfrm>
          <a:prstGeom prst="triangle">
            <a:avLst/>
          </a:prstGeom>
          <a:solidFill>
            <a:srgbClr val="FF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52AAB35-D7D4-0297-769E-9BCBFE44DA48}"/>
              </a:ext>
            </a:extLst>
          </p:cNvPr>
          <p:cNvSpPr txBox="1">
            <a:spLocks/>
          </p:cNvSpPr>
          <p:nvPr/>
        </p:nvSpPr>
        <p:spPr>
          <a:xfrm>
            <a:off x="9345583" y="641230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华文楷体" panose="02010600040101010101" pitchFamily="2" charset="-122"/>
              </a:rPr>
              <a:pPr algn="r">
                <a:defRPr/>
              </a:pPr>
              <a:t>11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华文楷体" panose="02010600040101010101" pitchFamily="2" charset="-122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C2CA04F-1120-EEDE-3C4F-838DE54105EB}"/>
              </a:ext>
            </a:extLst>
          </p:cNvPr>
          <p:cNvSpPr txBox="1"/>
          <p:nvPr/>
        </p:nvSpPr>
        <p:spPr>
          <a:xfrm>
            <a:off x="457202" y="214206"/>
            <a:ext cx="11631581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(2/2)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：独特微晶技术，带来药代动力学获益，提高治疗获益与耐受性</a:t>
            </a:r>
          </a:p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endParaRPr lang="zh-CN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91FFF3E-351E-5BBC-1E56-71291FEFDCCA}"/>
              </a:ext>
            </a:extLst>
          </p:cNvPr>
          <p:cNvSpPr txBox="1"/>
          <p:nvPr/>
        </p:nvSpPr>
        <p:spPr>
          <a:xfrm>
            <a:off x="196076" y="6568108"/>
            <a:ext cx="107142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1. CNS Drugs (2021) 35:39–59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80ED24-AC03-0B62-AD18-9AB71259A1B2}"/>
              </a:ext>
            </a:extLst>
          </p:cNvPr>
          <p:cNvSpPr txBox="1"/>
          <p:nvPr/>
        </p:nvSpPr>
        <p:spPr>
          <a:xfrm>
            <a:off x="1340944" y="3627481"/>
            <a:ext cx="8917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*</a:t>
            </a:r>
            <a:r>
              <a:rPr lang="zh-CN" altLang="en-US" sz="1200" dirty="0"/>
              <a:t>来自于</a:t>
            </a:r>
            <a:r>
              <a:rPr lang="en-US" altLang="zh-CN" sz="1200" dirty="0"/>
              <a:t>CNS Drugs</a:t>
            </a:r>
            <a:r>
              <a:rPr lang="zh-CN" altLang="en-US" sz="1200" dirty="0"/>
              <a:t>的数据，血浆峰</a:t>
            </a:r>
            <a:r>
              <a:rPr lang="en-US" altLang="zh-CN" sz="1200" dirty="0"/>
              <a:t>-</a:t>
            </a:r>
            <a:r>
              <a:rPr lang="zh-CN" altLang="en-US" sz="1200" dirty="0"/>
              <a:t>谷浓度比值越低提示更好的疗效与耐受性平衡。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28AAD4B-A78C-6DFB-7F22-6B088314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803" y="4431806"/>
            <a:ext cx="3203627" cy="225992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1D18EA8-E1F7-8AE8-7175-E05141229F9E}"/>
              </a:ext>
            </a:extLst>
          </p:cNvPr>
          <p:cNvSpPr/>
          <p:nvPr/>
        </p:nvSpPr>
        <p:spPr>
          <a:xfrm>
            <a:off x="8064230" y="5023949"/>
            <a:ext cx="2743200" cy="213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7DD20D9-9672-6D3C-B81A-BECD4C3142C8}"/>
              </a:ext>
            </a:extLst>
          </p:cNvPr>
          <p:cNvSpPr/>
          <p:nvPr/>
        </p:nvSpPr>
        <p:spPr>
          <a:xfrm>
            <a:off x="8647909" y="4521903"/>
            <a:ext cx="2069273" cy="181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5A614A-F03C-B4AC-B198-562ECD12A87E}"/>
              </a:ext>
            </a:extLst>
          </p:cNvPr>
          <p:cNvSpPr/>
          <p:nvPr/>
        </p:nvSpPr>
        <p:spPr>
          <a:xfrm>
            <a:off x="7894479" y="4983047"/>
            <a:ext cx="1330469" cy="253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900" b="1" dirty="0">
                <a:solidFill>
                  <a:schemeClr val="tx1"/>
                </a:solidFill>
              </a:rPr>
              <a:t>棕榈酸帕利哌酮</a:t>
            </a:r>
            <a:r>
              <a:rPr lang="en-US" altLang="zh-CN" sz="900" b="1" dirty="0">
                <a:solidFill>
                  <a:schemeClr val="tx1"/>
                </a:solidFill>
              </a:rPr>
              <a:t>(1M)</a:t>
            </a:r>
            <a:endParaRPr lang="zh-CN" altLang="en-US" sz="900" b="1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EEFC106-45CD-5323-EF58-D92B3EF68A72}"/>
              </a:ext>
            </a:extLst>
          </p:cNvPr>
          <p:cNvSpPr/>
          <p:nvPr/>
        </p:nvSpPr>
        <p:spPr>
          <a:xfrm>
            <a:off x="8224940" y="4493209"/>
            <a:ext cx="1330469" cy="22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900" b="1" dirty="0">
                <a:solidFill>
                  <a:schemeClr val="tx1"/>
                </a:solidFill>
              </a:rPr>
              <a:t>注射用阿立哌唑</a:t>
            </a:r>
          </a:p>
        </p:txBody>
      </p:sp>
    </p:spTree>
    <p:extLst>
      <p:ext uri="{BB962C8B-B14F-4D97-AF65-F5344CB8AC3E}">
        <p14:creationId xmlns:p14="http://schemas.microsoft.com/office/powerpoint/2010/main" val="235139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19A2B7F-AC27-648E-E9CA-1A1B2CB99F01}"/>
              </a:ext>
            </a:extLst>
          </p:cNvPr>
          <p:cNvSpPr/>
          <p:nvPr/>
        </p:nvSpPr>
        <p:spPr>
          <a:xfrm>
            <a:off x="2653818" y="996878"/>
            <a:ext cx="6426814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国内外权威指南均推荐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FE6D6A6-73B5-3CFF-ED29-F8E18BF69D87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7837679"/>
              </p:ext>
            </p:extLst>
          </p:nvPr>
        </p:nvGraphicFramePr>
        <p:xfrm>
          <a:off x="1447808" y="1606478"/>
          <a:ext cx="9380613" cy="4224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国家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指南名称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推荐内容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60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2020</a:t>
                      </a:r>
                      <a:r>
                        <a:rPr lang="zh-CN" altLang="en-US" sz="14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年中华医学会精神分裂症防治指南（第二版）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除具有显著疗效和良好的安全性，患者对注射用阿立哌唑还具有良好的依从性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社区应用抗精神病药长效针剂治疗精神分裂症专家共识（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患者顾虑与代谢相关不良反应，可以考虑注射用阿立哌唑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抗精神病药长效针剂治疗精神分裂症的专家共识（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患者顾虑与代谢相关不良反应，可以考虑注射用阿立哌唑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精神分裂症维持治疗中国专家共识（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一级推荐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日本</a:t>
                      </a:r>
                      <a:endParaRPr lang="zh-CN" alt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Pharmacological Treatment of Schizophrenia: Japanese Expert Consensus</a:t>
                      </a:r>
                      <a:r>
                        <a:rPr lang="zh-CN" altLang="en-US" sz="14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（</a:t>
                      </a:r>
                      <a:r>
                        <a:rPr lang="en-US" altLang="zh-CN" sz="14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2021</a:t>
                      </a:r>
                      <a:r>
                        <a:rPr lang="zh-CN" altLang="en-US" sz="14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一级推荐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18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欧洲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Practical guidelines for the use of long-acting injectable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second-generation antipsychotics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一级推荐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DEED7E0-9B5D-3D26-3D8A-6A3E082952B4}"/>
              </a:ext>
            </a:extLst>
          </p:cNvPr>
          <p:cNvSpPr txBox="1">
            <a:spLocks/>
          </p:cNvSpPr>
          <p:nvPr/>
        </p:nvSpPr>
        <p:spPr>
          <a:xfrm>
            <a:off x="9345583" y="641230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华文楷体" panose="02010600040101010101" pitchFamily="2" charset="-122"/>
              </a:rPr>
              <a:pPr algn="r">
                <a:defRPr/>
              </a:pPr>
              <a:t>12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华文楷体" panose="02010600040101010101" pitchFamily="2" charset="-122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9BF4AB4-431A-DF2D-DD3F-7EDC3AD0EDF6}"/>
              </a:ext>
            </a:extLst>
          </p:cNvPr>
          <p:cNvSpPr txBox="1"/>
          <p:nvPr/>
        </p:nvSpPr>
        <p:spPr>
          <a:xfrm>
            <a:off x="457202" y="214206"/>
            <a:ext cx="11631581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获得国内外多项指南一致推荐</a:t>
            </a:r>
          </a:p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endParaRPr lang="zh-CN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0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A850E4DE-0A7F-6B6C-E12C-F509D178748F}"/>
              </a:ext>
            </a:extLst>
          </p:cNvPr>
          <p:cNvSpPr txBox="1"/>
          <p:nvPr/>
        </p:nvSpPr>
        <p:spPr>
          <a:xfrm>
            <a:off x="487815" y="6361007"/>
            <a:ext cx="109728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en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Tang C T, Chua E C, Chew Q H, et al. Patterns of long acting injectable antipsychotic use and associated clinical factors in schizophrenia among 15 Asian countries and region[J]. Asia‐Pacific Psychiatry, 2020, 12(4): e12393.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7252AEB-903C-23A4-5491-824EA3B62314}"/>
              </a:ext>
            </a:extLst>
          </p:cNvPr>
          <p:cNvSpPr txBox="1">
            <a:spLocks/>
          </p:cNvSpPr>
          <p:nvPr/>
        </p:nvSpPr>
        <p:spPr>
          <a:xfrm>
            <a:off x="9345583" y="641230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华文楷体" panose="02010600040101010101" pitchFamily="2" charset="-122"/>
              </a:rPr>
              <a:pPr algn="r">
                <a:defRPr/>
              </a:pPr>
              <a:t>13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华文楷体" panose="02010600040101010101" pitchFamily="2" charset="-122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0A1B347-CC09-68C2-A1D9-BB7073EAEF86}"/>
              </a:ext>
            </a:extLst>
          </p:cNvPr>
          <p:cNvSpPr txBox="1"/>
          <p:nvPr/>
        </p:nvSpPr>
        <p:spPr>
          <a:xfrm>
            <a:off x="457202" y="214206"/>
            <a:ext cx="11631581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公平性：弥补治疗短板，保障女性用药公平；替代目录内药物，基金影响可控</a:t>
            </a:r>
          </a:p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endParaRPr lang="zh-CN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形 78" descr="文档 纯色填充">
            <a:extLst>
              <a:ext uri="{FF2B5EF4-FFF2-40B4-BE49-F238E27FC236}">
                <a16:creationId xmlns:a16="http://schemas.microsoft.com/office/drawing/2014/main" id="{35DABD34-B9D0-3171-8CD6-437E73598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3052" y="1620492"/>
            <a:ext cx="498705" cy="512064"/>
          </a:xfrm>
          <a:prstGeom prst="rect">
            <a:avLst/>
          </a:prstGeom>
        </p:spPr>
      </p:pic>
      <p:sp>
        <p:nvSpPr>
          <p:cNvPr id="5" name="文本框 79">
            <a:extLst>
              <a:ext uri="{FF2B5EF4-FFF2-40B4-BE49-F238E27FC236}">
                <a16:creationId xmlns:a16="http://schemas.microsoft.com/office/drawing/2014/main" id="{A740A4F0-D197-E146-E5D4-56A1459D41AF}"/>
              </a:ext>
            </a:extLst>
          </p:cNvPr>
          <p:cNvSpPr txBox="1"/>
          <p:nvPr/>
        </p:nvSpPr>
        <p:spPr bwMode="gray">
          <a:xfrm>
            <a:off x="5789008" y="2150888"/>
            <a:ext cx="2425280" cy="449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41E5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公共卫生积极影响</a:t>
            </a:r>
            <a:endParaRPr kumimoji="0" lang="en-US" altLang="zh-CN" sz="2100" b="0" i="0" u="none" strike="noStrike" kern="1200" cap="none" spc="0" normalizeH="0" baseline="0" noProof="0" dirty="0">
              <a:ln>
                <a:noFill/>
              </a:ln>
              <a:solidFill>
                <a:srgbClr val="C41E5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" name="文本框 80">
            <a:extLst>
              <a:ext uri="{FF2B5EF4-FFF2-40B4-BE49-F238E27FC236}">
                <a16:creationId xmlns:a16="http://schemas.microsoft.com/office/drawing/2014/main" id="{5F4C34A8-1F03-B79D-78C8-A1ED00E221C5}"/>
              </a:ext>
            </a:extLst>
          </p:cNvPr>
          <p:cNvSpPr txBox="1"/>
          <p:nvPr/>
        </p:nvSpPr>
        <p:spPr bwMode="gray">
          <a:xfrm>
            <a:off x="5761133" y="2773447"/>
            <a:ext cx="2486384" cy="2317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中国长效针剂使用比例仅</a:t>
            </a:r>
            <a:r>
              <a:rPr lang="en-US" altLang="zh-CN" sz="14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0.66%</a:t>
            </a:r>
            <a:r>
              <a:rPr lang="en-US" altLang="zh-CN" sz="1400" baseline="300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远低于亚洲平均水平（</a:t>
            </a:r>
            <a:r>
              <a:rPr lang="en-US" altLang="zh-CN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17.9%</a:t>
            </a:r>
            <a:r>
              <a:rPr lang="zh-CN" altLang="en-US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），有更大的临床需求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注射用阿立哌唑可以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显著提高用药依从性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</a:rPr>
              <a:t>提高疗效、用药安全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15" name="Rectangle 32">
            <a:extLst>
              <a:ext uri="{FF2B5EF4-FFF2-40B4-BE49-F238E27FC236}">
                <a16:creationId xmlns:a16="http://schemas.microsoft.com/office/drawing/2014/main" id="{0B07DFB1-7AE9-95B0-6298-1C8305712A44}"/>
              </a:ext>
            </a:extLst>
          </p:cNvPr>
          <p:cNvSpPr/>
          <p:nvPr/>
        </p:nvSpPr>
        <p:spPr>
          <a:xfrm>
            <a:off x="3158343" y="1771091"/>
            <a:ext cx="41636" cy="3221408"/>
          </a:xfrm>
          <a:prstGeom prst="rect">
            <a:avLst/>
          </a:prstGeom>
          <a:solidFill>
            <a:srgbClr val="F6E8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654">
            <a:extLst>
              <a:ext uri="{FF2B5EF4-FFF2-40B4-BE49-F238E27FC236}">
                <a16:creationId xmlns:a16="http://schemas.microsoft.com/office/drawing/2014/main" id="{ED9D2642-1B77-B739-A5E1-353D7D877304}"/>
              </a:ext>
            </a:extLst>
          </p:cNvPr>
          <p:cNvGrpSpPr/>
          <p:nvPr/>
        </p:nvGrpSpPr>
        <p:grpSpPr>
          <a:xfrm>
            <a:off x="9734729" y="1699934"/>
            <a:ext cx="390144" cy="390144"/>
            <a:chOff x="5083176" y="1931988"/>
            <a:chExt cx="382588" cy="304801"/>
          </a:xfrm>
          <a:solidFill>
            <a:srgbClr val="C41E5E"/>
          </a:solidFill>
        </p:grpSpPr>
        <p:sp>
          <p:nvSpPr>
            <p:cNvPr id="17" name="Freeform 478">
              <a:extLst>
                <a:ext uri="{FF2B5EF4-FFF2-40B4-BE49-F238E27FC236}">
                  <a16:creationId xmlns:a16="http://schemas.microsoft.com/office/drawing/2014/main" id="{6D334FBC-1C76-9A12-2936-76488D43F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6" y="2082801"/>
              <a:ext cx="382588" cy="153988"/>
            </a:xfrm>
            <a:custGeom>
              <a:avLst/>
              <a:gdLst>
                <a:gd name="T0" fmla="*/ 0 w 246"/>
                <a:gd name="T1" fmla="*/ 69 h 99"/>
                <a:gd name="T2" fmla="*/ 21 w 246"/>
                <a:gd name="T3" fmla="*/ 63 h 99"/>
                <a:gd name="T4" fmla="*/ 122 w 246"/>
                <a:gd name="T5" fmla="*/ 99 h 99"/>
                <a:gd name="T6" fmla="*/ 230 w 246"/>
                <a:gd name="T7" fmla="*/ 57 h 99"/>
                <a:gd name="T8" fmla="*/ 219 w 246"/>
                <a:gd name="T9" fmla="*/ 31 h 99"/>
                <a:gd name="T10" fmla="*/ 148 w 246"/>
                <a:gd name="T11" fmla="*/ 54 h 99"/>
                <a:gd name="T12" fmla="*/ 123 w 246"/>
                <a:gd name="T13" fmla="*/ 75 h 99"/>
                <a:gd name="T14" fmla="*/ 67 w 246"/>
                <a:gd name="T15" fmla="*/ 54 h 99"/>
                <a:gd name="T16" fmla="*/ 70 w 246"/>
                <a:gd name="T17" fmla="*/ 47 h 99"/>
                <a:gd name="T18" fmla="*/ 123 w 246"/>
                <a:gd name="T19" fmla="*/ 68 h 99"/>
                <a:gd name="T20" fmla="*/ 133 w 246"/>
                <a:gd name="T21" fmla="*/ 42 h 99"/>
                <a:gd name="T22" fmla="*/ 0 w 246"/>
                <a:gd name="T23" fmla="*/ 9 h 99"/>
                <a:gd name="T24" fmla="*/ 0 w 246"/>
                <a:gd name="T2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99">
                  <a:moveTo>
                    <a:pt x="0" y="69"/>
                  </a:moveTo>
                  <a:cubicBezTo>
                    <a:pt x="10" y="65"/>
                    <a:pt x="18" y="63"/>
                    <a:pt x="21" y="63"/>
                  </a:cubicBezTo>
                  <a:cubicBezTo>
                    <a:pt x="31" y="63"/>
                    <a:pt x="100" y="99"/>
                    <a:pt x="122" y="99"/>
                  </a:cubicBezTo>
                  <a:cubicBezTo>
                    <a:pt x="141" y="99"/>
                    <a:pt x="230" y="57"/>
                    <a:pt x="230" y="57"/>
                  </a:cubicBezTo>
                  <a:cubicBezTo>
                    <a:pt x="246" y="51"/>
                    <a:pt x="235" y="25"/>
                    <a:pt x="219" y="31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6" y="70"/>
                    <a:pt x="133" y="77"/>
                    <a:pt x="123" y="75"/>
                  </a:cubicBezTo>
                  <a:cubicBezTo>
                    <a:pt x="115" y="73"/>
                    <a:pt x="67" y="54"/>
                    <a:pt x="67" y="54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37" y="71"/>
                    <a:pt x="149" y="50"/>
                    <a:pt x="133" y="42"/>
                  </a:cubicBezTo>
                  <a:cubicBezTo>
                    <a:pt x="67" y="11"/>
                    <a:pt x="43" y="0"/>
                    <a:pt x="0" y="9"/>
                  </a:cubicBezTo>
                  <a:cubicBezTo>
                    <a:pt x="0" y="21"/>
                    <a:pt x="0" y="64"/>
                    <a:pt x="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 479">
              <a:extLst>
                <a:ext uri="{FF2B5EF4-FFF2-40B4-BE49-F238E27FC236}">
                  <a16:creationId xmlns:a16="http://schemas.microsoft.com/office/drawing/2014/main" id="{B85AFA23-E1C8-F401-41D8-C50E02533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2106614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1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480">
              <a:extLst>
                <a:ext uri="{FF2B5EF4-FFF2-40B4-BE49-F238E27FC236}">
                  <a16:creationId xmlns:a16="http://schemas.microsoft.com/office/drawing/2014/main" id="{C18D557B-7213-22C4-B890-79DD29EF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2063751"/>
              <a:ext cx="76200" cy="11113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 481">
              <a:extLst>
                <a:ext uri="{FF2B5EF4-FFF2-40B4-BE49-F238E27FC236}">
                  <a16:creationId xmlns:a16="http://schemas.microsoft.com/office/drawing/2014/main" id="{A629EAB2-CC8A-180E-9528-6F6029227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2041526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482">
              <a:extLst>
                <a:ext uri="{FF2B5EF4-FFF2-40B4-BE49-F238E27FC236}">
                  <a16:creationId xmlns:a16="http://schemas.microsoft.com/office/drawing/2014/main" id="{1D3FEF45-ECD3-829A-E97B-6B93276EA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13" y="2084389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483">
              <a:extLst>
                <a:ext uri="{FF2B5EF4-FFF2-40B4-BE49-F238E27FC236}">
                  <a16:creationId xmlns:a16="http://schemas.microsoft.com/office/drawing/2014/main" id="{6588688E-901B-F045-0928-D69685B70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6" y="2063751"/>
              <a:ext cx="76200" cy="11113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 484">
              <a:extLst>
                <a:ext uri="{FF2B5EF4-FFF2-40B4-BE49-F238E27FC236}">
                  <a16:creationId xmlns:a16="http://schemas.microsoft.com/office/drawing/2014/main" id="{6FA4C05E-C053-8000-005A-FD18F63C6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6" y="2084389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 485">
              <a:extLst>
                <a:ext uri="{FF2B5EF4-FFF2-40B4-BE49-F238E27FC236}">
                  <a16:creationId xmlns:a16="http://schemas.microsoft.com/office/drawing/2014/main" id="{B41E3359-B558-A1A4-A2C1-6225842D2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6" y="2106614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1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 487">
              <a:extLst>
                <a:ext uri="{FF2B5EF4-FFF2-40B4-BE49-F238E27FC236}">
                  <a16:creationId xmlns:a16="http://schemas.microsoft.com/office/drawing/2014/main" id="{D20A2FC7-D08A-51CA-3FA7-057C93E78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2019301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488">
              <a:extLst>
                <a:ext uri="{FF2B5EF4-FFF2-40B4-BE49-F238E27FC236}">
                  <a16:creationId xmlns:a16="http://schemas.microsoft.com/office/drawing/2014/main" id="{B0E6EEB7-0EA3-0709-A2C8-2AAE5851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2041526"/>
              <a:ext cx="76200" cy="12700"/>
            </a:xfrm>
            <a:custGeom>
              <a:avLst/>
              <a:gdLst>
                <a:gd name="T0" fmla="*/ 45 w 49"/>
                <a:gd name="T1" fmla="*/ 8 h 8"/>
                <a:gd name="T2" fmla="*/ 49 w 49"/>
                <a:gd name="T3" fmla="*/ 4 h 8"/>
                <a:gd name="T4" fmla="*/ 45 w 49"/>
                <a:gd name="T5" fmla="*/ 0 h 8"/>
                <a:gd name="T6" fmla="*/ 4 w 49"/>
                <a:gd name="T7" fmla="*/ 0 h 8"/>
                <a:gd name="T8" fmla="*/ 0 w 49"/>
                <a:gd name="T9" fmla="*/ 4 h 8"/>
                <a:gd name="T10" fmla="*/ 4 w 49"/>
                <a:gd name="T11" fmla="*/ 8 h 8"/>
                <a:gd name="T12" fmla="*/ 45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8"/>
                  </a:move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4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Oval 489">
              <a:extLst>
                <a:ext uri="{FF2B5EF4-FFF2-40B4-BE49-F238E27FC236}">
                  <a16:creationId xmlns:a16="http://schemas.microsoft.com/office/drawing/2014/main" id="{713B08EE-2238-F10B-33F0-84EFE3FBC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1931988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0" name="文本框 79">
            <a:extLst>
              <a:ext uri="{FF2B5EF4-FFF2-40B4-BE49-F238E27FC236}">
                <a16:creationId xmlns:a16="http://schemas.microsoft.com/office/drawing/2014/main" id="{A406FF28-92C7-3E0B-2B83-A78594915014}"/>
              </a:ext>
            </a:extLst>
          </p:cNvPr>
          <p:cNvSpPr txBox="1"/>
          <p:nvPr/>
        </p:nvSpPr>
        <p:spPr bwMode="gray">
          <a:xfrm>
            <a:off x="3245147" y="2150888"/>
            <a:ext cx="2425280" cy="454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41E5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便于临床管理</a:t>
            </a:r>
          </a:p>
        </p:txBody>
      </p:sp>
      <p:sp>
        <p:nvSpPr>
          <p:cNvPr id="31" name="文本框 80">
            <a:extLst>
              <a:ext uri="{FF2B5EF4-FFF2-40B4-BE49-F238E27FC236}">
                <a16:creationId xmlns:a16="http://schemas.microsoft.com/office/drawing/2014/main" id="{9C255658-4D8C-6427-9194-010073A33583}"/>
              </a:ext>
            </a:extLst>
          </p:cNvPr>
          <p:cNvSpPr txBox="1"/>
          <p:nvPr/>
        </p:nvSpPr>
        <p:spPr bwMode="gray">
          <a:xfrm>
            <a:off x="3238587" y="2830614"/>
            <a:ext cx="2387661" cy="846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34" marR="0" lvl="0" indent="-243834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预填充式注射，用法用量明确，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无需剂量调整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，便于临床与医保规范管理</a:t>
            </a:r>
          </a:p>
        </p:txBody>
      </p:sp>
      <p:pic>
        <p:nvPicPr>
          <p:cNvPr id="32" name="图形 10" descr="药品 纯色填充">
            <a:extLst>
              <a:ext uri="{FF2B5EF4-FFF2-40B4-BE49-F238E27FC236}">
                <a16:creationId xmlns:a16="http://schemas.microsoft.com/office/drawing/2014/main" id="{C97B62DF-DBF5-D64C-E487-85CAF346D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2457" y="1643048"/>
            <a:ext cx="457995" cy="548640"/>
          </a:xfrm>
          <a:prstGeom prst="rect">
            <a:avLst/>
          </a:prstGeom>
        </p:spPr>
      </p:pic>
      <p:sp>
        <p:nvSpPr>
          <p:cNvPr id="33" name="文本框 79">
            <a:extLst>
              <a:ext uri="{FF2B5EF4-FFF2-40B4-BE49-F238E27FC236}">
                <a16:creationId xmlns:a16="http://schemas.microsoft.com/office/drawing/2014/main" id="{8133258A-1E99-2882-9314-050956C56359}"/>
              </a:ext>
            </a:extLst>
          </p:cNvPr>
          <p:cNvSpPr txBox="1"/>
          <p:nvPr/>
        </p:nvSpPr>
        <p:spPr bwMode="gray">
          <a:xfrm>
            <a:off x="8752613" y="2150888"/>
            <a:ext cx="2425280" cy="449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41E5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符合“保基本”原则</a:t>
            </a:r>
          </a:p>
        </p:txBody>
      </p:sp>
      <p:sp>
        <p:nvSpPr>
          <p:cNvPr id="34" name="Rectangle 50">
            <a:extLst>
              <a:ext uri="{FF2B5EF4-FFF2-40B4-BE49-F238E27FC236}">
                <a16:creationId xmlns:a16="http://schemas.microsoft.com/office/drawing/2014/main" id="{3CE1D997-A081-EAE0-6C8F-65E19B5790A2}"/>
              </a:ext>
            </a:extLst>
          </p:cNvPr>
          <p:cNvSpPr/>
          <p:nvPr/>
        </p:nvSpPr>
        <p:spPr>
          <a:xfrm>
            <a:off x="5702930" y="1771091"/>
            <a:ext cx="41636" cy="3221408"/>
          </a:xfrm>
          <a:prstGeom prst="rect">
            <a:avLst/>
          </a:prstGeom>
          <a:solidFill>
            <a:srgbClr val="F6E8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E0F99EB3-61F3-2FBC-0BD7-C95A52EF6F7A}"/>
              </a:ext>
            </a:extLst>
          </p:cNvPr>
          <p:cNvSpPr/>
          <p:nvPr/>
        </p:nvSpPr>
        <p:spPr>
          <a:xfrm>
            <a:off x="8281383" y="1771091"/>
            <a:ext cx="41636" cy="3221408"/>
          </a:xfrm>
          <a:prstGeom prst="rect">
            <a:avLst/>
          </a:prstGeom>
          <a:solidFill>
            <a:srgbClr val="F6E8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64">
            <a:extLst>
              <a:ext uri="{FF2B5EF4-FFF2-40B4-BE49-F238E27FC236}">
                <a16:creationId xmlns:a16="http://schemas.microsoft.com/office/drawing/2014/main" id="{5597054F-6B8B-DD0C-8381-8B882FF7602D}"/>
              </a:ext>
            </a:extLst>
          </p:cNvPr>
          <p:cNvGrpSpPr/>
          <p:nvPr/>
        </p:nvGrpSpPr>
        <p:grpSpPr>
          <a:xfrm>
            <a:off x="6825341" y="1677836"/>
            <a:ext cx="456699" cy="434340"/>
            <a:chOff x="1513204" y="2886378"/>
            <a:chExt cx="342524" cy="325755"/>
          </a:xfrm>
          <a:solidFill>
            <a:srgbClr val="C41E5E"/>
          </a:solidFill>
        </p:grpSpPr>
        <p:sp>
          <p:nvSpPr>
            <p:cNvPr id="37" name="任意多边形: 形状 17">
              <a:extLst>
                <a:ext uri="{FF2B5EF4-FFF2-40B4-BE49-F238E27FC236}">
                  <a16:creationId xmlns:a16="http://schemas.microsoft.com/office/drawing/2014/main" id="{935A7E7D-1BB0-A624-4FF9-9E053DD80384}"/>
                </a:ext>
              </a:extLst>
            </p:cNvPr>
            <p:cNvSpPr/>
            <p:nvPr/>
          </p:nvSpPr>
          <p:spPr>
            <a:xfrm>
              <a:off x="1513204" y="2886378"/>
              <a:ext cx="342524" cy="325755"/>
            </a:xfrm>
            <a:custGeom>
              <a:avLst/>
              <a:gdLst>
                <a:gd name="connsiteX0" fmla="*/ 171262 w 342524"/>
                <a:gd name="connsiteY0" fmla="*/ 25718 h 325755"/>
                <a:gd name="connsiteX1" fmla="*/ 27041 w 342524"/>
                <a:gd name="connsiteY1" fmla="*/ 162878 h 325755"/>
                <a:gd name="connsiteX2" fmla="*/ 171262 w 342524"/>
                <a:gd name="connsiteY2" fmla="*/ 300038 h 325755"/>
                <a:gd name="connsiteX3" fmla="*/ 315483 w 342524"/>
                <a:gd name="connsiteY3" fmla="*/ 162878 h 325755"/>
                <a:gd name="connsiteX4" fmla="*/ 171262 w 342524"/>
                <a:gd name="connsiteY4" fmla="*/ 25718 h 325755"/>
                <a:gd name="connsiteX5" fmla="*/ 171262 w 342524"/>
                <a:gd name="connsiteY5" fmla="*/ 325755 h 325755"/>
                <a:gd name="connsiteX6" fmla="*/ 0 w 342524"/>
                <a:gd name="connsiteY6" fmla="*/ 162878 h 325755"/>
                <a:gd name="connsiteX7" fmla="*/ 171262 w 342524"/>
                <a:gd name="connsiteY7" fmla="*/ 0 h 325755"/>
                <a:gd name="connsiteX8" fmla="*/ 342524 w 342524"/>
                <a:gd name="connsiteY8" fmla="*/ 162878 h 325755"/>
                <a:gd name="connsiteX9" fmla="*/ 171262 w 342524"/>
                <a:gd name="connsiteY9" fmla="*/ 325755 h 32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524" h="325755">
                  <a:moveTo>
                    <a:pt x="171262" y="25718"/>
                  </a:moveTo>
                  <a:cubicBezTo>
                    <a:pt x="91490" y="25718"/>
                    <a:pt x="27041" y="87011"/>
                    <a:pt x="27041" y="162878"/>
                  </a:cubicBezTo>
                  <a:cubicBezTo>
                    <a:pt x="27041" y="238744"/>
                    <a:pt x="91490" y="300038"/>
                    <a:pt x="171262" y="300038"/>
                  </a:cubicBezTo>
                  <a:cubicBezTo>
                    <a:pt x="251034" y="300038"/>
                    <a:pt x="315483" y="238744"/>
                    <a:pt x="315483" y="162878"/>
                  </a:cubicBezTo>
                  <a:cubicBezTo>
                    <a:pt x="315483" y="87011"/>
                    <a:pt x="251034" y="25718"/>
                    <a:pt x="171262" y="25718"/>
                  </a:cubicBezTo>
                  <a:close/>
                  <a:moveTo>
                    <a:pt x="171262" y="325755"/>
                  </a:moveTo>
                  <a:cubicBezTo>
                    <a:pt x="76617" y="325755"/>
                    <a:pt x="0" y="252889"/>
                    <a:pt x="0" y="162878"/>
                  </a:cubicBezTo>
                  <a:cubicBezTo>
                    <a:pt x="0" y="72866"/>
                    <a:pt x="76617" y="0"/>
                    <a:pt x="171262" y="0"/>
                  </a:cubicBezTo>
                  <a:cubicBezTo>
                    <a:pt x="265907" y="0"/>
                    <a:pt x="342524" y="72866"/>
                    <a:pt x="342524" y="162878"/>
                  </a:cubicBezTo>
                  <a:cubicBezTo>
                    <a:pt x="342524" y="252889"/>
                    <a:pt x="265907" y="325755"/>
                    <a:pt x="171262" y="325755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任意多边形: 形状 18">
              <a:extLst>
                <a:ext uri="{FF2B5EF4-FFF2-40B4-BE49-F238E27FC236}">
                  <a16:creationId xmlns:a16="http://schemas.microsoft.com/office/drawing/2014/main" id="{B0056DFB-8DD8-78D5-8A57-4CE75E39EBA9}"/>
                </a:ext>
              </a:extLst>
            </p:cNvPr>
            <p:cNvSpPr/>
            <p:nvPr/>
          </p:nvSpPr>
          <p:spPr>
            <a:xfrm>
              <a:off x="1576301" y="2946386"/>
              <a:ext cx="216331" cy="205740"/>
            </a:xfrm>
            <a:custGeom>
              <a:avLst/>
              <a:gdLst>
                <a:gd name="connsiteX0" fmla="*/ 198303 w 216331"/>
                <a:gd name="connsiteY0" fmla="*/ 68580 h 205740"/>
                <a:gd name="connsiteX1" fmla="*/ 144221 w 216331"/>
                <a:gd name="connsiteY1" fmla="*/ 68580 h 205740"/>
                <a:gd name="connsiteX2" fmla="*/ 144221 w 216331"/>
                <a:gd name="connsiteY2" fmla="*/ 17145 h 205740"/>
                <a:gd name="connsiteX3" fmla="*/ 126193 w 216331"/>
                <a:gd name="connsiteY3" fmla="*/ 0 h 205740"/>
                <a:gd name="connsiteX4" fmla="*/ 90138 w 216331"/>
                <a:gd name="connsiteY4" fmla="*/ 0 h 205740"/>
                <a:gd name="connsiteX5" fmla="*/ 72110 w 216331"/>
                <a:gd name="connsiteY5" fmla="*/ 17145 h 205740"/>
                <a:gd name="connsiteX6" fmla="*/ 72110 w 216331"/>
                <a:gd name="connsiteY6" fmla="*/ 68580 h 205740"/>
                <a:gd name="connsiteX7" fmla="*/ 18028 w 216331"/>
                <a:gd name="connsiteY7" fmla="*/ 68580 h 205740"/>
                <a:gd name="connsiteX8" fmla="*/ 0 w 216331"/>
                <a:gd name="connsiteY8" fmla="*/ 85725 h 205740"/>
                <a:gd name="connsiteX9" fmla="*/ 0 w 216331"/>
                <a:gd name="connsiteY9" fmla="*/ 120015 h 205740"/>
                <a:gd name="connsiteX10" fmla="*/ 18028 w 216331"/>
                <a:gd name="connsiteY10" fmla="*/ 137160 h 205740"/>
                <a:gd name="connsiteX11" fmla="*/ 72110 w 216331"/>
                <a:gd name="connsiteY11" fmla="*/ 137160 h 205740"/>
                <a:gd name="connsiteX12" fmla="*/ 72110 w 216331"/>
                <a:gd name="connsiteY12" fmla="*/ 188595 h 205740"/>
                <a:gd name="connsiteX13" fmla="*/ 90138 w 216331"/>
                <a:gd name="connsiteY13" fmla="*/ 205740 h 205740"/>
                <a:gd name="connsiteX14" fmla="*/ 126193 w 216331"/>
                <a:gd name="connsiteY14" fmla="*/ 205740 h 205740"/>
                <a:gd name="connsiteX15" fmla="*/ 144221 w 216331"/>
                <a:gd name="connsiteY15" fmla="*/ 188595 h 205740"/>
                <a:gd name="connsiteX16" fmla="*/ 144221 w 216331"/>
                <a:gd name="connsiteY16" fmla="*/ 137160 h 205740"/>
                <a:gd name="connsiteX17" fmla="*/ 198303 w 216331"/>
                <a:gd name="connsiteY17" fmla="*/ 137160 h 205740"/>
                <a:gd name="connsiteX18" fmla="*/ 216331 w 216331"/>
                <a:gd name="connsiteY18" fmla="*/ 120015 h 205740"/>
                <a:gd name="connsiteX19" fmla="*/ 216331 w 216331"/>
                <a:gd name="connsiteY19" fmla="*/ 85725 h 205740"/>
                <a:gd name="connsiteX20" fmla="*/ 198303 w 216331"/>
                <a:gd name="connsiteY20" fmla="*/ 6858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6331" h="205740">
                  <a:moveTo>
                    <a:pt x="198303" y="68580"/>
                  </a:moveTo>
                  <a:lnTo>
                    <a:pt x="144221" y="68580"/>
                  </a:lnTo>
                  <a:lnTo>
                    <a:pt x="144221" y="17145"/>
                  </a:lnTo>
                  <a:cubicBezTo>
                    <a:pt x="144221" y="7715"/>
                    <a:pt x="136108" y="0"/>
                    <a:pt x="126193" y="0"/>
                  </a:cubicBezTo>
                  <a:lnTo>
                    <a:pt x="90138" y="0"/>
                  </a:lnTo>
                  <a:cubicBezTo>
                    <a:pt x="80223" y="0"/>
                    <a:pt x="72110" y="7715"/>
                    <a:pt x="72110" y="17145"/>
                  </a:cubicBezTo>
                  <a:lnTo>
                    <a:pt x="72110" y="68580"/>
                  </a:lnTo>
                  <a:lnTo>
                    <a:pt x="18028" y="68580"/>
                  </a:lnTo>
                  <a:cubicBezTo>
                    <a:pt x="8112" y="68580"/>
                    <a:pt x="0" y="76295"/>
                    <a:pt x="0" y="85725"/>
                  </a:cubicBezTo>
                  <a:lnTo>
                    <a:pt x="0" y="120015"/>
                  </a:lnTo>
                  <a:cubicBezTo>
                    <a:pt x="0" y="129445"/>
                    <a:pt x="8112" y="137160"/>
                    <a:pt x="18028" y="137160"/>
                  </a:cubicBezTo>
                  <a:lnTo>
                    <a:pt x="72110" y="137160"/>
                  </a:lnTo>
                  <a:lnTo>
                    <a:pt x="72110" y="188595"/>
                  </a:lnTo>
                  <a:cubicBezTo>
                    <a:pt x="72110" y="198025"/>
                    <a:pt x="80223" y="205740"/>
                    <a:pt x="90138" y="205740"/>
                  </a:cubicBezTo>
                  <a:lnTo>
                    <a:pt x="126193" y="205740"/>
                  </a:lnTo>
                  <a:cubicBezTo>
                    <a:pt x="136108" y="205740"/>
                    <a:pt x="144221" y="198025"/>
                    <a:pt x="144221" y="188595"/>
                  </a:cubicBezTo>
                  <a:lnTo>
                    <a:pt x="144221" y="137160"/>
                  </a:lnTo>
                  <a:lnTo>
                    <a:pt x="198303" y="137160"/>
                  </a:lnTo>
                  <a:cubicBezTo>
                    <a:pt x="208219" y="137160"/>
                    <a:pt x="216331" y="129445"/>
                    <a:pt x="216331" y="120015"/>
                  </a:cubicBezTo>
                  <a:lnTo>
                    <a:pt x="216331" y="85725"/>
                  </a:lnTo>
                  <a:cubicBezTo>
                    <a:pt x="216331" y="76295"/>
                    <a:pt x="208219" y="68580"/>
                    <a:pt x="198303" y="68580"/>
                  </a:cubicBezTo>
                  <a:close/>
                </a:path>
              </a:pathLst>
            </a:custGeom>
            <a:grpFill/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9" name="文本框 79">
            <a:extLst>
              <a:ext uri="{FF2B5EF4-FFF2-40B4-BE49-F238E27FC236}">
                <a16:creationId xmlns:a16="http://schemas.microsoft.com/office/drawing/2014/main" id="{198B66C0-86DF-73D2-9142-FE859E99F925}"/>
              </a:ext>
            </a:extLst>
          </p:cNvPr>
          <p:cNvSpPr txBox="1"/>
          <p:nvPr/>
        </p:nvSpPr>
        <p:spPr bwMode="gray">
          <a:xfrm>
            <a:off x="691457" y="2150888"/>
            <a:ext cx="2425280" cy="449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41E5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弥补目录短板</a:t>
            </a:r>
          </a:p>
        </p:txBody>
      </p:sp>
      <p:sp>
        <p:nvSpPr>
          <p:cNvPr id="40" name="文本框 80">
            <a:extLst>
              <a:ext uri="{FF2B5EF4-FFF2-40B4-BE49-F238E27FC236}">
                <a16:creationId xmlns:a16="http://schemas.microsoft.com/office/drawing/2014/main" id="{643B1D72-3EA6-85FF-6428-22EC3A52B43E}"/>
              </a:ext>
            </a:extLst>
          </p:cNvPr>
          <p:cNvSpPr txBox="1"/>
          <p:nvPr/>
        </p:nvSpPr>
        <p:spPr bwMode="gray">
          <a:xfrm>
            <a:off x="684897" y="2798620"/>
            <a:ext cx="2438400" cy="182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34" marR="0" lvl="0" indent="-243834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高泌乳素血症可能导致闭经、不孕不育等，注射用阿立哌唑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保证女性用药公平性</a:t>
            </a:r>
          </a:p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243834" marR="0" lvl="0" indent="-243834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1" name="文本框 80">
            <a:extLst>
              <a:ext uri="{FF2B5EF4-FFF2-40B4-BE49-F238E27FC236}">
                <a16:creationId xmlns:a16="http://schemas.microsoft.com/office/drawing/2014/main" id="{DB3B5966-BCE6-53A2-D634-27A1B63F2F77}"/>
              </a:ext>
            </a:extLst>
          </p:cNvPr>
          <p:cNvSpPr txBox="1"/>
          <p:nvPr/>
        </p:nvSpPr>
        <p:spPr bwMode="gray">
          <a:xfrm>
            <a:off x="8386113" y="2798620"/>
            <a:ext cx="3074584" cy="1348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目录内抗精神分裂症药品</a:t>
            </a:r>
            <a:r>
              <a:rPr lang="zh-CN" altLang="en-US" sz="140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较多，阿立哌唑进入医保后给了临床多一种选择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对国家医保基金影响极其有限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616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F024AD9-DF87-D845-133F-700CEEEBCEA6}"/>
              </a:ext>
            </a:extLst>
          </p:cNvPr>
          <p:cNvSpPr/>
          <p:nvPr/>
        </p:nvSpPr>
        <p:spPr>
          <a:xfrm>
            <a:off x="1528776" y="-102882"/>
            <a:ext cx="7683256" cy="609600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125000"/>
              </a:lnSpc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注射用阿立哌唑是全球首个多巴胺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D2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受体部分激动剂，有效改善患者生存质量，提升长期治疗耐受性</a:t>
            </a:r>
          </a:p>
        </p:txBody>
      </p:sp>
      <p:sp>
        <p:nvSpPr>
          <p:cNvPr id="84" name="灯片编号占位符 1">
            <a:extLst>
              <a:ext uri="{FF2B5EF4-FFF2-40B4-BE49-F238E27FC236}">
                <a16:creationId xmlns:a16="http://schemas.microsoft.com/office/drawing/2014/main" id="{ECBC7919-56CD-7B06-2D0C-FBEA50DC3015}"/>
              </a:ext>
            </a:extLst>
          </p:cNvPr>
          <p:cNvSpPr txBox="1">
            <a:spLocks/>
          </p:cNvSpPr>
          <p:nvPr/>
        </p:nvSpPr>
        <p:spPr>
          <a:xfrm>
            <a:off x="2934623" y="62904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华文楷体" panose="02010600040101010101" pitchFamily="2" charset="-122"/>
              </a:rPr>
              <a:pPr algn="r">
                <a:defRPr/>
              </a:pPr>
              <a:t>14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华文楷体" panose="02010600040101010101" pitchFamily="2" charset="-122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C68F679-A7F4-C1E5-76D6-78AD6F7D978C}"/>
              </a:ext>
            </a:extLst>
          </p:cNvPr>
          <p:cNvSpPr txBox="1"/>
          <p:nvPr/>
        </p:nvSpPr>
        <p:spPr>
          <a:xfrm>
            <a:off x="457203" y="214206"/>
            <a:ext cx="1209038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总结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C319E05D-24FD-C229-80E8-71DF33F4CD61}"/>
              </a:ext>
            </a:extLst>
          </p:cNvPr>
          <p:cNvSpPr/>
          <p:nvPr/>
        </p:nvSpPr>
        <p:spPr>
          <a:xfrm>
            <a:off x="172961" y="1424852"/>
            <a:ext cx="5689359" cy="502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365E1BB-1EDD-F3AE-9361-F6ACCB28A018}"/>
              </a:ext>
            </a:extLst>
          </p:cNvPr>
          <p:cNvSpPr/>
          <p:nvPr/>
        </p:nvSpPr>
        <p:spPr>
          <a:xfrm>
            <a:off x="568960" y="1064082"/>
            <a:ext cx="5042805" cy="566856"/>
          </a:xfrm>
          <a:prstGeom prst="rect">
            <a:avLst/>
          </a:prstGeom>
          <a:solidFill>
            <a:srgbClr val="F6E8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zh-CN" altLang="en-US" sz="2000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建议参照：棕榈酸帕利哌酮注射液（</a:t>
            </a:r>
            <a:r>
              <a:rPr lang="en-US" altLang="zh-CN" sz="2000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PP1M</a:t>
            </a:r>
            <a:r>
              <a:rPr lang="zh-CN" altLang="en-US" sz="2000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id="{E54B476F-71E3-9B27-CB75-83531BE2F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65904"/>
              </p:ext>
            </p:extLst>
          </p:nvPr>
        </p:nvGraphicFramePr>
        <p:xfrm>
          <a:off x="172961" y="1706639"/>
          <a:ext cx="5689359" cy="4520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199">
                  <a:extLst>
                    <a:ext uri="{9D8B030D-6E8A-4147-A177-3AD203B41FA5}">
                      <a16:colId xmlns:a16="http://schemas.microsoft.com/office/drawing/2014/main" val="936725242"/>
                    </a:ext>
                  </a:extLst>
                </a:gridCol>
                <a:gridCol w="1580073">
                  <a:extLst>
                    <a:ext uri="{9D8B030D-6E8A-4147-A177-3AD203B41FA5}">
                      <a16:colId xmlns:a16="http://schemas.microsoft.com/office/drawing/2014/main" val="3238417024"/>
                    </a:ext>
                  </a:extLst>
                </a:gridCol>
                <a:gridCol w="2494087">
                  <a:extLst>
                    <a:ext uri="{9D8B030D-6E8A-4147-A177-3AD203B41FA5}">
                      <a16:colId xmlns:a16="http://schemas.microsoft.com/office/drawing/2014/main" val="1083701364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相似程度高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①适应症一致</a:t>
                      </a:r>
                      <a:endParaRPr kumimoji="0" lang="zh-CN" altLang="en-US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均用于成人精神分裂症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77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②作用机制一致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第二代抗精神病药物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000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③给药途径一致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预填充注射器，肌肉注射</a:t>
                      </a:r>
                      <a:endParaRPr kumimoji="0" lang="en-US" altLang="zh-CN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749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④用药频率、序贯相同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月</a:t>
                      </a:r>
                      <a:r>
                        <a:rPr kumimoji="0" lang="en-US" altLang="zh-CN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针，用于依从性差患者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69888"/>
                  </a:ext>
                </a:extLst>
              </a:tr>
              <a:tr h="139414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标准治疗药物 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 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应用广泛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-285750" algn="just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zh-CN" alt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多个指南</a:t>
                      </a:r>
                      <a:r>
                        <a:rPr lang="en-US" altLang="zh-CN" sz="1600" b="1" kern="120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</a:t>
                      </a:r>
                      <a:r>
                        <a:rPr lang="zh-CN" altLang="en-US" sz="1600" b="1" kern="120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级推荐</a:t>
                      </a:r>
                      <a:r>
                        <a:rPr kumimoji="0" lang="zh-CN" altLang="zh-CN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棕榈酸帕利哌酮注射液</a:t>
                      </a:r>
                      <a:endParaRPr kumimoji="0" lang="en-US" altLang="zh-CN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  <a:p>
                      <a:pPr marL="0" indent="-285750" algn="just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zh-CN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PP1M</a:t>
                      </a:r>
                      <a:r>
                        <a:rPr kumimoji="0" lang="zh-CN" altLang="zh-CN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在抗精神病注射剂中</a:t>
                      </a:r>
                      <a:r>
                        <a:rPr lang="zh-CN" altLang="zh-CN" sz="1600" b="1" kern="120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市场份额第一</a:t>
                      </a:r>
                      <a:endParaRPr lang="zh-CN" altLang="en-US" sz="1600" b="1" kern="1200" dirty="0">
                        <a:solidFill>
                          <a:srgbClr val="C41E5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29744"/>
                  </a:ext>
                </a:extLst>
              </a:tr>
              <a:tr h="135423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域外医保准入参照药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600" b="1" kern="120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澳大利亚、法国等国家</a:t>
                      </a:r>
                      <a:r>
                        <a:rPr kumimoji="0" lang="zh-CN" alt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进行阿立哌唑医保评审时，均以棕榈酸帕利哌酮注射液（</a:t>
                      </a:r>
                      <a:r>
                        <a:rPr kumimoji="0" lang="en-US" altLang="zh-CN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PP1M</a:t>
                      </a:r>
                      <a:r>
                        <a:rPr kumimoji="0" lang="zh-CN" alt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）为参照药物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04274"/>
                  </a:ext>
                </a:extLst>
              </a:tr>
            </a:tbl>
          </a:graphicData>
        </a:graphic>
      </p:graphicFrame>
      <p:sp>
        <p:nvSpPr>
          <p:cNvPr id="10" name="Rectangle 16">
            <a:extLst>
              <a:ext uri="{FF2B5EF4-FFF2-40B4-BE49-F238E27FC236}">
                <a16:creationId xmlns:a16="http://schemas.microsoft.com/office/drawing/2014/main" id="{6AF9E475-2B2A-C87E-6C87-2558FB7B4057}"/>
              </a:ext>
            </a:extLst>
          </p:cNvPr>
          <p:cNvSpPr/>
          <p:nvPr/>
        </p:nvSpPr>
        <p:spPr>
          <a:xfrm>
            <a:off x="6267777" y="1382247"/>
            <a:ext cx="5467021" cy="50171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70091F7-429B-FCFC-001D-C514C26EAE98}"/>
              </a:ext>
            </a:extLst>
          </p:cNvPr>
          <p:cNvSpPr/>
          <p:nvPr/>
        </p:nvSpPr>
        <p:spPr>
          <a:xfrm>
            <a:off x="6722164" y="1106382"/>
            <a:ext cx="4558246" cy="566856"/>
          </a:xfrm>
          <a:prstGeom prst="rect">
            <a:avLst/>
          </a:prstGeom>
          <a:solidFill>
            <a:srgbClr val="F6E8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zh-CN" altLang="en-US" sz="2400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注射用阿立哌唑可评级为“改进”</a:t>
            </a:r>
          </a:p>
        </p:txBody>
      </p:sp>
      <p:graphicFrame>
        <p:nvGraphicFramePr>
          <p:cNvPr id="12" name="表格 4">
            <a:extLst>
              <a:ext uri="{FF2B5EF4-FFF2-40B4-BE49-F238E27FC236}">
                <a16:creationId xmlns:a16="http://schemas.microsoft.com/office/drawing/2014/main" id="{C9C1F9C8-B29F-5FA1-E9BE-E8ACCF8E5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08044"/>
              </p:ext>
            </p:extLst>
          </p:nvPr>
        </p:nvGraphicFramePr>
        <p:xfrm>
          <a:off x="6267777" y="1665676"/>
          <a:ext cx="5457377" cy="4746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3988">
                  <a:extLst>
                    <a:ext uri="{9D8B030D-6E8A-4147-A177-3AD203B41FA5}">
                      <a16:colId xmlns:a16="http://schemas.microsoft.com/office/drawing/2014/main" val="936725242"/>
                    </a:ext>
                  </a:extLst>
                </a:gridCol>
                <a:gridCol w="3553389">
                  <a:extLst>
                    <a:ext uri="{9D8B030D-6E8A-4147-A177-3AD203B41FA5}">
                      <a16:colId xmlns:a16="http://schemas.microsoft.com/office/drawing/2014/main" val="3238417024"/>
                    </a:ext>
                  </a:extLst>
                </a:gridCol>
              </a:tblGrid>
              <a:tr h="11865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有效性优势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相比棕榈酸帕利哌酮，</a:t>
                      </a:r>
                      <a:r>
                        <a:rPr lang="zh-CN" altLang="en-US" sz="1600" b="1" kern="1200" noProof="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改善</a:t>
                      </a:r>
                      <a:r>
                        <a:rPr lang="en-US" altLang="zh-CN" sz="1600" b="1" kern="1200" noProof="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PANSS</a:t>
                      </a:r>
                      <a:r>
                        <a:rPr lang="zh-CN" altLang="en-US" sz="1600" b="1" kern="1200" noProof="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总分，提升生活质量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，有效帮助患者回归社会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7782"/>
                  </a:ext>
                </a:extLst>
              </a:tr>
              <a:tr h="11865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安全性优势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整体</a:t>
                      </a:r>
                      <a:r>
                        <a:rPr lang="zh-CN" altLang="en-US" sz="1600" b="1" kern="120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耐受性排名第一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，耐受性良好适合长期用药；</a:t>
                      </a:r>
                      <a:r>
                        <a:rPr lang="zh-CN" altLang="en-US" sz="1600" b="1" kern="120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不增加催乳素水平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9744"/>
                  </a:ext>
                </a:extLst>
              </a:tr>
              <a:tr h="11865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创新性优势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prstClr val="black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创新机制：</a:t>
                      </a:r>
                      <a:r>
                        <a:rPr lang="zh-CN" altLang="en-US" sz="1600" b="1" kern="120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首个</a:t>
                      </a:r>
                      <a:r>
                        <a:rPr lang="zh-CN" altLang="en-US" sz="1600" dirty="0">
                          <a:solidFill>
                            <a:prstClr val="black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多巴胺</a:t>
                      </a:r>
                      <a:r>
                        <a:rPr lang="en-US" altLang="zh-CN" sz="1600" dirty="0">
                          <a:solidFill>
                            <a:prstClr val="black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D2</a:t>
                      </a:r>
                      <a:r>
                        <a:rPr lang="zh-CN" altLang="en-US" sz="1600" dirty="0">
                          <a:solidFill>
                            <a:prstClr val="black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受体部分激动剂</a:t>
                      </a:r>
                    </a:p>
                    <a:p>
                      <a:pPr marL="0" marR="0" lvl="0" indent="0" algn="just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prstClr val="black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创新剂型：水性混悬微晶制剂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904274"/>
                  </a:ext>
                </a:extLst>
              </a:tr>
              <a:tr h="11865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公平性优势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prstClr val="black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保障女性用药公平，使用频率与剂量不变便于临床管理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956627"/>
                  </a:ext>
                </a:extLst>
              </a:tr>
            </a:tbl>
          </a:graphicData>
        </a:graphic>
      </p:graphicFrame>
      <p:sp>
        <p:nvSpPr>
          <p:cNvPr id="13" name="灯片编号占位符 1">
            <a:extLst>
              <a:ext uri="{FF2B5EF4-FFF2-40B4-BE49-F238E27FC236}">
                <a16:creationId xmlns:a16="http://schemas.microsoft.com/office/drawing/2014/main" id="{23C92CA2-6AA0-B87E-8CB2-38172550AF9B}"/>
              </a:ext>
            </a:extLst>
          </p:cNvPr>
          <p:cNvSpPr txBox="1">
            <a:spLocks/>
          </p:cNvSpPr>
          <p:nvPr/>
        </p:nvSpPr>
        <p:spPr>
          <a:xfrm>
            <a:off x="9345583" y="641230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华文楷体" panose="02010600040101010101" pitchFamily="2" charset="-122"/>
              </a:rPr>
              <a:pPr algn="r">
                <a:defRPr/>
              </a:pPr>
              <a:t>14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298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F9146BF-3C8F-4868-F24F-92EA6033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583" y="641230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华文楷体" panose="0201060004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6C792FC-BC59-3D47-9A77-80E8C6D38B4C}"/>
              </a:ext>
            </a:extLst>
          </p:cNvPr>
          <p:cNvSpPr txBox="1"/>
          <p:nvPr/>
        </p:nvSpPr>
        <p:spPr bwMode="gray">
          <a:xfrm>
            <a:off x="3889838" y="1838683"/>
            <a:ext cx="7627784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第二代抗精神分裂症长效针剂，选择棕榈酸帕利哌酮注射液（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PP1M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）作为参照药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4E58DAB-602B-3F41-E77C-D76953EB270A}"/>
              </a:ext>
            </a:extLst>
          </p:cNvPr>
          <p:cNvSpPr txBox="1"/>
          <p:nvPr/>
        </p:nvSpPr>
        <p:spPr bwMode="gray">
          <a:xfrm>
            <a:off x="3798165" y="3474400"/>
            <a:ext cx="7467237" cy="787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种一代、二代抗精神病药物中，注射用阿立哌唑不良反应耐受性排名第一，不增加泌乳素水平</a:t>
            </a:r>
            <a:endParaRPr lang="zh-CN" altLang="en-US" sz="1600" b="1" dirty="0">
              <a:solidFill>
                <a:srgbClr val="FF000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75870BD-CC29-39D3-BFB1-B002A02A9954}"/>
              </a:ext>
            </a:extLst>
          </p:cNvPr>
          <p:cNvSpPr txBox="1"/>
          <p:nvPr/>
        </p:nvSpPr>
        <p:spPr bwMode="gray">
          <a:xfrm>
            <a:off x="3851584" y="2507967"/>
            <a:ext cx="7467237" cy="787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相比棕榈酸帕利哌酮（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PP1M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PANSS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量表改善率明显（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MD=-6.38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），总体功能量表改善程度（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GAF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）更优（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19.7vs16.3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），有效帮助患者回归社会</a:t>
            </a:r>
            <a:endParaRPr lang="zh-CN" altLang="en-US" sz="1600" b="1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6646C7C-F6CF-4106-CDB7-DFD0FF098503}"/>
              </a:ext>
            </a:extLst>
          </p:cNvPr>
          <p:cNvSpPr txBox="1"/>
          <p:nvPr/>
        </p:nvSpPr>
        <p:spPr bwMode="gray">
          <a:xfrm>
            <a:off x="3851584" y="4609315"/>
            <a:ext cx="7666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全球首个多巴胺系统稳定剂，有效改善阴性症状；独特微晶制剂技术，保障耐受性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AA1583D-5AF5-6EB2-3982-50FD6BB691CF}"/>
              </a:ext>
            </a:extLst>
          </p:cNvPr>
          <p:cNvSpPr txBox="1"/>
          <p:nvPr/>
        </p:nvSpPr>
        <p:spPr bwMode="gray">
          <a:xfrm>
            <a:off x="3851584" y="5378076"/>
            <a:ext cx="7413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无催乳素增加风险，保证女性用药公平性；注射周期与剂量固定便于临床管理</a:t>
            </a:r>
            <a:endParaRPr lang="zh-CN" altLang="en-US" sz="1600" b="1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grpSp>
        <p:nvGrpSpPr>
          <p:cNvPr id="27" name="Group 61">
            <a:extLst>
              <a:ext uri="{FF2B5EF4-FFF2-40B4-BE49-F238E27FC236}">
                <a16:creationId xmlns:a16="http://schemas.microsoft.com/office/drawing/2014/main" id="{F4987F86-3496-DCC0-A856-22ECAE305409}"/>
              </a:ext>
            </a:extLst>
          </p:cNvPr>
          <p:cNvGrpSpPr/>
          <p:nvPr/>
        </p:nvGrpSpPr>
        <p:grpSpPr>
          <a:xfrm>
            <a:off x="1235268" y="1650590"/>
            <a:ext cx="2455459" cy="743195"/>
            <a:chOff x="1329447" y="1347567"/>
            <a:chExt cx="1841594" cy="557396"/>
          </a:xfrm>
        </p:grpSpPr>
        <p:sp>
          <p:nvSpPr>
            <p:cNvPr id="28" name="Rectangle: Rounded Corners 51">
              <a:extLst>
                <a:ext uri="{FF2B5EF4-FFF2-40B4-BE49-F238E27FC236}">
                  <a16:creationId xmlns:a16="http://schemas.microsoft.com/office/drawing/2014/main" id="{C99BEC38-F448-7962-3A1B-1ADB687E86C1}"/>
                </a:ext>
              </a:extLst>
            </p:cNvPr>
            <p:cNvSpPr/>
            <p:nvPr/>
          </p:nvSpPr>
          <p:spPr>
            <a:xfrm>
              <a:off x="1329447" y="1395936"/>
              <a:ext cx="402076" cy="460658"/>
            </a:xfrm>
            <a:prstGeom prst="roundRect">
              <a:avLst>
                <a:gd name="adj" fmla="val 12868"/>
              </a:avLst>
            </a:prstGeom>
            <a:solidFill>
              <a:srgbClr val="C41E5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rtlCol="0" anchor="ctr"/>
            <a:lstStyle/>
            <a:p>
              <a:pPr algn="ctr" defTabSz="609585"/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52">
              <a:extLst>
                <a:ext uri="{FF2B5EF4-FFF2-40B4-BE49-F238E27FC236}">
                  <a16:creationId xmlns:a16="http://schemas.microsoft.com/office/drawing/2014/main" id="{D90358B4-8C1B-6144-61D3-2D9651E275CC}"/>
                </a:ext>
              </a:extLst>
            </p:cNvPr>
            <p:cNvSpPr/>
            <p:nvPr/>
          </p:nvSpPr>
          <p:spPr>
            <a:xfrm>
              <a:off x="1679642" y="1347567"/>
              <a:ext cx="1491399" cy="557396"/>
            </a:xfrm>
            <a:prstGeom prst="roundRect">
              <a:avLst>
                <a:gd name="adj" fmla="val 993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r>
                <a:rPr lang="zh-CN" altLang="en-US" sz="2133" b="1" dirty="0">
                  <a:solidFill>
                    <a:srgbClr val="C41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  <a:endParaRPr lang="en-US" sz="2133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C338F1EE-DFFD-F696-0984-97CC3C7CD9FE}"/>
              </a:ext>
            </a:extLst>
          </p:cNvPr>
          <p:cNvGrpSpPr/>
          <p:nvPr/>
        </p:nvGrpSpPr>
        <p:grpSpPr>
          <a:xfrm>
            <a:off x="1235268" y="2540708"/>
            <a:ext cx="2455459" cy="743195"/>
            <a:chOff x="1329447" y="2325300"/>
            <a:chExt cx="1841594" cy="557396"/>
          </a:xfrm>
        </p:grpSpPr>
        <p:sp>
          <p:nvSpPr>
            <p:cNvPr id="31" name="Rectangle: Rounded Corners 53">
              <a:extLst>
                <a:ext uri="{FF2B5EF4-FFF2-40B4-BE49-F238E27FC236}">
                  <a16:creationId xmlns:a16="http://schemas.microsoft.com/office/drawing/2014/main" id="{FFB9FECE-B69E-C780-77AF-DC7E3024F9FE}"/>
                </a:ext>
              </a:extLst>
            </p:cNvPr>
            <p:cNvSpPr/>
            <p:nvPr/>
          </p:nvSpPr>
          <p:spPr>
            <a:xfrm>
              <a:off x="1329447" y="2373669"/>
              <a:ext cx="402076" cy="460658"/>
            </a:xfrm>
            <a:prstGeom prst="roundRect">
              <a:avLst>
                <a:gd name="adj" fmla="val 12868"/>
              </a:avLst>
            </a:prstGeom>
            <a:solidFill>
              <a:srgbClr val="C41E5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rtlCol="0" anchor="ctr"/>
            <a:lstStyle/>
            <a:p>
              <a:pPr algn="ctr" defTabSz="609585"/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Rectangle: Rounded Corners 54">
              <a:extLst>
                <a:ext uri="{FF2B5EF4-FFF2-40B4-BE49-F238E27FC236}">
                  <a16:creationId xmlns:a16="http://schemas.microsoft.com/office/drawing/2014/main" id="{687BFD15-F84F-5688-9E44-5E4EDD467150}"/>
                </a:ext>
              </a:extLst>
            </p:cNvPr>
            <p:cNvSpPr/>
            <p:nvPr/>
          </p:nvSpPr>
          <p:spPr>
            <a:xfrm>
              <a:off x="1679642" y="2325300"/>
              <a:ext cx="1491399" cy="557396"/>
            </a:xfrm>
            <a:prstGeom prst="roundRect">
              <a:avLst>
                <a:gd name="adj" fmla="val 993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r>
                <a:rPr lang="zh-CN" altLang="en-US" sz="2133" b="1" dirty="0">
                  <a:solidFill>
                    <a:srgbClr val="C41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  <a:endParaRPr lang="en-US" sz="2133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63">
            <a:extLst>
              <a:ext uri="{FF2B5EF4-FFF2-40B4-BE49-F238E27FC236}">
                <a16:creationId xmlns:a16="http://schemas.microsoft.com/office/drawing/2014/main" id="{BC090AEE-C687-6CC2-4DFB-024E494C148D}"/>
              </a:ext>
            </a:extLst>
          </p:cNvPr>
          <p:cNvGrpSpPr/>
          <p:nvPr/>
        </p:nvGrpSpPr>
        <p:grpSpPr>
          <a:xfrm>
            <a:off x="1235268" y="3430827"/>
            <a:ext cx="2455459" cy="743195"/>
            <a:chOff x="1329447" y="3152379"/>
            <a:chExt cx="1841594" cy="557396"/>
          </a:xfrm>
        </p:grpSpPr>
        <p:sp>
          <p:nvSpPr>
            <p:cNvPr id="34" name="Rectangle: Rounded Corners 55">
              <a:extLst>
                <a:ext uri="{FF2B5EF4-FFF2-40B4-BE49-F238E27FC236}">
                  <a16:creationId xmlns:a16="http://schemas.microsoft.com/office/drawing/2014/main" id="{03E17C42-13B5-08B2-B3E8-74C164BB2C4D}"/>
                </a:ext>
              </a:extLst>
            </p:cNvPr>
            <p:cNvSpPr/>
            <p:nvPr/>
          </p:nvSpPr>
          <p:spPr>
            <a:xfrm>
              <a:off x="1329447" y="3200748"/>
              <a:ext cx="402076" cy="460658"/>
            </a:xfrm>
            <a:prstGeom prst="roundRect">
              <a:avLst>
                <a:gd name="adj" fmla="val 12868"/>
              </a:avLst>
            </a:prstGeom>
            <a:solidFill>
              <a:srgbClr val="C41E5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rtlCol="0" anchor="ctr"/>
            <a:lstStyle/>
            <a:p>
              <a:pPr algn="ctr" defTabSz="609585"/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Rectangle: Rounded Corners 56">
              <a:extLst>
                <a:ext uri="{FF2B5EF4-FFF2-40B4-BE49-F238E27FC236}">
                  <a16:creationId xmlns:a16="http://schemas.microsoft.com/office/drawing/2014/main" id="{83CDC078-E523-4060-8096-931C62F582F1}"/>
                </a:ext>
              </a:extLst>
            </p:cNvPr>
            <p:cNvSpPr/>
            <p:nvPr/>
          </p:nvSpPr>
          <p:spPr>
            <a:xfrm>
              <a:off x="1679642" y="3152379"/>
              <a:ext cx="1491399" cy="557396"/>
            </a:xfrm>
            <a:prstGeom prst="roundRect">
              <a:avLst>
                <a:gd name="adj" fmla="val 993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r>
                <a:rPr lang="zh-CN" altLang="en-US" sz="2133" b="1" dirty="0">
                  <a:solidFill>
                    <a:srgbClr val="C41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  <a:endParaRPr lang="en-US" sz="2133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64">
            <a:extLst>
              <a:ext uri="{FF2B5EF4-FFF2-40B4-BE49-F238E27FC236}">
                <a16:creationId xmlns:a16="http://schemas.microsoft.com/office/drawing/2014/main" id="{19506B2E-A82F-E5B1-82A0-9AC4AD66618C}"/>
              </a:ext>
            </a:extLst>
          </p:cNvPr>
          <p:cNvGrpSpPr/>
          <p:nvPr/>
        </p:nvGrpSpPr>
        <p:grpSpPr>
          <a:xfrm>
            <a:off x="1235268" y="4320946"/>
            <a:ext cx="2455459" cy="743195"/>
            <a:chOff x="1329447" y="3885356"/>
            <a:chExt cx="1841594" cy="557396"/>
          </a:xfrm>
        </p:grpSpPr>
        <p:sp>
          <p:nvSpPr>
            <p:cNvPr id="37" name="Rectangle: Rounded Corners 57">
              <a:extLst>
                <a:ext uri="{FF2B5EF4-FFF2-40B4-BE49-F238E27FC236}">
                  <a16:creationId xmlns:a16="http://schemas.microsoft.com/office/drawing/2014/main" id="{F7E40115-0FDA-FFAA-C876-DEAE9DD1A9D8}"/>
                </a:ext>
              </a:extLst>
            </p:cNvPr>
            <p:cNvSpPr/>
            <p:nvPr/>
          </p:nvSpPr>
          <p:spPr>
            <a:xfrm>
              <a:off x="1329447" y="3933725"/>
              <a:ext cx="402076" cy="460658"/>
            </a:xfrm>
            <a:prstGeom prst="roundRect">
              <a:avLst>
                <a:gd name="adj" fmla="val 12868"/>
              </a:avLst>
            </a:prstGeom>
            <a:solidFill>
              <a:srgbClr val="C41E5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rtlCol="0" anchor="ctr"/>
            <a:lstStyle/>
            <a:p>
              <a:pPr algn="ctr" defTabSz="609585"/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58">
              <a:extLst>
                <a:ext uri="{FF2B5EF4-FFF2-40B4-BE49-F238E27FC236}">
                  <a16:creationId xmlns:a16="http://schemas.microsoft.com/office/drawing/2014/main" id="{7A377034-2A34-83DE-72B4-D002AF901AB8}"/>
                </a:ext>
              </a:extLst>
            </p:cNvPr>
            <p:cNvSpPr/>
            <p:nvPr/>
          </p:nvSpPr>
          <p:spPr>
            <a:xfrm>
              <a:off x="1679642" y="3885356"/>
              <a:ext cx="1491399" cy="557396"/>
            </a:xfrm>
            <a:prstGeom prst="roundRect">
              <a:avLst>
                <a:gd name="adj" fmla="val 993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r>
                <a:rPr lang="zh-CN" altLang="en-US" sz="2133" b="1" dirty="0">
                  <a:solidFill>
                    <a:srgbClr val="C41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en-US" sz="2133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65">
            <a:extLst>
              <a:ext uri="{FF2B5EF4-FFF2-40B4-BE49-F238E27FC236}">
                <a16:creationId xmlns:a16="http://schemas.microsoft.com/office/drawing/2014/main" id="{ECF28FBB-E75B-93D1-8F9F-27C24E3DB3EC}"/>
              </a:ext>
            </a:extLst>
          </p:cNvPr>
          <p:cNvGrpSpPr/>
          <p:nvPr/>
        </p:nvGrpSpPr>
        <p:grpSpPr>
          <a:xfrm>
            <a:off x="1235268" y="5211066"/>
            <a:ext cx="2455459" cy="743195"/>
            <a:chOff x="1329447" y="4286145"/>
            <a:chExt cx="1841594" cy="557396"/>
          </a:xfrm>
        </p:grpSpPr>
        <p:sp>
          <p:nvSpPr>
            <p:cNvPr id="40" name="Rectangle: Rounded Corners 59">
              <a:extLst>
                <a:ext uri="{FF2B5EF4-FFF2-40B4-BE49-F238E27FC236}">
                  <a16:creationId xmlns:a16="http://schemas.microsoft.com/office/drawing/2014/main" id="{B9F5A11B-6574-D700-3B57-E97676A2EA46}"/>
                </a:ext>
              </a:extLst>
            </p:cNvPr>
            <p:cNvSpPr/>
            <p:nvPr/>
          </p:nvSpPr>
          <p:spPr>
            <a:xfrm>
              <a:off x="1329447" y="4334514"/>
              <a:ext cx="402076" cy="460658"/>
            </a:xfrm>
            <a:prstGeom prst="roundRect">
              <a:avLst>
                <a:gd name="adj" fmla="val 12868"/>
              </a:avLst>
            </a:prstGeom>
            <a:solidFill>
              <a:srgbClr val="C41E5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rtlCol="0" anchor="ctr"/>
            <a:lstStyle/>
            <a:p>
              <a:pPr algn="ctr" defTabSz="609585"/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Rectangle: Rounded Corners 60">
              <a:extLst>
                <a:ext uri="{FF2B5EF4-FFF2-40B4-BE49-F238E27FC236}">
                  <a16:creationId xmlns:a16="http://schemas.microsoft.com/office/drawing/2014/main" id="{1E654AC4-A1E9-D840-84D9-3CE11ACA1F0E}"/>
                </a:ext>
              </a:extLst>
            </p:cNvPr>
            <p:cNvSpPr/>
            <p:nvPr/>
          </p:nvSpPr>
          <p:spPr>
            <a:xfrm>
              <a:off x="1679642" y="4286145"/>
              <a:ext cx="1491399" cy="557396"/>
            </a:xfrm>
            <a:prstGeom prst="roundRect">
              <a:avLst>
                <a:gd name="adj" fmla="val 993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r>
                <a:rPr lang="zh-CN" altLang="en-US" sz="2133" b="1" dirty="0">
                  <a:solidFill>
                    <a:srgbClr val="C41E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en-US" sz="2133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6" name="Straight Connector 67">
            <a:extLst>
              <a:ext uri="{FF2B5EF4-FFF2-40B4-BE49-F238E27FC236}">
                <a16:creationId xmlns:a16="http://schemas.microsoft.com/office/drawing/2014/main" id="{B00DB93D-8119-6F86-D31A-79721970C427}"/>
              </a:ext>
            </a:extLst>
          </p:cNvPr>
          <p:cNvCxnSpPr>
            <a:cxnSpLocks/>
          </p:cNvCxnSpPr>
          <p:nvPr/>
        </p:nvCxnSpPr>
        <p:spPr>
          <a:xfrm>
            <a:off x="3889838" y="2454312"/>
            <a:ext cx="7290352" cy="0"/>
          </a:xfrm>
          <a:prstGeom prst="line">
            <a:avLst/>
          </a:prstGeom>
          <a:ln w="31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68">
            <a:extLst>
              <a:ext uri="{FF2B5EF4-FFF2-40B4-BE49-F238E27FC236}">
                <a16:creationId xmlns:a16="http://schemas.microsoft.com/office/drawing/2014/main" id="{F71A7423-9113-6D7C-482B-2D0A44BCDDA2}"/>
              </a:ext>
            </a:extLst>
          </p:cNvPr>
          <p:cNvCxnSpPr>
            <a:cxnSpLocks/>
          </p:cNvCxnSpPr>
          <p:nvPr/>
        </p:nvCxnSpPr>
        <p:spPr>
          <a:xfrm>
            <a:off x="3889838" y="3345612"/>
            <a:ext cx="7290352" cy="0"/>
          </a:xfrm>
          <a:prstGeom prst="line">
            <a:avLst/>
          </a:prstGeom>
          <a:ln w="31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9">
            <a:extLst>
              <a:ext uri="{FF2B5EF4-FFF2-40B4-BE49-F238E27FC236}">
                <a16:creationId xmlns:a16="http://schemas.microsoft.com/office/drawing/2014/main" id="{67E9FB9B-F7BB-C2DC-A996-6E4C68FF59A6}"/>
              </a:ext>
            </a:extLst>
          </p:cNvPr>
          <p:cNvCxnSpPr>
            <a:cxnSpLocks/>
          </p:cNvCxnSpPr>
          <p:nvPr/>
        </p:nvCxnSpPr>
        <p:spPr>
          <a:xfrm>
            <a:off x="3889838" y="4236912"/>
            <a:ext cx="7375564" cy="0"/>
          </a:xfrm>
          <a:prstGeom prst="line">
            <a:avLst/>
          </a:prstGeom>
          <a:ln w="31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70">
            <a:extLst>
              <a:ext uri="{FF2B5EF4-FFF2-40B4-BE49-F238E27FC236}">
                <a16:creationId xmlns:a16="http://schemas.microsoft.com/office/drawing/2014/main" id="{71B4106B-5E04-6428-455C-10EA853E1A49}"/>
              </a:ext>
            </a:extLst>
          </p:cNvPr>
          <p:cNvCxnSpPr>
            <a:cxnSpLocks/>
          </p:cNvCxnSpPr>
          <p:nvPr/>
        </p:nvCxnSpPr>
        <p:spPr>
          <a:xfrm>
            <a:off x="3889838" y="5128214"/>
            <a:ext cx="7375564" cy="0"/>
          </a:xfrm>
          <a:prstGeom prst="line">
            <a:avLst/>
          </a:prstGeom>
          <a:ln w="31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69">
            <a:extLst>
              <a:ext uri="{FF2B5EF4-FFF2-40B4-BE49-F238E27FC236}">
                <a16:creationId xmlns:a16="http://schemas.microsoft.com/office/drawing/2014/main" id="{6670E07D-BBCA-1B33-A379-149F8811A370}"/>
              </a:ext>
            </a:extLst>
          </p:cNvPr>
          <p:cNvCxnSpPr>
            <a:cxnSpLocks/>
          </p:cNvCxnSpPr>
          <p:nvPr/>
        </p:nvCxnSpPr>
        <p:spPr>
          <a:xfrm>
            <a:off x="3889838" y="5889769"/>
            <a:ext cx="7375564" cy="0"/>
          </a:xfrm>
          <a:prstGeom prst="line">
            <a:avLst/>
          </a:prstGeom>
          <a:ln w="31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8">
            <a:extLst>
              <a:ext uri="{FF2B5EF4-FFF2-40B4-BE49-F238E27FC236}">
                <a16:creationId xmlns:a16="http://schemas.microsoft.com/office/drawing/2014/main" id="{F4676365-E184-0F01-5A50-CF90739077F0}"/>
              </a:ext>
            </a:extLst>
          </p:cNvPr>
          <p:cNvSpPr txBox="1"/>
          <p:nvPr/>
        </p:nvSpPr>
        <p:spPr>
          <a:xfrm>
            <a:off x="1727201" y="214206"/>
            <a:ext cx="4489999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9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D40706-E487-8D91-6BF2-1D537B9B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583" y="641230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华文楷体" panose="0201060004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A9EA971-E308-BA1A-4928-385CAB37280A}"/>
              </a:ext>
            </a:extLst>
          </p:cNvPr>
          <p:cNvSpPr txBox="1"/>
          <p:nvPr/>
        </p:nvSpPr>
        <p:spPr>
          <a:xfrm>
            <a:off x="457201" y="214206"/>
            <a:ext cx="12895943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基本信息</a:t>
            </a:r>
            <a:r>
              <a:rPr lang="en-US" altLang="zh-C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(1/3)</a:t>
            </a:r>
            <a:r>
              <a:rPr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：第二代抗精神分裂症长效针剂</a:t>
            </a:r>
          </a:p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0A20E3D3-C2C4-9A4C-3238-1D7E18601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38899"/>
              </p:ext>
            </p:extLst>
          </p:nvPr>
        </p:nvGraphicFramePr>
        <p:xfrm>
          <a:off x="1310037" y="1630268"/>
          <a:ext cx="9288327" cy="4379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407">
                  <a:extLst>
                    <a:ext uri="{9D8B030D-6E8A-4147-A177-3AD203B41FA5}">
                      <a16:colId xmlns:a16="http://schemas.microsoft.com/office/drawing/2014/main" val="936725242"/>
                    </a:ext>
                  </a:extLst>
                </a:gridCol>
                <a:gridCol w="2688200">
                  <a:extLst>
                    <a:ext uri="{9D8B030D-6E8A-4147-A177-3AD203B41FA5}">
                      <a16:colId xmlns:a16="http://schemas.microsoft.com/office/drawing/2014/main" val="3238417024"/>
                    </a:ext>
                  </a:extLst>
                </a:gridCol>
                <a:gridCol w="2164368">
                  <a:extLst>
                    <a:ext uri="{9D8B030D-6E8A-4147-A177-3AD203B41FA5}">
                      <a16:colId xmlns:a16="http://schemas.microsoft.com/office/drawing/2014/main" val="2798959032"/>
                    </a:ext>
                  </a:extLst>
                </a:gridCol>
                <a:gridCol w="1762352">
                  <a:extLst>
                    <a:ext uri="{9D8B030D-6E8A-4147-A177-3AD203B41FA5}">
                      <a16:colId xmlns:a16="http://schemas.microsoft.com/office/drawing/2014/main" val="4015219451"/>
                    </a:ext>
                  </a:extLst>
                </a:gridCol>
              </a:tblGrid>
              <a:tr h="52765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通用名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注射用阿立哌唑（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Aripiprazole for Injection</a:t>
                      </a: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）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注册分类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5.1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类</a:t>
                      </a:r>
                      <a:endParaRPr lang="zh-CN" altLang="en-US" sz="1500" dirty="0">
                        <a:solidFill>
                          <a:srgbClr val="9C496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7782"/>
                  </a:ext>
                </a:extLst>
              </a:tr>
              <a:tr h="52765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商标名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安律凡迈达</a:t>
                      </a:r>
                      <a:r>
                        <a:rPr lang="en-US" altLang="zh-CN" sz="16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®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zh-CN" altLang="en-US" sz="15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zh-CN" altLang="en-US" sz="1500" dirty="0">
                        <a:solidFill>
                          <a:srgbClr val="9C496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82289"/>
                  </a:ext>
                </a:extLst>
              </a:tr>
              <a:tr h="52765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注册规格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 gridSpan="3">
                  <a:txBody>
                    <a:bodyPr/>
                    <a:lstStyle/>
                    <a:p>
                      <a:pPr eaLnBrk="0">
                        <a:lnSpc>
                          <a:spcPct val="120000"/>
                        </a:lnSpc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0.4g</a:t>
                      </a:r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0.3g</a:t>
                      </a:r>
                      <a:endParaRPr lang="zh-CN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9744"/>
                  </a:ext>
                </a:extLst>
              </a:tr>
              <a:tr h="54195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适应症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 gridSpan="3">
                  <a:txBody>
                    <a:bodyPr/>
                    <a:lstStyle/>
                    <a:p>
                      <a:pPr eaLnBrk="0">
                        <a:lnSpc>
                          <a:spcPct val="120000"/>
                        </a:lnSpc>
                      </a:pPr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成人精神分裂症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904274"/>
                  </a:ext>
                </a:extLst>
              </a:tr>
              <a:tr h="63711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用法用量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推荐的起始剂量和维持剂量均为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0.4g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每月一次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；如果对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0.4g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剂量不耐受，可以考虑下调剂量至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0.3g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，每月一次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64174"/>
                  </a:ext>
                </a:extLst>
              </a:tr>
              <a:tr h="84082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中国大陆首次上市时间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5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2023</a:t>
                      </a:r>
                      <a:r>
                        <a:rPr lang="zh-CN" altLang="en-US" sz="15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5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zh-CN" altLang="en-US" sz="15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目前大陆地区同通用名药品的上市情况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zh-CN" altLang="en-US" sz="1500" b="1" kern="1200" dirty="0">
                          <a:solidFill>
                            <a:srgbClr val="C41E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22771"/>
                  </a:ext>
                </a:extLst>
              </a:tr>
              <a:tr h="598001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全球首次上市国家</a:t>
                      </a:r>
                      <a:endParaRPr lang="en-US" altLang="zh-CN" sz="1500" b="1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/</a:t>
                      </a: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地区及上市时间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0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美国，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2013</a:t>
                      </a:r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是否为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OTC</a:t>
                      </a: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药品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36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1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637A8AE-6278-A7C0-E9CF-22C53C650CAA}"/>
              </a:ext>
            </a:extLst>
          </p:cNvPr>
          <p:cNvSpPr txBox="1"/>
          <p:nvPr/>
        </p:nvSpPr>
        <p:spPr>
          <a:xfrm>
            <a:off x="723676" y="6366795"/>
            <a:ext cx="99935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数据来源于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上半年米内网重点城市公立医院化学药品竞争格局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1DEB65FC-1AA2-6748-B31D-1182B3AB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583" y="641230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华文楷体" panose="0201060004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699C16D-7CC0-EF2E-AAC4-8E17284F06EC}"/>
              </a:ext>
            </a:extLst>
          </p:cNvPr>
          <p:cNvSpPr txBox="1"/>
          <p:nvPr/>
        </p:nvSpPr>
        <p:spPr>
          <a:xfrm>
            <a:off x="457202" y="214206"/>
            <a:ext cx="10705829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基本信息</a:t>
            </a: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(2/3)</a:t>
            </a: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：推荐参照药为棕榈酸帕利哌酮注射液（</a:t>
            </a: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针）</a:t>
            </a:r>
            <a:endParaRPr lang="zh-CN" alt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6AD51DD-C882-B3CC-9827-B582FB45C928}"/>
              </a:ext>
            </a:extLst>
          </p:cNvPr>
          <p:cNvSpPr/>
          <p:nvPr/>
        </p:nvSpPr>
        <p:spPr>
          <a:xfrm>
            <a:off x="1028858" y="1365573"/>
            <a:ext cx="10134278" cy="4379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E0F5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0958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建议参照药物：棕榈酸帕利哌酮注射液（</a:t>
            </a:r>
            <a:r>
              <a:rPr lang="en-US" altLang="zh-CN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PP1M</a:t>
            </a:r>
            <a:r>
              <a:rPr lang="zh-CN" altLang="en-US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b="1" dirty="0">
              <a:solidFill>
                <a:srgbClr val="C41E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78A6635-9FF5-BD46-CE3F-DCB8381D3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389393"/>
              </p:ext>
            </p:extLst>
          </p:nvPr>
        </p:nvGraphicFramePr>
        <p:xfrm>
          <a:off x="1028860" y="1797947"/>
          <a:ext cx="10134279" cy="4435207"/>
        </p:xfrm>
        <a:graphic>
          <a:graphicData uri="http://schemas.openxmlformats.org/drawingml/2006/table">
            <a:tbl>
              <a:tblPr firstRow="1" bandRow="1"/>
              <a:tblGrid>
                <a:gridCol w="2547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601">
                <a:tc rowSpan="4"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、相似程度高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适应症一致：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均用于治疗精神分裂症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作用机制一致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：均属于第二代抗精神病药物（非典型抗精神病药物）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给药途径一致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：均为预填充注射器，肌肉注射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385075"/>
                  </a:ext>
                </a:extLst>
              </a:tr>
              <a:tr h="6336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用药频率相同、序贯相同，临床可替代性更高：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均为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针，均被各主要指南（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NICE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APA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JSCNP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等）推荐用于（潜在的）依从性差的患者。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01">
                <a:tc rowSpan="2"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、指南推荐、应用广泛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标准治疗药物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棕榈酸帕利哌酮注射液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PP1M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）被</a:t>
                      </a:r>
                      <a:r>
                        <a:rPr lang="zh-CN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《抗精神病药长效针剂治疗精神分裂症的专家共识》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级推荐用于治疗精神分裂症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6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应用广泛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棕榈酸帕利哌酮注射液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PP1M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在抗精神病药注射剂中市场份额第一， 占比60.17%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b="1" kern="1200" baseline="30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、域外医保准入参照药</a:t>
                      </a:r>
                      <a:endParaRPr lang="zh-CN" altLang="en-US" sz="1600" b="0" baseline="300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澳大利亚（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2014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）、法国（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2022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）等国家进行注射用阿立哌唑医保准入时 ，均以棕榈酸帕利哌酮注射液（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PP1M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）为参照药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08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7D9ADE5-8EB4-8E72-F6AA-DCC94608890B}"/>
              </a:ext>
            </a:extLst>
          </p:cNvPr>
          <p:cNvSpPr txBox="1"/>
          <p:nvPr/>
        </p:nvSpPr>
        <p:spPr>
          <a:xfrm>
            <a:off x="587074" y="6273225"/>
            <a:ext cx="10297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1. Institute of health Metrics and Evaluation (IHME). Global Health Data Exchange (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GHDx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).  http://ghdx.healthdata.org/gbd-results-tool?params=gbd-api-2019-permalink/27a7644e8ad28e739382d31e77589dd7 (Accessed 25 September 2021)</a:t>
            </a:r>
          </a:p>
          <a:p>
            <a:pPr lvl="0" latinLnBrk="1"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2.</a:t>
            </a:r>
            <a:r>
              <a:rPr lang="en-US" altLang="zh-CN" sz="800" dirty="0">
                <a:solidFill>
                  <a:srgbClr val="212121"/>
                </a:solidFill>
                <a:latin typeface="Times New Roman"/>
                <a:ea typeface="华文楷体"/>
              </a:rPr>
              <a:t> Pedro Such, José Manuel Olivares, Lizbeth Arias, Mette Troels Berg &amp; Jessica Madera (2021) Online Survey of Clinical Practice in Patients with Schizophrenia Treated with Long-Acting Injectable Aripiprazole or Paliperidone Palmitate, Neuropsychiatric Disease and Treatment, 1881-1892. DOI: 10.2147/NDT.S303292 </a:t>
            </a:r>
          </a:p>
          <a:p>
            <a:pPr lvl="0" latinLnBrk="1"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3. </a:t>
            </a:r>
            <a:r>
              <a:rPr lang="en-US" altLang="zh-CN" sz="800" dirty="0" err="1">
                <a:solidFill>
                  <a:prstClr val="black"/>
                </a:solidFill>
                <a:latin typeface="Times New Roman"/>
                <a:ea typeface="华文楷体"/>
              </a:rPr>
              <a:t>Potkin</a:t>
            </a:r>
            <a:r>
              <a:rPr lang="en-US" altLang="zh-CN" sz="800" dirty="0">
                <a:solidFill>
                  <a:prstClr val="black"/>
                </a:solidFill>
                <a:latin typeface="Times New Roman"/>
                <a:ea typeface="华文楷体"/>
              </a:rPr>
              <a:t> Steven G, </a:t>
            </a:r>
            <a:r>
              <a:rPr lang="en-US" altLang="zh-CN" sz="800" dirty="0" err="1">
                <a:solidFill>
                  <a:prstClr val="black"/>
                </a:solidFill>
                <a:latin typeface="Times New Roman"/>
                <a:ea typeface="华文楷体"/>
              </a:rPr>
              <a:t>Loze</a:t>
            </a:r>
            <a:r>
              <a:rPr lang="en-US" altLang="zh-CN" sz="800" dirty="0">
                <a:solidFill>
                  <a:prstClr val="black"/>
                </a:solidFill>
                <a:latin typeface="Times New Roman"/>
                <a:ea typeface="华文楷体"/>
              </a:rPr>
              <a:t> Jean-Yves, </a:t>
            </a:r>
            <a:r>
              <a:rPr lang="en-US" altLang="zh-CN" sz="800" dirty="0" err="1">
                <a:solidFill>
                  <a:prstClr val="black"/>
                </a:solidFill>
                <a:latin typeface="Times New Roman"/>
                <a:ea typeface="华文楷体"/>
              </a:rPr>
              <a:t>Forray</a:t>
            </a:r>
            <a:r>
              <a:rPr lang="en-US" altLang="zh-CN" sz="800" dirty="0">
                <a:solidFill>
                  <a:prstClr val="black"/>
                </a:solidFill>
                <a:latin typeface="Times New Roman"/>
                <a:ea typeface="华文楷体"/>
              </a:rPr>
              <a:t> Carlos, et al. Reduced sexual dysfunction with aripiprazole once-monthly versus paliperidone palmitate results from QUALIFY[J].</a:t>
            </a:r>
            <a:r>
              <a:rPr lang="fr-FR" altLang="zh-CN" sz="800" dirty="0">
                <a:solidFill>
                  <a:prstClr val="black"/>
                </a:solidFill>
                <a:latin typeface="Times New Roman"/>
                <a:ea typeface="华文楷体"/>
              </a:rPr>
              <a:t> International Clinical Psychopharmacology, 2017,  32(3):147-154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7FE968E0-55D9-1A91-207F-5AABCA79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583" y="641230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华文楷体" panose="0201060004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1D24CC51-F3C0-A841-5680-D677101D69D6}"/>
              </a:ext>
            </a:extLst>
          </p:cNvPr>
          <p:cNvSpPr txBox="1"/>
          <p:nvPr/>
        </p:nvSpPr>
        <p:spPr>
          <a:xfrm>
            <a:off x="457202" y="214206"/>
            <a:ext cx="10705829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基本信息</a:t>
            </a: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(3/3)</a:t>
            </a: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：疾病情况与未满足临床需求</a:t>
            </a:r>
            <a:endParaRPr lang="zh-CN" alt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F19972D7-7612-68DD-97D7-EC90290E333E}"/>
              </a:ext>
            </a:extLst>
          </p:cNvPr>
          <p:cNvSpPr/>
          <p:nvPr/>
        </p:nvSpPr>
        <p:spPr>
          <a:xfrm>
            <a:off x="587074" y="1368841"/>
            <a:ext cx="4868313" cy="47060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EBB36AC-4B28-AFFB-0A49-8143986872A5}"/>
              </a:ext>
            </a:extLst>
          </p:cNvPr>
          <p:cNvSpPr/>
          <p:nvPr/>
        </p:nvSpPr>
        <p:spPr>
          <a:xfrm>
            <a:off x="1408068" y="1096060"/>
            <a:ext cx="3062798" cy="566856"/>
          </a:xfrm>
          <a:prstGeom prst="rect">
            <a:avLst/>
          </a:prstGeom>
          <a:solidFill>
            <a:srgbClr val="F6E8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zh-CN" altLang="en-US" sz="2400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疾病危害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74373-9836-D161-23E4-247FE2BB6041}"/>
              </a:ext>
            </a:extLst>
          </p:cNvPr>
          <p:cNvSpPr txBox="1"/>
          <p:nvPr/>
        </p:nvSpPr>
        <p:spPr>
          <a:xfrm>
            <a:off x="994959" y="1711318"/>
            <a:ext cx="4460427" cy="401285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marL="380990" indent="-380990" algn="just" defTabSz="609585"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疾病严重程度高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2FB3B44-A099-C3ED-B225-21026FF76FC6}"/>
              </a:ext>
            </a:extLst>
          </p:cNvPr>
          <p:cNvSpPr txBox="1"/>
          <p:nvPr/>
        </p:nvSpPr>
        <p:spPr>
          <a:xfrm>
            <a:off x="994959" y="3214833"/>
            <a:ext cx="4460427" cy="401285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marL="380990" indent="-380990" algn="just" defTabSz="609585"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易反复发作，疾病负担严重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4D489D9-E0F7-BB6E-0F0C-98F4A0DA7CB6}"/>
              </a:ext>
            </a:extLst>
          </p:cNvPr>
          <p:cNvSpPr txBox="1"/>
          <p:nvPr/>
        </p:nvSpPr>
        <p:spPr>
          <a:xfrm>
            <a:off x="1108837" y="2056374"/>
            <a:ext cx="4003026" cy="11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92" indent="-304792" algn="just" defTabSz="609585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精神分裂症为严重的致死致残性疾病，成人患病率约为</a:t>
            </a:r>
            <a:r>
              <a:rPr lang="en-US" altLang="zh-CN" sz="16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0.45%</a:t>
            </a:r>
            <a:r>
              <a:rPr lang="zh-CN" altLang="en-US" sz="16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，可</a:t>
            </a:r>
            <a:r>
              <a:rPr lang="zh-CN" altLang="en-US" sz="16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使预期寿命平均缩短</a:t>
            </a:r>
            <a:r>
              <a:rPr lang="en-US" altLang="zh-CN" sz="16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lang="zh-CN" altLang="en-US" sz="16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600" baseline="30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8521FCF-2581-0652-C92A-E07181891F3C}"/>
              </a:ext>
            </a:extLst>
          </p:cNvPr>
          <p:cNvSpPr txBox="1"/>
          <p:nvPr/>
        </p:nvSpPr>
        <p:spPr>
          <a:xfrm>
            <a:off x="1124998" y="3631287"/>
            <a:ext cx="4186010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04792" indent="-304792" algn="just" defTabSz="609585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精神分裂症病程多迁延，约占精神科住院患者的一半以上</a:t>
            </a:r>
            <a:endParaRPr lang="en-US" altLang="zh-CN" dirty="0"/>
          </a:p>
          <a:p>
            <a:r>
              <a:rPr lang="zh-CN" altLang="en-US" dirty="0"/>
              <a:t>约</a:t>
            </a:r>
            <a:r>
              <a:rPr lang="zh-CN" altLang="en-US" dirty="0">
                <a:solidFill>
                  <a:srgbClr val="FF0000"/>
                </a:solidFill>
              </a:rPr>
              <a:t>一半的患者</a:t>
            </a:r>
            <a:r>
              <a:rPr lang="zh-CN" altLang="en-US" dirty="0"/>
              <a:t>最终结局为出现</a:t>
            </a:r>
            <a:r>
              <a:rPr lang="zh-CN" altLang="en-US" dirty="0">
                <a:solidFill>
                  <a:srgbClr val="FF0000"/>
                </a:solidFill>
              </a:rPr>
              <a:t>精神残疾</a:t>
            </a:r>
            <a:r>
              <a:rPr lang="zh-CN" altLang="en-US" dirty="0"/>
              <a:t>，给医疗资源及患者和家属带来严重的负担，更会造成严重的社会问题。</a:t>
            </a:r>
            <a:endParaRPr lang="en-US" altLang="zh-CN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C9FF3B0-F17D-5F33-3723-3FE542F56C50}"/>
              </a:ext>
            </a:extLst>
          </p:cNvPr>
          <p:cNvSpPr/>
          <p:nvPr/>
        </p:nvSpPr>
        <p:spPr>
          <a:xfrm>
            <a:off x="6233760" y="1315703"/>
            <a:ext cx="5348640" cy="4759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ea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现有目录内长效针剂疗效有限，耐受性差，不良反应发生率高，不能完全满足患者需求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C91A17E4-B747-E253-FEF6-4D756B62DB67}"/>
              </a:ext>
            </a:extLst>
          </p:cNvPr>
          <p:cNvSpPr/>
          <p:nvPr/>
        </p:nvSpPr>
        <p:spPr>
          <a:xfrm>
            <a:off x="7376681" y="1032275"/>
            <a:ext cx="3062798" cy="566856"/>
          </a:xfrm>
          <a:prstGeom prst="rect">
            <a:avLst/>
          </a:prstGeom>
          <a:solidFill>
            <a:srgbClr val="F6E8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zh-CN" altLang="en-US" sz="2400" b="1" dirty="0">
                <a:solidFill>
                  <a:srgbClr val="C41E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临床需求未满足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DC71EB-FBED-2974-530A-EF1A2CCE9781}"/>
              </a:ext>
            </a:extLst>
          </p:cNvPr>
          <p:cNvSpPr txBox="1"/>
          <p:nvPr/>
        </p:nvSpPr>
        <p:spPr>
          <a:xfrm>
            <a:off x="5863273" y="1493399"/>
            <a:ext cx="5698597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现有目录内长效针剂疗效尚有不足，耐受性差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5D86900-0E49-D0D5-8F62-F4E769C5BD0D}"/>
              </a:ext>
            </a:extLst>
          </p:cNvPr>
          <p:cNvSpPr txBox="1"/>
          <p:nvPr/>
        </p:nvSpPr>
        <p:spPr>
          <a:xfrm>
            <a:off x="5993310" y="1921136"/>
            <a:ext cx="5568560" cy="4156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 eaLnBrk="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有效性尚有不足</a:t>
            </a:r>
            <a:endParaRPr lang="en-US" altLang="zh-CN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 eaLnBrk="0">
              <a:lnSpc>
                <a:spcPct val="15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① 临床评分（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CGI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）较低：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</a:t>
            </a:r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PP1M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等长效针剂</a:t>
            </a:r>
            <a:r>
              <a:rPr lang="zh-CN" altLang="en-US" sz="16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临床疗效评分较低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，临床总体印象改善率（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CGI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）仅为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67%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 eaLnBrk="0">
              <a:lnSpc>
                <a:spcPct val="15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② 生命质量改善有限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：如</a:t>
            </a:r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PP1M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等长效针剂对阴性症状控制疗效有限，</a:t>
            </a:r>
            <a:r>
              <a:rPr lang="zh-CN" altLang="en-US" sz="1600" baseline="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心理健康状况和社会功能疗效不佳</a:t>
            </a:r>
            <a:endParaRPr lang="en-US" altLang="zh-CN" sz="1600" baseline="0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685800" lvl="1" indent="-228600" eaLnBrk="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安全性不足</a:t>
            </a:r>
            <a:endParaRPr lang="en-US" altLang="zh-CN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 eaLnBrk="0">
              <a:lnSpc>
                <a:spcPct val="15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① 疾病耐受性差</a:t>
            </a:r>
            <a:r>
              <a:rPr lang="zh-CN" altLang="en-US" sz="1600" baseline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</a:t>
            </a:r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PP1M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等长效针剂易导致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体重增加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QT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间期延长等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风险，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长期治疗过程中不易耐受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lvl="1" eaLnBrk="0">
              <a:lnSpc>
                <a:spcPct val="15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② 易导致催乳素升高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如易导致催乳素升高（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4.4%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r>
              <a:rPr lang="en-US" altLang="zh-CN" sz="1600" baseline="30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，甚至出现高催乳素血症，难以保障女性用药公平。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39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EFA35F3-F6DC-DB50-B4AD-446CC584C430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6486090"/>
              </p:ext>
            </p:extLst>
          </p:nvPr>
        </p:nvGraphicFramePr>
        <p:xfrm>
          <a:off x="1424980" y="2550628"/>
          <a:ext cx="8615405" cy="2276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8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评估指标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注射用阿立哌唑 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vs </a:t>
                      </a:r>
                      <a:r>
                        <a:rPr lang="zh-CN" altLang="en-US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棕榈酸帕利哌酮注射液（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PP1M</a:t>
                      </a:r>
                      <a:r>
                        <a:rPr lang="zh-CN" altLang="en-US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8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阳性与阴性症状量表（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PANSS</a:t>
                      </a:r>
                      <a:r>
                        <a:rPr lang="zh-CN" altLang="en-US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）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*</a:t>
                      </a:r>
                      <a:r>
                        <a:rPr lang="zh-CN" altLang="en-US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总分治疗前后的平均变化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MD</a:t>
                      </a:r>
                      <a:r>
                        <a:rPr lang="zh-CN" altLang="en-US" sz="16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值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*</a:t>
                      </a:r>
                      <a:endParaRPr lang="zh-CN" altLang="en-US" sz="1600" b="1" baseline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-6.38</a:t>
                      </a:r>
                      <a:endParaRPr lang="zh-CN" altLang="en-US" sz="16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8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因缺乏疗效导致退出试验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OR</a:t>
                      </a:r>
                      <a:r>
                        <a:rPr lang="zh-CN" altLang="en-US" sz="16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值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*</a:t>
                      </a:r>
                      <a:endParaRPr lang="zh-CN" altLang="en-US" sz="1600" b="1" baseline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0.394</a:t>
                      </a:r>
                      <a:endParaRPr lang="zh-CN" altLang="en-US" sz="16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7BC082-0099-A94D-3465-566BF50847AC}"/>
              </a:ext>
            </a:extLst>
          </p:cNvPr>
          <p:cNvSpPr txBox="1"/>
          <p:nvPr/>
        </p:nvSpPr>
        <p:spPr bwMode="auto">
          <a:xfrm>
            <a:off x="4403995" y="2112011"/>
            <a:ext cx="2657376" cy="245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2095" indent="-252095" algn="l" rtl="0" fontAlgn="base">
              <a:spcBef>
                <a:spcPts val="12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970" indent="-230505" algn="l" rtl="0" fontAlgn="base">
              <a:spcBef>
                <a:spcPts val="400"/>
              </a:spcBef>
              <a:spcAft>
                <a:spcPct val="0"/>
              </a:spcAft>
              <a:buClr>
                <a:srgbClr val="00568D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090" indent="-168275" algn="l" rtl="0" fontAlgn="base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774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568D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984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表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meta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结果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F974D61-3F98-6297-C0CE-2B258BB60D0A}"/>
              </a:ext>
            </a:extLst>
          </p:cNvPr>
          <p:cNvSpPr txBox="1"/>
          <p:nvPr/>
        </p:nvSpPr>
        <p:spPr>
          <a:xfrm>
            <a:off x="1355220" y="5004889"/>
            <a:ext cx="9691810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*</a:t>
            </a:r>
            <a:r>
              <a:rPr lang="zh-CN" altLang="en-US" sz="120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charset="-122"/>
              </a:rPr>
              <a:t>阳性与阴性症状量表（</a:t>
            </a:r>
            <a:r>
              <a:rPr lang="en-US" altLang="zh-CN" sz="120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charset="-122"/>
              </a:rPr>
              <a:t>PANSS</a:t>
            </a:r>
            <a:r>
              <a:rPr lang="zh-CN" altLang="en-US" sz="120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charset="-122"/>
              </a:rPr>
              <a:t>）：评定不同类型精神分裂症症状严重程度的评定量表，</a:t>
            </a:r>
            <a:r>
              <a:rPr lang="zh-CN" altLang="en-US" sz="120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charset="-122"/>
              </a:rPr>
              <a:t>临床试验中常用主要疗效指标</a:t>
            </a:r>
            <a:endParaRPr lang="en-US" altLang="zh-CN" sz="1200" baseline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*MD</a:t>
            </a:r>
            <a:r>
              <a:rPr kumimoji="0" lang="zh-CN" alt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值（</a:t>
            </a:r>
            <a:r>
              <a:rPr kumimoji="0" lang="en-US" altLang="zh-CN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mean difference</a:t>
            </a:r>
            <a:r>
              <a:rPr kumimoji="0" lang="zh-CN" alt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）：均值差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charset="-122"/>
              </a:rPr>
              <a:t>，值小于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charset="-122"/>
              </a:rPr>
              <a:t>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charset="-122"/>
              </a:rPr>
              <a:t>说明</a:t>
            </a:r>
            <a:r>
              <a:rPr kumimoji="0" lang="zh-CN" alt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注射用阿立哌唑疗效更优</a:t>
            </a:r>
            <a:endParaRPr kumimoji="0" lang="en-US" altLang="zh-CN" sz="1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*OR</a:t>
            </a:r>
            <a:r>
              <a:rPr kumimoji="0" lang="zh-CN" alt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值（</a:t>
            </a:r>
            <a:r>
              <a:rPr kumimoji="0" lang="en-US" altLang="zh-CN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odds ratio</a:t>
            </a:r>
            <a:r>
              <a:rPr kumimoji="0" lang="zh-CN" alt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）：比值比，值低于</a:t>
            </a:r>
            <a:r>
              <a:rPr kumimoji="0" lang="en-US" altLang="zh-CN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charset="-122"/>
                <a:cs typeface="+mn-cs"/>
              </a:rPr>
              <a:t>说明注射用阿立哌唑疗效更优</a:t>
            </a:r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id="{F49A4516-8FE6-E231-ACFF-1F8A70592B8A}"/>
              </a:ext>
            </a:extLst>
          </p:cNvPr>
          <p:cNvSpPr txBox="1"/>
          <p:nvPr/>
        </p:nvSpPr>
        <p:spPr>
          <a:xfrm>
            <a:off x="446180" y="1407764"/>
            <a:ext cx="1150989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lvl="1" indent="-3048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一项大型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meta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分析</a:t>
            </a:r>
            <a:r>
              <a:rPr lang="en-US" altLang="zh-CN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显示，注射用阿立哌唑的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PANSS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总分改善情况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显著优于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棕榈酸帕利哌酮注射液（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PP1M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</a:t>
            </a:r>
            <a:endParaRPr kumimoji="0" lang="en-US" altLang="zh-CN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2AB703E-01C1-C76D-9560-385A9198CBD9}"/>
              </a:ext>
            </a:extLst>
          </p:cNvPr>
          <p:cNvSpPr txBox="1"/>
          <p:nvPr/>
        </p:nvSpPr>
        <p:spPr>
          <a:xfrm>
            <a:off x="1099246" y="6394816"/>
            <a:ext cx="99935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1.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Pae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 C U, Wang S M, Han C, et al. Comparison between long-acting injectable aripiprazole versus paliperidone palmitate in the treatment of schizophrenia: systematic review and indirect treatment comparison[J]. International clinical psychopharmacology, 2017, 32(5): 235-248.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04B52E70-F162-DCFA-2780-592AE31A213E}"/>
              </a:ext>
            </a:extLst>
          </p:cNvPr>
          <p:cNvSpPr txBox="1">
            <a:spLocks/>
          </p:cNvSpPr>
          <p:nvPr/>
        </p:nvSpPr>
        <p:spPr>
          <a:xfrm>
            <a:off x="9345583" y="641230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华文楷体" panose="02010600040101010101" pitchFamily="2" charset="-122"/>
              </a:rPr>
              <a:pPr algn="r">
                <a:defRPr/>
              </a:pPr>
              <a:t>6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华文楷体" panose="02010600040101010101" pitchFamily="2" charset="-122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D64AAAC-2D55-DD49-FB2A-044FAE28C29C}"/>
              </a:ext>
            </a:extLst>
          </p:cNvPr>
          <p:cNvSpPr txBox="1"/>
          <p:nvPr/>
        </p:nvSpPr>
        <p:spPr>
          <a:xfrm>
            <a:off x="457202" y="214206"/>
            <a:ext cx="11631581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(1/2)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：整体优势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临床疗效更优</a:t>
            </a:r>
          </a:p>
        </p:txBody>
      </p:sp>
    </p:spTree>
    <p:extLst>
      <p:ext uri="{BB962C8B-B14F-4D97-AF65-F5344CB8AC3E}">
        <p14:creationId xmlns:p14="http://schemas.microsoft.com/office/powerpoint/2010/main" val="90125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3A7A458E-4E02-DC6F-9985-656AB5028EEF}"/>
              </a:ext>
            </a:extLst>
          </p:cNvPr>
          <p:cNvSpPr txBox="1"/>
          <p:nvPr/>
        </p:nvSpPr>
        <p:spPr>
          <a:xfrm>
            <a:off x="446181" y="1609898"/>
            <a:ext cx="11367178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lvl="1" indent="-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头对头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QUALIFY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研究显示，注射用阿立哌唑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心理内部基础、功能性角色评分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更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高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，有效帮助患者回归社会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9FF38-0E74-80FA-D84D-799E357FB6B4}"/>
              </a:ext>
            </a:extLst>
          </p:cNvPr>
          <p:cNvSpPr txBox="1"/>
          <p:nvPr/>
        </p:nvSpPr>
        <p:spPr bwMode="auto">
          <a:xfrm>
            <a:off x="4081664" y="2335882"/>
            <a:ext cx="3817214" cy="288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2095" indent="-252095" algn="l" rtl="0" fontAlgn="base">
              <a:spcBef>
                <a:spcPts val="12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970" indent="-230505" algn="l" rtl="0" fontAlgn="base">
              <a:spcBef>
                <a:spcPts val="400"/>
              </a:spcBef>
              <a:spcAft>
                <a:spcPct val="0"/>
              </a:spcAft>
              <a:buClr>
                <a:srgbClr val="00568D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090" indent="-168275" algn="l" rtl="0" fontAlgn="base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774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568D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984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表 生活质量量表子量表评分结果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27BC52F-6CA2-D73F-E6B3-E7A772E00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37649"/>
              </p:ext>
            </p:extLst>
          </p:nvPr>
        </p:nvGraphicFramePr>
        <p:xfrm>
          <a:off x="1460419" y="2689048"/>
          <a:ext cx="8795057" cy="288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778">
                  <a:extLst>
                    <a:ext uri="{9D8B030D-6E8A-4147-A177-3AD203B41FA5}">
                      <a16:colId xmlns:a16="http://schemas.microsoft.com/office/drawing/2014/main" val="126991031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评估类别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阿立哌唑（</a:t>
                      </a:r>
                      <a:r>
                        <a:rPr lang="en-US" altLang="zh-CN" sz="16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N=136</a:t>
                      </a:r>
                      <a:r>
                        <a:rPr lang="zh-CN" altLang="en-US" sz="16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帕利哌酮（</a:t>
                      </a:r>
                      <a:r>
                        <a:rPr lang="en-US" altLang="zh-CN" sz="16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N=132)</a:t>
                      </a:r>
                      <a:endParaRPr lang="zh-CN" altLang="en-US" sz="1600" b="1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差值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日常事项与活动：</a:t>
                      </a:r>
                      <a:endParaRPr lang="en-US" altLang="zh-CN" sz="14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患者对常见事项和活动的理解和应用能力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0.52</a:t>
                      </a:r>
                      <a:endParaRPr lang="zh-CN" altLang="en-US" sz="1400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0.18</a:t>
                      </a:r>
                      <a:endParaRPr lang="zh-CN" altLang="en-US" sz="1400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0.34</a:t>
                      </a:r>
                      <a:endParaRPr lang="zh-CN" altLang="en-US" sz="1400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心理内部基础：</a:t>
                      </a:r>
                      <a:endParaRPr lang="en-US" altLang="zh-CN" sz="14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个体内部心理健康状况和心理功能水平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2.25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kern="120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1.75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功能性角色：</a:t>
                      </a:r>
                      <a:endParaRPr lang="en-US" altLang="zh-CN" sz="14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患者在社会和家庭等环境中扮演的功能性角色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3.24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1.47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kern="1200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1.77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人际关系：</a:t>
                      </a:r>
                      <a:endParaRPr lang="en-US" altLang="zh-CN" sz="14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患者与他人之间的互动、联系和相互作用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1.76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0.83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  <a:cs typeface="+mn-cs"/>
                        </a:rPr>
                        <a:t>0.93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D570D2B4-B2FE-6B10-07A6-84890D309957}"/>
              </a:ext>
            </a:extLst>
          </p:cNvPr>
          <p:cNvSpPr/>
          <p:nvPr/>
        </p:nvSpPr>
        <p:spPr>
          <a:xfrm>
            <a:off x="1460419" y="3846136"/>
            <a:ext cx="8795057" cy="1146148"/>
          </a:xfrm>
          <a:prstGeom prst="rect">
            <a:avLst/>
          </a:prstGeom>
          <a:noFill/>
          <a:ln w="28575">
            <a:solidFill>
              <a:srgbClr val="BD46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339CA2-2E83-6E21-32DD-B5A333081051}"/>
              </a:ext>
            </a:extLst>
          </p:cNvPr>
          <p:cNvSpPr txBox="1"/>
          <p:nvPr/>
        </p:nvSpPr>
        <p:spPr>
          <a:xfrm>
            <a:off x="1050721" y="6495262"/>
            <a:ext cx="1076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charset="-122"/>
                <a:cs typeface="+mn-cs"/>
              </a:rPr>
              <a:t>1.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charset="-122"/>
                <a:cs typeface="+mn-cs"/>
              </a:rPr>
              <a:t>Naber D, Hansen K,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charset="-122"/>
                <a:cs typeface="+mn-cs"/>
              </a:rPr>
              <a:t>Forray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charset="-122"/>
                <a:cs typeface="+mn-cs"/>
              </a:rPr>
              <a:t> C, et al. Qualify: a randomized head-to-head study of aripiprazole once-monthly and paliperidone palmitate in the treatment of schizophrenia.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charset="-122"/>
                <a:cs typeface="+mn-cs"/>
              </a:rPr>
              <a:t>Schizophr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charset="-122"/>
                <a:cs typeface="+mn-cs"/>
              </a:rPr>
              <a:t> Res. 2015, 168(1-2): 498-504.</a:t>
            </a:r>
            <a:endParaRPr kumimoji="0" lang="en-GB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charset="-122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8B95A7-A5A4-5E1E-F353-95457547943F}"/>
              </a:ext>
            </a:extLst>
          </p:cNvPr>
          <p:cNvSpPr txBox="1">
            <a:spLocks/>
          </p:cNvSpPr>
          <p:nvPr/>
        </p:nvSpPr>
        <p:spPr>
          <a:xfrm>
            <a:off x="9345583" y="641230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华文楷体" panose="02010600040101010101" pitchFamily="2" charset="-122"/>
              </a:rPr>
              <a:pPr algn="r">
                <a:defRPr/>
              </a:pPr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华文楷体" panose="02010600040101010101" pitchFamily="2" charset="-122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F9BD4D4-A55D-A197-58D0-EDE8AE6FA831}"/>
              </a:ext>
            </a:extLst>
          </p:cNvPr>
          <p:cNvSpPr txBox="1"/>
          <p:nvPr/>
        </p:nvSpPr>
        <p:spPr>
          <a:xfrm>
            <a:off x="457202" y="214206"/>
            <a:ext cx="11631581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(2/2)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：突出优势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提升生活质量，帮助患者回归社会</a:t>
            </a:r>
          </a:p>
        </p:txBody>
      </p:sp>
    </p:spTree>
    <p:extLst>
      <p:ext uri="{BB962C8B-B14F-4D97-AF65-F5344CB8AC3E}">
        <p14:creationId xmlns:p14="http://schemas.microsoft.com/office/powerpoint/2010/main" val="366027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947655AF-E45A-296E-B8BD-9B07423BE9A8}"/>
              </a:ext>
            </a:extLst>
          </p:cNvPr>
          <p:cNvSpPr txBox="1"/>
          <p:nvPr/>
        </p:nvSpPr>
        <p:spPr>
          <a:xfrm>
            <a:off x="457202" y="1313401"/>
            <a:ext cx="10929069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注射用阿立哌唑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整体耐受性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优于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棕榈酸帕利哌酮注射液，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整体耐受性排名第一</a:t>
            </a:r>
            <a:r>
              <a:rPr lang="en-US" altLang="zh-CN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EDC80F0-BBD6-6B87-4D72-C719904A947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5405951"/>
              </p:ext>
            </p:extLst>
          </p:nvPr>
        </p:nvGraphicFramePr>
        <p:xfrm>
          <a:off x="895358" y="2113814"/>
          <a:ext cx="9670498" cy="1163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589">
                  <a:extLst>
                    <a:ext uri="{9D8B030D-6E8A-4147-A177-3AD203B41FA5}">
                      <a16:colId xmlns:a16="http://schemas.microsoft.com/office/drawing/2014/main" val="1116425911"/>
                    </a:ext>
                  </a:extLst>
                </a:gridCol>
                <a:gridCol w="1436589">
                  <a:extLst>
                    <a:ext uri="{9D8B030D-6E8A-4147-A177-3AD203B41FA5}">
                      <a16:colId xmlns:a16="http://schemas.microsoft.com/office/drawing/2014/main" val="1170564628"/>
                    </a:ext>
                  </a:extLst>
                </a:gridCol>
                <a:gridCol w="1436589">
                  <a:extLst>
                    <a:ext uri="{9D8B030D-6E8A-4147-A177-3AD203B41FA5}">
                      <a16:colId xmlns:a16="http://schemas.microsoft.com/office/drawing/2014/main" val="419972208"/>
                    </a:ext>
                  </a:extLst>
                </a:gridCol>
                <a:gridCol w="1436589">
                  <a:extLst>
                    <a:ext uri="{9D8B030D-6E8A-4147-A177-3AD203B41FA5}">
                      <a16:colId xmlns:a16="http://schemas.microsoft.com/office/drawing/2014/main" val="1447416395"/>
                    </a:ext>
                  </a:extLst>
                </a:gridCol>
              </a:tblGrid>
              <a:tr h="42661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药品名称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体重增加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锥体外系反应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催乳素升高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QT</a:t>
                      </a:r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间期延长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镇静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整体耐受性</a:t>
                      </a:r>
                      <a:r>
                        <a:rPr lang="en-US" sz="14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排名</a:t>
                      </a:r>
                      <a:endParaRPr 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2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阿立哌唑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2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帕利哌酮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D58A1C45-7E94-EAC0-B221-4CCA640E8F7E}"/>
              </a:ext>
            </a:extLst>
          </p:cNvPr>
          <p:cNvSpPr txBox="1"/>
          <p:nvPr/>
        </p:nvSpPr>
        <p:spPr>
          <a:xfrm>
            <a:off x="4216740" y="1797373"/>
            <a:ext cx="542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 抗精神分裂症药物不良反应耐受性排序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F112378-F0A8-152A-702D-CCD4889D95E9}"/>
              </a:ext>
            </a:extLst>
          </p:cNvPr>
          <p:cNvSpPr txBox="1"/>
          <p:nvPr/>
        </p:nvSpPr>
        <p:spPr>
          <a:xfrm>
            <a:off x="819332" y="3301089"/>
            <a:ext cx="7225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*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排名越靠前代表不良反应耐受性越好；数据来自在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种一代、二代抗精神病药物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D9692713-CA4F-2AD1-93EE-9834F06A6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272284"/>
              </p:ext>
            </p:extLst>
          </p:nvPr>
        </p:nvGraphicFramePr>
        <p:xfrm>
          <a:off x="656767" y="3968906"/>
          <a:ext cx="7907255" cy="1535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876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不良反应类型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阿立哌唑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帕利哌酮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69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体重增加 （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SMD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4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0.17</a:t>
                      </a:r>
                      <a:endParaRPr lang="zh-CN" altLang="en-US" sz="1400" b="1" baseline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0.38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69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催乳素增加 （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SMD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-0.22</a:t>
                      </a:r>
                      <a:endParaRPr lang="zh-CN" altLang="en-US" sz="1400" b="1" baseline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1.30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69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锥体外系反应（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OR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1.20</a:t>
                      </a:r>
                      <a:endParaRPr lang="zh-CN" altLang="en-US" sz="1400" b="1" baseline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1.81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69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QT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间期延长（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OR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0.01</a:t>
                      </a:r>
                      <a:endParaRPr lang="zh-CN" altLang="en-US" sz="1400" b="1" baseline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charset="-122"/>
                        </a:rPr>
                        <a:t>0.05</a:t>
                      </a:r>
                      <a:endParaRPr lang="zh-CN" altLang="en-US" sz="14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文本框 9">
            <a:extLst>
              <a:ext uri="{FF2B5EF4-FFF2-40B4-BE49-F238E27FC236}">
                <a16:creationId xmlns:a16="http://schemas.microsoft.com/office/drawing/2014/main" id="{D8C161CC-376C-D47B-0B30-59A9FFEA963F}"/>
              </a:ext>
            </a:extLst>
          </p:cNvPr>
          <p:cNvSpPr txBox="1"/>
          <p:nvPr/>
        </p:nvSpPr>
        <p:spPr>
          <a:xfrm>
            <a:off x="3890447" y="3652932"/>
            <a:ext cx="594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Calibri" panose="020F0502020204030204" charset="0"/>
              </a:rPr>
              <a:t>表 注射用阿立哌唑和棕榈酸帕利哌酮注射液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Calibri" panose="020F0502020204030204" charset="0"/>
              </a:rPr>
              <a:t>meta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Calibri" panose="020F0502020204030204" charset="0"/>
              </a:rPr>
              <a:t>分析结果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6" name="文本框 36">
            <a:extLst>
              <a:ext uri="{FF2B5EF4-FFF2-40B4-BE49-F238E27FC236}">
                <a16:creationId xmlns:a16="http://schemas.microsoft.com/office/drawing/2014/main" id="{C35482EA-9200-3BD9-E3AE-691EF64993B2}"/>
              </a:ext>
            </a:extLst>
          </p:cNvPr>
          <p:cNvSpPr txBox="1"/>
          <p:nvPr/>
        </p:nvSpPr>
        <p:spPr>
          <a:xfrm>
            <a:off x="611381" y="5465289"/>
            <a:ext cx="9034034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charset="-122"/>
                <a:cs typeface="+mn-cs"/>
              </a:rPr>
              <a:t>*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对于连续型指标，效应量以标准平均差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(SMD)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表示，数值越小表示不良反应越轻微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*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对于二分类指标，效应量以比值比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(OR)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 表示，数值越小表示不良反应越轻微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文本框 10">
            <a:extLst>
              <a:ext uri="{FF2B5EF4-FFF2-40B4-BE49-F238E27FC236}">
                <a16:creationId xmlns:a16="http://schemas.microsoft.com/office/drawing/2014/main" id="{AE724EAD-07C8-56AD-464B-A00ADFF2E073}"/>
              </a:ext>
            </a:extLst>
          </p:cNvPr>
          <p:cNvSpPr txBox="1"/>
          <p:nvPr/>
        </p:nvSpPr>
        <p:spPr>
          <a:xfrm>
            <a:off x="8734715" y="4219603"/>
            <a:ext cx="2651556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阿立哌唑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不增加催乳素水平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，且体重增加、锥体外系反应、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QT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间期延长的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风险更低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EE68F57-A22D-CED7-31F9-E783F32AE698}"/>
              </a:ext>
            </a:extLst>
          </p:cNvPr>
          <p:cNvSpPr txBox="1"/>
          <p:nvPr/>
        </p:nvSpPr>
        <p:spPr>
          <a:xfrm>
            <a:off x="690457" y="6551281"/>
            <a:ext cx="10811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1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.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Leucht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 S, Cipriani A,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Spineli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 L,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et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al. Comparative efficacy and tolerability of 15 antipsychotic drugs in schizophrenia: a multiple-treatments meta-analysis. Lancet. 2013, 382(9896):951-962.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A34AFCD-BE45-610F-5C0F-3714BD5BC880}"/>
              </a:ext>
            </a:extLst>
          </p:cNvPr>
          <p:cNvSpPr/>
          <p:nvPr/>
        </p:nvSpPr>
        <p:spPr>
          <a:xfrm>
            <a:off x="9145411" y="2545727"/>
            <a:ext cx="1420445" cy="722966"/>
          </a:xfrm>
          <a:prstGeom prst="rect">
            <a:avLst/>
          </a:prstGeom>
          <a:noFill/>
          <a:ln w="28575">
            <a:solidFill>
              <a:srgbClr val="BD46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43C1E288-0B70-67F4-6552-142A22ED24B9}"/>
              </a:ext>
            </a:extLst>
          </p:cNvPr>
          <p:cNvSpPr txBox="1">
            <a:spLocks/>
          </p:cNvSpPr>
          <p:nvPr/>
        </p:nvSpPr>
        <p:spPr>
          <a:xfrm>
            <a:off x="9345583" y="641230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华文楷体" panose="02010600040101010101" pitchFamily="2" charset="-122"/>
              </a:rPr>
              <a:pPr algn="r">
                <a:defRPr/>
              </a:pPr>
              <a:t>8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华文楷体" panose="02010600040101010101" pitchFamily="2" charset="-122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485D6812-D78D-D90E-FB74-5C4DD38557B5}"/>
              </a:ext>
            </a:extLst>
          </p:cNvPr>
          <p:cNvSpPr txBox="1"/>
          <p:nvPr/>
        </p:nvSpPr>
        <p:spPr>
          <a:xfrm>
            <a:off x="457202" y="214206"/>
            <a:ext cx="11631581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安全性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(1/2)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：整体优势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整体耐受性排名第一，适合长期治疗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A12D1DA-8A1C-03D3-FA4C-27BC25406CED}"/>
              </a:ext>
            </a:extLst>
          </p:cNvPr>
          <p:cNvSpPr txBox="1"/>
          <p:nvPr/>
        </p:nvSpPr>
        <p:spPr>
          <a:xfrm>
            <a:off x="507956" y="1456339"/>
            <a:ext cx="11041895" cy="874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注射用阿立哌唑治疗期间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未发现催乳素相关不良事件</a:t>
            </a:r>
            <a:r>
              <a:rPr kumimoji="0" lang="en-US" altLang="zh-CN" sz="18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棕榈酸帕利哌酮注射液泌乳素相关不良事件的发生率为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4.4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13A14E-0034-D27B-24FB-7A55E4CCF388}"/>
              </a:ext>
            </a:extLst>
          </p:cNvPr>
          <p:cNvSpPr txBox="1"/>
          <p:nvPr/>
        </p:nvSpPr>
        <p:spPr>
          <a:xfrm>
            <a:off x="1123311" y="6348164"/>
            <a:ext cx="102183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1.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Potkin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 Steven G,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Loze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 Jean-Yves,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Forray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 Carlos, et al. Reduced sexual dysfunction with aripiprazole once-monthly versus paliperidone palmitate results from QUALIFY[J].</a:t>
            </a:r>
            <a:r>
              <a:rPr kumimoji="0" lang="fr-FR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华文楷体"/>
                <a:cs typeface="+mn-cs"/>
              </a:rPr>
              <a:t> International Clinical Psychopharmacology, 2017,  32(3):147-154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8201D2-DF10-3AB5-0E24-A251E2756870}"/>
              </a:ext>
            </a:extLst>
          </p:cNvPr>
          <p:cNvSpPr txBox="1"/>
          <p:nvPr/>
        </p:nvSpPr>
        <p:spPr>
          <a:xfrm>
            <a:off x="3804918" y="3409980"/>
            <a:ext cx="444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Calibri" panose="020F0502020204030204" charset="0"/>
              </a:rPr>
              <a:t>表 注射用阿立哌唑和帕利哌酮注射液催乳素水平数据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Calibri" panose="020F0502020204030204" charset="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FA21598D-135D-AFE2-8BEE-76AD94366F66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6027455"/>
              </p:ext>
            </p:extLst>
          </p:nvPr>
        </p:nvGraphicFramePr>
        <p:xfrm>
          <a:off x="1358648" y="3759932"/>
          <a:ext cx="933953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6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buNone/>
                      </a:pPr>
                      <a:endParaRPr lang="en-GB" sz="1400" b="1" kern="120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en-US" sz="1400" b="1" kern="120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阿立哌唑</a:t>
                      </a:r>
                      <a:r>
                        <a:rPr lang="en-GB" sz="1400" b="1" kern="120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 </a:t>
                      </a:r>
                      <a:endParaRPr lang="en-GB" altLang="zh-CN" sz="1400" b="1" kern="120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GB" altLang="zh-CN" sz="1400" b="1" kern="120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 </a:t>
                      </a:r>
                      <a:r>
                        <a:rPr lang="en-GB" sz="1400" b="1" kern="120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(n=144)</a:t>
                      </a: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en-US" sz="1400" b="1" kern="120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帕利哌酮</a:t>
                      </a:r>
                      <a:endParaRPr lang="en-GB" altLang="zh-CN" sz="1400" b="1" kern="120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GB" altLang="zh-CN" sz="1400" b="1" kern="120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 </a:t>
                      </a:r>
                      <a:r>
                        <a:rPr lang="en-GB" sz="1400" b="1" kern="120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(n=137)</a:t>
                      </a: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29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治疗期间发生催乳素相关不良事件的患者</a:t>
                      </a:r>
                      <a:r>
                        <a:rPr lang="en-GB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400" b="1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 (%)</a:t>
                      </a:r>
                      <a:endParaRPr lang="en-GB" sz="14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GB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GB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GB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GB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4.4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GB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29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高催乳素血症</a:t>
                      </a:r>
                      <a:endParaRPr lang="en-GB" sz="14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GB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(0.0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GB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GB" sz="140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(2.9</a:t>
                      </a:r>
                      <a:r>
                        <a:rPr lang="en-US" altLang="zh-CN" sz="140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GB" sz="140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GB" sz="14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29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血催乳素水平升高</a:t>
                      </a:r>
                      <a:endParaRPr lang="en-GB" sz="14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GB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(0.0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GB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GB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(1.5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GB" sz="14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6877" marR="86877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BAB4F60E-CDAC-2828-4C69-00F4D5C5677C}"/>
              </a:ext>
            </a:extLst>
          </p:cNvPr>
          <p:cNvSpPr txBox="1"/>
          <p:nvPr/>
        </p:nvSpPr>
        <p:spPr>
          <a:xfrm>
            <a:off x="619784" y="2372728"/>
            <a:ext cx="10561378" cy="787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高催乳素血症可能导致大量与生殖功能障碍、性损伤、乳腺病理、性腺功能减退、行为及情绪改变有关的不良症状，如不孕不育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F4401A54-701B-406C-E451-C8CF601EB409}"/>
              </a:ext>
            </a:extLst>
          </p:cNvPr>
          <p:cNvSpPr txBox="1">
            <a:spLocks/>
          </p:cNvSpPr>
          <p:nvPr/>
        </p:nvSpPr>
        <p:spPr>
          <a:xfrm>
            <a:off x="9345583" y="641230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华文楷体" panose="02010600040101010101" pitchFamily="2" charset="-122"/>
              </a:rPr>
              <a:pPr algn="r">
                <a:defRPr/>
              </a:pPr>
              <a:t>9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华文楷体" panose="02010600040101010101" pitchFamily="2" charset="-122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24055E7-C739-F526-E5A3-14352800F23D}"/>
              </a:ext>
            </a:extLst>
          </p:cNvPr>
          <p:cNvSpPr txBox="1"/>
          <p:nvPr/>
        </p:nvSpPr>
        <p:spPr>
          <a:xfrm>
            <a:off x="457202" y="214206"/>
            <a:ext cx="11631581" cy="432167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/>
          <a:p>
            <a:pPr algn="just" defTabSz="609585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安全性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(2/2)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：突出优势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不增加催乳素水平，保障女性用药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66B134-1203-2ABA-EAF7-40214B94EA8F}"/>
              </a:ext>
            </a:extLst>
          </p:cNvPr>
          <p:cNvSpPr txBox="1"/>
          <p:nvPr/>
        </p:nvSpPr>
        <p:spPr>
          <a:xfrm>
            <a:off x="457202" y="1130876"/>
            <a:ext cx="536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一项头对头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AOM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PP1M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的研究中</a:t>
            </a:r>
            <a:endParaRPr lang="zh-CN" altLang="en-US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d47238e-61b5-4b78-a0ae-8ac2d6c6f3cf}"/>
  <p:tag name="TABLE_ENDDRAG_ORIGIN_RECT" val="704*224"/>
  <p:tag name="TABLE_ENDDRAG_RECT" val="130*267*704*2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d47238e-61b5-4b78-a0ae-8ac2d6c6f3cf}"/>
  <p:tag name="TABLE_ENDDRAG_ORIGIN_RECT" val="704*224"/>
  <p:tag name="TABLE_ENDDRAG_RECT" val="130*267*704*2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d47238e-61b5-4b78-a0ae-8ac2d6c6f3cf}"/>
  <p:tag name="TABLE_ENDDRAG_ORIGIN_RECT" val="704*224"/>
  <p:tag name="TABLE_ENDDRAG_RECT" val="130*267*704*2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d47238e-61b5-4b78-a0ae-8ac2d6c6f3cf}"/>
  <p:tag name="TABLE_ENDDRAG_ORIGIN_RECT" val="704*224"/>
  <p:tag name="TABLE_ENDDRAG_RECT" val="130*267*704*2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0*392"/>
  <p:tag name="TABLE_ENDDRAG_RECT" val="72*169*740*39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2726</Words>
  <Application>Microsoft Office PowerPoint</Application>
  <PresentationFormat>宽屏</PresentationFormat>
  <Paragraphs>295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微软雅黑</vt:lpstr>
      <vt:lpstr>微软雅黑 Light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李沫</dc:creator>
  <cp:lastModifiedBy>李沫</cp:lastModifiedBy>
  <cp:revision>137</cp:revision>
  <dcterms:created xsi:type="dcterms:W3CDTF">2024-06-07T12:03:20Z</dcterms:created>
  <dcterms:modified xsi:type="dcterms:W3CDTF">2024-07-12T09:39:05Z</dcterms:modified>
</cp:coreProperties>
</file>