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 bookmarkIdSeed="16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26" r:id="rId2"/>
    <p:sldId id="327" r:id="rId3"/>
    <p:sldId id="330" r:id="rId4"/>
    <p:sldId id="307" r:id="rId5"/>
    <p:sldId id="320" r:id="rId6"/>
    <p:sldId id="322" r:id="rId7"/>
    <p:sldId id="323" r:id="rId8"/>
    <p:sldId id="335" r:id="rId9"/>
    <p:sldId id="293" r:id="rId10"/>
    <p:sldId id="299" r:id="rId11"/>
    <p:sldId id="319" r:id="rId12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3" userDrawn="1">
          <p15:clr>
            <a:srgbClr val="A4A3A4"/>
          </p15:clr>
        </p15:guide>
        <p15:guide id="2" pos="2870" userDrawn="1">
          <p15:clr>
            <a:srgbClr val="A4A3A4"/>
          </p15:clr>
        </p15:guide>
        <p15:guide id="3" orient="horz" pos="29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093"/>
    <a:srgbClr val="C72C56"/>
    <a:srgbClr val="D77A97"/>
    <a:srgbClr val="C80E47"/>
    <a:srgbClr val="006600"/>
    <a:srgbClr val="FAE7E8"/>
    <a:srgbClr val="D0E8F4"/>
    <a:srgbClr val="3472A1"/>
    <a:srgbClr val="A22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256" autoAdjust="0"/>
  </p:normalViewPr>
  <p:slideViewPr>
    <p:cSldViewPr snapToGrid="0" snapToObjects="1" showGuides="1">
      <p:cViewPr varScale="1">
        <p:scale>
          <a:sx n="79" d="100"/>
          <a:sy n="79" d="100"/>
        </p:scale>
        <p:origin x="752" y="52"/>
      </p:cViewPr>
      <p:guideLst>
        <p:guide orient="horz" pos="1593"/>
        <p:guide pos="2870"/>
        <p:guide orient="horz" pos="299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808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4F0A0-08F5-419D-B0CA-0B233803F4E7}" type="datetimeFigureOut">
              <a:rPr lang="zh-CN" altLang="en-US" smtClean="0"/>
              <a:t>2024/7/14 Sun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32EEF-C344-42C9-805F-4168919799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3D304-425D-4D58-B236-CF62D2D18D9A}" type="datetimeFigureOut">
              <a:rPr lang="zh-CN" altLang="en-US" smtClean="0"/>
              <a:t>2024/7/14 Sun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55C81-464B-4944-80EA-7CE8515C61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34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55C81-464B-4944-80EA-7CE8515C610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81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D55C81-464B-4944-80EA-7CE8515C61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D55C81-464B-4944-80EA-7CE8515C61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D55C81-464B-4944-80EA-7CE8515C61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55C81-464B-4944-80EA-7CE8515C610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55C81-464B-4944-80EA-7CE8515C610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55C81-464B-4944-80EA-7CE8515C610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altLang="zh-CN" sz="1200" dirty="0">
              <a:cs typeface="+mn-ea"/>
              <a:sym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55C81-464B-4944-80EA-7CE8515C610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55C81-464B-4944-80EA-7CE8515C610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8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644" y="-19777"/>
            <a:ext cx="9143999" cy="5143499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297077"/>
            <a:ext cx="7772400" cy="1102519"/>
          </a:xfrm>
        </p:spPr>
        <p:txBody>
          <a:bodyPr>
            <a:normAutofit/>
          </a:bodyPr>
          <a:lstStyle>
            <a:lvl1pPr algn="ctr">
              <a:defRPr sz="3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668249"/>
            <a:ext cx="6400800" cy="6355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F62C02B-D3A2-4B17-8AF6-9EF10867BAE0}" type="datetime1">
              <a:rPr kumimoji="1" lang="zh-CN" altLang="en-US" smtClean="0"/>
              <a:t>2024/7/14 Sun</a:t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" y="-28024"/>
            <a:ext cx="374741" cy="273844"/>
          </a:xfrm>
          <a:prstGeom prst="rect">
            <a:avLst/>
          </a:prstGeom>
          <a:solidFill>
            <a:srgbClr val="C72C56"/>
          </a:solidFill>
        </p:spPr>
        <p:txBody>
          <a:bodyPr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defRPr>
            </a:lvl1pPr>
          </a:lstStyle>
          <a:p>
            <a:fld id="{58E227A6-C5AB-4140-BB4D-120E9B89A66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4260" y="6394"/>
            <a:ext cx="1770078" cy="5305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48056" y="477778"/>
            <a:ext cx="8229600" cy="566145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E8A3CF9-B49E-45B4-AED2-81212401E5FF}" type="datetime1">
              <a:rPr kumimoji="1" lang="zh-CN" altLang="en-US" smtClean="0"/>
              <a:t>2024/7/14 Sun</a:t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-242" y="-3848"/>
            <a:ext cx="397322" cy="273844"/>
          </a:xfrm>
          <a:prstGeom prst="rect">
            <a:avLst/>
          </a:prstGeom>
        </p:spPr>
        <p:txBody>
          <a:bodyPr/>
          <a:lstStyle/>
          <a:p>
            <a:fld id="{58E227A6-C5AB-4140-BB4D-120E9B89A66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6195" y="3175000"/>
            <a:ext cx="9180195" cy="1968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410BBB0-90EC-40CA-9007-A09E6B4CBB32}" type="datetime1">
              <a:rPr kumimoji="1" lang="zh-CN" altLang="en-US" smtClean="0"/>
              <a:t>2024/7/14 Sun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-242" y="-3848"/>
            <a:ext cx="397322" cy="273844"/>
          </a:xfrm>
          <a:prstGeom prst="rect">
            <a:avLst/>
          </a:prstGeom>
        </p:spPr>
        <p:txBody>
          <a:bodyPr/>
          <a:lstStyle/>
          <a:p>
            <a:fld id="{58E227A6-C5AB-4140-BB4D-120E9B89A66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6195" y="3175000"/>
            <a:ext cx="9180195" cy="1968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V7朗斯弗中文LOGO使用规范-19.jpg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 b="83984"/>
          <a:stretch>
            <a:fillRect/>
          </a:stretch>
        </p:blipFill>
        <p:spPr>
          <a:xfrm>
            <a:off x="0" y="760851"/>
            <a:ext cx="9143758" cy="62934"/>
          </a:xfrm>
          <a:prstGeom prst="rect">
            <a:avLst/>
          </a:prstGeom>
        </p:spPr>
      </p:pic>
      <p:sp>
        <p:nvSpPr>
          <p:cNvPr id="6" name="标题占位符 1"/>
          <p:cNvSpPr>
            <a:spLocks noGrp="1"/>
          </p:cNvSpPr>
          <p:nvPr>
            <p:ph type="title"/>
          </p:nvPr>
        </p:nvSpPr>
        <p:spPr>
          <a:xfrm>
            <a:off x="397080" y="194706"/>
            <a:ext cx="8336810" cy="566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l="7126" r="7049"/>
          <a:stretch>
            <a:fillRect/>
          </a:stretch>
        </p:blipFill>
        <p:spPr>
          <a:xfrm>
            <a:off x="7886700" y="4391"/>
            <a:ext cx="1257300" cy="439116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1388385" y="512926"/>
            <a:ext cx="1217371" cy="388245"/>
          </a:xfrm>
          <a:prstGeom prst="rect">
            <a:avLst/>
          </a:prstGeom>
          <a:solidFill>
            <a:srgbClr val="146EC8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20  110  200</a:t>
            </a:r>
            <a:endParaRPr lang="zh-CN" altLang="en-US" sz="1400" dirty="0" err="1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-1388385" y="1025269"/>
            <a:ext cx="1217371" cy="388245"/>
          </a:xfrm>
          <a:prstGeom prst="rect">
            <a:avLst/>
          </a:prstGeom>
          <a:solidFill>
            <a:srgbClr val="5BC8FF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/>
              <a:t>91  200  255</a:t>
            </a:r>
            <a:endParaRPr lang="zh-CN" altLang="en-US" sz="1400" dirty="0" err="1"/>
          </a:p>
        </p:txBody>
      </p:sp>
      <p:sp>
        <p:nvSpPr>
          <p:cNvPr id="12" name="矩形 11"/>
          <p:cNvSpPr/>
          <p:nvPr userDrawn="1"/>
        </p:nvSpPr>
        <p:spPr>
          <a:xfrm>
            <a:off x="-1388385" y="1537611"/>
            <a:ext cx="1217371" cy="388245"/>
          </a:xfrm>
          <a:prstGeom prst="rect">
            <a:avLst/>
          </a:prstGeom>
          <a:solidFill>
            <a:srgbClr val="C2191F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194  25  31</a:t>
            </a:r>
            <a:endParaRPr lang="zh-CN" altLang="en-US" sz="1400" dirty="0" err="1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-1388385" y="583"/>
            <a:ext cx="1217371" cy="388245"/>
          </a:xfrm>
          <a:prstGeom prst="rect">
            <a:avLst/>
          </a:prstGeom>
          <a:solidFill>
            <a:srgbClr val="015093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1  80  147</a:t>
            </a:r>
            <a:endParaRPr lang="zh-CN" altLang="en-US" sz="1400" dirty="0" err="1">
              <a:solidFill>
                <a:schemeClr val="bg1"/>
              </a:solidFill>
            </a:endParaRPr>
          </a:p>
        </p:txBody>
      </p:sp>
      <p:grpSp>
        <p:nvGrpSpPr>
          <p:cNvPr id="14" name="组合 13"/>
          <p:cNvGrpSpPr>
            <a:grpSpLocks noChangeAspect="1"/>
          </p:cNvGrpSpPr>
          <p:nvPr userDrawn="1"/>
        </p:nvGrpSpPr>
        <p:grpSpPr>
          <a:xfrm>
            <a:off x="9228729" y="-31153"/>
            <a:ext cx="1345094" cy="3384000"/>
            <a:chOff x="5616058" y="317722"/>
            <a:chExt cx="1986910" cy="4998671"/>
          </a:xfrm>
        </p:grpSpPr>
        <p:sp>
          <p:nvSpPr>
            <p:cNvPr id="15" name="Rectangle 132"/>
            <p:cNvSpPr/>
            <p:nvPr/>
          </p:nvSpPr>
          <p:spPr bwMode="gray">
            <a:xfrm>
              <a:off x="5719926" y="1562551"/>
              <a:ext cx="409250" cy="409250"/>
            </a:xfrm>
            <a:prstGeom prst="rect">
              <a:avLst/>
            </a:prstGeom>
            <a:solidFill>
              <a:srgbClr val="FFD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40"/>
            <p:cNvSpPr/>
            <p:nvPr/>
          </p:nvSpPr>
          <p:spPr bwMode="gray">
            <a:xfrm>
              <a:off x="5724267" y="604047"/>
              <a:ext cx="409250" cy="409250"/>
            </a:xfrm>
            <a:prstGeom prst="rect">
              <a:avLst/>
            </a:prstGeom>
            <a:solidFill>
              <a:srgbClr val="C80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48"/>
            <p:cNvSpPr/>
            <p:nvPr/>
          </p:nvSpPr>
          <p:spPr bwMode="gray">
            <a:xfrm>
              <a:off x="5719926" y="1084415"/>
              <a:ext cx="409250" cy="409250"/>
            </a:xfrm>
            <a:prstGeom prst="rect">
              <a:avLst/>
            </a:prstGeom>
            <a:solidFill>
              <a:srgbClr val="F3A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49"/>
            <p:cNvSpPr/>
            <p:nvPr/>
          </p:nvSpPr>
          <p:spPr bwMode="gray">
            <a:xfrm>
              <a:off x="5719926" y="2040687"/>
              <a:ext cx="409250" cy="409250"/>
            </a:xfrm>
            <a:prstGeom prst="rect">
              <a:avLst/>
            </a:prstGeom>
            <a:solidFill>
              <a:srgbClr val="B4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50"/>
            <p:cNvSpPr/>
            <p:nvPr/>
          </p:nvSpPr>
          <p:spPr bwMode="gray">
            <a:xfrm>
              <a:off x="5715585" y="2996648"/>
              <a:ext cx="409250" cy="409250"/>
            </a:xfrm>
            <a:prstGeom prst="rect">
              <a:avLst/>
            </a:prstGeom>
            <a:solidFill>
              <a:srgbClr val="934B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51"/>
            <p:cNvSpPr/>
            <p:nvPr/>
          </p:nvSpPr>
          <p:spPr bwMode="gray">
            <a:xfrm>
              <a:off x="5719926" y="3473668"/>
              <a:ext cx="409250" cy="409250"/>
            </a:xfrm>
            <a:prstGeom prst="rect">
              <a:avLst/>
            </a:prstGeom>
            <a:solidFill>
              <a:srgbClr val="3472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52"/>
            <p:cNvSpPr/>
            <p:nvPr/>
          </p:nvSpPr>
          <p:spPr bwMode="gray">
            <a:xfrm>
              <a:off x="5715585" y="2518823"/>
              <a:ext cx="409250" cy="409250"/>
            </a:xfrm>
            <a:prstGeom prst="rect">
              <a:avLst/>
            </a:prstGeom>
            <a:solidFill>
              <a:srgbClr val="E7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163"/>
            <p:cNvSpPr txBox="1"/>
            <p:nvPr/>
          </p:nvSpPr>
          <p:spPr>
            <a:xfrm>
              <a:off x="5616058" y="319718"/>
              <a:ext cx="587421" cy="2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100</a:t>
              </a:r>
              <a:r>
                <a:rPr lang="en-US" sz="600" dirty="0">
                  <a:solidFill>
                    <a:schemeClr val="tx1"/>
                  </a:solidFill>
                </a:rPr>
                <a:t>%</a:t>
              </a:r>
            </a:p>
          </p:txBody>
        </p:sp>
        <p:sp>
          <p:nvSpPr>
            <p:cNvPr id="23" name="TextBox 163"/>
            <p:cNvSpPr txBox="1"/>
            <p:nvPr/>
          </p:nvSpPr>
          <p:spPr>
            <a:xfrm>
              <a:off x="6160202" y="317722"/>
              <a:ext cx="483472" cy="2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7</a:t>
              </a:r>
              <a:r>
                <a:rPr lang="en-US" sz="600" dirty="0">
                  <a:solidFill>
                    <a:schemeClr val="tx1"/>
                  </a:solidFill>
                </a:rPr>
                <a:t>5%</a:t>
              </a:r>
            </a:p>
          </p:txBody>
        </p:sp>
        <p:sp>
          <p:nvSpPr>
            <p:cNvPr id="24" name="TextBox 163"/>
            <p:cNvSpPr txBox="1"/>
            <p:nvPr/>
          </p:nvSpPr>
          <p:spPr>
            <a:xfrm>
              <a:off x="6639849" y="317722"/>
              <a:ext cx="489245" cy="2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5</a:t>
              </a:r>
              <a:r>
                <a:rPr lang="en-US" sz="600" dirty="0">
                  <a:solidFill>
                    <a:schemeClr val="tx1"/>
                  </a:solidFill>
                </a:rPr>
                <a:t>0%</a:t>
              </a:r>
            </a:p>
          </p:txBody>
        </p:sp>
        <p:sp>
          <p:nvSpPr>
            <p:cNvPr id="25" name="TextBox 163"/>
            <p:cNvSpPr txBox="1"/>
            <p:nvPr/>
          </p:nvSpPr>
          <p:spPr>
            <a:xfrm>
              <a:off x="7112980" y="317722"/>
              <a:ext cx="489988" cy="2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2</a:t>
              </a:r>
              <a:r>
                <a:rPr lang="en-US" sz="600" dirty="0">
                  <a:solidFill>
                    <a:schemeClr val="tx1"/>
                  </a:solidFill>
                </a:rPr>
                <a:t>5%</a:t>
              </a:r>
            </a:p>
          </p:txBody>
        </p:sp>
        <p:sp>
          <p:nvSpPr>
            <p:cNvPr id="26" name="Rectangle 148"/>
            <p:cNvSpPr/>
            <p:nvPr/>
          </p:nvSpPr>
          <p:spPr bwMode="gray">
            <a:xfrm>
              <a:off x="5719926" y="3951493"/>
              <a:ext cx="409250" cy="409250"/>
            </a:xfrm>
            <a:prstGeom prst="rect">
              <a:avLst/>
            </a:prstGeom>
            <a:solidFill>
              <a:srgbClr val="5CB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148"/>
            <p:cNvSpPr/>
            <p:nvPr/>
          </p:nvSpPr>
          <p:spPr bwMode="gray">
            <a:xfrm>
              <a:off x="5719926" y="4429318"/>
              <a:ext cx="409250" cy="409250"/>
            </a:xfrm>
            <a:prstGeom prst="rect">
              <a:avLst/>
            </a:prstGeom>
            <a:solidFill>
              <a:srgbClr val="7C6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148"/>
            <p:cNvSpPr/>
            <p:nvPr/>
          </p:nvSpPr>
          <p:spPr bwMode="gray">
            <a:xfrm>
              <a:off x="5719926" y="4907143"/>
              <a:ext cx="409250" cy="409250"/>
            </a:xfrm>
            <a:prstGeom prst="rect">
              <a:avLst/>
            </a:prstGeom>
            <a:solidFill>
              <a:srgbClr val="C8B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132"/>
            <p:cNvSpPr/>
            <p:nvPr/>
          </p:nvSpPr>
          <p:spPr bwMode="gray">
            <a:xfrm>
              <a:off x="6202074" y="1562551"/>
              <a:ext cx="409250" cy="409250"/>
            </a:xfrm>
            <a:prstGeom prst="rect">
              <a:avLst/>
            </a:prstGeom>
            <a:solidFill>
              <a:srgbClr val="FFDC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140"/>
            <p:cNvSpPr/>
            <p:nvPr/>
          </p:nvSpPr>
          <p:spPr bwMode="gray">
            <a:xfrm>
              <a:off x="6206415" y="604047"/>
              <a:ext cx="409250" cy="409250"/>
            </a:xfrm>
            <a:prstGeom prst="rect">
              <a:avLst/>
            </a:prstGeom>
            <a:solidFill>
              <a:srgbClr val="C80E4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148"/>
            <p:cNvSpPr/>
            <p:nvPr/>
          </p:nvSpPr>
          <p:spPr bwMode="gray">
            <a:xfrm>
              <a:off x="6202074" y="1084415"/>
              <a:ext cx="409250" cy="409250"/>
            </a:xfrm>
            <a:prstGeom prst="rect">
              <a:avLst/>
            </a:prstGeom>
            <a:solidFill>
              <a:srgbClr val="F3A7AC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149"/>
            <p:cNvSpPr/>
            <p:nvPr/>
          </p:nvSpPr>
          <p:spPr bwMode="gray">
            <a:xfrm>
              <a:off x="6202074" y="2040687"/>
              <a:ext cx="409250" cy="409250"/>
            </a:xfrm>
            <a:prstGeom prst="rect">
              <a:avLst/>
            </a:prstGeom>
            <a:solidFill>
              <a:srgbClr val="B4B4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150"/>
            <p:cNvSpPr/>
            <p:nvPr/>
          </p:nvSpPr>
          <p:spPr bwMode="gray">
            <a:xfrm>
              <a:off x="6197733" y="2996648"/>
              <a:ext cx="409250" cy="409250"/>
            </a:xfrm>
            <a:prstGeom prst="rect">
              <a:avLst/>
            </a:prstGeom>
            <a:solidFill>
              <a:srgbClr val="934B8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151"/>
            <p:cNvSpPr/>
            <p:nvPr/>
          </p:nvSpPr>
          <p:spPr bwMode="gray">
            <a:xfrm>
              <a:off x="6202074" y="3473668"/>
              <a:ext cx="409250" cy="409250"/>
            </a:xfrm>
            <a:prstGeom prst="rect">
              <a:avLst/>
            </a:prstGeom>
            <a:solidFill>
              <a:srgbClr val="3472A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152"/>
            <p:cNvSpPr/>
            <p:nvPr/>
          </p:nvSpPr>
          <p:spPr bwMode="gray">
            <a:xfrm>
              <a:off x="6197733" y="2518823"/>
              <a:ext cx="409250" cy="409250"/>
            </a:xfrm>
            <a:prstGeom prst="rect">
              <a:avLst/>
            </a:prstGeom>
            <a:solidFill>
              <a:srgbClr val="E7773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148"/>
            <p:cNvSpPr/>
            <p:nvPr/>
          </p:nvSpPr>
          <p:spPr bwMode="gray">
            <a:xfrm>
              <a:off x="6202074" y="3951493"/>
              <a:ext cx="409250" cy="409250"/>
            </a:xfrm>
            <a:prstGeom prst="rect">
              <a:avLst/>
            </a:prstGeom>
            <a:solidFill>
              <a:srgbClr val="5CBAEA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148"/>
            <p:cNvSpPr/>
            <p:nvPr/>
          </p:nvSpPr>
          <p:spPr bwMode="gray">
            <a:xfrm>
              <a:off x="6202074" y="4429318"/>
              <a:ext cx="409250" cy="409250"/>
            </a:xfrm>
            <a:prstGeom prst="rect">
              <a:avLst/>
            </a:prstGeom>
            <a:solidFill>
              <a:srgbClr val="7C6C7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148"/>
            <p:cNvSpPr/>
            <p:nvPr/>
          </p:nvSpPr>
          <p:spPr bwMode="gray">
            <a:xfrm>
              <a:off x="6202074" y="4907143"/>
              <a:ext cx="409250" cy="409250"/>
            </a:xfrm>
            <a:prstGeom prst="rect">
              <a:avLst/>
            </a:prstGeom>
            <a:solidFill>
              <a:srgbClr val="C8BE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132"/>
            <p:cNvSpPr/>
            <p:nvPr/>
          </p:nvSpPr>
          <p:spPr bwMode="gray">
            <a:xfrm>
              <a:off x="6692060" y="1562551"/>
              <a:ext cx="409250" cy="409250"/>
            </a:xfrm>
            <a:prstGeom prst="rect">
              <a:avLst/>
            </a:prstGeom>
            <a:solidFill>
              <a:srgbClr val="FFDC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140"/>
            <p:cNvSpPr/>
            <p:nvPr/>
          </p:nvSpPr>
          <p:spPr bwMode="gray">
            <a:xfrm>
              <a:off x="6696401" y="604047"/>
              <a:ext cx="409250" cy="409250"/>
            </a:xfrm>
            <a:prstGeom prst="rect">
              <a:avLst/>
            </a:prstGeom>
            <a:solidFill>
              <a:srgbClr val="C80E4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148"/>
            <p:cNvSpPr/>
            <p:nvPr/>
          </p:nvSpPr>
          <p:spPr bwMode="gray">
            <a:xfrm>
              <a:off x="6692060" y="1084415"/>
              <a:ext cx="409250" cy="409250"/>
            </a:xfrm>
            <a:prstGeom prst="rect">
              <a:avLst/>
            </a:prstGeom>
            <a:solidFill>
              <a:srgbClr val="F3A7A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149"/>
            <p:cNvSpPr/>
            <p:nvPr/>
          </p:nvSpPr>
          <p:spPr bwMode="gray">
            <a:xfrm>
              <a:off x="6692060" y="2040687"/>
              <a:ext cx="409250" cy="409250"/>
            </a:xfrm>
            <a:prstGeom prst="rect">
              <a:avLst/>
            </a:prstGeom>
            <a:solidFill>
              <a:srgbClr val="B4B4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150"/>
            <p:cNvSpPr/>
            <p:nvPr/>
          </p:nvSpPr>
          <p:spPr bwMode="gray">
            <a:xfrm>
              <a:off x="6687719" y="2996648"/>
              <a:ext cx="409250" cy="409250"/>
            </a:xfrm>
            <a:prstGeom prst="rect">
              <a:avLst/>
            </a:prstGeom>
            <a:solidFill>
              <a:srgbClr val="934B8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151"/>
            <p:cNvSpPr/>
            <p:nvPr/>
          </p:nvSpPr>
          <p:spPr bwMode="gray">
            <a:xfrm>
              <a:off x="6692060" y="3473668"/>
              <a:ext cx="409250" cy="409250"/>
            </a:xfrm>
            <a:prstGeom prst="rect">
              <a:avLst/>
            </a:prstGeom>
            <a:solidFill>
              <a:srgbClr val="3472A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152"/>
            <p:cNvSpPr/>
            <p:nvPr/>
          </p:nvSpPr>
          <p:spPr bwMode="gray">
            <a:xfrm>
              <a:off x="6687719" y="2518823"/>
              <a:ext cx="409250" cy="409250"/>
            </a:xfrm>
            <a:prstGeom prst="rect">
              <a:avLst/>
            </a:prstGeom>
            <a:solidFill>
              <a:srgbClr val="E7773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148"/>
            <p:cNvSpPr/>
            <p:nvPr/>
          </p:nvSpPr>
          <p:spPr bwMode="gray">
            <a:xfrm>
              <a:off x="6692060" y="3951493"/>
              <a:ext cx="409250" cy="409250"/>
            </a:xfrm>
            <a:prstGeom prst="rect">
              <a:avLst/>
            </a:prstGeom>
            <a:solidFill>
              <a:srgbClr val="5CBAE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148"/>
            <p:cNvSpPr/>
            <p:nvPr/>
          </p:nvSpPr>
          <p:spPr bwMode="gray">
            <a:xfrm>
              <a:off x="6692060" y="4429318"/>
              <a:ext cx="409250" cy="409250"/>
            </a:xfrm>
            <a:prstGeom prst="rect">
              <a:avLst/>
            </a:prstGeom>
            <a:solidFill>
              <a:srgbClr val="7C6C7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148"/>
            <p:cNvSpPr/>
            <p:nvPr/>
          </p:nvSpPr>
          <p:spPr bwMode="gray">
            <a:xfrm>
              <a:off x="6692060" y="4907143"/>
              <a:ext cx="409250" cy="409250"/>
            </a:xfrm>
            <a:prstGeom prst="rect">
              <a:avLst/>
            </a:prstGeom>
            <a:solidFill>
              <a:srgbClr val="C8BE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132"/>
            <p:cNvSpPr/>
            <p:nvPr/>
          </p:nvSpPr>
          <p:spPr bwMode="gray">
            <a:xfrm>
              <a:off x="7182046" y="1562551"/>
              <a:ext cx="409250" cy="409250"/>
            </a:xfrm>
            <a:prstGeom prst="rect">
              <a:avLst/>
            </a:prstGeom>
            <a:solidFill>
              <a:srgbClr val="FFDC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140"/>
            <p:cNvSpPr/>
            <p:nvPr/>
          </p:nvSpPr>
          <p:spPr bwMode="gray">
            <a:xfrm>
              <a:off x="7186387" y="604047"/>
              <a:ext cx="409250" cy="409250"/>
            </a:xfrm>
            <a:prstGeom prst="rect">
              <a:avLst/>
            </a:prstGeom>
            <a:solidFill>
              <a:srgbClr val="C80E47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148"/>
            <p:cNvSpPr/>
            <p:nvPr/>
          </p:nvSpPr>
          <p:spPr bwMode="gray">
            <a:xfrm>
              <a:off x="7182046" y="1084415"/>
              <a:ext cx="409250" cy="409250"/>
            </a:xfrm>
            <a:prstGeom prst="rect">
              <a:avLst/>
            </a:prstGeom>
            <a:solidFill>
              <a:srgbClr val="F3A7A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149"/>
            <p:cNvSpPr/>
            <p:nvPr/>
          </p:nvSpPr>
          <p:spPr bwMode="gray">
            <a:xfrm>
              <a:off x="7182046" y="2040687"/>
              <a:ext cx="409250" cy="409250"/>
            </a:xfrm>
            <a:prstGeom prst="rect">
              <a:avLst/>
            </a:prstGeom>
            <a:solidFill>
              <a:srgbClr val="B4B4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150"/>
            <p:cNvSpPr/>
            <p:nvPr/>
          </p:nvSpPr>
          <p:spPr bwMode="gray">
            <a:xfrm>
              <a:off x="7177705" y="2996648"/>
              <a:ext cx="409250" cy="409250"/>
            </a:xfrm>
            <a:prstGeom prst="rect">
              <a:avLst/>
            </a:prstGeom>
            <a:solidFill>
              <a:srgbClr val="934B8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151"/>
            <p:cNvSpPr/>
            <p:nvPr/>
          </p:nvSpPr>
          <p:spPr bwMode="gray">
            <a:xfrm>
              <a:off x="7182046" y="3473668"/>
              <a:ext cx="409250" cy="409250"/>
            </a:xfrm>
            <a:prstGeom prst="rect">
              <a:avLst/>
            </a:prstGeom>
            <a:solidFill>
              <a:srgbClr val="3472A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152"/>
            <p:cNvSpPr/>
            <p:nvPr/>
          </p:nvSpPr>
          <p:spPr bwMode="gray">
            <a:xfrm>
              <a:off x="7177705" y="2518823"/>
              <a:ext cx="409250" cy="409250"/>
            </a:xfrm>
            <a:prstGeom prst="rect">
              <a:avLst/>
            </a:prstGeom>
            <a:solidFill>
              <a:srgbClr val="E77737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148"/>
            <p:cNvSpPr/>
            <p:nvPr/>
          </p:nvSpPr>
          <p:spPr bwMode="gray">
            <a:xfrm>
              <a:off x="7182046" y="3951493"/>
              <a:ext cx="409250" cy="409250"/>
            </a:xfrm>
            <a:prstGeom prst="rect">
              <a:avLst/>
            </a:prstGeom>
            <a:solidFill>
              <a:srgbClr val="5CBAEA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148"/>
            <p:cNvSpPr/>
            <p:nvPr/>
          </p:nvSpPr>
          <p:spPr bwMode="gray">
            <a:xfrm>
              <a:off x="7182046" y="4429318"/>
              <a:ext cx="409250" cy="409250"/>
            </a:xfrm>
            <a:prstGeom prst="rect">
              <a:avLst/>
            </a:prstGeom>
            <a:solidFill>
              <a:srgbClr val="7C6C7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148"/>
            <p:cNvSpPr/>
            <p:nvPr/>
          </p:nvSpPr>
          <p:spPr bwMode="gray">
            <a:xfrm>
              <a:off x="7182046" y="4907143"/>
              <a:ext cx="409250" cy="409250"/>
            </a:xfrm>
            <a:prstGeom prst="rect">
              <a:avLst/>
            </a:prstGeom>
            <a:solidFill>
              <a:srgbClr val="C8BE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幻灯片编号占位符 5"/>
          <p:cNvSpPr txBox="1"/>
          <p:nvPr userDrawn="1"/>
        </p:nvSpPr>
        <p:spPr>
          <a:xfrm>
            <a:off x="8738444" y="4860794"/>
            <a:ext cx="397322" cy="2738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4572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E227A6-C5AB-4140-BB4D-120E9B89A66E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V7朗斯弗中文LOGO使用规范-19.jpg"/>
          <p:cNvPicPr>
            <a:picLocks noChangeAspect="1"/>
          </p:cNvPicPr>
          <p:nvPr userDrawn="1"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 b="83984"/>
          <a:stretch>
            <a:fillRect/>
          </a:stretch>
        </p:blipFill>
        <p:spPr>
          <a:xfrm>
            <a:off x="0" y="760851"/>
            <a:ext cx="9143758" cy="62934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97080" y="194706"/>
            <a:ext cx="7003601" cy="566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grpSp>
        <p:nvGrpSpPr>
          <p:cNvPr id="56" name="组合 55"/>
          <p:cNvGrpSpPr>
            <a:grpSpLocks noChangeAspect="1"/>
          </p:cNvGrpSpPr>
          <p:nvPr userDrawn="1"/>
        </p:nvGrpSpPr>
        <p:grpSpPr>
          <a:xfrm>
            <a:off x="9228729" y="-31153"/>
            <a:ext cx="1345094" cy="3384000"/>
            <a:chOff x="5616058" y="317722"/>
            <a:chExt cx="1986910" cy="4998671"/>
          </a:xfrm>
        </p:grpSpPr>
        <p:sp>
          <p:nvSpPr>
            <p:cNvPr id="57" name="Rectangle 132"/>
            <p:cNvSpPr/>
            <p:nvPr/>
          </p:nvSpPr>
          <p:spPr bwMode="gray">
            <a:xfrm>
              <a:off x="5719926" y="1562551"/>
              <a:ext cx="409250" cy="409250"/>
            </a:xfrm>
            <a:prstGeom prst="rect">
              <a:avLst/>
            </a:prstGeom>
            <a:solidFill>
              <a:srgbClr val="FFD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140"/>
            <p:cNvSpPr/>
            <p:nvPr/>
          </p:nvSpPr>
          <p:spPr bwMode="gray">
            <a:xfrm>
              <a:off x="5724267" y="604047"/>
              <a:ext cx="409250" cy="409250"/>
            </a:xfrm>
            <a:prstGeom prst="rect">
              <a:avLst/>
            </a:prstGeom>
            <a:solidFill>
              <a:srgbClr val="C80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148"/>
            <p:cNvSpPr/>
            <p:nvPr/>
          </p:nvSpPr>
          <p:spPr bwMode="gray">
            <a:xfrm>
              <a:off x="5719926" y="1084415"/>
              <a:ext cx="409250" cy="409250"/>
            </a:xfrm>
            <a:prstGeom prst="rect">
              <a:avLst/>
            </a:prstGeom>
            <a:solidFill>
              <a:srgbClr val="F3A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149"/>
            <p:cNvSpPr/>
            <p:nvPr/>
          </p:nvSpPr>
          <p:spPr bwMode="gray">
            <a:xfrm>
              <a:off x="5719926" y="2040687"/>
              <a:ext cx="409250" cy="409250"/>
            </a:xfrm>
            <a:prstGeom prst="rect">
              <a:avLst/>
            </a:prstGeom>
            <a:solidFill>
              <a:srgbClr val="B4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150"/>
            <p:cNvSpPr/>
            <p:nvPr/>
          </p:nvSpPr>
          <p:spPr bwMode="gray">
            <a:xfrm>
              <a:off x="5715585" y="2996648"/>
              <a:ext cx="409250" cy="409250"/>
            </a:xfrm>
            <a:prstGeom prst="rect">
              <a:avLst/>
            </a:prstGeom>
            <a:solidFill>
              <a:srgbClr val="934B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151"/>
            <p:cNvSpPr/>
            <p:nvPr/>
          </p:nvSpPr>
          <p:spPr bwMode="gray">
            <a:xfrm>
              <a:off x="5719926" y="3473668"/>
              <a:ext cx="409250" cy="409250"/>
            </a:xfrm>
            <a:prstGeom prst="rect">
              <a:avLst/>
            </a:prstGeom>
            <a:solidFill>
              <a:srgbClr val="3472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152"/>
            <p:cNvSpPr/>
            <p:nvPr/>
          </p:nvSpPr>
          <p:spPr bwMode="gray">
            <a:xfrm>
              <a:off x="5715585" y="2518823"/>
              <a:ext cx="409250" cy="409250"/>
            </a:xfrm>
            <a:prstGeom prst="rect">
              <a:avLst/>
            </a:prstGeom>
            <a:solidFill>
              <a:srgbClr val="E77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163"/>
            <p:cNvSpPr txBox="1"/>
            <p:nvPr/>
          </p:nvSpPr>
          <p:spPr>
            <a:xfrm>
              <a:off x="5616058" y="319718"/>
              <a:ext cx="587421" cy="2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100</a:t>
              </a:r>
              <a:r>
                <a:rPr lang="en-US" sz="600" dirty="0">
                  <a:solidFill>
                    <a:schemeClr val="tx1"/>
                  </a:solidFill>
                </a:rPr>
                <a:t>%</a:t>
              </a:r>
            </a:p>
          </p:txBody>
        </p:sp>
        <p:sp>
          <p:nvSpPr>
            <p:cNvPr id="65" name="TextBox 163"/>
            <p:cNvSpPr txBox="1"/>
            <p:nvPr/>
          </p:nvSpPr>
          <p:spPr>
            <a:xfrm>
              <a:off x="6160202" y="317722"/>
              <a:ext cx="483472" cy="2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7</a:t>
              </a:r>
              <a:r>
                <a:rPr lang="en-US" sz="600" dirty="0">
                  <a:solidFill>
                    <a:schemeClr val="tx1"/>
                  </a:solidFill>
                </a:rPr>
                <a:t>5%</a:t>
              </a:r>
            </a:p>
          </p:txBody>
        </p:sp>
        <p:sp>
          <p:nvSpPr>
            <p:cNvPr id="66" name="TextBox 163"/>
            <p:cNvSpPr txBox="1"/>
            <p:nvPr/>
          </p:nvSpPr>
          <p:spPr>
            <a:xfrm>
              <a:off x="6639849" y="317722"/>
              <a:ext cx="489245" cy="2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5</a:t>
              </a:r>
              <a:r>
                <a:rPr lang="en-US" sz="600" dirty="0">
                  <a:solidFill>
                    <a:schemeClr val="tx1"/>
                  </a:solidFill>
                </a:rPr>
                <a:t>0%</a:t>
              </a:r>
            </a:p>
          </p:txBody>
        </p:sp>
        <p:sp>
          <p:nvSpPr>
            <p:cNvPr id="67" name="TextBox 163"/>
            <p:cNvSpPr txBox="1"/>
            <p:nvPr/>
          </p:nvSpPr>
          <p:spPr>
            <a:xfrm>
              <a:off x="7112980" y="317722"/>
              <a:ext cx="489988" cy="2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2</a:t>
              </a:r>
              <a:r>
                <a:rPr lang="en-US" sz="600" dirty="0">
                  <a:solidFill>
                    <a:schemeClr val="tx1"/>
                  </a:solidFill>
                </a:rPr>
                <a:t>5%</a:t>
              </a:r>
            </a:p>
          </p:txBody>
        </p:sp>
        <p:sp>
          <p:nvSpPr>
            <p:cNvPr id="68" name="Rectangle 148"/>
            <p:cNvSpPr/>
            <p:nvPr/>
          </p:nvSpPr>
          <p:spPr bwMode="gray">
            <a:xfrm>
              <a:off x="5719926" y="3951493"/>
              <a:ext cx="409250" cy="409250"/>
            </a:xfrm>
            <a:prstGeom prst="rect">
              <a:avLst/>
            </a:prstGeom>
            <a:solidFill>
              <a:srgbClr val="5CB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148"/>
            <p:cNvSpPr/>
            <p:nvPr/>
          </p:nvSpPr>
          <p:spPr bwMode="gray">
            <a:xfrm>
              <a:off x="5719926" y="4429318"/>
              <a:ext cx="409250" cy="409250"/>
            </a:xfrm>
            <a:prstGeom prst="rect">
              <a:avLst/>
            </a:prstGeom>
            <a:solidFill>
              <a:srgbClr val="7C6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148"/>
            <p:cNvSpPr/>
            <p:nvPr/>
          </p:nvSpPr>
          <p:spPr bwMode="gray">
            <a:xfrm>
              <a:off x="5719926" y="4907143"/>
              <a:ext cx="409250" cy="409250"/>
            </a:xfrm>
            <a:prstGeom prst="rect">
              <a:avLst/>
            </a:prstGeom>
            <a:solidFill>
              <a:srgbClr val="C8B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132"/>
            <p:cNvSpPr/>
            <p:nvPr/>
          </p:nvSpPr>
          <p:spPr bwMode="gray">
            <a:xfrm>
              <a:off x="6202074" y="1562551"/>
              <a:ext cx="409250" cy="409250"/>
            </a:xfrm>
            <a:prstGeom prst="rect">
              <a:avLst/>
            </a:prstGeom>
            <a:solidFill>
              <a:srgbClr val="FFDC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140"/>
            <p:cNvSpPr/>
            <p:nvPr/>
          </p:nvSpPr>
          <p:spPr bwMode="gray">
            <a:xfrm>
              <a:off x="6206415" y="604047"/>
              <a:ext cx="409250" cy="409250"/>
            </a:xfrm>
            <a:prstGeom prst="rect">
              <a:avLst/>
            </a:prstGeom>
            <a:solidFill>
              <a:srgbClr val="C80E4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148"/>
            <p:cNvSpPr/>
            <p:nvPr/>
          </p:nvSpPr>
          <p:spPr bwMode="gray">
            <a:xfrm>
              <a:off x="6202074" y="1084415"/>
              <a:ext cx="409250" cy="409250"/>
            </a:xfrm>
            <a:prstGeom prst="rect">
              <a:avLst/>
            </a:prstGeom>
            <a:solidFill>
              <a:srgbClr val="F3A7AC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149"/>
            <p:cNvSpPr/>
            <p:nvPr/>
          </p:nvSpPr>
          <p:spPr bwMode="gray">
            <a:xfrm>
              <a:off x="6202074" y="2040687"/>
              <a:ext cx="409250" cy="409250"/>
            </a:xfrm>
            <a:prstGeom prst="rect">
              <a:avLst/>
            </a:prstGeom>
            <a:solidFill>
              <a:srgbClr val="B4B4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150"/>
            <p:cNvSpPr/>
            <p:nvPr/>
          </p:nvSpPr>
          <p:spPr bwMode="gray">
            <a:xfrm>
              <a:off x="6197733" y="2996648"/>
              <a:ext cx="409250" cy="409250"/>
            </a:xfrm>
            <a:prstGeom prst="rect">
              <a:avLst/>
            </a:prstGeom>
            <a:solidFill>
              <a:srgbClr val="934B8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151"/>
            <p:cNvSpPr/>
            <p:nvPr/>
          </p:nvSpPr>
          <p:spPr bwMode="gray">
            <a:xfrm>
              <a:off x="6202074" y="3473668"/>
              <a:ext cx="409250" cy="409250"/>
            </a:xfrm>
            <a:prstGeom prst="rect">
              <a:avLst/>
            </a:prstGeom>
            <a:solidFill>
              <a:srgbClr val="3472A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152"/>
            <p:cNvSpPr/>
            <p:nvPr/>
          </p:nvSpPr>
          <p:spPr bwMode="gray">
            <a:xfrm>
              <a:off x="6197733" y="2518823"/>
              <a:ext cx="409250" cy="409250"/>
            </a:xfrm>
            <a:prstGeom prst="rect">
              <a:avLst/>
            </a:prstGeom>
            <a:solidFill>
              <a:srgbClr val="E7773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148"/>
            <p:cNvSpPr/>
            <p:nvPr/>
          </p:nvSpPr>
          <p:spPr bwMode="gray">
            <a:xfrm>
              <a:off x="6202074" y="3951493"/>
              <a:ext cx="409250" cy="409250"/>
            </a:xfrm>
            <a:prstGeom prst="rect">
              <a:avLst/>
            </a:prstGeom>
            <a:solidFill>
              <a:srgbClr val="5CBAEA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148"/>
            <p:cNvSpPr/>
            <p:nvPr/>
          </p:nvSpPr>
          <p:spPr bwMode="gray">
            <a:xfrm>
              <a:off x="6202074" y="4429318"/>
              <a:ext cx="409250" cy="409250"/>
            </a:xfrm>
            <a:prstGeom prst="rect">
              <a:avLst/>
            </a:prstGeom>
            <a:solidFill>
              <a:srgbClr val="7C6C7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148"/>
            <p:cNvSpPr/>
            <p:nvPr/>
          </p:nvSpPr>
          <p:spPr bwMode="gray">
            <a:xfrm>
              <a:off x="6202074" y="4907143"/>
              <a:ext cx="409250" cy="409250"/>
            </a:xfrm>
            <a:prstGeom prst="rect">
              <a:avLst/>
            </a:prstGeom>
            <a:solidFill>
              <a:srgbClr val="C8BE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132"/>
            <p:cNvSpPr/>
            <p:nvPr/>
          </p:nvSpPr>
          <p:spPr bwMode="gray">
            <a:xfrm>
              <a:off x="6692060" y="1562551"/>
              <a:ext cx="409250" cy="409250"/>
            </a:xfrm>
            <a:prstGeom prst="rect">
              <a:avLst/>
            </a:prstGeom>
            <a:solidFill>
              <a:srgbClr val="FFDC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140"/>
            <p:cNvSpPr/>
            <p:nvPr/>
          </p:nvSpPr>
          <p:spPr bwMode="gray">
            <a:xfrm>
              <a:off x="6696401" y="604047"/>
              <a:ext cx="409250" cy="409250"/>
            </a:xfrm>
            <a:prstGeom prst="rect">
              <a:avLst/>
            </a:prstGeom>
            <a:solidFill>
              <a:srgbClr val="C80E4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148"/>
            <p:cNvSpPr/>
            <p:nvPr/>
          </p:nvSpPr>
          <p:spPr bwMode="gray">
            <a:xfrm>
              <a:off x="6692060" y="1084415"/>
              <a:ext cx="409250" cy="409250"/>
            </a:xfrm>
            <a:prstGeom prst="rect">
              <a:avLst/>
            </a:prstGeom>
            <a:solidFill>
              <a:srgbClr val="F3A7A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149"/>
            <p:cNvSpPr/>
            <p:nvPr/>
          </p:nvSpPr>
          <p:spPr bwMode="gray">
            <a:xfrm>
              <a:off x="6692060" y="2040687"/>
              <a:ext cx="409250" cy="409250"/>
            </a:xfrm>
            <a:prstGeom prst="rect">
              <a:avLst/>
            </a:prstGeom>
            <a:solidFill>
              <a:srgbClr val="B4B4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150"/>
            <p:cNvSpPr/>
            <p:nvPr/>
          </p:nvSpPr>
          <p:spPr bwMode="gray">
            <a:xfrm>
              <a:off x="6687719" y="2996648"/>
              <a:ext cx="409250" cy="409250"/>
            </a:xfrm>
            <a:prstGeom prst="rect">
              <a:avLst/>
            </a:prstGeom>
            <a:solidFill>
              <a:srgbClr val="934B8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151"/>
            <p:cNvSpPr/>
            <p:nvPr/>
          </p:nvSpPr>
          <p:spPr bwMode="gray">
            <a:xfrm>
              <a:off x="6692060" y="3473668"/>
              <a:ext cx="409250" cy="409250"/>
            </a:xfrm>
            <a:prstGeom prst="rect">
              <a:avLst/>
            </a:prstGeom>
            <a:solidFill>
              <a:srgbClr val="3472A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152"/>
            <p:cNvSpPr/>
            <p:nvPr/>
          </p:nvSpPr>
          <p:spPr bwMode="gray">
            <a:xfrm>
              <a:off x="6687719" y="2518823"/>
              <a:ext cx="409250" cy="409250"/>
            </a:xfrm>
            <a:prstGeom prst="rect">
              <a:avLst/>
            </a:prstGeom>
            <a:solidFill>
              <a:srgbClr val="E7773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148"/>
            <p:cNvSpPr/>
            <p:nvPr/>
          </p:nvSpPr>
          <p:spPr bwMode="gray">
            <a:xfrm>
              <a:off x="6692060" y="3951493"/>
              <a:ext cx="409250" cy="409250"/>
            </a:xfrm>
            <a:prstGeom prst="rect">
              <a:avLst/>
            </a:prstGeom>
            <a:solidFill>
              <a:srgbClr val="5CBAE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148"/>
            <p:cNvSpPr/>
            <p:nvPr/>
          </p:nvSpPr>
          <p:spPr bwMode="gray">
            <a:xfrm>
              <a:off x="6692060" y="4429318"/>
              <a:ext cx="409250" cy="409250"/>
            </a:xfrm>
            <a:prstGeom prst="rect">
              <a:avLst/>
            </a:prstGeom>
            <a:solidFill>
              <a:srgbClr val="7C6C7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148"/>
            <p:cNvSpPr/>
            <p:nvPr/>
          </p:nvSpPr>
          <p:spPr bwMode="gray">
            <a:xfrm>
              <a:off x="6692060" y="4907143"/>
              <a:ext cx="409250" cy="409250"/>
            </a:xfrm>
            <a:prstGeom prst="rect">
              <a:avLst/>
            </a:prstGeom>
            <a:solidFill>
              <a:srgbClr val="C8BE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132"/>
            <p:cNvSpPr/>
            <p:nvPr/>
          </p:nvSpPr>
          <p:spPr bwMode="gray">
            <a:xfrm>
              <a:off x="7182046" y="1562551"/>
              <a:ext cx="409250" cy="409250"/>
            </a:xfrm>
            <a:prstGeom prst="rect">
              <a:avLst/>
            </a:prstGeom>
            <a:solidFill>
              <a:srgbClr val="FFDC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140"/>
            <p:cNvSpPr/>
            <p:nvPr/>
          </p:nvSpPr>
          <p:spPr bwMode="gray">
            <a:xfrm>
              <a:off x="7186387" y="604047"/>
              <a:ext cx="409250" cy="409250"/>
            </a:xfrm>
            <a:prstGeom prst="rect">
              <a:avLst/>
            </a:prstGeom>
            <a:solidFill>
              <a:srgbClr val="C80E47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148"/>
            <p:cNvSpPr/>
            <p:nvPr/>
          </p:nvSpPr>
          <p:spPr bwMode="gray">
            <a:xfrm>
              <a:off x="7182046" y="1084415"/>
              <a:ext cx="409250" cy="409250"/>
            </a:xfrm>
            <a:prstGeom prst="rect">
              <a:avLst/>
            </a:prstGeom>
            <a:solidFill>
              <a:srgbClr val="F3A7A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149"/>
            <p:cNvSpPr/>
            <p:nvPr/>
          </p:nvSpPr>
          <p:spPr bwMode="gray">
            <a:xfrm>
              <a:off x="7182046" y="2040687"/>
              <a:ext cx="409250" cy="409250"/>
            </a:xfrm>
            <a:prstGeom prst="rect">
              <a:avLst/>
            </a:prstGeom>
            <a:solidFill>
              <a:srgbClr val="B4B4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150"/>
            <p:cNvSpPr/>
            <p:nvPr/>
          </p:nvSpPr>
          <p:spPr bwMode="gray">
            <a:xfrm>
              <a:off x="7177705" y="2996648"/>
              <a:ext cx="409250" cy="409250"/>
            </a:xfrm>
            <a:prstGeom prst="rect">
              <a:avLst/>
            </a:prstGeom>
            <a:solidFill>
              <a:srgbClr val="934B8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151"/>
            <p:cNvSpPr/>
            <p:nvPr/>
          </p:nvSpPr>
          <p:spPr bwMode="gray">
            <a:xfrm>
              <a:off x="7182046" y="3473668"/>
              <a:ext cx="409250" cy="409250"/>
            </a:xfrm>
            <a:prstGeom prst="rect">
              <a:avLst/>
            </a:prstGeom>
            <a:solidFill>
              <a:srgbClr val="3472A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152"/>
            <p:cNvSpPr/>
            <p:nvPr/>
          </p:nvSpPr>
          <p:spPr bwMode="gray">
            <a:xfrm>
              <a:off x="7177705" y="2518823"/>
              <a:ext cx="409250" cy="409250"/>
            </a:xfrm>
            <a:prstGeom prst="rect">
              <a:avLst/>
            </a:prstGeom>
            <a:solidFill>
              <a:srgbClr val="E77737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148"/>
            <p:cNvSpPr/>
            <p:nvPr/>
          </p:nvSpPr>
          <p:spPr bwMode="gray">
            <a:xfrm>
              <a:off x="7182046" y="3951493"/>
              <a:ext cx="409250" cy="409250"/>
            </a:xfrm>
            <a:prstGeom prst="rect">
              <a:avLst/>
            </a:prstGeom>
            <a:solidFill>
              <a:srgbClr val="5CBAEA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148"/>
            <p:cNvSpPr/>
            <p:nvPr/>
          </p:nvSpPr>
          <p:spPr bwMode="gray">
            <a:xfrm>
              <a:off x="7182046" y="4429318"/>
              <a:ext cx="409250" cy="409250"/>
            </a:xfrm>
            <a:prstGeom prst="rect">
              <a:avLst/>
            </a:prstGeom>
            <a:solidFill>
              <a:srgbClr val="7C6C7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148"/>
            <p:cNvSpPr/>
            <p:nvPr/>
          </p:nvSpPr>
          <p:spPr bwMode="gray">
            <a:xfrm>
              <a:off x="7182046" y="4907143"/>
              <a:ext cx="409250" cy="409250"/>
            </a:xfrm>
            <a:prstGeom prst="rect">
              <a:avLst/>
            </a:prstGeom>
            <a:solidFill>
              <a:srgbClr val="C8BE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71469" y="621"/>
            <a:ext cx="1464960" cy="439116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1388385" y="512926"/>
            <a:ext cx="1217371" cy="388245"/>
          </a:xfrm>
          <a:prstGeom prst="rect">
            <a:avLst/>
          </a:prstGeom>
          <a:solidFill>
            <a:srgbClr val="146EC8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20  110  200</a:t>
            </a:r>
            <a:endParaRPr lang="zh-CN" altLang="en-US" sz="1400" dirty="0" err="1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388385" y="1025269"/>
            <a:ext cx="1217371" cy="388245"/>
          </a:xfrm>
          <a:prstGeom prst="rect">
            <a:avLst/>
          </a:prstGeom>
          <a:solidFill>
            <a:srgbClr val="5BC8FF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/>
              <a:t>91  200  255</a:t>
            </a:r>
            <a:endParaRPr lang="zh-CN" altLang="en-US" sz="1400" dirty="0" err="1"/>
          </a:p>
        </p:txBody>
      </p:sp>
      <p:sp>
        <p:nvSpPr>
          <p:cNvPr id="11" name="矩形 10"/>
          <p:cNvSpPr/>
          <p:nvPr userDrawn="1"/>
        </p:nvSpPr>
        <p:spPr>
          <a:xfrm>
            <a:off x="-1388385" y="1537611"/>
            <a:ext cx="1217371" cy="388245"/>
          </a:xfrm>
          <a:prstGeom prst="rect">
            <a:avLst/>
          </a:prstGeom>
          <a:solidFill>
            <a:srgbClr val="C72C56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199  44  86</a:t>
            </a:r>
            <a:endParaRPr lang="zh-CN" altLang="en-US" sz="1400" dirty="0" err="1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-1388385" y="583"/>
            <a:ext cx="1217371" cy="388245"/>
          </a:xfrm>
          <a:prstGeom prst="rect">
            <a:avLst/>
          </a:prstGeom>
          <a:solidFill>
            <a:srgbClr val="015093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1  80  147</a:t>
            </a:r>
            <a:endParaRPr lang="zh-CN" altLang="en-US" sz="1400" dirty="0" err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2.xml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97C34B0-D234-0AB1-B549-9EEAD1E1D820}"/>
              </a:ext>
            </a:extLst>
          </p:cNvPr>
          <p:cNvGrpSpPr/>
          <p:nvPr/>
        </p:nvGrpSpPr>
        <p:grpSpPr>
          <a:xfrm>
            <a:off x="0" y="6016"/>
            <a:ext cx="9144000" cy="5143500"/>
            <a:chOff x="0" y="0"/>
            <a:chExt cx="9144000" cy="51435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07F76A6-69F5-5327-4643-76F40D5EC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0" y="0"/>
              <a:ext cx="7715250" cy="5143500"/>
            </a:xfrm>
            <a:prstGeom prst="rect">
              <a:avLst/>
            </a:prstGeom>
          </p:spPr>
        </p:pic>
        <p:pic>
          <p:nvPicPr>
            <p:cNvPr id="4" name="图片 3" descr="图片包含 室内, 桌子, 照片, 笔记本&#10;&#10;描述已自动生成">
              <a:extLst>
                <a:ext uri="{FF2B5EF4-FFF2-40B4-BE49-F238E27FC236}">
                  <a16:creationId xmlns:a16="http://schemas.microsoft.com/office/drawing/2014/main" id="{FD5792D7-DA03-BA51-3039-CFFBA2E91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0"/>
            </a:blip>
            <a:srcRect l="48487" r="-1"/>
            <a:stretch>
              <a:fillRect/>
            </a:stretch>
          </p:blipFill>
          <p:spPr>
            <a:xfrm>
              <a:off x="2500131" y="0"/>
              <a:ext cx="6643869" cy="5143500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63B2D0FE-0921-3B65-16E2-0D603963BA22}"/>
              </a:ext>
            </a:extLst>
          </p:cNvPr>
          <p:cNvSpPr/>
          <p:nvPr/>
        </p:nvSpPr>
        <p:spPr>
          <a:xfrm>
            <a:off x="0" y="1675098"/>
            <a:ext cx="9144000" cy="1793304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78BE1F84-42FA-872B-DBE8-462E729A5F89}"/>
              </a:ext>
            </a:extLst>
          </p:cNvPr>
          <p:cNvSpPr txBox="1">
            <a:spLocks/>
          </p:cNvSpPr>
          <p:nvPr/>
        </p:nvSpPr>
        <p:spPr>
          <a:xfrm>
            <a:off x="378995" y="1992818"/>
            <a:ext cx="8559114" cy="138499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zh-CN" sz="32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类：奥氮平氟西汀胶囊（</a:t>
            </a:r>
            <a:r>
              <a:rPr lang="zh-CN" altLang="en-US" sz="3200" kern="1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恩奥汀</a:t>
            </a:r>
            <a:r>
              <a:rPr lang="en-US" altLang="zh-CN" sz="3200" kern="100" baseline="300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®</a:t>
            </a:r>
            <a:r>
              <a:rPr lang="zh-CN" altLang="en-US" sz="32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br>
              <a:rPr lang="en-US" altLang="zh-CN" sz="32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en-US" altLang="zh-CN" sz="3200" dirty="0">
              <a:solidFill>
                <a:schemeClr val="tx2"/>
              </a:solidFill>
              <a:effectLst>
                <a:outerShdw blurRad="177800" dist="38100" dir="2700000" algn="tl" rotWithShape="0">
                  <a:schemeClr val="tx2">
                    <a:alpha val="32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20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（国内唯一仿制成功；原研礼来</a:t>
            </a:r>
            <a:r>
              <a:rPr lang="en-US" altLang="zh-CN" sz="20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en-US" altLang="zh-CN" sz="2000" dirty="0" err="1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Symbyax</a:t>
            </a:r>
            <a:r>
              <a:rPr lang="en-US" altLang="zh-CN" sz="20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000" dirty="0">
                <a:solidFill>
                  <a:schemeClr val="tx2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专利被推翻，未在国内上市）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3610F56-1F54-B449-F9F9-B4491706633E}"/>
              </a:ext>
            </a:extLst>
          </p:cNvPr>
          <p:cNvSpPr/>
          <p:nvPr/>
        </p:nvSpPr>
        <p:spPr>
          <a:xfrm>
            <a:off x="3223223" y="4105110"/>
            <a:ext cx="2697554" cy="9541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通用名称：奥氮平氟西汀胶囊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全球简称：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OFC</a:t>
            </a: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研发代号：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PC-0017</a:t>
            </a: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注册商标：恩奥汀</a:t>
            </a:r>
            <a:r>
              <a:rPr lang="en-US" altLang="zh-CN" sz="1400" kern="100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®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C7261B-3211-2EB8-02F2-7AB836BA62C9}"/>
              </a:ext>
            </a:extLst>
          </p:cNvPr>
          <p:cNvSpPr txBox="1"/>
          <p:nvPr/>
        </p:nvSpPr>
        <p:spPr>
          <a:xfrm>
            <a:off x="3127002" y="3488980"/>
            <a:ext cx="3187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江苏长泰药业股份有限公司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（由国家</a:t>
            </a:r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A</a:t>
            </a:r>
            <a:r>
              <a:rPr lang="zh-CN" altLang="en-US" sz="14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类人才于</a:t>
            </a:r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2010</a:t>
            </a:r>
            <a:r>
              <a:rPr lang="zh-CN" altLang="en-US" sz="14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年回国创办）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020E73C-A456-9CC3-3AA7-B5EC94E96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1" t="8089" r="7659" b="8375"/>
          <a:stretch>
            <a:fillRect/>
          </a:stretch>
        </p:blipFill>
        <p:spPr>
          <a:xfrm>
            <a:off x="3462020" y="552780"/>
            <a:ext cx="2219960" cy="6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0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138378"/>
            <a:ext cx="5465135" cy="176990"/>
            <a:chOff x="0" y="36216"/>
            <a:chExt cx="5587662" cy="216000"/>
          </a:xfrm>
          <a:solidFill>
            <a:schemeClr val="accent1"/>
          </a:solidFill>
        </p:grpSpPr>
        <p:sp>
          <p:nvSpPr>
            <p:cNvPr id="21" name="五边形 20"/>
            <p:cNvSpPr/>
            <p:nvPr/>
          </p:nvSpPr>
          <p:spPr>
            <a:xfrm>
              <a:off x="0" y="36216"/>
              <a:ext cx="1440000" cy="216000"/>
            </a:xfrm>
            <a:prstGeom prst="homePlat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01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基本信息</a:t>
              </a:r>
            </a:p>
          </p:txBody>
        </p:sp>
        <p:sp>
          <p:nvSpPr>
            <p:cNvPr id="22" name="燕尾形 21"/>
            <p:cNvSpPr/>
            <p:nvPr/>
          </p:nvSpPr>
          <p:spPr>
            <a:xfrm>
              <a:off x="1394914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23" name="燕尾形 22"/>
            <p:cNvSpPr/>
            <p:nvPr/>
          </p:nvSpPr>
          <p:spPr>
            <a:xfrm>
              <a:off x="2429828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3464742" y="36216"/>
              <a:ext cx="1080000" cy="21600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26" name="燕尾形 25"/>
            <p:cNvSpPr/>
            <p:nvPr/>
          </p:nvSpPr>
          <p:spPr>
            <a:xfrm>
              <a:off x="4507662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09780" y="285594"/>
            <a:ext cx="8336810" cy="5661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1600" dirty="0"/>
              <a:t>本品创新性（适应症、剂量等）优化了国内双相</a:t>
            </a:r>
            <a:r>
              <a:rPr lang="en-US" altLang="zh-CN" sz="1600" dirty="0"/>
              <a:t>Ⅰ</a:t>
            </a:r>
            <a:r>
              <a:rPr lang="zh-CN" altLang="en-US" sz="1600" dirty="0"/>
              <a:t>型情感障碍抑郁发作的治疗方案</a:t>
            </a: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26534" y="1736885"/>
            <a:ext cx="86207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zh-CN"/>
            </a:defPPr>
            <a:lvl1pPr lvl="0">
              <a:buClr>
                <a:srgbClr val="C72C56"/>
              </a:buClr>
              <a:def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）作用机制创新</a:t>
            </a: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261620" y="2022268"/>
            <a:ext cx="84718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本品同时具有情绪稳定和抗抑郁作用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复方具有协同作用，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一</a:t>
            </a:r>
            <a:r>
              <a:rPr lang="en-US" altLang="zh-CN" sz="14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周内迅速改善患者抑郁和焦虑症状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，优势显著；</a:t>
            </a: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奥氮平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使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食欲增加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，而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氟西汀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引起厌食等胃肠道反应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，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临床研究证实本品</a:t>
            </a: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的体重增加、腹泻、口干、</a:t>
            </a:r>
            <a:r>
              <a:rPr lang="en-US" altLang="zh-CN" sz="14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头痛等不良反应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明显</a:t>
            </a:r>
            <a:r>
              <a:rPr lang="en-US" altLang="zh-CN" sz="14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比单药轻</a:t>
            </a:r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309780" y="2826542"/>
            <a:ext cx="86207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zh-CN"/>
            </a:defPPr>
            <a:lvl1pPr lvl="0">
              <a:buClr>
                <a:srgbClr val="C72C56"/>
              </a:buClr>
              <a:def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）剂量配比创新</a:t>
            </a:r>
            <a:r>
              <a:rPr lang="zh-CN" altLang="en-US" sz="1200" dirty="0"/>
              <a:t>（与单方不同）</a:t>
            </a:r>
            <a:endParaRPr lang="zh-CN" altLang="en-US" sz="1200" dirty="0"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216474" y="3142136"/>
            <a:ext cx="8620760" cy="581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单药联合治疗：奥氮平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10mg+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氟西汀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20mg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，为治疗精分与单相抑郁的剂量，超适应症使用。</a:t>
            </a:r>
          </a:p>
          <a:p>
            <a:pPr lvl="0">
              <a:lnSpc>
                <a:spcPts val="2000"/>
              </a:lnSpc>
              <a:defRPr/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本品治疗：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奥氮平</a:t>
            </a:r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6mg/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氟西汀</a:t>
            </a:r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25mg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经过严格剂量探索临床试验验证获得</a:t>
            </a:r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FDA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NMPA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批准。</a:t>
            </a: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09780" y="3766915"/>
            <a:ext cx="86207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zh-CN"/>
            </a:defPPr>
            <a:lvl1pPr lvl="0">
              <a:buClr>
                <a:srgbClr val="C72C56"/>
              </a:buClr>
              <a:def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）制剂技术创新</a:t>
            </a:r>
            <a:endParaRPr lang="zh-CN" altLang="en-US" dirty="0"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276368" y="4103639"/>
            <a:ext cx="862076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SzPct val="80000"/>
              <a:defRPr/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晶型及工艺控制技术确保餐前餐后生物等效，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授权2项发明专利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：专利号：ZL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2020102224750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，ZL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2014101685311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27" name="文本框 1"/>
          <p:cNvSpPr txBox="1"/>
          <p:nvPr>
            <p:custDataLst>
              <p:tags r:id="rId7"/>
            </p:custDataLst>
          </p:nvPr>
        </p:nvSpPr>
        <p:spPr>
          <a:xfrm>
            <a:off x="316000" y="872238"/>
            <a:ext cx="86207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zh-CN"/>
            </a:defPPr>
            <a:lvl1pPr lvl="0">
              <a:buClr>
                <a:srgbClr val="C72C56"/>
              </a:buClr>
              <a:def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）适应症创新</a:t>
            </a:r>
            <a:endParaRPr lang="zh-CN" altLang="en-US" dirty="0">
              <a:sym typeface="+mn-ea"/>
            </a:endParaRPr>
          </a:p>
        </p:txBody>
      </p:sp>
      <p:sp>
        <p:nvSpPr>
          <p:cNvPr id="28" name="文本框 2"/>
          <p:cNvSpPr txBox="1"/>
          <p:nvPr>
            <p:custDataLst>
              <p:tags r:id="rId8"/>
            </p:custDataLst>
          </p:nvPr>
        </p:nvSpPr>
        <p:spPr>
          <a:xfrm>
            <a:off x="261620" y="1201567"/>
            <a:ext cx="8384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ct val="80000"/>
            </a:pP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单药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奥氮平治疗躁狂症，单药氟西汀治疗抑郁症，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两个单药合用为超说明书使用，存在法规和医院管理的风险。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117365"/>
            <a:ext cx="5579656" cy="195443"/>
            <a:chOff x="0" y="36216"/>
            <a:chExt cx="5579656" cy="216000"/>
          </a:xfrm>
          <a:solidFill>
            <a:schemeClr val="accent1"/>
          </a:solidFill>
        </p:grpSpPr>
        <p:sp>
          <p:nvSpPr>
            <p:cNvPr id="6" name="五边形 5"/>
            <p:cNvSpPr/>
            <p:nvPr>
              <p:custDataLst>
                <p:tags r:id="rId6"/>
              </p:custDataLst>
            </p:nvPr>
          </p:nvSpPr>
          <p:spPr>
            <a:xfrm>
              <a:off x="0" y="36216"/>
              <a:ext cx="1440000" cy="216000"/>
            </a:xfrm>
            <a:prstGeom prst="homePlat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01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基本信息</a:t>
              </a:r>
            </a:p>
          </p:txBody>
        </p:sp>
        <p:sp>
          <p:nvSpPr>
            <p:cNvPr id="7" name="燕尾形 6"/>
            <p:cNvSpPr/>
            <p:nvPr>
              <p:custDataLst>
                <p:tags r:id="rId7"/>
              </p:custDataLst>
            </p:nvPr>
          </p:nvSpPr>
          <p:spPr>
            <a:xfrm>
              <a:off x="1394914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8" name="燕尾形 7"/>
            <p:cNvSpPr/>
            <p:nvPr>
              <p:custDataLst>
                <p:tags r:id="rId8"/>
              </p:custDataLst>
            </p:nvPr>
          </p:nvSpPr>
          <p:spPr>
            <a:xfrm>
              <a:off x="2429828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9" name="燕尾形 8"/>
            <p:cNvSpPr/>
            <p:nvPr>
              <p:custDataLst>
                <p:tags r:id="rId9"/>
              </p:custDataLst>
            </p:nvPr>
          </p:nvSpPr>
          <p:spPr>
            <a:xfrm>
              <a:off x="3464742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10" name="燕尾形 9"/>
            <p:cNvSpPr/>
            <p:nvPr>
              <p:custDataLst>
                <p:tags r:id="rId10"/>
              </p:custDataLst>
            </p:nvPr>
          </p:nvSpPr>
          <p:spPr>
            <a:xfrm>
              <a:off x="4499656" y="36216"/>
              <a:ext cx="1080000" cy="21600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6452" y="263668"/>
            <a:ext cx="8336810" cy="5661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1600" dirty="0"/>
              <a:t>本品</a:t>
            </a:r>
            <a:r>
              <a:rPr lang="zh-CN" altLang="en-US" sz="1600" dirty="0">
                <a:solidFill>
                  <a:srgbClr val="FF0000"/>
                </a:solidFill>
              </a:rPr>
              <a:t>填补国内起效最快、反应性最高药品的空白</a:t>
            </a:r>
            <a:r>
              <a:rPr lang="en-US" altLang="zh-CN" sz="1600" baseline="30000" dirty="0">
                <a:solidFill>
                  <a:srgbClr val="FF0000"/>
                </a:solidFill>
              </a:rPr>
              <a:t>1</a:t>
            </a:r>
            <a:r>
              <a:rPr lang="zh-CN" altLang="en-US" sz="1600" dirty="0"/>
              <a:t>、价格与单药联合相当，减少医保支出</a:t>
            </a:r>
          </a:p>
        </p:txBody>
      </p:sp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350254" y="837447"/>
            <a:ext cx="8414385" cy="34054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zh-CN"/>
            </a:defPPr>
            <a:lvl1pPr lvl="0">
              <a:buClr>
                <a:srgbClr val="C72C56"/>
              </a:buClr>
              <a:def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1</a:t>
            </a:r>
            <a:r>
              <a:rPr lang="zh-CN" altLang="en-US" dirty="0">
                <a:sym typeface="+mn-ea"/>
              </a:rPr>
              <a:t>）所治疗疾病对公共健康的影响描述</a:t>
            </a: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350254" y="1884920"/>
            <a:ext cx="8414385" cy="34054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 lvl="0">
              <a:buClr>
                <a:srgbClr val="C72C56"/>
              </a:buClr>
              <a:defRPr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）符合“保基本”原则描述</a:t>
            </a:r>
            <a:endParaRPr lang="zh-CN" altLang="en-US" sz="1400" kern="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3"/>
            </p:custDataLst>
          </p:nvPr>
        </p:nvSpPr>
        <p:spPr>
          <a:xfrm>
            <a:off x="337549" y="2762122"/>
            <a:ext cx="8414385" cy="34054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zh-CN"/>
            </a:defPPr>
            <a:lvl1pPr lvl="0">
              <a:buClr>
                <a:srgbClr val="C72C56"/>
              </a:buClr>
              <a:def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）弥补目录短板描述</a:t>
            </a:r>
            <a:endParaRPr lang="zh-CN" altLang="en-US" dirty="0"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4"/>
            </p:custDataLst>
          </p:nvPr>
        </p:nvSpPr>
        <p:spPr>
          <a:xfrm>
            <a:off x="364807" y="3794193"/>
            <a:ext cx="8414385" cy="34054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zh-CN"/>
            </a:defPPr>
            <a:lvl1pPr lvl="0">
              <a:buClr>
                <a:srgbClr val="C72C56"/>
              </a:buClr>
              <a:def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）临床管理难度描述</a:t>
            </a:r>
            <a:endParaRPr lang="zh-CN" altLang="en-US" dirty="0"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014754-F42E-040F-7C6C-6412606FC68E}"/>
              </a:ext>
            </a:extLst>
          </p:cNvPr>
          <p:cNvSpPr txBox="1"/>
          <p:nvPr/>
        </p:nvSpPr>
        <p:spPr>
          <a:xfrm>
            <a:off x="271394" y="4727784"/>
            <a:ext cx="83751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1000" dirty="0">
                <a:solidFill>
                  <a:srgbClr val="2121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[1]</a:t>
            </a:r>
            <a:r>
              <a:rPr lang="en-US" altLang="zh-CN" sz="10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0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Oliva V.</a:t>
            </a:r>
            <a:r>
              <a:rPr lang="en-US" altLang="zh-CN" sz="10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Pharmacological treatments for psychotic depression: a systematic review and network meta-analysis.</a:t>
            </a:r>
            <a:r>
              <a:rPr lang="zh-CN" altLang="en-US" sz="10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Lancet Psychiatry. 202</a:t>
            </a:r>
            <a:r>
              <a:rPr lang="en-US" altLang="zh-CN" sz="10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10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endParaRPr lang="en-US" altLang="zh-CN" sz="1000" kern="100" dirty="0">
              <a:solidFill>
                <a:srgbClr val="19191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72196F-B242-8F43-33B2-E46E896B65A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5947" y="3124670"/>
            <a:ext cx="862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2024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4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《</a:t>
            </a:r>
            <a:r>
              <a:rPr lang="zh-CN" altLang="en-US" sz="14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柳叶刀</a:t>
            </a:r>
            <a:r>
              <a:rPr lang="en-US" altLang="zh-CN" sz="14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lang="zh-CN" altLang="en-US" sz="14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精神病学</a:t>
            </a:r>
            <a:r>
              <a:rPr lang="en-US" altLang="zh-CN" sz="14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》</a:t>
            </a:r>
            <a:r>
              <a:rPr lang="zh-CN" altLang="en-US" sz="14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报道</a:t>
            </a:r>
            <a:r>
              <a:rPr lang="en-US" altLang="zh-CN" sz="1400" b="0" baseline="3000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r>
              <a:rPr lang="zh-CN" altLang="en-US" sz="14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：在治疗双相抑郁发作的药物中，奥氮平氟西汀胶囊</a:t>
            </a:r>
            <a:r>
              <a:rPr lang="zh-CN" altLang="en-US" sz="14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反应率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最高</a:t>
            </a:r>
            <a:r>
              <a:rPr lang="zh-CN" altLang="en-US" sz="14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，</a:t>
            </a:r>
            <a:r>
              <a:rPr lang="zh-CN" altLang="en-US" sz="14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起效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最快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，然而原研尚未进口，价格昂贵，本品可替代原研，填补国内目录空白。</a:t>
            </a:r>
            <a:endParaRPr lang="en-US" altLang="zh-CN" sz="1400" b="0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243E37-C548-C6E5-84D8-43FCF22C37E5}"/>
              </a:ext>
            </a:extLst>
          </p:cNvPr>
          <p:cNvSpPr txBox="1"/>
          <p:nvPr/>
        </p:nvSpPr>
        <p:spPr>
          <a:xfrm>
            <a:off x="234361" y="2227899"/>
            <a:ext cx="862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我国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双相</a:t>
            </a:r>
            <a:r>
              <a:rPr lang="en-US" altLang="zh-CN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Ⅰ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型抑郁发作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有效治疗药物稀缺，为保障双相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Ⅰ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型情感障碍抑郁发作患者的基本用药需求。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公司愿意按照国家医保的相关要求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尽量调低药品价格，降低医保负担，造福广大患者。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F2A15C9-A351-B501-FF8D-162C3E443BD5}"/>
              </a:ext>
            </a:extLst>
          </p:cNvPr>
          <p:cNvSpPr txBox="1"/>
          <p:nvPr/>
        </p:nvSpPr>
        <p:spPr>
          <a:xfrm>
            <a:off x="271394" y="1170224"/>
            <a:ext cx="85223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我国双相</a:t>
            </a:r>
            <a:r>
              <a:rPr lang="en-US" altLang="zh-CN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Ⅰ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型抑郁发作</a:t>
            </a:r>
            <a:r>
              <a:rPr lang="zh-CN" altLang="en-US" sz="14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发病率较高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（加权年发病率</a:t>
            </a:r>
            <a:r>
              <a:rPr lang="en-US" altLang="zh-CN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0.4%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，加权终生发病率</a:t>
            </a:r>
            <a:r>
              <a:rPr lang="en-US" altLang="zh-CN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0.3%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），呈</a:t>
            </a:r>
            <a:r>
              <a:rPr lang="zh-CN" altLang="en-US" sz="14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逐年上升趋势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，目前患者约</a:t>
            </a:r>
            <a:r>
              <a:rPr lang="en-US" altLang="zh-CN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430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万以上，且</a:t>
            </a:r>
            <a:r>
              <a:rPr lang="zh-CN" altLang="en-US" sz="14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青少年居多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。双相</a:t>
            </a:r>
            <a:r>
              <a:rPr lang="en-US" altLang="zh-CN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Ⅰ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型抑郁发作在精神疾病中</a:t>
            </a:r>
            <a:r>
              <a:rPr lang="zh-CN" altLang="en-US" sz="14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自杀风险</a:t>
            </a:r>
            <a:r>
              <a:rPr lang="zh-CN" altLang="en-US" sz="1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最高</a:t>
            </a:r>
            <a:r>
              <a:rPr lang="zh-CN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具有病程长、易反复发作等特点，对患者及其家庭、社会稳定产生严重的生活和经济负担。</a:t>
            </a:r>
            <a:endParaRPr lang="zh-CN" altLang="en-US" sz="14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6AE7EC-29CC-3058-4343-8DF95F65BDAF}"/>
              </a:ext>
            </a:extLst>
          </p:cNvPr>
          <p:cNvSpPr txBox="1"/>
          <p:nvPr/>
        </p:nvSpPr>
        <p:spPr>
          <a:xfrm>
            <a:off x="285946" y="4204564"/>
            <a:ext cx="8493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单药联合滴定无依据可循，起效慢，病人依从性差，治疗周期长，临床管理难度大；本品按说明书滴定，起效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、依从性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好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，有效率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，治疗周期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短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，医保基金支出</a:t>
            </a:r>
            <a:r>
              <a:rPr lang="zh-CN" altLang="en-US" sz="1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减少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882613" y="813817"/>
            <a:ext cx="700277" cy="7002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01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457201" y="1352866"/>
            <a:ext cx="1551100" cy="2613292"/>
            <a:chOff x="344931" y="2204864"/>
            <a:chExt cx="2160000" cy="4097355"/>
          </a:xfrm>
        </p:grpSpPr>
        <p:sp>
          <p:nvSpPr>
            <p:cNvPr id="99" name="任意多边形: 形状 98"/>
            <p:cNvSpPr/>
            <p:nvPr/>
          </p:nvSpPr>
          <p:spPr>
            <a:xfrm>
              <a:off x="344931" y="2204864"/>
              <a:ext cx="2160000" cy="4097355"/>
            </a:xfrm>
            <a:custGeom>
              <a:avLst/>
              <a:gdLst>
                <a:gd name="connsiteX0" fmla="*/ 213365 w 2160000"/>
                <a:gd name="connsiteY0" fmla="*/ 0 h 4097355"/>
                <a:gd name="connsiteX1" fmla="*/ 525648 w 2160000"/>
                <a:gd name="connsiteY1" fmla="*/ 0 h 4097355"/>
                <a:gd name="connsiteX2" fmla="*/ 533680 w 2160000"/>
                <a:gd name="connsiteY2" fmla="*/ 79481 h 4097355"/>
                <a:gd name="connsiteX3" fmla="*/ 1080001 w 2160000"/>
                <a:gd name="connsiteY3" fmla="*/ 523668 h 4097355"/>
                <a:gd name="connsiteX4" fmla="*/ 1626322 w 2160000"/>
                <a:gd name="connsiteY4" fmla="*/ 79481 h 4097355"/>
                <a:gd name="connsiteX5" fmla="*/ 1634353 w 2160000"/>
                <a:gd name="connsiteY5" fmla="*/ 0 h 4097355"/>
                <a:gd name="connsiteX6" fmla="*/ 1946635 w 2160000"/>
                <a:gd name="connsiteY6" fmla="*/ 0 h 4097355"/>
                <a:gd name="connsiteX7" fmla="*/ 2160000 w 2160000"/>
                <a:gd name="connsiteY7" fmla="*/ 212848 h 4097355"/>
                <a:gd name="connsiteX8" fmla="*/ 2160000 w 2160000"/>
                <a:gd name="connsiteY8" fmla="*/ 638204 h 4097355"/>
                <a:gd name="connsiteX9" fmla="*/ 2160000 w 2160000"/>
                <a:gd name="connsiteY9" fmla="*/ 3459152 h 4097355"/>
                <a:gd name="connsiteX10" fmla="*/ 2160000 w 2160000"/>
                <a:gd name="connsiteY10" fmla="*/ 3884507 h 4097355"/>
                <a:gd name="connsiteX11" fmla="*/ 1946635 w 2160000"/>
                <a:gd name="connsiteY11" fmla="*/ 4097355 h 4097355"/>
                <a:gd name="connsiteX12" fmla="*/ 213365 w 2160000"/>
                <a:gd name="connsiteY12" fmla="*/ 4097355 h 4097355"/>
                <a:gd name="connsiteX13" fmla="*/ 0 w 2160000"/>
                <a:gd name="connsiteY13" fmla="*/ 3884507 h 4097355"/>
                <a:gd name="connsiteX14" fmla="*/ 0 w 2160000"/>
                <a:gd name="connsiteY14" fmla="*/ 3459152 h 4097355"/>
                <a:gd name="connsiteX15" fmla="*/ 0 w 2160000"/>
                <a:gd name="connsiteY15" fmla="*/ 638204 h 4097355"/>
                <a:gd name="connsiteX16" fmla="*/ 0 w 2160000"/>
                <a:gd name="connsiteY16" fmla="*/ 212848 h 4097355"/>
                <a:gd name="connsiteX17" fmla="*/ 213365 w 2160000"/>
                <a:gd name="connsiteY17" fmla="*/ 0 h 409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60000" h="4097355">
                  <a:moveTo>
                    <a:pt x="213365" y="0"/>
                  </a:moveTo>
                  <a:lnTo>
                    <a:pt x="525648" y="0"/>
                  </a:lnTo>
                  <a:lnTo>
                    <a:pt x="533680" y="79481"/>
                  </a:lnTo>
                  <a:cubicBezTo>
                    <a:pt x="585679" y="332977"/>
                    <a:pt x="810517" y="523668"/>
                    <a:pt x="1080001" y="523668"/>
                  </a:cubicBezTo>
                  <a:cubicBezTo>
                    <a:pt x="1349484" y="523668"/>
                    <a:pt x="1574323" y="332977"/>
                    <a:pt x="1626322" y="79481"/>
                  </a:cubicBezTo>
                  <a:lnTo>
                    <a:pt x="1634353" y="0"/>
                  </a:lnTo>
                  <a:lnTo>
                    <a:pt x="1946635" y="0"/>
                  </a:lnTo>
                  <a:cubicBezTo>
                    <a:pt x="2064474" y="0"/>
                    <a:pt x="2160000" y="95295"/>
                    <a:pt x="2160000" y="212848"/>
                  </a:cubicBezTo>
                  <a:lnTo>
                    <a:pt x="2160000" y="638204"/>
                  </a:lnTo>
                  <a:lnTo>
                    <a:pt x="2160000" y="3459152"/>
                  </a:lnTo>
                  <a:lnTo>
                    <a:pt x="2160000" y="3884507"/>
                  </a:lnTo>
                  <a:cubicBezTo>
                    <a:pt x="2160000" y="4002060"/>
                    <a:pt x="2064474" y="4097355"/>
                    <a:pt x="1946635" y="4097355"/>
                  </a:cubicBezTo>
                  <a:lnTo>
                    <a:pt x="213365" y="4097355"/>
                  </a:lnTo>
                  <a:cubicBezTo>
                    <a:pt x="95527" y="4097355"/>
                    <a:pt x="0" y="4002060"/>
                    <a:pt x="0" y="3884507"/>
                  </a:cubicBezTo>
                  <a:lnTo>
                    <a:pt x="0" y="3459152"/>
                  </a:lnTo>
                  <a:lnTo>
                    <a:pt x="0" y="638204"/>
                  </a:lnTo>
                  <a:lnTo>
                    <a:pt x="0" y="212848"/>
                  </a:lnTo>
                  <a:cubicBezTo>
                    <a:pt x="0" y="95295"/>
                    <a:pt x="95527" y="0"/>
                    <a:pt x="213365" y="0"/>
                  </a:cubicBezTo>
                  <a:close/>
                </a:path>
              </a:pathLst>
            </a:custGeom>
            <a:gradFill>
              <a:gsLst>
                <a:gs pos="0">
                  <a:srgbClr val="D5DDFB">
                    <a:alpha val="94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tx2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76200" sx="101000" sy="101000" algn="ctr" rotWithShape="0">
                <a:schemeClr val="accent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00" name="任意多边形: 形状 177"/>
            <p:cNvSpPr/>
            <p:nvPr/>
          </p:nvSpPr>
          <p:spPr>
            <a:xfrm>
              <a:off x="344931" y="6194219"/>
              <a:ext cx="2160000" cy="108000"/>
            </a:xfrm>
            <a:custGeom>
              <a:avLst/>
              <a:gdLst>
                <a:gd name="connsiteX0" fmla="*/ 0 w 2405232"/>
                <a:gd name="connsiteY0" fmla="*/ 0 h 89755"/>
                <a:gd name="connsiteX1" fmla="*/ 2405232 w 2405232"/>
                <a:gd name="connsiteY1" fmla="*/ 0 h 89755"/>
                <a:gd name="connsiteX2" fmla="*/ 2401973 w 2405232"/>
                <a:gd name="connsiteY2" fmla="*/ 16989 h 89755"/>
                <a:gd name="connsiteX3" fmla="*/ 2297679 w 2405232"/>
                <a:gd name="connsiteY3" fmla="*/ 89755 h 89755"/>
                <a:gd name="connsiteX4" fmla="*/ 107553 w 2405232"/>
                <a:gd name="connsiteY4" fmla="*/ 89755 h 89755"/>
                <a:gd name="connsiteX5" fmla="*/ 3259 w 2405232"/>
                <a:gd name="connsiteY5" fmla="*/ 16989 h 8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232" h="89755">
                  <a:moveTo>
                    <a:pt x="0" y="0"/>
                  </a:moveTo>
                  <a:lnTo>
                    <a:pt x="2405232" y="0"/>
                  </a:lnTo>
                  <a:lnTo>
                    <a:pt x="2401973" y="16989"/>
                  </a:lnTo>
                  <a:cubicBezTo>
                    <a:pt x="2384790" y="59751"/>
                    <a:pt x="2344564" y="89755"/>
                    <a:pt x="2297679" y="89755"/>
                  </a:cubicBezTo>
                  <a:lnTo>
                    <a:pt x="107553" y="89755"/>
                  </a:lnTo>
                  <a:cubicBezTo>
                    <a:pt x="60668" y="89755"/>
                    <a:pt x="20442" y="59751"/>
                    <a:pt x="3259" y="16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2130978" y="1352866"/>
            <a:ext cx="1551100" cy="2613292"/>
            <a:chOff x="344931" y="2204864"/>
            <a:chExt cx="2160000" cy="4097355"/>
          </a:xfrm>
        </p:grpSpPr>
        <p:sp>
          <p:nvSpPr>
            <p:cNvPr id="102" name="任意多边形: 形状 101"/>
            <p:cNvSpPr/>
            <p:nvPr/>
          </p:nvSpPr>
          <p:spPr>
            <a:xfrm>
              <a:off x="344931" y="2204864"/>
              <a:ext cx="2160000" cy="4097355"/>
            </a:xfrm>
            <a:custGeom>
              <a:avLst/>
              <a:gdLst>
                <a:gd name="connsiteX0" fmla="*/ 213365 w 2160000"/>
                <a:gd name="connsiteY0" fmla="*/ 0 h 4097355"/>
                <a:gd name="connsiteX1" fmla="*/ 525648 w 2160000"/>
                <a:gd name="connsiteY1" fmla="*/ 0 h 4097355"/>
                <a:gd name="connsiteX2" fmla="*/ 533680 w 2160000"/>
                <a:gd name="connsiteY2" fmla="*/ 79481 h 4097355"/>
                <a:gd name="connsiteX3" fmla="*/ 1080001 w 2160000"/>
                <a:gd name="connsiteY3" fmla="*/ 523668 h 4097355"/>
                <a:gd name="connsiteX4" fmla="*/ 1626322 w 2160000"/>
                <a:gd name="connsiteY4" fmla="*/ 79481 h 4097355"/>
                <a:gd name="connsiteX5" fmla="*/ 1634353 w 2160000"/>
                <a:gd name="connsiteY5" fmla="*/ 0 h 4097355"/>
                <a:gd name="connsiteX6" fmla="*/ 1946635 w 2160000"/>
                <a:gd name="connsiteY6" fmla="*/ 0 h 4097355"/>
                <a:gd name="connsiteX7" fmla="*/ 2160000 w 2160000"/>
                <a:gd name="connsiteY7" fmla="*/ 212848 h 4097355"/>
                <a:gd name="connsiteX8" fmla="*/ 2160000 w 2160000"/>
                <a:gd name="connsiteY8" fmla="*/ 638204 h 4097355"/>
                <a:gd name="connsiteX9" fmla="*/ 2160000 w 2160000"/>
                <a:gd name="connsiteY9" fmla="*/ 3459152 h 4097355"/>
                <a:gd name="connsiteX10" fmla="*/ 2160000 w 2160000"/>
                <a:gd name="connsiteY10" fmla="*/ 3884507 h 4097355"/>
                <a:gd name="connsiteX11" fmla="*/ 1946635 w 2160000"/>
                <a:gd name="connsiteY11" fmla="*/ 4097355 h 4097355"/>
                <a:gd name="connsiteX12" fmla="*/ 213365 w 2160000"/>
                <a:gd name="connsiteY12" fmla="*/ 4097355 h 4097355"/>
                <a:gd name="connsiteX13" fmla="*/ 0 w 2160000"/>
                <a:gd name="connsiteY13" fmla="*/ 3884507 h 4097355"/>
                <a:gd name="connsiteX14" fmla="*/ 0 w 2160000"/>
                <a:gd name="connsiteY14" fmla="*/ 3459152 h 4097355"/>
                <a:gd name="connsiteX15" fmla="*/ 0 w 2160000"/>
                <a:gd name="connsiteY15" fmla="*/ 638204 h 4097355"/>
                <a:gd name="connsiteX16" fmla="*/ 0 w 2160000"/>
                <a:gd name="connsiteY16" fmla="*/ 212848 h 4097355"/>
                <a:gd name="connsiteX17" fmla="*/ 213365 w 2160000"/>
                <a:gd name="connsiteY17" fmla="*/ 0 h 409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60000" h="4097355">
                  <a:moveTo>
                    <a:pt x="213365" y="0"/>
                  </a:moveTo>
                  <a:lnTo>
                    <a:pt x="525648" y="0"/>
                  </a:lnTo>
                  <a:lnTo>
                    <a:pt x="533680" y="79481"/>
                  </a:lnTo>
                  <a:cubicBezTo>
                    <a:pt x="585679" y="332977"/>
                    <a:pt x="810517" y="523668"/>
                    <a:pt x="1080001" y="523668"/>
                  </a:cubicBezTo>
                  <a:cubicBezTo>
                    <a:pt x="1349484" y="523668"/>
                    <a:pt x="1574323" y="332977"/>
                    <a:pt x="1626322" y="79481"/>
                  </a:cubicBezTo>
                  <a:lnTo>
                    <a:pt x="1634353" y="0"/>
                  </a:lnTo>
                  <a:lnTo>
                    <a:pt x="1946635" y="0"/>
                  </a:lnTo>
                  <a:cubicBezTo>
                    <a:pt x="2064474" y="0"/>
                    <a:pt x="2160000" y="95295"/>
                    <a:pt x="2160000" y="212848"/>
                  </a:cubicBezTo>
                  <a:lnTo>
                    <a:pt x="2160000" y="638204"/>
                  </a:lnTo>
                  <a:lnTo>
                    <a:pt x="2160000" y="3459152"/>
                  </a:lnTo>
                  <a:lnTo>
                    <a:pt x="2160000" y="3884507"/>
                  </a:lnTo>
                  <a:cubicBezTo>
                    <a:pt x="2160000" y="4002060"/>
                    <a:pt x="2064474" y="4097355"/>
                    <a:pt x="1946635" y="4097355"/>
                  </a:cubicBezTo>
                  <a:lnTo>
                    <a:pt x="213365" y="4097355"/>
                  </a:lnTo>
                  <a:cubicBezTo>
                    <a:pt x="95527" y="4097355"/>
                    <a:pt x="0" y="4002060"/>
                    <a:pt x="0" y="3884507"/>
                  </a:cubicBezTo>
                  <a:lnTo>
                    <a:pt x="0" y="3459152"/>
                  </a:lnTo>
                  <a:lnTo>
                    <a:pt x="0" y="638204"/>
                  </a:lnTo>
                  <a:lnTo>
                    <a:pt x="0" y="212848"/>
                  </a:lnTo>
                  <a:cubicBezTo>
                    <a:pt x="0" y="95295"/>
                    <a:pt x="95527" y="0"/>
                    <a:pt x="213365" y="0"/>
                  </a:cubicBezTo>
                  <a:close/>
                </a:path>
              </a:pathLst>
            </a:custGeom>
            <a:gradFill>
              <a:gsLst>
                <a:gs pos="0">
                  <a:srgbClr val="D5DDFB">
                    <a:alpha val="94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tx2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76200" sx="101000" sy="101000" algn="ctr" rotWithShape="0">
                <a:schemeClr val="accent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03" name="任意多边形: 形状 177"/>
            <p:cNvSpPr/>
            <p:nvPr/>
          </p:nvSpPr>
          <p:spPr>
            <a:xfrm>
              <a:off x="344931" y="6194219"/>
              <a:ext cx="2160000" cy="108000"/>
            </a:xfrm>
            <a:custGeom>
              <a:avLst/>
              <a:gdLst>
                <a:gd name="connsiteX0" fmla="*/ 0 w 2405232"/>
                <a:gd name="connsiteY0" fmla="*/ 0 h 89755"/>
                <a:gd name="connsiteX1" fmla="*/ 2405232 w 2405232"/>
                <a:gd name="connsiteY1" fmla="*/ 0 h 89755"/>
                <a:gd name="connsiteX2" fmla="*/ 2401973 w 2405232"/>
                <a:gd name="connsiteY2" fmla="*/ 16989 h 89755"/>
                <a:gd name="connsiteX3" fmla="*/ 2297679 w 2405232"/>
                <a:gd name="connsiteY3" fmla="*/ 89755 h 89755"/>
                <a:gd name="connsiteX4" fmla="*/ 107553 w 2405232"/>
                <a:gd name="connsiteY4" fmla="*/ 89755 h 89755"/>
                <a:gd name="connsiteX5" fmla="*/ 3259 w 2405232"/>
                <a:gd name="connsiteY5" fmla="*/ 16989 h 8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232" h="89755">
                  <a:moveTo>
                    <a:pt x="0" y="0"/>
                  </a:moveTo>
                  <a:lnTo>
                    <a:pt x="2405232" y="0"/>
                  </a:lnTo>
                  <a:lnTo>
                    <a:pt x="2401973" y="16989"/>
                  </a:lnTo>
                  <a:cubicBezTo>
                    <a:pt x="2384790" y="59751"/>
                    <a:pt x="2344564" y="89755"/>
                    <a:pt x="2297679" y="89755"/>
                  </a:cubicBezTo>
                  <a:lnTo>
                    <a:pt x="107553" y="89755"/>
                  </a:lnTo>
                  <a:cubicBezTo>
                    <a:pt x="60668" y="89755"/>
                    <a:pt x="20442" y="59751"/>
                    <a:pt x="3259" y="16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3835885" y="1311142"/>
            <a:ext cx="1551100" cy="2655016"/>
            <a:chOff x="344931" y="2204864"/>
            <a:chExt cx="2160000" cy="4097355"/>
          </a:xfrm>
        </p:grpSpPr>
        <p:sp>
          <p:nvSpPr>
            <p:cNvPr id="105" name="任意多边形: 形状 104"/>
            <p:cNvSpPr/>
            <p:nvPr/>
          </p:nvSpPr>
          <p:spPr>
            <a:xfrm>
              <a:off x="344931" y="2204864"/>
              <a:ext cx="2160000" cy="4097355"/>
            </a:xfrm>
            <a:custGeom>
              <a:avLst/>
              <a:gdLst>
                <a:gd name="connsiteX0" fmla="*/ 213365 w 2160000"/>
                <a:gd name="connsiteY0" fmla="*/ 0 h 4097355"/>
                <a:gd name="connsiteX1" fmla="*/ 525648 w 2160000"/>
                <a:gd name="connsiteY1" fmla="*/ 0 h 4097355"/>
                <a:gd name="connsiteX2" fmla="*/ 533680 w 2160000"/>
                <a:gd name="connsiteY2" fmla="*/ 79481 h 4097355"/>
                <a:gd name="connsiteX3" fmla="*/ 1080001 w 2160000"/>
                <a:gd name="connsiteY3" fmla="*/ 523668 h 4097355"/>
                <a:gd name="connsiteX4" fmla="*/ 1626322 w 2160000"/>
                <a:gd name="connsiteY4" fmla="*/ 79481 h 4097355"/>
                <a:gd name="connsiteX5" fmla="*/ 1634353 w 2160000"/>
                <a:gd name="connsiteY5" fmla="*/ 0 h 4097355"/>
                <a:gd name="connsiteX6" fmla="*/ 1946635 w 2160000"/>
                <a:gd name="connsiteY6" fmla="*/ 0 h 4097355"/>
                <a:gd name="connsiteX7" fmla="*/ 2160000 w 2160000"/>
                <a:gd name="connsiteY7" fmla="*/ 212848 h 4097355"/>
                <a:gd name="connsiteX8" fmla="*/ 2160000 w 2160000"/>
                <a:gd name="connsiteY8" fmla="*/ 638204 h 4097355"/>
                <a:gd name="connsiteX9" fmla="*/ 2160000 w 2160000"/>
                <a:gd name="connsiteY9" fmla="*/ 3459152 h 4097355"/>
                <a:gd name="connsiteX10" fmla="*/ 2160000 w 2160000"/>
                <a:gd name="connsiteY10" fmla="*/ 3884507 h 4097355"/>
                <a:gd name="connsiteX11" fmla="*/ 1946635 w 2160000"/>
                <a:gd name="connsiteY11" fmla="*/ 4097355 h 4097355"/>
                <a:gd name="connsiteX12" fmla="*/ 213365 w 2160000"/>
                <a:gd name="connsiteY12" fmla="*/ 4097355 h 4097355"/>
                <a:gd name="connsiteX13" fmla="*/ 0 w 2160000"/>
                <a:gd name="connsiteY13" fmla="*/ 3884507 h 4097355"/>
                <a:gd name="connsiteX14" fmla="*/ 0 w 2160000"/>
                <a:gd name="connsiteY14" fmla="*/ 3459152 h 4097355"/>
                <a:gd name="connsiteX15" fmla="*/ 0 w 2160000"/>
                <a:gd name="connsiteY15" fmla="*/ 638204 h 4097355"/>
                <a:gd name="connsiteX16" fmla="*/ 0 w 2160000"/>
                <a:gd name="connsiteY16" fmla="*/ 212848 h 4097355"/>
                <a:gd name="connsiteX17" fmla="*/ 213365 w 2160000"/>
                <a:gd name="connsiteY17" fmla="*/ 0 h 409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60000" h="4097355">
                  <a:moveTo>
                    <a:pt x="213365" y="0"/>
                  </a:moveTo>
                  <a:lnTo>
                    <a:pt x="525648" y="0"/>
                  </a:lnTo>
                  <a:lnTo>
                    <a:pt x="533680" y="79481"/>
                  </a:lnTo>
                  <a:cubicBezTo>
                    <a:pt x="585679" y="332977"/>
                    <a:pt x="810517" y="523668"/>
                    <a:pt x="1080001" y="523668"/>
                  </a:cubicBezTo>
                  <a:cubicBezTo>
                    <a:pt x="1349484" y="523668"/>
                    <a:pt x="1574323" y="332977"/>
                    <a:pt x="1626322" y="79481"/>
                  </a:cubicBezTo>
                  <a:lnTo>
                    <a:pt x="1634353" y="0"/>
                  </a:lnTo>
                  <a:lnTo>
                    <a:pt x="1946635" y="0"/>
                  </a:lnTo>
                  <a:cubicBezTo>
                    <a:pt x="2064474" y="0"/>
                    <a:pt x="2160000" y="95295"/>
                    <a:pt x="2160000" y="212848"/>
                  </a:cubicBezTo>
                  <a:lnTo>
                    <a:pt x="2160000" y="638204"/>
                  </a:lnTo>
                  <a:lnTo>
                    <a:pt x="2160000" y="3459152"/>
                  </a:lnTo>
                  <a:lnTo>
                    <a:pt x="2160000" y="3884507"/>
                  </a:lnTo>
                  <a:cubicBezTo>
                    <a:pt x="2160000" y="4002060"/>
                    <a:pt x="2064474" y="4097355"/>
                    <a:pt x="1946635" y="4097355"/>
                  </a:cubicBezTo>
                  <a:lnTo>
                    <a:pt x="213365" y="4097355"/>
                  </a:lnTo>
                  <a:cubicBezTo>
                    <a:pt x="95527" y="4097355"/>
                    <a:pt x="0" y="4002060"/>
                    <a:pt x="0" y="3884507"/>
                  </a:cubicBezTo>
                  <a:lnTo>
                    <a:pt x="0" y="3459152"/>
                  </a:lnTo>
                  <a:lnTo>
                    <a:pt x="0" y="638204"/>
                  </a:lnTo>
                  <a:lnTo>
                    <a:pt x="0" y="212848"/>
                  </a:lnTo>
                  <a:cubicBezTo>
                    <a:pt x="0" y="95295"/>
                    <a:pt x="95527" y="0"/>
                    <a:pt x="213365" y="0"/>
                  </a:cubicBezTo>
                  <a:close/>
                </a:path>
              </a:pathLst>
            </a:custGeom>
            <a:gradFill>
              <a:gsLst>
                <a:gs pos="0">
                  <a:srgbClr val="D5DDFB">
                    <a:alpha val="94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tx2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76200" sx="101000" sy="101000" algn="ctr" rotWithShape="0">
                <a:schemeClr val="accent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06" name="任意多边形: 形状 177"/>
            <p:cNvSpPr/>
            <p:nvPr/>
          </p:nvSpPr>
          <p:spPr>
            <a:xfrm>
              <a:off x="344931" y="6194219"/>
              <a:ext cx="2160000" cy="108000"/>
            </a:xfrm>
            <a:custGeom>
              <a:avLst/>
              <a:gdLst>
                <a:gd name="connsiteX0" fmla="*/ 0 w 2405232"/>
                <a:gd name="connsiteY0" fmla="*/ 0 h 89755"/>
                <a:gd name="connsiteX1" fmla="*/ 2405232 w 2405232"/>
                <a:gd name="connsiteY1" fmla="*/ 0 h 89755"/>
                <a:gd name="connsiteX2" fmla="*/ 2401973 w 2405232"/>
                <a:gd name="connsiteY2" fmla="*/ 16989 h 89755"/>
                <a:gd name="connsiteX3" fmla="*/ 2297679 w 2405232"/>
                <a:gd name="connsiteY3" fmla="*/ 89755 h 89755"/>
                <a:gd name="connsiteX4" fmla="*/ 107553 w 2405232"/>
                <a:gd name="connsiteY4" fmla="*/ 89755 h 89755"/>
                <a:gd name="connsiteX5" fmla="*/ 3259 w 2405232"/>
                <a:gd name="connsiteY5" fmla="*/ 16989 h 8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232" h="89755">
                  <a:moveTo>
                    <a:pt x="0" y="0"/>
                  </a:moveTo>
                  <a:lnTo>
                    <a:pt x="2405232" y="0"/>
                  </a:lnTo>
                  <a:lnTo>
                    <a:pt x="2401973" y="16989"/>
                  </a:lnTo>
                  <a:cubicBezTo>
                    <a:pt x="2384790" y="59751"/>
                    <a:pt x="2344564" y="89755"/>
                    <a:pt x="2297679" y="89755"/>
                  </a:cubicBezTo>
                  <a:lnTo>
                    <a:pt x="107553" y="89755"/>
                  </a:lnTo>
                  <a:cubicBezTo>
                    <a:pt x="60668" y="89755"/>
                    <a:pt x="20442" y="59751"/>
                    <a:pt x="3259" y="16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478534" y="1352866"/>
            <a:ext cx="1551100" cy="2613292"/>
            <a:chOff x="344931" y="2204864"/>
            <a:chExt cx="2160000" cy="4097355"/>
          </a:xfrm>
        </p:grpSpPr>
        <p:sp>
          <p:nvSpPr>
            <p:cNvPr id="108" name="任意多边形: 形状 107"/>
            <p:cNvSpPr/>
            <p:nvPr/>
          </p:nvSpPr>
          <p:spPr>
            <a:xfrm>
              <a:off x="344931" y="2204864"/>
              <a:ext cx="2160000" cy="4097355"/>
            </a:xfrm>
            <a:custGeom>
              <a:avLst/>
              <a:gdLst>
                <a:gd name="connsiteX0" fmla="*/ 213365 w 2160000"/>
                <a:gd name="connsiteY0" fmla="*/ 0 h 4097355"/>
                <a:gd name="connsiteX1" fmla="*/ 525648 w 2160000"/>
                <a:gd name="connsiteY1" fmla="*/ 0 h 4097355"/>
                <a:gd name="connsiteX2" fmla="*/ 533680 w 2160000"/>
                <a:gd name="connsiteY2" fmla="*/ 79481 h 4097355"/>
                <a:gd name="connsiteX3" fmla="*/ 1080001 w 2160000"/>
                <a:gd name="connsiteY3" fmla="*/ 523668 h 4097355"/>
                <a:gd name="connsiteX4" fmla="*/ 1626322 w 2160000"/>
                <a:gd name="connsiteY4" fmla="*/ 79481 h 4097355"/>
                <a:gd name="connsiteX5" fmla="*/ 1634353 w 2160000"/>
                <a:gd name="connsiteY5" fmla="*/ 0 h 4097355"/>
                <a:gd name="connsiteX6" fmla="*/ 1946635 w 2160000"/>
                <a:gd name="connsiteY6" fmla="*/ 0 h 4097355"/>
                <a:gd name="connsiteX7" fmla="*/ 2160000 w 2160000"/>
                <a:gd name="connsiteY7" fmla="*/ 212848 h 4097355"/>
                <a:gd name="connsiteX8" fmla="*/ 2160000 w 2160000"/>
                <a:gd name="connsiteY8" fmla="*/ 638204 h 4097355"/>
                <a:gd name="connsiteX9" fmla="*/ 2160000 w 2160000"/>
                <a:gd name="connsiteY9" fmla="*/ 3459152 h 4097355"/>
                <a:gd name="connsiteX10" fmla="*/ 2160000 w 2160000"/>
                <a:gd name="connsiteY10" fmla="*/ 3884507 h 4097355"/>
                <a:gd name="connsiteX11" fmla="*/ 1946635 w 2160000"/>
                <a:gd name="connsiteY11" fmla="*/ 4097355 h 4097355"/>
                <a:gd name="connsiteX12" fmla="*/ 213365 w 2160000"/>
                <a:gd name="connsiteY12" fmla="*/ 4097355 h 4097355"/>
                <a:gd name="connsiteX13" fmla="*/ 0 w 2160000"/>
                <a:gd name="connsiteY13" fmla="*/ 3884507 h 4097355"/>
                <a:gd name="connsiteX14" fmla="*/ 0 w 2160000"/>
                <a:gd name="connsiteY14" fmla="*/ 3459152 h 4097355"/>
                <a:gd name="connsiteX15" fmla="*/ 0 w 2160000"/>
                <a:gd name="connsiteY15" fmla="*/ 638204 h 4097355"/>
                <a:gd name="connsiteX16" fmla="*/ 0 w 2160000"/>
                <a:gd name="connsiteY16" fmla="*/ 212848 h 4097355"/>
                <a:gd name="connsiteX17" fmla="*/ 213365 w 2160000"/>
                <a:gd name="connsiteY17" fmla="*/ 0 h 409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60000" h="4097355">
                  <a:moveTo>
                    <a:pt x="213365" y="0"/>
                  </a:moveTo>
                  <a:lnTo>
                    <a:pt x="525648" y="0"/>
                  </a:lnTo>
                  <a:lnTo>
                    <a:pt x="533680" y="79481"/>
                  </a:lnTo>
                  <a:cubicBezTo>
                    <a:pt x="585679" y="332977"/>
                    <a:pt x="810517" y="523668"/>
                    <a:pt x="1080001" y="523668"/>
                  </a:cubicBezTo>
                  <a:cubicBezTo>
                    <a:pt x="1349484" y="523668"/>
                    <a:pt x="1574323" y="332977"/>
                    <a:pt x="1626322" y="79481"/>
                  </a:cubicBezTo>
                  <a:lnTo>
                    <a:pt x="1634353" y="0"/>
                  </a:lnTo>
                  <a:lnTo>
                    <a:pt x="1946635" y="0"/>
                  </a:lnTo>
                  <a:cubicBezTo>
                    <a:pt x="2064474" y="0"/>
                    <a:pt x="2160000" y="95295"/>
                    <a:pt x="2160000" y="212848"/>
                  </a:cubicBezTo>
                  <a:lnTo>
                    <a:pt x="2160000" y="638204"/>
                  </a:lnTo>
                  <a:lnTo>
                    <a:pt x="2160000" y="3459152"/>
                  </a:lnTo>
                  <a:lnTo>
                    <a:pt x="2160000" y="3884507"/>
                  </a:lnTo>
                  <a:cubicBezTo>
                    <a:pt x="2160000" y="4002060"/>
                    <a:pt x="2064474" y="4097355"/>
                    <a:pt x="1946635" y="4097355"/>
                  </a:cubicBezTo>
                  <a:lnTo>
                    <a:pt x="213365" y="4097355"/>
                  </a:lnTo>
                  <a:cubicBezTo>
                    <a:pt x="95527" y="4097355"/>
                    <a:pt x="0" y="4002060"/>
                    <a:pt x="0" y="3884507"/>
                  </a:cubicBezTo>
                  <a:lnTo>
                    <a:pt x="0" y="3459152"/>
                  </a:lnTo>
                  <a:lnTo>
                    <a:pt x="0" y="638204"/>
                  </a:lnTo>
                  <a:lnTo>
                    <a:pt x="0" y="212848"/>
                  </a:lnTo>
                  <a:cubicBezTo>
                    <a:pt x="0" y="95295"/>
                    <a:pt x="95527" y="0"/>
                    <a:pt x="213365" y="0"/>
                  </a:cubicBezTo>
                  <a:close/>
                </a:path>
              </a:pathLst>
            </a:custGeom>
            <a:gradFill>
              <a:gsLst>
                <a:gs pos="0">
                  <a:srgbClr val="D5DDFB">
                    <a:alpha val="94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tx2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76200" sx="101000" sy="101000" algn="ctr" rotWithShape="0">
                <a:schemeClr val="accent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09" name="任意多边形: 形状 177"/>
            <p:cNvSpPr/>
            <p:nvPr/>
          </p:nvSpPr>
          <p:spPr>
            <a:xfrm>
              <a:off x="344931" y="6194219"/>
              <a:ext cx="2160000" cy="108000"/>
            </a:xfrm>
            <a:custGeom>
              <a:avLst/>
              <a:gdLst>
                <a:gd name="connsiteX0" fmla="*/ 0 w 2405232"/>
                <a:gd name="connsiteY0" fmla="*/ 0 h 89755"/>
                <a:gd name="connsiteX1" fmla="*/ 2405232 w 2405232"/>
                <a:gd name="connsiteY1" fmla="*/ 0 h 89755"/>
                <a:gd name="connsiteX2" fmla="*/ 2401973 w 2405232"/>
                <a:gd name="connsiteY2" fmla="*/ 16989 h 89755"/>
                <a:gd name="connsiteX3" fmla="*/ 2297679 w 2405232"/>
                <a:gd name="connsiteY3" fmla="*/ 89755 h 89755"/>
                <a:gd name="connsiteX4" fmla="*/ 107553 w 2405232"/>
                <a:gd name="connsiteY4" fmla="*/ 89755 h 89755"/>
                <a:gd name="connsiteX5" fmla="*/ 3259 w 2405232"/>
                <a:gd name="connsiteY5" fmla="*/ 16989 h 8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232" h="89755">
                  <a:moveTo>
                    <a:pt x="0" y="0"/>
                  </a:moveTo>
                  <a:lnTo>
                    <a:pt x="2405232" y="0"/>
                  </a:lnTo>
                  <a:lnTo>
                    <a:pt x="2401973" y="16989"/>
                  </a:lnTo>
                  <a:cubicBezTo>
                    <a:pt x="2384790" y="59751"/>
                    <a:pt x="2344564" y="89755"/>
                    <a:pt x="2297679" y="89755"/>
                  </a:cubicBezTo>
                  <a:lnTo>
                    <a:pt x="107553" y="89755"/>
                  </a:lnTo>
                  <a:cubicBezTo>
                    <a:pt x="60668" y="89755"/>
                    <a:pt x="20442" y="59751"/>
                    <a:pt x="3259" y="16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152311" y="1352865"/>
            <a:ext cx="1556180" cy="2613293"/>
            <a:chOff x="344931" y="2204864"/>
            <a:chExt cx="2167074" cy="4097355"/>
          </a:xfrm>
        </p:grpSpPr>
        <p:sp>
          <p:nvSpPr>
            <p:cNvPr id="111" name="任意多边形: 形状 110"/>
            <p:cNvSpPr/>
            <p:nvPr/>
          </p:nvSpPr>
          <p:spPr>
            <a:xfrm>
              <a:off x="352005" y="2204864"/>
              <a:ext cx="2160000" cy="4097355"/>
            </a:xfrm>
            <a:custGeom>
              <a:avLst/>
              <a:gdLst>
                <a:gd name="connsiteX0" fmla="*/ 213365 w 2160000"/>
                <a:gd name="connsiteY0" fmla="*/ 0 h 4097355"/>
                <a:gd name="connsiteX1" fmla="*/ 525648 w 2160000"/>
                <a:gd name="connsiteY1" fmla="*/ 0 h 4097355"/>
                <a:gd name="connsiteX2" fmla="*/ 533680 w 2160000"/>
                <a:gd name="connsiteY2" fmla="*/ 79481 h 4097355"/>
                <a:gd name="connsiteX3" fmla="*/ 1080001 w 2160000"/>
                <a:gd name="connsiteY3" fmla="*/ 523668 h 4097355"/>
                <a:gd name="connsiteX4" fmla="*/ 1626322 w 2160000"/>
                <a:gd name="connsiteY4" fmla="*/ 79481 h 4097355"/>
                <a:gd name="connsiteX5" fmla="*/ 1634353 w 2160000"/>
                <a:gd name="connsiteY5" fmla="*/ 0 h 4097355"/>
                <a:gd name="connsiteX6" fmla="*/ 1946635 w 2160000"/>
                <a:gd name="connsiteY6" fmla="*/ 0 h 4097355"/>
                <a:gd name="connsiteX7" fmla="*/ 2160000 w 2160000"/>
                <a:gd name="connsiteY7" fmla="*/ 212848 h 4097355"/>
                <a:gd name="connsiteX8" fmla="*/ 2160000 w 2160000"/>
                <a:gd name="connsiteY8" fmla="*/ 638204 h 4097355"/>
                <a:gd name="connsiteX9" fmla="*/ 2160000 w 2160000"/>
                <a:gd name="connsiteY9" fmla="*/ 3459152 h 4097355"/>
                <a:gd name="connsiteX10" fmla="*/ 2160000 w 2160000"/>
                <a:gd name="connsiteY10" fmla="*/ 3884507 h 4097355"/>
                <a:gd name="connsiteX11" fmla="*/ 1946635 w 2160000"/>
                <a:gd name="connsiteY11" fmla="*/ 4097355 h 4097355"/>
                <a:gd name="connsiteX12" fmla="*/ 213365 w 2160000"/>
                <a:gd name="connsiteY12" fmla="*/ 4097355 h 4097355"/>
                <a:gd name="connsiteX13" fmla="*/ 0 w 2160000"/>
                <a:gd name="connsiteY13" fmla="*/ 3884507 h 4097355"/>
                <a:gd name="connsiteX14" fmla="*/ 0 w 2160000"/>
                <a:gd name="connsiteY14" fmla="*/ 3459152 h 4097355"/>
                <a:gd name="connsiteX15" fmla="*/ 0 w 2160000"/>
                <a:gd name="connsiteY15" fmla="*/ 638204 h 4097355"/>
                <a:gd name="connsiteX16" fmla="*/ 0 w 2160000"/>
                <a:gd name="connsiteY16" fmla="*/ 212848 h 4097355"/>
                <a:gd name="connsiteX17" fmla="*/ 213365 w 2160000"/>
                <a:gd name="connsiteY17" fmla="*/ 0 h 409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60000" h="4097355">
                  <a:moveTo>
                    <a:pt x="213365" y="0"/>
                  </a:moveTo>
                  <a:lnTo>
                    <a:pt x="525648" y="0"/>
                  </a:lnTo>
                  <a:lnTo>
                    <a:pt x="533680" y="79481"/>
                  </a:lnTo>
                  <a:cubicBezTo>
                    <a:pt x="585679" y="332977"/>
                    <a:pt x="810517" y="523668"/>
                    <a:pt x="1080001" y="523668"/>
                  </a:cubicBezTo>
                  <a:cubicBezTo>
                    <a:pt x="1349484" y="523668"/>
                    <a:pt x="1574323" y="332977"/>
                    <a:pt x="1626322" y="79481"/>
                  </a:cubicBezTo>
                  <a:lnTo>
                    <a:pt x="1634353" y="0"/>
                  </a:lnTo>
                  <a:lnTo>
                    <a:pt x="1946635" y="0"/>
                  </a:lnTo>
                  <a:cubicBezTo>
                    <a:pt x="2064474" y="0"/>
                    <a:pt x="2160000" y="95295"/>
                    <a:pt x="2160000" y="212848"/>
                  </a:cubicBezTo>
                  <a:lnTo>
                    <a:pt x="2160000" y="638204"/>
                  </a:lnTo>
                  <a:lnTo>
                    <a:pt x="2160000" y="3459152"/>
                  </a:lnTo>
                  <a:lnTo>
                    <a:pt x="2160000" y="3884507"/>
                  </a:lnTo>
                  <a:cubicBezTo>
                    <a:pt x="2160000" y="4002060"/>
                    <a:pt x="2064474" y="4097355"/>
                    <a:pt x="1946635" y="4097355"/>
                  </a:cubicBezTo>
                  <a:lnTo>
                    <a:pt x="213365" y="4097355"/>
                  </a:lnTo>
                  <a:cubicBezTo>
                    <a:pt x="95527" y="4097355"/>
                    <a:pt x="0" y="4002060"/>
                    <a:pt x="0" y="3884507"/>
                  </a:cubicBezTo>
                  <a:lnTo>
                    <a:pt x="0" y="3459152"/>
                  </a:lnTo>
                  <a:lnTo>
                    <a:pt x="0" y="638204"/>
                  </a:lnTo>
                  <a:lnTo>
                    <a:pt x="0" y="212848"/>
                  </a:lnTo>
                  <a:cubicBezTo>
                    <a:pt x="0" y="95295"/>
                    <a:pt x="95527" y="0"/>
                    <a:pt x="213365" y="0"/>
                  </a:cubicBezTo>
                  <a:close/>
                </a:path>
              </a:pathLst>
            </a:custGeom>
            <a:gradFill>
              <a:gsLst>
                <a:gs pos="0">
                  <a:srgbClr val="D5DDFB">
                    <a:alpha val="94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tx2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76200" sx="101000" sy="101000" algn="ctr" rotWithShape="0">
                <a:schemeClr val="accent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12" name="任意多边形: 形状 177"/>
            <p:cNvSpPr/>
            <p:nvPr/>
          </p:nvSpPr>
          <p:spPr>
            <a:xfrm>
              <a:off x="344931" y="6194219"/>
              <a:ext cx="2160000" cy="108000"/>
            </a:xfrm>
            <a:custGeom>
              <a:avLst/>
              <a:gdLst>
                <a:gd name="connsiteX0" fmla="*/ 0 w 2405232"/>
                <a:gd name="connsiteY0" fmla="*/ 0 h 89755"/>
                <a:gd name="connsiteX1" fmla="*/ 2405232 w 2405232"/>
                <a:gd name="connsiteY1" fmla="*/ 0 h 89755"/>
                <a:gd name="connsiteX2" fmla="*/ 2401973 w 2405232"/>
                <a:gd name="connsiteY2" fmla="*/ 16989 h 89755"/>
                <a:gd name="connsiteX3" fmla="*/ 2297679 w 2405232"/>
                <a:gd name="connsiteY3" fmla="*/ 89755 h 89755"/>
                <a:gd name="connsiteX4" fmla="*/ 107553 w 2405232"/>
                <a:gd name="connsiteY4" fmla="*/ 89755 h 89755"/>
                <a:gd name="connsiteX5" fmla="*/ 3259 w 2405232"/>
                <a:gd name="connsiteY5" fmla="*/ 16989 h 8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232" h="89755">
                  <a:moveTo>
                    <a:pt x="0" y="0"/>
                  </a:moveTo>
                  <a:lnTo>
                    <a:pt x="2405232" y="0"/>
                  </a:lnTo>
                  <a:lnTo>
                    <a:pt x="2401973" y="16989"/>
                  </a:lnTo>
                  <a:cubicBezTo>
                    <a:pt x="2384790" y="59751"/>
                    <a:pt x="2344564" y="89755"/>
                    <a:pt x="2297679" y="89755"/>
                  </a:cubicBezTo>
                  <a:lnTo>
                    <a:pt x="107553" y="89755"/>
                  </a:lnTo>
                  <a:cubicBezTo>
                    <a:pt x="60668" y="89755"/>
                    <a:pt x="20442" y="59751"/>
                    <a:pt x="3259" y="16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113" name="椭圆 112"/>
          <p:cNvSpPr>
            <a:spLocks noChangeAspect="1"/>
          </p:cNvSpPr>
          <p:nvPr/>
        </p:nvSpPr>
        <p:spPr>
          <a:xfrm>
            <a:off x="2556391" y="821282"/>
            <a:ext cx="700277" cy="7002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02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4" name="椭圆 113"/>
          <p:cNvSpPr>
            <a:spLocks noChangeAspect="1"/>
          </p:cNvSpPr>
          <p:nvPr/>
        </p:nvSpPr>
        <p:spPr>
          <a:xfrm>
            <a:off x="4266505" y="828747"/>
            <a:ext cx="700277" cy="7002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5" name="椭圆 114"/>
          <p:cNvSpPr>
            <a:spLocks noChangeAspect="1"/>
          </p:cNvSpPr>
          <p:nvPr/>
        </p:nvSpPr>
        <p:spPr>
          <a:xfrm>
            <a:off x="5903947" y="829388"/>
            <a:ext cx="700277" cy="7002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04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6" name="椭圆 115"/>
          <p:cNvSpPr>
            <a:spLocks noChangeAspect="1"/>
          </p:cNvSpPr>
          <p:nvPr/>
        </p:nvSpPr>
        <p:spPr>
          <a:xfrm>
            <a:off x="7577722" y="821281"/>
            <a:ext cx="700277" cy="7002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05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9152" y="2306518"/>
            <a:ext cx="1460977" cy="178510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国内唯一仿制成功；原研专利被推翻，未在国内上市；</a:t>
            </a:r>
            <a:endParaRPr lang="en-US" altLang="zh-CN" sz="1600" b="1" dirty="0">
              <a:solidFill>
                <a:srgbClr val="01509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</a:t>
            </a:r>
            <a:r>
              <a:rPr lang="en-US" altLang="zh-CN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类</a:t>
            </a:r>
            <a:endParaRPr lang="en-US" altLang="zh-CN" sz="1600" b="1" dirty="0">
              <a:solidFill>
                <a:srgbClr val="01509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endParaRPr lang="zh-CN" altLang="en-US" sz="1600" b="1" dirty="0">
              <a:solidFill>
                <a:srgbClr val="01509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96362" y="2282916"/>
            <a:ext cx="1493919" cy="110799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zh-CN" altLang="en-US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本品滴定方案简洁，起效快，疗效优于单药联用；</a:t>
            </a:r>
            <a:endParaRPr lang="en-US" altLang="zh-CN" b="1" dirty="0">
              <a:solidFill>
                <a:srgbClr val="01509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86332" y="2282916"/>
            <a:ext cx="1519970" cy="83099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本品不良反应较单药联用发生率低；</a:t>
            </a:r>
            <a:endParaRPr lang="en-US" altLang="zh-CN" b="1" dirty="0">
              <a:solidFill>
                <a:srgbClr val="01509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52904" y="2093263"/>
            <a:ext cx="1488842" cy="153888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1200"/>
              </a:spcBef>
              <a:buSzPct val="95000"/>
            </a:pPr>
            <a:r>
              <a:rPr lang="zh-CN" altLang="en-US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本品适应症和剂量与单药联用不同；</a:t>
            </a:r>
            <a:endParaRPr lang="en-US" altLang="zh-CN" b="1" dirty="0">
              <a:solidFill>
                <a:srgbClr val="01509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CN" altLang="en-US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原料药和制剂专利保护。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189318" y="2086097"/>
            <a:ext cx="1514093" cy="163121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本品美国原研价格</a:t>
            </a:r>
            <a:r>
              <a:rPr lang="en-US" altLang="zh-CN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130</a:t>
            </a: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元</a:t>
            </a:r>
            <a:r>
              <a:rPr lang="en-US" altLang="zh-CN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天</a:t>
            </a:r>
            <a:r>
              <a:rPr lang="en-US" altLang="zh-CN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(6mg/25mg) </a:t>
            </a: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1600" b="1" dirty="0">
              <a:solidFill>
                <a:srgbClr val="01509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目前全国头部精神科医院日治疗费用为</a:t>
            </a:r>
            <a:r>
              <a:rPr lang="en-US" altLang="zh-CN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30.5</a:t>
            </a: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元</a:t>
            </a:r>
            <a:r>
              <a:rPr lang="en-US" altLang="zh-CN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b="1" dirty="0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天。</a:t>
            </a:r>
            <a:endParaRPr lang="en-US" altLang="zh-CN" sz="1600" b="1" dirty="0">
              <a:solidFill>
                <a:srgbClr val="01509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7D8CDE-FD44-B862-70F3-FE123D7B0BA7}"/>
              </a:ext>
            </a:extLst>
          </p:cNvPr>
          <p:cNvSpPr txBox="1"/>
          <p:nvPr/>
        </p:nvSpPr>
        <p:spPr>
          <a:xfrm>
            <a:off x="5795745" y="1738229"/>
            <a:ext cx="978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创新性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26F57E0-BDB2-6EA9-A661-0FB964EF6EC1}"/>
              </a:ext>
            </a:extLst>
          </p:cNvPr>
          <p:cNvSpPr txBox="1"/>
          <p:nvPr/>
        </p:nvSpPr>
        <p:spPr>
          <a:xfrm>
            <a:off x="4177062" y="1738229"/>
            <a:ext cx="978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有效性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FAE1B9-7E8B-D379-2B23-DFDF284CAD46}"/>
              </a:ext>
            </a:extLst>
          </p:cNvPr>
          <p:cNvSpPr txBox="1"/>
          <p:nvPr/>
        </p:nvSpPr>
        <p:spPr>
          <a:xfrm>
            <a:off x="2417060" y="1738229"/>
            <a:ext cx="978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542281-AB53-471E-159C-DA66A3B8666A}"/>
              </a:ext>
            </a:extLst>
          </p:cNvPr>
          <p:cNvSpPr txBox="1"/>
          <p:nvPr/>
        </p:nvSpPr>
        <p:spPr>
          <a:xfrm>
            <a:off x="644842" y="1738229"/>
            <a:ext cx="1169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基本信息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E6A60B-AFE3-6C29-33E7-D2A7D6E709D6}"/>
              </a:ext>
            </a:extLst>
          </p:cNvPr>
          <p:cNvSpPr txBox="1"/>
          <p:nvPr/>
        </p:nvSpPr>
        <p:spPr>
          <a:xfrm>
            <a:off x="7482658" y="1740206"/>
            <a:ext cx="978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zh-CN" altLang="en-US" sz="1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公平性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214A9E-B8F9-3208-3D6D-9F8903300CF8}"/>
              </a:ext>
            </a:extLst>
          </p:cNvPr>
          <p:cNvSpPr txBox="1"/>
          <p:nvPr/>
        </p:nvSpPr>
        <p:spPr>
          <a:xfrm>
            <a:off x="2008301" y="326485"/>
            <a:ext cx="598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原研礼来 </a:t>
            </a:r>
            <a:r>
              <a:rPr lang="en-US" altLang="zh-CN" sz="1800" dirty="0">
                <a:solidFill>
                  <a:srgbClr val="FF0000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en-US" altLang="zh-CN" sz="1800" dirty="0" err="1">
                <a:solidFill>
                  <a:srgbClr val="FF0000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Symbyax</a:t>
            </a:r>
            <a:r>
              <a:rPr lang="en-US" altLang="zh-CN" sz="1800" dirty="0">
                <a:solidFill>
                  <a:srgbClr val="FF0000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1800" dirty="0">
                <a:solidFill>
                  <a:srgbClr val="FF0000"/>
                </a:solidFill>
                <a:effectLst>
                  <a:outerShdw blurRad="177800" dist="38100" dir="2700000" algn="tl" rotWithShape="0">
                    <a:schemeClr val="tx2">
                      <a:alpha val="32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专利被推翻，未在国内上市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5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1882536"/>
              </p:ext>
            </p:extLst>
          </p:nvPr>
        </p:nvGraphicFramePr>
        <p:xfrm>
          <a:off x="308837" y="912320"/>
          <a:ext cx="8453658" cy="4118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药品通用名称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奥氮平氟西汀胶囊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Olanzapine and Fluoxetine Capsules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OFC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注册规格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奥氮平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与氟西汀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25mg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；奥氮平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与氟西汀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25mg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；奥氮平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与氟西汀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25mg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；奥氮平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与氟西汀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50mg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；奥氮平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12mg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与氟西汀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50mg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说明书适应症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治疗双相Ⅰ型情感障碍抑郁发作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CN" altLang="en-US" sz="1200" b="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原研包含青少年人群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用法用量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本品每晚服用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一粒，</a:t>
                      </a:r>
                      <a:r>
                        <a:rPr lang="zh-CN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通常初始剂量为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6mg/25mg</a:t>
                      </a:r>
                      <a:r>
                        <a:rPr lang="zh-CN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（奥氮平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氟西汀）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，逐渐滴定到有效剂量</a:t>
                      </a:r>
                      <a:r>
                        <a:rPr lang="zh-CN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（青少年初始剂量为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3mg/25mg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9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全球首个上市国家</a:t>
                      </a: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地区及上市时间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原研为礼来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Symbyax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2003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日被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FDA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批准在美国上市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99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中国大陆首次上市时间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日被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NMPA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批准国内上市（已进入北京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医院、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二院、深圳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医院使用）。</a:t>
                      </a:r>
                      <a:endParaRPr lang="en-US" altLang="zh-CN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9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目前大陆地区同通用名药品的上市情况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奥氮平氟西汀胶囊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（仿制难度大，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家仿制，仅长泰成功）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药品上市许可持有人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江苏长泰药业股份有限公司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是否为</a:t>
                      </a: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OTC</a:t>
                      </a:r>
                      <a:r>
                        <a:rPr lang="zh-CN" altLang="en-US" sz="1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药品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否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参照药品建议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09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奥氮平片（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10mg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+  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盐酸氟西汀胶囊（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20mg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1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560857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0" y="66281"/>
            <a:ext cx="5699051" cy="216000"/>
            <a:chOff x="0" y="4973"/>
            <a:chExt cx="5595645" cy="216000"/>
          </a:xfrm>
        </p:grpSpPr>
        <p:sp>
          <p:nvSpPr>
            <p:cNvPr id="21" name="五边形 20"/>
            <p:cNvSpPr/>
            <p:nvPr/>
          </p:nvSpPr>
          <p:spPr>
            <a:xfrm>
              <a:off x="0" y="4973"/>
              <a:ext cx="1440000" cy="216000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01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基本信息</a:t>
              </a:r>
            </a:p>
          </p:txBody>
        </p:sp>
        <p:sp>
          <p:nvSpPr>
            <p:cNvPr id="22" name="燕尾形 21"/>
            <p:cNvSpPr/>
            <p:nvPr/>
          </p:nvSpPr>
          <p:spPr>
            <a:xfrm>
              <a:off x="1394914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23" name="燕尾形 22"/>
            <p:cNvSpPr/>
            <p:nvPr/>
          </p:nvSpPr>
          <p:spPr>
            <a:xfrm>
              <a:off x="2429828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3464742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26" name="燕尾形 25"/>
            <p:cNvSpPr/>
            <p:nvPr/>
          </p:nvSpPr>
          <p:spPr>
            <a:xfrm>
              <a:off x="4515645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</a:t>
              </a:r>
              <a:r>
                <a:rPr kumimoji="0" lang="en-US" altLang="zh-CN" sz="1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sp>
        <p:nvSpPr>
          <p:cNvPr id="4" name="标题 7">
            <a:extLst>
              <a:ext uri="{FF2B5EF4-FFF2-40B4-BE49-F238E27FC236}">
                <a16:creationId xmlns:a16="http://schemas.microsoft.com/office/drawing/2014/main" id="{F6202E6B-C47B-10BF-75A3-A09E916E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7" y="282281"/>
            <a:ext cx="8336810" cy="566145"/>
          </a:xfrm>
        </p:spPr>
        <p:txBody>
          <a:bodyPr/>
          <a:lstStyle/>
          <a:p>
            <a:pPr algn="ctr"/>
            <a:r>
              <a:rPr lang="zh-CN" altLang="en-US" sz="2000" dirty="0"/>
              <a:t>本品按</a:t>
            </a:r>
            <a:r>
              <a:rPr lang="en-US" altLang="zh-CN" sz="2000" dirty="0"/>
              <a:t>3</a:t>
            </a:r>
            <a:r>
              <a:rPr lang="zh-CN" altLang="en-US" sz="2000" dirty="0"/>
              <a:t>类药物在国内注册，原研为礼来的“</a:t>
            </a:r>
            <a:r>
              <a:rPr lang="en-US" altLang="zh-CN" sz="2000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Symbyax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”被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FDA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批准上市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72230"/>
            <a:ext cx="5699051" cy="216000"/>
            <a:chOff x="0" y="4973"/>
            <a:chExt cx="5595645" cy="216000"/>
          </a:xfrm>
        </p:grpSpPr>
        <p:sp>
          <p:nvSpPr>
            <p:cNvPr id="21" name="五边形 20"/>
            <p:cNvSpPr/>
            <p:nvPr/>
          </p:nvSpPr>
          <p:spPr>
            <a:xfrm>
              <a:off x="0" y="4973"/>
              <a:ext cx="1440000" cy="216000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01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基本信息</a:t>
              </a:r>
            </a:p>
          </p:txBody>
        </p:sp>
        <p:sp>
          <p:nvSpPr>
            <p:cNvPr id="22" name="燕尾形 21"/>
            <p:cNvSpPr/>
            <p:nvPr/>
          </p:nvSpPr>
          <p:spPr>
            <a:xfrm>
              <a:off x="1394914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23" name="燕尾形 22"/>
            <p:cNvSpPr/>
            <p:nvPr/>
          </p:nvSpPr>
          <p:spPr>
            <a:xfrm>
              <a:off x="2429828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3464742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26" name="燕尾形 25"/>
            <p:cNvSpPr/>
            <p:nvPr/>
          </p:nvSpPr>
          <p:spPr>
            <a:xfrm>
              <a:off x="4515645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</a:t>
              </a:r>
              <a:r>
                <a:rPr kumimoji="0" lang="en-US" altLang="zh-CN" sz="1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sp>
        <p:nvSpPr>
          <p:cNvPr id="2" name="标题 3">
            <a:extLst>
              <a:ext uri="{FF2B5EF4-FFF2-40B4-BE49-F238E27FC236}">
                <a16:creationId xmlns:a16="http://schemas.microsoft.com/office/drawing/2014/main" id="{2307B9BE-393D-0479-5CB0-A3348F991D36}"/>
              </a:ext>
            </a:extLst>
          </p:cNvPr>
          <p:cNvSpPr txBox="1">
            <a:spLocks/>
          </p:cNvSpPr>
          <p:nvPr/>
        </p:nvSpPr>
        <p:spPr>
          <a:xfrm>
            <a:off x="165466" y="665904"/>
            <a:ext cx="8813068" cy="3214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just"/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本品的原研药礼来“</a:t>
            </a:r>
            <a:r>
              <a:rPr lang="en-US" altLang="zh-CN" sz="1500" b="0" dirty="0" err="1">
                <a:latin typeface="黑体" panose="02010609060101010101" pitchFamily="49" charset="-122"/>
                <a:ea typeface="黑体" panose="02010609060101010101" pitchFamily="49" charset="-122"/>
              </a:rPr>
              <a:t>Symbyax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”的</a:t>
            </a:r>
            <a:r>
              <a:rPr lang="zh-CN" altLang="en-US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临床价值被</a:t>
            </a:r>
            <a:r>
              <a:rPr lang="en-US" altLang="zh-CN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FDA</a:t>
            </a:r>
            <a:r>
              <a:rPr lang="zh-CN" altLang="en-US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认可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2003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年在美国批准上市，原研专利被推翻，</a:t>
            </a:r>
            <a:endParaRPr lang="en-US" altLang="zh-CN" sz="15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     2012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年开始美国仿制药纷纷上市，但原研仍在美国销售，售价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537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美元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/30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</a:rPr>
              <a:t>粒。</a:t>
            </a:r>
            <a:endParaRPr lang="en-US" altLang="zh-CN" sz="15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endParaRPr lang="en-US" altLang="zh-CN" sz="15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2024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月，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《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柳叶刀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-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精神病学</a:t>
            </a:r>
            <a:r>
              <a:rPr lang="en-US" altLang="zh-CN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》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报道</a:t>
            </a:r>
            <a:r>
              <a:rPr lang="en-US" altLang="zh-CN" sz="1500" b="0" baseline="3000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：在治疗双相抑郁发作的药物中，奥氮平氟西汀胶囊</a:t>
            </a:r>
            <a:r>
              <a:rPr lang="zh-CN" altLang="en-US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反应</a:t>
            </a:r>
            <a:endParaRPr lang="en-US" altLang="zh-CN" sz="1500" b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algn="just"/>
            <a:r>
              <a:rPr lang="en-US" altLang="zh-CN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 </a:t>
            </a:r>
            <a:r>
              <a:rPr lang="zh-CN" altLang="en-US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率</a:t>
            </a:r>
            <a:r>
              <a:rPr lang="zh-CN" altLang="en-US" sz="1500" dirty="0">
                <a:solidFill>
                  <a:srgbClr val="FF0000"/>
                </a:solidFill>
                <a:cs typeface="+mn-cs"/>
              </a:rPr>
              <a:t>最高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，</a:t>
            </a:r>
            <a:r>
              <a:rPr lang="zh-CN" altLang="en-US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起效</a:t>
            </a:r>
            <a:r>
              <a:rPr lang="zh-CN" altLang="en-US" sz="1500" dirty="0">
                <a:solidFill>
                  <a:srgbClr val="FF0000"/>
                </a:solidFill>
                <a:cs typeface="+mn-cs"/>
              </a:rPr>
              <a:t>最快</a:t>
            </a:r>
            <a:r>
              <a:rPr lang="zh-CN" altLang="en-US" sz="1500" b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。</a:t>
            </a:r>
            <a:endParaRPr lang="en-US" altLang="zh-CN" sz="1500" b="0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algn="just"/>
            <a:endParaRPr lang="en-US" altLang="zh-CN" sz="1500" b="0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我国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双相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Ⅰ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型情感障碍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发病率较高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（加权年发病率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0.4%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，加权终生发病率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0.3%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），目前患者约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500" b="0" dirty="0">
                <a:solidFill>
                  <a:srgbClr val="000000"/>
                </a:solidFill>
                <a:cs typeface="Times New Roman" panose="02020603050405020304" pitchFamily="18" charset="0"/>
              </a:rPr>
              <a:t>        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430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万以上，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且青少年居多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双相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Ⅰ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型郁发作在精神疾病中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自杀风险最高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本品为权威指南一线推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500" b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 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荐方案</a:t>
            </a:r>
            <a:r>
              <a:rPr kumimoji="0" lang="en-US" altLang="zh-CN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2-7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。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由于原研药专利</a:t>
            </a:r>
            <a:r>
              <a:rPr lang="en-US" altLang="zh-CN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2012</a:t>
            </a:r>
            <a:r>
              <a:rPr lang="zh-CN" altLang="en-US" sz="1500" b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年被推翻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，礼来放弃在其他国家上市。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其他国家的临床需求</a:t>
            </a:r>
            <a:r>
              <a:rPr lang="zh-CN" altLang="en-US" sz="1500" b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均由仿制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药来满 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500" b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足，本品为我国唯一仿制上市品种。</a:t>
            </a: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4A132D89-BF6F-8175-7BCA-6BF92689D172}"/>
              </a:ext>
            </a:extLst>
          </p:cNvPr>
          <p:cNvSpPr txBox="1"/>
          <p:nvPr/>
        </p:nvSpPr>
        <p:spPr>
          <a:xfrm>
            <a:off x="328611" y="3901163"/>
            <a:ext cx="84867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800" dirty="0">
                <a:solidFill>
                  <a:srgbClr val="2121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[1]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Oliva V.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Pharmacological treatments for psychotic depression: a systematic review and network meta-analysis.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Lancet Psychiatry. 202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endParaRPr lang="en-US" altLang="zh-CN" sz="800" kern="100" dirty="0">
              <a:solidFill>
                <a:srgbClr val="19191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en-US" altLang="zh-CN" sz="800" dirty="0">
                <a:solidFill>
                  <a:srgbClr val="2121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[2]</a:t>
            </a:r>
            <a:r>
              <a:rPr kumimoji="0" lang="en-US" altLang="zh-CN" sz="800" kern="100" cap="none" spc="0" normalizeH="0" baseline="0" noProof="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" kern="100" cap="none" spc="0" normalizeH="0" baseline="0" noProof="0" dirty="0" err="1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Yueqin</a:t>
            </a:r>
            <a:r>
              <a:rPr kumimoji="0" lang="en-US" altLang="zh-CN" sz="800" kern="100" cap="none" spc="0" normalizeH="0" baseline="0" noProof="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Huang. Prevalence of mental disorders in China: a cross-sectional epidemiological study. Lancet Psychiatry. 2019</a:t>
            </a:r>
            <a:r>
              <a:rPr kumimoji="0" lang="en-US" altLang="zh-CN" sz="800" kern="100" cap="none" spc="0" normalizeH="0" baseline="0" noProof="0" dirty="0">
                <a:solidFill>
                  <a:srgbClr val="19191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defTabSz="914400">
              <a:defRPr/>
            </a:pP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[3] Canadian Network for Mood and Anxiety Treatments (CANMAT) and International Society for Bipolar Disorders (ISBD) 2018 guidelines for the management of patients with bipolar disorder.</a:t>
            </a:r>
          </a:p>
          <a:p>
            <a:pPr defTabSz="914400">
              <a:defRPr/>
            </a:pP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[4] International College of Neuropsychopharmacology(CINP)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Treatment Guidelines in Bipolar Disorders. 2017.</a:t>
            </a:r>
          </a:p>
          <a:p>
            <a:pPr defTabSz="914400">
              <a:defRPr/>
            </a:pP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[5] Evidence-based guidelines for treating bipolar disorder: Revised third edition recommendations from the British Association for Psychopharmacology (BAP). 2016.</a:t>
            </a:r>
          </a:p>
          <a:p>
            <a:pPr defTabSz="914400">
              <a:defRPr/>
            </a:pP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[6] 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中国双相障碍防治指南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中华医学会精神医学分会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2015.</a:t>
            </a:r>
          </a:p>
          <a:p>
            <a:pPr defTabSz="914400">
              <a:defRPr/>
            </a:pP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[7] National Institute for Health and Care Excellence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NICE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）：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Bipolar disorder</a:t>
            </a:r>
            <a:r>
              <a:rPr lang="zh-CN" altLang="en-US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 </a:t>
            </a:r>
            <a:r>
              <a:rPr lang="en-US" altLang="zh-CN" sz="800" kern="100" dirty="0">
                <a:solidFill>
                  <a:srgbClr val="19191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assessment and Management. 2014.</a:t>
            </a:r>
          </a:p>
        </p:txBody>
      </p:sp>
      <p:sp>
        <p:nvSpPr>
          <p:cNvPr id="7" name="标题 3">
            <a:extLst>
              <a:ext uri="{FF2B5EF4-FFF2-40B4-BE49-F238E27FC236}">
                <a16:creationId xmlns:a16="http://schemas.microsoft.com/office/drawing/2014/main" id="{2627736F-864B-3BCD-4FC2-4D8FC36A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79" y="288230"/>
            <a:ext cx="8336810" cy="566145"/>
          </a:xfrm>
        </p:spPr>
        <p:txBody>
          <a:bodyPr/>
          <a:lstStyle/>
          <a:p>
            <a:r>
              <a:rPr lang="zh-CN" altLang="en-US" sz="1600" dirty="0">
                <a:cs typeface="黑体" panose="02010609060101010101" pitchFamily="49" charset="-122"/>
              </a:rPr>
              <a:t>奥氮平氟西汀胶囊</a:t>
            </a:r>
            <a:r>
              <a:rPr lang="zh-CN" altLang="en-US" sz="1600" dirty="0">
                <a:solidFill>
                  <a:srgbClr val="FF0000"/>
                </a:solidFill>
                <a:cs typeface="黑体" panose="02010609060101010101" pitchFamily="49" charset="-122"/>
              </a:rPr>
              <a:t>有较高的临床价值，国内有未被满足的临床需求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82581"/>
            <a:ext cx="5709684" cy="216000"/>
            <a:chOff x="0" y="4973"/>
            <a:chExt cx="5595645" cy="216000"/>
          </a:xfrm>
        </p:grpSpPr>
        <p:sp>
          <p:nvSpPr>
            <p:cNvPr id="21" name="五边形 20"/>
            <p:cNvSpPr/>
            <p:nvPr/>
          </p:nvSpPr>
          <p:spPr>
            <a:xfrm>
              <a:off x="0" y="4973"/>
              <a:ext cx="1440000" cy="216000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01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基本信息</a:t>
              </a:r>
            </a:p>
          </p:txBody>
        </p:sp>
        <p:sp>
          <p:nvSpPr>
            <p:cNvPr id="22" name="燕尾形 21"/>
            <p:cNvSpPr/>
            <p:nvPr/>
          </p:nvSpPr>
          <p:spPr>
            <a:xfrm>
              <a:off x="1394914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23" name="燕尾形 22"/>
            <p:cNvSpPr/>
            <p:nvPr/>
          </p:nvSpPr>
          <p:spPr>
            <a:xfrm>
              <a:off x="2429828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3464742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26" name="燕尾形 25"/>
            <p:cNvSpPr/>
            <p:nvPr/>
          </p:nvSpPr>
          <p:spPr>
            <a:xfrm>
              <a:off x="4515645" y="4973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</a:t>
              </a:r>
              <a:r>
                <a:rPr kumimoji="0" lang="en-US" altLang="zh-CN" sz="1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sp>
        <p:nvSpPr>
          <p:cNvPr id="3" name="标题 3"/>
          <p:cNvSpPr>
            <a:spLocks noGrp="1"/>
          </p:cNvSpPr>
          <p:nvPr>
            <p:ph type="title"/>
          </p:nvPr>
        </p:nvSpPr>
        <p:spPr>
          <a:xfrm>
            <a:off x="278247" y="316283"/>
            <a:ext cx="8962390" cy="566420"/>
          </a:xfrm>
        </p:spPr>
        <p:txBody>
          <a:bodyPr/>
          <a:lstStyle/>
          <a:p>
            <a:r>
              <a:rPr lang="zh-CN" altLang="en-US" sz="1600" dirty="0">
                <a:cs typeface="黑体" panose="02010609060101010101" pitchFamily="49" charset="-122"/>
              </a:rPr>
              <a:t>本品</a:t>
            </a:r>
            <a:r>
              <a:rPr lang="zh-CN" altLang="en-US" sz="1600" dirty="0">
                <a:solidFill>
                  <a:srgbClr val="FF0000"/>
                </a:solidFill>
                <a:cs typeface="黑体" panose="02010609060101010101" pitchFamily="49" charset="-122"/>
              </a:rPr>
              <a:t>仿制难度大，研发投入大，是唯一获批（</a:t>
            </a:r>
            <a:r>
              <a:rPr lang="en-US" altLang="zh-CN" sz="1600" dirty="0">
                <a:solidFill>
                  <a:srgbClr val="FF0000"/>
                </a:solidFill>
                <a:cs typeface="黑体" panose="02010609060101010101" pitchFamily="49" charset="-122"/>
              </a:rPr>
              <a:t>13</a:t>
            </a:r>
            <a:r>
              <a:rPr lang="zh-CN" altLang="en-US" sz="1600" dirty="0">
                <a:solidFill>
                  <a:srgbClr val="FF0000"/>
                </a:solidFill>
                <a:cs typeface="黑体" panose="02010609060101010101" pitchFamily="49" charset="-122"/>
              </a:rPr>
              <a:t>家仿制失败），填补国内空白</a:t>
            </a:r>
          </a:p>
        </p:txBody>
      </p:sp>
      <p:sp>
        <p:nvSpPr>
          <p:cNvPr id="2" name="标题 3">
            <a:extLst>
              <a:ext uri="{FF2B5EF4-FFF2-40B4-BE49-F238E27FC236}">
                <a16:creationId xmlns:a16="http://schemas.microsoft.com/office/drawing/2014/main" id="{889DA75D-823C-7B0E-A089-BAEA2D3CF201}"/>
              </a:ext>
            </a:extLst>
          </p:cNvPr>
          <p:cNvSpPr txBox="1">
            <a:spLocks/>
          </p:cNvSpPr>
          <p:nvPr/>
        </p:nvSpPr>
        <p:spPr>
          <a:xfrm>
            <a:off x="165466" y="978013"/>
            <a:ext cx="881306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1600" b="1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）本品仿制难度大，从</a:t>
            </a:r>
            <a:r>
              <a:rPr lang="en-US" altLang="zh-CN" dirty="0"/>
              <a:t>BE</a:t>
            </a:r>
            <a:r>
              <a:rPr lang="zh-CN" altLang="en-US" dirty="0"/>
              <a:t>备案到获得生产批件的周期超过</a:t>
            </a:r>
            <a:r>
              <a:rPr lang="en-US" altLang="zh-CN" dirty="0"/>
              <a:t>6</a:t>
            </a:r>
            <a:r>
              <a:rPr lang="zh-CN" altLang="en-US" dirty="0"/>
              <a:t>年。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BDD3AC7-7D79-FA75-4562-9789AB0D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92" y="1334269"/>
            <a:ext cx="6917094" cy="123748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2391CCA-7866-1BF2-FC3C-EF7F377FD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92" y="3320872"/>
            <a:ext cx="7726990" cy="119531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902157AB-A416-BF4E-2C21-96D6C2F55500}"/>
              </a:ext>
            </a:extLst>
          </p:cNvPr>
          <p:cNvSpPr txBox="1"/>
          <p:nvPr/>
        </p:nvSpPr>
        <p:spPr>
          <a:xfrm>
            <a:off x="165466" y="2773587"/>
            <a:ext cx="772698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2015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年国内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14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家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BE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备案登记，仅长泰一家成功获批，</a:t>
            </a:r>
            <a:r>
              <a:rPr lang="en-US" altLang="zh-CN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5</a:t>
            </a:r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年内无竞品上市。</a:t>
            </a:r>
            <a:endParaRPr lang="en-US" altLang="zh-CN" sz="1600" b="1" kern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3465706-1A4C-00DB-FA45-5DB378A2E6C4}"/>
              </a:ext>
            </a:extLst>
          </p:cNvPr>
          <p:cNvSpPr txBox="1"/>
          <p:nvPr/>
        </p:nvSpPr>
        <p:spPr>
          <a:xfrm>
            <a:off x="278247" y="3791317"/>
            <a:ext cx="832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12</a:t>
            </a:r>
            <a:r>
              <a:rPr lang="zh-CN" altLang="en-US" sz="1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家</a:t>
            </a:r>
            <a:r>
              <a:rPr lang="en-US" altLang="zh-CN" sz="1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BE</a:t>
            </a:r>
            <a:r>
              <a:rPr lang="zh-CN" altLang="en-US" sz="1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一致性评价失败，</a:t>
            </a:r>
            <a:r>
              <a:rPr lang="en-US" altLang="zh-CN" sz="1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1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家尚未开展验证性临床研究，</a:t>
            </a:r>
            <a:r>
              <a:rPr lang="en-US" altLang="zh-CN" sz="1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5</a:t>
            </a:r>
            <a:r>
              <a:rPr lang="zh-CN" altLang="en-US" sz="1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年内不会有第二家上市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138041"/>
            <a:ext cx="5497033" cy="194706"/>
            <a:chOff x="0" y="327"/>
            <a:chExt cx="5579656" cy="216000"/>
          </a:xfrm>
        </p:grpSpPr>
        <p:sp>
          <p:nvSpPr>
            <p:cNvPr id="10" name="五边形 9"/>
            <p:cNvSpPr/>
            <p:nvPr/>
          </p:nvSpPr>
          <p:spPr>
            <a:xfrm>
              <a:off x="0" y="327"/>
              <a:ext cx="1440000" cy="21600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01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基本信息</a:t>
              </a: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1394914" y="327"/>
              <a:ext cx="1080000" cy="21600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2429828" y="327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17" name="燕尾形 16"/>
            <p:cNvSpPr/>
            <p:nvPr/>
          </p:nvSpPr>
          <p:spPr>
            <a:xfrm>
              <a:off x="3464742" y="327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19" name="燕尾形 18"/>
            <p:cNvSpPr/>
            <p:nvPr/>
          </p:nvSpPr>
          <p:spPr>
            <a:xfrm>
              <a:off x="4499656" y="327"/>
              <a:ext cx="1080000" cy="216000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00310" y="274766"/>
            <a:ext cx="8540241" cy="5661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1600" dirty="0"/>
              <a:t>国内外临床研究显示：本品不良反应种类与参照药相似，且不良反应发生率下降！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92744" y="4636127"/>
            <a:ext cx="8399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solidFill>
                  <a:srgbClr val="2121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6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1].</a:t>
            </a:r>
            <a:r>
              <a:rPr lang="zh-CN" altLang="en-US" sz="6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奥氮平氟西汀胶囊说明书</a:t>
            </a:r>
            <a:r>
              <a:rPr lang="en-US" altLang="zh-CN" sz="6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600" dirty="0">
                <a:solidFill>
                  <a:srgbClr val="2121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[2].</a:t>
            </a:r>
            <a:r>
              <a:rPr lang="en-US" altLang="zh-CN" sz="6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" b="0" i="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Croxtall</a:t>
            </a:r>
            <a:r>
              <a:rPr lang="en-US" altLang="zh-CN" sz="6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JD, Scott LJ. Olanzapine/fluoxetine: a review of its use in patients with treatment-resistant major depressive disorder. </a:t>
            </a:r>
          </a:p>
          <a:p>
            <a:r>
              <a:rPr lang="en-US" altLang="zh-CN" sz="6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CNS Drugs. 2010 Mar;24(3):245-62. 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7457CBF-428B-F205-A42E-86EC1EBA4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632965"/>
              </p:ext>
            </p:extLst>
          </p:nvPr>
        </p:nvGraphicFramePr>
        <p:xfrm>
          <a:off x="343909" y="1187609"/>
          <a:ext cx="4361315" cy="3886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854">
                  <a:extLst>
                    <a:ext uri="{9D8B030D-6E8A-4147-A177-3AD203B41FA5}">
                      <a16:colId xmlns:a16="http://schemas.microsoft.com/office/drawing/2014/main" val="1334592194"/>
                    </a:ext>
                  </a:extLst>
                </a:gridCol>
                <a:gridCol w="1405854">
                  <a:extLst>
                    <a:ext uri="{9D8B030D-6E8A-4147-A177-3AD203B41FA5}">
                      <a16:colId xmlns:a16="http://schemas.microsoft.com/office/drawing/2014/main" val="4037641812"/>
                    </a:ext>
                  </a:extLst>
                </a:gridCol>
                <a:gridCol w="1549607">
                  <a:extLst>
                    <a:ext uri="{9D8B030D-6E8A-4147-A177-3AD203B41FA5}">
                      <a16:colId xmlns:a16="http://schemas.microsoft.com/office/drawing/2014/main" val="2623598192"/>
                    </a:ext>
                  </a:extLst>
                </a:gridCol>
              </a:tblGrid>
              <a:tr h="326385"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effectLst/>
                        </a:rPr>
                        <a:t>系统器官类别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effectLst/>
                        </a:rPr>
                        <a:t>不良反应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effectLst/>
                        </a:rPr>
                        <a:t>患者报告事件的百分比（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r>
                        <a:rPr lang="zh-CN" sz="1200" kern="100" dirty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2635259416"/>
                  </a:ext>
                </a:extLst>
              </a:tr>
              <a:tr h="28708"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眼疾病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视觉异常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3491541660"/>
                  </a:ext>
                </a:extLst>
              </a:tr>
              <a:tr h="28708">
                <a:tc rowSpan="3"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胃肠道疾病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口干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15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2752687788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胃肠胀气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1836186404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腹胀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3089772106"/>
                  </a:ext>
                </a:extLst>
              </a:tr>
              <a:tr h="28708">
                <a:tc rowSpan="5"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全身疾病和给药部位疾病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乏力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12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3004269717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水肿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1462965084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无力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2596277328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疼痛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859687811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发热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160276711"/>
                  </a:ext>
                </a:extLst>
              </a:tr>
              <a:tr h="28708"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传染和感染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鼻窦炎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3068221355"/>
                  </a:ext>
                </a:extLst>
              </a:tr>
              <a:tr h="28708"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检查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体重增加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25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1492397881"/>
                  </a:ext>
                </a:extLst>
              </a:tr>
              <a:tr h="53889"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代谢和营养障碍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食欲增加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20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3717523766"/>
                  </a:ext>
                </a:extLst>
              </a:tr>
              <a:tr h="28708">
                <a:tc rowSpan="3"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肌肉骨骼和结缔组织疾病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关节痛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3427890983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肢体疼痛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3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2294754585"/>
                  </a:ext>
                </a:extLst>
              </a:tr>
              <a:tr h="5388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肌肉骨骼僵硬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4221261262"/>
                  </a:ext>
                </a:extLst>
              </a:tr>
              <a:tr h="28708">
                <a:tc rowSpan="3"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神经系统疾病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嗜睡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27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414428364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震颤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9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494508334"/>
                  </a:ext>
                </a:extLst>
              </a:tr>
              <a:tr h="5388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注意力难以集中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1886111615"/>
                  </a:ext>
                </a:extLst>
              </a:tr>
              <a:tr h="28708">
                <a:tc rowSpan="3"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精神疾病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坐立不安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4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1866874361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思维异常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1724030718"/>
                  </a:ext>
                </a:extLst>
              </a:tr>
              <a:tr h="287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</a:rPr>
                        <a:t>神经紧张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886019993"/>
                  </a:ext>
                </a:extLst>
              </a:tr>
              <a:tr h="57417"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生殖系统和乳腺疾病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zh-CN" sz="1050" kern="100" dirty="0">
                          <a:solidFill>
                            <a:schemeClr val="tx1"/>
                          </a:solidFill>
                          <a:effectLst/>
                        </a:rPr>
                        <a:t>勃起功能障碍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060700" algn="l"/>
                          <a:tab pos="3150870" algn="l"/>
                        </a:tabLst>
                      </a:pPr>
                      <a:r>
                        <a:rPr lang="en-US" sz="1050" kern="100" dirty="0">
                          <a:effectLst/>
                        </a:rPr>
                        <a:t>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043" marR="55043" marT="0" marB="0" anchor="ctr"/>
                </a:tc>
                <a:extLst>
                  <a:ext uri="{0D108BD9-81ED-4DB2-BD59-A6C34878D82A}">
                    <a16:rowId xmlns:a16="http://schemas.microsoft.com/office/drawing/2014/main" val="847085684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EA76E19A-84C4-BE24-B88B-CBE3DBF67D63}"/>
              </a:ext>
            </a:extLst>
          </p:cNvPr>
          <p:cNvSpPr txBox="1"/>
          <p:nvPr/>
        </p:nvSpPr>
        <p:spPr>
          <a:xfrm>
            <a:off x="110288" y="779814"/>
            <a:ext cx="59851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）本品不良反应种类与单药联用相似，无新增不良反应类型</a:t>
            </a:r>
            <a:r>
              <a:rPr lang="en-US" altLang="zh-CN" sz="1600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178B4D-A3F5-7948-9665-AF35F244D8E0}"/>
              </a:ext>
            </a:extLst>
          </p:cNvPr>
          <p:cNvSpPr txBox="1"/>
          <p:nvPr/>
        </p:nvSpPr>
        <p:spPr>
          <a:xfrm>
            <a:off x="4705224" y="1290039"/>
            <a:ext cx="43045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）本品较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单药联用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主要不良反应发生率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defTabSz="609585"/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明显降低</a:t>
            </a:r>
            <a:r>
              <a:rPr lang="en-US" altLang="zh-CN" sz="16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1600" dirty="0">
              <a:solidFill>
                <a:srgbClr val="FF0000"/>
              </a:solidFill>
              <a:latin typeface="Arial"/>
              <a:ea typeface="楷体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3FAEE8-03AA-09BE-ADEC-B2478BE2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744" y="1874814"/>
            <a:ext cx="4041402" cy="24166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AFCDC4D-CEFB-564D-86FD-0F9FC1685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288" y="4245008"/>
            <a:ext cx="3827263" cy="2399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5769"/>
            <a:ext cx="5709684" cy="219667"/>
            <a:chOff x="0" y="35848"/>
            <a:chExt cx="5579656" cy="219667"/>
          </a:xfrm>
          <a:solidFill>
            <a:schemeClr val="accent1"/>
          </a:solidFill>
        </p:grpSpPr>
        <p:sp>
          <p:nvSpPr>
            <p:cNvPr id="10" name="五边形 9"/>
            <p:cNvSpPr/>
            <p:nvPr/>
          </p:nvSpPr>
          <p:spPr>
            <a:xfrm>
              <a:off x="0" y="36216"/>
              <a:ext cx="1440000" cy="216000"/>
            </a:xfrm>
            <a:prstGeom prst="homePlat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01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基本信息</a:t>
              </a: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1394914" y="36216"/>
              <a:ext cx="1080000" cy="21600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2429828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17" name="燕尾形 16"/>
            <p:cNvSpPr/>
            <p:nvPr/>
          </p:nvSpPr>
          <p:spPr>
            <a:xfrm>
              <a:off x="3464742" y="39515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19" name="燕尾形 18"/>
            <p:cNvSpPr/>
            <p:nvPr/>
          </p:nvSpPr>
          <p:spPr>
            <a:xfrm>
              <a:off x="4499656" y="35848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 </a:t>
              </a:r>
              <a:r>
                <a:rPr lang="zh-CN" altLang="en-US" sz="1200" b="1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433554"/>
              </p:ext>
            </p:extLst>
          </p:nvPr>
        </p:nvGraphicFramePr>
        <p:xfrm>
          <a:off x="357282" y="1700530"/>
          <a:ext cx="8441279" cy="2571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5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5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5941" marR="35941" marT="0" marB="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奥氮平氟西汀胶囊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安慰剂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严重不良事件发生率</a:t>
                      </a:r>
                    </a:p>
                  </a:txBody>
                  <a:tcPr marL="35941" marR="35941" marT="0" marB="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1.2%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1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导致退出试验的不良事件</a:t>
                      </a:r>
                    </a:p>
                  </a:txBody>
                  <a:tcPr marL="35941" marR="35941" marT="0" marB="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5.9%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5.8%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1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导致停止研究用药的不良事件</a:t>
                      </a:r>
                    </a:p>
                  </a:txBody>
                  <a:tcPr marL="35941" marR="35941" marT="0" marB="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4.7%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5.8</a:t>
                      </a: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5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级和</a:t>
                      </a: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级不良事件发生率</a:t>
                      </a:r>
                    </a:p>
                  </a:txBody>
                  <a:tcPr marL="35941" marR="35941" marT="0" marB="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519">
                <a:tc>
                  <a:txBody>
                    <a:bodyPr/>
                    <a:lstStyle/>
                    <a:p>
                      <a:pPr marR="0" lvl="0" indent="0" algn="l" defTabSz="4572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级不良事件所占比例及发生情况</a:t>
                      </a:r>
                    </a:p>
                  </a:txBody>
                  <a:tcPr marL="35941" marR="35941" marT="0" marB="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0.86%</a:t>
                      </a:r>
                      <a:endParaRPr lang="zh-CN" altLang="en-US" sz="1400" b="1" kern="120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0.34%</a:t>
                      </a:r>
                      <a:endParaRPr lang="zh-CN" altLang="en-US" sz="1400" b="1" kern="120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5941" marR="35941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591945" y="1332230"/>
            <a:ext cx="108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256540" y="305436"/>
            <a:ext cx="8630920" cy="5664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1600" dirty="0"/>
              <a:t>国内</a:t>
            </a:r>
            <a:r>
              <a:rPr lang="en-US" altLang="zh-CN" sz="1600" dirty="0"/>
              <a:t>RCT</a:t>
            </a:r>
            <a:r>
              <a:rPr lang="zh-CN" altLang="en-US" sz="1600" dirty="0"/>
              <a:t>研究显示：</a:t>
            </a:r>
            <a:r>
              <a:rPr lang="zh-CN" altLang="en-US" sz="1600" dirty="0">
                <a:solidFill>
                  <a:srgbClr val="FF0000"/>
                </a:solidFill>
              </a:rPr>
              <a:t>本品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未发生</a:t>
            </a:r>
            <a:r>
              <a:rPr lang="en-US" altLang="zh-CN" sz="1600" dirty="0">
                <a:solidFill>
                  <a:srgbClr val="FF0000"/>
                </a:solidFill>
                <a:sym typeface="+mn-ea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级以上不良事件，</a:t>
            </a:r>
            <a:r>
              <a:rPr lang="en-US" altLang="zh-CN" sz="1600" dirty="0">
                <a:solidFill>
                  <a:srgbClr val="FF0000"/>
                </a:solidFill>
              </a:rPr>
              <a:t>3</a:t>
            </a:r>
            <a:r>
              <a:rPr lang="zh-CN" altLang="en-US" sz="1600" dirty="0">
                <a:solidFill>
                  <a:srgbClr val="FF0000"/>
                </a:solidFill>
              </a:rPr>
              <a:t>级不良事件发生率与安慰剂相当！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88265" y="1010285"/>
            <a:ext cx="7899400" cy="650875"/>
          </a:xfrm>
          <a:prstGeom prst="rect">
            <a:avLst/>
          </a:prstGeom>
          <a:solidFill>
            <a:schemeClr val="bg1"/>
          </a:solidFill>
        </p:spPr>
        <p:txBody>
          <a:bodyPr wrap="square" lIns="108000" rIns="108000" rtlCol="0" anchor="ctr">
            <a:noAutofit/>
          </a:bodyPr>
          <a:lstStyle/>
          <a:p>
            <a:pPr algn="ctr"/>
            <a:r>
              <a:rPr lang="zh-CN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我司开展</a:t>
            </a:r>
            <a:r>
              <a:rPr lang="zh-CN" sz="16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sz="16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评价</a:t>
            </a:r>
            <a:r>
              <a:rPr 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奥氮平氟西汀胶囊</a:t>
            </a:r>
            <a:r>
              <a:rPr sz="16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治疗</a:t>
            </a:r>
            <a:r>
              <a:rPr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双相</a:t>
            </a:r>
            <a:r>
              <a:rPr lang="en-US" altLang="zh-CN" sz="1600" b="1" dirty="0" err="1">
                <a:solidFill>
                  <a:srgbClr val="01509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Ⅰ</a:t>
            </a:r>
            <a:r>
              <a:rPr lang="zh-CN" altLang="en-US" sz="1600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型情感</a:t>
            </a:r>
            <a:r>
              <a:rPr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障碍抑郁发作安全性及有效性的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随机、双盲、安慰剂平行对照、多中心</a:t>
            </a:r>
            <a:r>
              <a:rPr sz="16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临床研究</a:t>
            </a:r>
            <a:r>
              <a:rPr 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的安全性结果（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N=172</a:t>
            </a:r>
            <a:r>
              <a:rPr 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B12E2F-6E77-DCE7-5ECF-2EBC1DC83ADD}"/>
              </a:ext>
            </a:extLst>
          </p:cNvPr>
          <p:cNvSpPr txBox="1"/>
          <p:nvPr/>
        </p:nvSpPr>
        <p:spPr>
          <a:xfrm>
            <a:off x="915268" y="4424448"/>
            <a:ext cx="8028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本品未发生</a:t>
            </a:r>
            <a:r>
              <a:rPr lang="en-US" altLang="zh-CN" sz="1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级以上不良事件，</a:t>
            </a:r>
            <a:r>
              <a:rPr lang="en-US" altLang="zh-CN" sz="18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18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级不良事件与安慰剂相似，安全性好！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C7C9637-E4DB-7312-ADED-1F7AF753217E}"/>
              </a:ext>
            </a:extLst>
          </p:cNvPr>
          <p:cNvGrpSpPr/>
          <p:nvPr/>
        </p:nvGrpSpPr>
        <p:grpSpPr>
          <a:xfrm>
            <a:off x="0" y="123110"/>
            <a:ext cx="5858634" cy="216000"/>
            <a:chOff x="0" y="28548"/>
            <a:chExt cx="5579656" cy="223668"/>
          </a:xfrm>
          <a:solidFill>
            <a:schemeClr val="accent1"/>
          </a:solidFill>
        </p:grpSpPr>
        <p:sp>
          <p:nvSpPr>
            <p:cNvPr id="4" name="五边形 7">
              <a:extLst>
                <a:ext uri="{FF2B5EF4-FFF2-40B4-BE49-F238E27FC236}">
                  <a16:creationId xmlns:a16="http://schemas.microsoft.com/office/drawing/2014/main" id="{ADE30DCC-3E97-37C7-4376-04FD3DB1CE66}"/>
                </a:ext>
              </a:extLst>
            </p:cNvPr>
            <p:cNvSpPr/>
            <p:nvPr/>
          </p:nvSpPr>
          <p:spPr>
            <a:xfrm>
              <a:off x="0" y="36216"/>
              <a:ext cx="1440000" cy="216000"/>
            </a:xfrm>
            <a:prstGeom prst="homePlat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altLang="zh-CN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01 </a:t>
              </a:r>
              <a:r>
                <a:rPr lang="zh-CN" altLang="en-US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药品基本信息</a:t>
              </a:r>
            </a:p>
          </p:txBody>
        </p:sp>
        <p:sp>
          <p:nvSpPr>
            <p:cNvPr id="5" name="燕尾形 8">
              <a:extLst>
                <a:ext uri="{FF2B5EF4-FFF2-40B4-BE49-F238E27FC236}">
                  <a16:creationId xmlns:a16="http://schemas.microsoft.com/office/drawing/2014/main" id="{C0297955-EA8D-CBFC-E08B-DE75860AF5F2}"/>
                </a:ext>
              </a:extLst>
            </p:cNvPr>
            <p:cNvSpPr/>
            <p:nvPr/>
          </p:nvSpPr>
          <p:spPr>
            <a:xfrm>
              <a:off x="1394914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altLang="zh-CN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lang="zh-CN" altLang="en-US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6" name="燕尾形 9">
              <a:extLst>
                <a:ext uri="{FF2B5EF4-FFF2-40B4-BE49-F238E27FC236}">
                  <a16:creationId xmlns:a16="http://schemas.microsoft.com/office/drawing/2014/main" id="{057EECC5-AC1A-38D4-89A2-46182F6A1FEC}"/>
                </a:ext>
              </a:extLst>
            </p:cNvPr>
            <p:cNvSpPr/>
            <p:nvPr/>
          </p:nvSpPr>
          <p:spPr>
            <a:xfrm>
              <a:off x="2429828" y="36216"/>
              <a:ext cx="1080000" cy="21600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altLang="zh-CN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lang="zh-CN" altLang="en-US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7" name="燕尾形 15">
              <a:extLst>
                <a:ext uri="{FF2B5EF4-FFF2-40B4-BE49-F238E27FC236}">
                  <a16:creationId xmlns:a16="http://schemas.microsoft.com/office/drawing/2014/main" id="{B6BECC3F-0BFF-6268-615A-1C21EB82ABBB}"/>
                </a:ext>
              </a:extLst>
            </p:cNvPr>
            <p:cNvSpPr/>
            <p:nvPr/>
          </p:nvSpPr>
          <p:spPr>
            <a:xfrm>
              <a:off x="3468444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altLang="zh-CN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lang="zh-CN" altLang="en-US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8" name="燕尾形 16">
              <a:extLst>
                <a:ext uri="{FF2B5EF4-FFF2-40B4-BE49-F238E27FC236}">
                  <a16:creationId xmlns:a16="http://schemas.microsoft.com/office/drawing/2014/main" id="{96AB40A7-0F51-7A69-8548-F89947FFB061}"/>
                </a:ext>
              </a:extLst>
            </p:cNvPr>
            <p:cNvSpPr/>
            <p:nvPr/>
          </p:nvSpPr>
          <p:spPr>
            <a:xfrm>
              <a:off x="4499656" y="28548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altLang="zh-CN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 </a:t>
              </a:r>
              <a:r>
                <a:rPr lang="zh-CN" altLang="en-US" sz="1200" b="1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BCB7A49-6CD5-A85B-D3F5-5F0B2E84023C}"/>
              </a:ext>
            </a:extLst>
          </p:cNvPr>
          <p:cNvSpPr txBox="1"/>
          <p:nvPr/>
        </p:nvSpPr>
        <p:spPr>
          <a:xfrm>
            <a:off x="61907" y="824079"/>
            <a:ext cx="45790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）本品的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滴定方案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起效时间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均优于参照药</a:t>
            </a:r>
            <a:endParaRPr lang="en-US" altLang="zh-CN" sz="1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0A5F4195-9904-2ADC-BB6C-8B1B7677E0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350149"/>
              </p:ext>
            </p:extLst>
          </p:nvPr>
        </p:nvGraphicFramePr>
        <p:xfrm>
          <a:off x="256540" y="1154323"/>
          <a:ext cx="4579018" cy="2956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735">
                  <a:extLst>
                    <a:ext uri="{9D8B030D-6E8A-4147-A177-3AD203B41FA5}">
                      <a16:colId xmlns:a16="http://schemas.microsoft.com/office/drawing/2014/main" val="3999595673"/>
                    </a:ext>
                  </a:extLst>
                </a:gridCol>
              </a:tblGrid>
              <a:tr h="3456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kern="12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参照药</a:t>
                      </a:r>
                      <a:endParaRPr lang="en-US" altLang="zh-CN" sz="2000" b="1" kern="12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kern="12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本品</a:t>
                      </a:r>
                      <a:endParaRPr lang="en-US" altLang="zh-CN" sz="2000" b="1" kern="12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410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0070C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滴定</a:t>
                      </a:r>
                      <a:endParaRPr lang="en-US" altLang="zh-CN" sz="1400" b="1" kern="1200" dirty="0">
                        <a:solidFill>
                          <a:srgbClr val="0070C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0070C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方案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12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滴定繁琐，剂量不准确，周期长</a:t>
                      </a:r>
                      <a:endParaRPr lang="en-US" altLang="zh-CN" sz="12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单药联合无滴定标准可遵循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，医生通常根据经验对片剂和胶囊进行分拆进行滴定，若患者自行操作，往往难以准确定量；现有研究单药联合剂量滴定配比不一，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目前报道超过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余种，奥氮平片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氟西汀胶囊（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2.5/20;5/20; 7.9/37.5; 10.7/40.8;8.1/41.9…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r>
                        <a:rPr lang="en-US" altLang="zh-CN" sz="1200" b="1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1-5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en-US" altLang="zh-CN" sz="12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16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pitchFamily="49" charset="-122"/>
                        </a:rPr>
                        <a:t>按说明书</a:t>
                      </a:r>
                      <a:endParaRPr lang="en-US" altLang="zh-CN" sz="16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16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黑体" panose="02010609060101010101" pitchFamily="49" charset="-122"/>
                        </a:rPr>
                        <a:t>滴定</a:t>
                      </a:r>
                      <a:endParaRPr lang="en-US" altLang="zh-CN" sz="16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4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0070C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起效</a:t>
                      </a:r>
                      <a:endParaRPr lang="en-US" altLang="zh-CN" sz="1400" b="1" kern="1200" dirty="0">
                        <a:solidFill>
                          <a:srgbClr val="0070C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0070C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时间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16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至少两周以上起效</a:t>
                      </a:r>
                      <a:r>
                        <a:rPr lang="en-US" altLang="zh-CN" sz="1600" b="1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endParaRPr lang="en-US" altLang="zh-CN" sz="16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CN" altLang="en-US" sz="16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一周起效</a:t>
                      </a:r>
                      <a:r>
                        <a:rPr lang="en-US" altLang="zh-CN" sz="1600" b="1" kern="1200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7-8</a:t>
                      </a:r>
                      <a:endParaRPr lang="zh-CN" altLang="en-US" sz="16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标题 5">
            <a:extLst>
              <a:ext uri="{FF2B5EF4-FFF2-40B4-BE49-F238E27FC236}">
                <a16:creationId xmlns:a16="http://schemas.microsoft.com/office/drawing/2014/main" id="{CFC90A39-7850-1C56-07D1-2537F3C3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84" y="280752"/>
            <a:ext cx="8630920" cy="5664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1600" dirty="0"/>
              <a:t>本品较参照药起效快、有效率高，治疗周期短，医保支出少，已进头部精神科医院使用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5C49CB1-3945-A246-9654-6DF33A8D59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1078" y="4189401"/>
            <a:ext cx="6915905" cy="83098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[1]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王辉蓉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氟西汀联合奥氮平治疗双相抑郁的疗效及安全性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[J].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临床合理用药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,2023.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[2]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侯杰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氟西汀联合奥氮平对帕金森病伴抑郁患者的疗效及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P300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的影响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[J].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临床研究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,2019.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[3]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Corya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SA. A 24-week open-label extension study of olanzapine-fluoxetine combination and olanzapine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monotherapy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in the treatment of bipolar depression. J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Clin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Psychiatry.2006.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[4]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Corya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SA. A randomized, double-blind comparison of olanzapine/fluoxetine combination, olanzapine, fluoxetine, and venlafaxine in treatment-resistant depression. Depress Anxiety. 2006.</a:t>
            </a:r>
          </a:p>
          <a:p>
            <a:pPr lvl="0" defTabSz="914400"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[5] Brown E. Olanzapine/fluoxetine combination vs.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lamotrigine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in the 6-month treatment of bipolar I depression.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Int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J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Neuropsychopharmacol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2009. </a:t>
            </a:r>
            <a:endParaRPr lang="zh-CN" altLang="zh-CN" sz="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[6] Amsterdam JD. Comparison of fluoxetine, olanzapine, and combined fluoxetine plus olanzapine initial therapy of bipolar type I and type II major depression-lack of manic induction. J Affect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Disord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2005.</a:t>
            </a:r>
          </a:p>
          <a:p>
            <a:pPr lvl="0" defTabSz="914400"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[7] Holland CD. Olanzapine/Fluoxetine Combination in Children and Adolescents With Bipolar I Depression: A Randomized, Double-Blind, Placebo-Controlled Trial. J Am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Acad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Child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Adolesc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Psychiatry. 2015</a:t>
            </a:r>
          </a:p>
          <a:p>
            <a:pPr lvl="0" defTabSz="914400"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[8] Mauricio T. Efficacy of olanzapine and olanzapine-fluoxetine combination in the treatment of bipolar I depression. Arch Gen Psychiatry. 2003</a:t>
            </a:r>
          </a:p>
          <a:p>
            <a:pPr lvl="0" defTabSz="914400"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[9]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Tohen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ME. </a:t>
            </a:r>
            <a:r>
              <a:rPr lang="en-US" altLang="zh-CN" sz="400" dirty="0" err="1">
                <a:latin typeface="Times New Roman" panose="02020603050405020304" charset="0"/>
                <a:cs typeface="Times New Roman" panose="02020603050405020304" charset="0"/>
              </a:rPr>
              <a:t>Eficacyof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 olanzapine and olanzapine-fluoxetine combination in the treatment of bipolar I depression. Arch Gen Psychiatry. 2004</a:t>
            </a:r>
          </a:p>
          <a:p>
            <a:pPr lvl="0" defTabSz="914400"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[10]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朱永红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探讨奥氮平联合氟西汀治疗双相抑郁的疗效及安全性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海峡药学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2019.</a:t>
            </a:r>
          </a:p>
          <a:p>
            <a:pPr lvl="0" defTabSz="914400"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[11]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刘亚丽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国产奥氮平联用氟西汀治疗双相抑郁症的疗效分析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中国神经免疫学和神经病学杂志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. 2008. </a:t>
            </a:r>
          </a:p>
          <a:p>
            <a:pPr lvl="0" defTabSz="914400">
              <a:defRPr/>
            </a:pP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[12] 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国内开展的评价奥氮平氟西汀胶囊治疗</a:t>
            </a:r>
            <a:r>
              <a:rPr lang="en-US" altLang="zh-CN" sz="400" dirty="0">
                <a:latin typeface="Times New Roman" panose="02020603050405020304" charset="0"/>
                <a:cs typeface="Times New Roman" panose="02020603050405020304" charset="0"/>
              </a:rPr>
              <a:t>Ⅰ</a:t>
            </a:r>
            <a:r>
              <a:rPr lang="zh-CN" altLang="en-US" sz="400" dirty="0">
                <a:latin typeface="Times New Roman" panose="02020603050405020304" charset="0"/>
                <a:cs typeface="Times New Roman" panose="02020603050405020304" charset="0"/>
              </a:rPr>
              <a:t>型双相情感障碍抑郁发作安全性及有效性的随机、双盲、安慰剂平行对照、多中心临床研究报告。</a:t>
            </a:r>
            <a:endParaRPr lang="en-US" altLang="zh-CN" sz="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9E49624-2CCF-1529-F2EA-A39B4E3A3753}"/>
              </a:ext>
            </a:extLst>
          </p:cNvPr>
          <p:cNvSpPr txBox="1"/>
          <p:nvPr/>
        </p:nvSpPr>
        <p:spPr>
          <a:xfrm>
            <a:off x="5187820" y="1211552"/>
            <a:ext cx="32928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本品有效率明显优于参照药</a:t>
            </a:r>
            <a:endParaRPr lang="en-US" altLang="zh-CN" sz="1400" b="1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0" name="图片 89">
            <a:extLst>
              <a:ext uri="{FF2B5EF4-FFF2-40B4-BE49-F238E27FC236}">
                <a16:creationId xmlns:a16="http://schemas.microsoft.com/office/drawing/2014/main" id="{AEC3585D-176A-57F9-468A-757987FC0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57" y="1697440"/>
            <a:ext cx="3676084" cy="24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6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/>
        </p:nvSpPr>
        <p:spPr>
          <a:xfrm>
            <a:off x="952900" y="176985"/>
            <a:ext cx="7132321" cy="56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72C5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sz="24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1725" y="65151"/>
            <a:ext cx="5752214" cy="223668"/>
            <a:chOff x="0" y="28548"/>
            <a:chExt cx="5579656" cy="223668"/>
          </a:xfrm>
          <a:solidFill>
            <a:schemeClr val="accent1"/>
          </a:solidFill>
        </p:grpSpPr>
        <p:sp>
          <p:nvSpPr>
            <p:cNvPr id="20" name="五边形 19"/>
            <p:cNvSpPr/>
            <p:nvPr/>
          </p:nvSpPr>
          <p:spPr>
            <a:xfrm>
              <a:off x="0" y="36216"/>
              <a:ext cx="1440000" cy="216000"/>
            </a:xfrm>
            <a:prstGeom prst="homePlat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01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基本信息</a:t>
              </a:r>
            </a:p>
          </p:txBody>
        </p:sp>
        <p:sp>
          <p:nvSpPr>
            <p:cNvPr id="21" name="燕尾形 20"/>
            <p:cNvSpPr/>
            <p:nvPr/>
          </p:nvSpPr>
          <p:spPr>
            <a:xfrm>
              <a:off x="1394914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02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22" name="燕尾形 21"/>
            <p:cNvSpPr/>
            <p:nvPr/>
          </p:nvSpPr>
          <p:spPr>
            <a:xfrm>
              <a:off x="2429828" y="36216"/>
              <a:ext cx="1080000" cy="21600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03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23" name="燕尾形 22"/>
            <p:cNvSpPr/>
            <p:nvPr/>
          </p:nvSpPr>
          <p:spPr>
            <a:xfrm>
              <a:off x="3468444" y="36216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04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创新性</a:t>
              </a:r>
            </a:p>
          </p:txBody>
        </p:sp>
        <p:sp>
          <p:nvSpPr>
            <p:cNvPr id="24" name="燕尾形 23"/>
            <p:cNvSpPr/>
            <p:nvPr/>
          </p:nvSpPr>
          <p:spPr>
            <a:xfrm>
              <a:off x="4499656" y="28548"/>
              <a:ext cx="1080000" cy="216000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05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公平性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76464" y="4500973"/>
            <a:ext cx="84704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5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600" dirty="0">
                <a:ea typeface="黑体" panose="02010609060101010101" pitchFamily="49" charset="-122"/>
              </a:rPr>
              <a:t>1.Canadian Network for Mood and Anxiety Treatments (CANMAT) and International Society for Bipolar Disorders (ISBD) 2018 guidelines for the management of patients with bipolar disorder.</a:t>
            </a:r>
          </a:p>
          <a:p>
            <a:r>
              <a:rPr lang="en-US" altLang="zh-CN" sz="600" dirty="0">
                <a:ea typeface="黑体" panose="02010609060101010101" pitchFamily="49" charset="-122"/>
              </a:rPr>
              <a:t>2.International College of Neuropsychopharmacology(CINP)</a:t>
            </a:r>
            <a:r>
              <a:rPr lang="zh-CN" altLang="zh-CN" sz="600" dirty="0">
                <a:ea typeface="黑体" panose="02010609060101010101" pitchFamily="49" charset="-122"/>
              </a:rPr>
              <a:t>：</a:t>
            </a:r>
            <a:r>
              <a:rPr lang="en-US" altLang="zh-CN" sz="600" dirty="0">
                <a:ea typeface="黑体" panose="02010609060101010101" pitchFamily="49" charset="-122"/>
              </a:rPr>
              <a:t>Treatment Guidelines in Bipolar Disorders.(2017)</a:t>
            </a:r>
          </a:p>
          <a:p>
            <a:r>
              <a:rPr lang="en-US" altLang="zh-CN" sz="600" dirty="0">
                <a:ea typeface="黑体" panose="02010609060101010101" pitchFamily="49" charset="-122"/>
              </a:rPr>
              <a:t>3.Evidence-based guidelines for treating bipolar disorder</a:t>
            </a:r>
            <a:r>
              <a:rPr lang="zh-CN" altLang="zh-CN" sz="600" dirty="0">
                <a:ea typeface="黑体" panose="02010609060101010101" pitchFamily="49" charset="-122"/>
              </a:rPr>
              <a:t>：</a:t>
            </a:r>
            <a:r>
              <a:rPr lang="en-US" altLang="zh-CN" sz="600" dirty="0">
                <a:ea typeface="黑体" panose="02010609060101010101" pitchFamily="49" charset="-122"/>
              </a:rPr>
              <a:t> Revised third edition recommendations from the British Association for Psychopharmacology (BAP).(2016) </a:t>
            </a:r>
          </a:p>
          <a:p>
            <a:r>
              <a:rPr lang="en-US" altLang="zh-CN" sz="600" dirty="0">
                <a:ea typeface="黑体" panose="02010609060101010101" pitchFamily="49" charset="-122"/>
              </a:rPr>
              <a:t>4.</a:t>
            </a:r>
            <a:r>
              <a:rPr lang="zh-CN" altLang="en-US" sz="600" dirty="0">
                <a:ea typeface="黑体" panose="02010609060101010101" pitchFamily="49" charset="-122"/>
              </a:rPr>
              <a:t>中国双相障碍防治指南</a:t>
            </a:r>
            <a:r>
              <a:rPr lang="en-US" altLang="zh-CN" sz="600" dirty="0">
                <a:ea typeface="黑体" panose="02010609060101010101" pitchFamily="49" charset="-122"/>
              </a:rPr>
              <a:t>.</a:t>
            </a:r>
            <a:r>
              <a:rPr lang="zh-CN" altLang="en-US" sz="600" dirty="0">
                <a:ea typeface="黑体" panose="02010609060101010101" pitchFamily="49" charset="-122"/>
              </a:rPr>
              <a:t>中华医学会精神医学分会</a:t>
            </a:r>
            <a:r>
              <a:rPr lang="en-US" altLang="zh-CN" sz="600" dirty="0">
                <a:ea typeface="黑体" panose="02010609060101010101" pitchFamily="49" charset="-122"/>
              </a:rPr>
              <a:t>.(2015)</a:t>
            </a:r>
            <a:endParaRPr lang="zh-CN" altLang="en-US" sz="600" dirty="0">
              <a:ea typeface="黑体" panose="02010609060101010101" pitchFamily="49" charset="-122"/>
            </a:endParaRPr>
          </a:p>
          <a:p>
            <a:r>
              <a:rPr lang="en-US" altLang="zh-CN" sz="600" dirty="0">
                <a:ea typeface="黑体" panose="02010609060101010101" pitchFamily="49" charset="-122"/>
              </a:rPr>
              <a:t>5.National Institute for Health and Care Excellence</a:t>
            </a:r>
            <a:r>
              <a:rPr lang="zh-CN" altLang="zh-CN" sz="600" dirty="0">
                <a:ea typeface="黑体" panose="02010609060101010101" pitchFamily="49" charset="-122"/>
              </a:rPr>
              <a:t>（</a:t>
            </a:r>
            <a:r>
              <a:rPr lang="en-US" altLang="zh-CN" sz="600" dirty="0">
                <a:ea typeface="黑体" panose="02010609060101010101" pitchFamily="49" charset="-122"/>
              </a:rPr>
              <a:t>NICE</a:t>
            </a:r>
            <a:r>
              <a:rPr lang="zh-CN" altLang="zh-CN" sz="600" dirty="0">
                <a:ea typeface="黑体" panose="02010609060101010101" pitchFamily="49" charset="-122"/>
              </a:rPr>
              <a:t>）：</a:t>
            </a:r>
            <a:r>
              <a:rPr lang="en-US" altLang="zh-CN" sz="600" dirty="0">
                <a:ea typeface="黑体" panose="02010609060101010101" pitchFamily="49" charset="-122"/>
              </a:rPr>
              <a:t>Bipolar disorder</a:t>
            </a:r>
            <a:r>
              <a:rPr lang="zh-CN" altLang="zh-CN" sz="600" dirty="0">
                <a:ea typeface="黑体" panose="02010609060101010101" pitchFamily="49" charset="-122"/>
              </a:rPr>
              <a:t>：</a:t>
            </a:r>
            <a:r>
              <a:rPr lang="en-US" altLang="zh-CN" sz="600" dirty="0">
                <a:ea typeface="黑体" panose="02010609060101010101" pitchFamily="49" charset="-122"/>
              </a:rPr>
              <a:t> assessment and Management.(2014)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283838" y="276225"/>
            <a:ext cx="8968740" cy="5664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1600" dirty="0"/>
              <a:t>国内外权威指南均推荐</a:t>
            </a:r>
            <a:r>
              <a:rPr lang="zh-CN" altLang="en-US" sz="1600" dirty="0">
                <a:solidFill>
                  <a:srgbClr val="FF0000"/>
                </a:solidFill>
              </a:rPr>
              <a:t>奥氮平氟西汀胶囊</a:t>
            </a:r>
            <a:r>
              <a:rPr lang="zh-CN" altLang="en-US" sz="1600" dirty="0"/>
              <a:t>为双相</a:t>
            </a:r>
            <a:r>
              <a:rPr lang="en-US" altLang="zh-CN" sz="1600" dirty="0"/>
              <a:t>Ⅰ</a:t>
            </a:r>
            <a:r>
              <a:rPr lang="zh-CN" altLang="en-US" sz="1600" dirty="0"/>
              <a:t>型情感障碍抑郁发作</a:t>
            </a:r>
            <a:r>
              <a:rPr lang="zh-CN" altLang="en-US" sz="1600" dirty="0">
                <a:solidFill>
                  <a:srgbClr val="FF0000"/>
                </a:solidFill>
              </a:rPr>
              <a:t>一线用药</a:t>
            </a: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387787" y="3234248"/>
            <a:ext cx="1003291" cy="240225"/>
          </a:xfrm>
          <a:prstGeom prst="rect">
            <a:avLst/>
          </a:prstGeom>
          <a:solidFill>
            <a:srgbClr val="015093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0331630"/>
              </p:ext>
            </p:extLst>
          </p:nvPr>
        </p:nvGraphicFramePr>
        <p:xfrm>
          <a:off x="356704" y="927030"/>
          <a:ext cx="8559178" cy="3351205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511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48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指南</a:t>
                      </a:r>
                      <a:r>
                        <a:rPr lang="en-US" altLang="zh-CN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共识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单位</a:t>
                      </a:r>
                      <a:r>
                        <a:rPr lang="en-US" altLang="zh-CN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机构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推荐情况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证据等级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11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双相情感障碍患者管理指南</a:t>
                      </a:r>
                      <a:r>
                        <a:rPr lang="zh-CN" altLang="en-US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（最新版，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altLang="en-US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3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endParaRPr lang="zh-CN" altLang="en-US" sz="13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加拿大情绪和焦虑治疗网络（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CANMAT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）和国际社会双相情感障碍（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ISBD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 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II</a:t>
                      </a: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99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双相情感障碍治疗指南（最新版，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3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zh-CN" sz="13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国际神经精神药理学学院（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CINP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300" b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sz="1300" b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Ⅰ</a:t>
                      </a: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治疗双相情感障碍的循证指南（最新版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2016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3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endParaRPr lang="zh-CN" altLang="zh-CN" sz="13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英国精神药理学协会（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BAP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Ⅰ</a:t>
                      </a: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9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中国双相障碍防治指南（最新版，</a:t>
                      </a:r>
                      <a:r>
                        <a:rPr lang="en-US" altLang="zh-CN" sz="1300" b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2015</a:t>
                      </a:r>
                      <a:r>
                        <a:rPr lang="zh-CN" altLang="en-US" sz="1300" b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300" b="0" baseline="30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3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中华医学会精神医学分会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Ⅰ</a:t>
                      </a: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99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双相情感障碍</a:t>
                      </a:r>
                      <a:r>
                        <a:rPr lang="zh-CN" altLang="zh-CN" sz="1300" b="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指南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（最新版，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2014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3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endParaRPr lang="zh-CN" altLang="zh-CN" sz="13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国家健康和护理卓越研究所（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NICE</a:t>
                      </a:r>
                      <a:r>
                        <a:rPr lang="zh-CN" altLang="zh-CN" sz="13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300" b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sz="1300" b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Ⅰ</a:t>
                      </a:r>
                      <a:r>
                        <a:rPr lang="zh-CN" altLang="en-US" sz="1300" b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级</a:t>
                      </a:r>
                    </a:p>
                  </a:txBody>
                  <a:tcPr marL="35941" marR="359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283838" y="4286042"/>
            <a:ext cx="5109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例如加拿大指南包含双相</a:t>
            </a:r>
            <a:r>
              <a:rPr lang="en-US" altLang="zh-CN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Ⅰ</a:t>
            </a:r>
            <a:r>
              <a:rPr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型情感障碍抑郁（包括青少年）、难治性抑郁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4ac121e-afa6-4f3b-add0-cf3f48b186c9"/>
  <p:tag name="COMMONDATA" val="eyJoZGlkIjoiMjFmOWVkMzAwYjcwMDc2MzYwMjQ3N2U1ODAzZjM1ND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8fecf32-fcec-4158-8506-ce41772cf3f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89be259-f0dc-4949-8319-aa4e22357d69}"/>
  <p:tag name="TABLE_ENDDRAG_ORIGIN_RECT" val="643*180"/>
  <p:tag name="TABLE_ENDDRAG_RECT" val="27*118*643*1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89be259-f0dc-4949-8319-aa4e22357d69}"/>
  <p:tag name="TABLE_ENDDRAG_ORIGIN_RECT" val="643*180"/>
  <p:tag name="TABLE_ENDDRAG_RECT" val="27*118*643*180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c787815-ec17-43fc-8b0c-d2706e6b3baf}"/>
  <p:tag name="TABLE_ENDDRAG_ORIGIN_RECT" val="639*239"/>
  <p:tag name="TABLE_ENDDRAG_RECT" val="29*105*639*239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695">
      <a:dk1>
        <a:sysClr val="windowText" lastClr="000000"/>
      </a:dk1>
      <a:lt1>
        <a:sysClr val="window" lastClr="FFFFFF"/>
      </a:lt1>
      <a:dk2>
        <a:srgbClr val="015093"/>
      </a:dk2>
      <a:lt2>
        <a:srgbClr val="146EC8"/>
      </a:lt2>
      <a:accent1>
        <a:srgbClr val="5BC8FF"/>
      </a:accent1>
      <a:accent2>
        <a:srgbClr val="C2191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6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7636</TotalTime>
  <Words>2721</Words>
  <Application>Microsoft Office PowerPoint</Application>
  <PresentationFormat>全屏显示(16:9)</PresentationFormat>
  <Paragraphs>290</Paragraphs>
  <Slides>11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等线</vt:lpstr>
      <vt:lpstr>黑体</vt:lpstr>
      <vt:lpstr>微软雅黑</vt:lpstr>
      <vt:lpstr>Arial</vt:lpstr>
      <vt:lpstr>Calibri</vt:lpstr>
      <vt:lpstr>Times New Roman</vt:lpstr>
      <vt:lpstr>Wingdings</vt:lpstr>
      <vt:lpstr>Office 主题</vt:lpstr>
      <vt:lpstr>PowerPoint 演示文稿</vt:lpstr>
      <vt:lpstr>目录</vt:lpstr>
      <vt:lpstr>本品按3类药物在国内注册，原研为礼来的“Symbyax”被FDA批准上市</vt:lpstr>
      <vt:lpstr>奥氮平氟西汀胶囊有较高的临床价值，国内有未被满足的临床需求</vt:lpstr>
      <vt:lpstr>本品仿制难度大，研发投入大，是唯一获批（13家仿制失败），填补国内空白</vt:lpstr>
      <vt:lpstr>国内外临床研究显示：本品不良反应种类与参照药相似，且不良反应发生率下降！</vt:lpstr>
      <vt:lpstr>国内RCT研究显示：本品未发生4级以上不良事件，3级不良事件发生率与安慰剂相当！</vt:lpstr>
      <vt:lpstr>本品较参照药起效快、有效率高，治疗周期短，医保支出少，已进头部精神科医院使用</vt:lpstr>
      <vt:lpstr>国内外权威指南均推荐奥氮平氟西汀胶囊为双相Ⅰ型情感障碍抑郁发作一线用药</vt:lpstr>
      <vt:lpstr>本品创新性（适应症、剂量等）优化了国内双相Ⅰ型情感障碍抑郁发作的治疗方案</vt:lpstr>
      <vt:lpstr>本品填补国内起效最快、反应性最高药品的空白1、价格与单药联合相当，减少医保支出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杰 符</cp:lastModifiedBy>
  <cp:revision>765</cp:revision>
  <dcterms:created xsi:type="dcterms:W3CDTF">2018-04-12T08:03:00Z</dcterms:created>
  <dcterms:modified xsi:type="dcterms:W3CDTF">2024-07-14T07:49:11Z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C84A32FD40EA4623B004BE7BEA90587E_13</vt:lpwstr>
  </property>
  <property fmtid="{D5CDD505-2E9C-101B-9397-08002B2CF9AE}" pid="3" name="KSOProductBuildVer">
    <vt:lpwstr>2052-11.1.0.14309</vt:lpwstr>
  </property>
</Properties>
</file>