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3"/>
  </p:handoutMasterIdLst>
  <p:sldIdLst>
    <p:sldId id="309" r:id="rId3"/>
    <p:sldId id="362" r:id="rId5"/>
    <p:sldId id="259" r:id="rId6"/>
    <p:sldId id="360" r:id="rId7"/>
    <p:sldId id="355" r:id="rId8"/>
    <p:sldId id="361" r:id="rId9"/>
    <p:sldId id="356" r:id="rId10"/>
    <p:sldId id="358" r:id="rId11"/>
    <p:sldId id="359" r:id="rId12"/>
  </p:sldIdLst>
  <p:sldSz cx="9144000" cy="5143500" type="screen16x9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0" userDrawn="1">
          <p15:clr>
            <a:srgbClr val="A4A3A4"/>
          </p15:clr>
        </p15:guide>
        <p15:guide id="2" pos="27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0000FF"/>
    <a:srgbClr val="DDE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94660"/>
  </p:normalViewPr>
  <p:slideViewPr>
    <p:cSldViewPr showGuides="1">
      <p:cViewPr varScale="1">
        <p:scale>
          <a:sx n="77" d="100"/>
          <a:sy n="77" d="100"/>
        </p:scale>
        <p:origin x="-96" y="-1392"/>
      </p:cViewPr>
      <p:guideLst>
        <p:guide orient="horz" pos="1610"/>
        <p:guide pos="27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1" d="100"/>
        <a:sy n="12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52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zh-CN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儿童喘息患者临床治疗效果对比</a:t>
            </a:r>
            <a:endParaRPr lang="zh-CN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>
        <c:manualLayout>
          <c:xMode val="edge"/>
          <c:yMode val="edge"/>
          <c:x val="0.292004356939124"/>
          <c:y val="0.046134502858715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53137801081435"/>
          <c:y val="0.433712816746236"/>
          <c:w val="0.818351630345732"/>
          <c:h val="0.4096217407271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酮替芬组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显效率</c:v>
                </c:pt>
                <c:pt idx="1">
                  <c:v>总有效率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0.0303</c:v>
                </c:pt>
                <c:pt idx="1">
                  <c:v>0.6667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赛庚啶组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00312197021394597"/>
                  <c:y val="0.01473959088930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4470918800195e-16"/>
                  <c:y val="0.02456598481551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显效率</c:v>
                </c:pt>
                <c:pt idx="1">
                  <c:v>总有效率</c:v>
                </c:pt>
              </c:strCache>
            </c:strRef>
          </c:cat>
          <c:val>
            <c:numRef>
              <c:f>Sheet1!$C$2:$C$3</c:f>
              <c:numCache>
                <c:formatCode>0.00%</c:formatCode>
                <c:ptCount val="2"/>
                <c:pt idx="0">
                  <c:v>0.9697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7153088"/>
        <c:axId val="607149952"/>
      </c:barChart>
      <c:catAx>
        <c:axId val="60715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607149952"/>
        <c:crosses val="autoZero"/>
        <c:auto val="1"/>
        <c:lblAlgn val="ctr"/>
        <c:lblOffset val="100"/>
        <c:noMultiLvlLbl val="0"/>
      </c:catAx>
      <c:valAx>
        <c:axId val="607149952"/>
        <c:scaling>
          <c:orientation val="minMax"/>
          <c:max val="1"/>
        </c:scaling>
        <c:delete val="0"/>
        <c:axPos val="l"/>
        <c:numFmt formatCode="0.00%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07153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</c:legendEntry>
      <c:layout>
        <c:manualLayout>
          <c:xMode val="edge"/>
          <c:yMode val="edge"/>
          <c:x val="0.258233655579223"/>
          <c:y val="0.205863808322825"/>
          <c:w val="0.487792888743241"/>
          <c:h val="0.08732660781841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 lang="zh-CN" b="0">
          <a:solidFill>
            <a:schemeClr val="tx1">
              <a:lumMod val="95000"/>
              <a:lumOff val="5000"/>
            </a:schemeClr>
          </a:solidFill>
        </a:defRPr>
      </a:pPr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盐酸赛庚啶治疗荨麻疹等皮肤病临床疗效</a:t>
            </a:r>
            <a:endParaRPr lang="zh-CN" altLang="en-US" sz="1400" b="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c:rich>
      </c:tx>
      <c:layout>
        <c:manualLayout>
          <c:xMode val="edge"/>
          <c:yMode val="edge"/>
          <c:x val="0.157891931564971"/>
          <c:y val="0.071217307399359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199523525908279"/>
          <c:y val="0.310925960992236"/>
          <c:w val="0.959946396664681"/>
          <c:h val="0.5884870289717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总有效率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慢性荨麻疹</c:v>
                </c:pt>
                <c:pt idx="1">
                  <c:v>急性荨麻疹</c:v>
                </c:pt>
                <c:pt idx="2">
                  <c:v>人工荨麻疹</c:v>
                </c:pt>
                <c:pt idx="3">
                  <c:v>丘疹性荨麻疹</c:v>
                </c:pt>
                <c:pt idx="4">
                  <c:v>皮肤瘙痒症</c:v>
                </c:pt>
                <c:pt idx="5">
                  <c:v>结节性痒疹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0.9773</c:v>
                </c:pt>
                <c:pt idx="1">
                  <c:v>0.9231</c:v>
                </c:pt>
                <c:pt idx="2">
                  <c:v>0.8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848864"/>
        <c:axId val="382853176"/>
      </c:barChart>
      <c:catAx>
        <c:axId val="38284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382853176"/>
        <c:crosses val="autoZero"/>
        <c:auto val="1"/>
        <c:lblAlgn val="ctr"/>
        <c:lblOffset val="100"/>
        <c:noMultiLvlLbl val="0"/>
      </c:catAx>
      <c:valAx>
        <c:axId val="38285317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38284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ayout>
        <c:manualLayout>
          <c:xMode val="edge"/>
          <c:yMode val="edge"/>
          <c:x val="0.0601548540798094"/>
          <c:y val="0.186328346903995"/>
          <c:w val="0.226474091721263"/>
          <c:h val="0.09676197689831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legend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 lang="zh-CN" sz="1000" b="0">
          <a:solidFill>
            <a:schemeClr val="tx1">
              <a:lumMod val="95000"/>
              <a:lumOff val="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微软雅黑" panose="020B0503020204020204" pitchFamily="34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儿童喘息患者临床症状消失时间（</a:t>
            </a:r>
            <a:r>
              <a:rPr lang="en-US" altLang="zh-CN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d</a:t>
            </a:r>
            <a:r>
              <a:rPr lang="zh-CN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  <a:endParaRPr lang="zh-CN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c:rich>
      </c:tx>
      <c:layout>
        <c:manualLayout>
          <c:xMode val="edge"/>
          <c:yMode val="edge"/>
          <c:x val="0.209717244167082"/>
          <c:y val="0.025991426751323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703088909384054"/>
          <c:y val="0.404655178105708"/>
          <c:w val="0.897014756752976"/>
          <c:h val="0.4522884685220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酮替芬组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fd34a36-6dc7-47b4-a654-3e547f2d9602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e5c8979d-4f08-472e-8ee7-18c3e4e7565f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e63f8485-ea7c-44ad-9d3b-4a41edf36446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4b3cb6c3-f349-4bd0-a9b7-873456540545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8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咳嗽消失时间</c:v>
                </c:pt>
                <c:pt idx="1">
                  <c:v>喘息消失时间</c:v>
                </c:pt>
                <c:pt idx="2">
                  <c:v>哮鸣消失时间</c:v>
                </c:pt>
                <c:pt idx="3">
                  <c:v>流涕消失时间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4.97</c:v>
                </c:pt>
                <c:pt idx="1">
                  <c:v>5.71</c:v>
                </c:pt>
                <c:pt idx="2">
                  <c:v>6.53</c:v>
                </c:pt>
                <c:pt idx="3">
                  <c:v>7.01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赛庚啶组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0374998537036624"/>
                  <c:y val="0.01037466425299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f7f8b66-3e5f-4d8b-82af-986de8ad0a43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037057870580898"/>
                  <c:y val="0.001116775817133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644670d-ad9f-479b-b429-6280b5ea836e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264496547690931"/>
                  <c:y val="0.004367908891101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16483f36-f7c3-4b9b-8585-d6562808302c}" type="VALUE">
                      <a:t>[VALUE]</a:t>
                    </a:fld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0710448415414678"/>
                  <c:y val="0.0002973525817392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zh-CN" sz="800" b="0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微软雅黑" panose="020B0503020204020204" pitchFamily="34" charset="-122"/>
                      </a:defRPr>
                    </a:pPr>
                    <a:r>
                      <a:rPr lang="en-US" altLang="zh-CN" sz="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微软雅黑" panose="020B0503020204020204" pitchFamily="34" charset="-122"/>
                      </a:rPr>
                      <a:t>4.22</a:t>
                    </a:r>
                    <a:endParaRPr lang="en-US" altLang="zh-CN"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微软雅黑" panose="020B0503020204020204" pitchFamily="34" charset="-122"/>
                      <a:sym typeface="微软雅黑" panose="020B0503020204020204" pitchFamily="34" charset="-122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8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咳嗽消失时间</c:v>
                </c:pt>
                <c:pt idx="1">
                  <c:v>喘息消失时间</c:v>
                </c:pt>
                <c:pt idx="2">
                  <c:v>哮鸣消失时间</c:v>
                </c:pt>
                <c:pt idx="3">
                  <c:v>流涕消失时间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1.81</c:v>
                </c:pt>
                <c:pt idx="1">
                  <c:v>2.27</c:v>
                </c:pt>
                <c:pt idx="2">
                  <c:v>3.19</c:v>
                </c:pt>
                <c:pt idx="3">
                  <c:v>4.22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7153480"/>
        <c:axId val="607151128"/>
      </c:barChart>
      <c:catAx>
        <c:axId val="607153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607151128"/>
        <c:crosses val="autoZero"/>
        <c:auto val="1"/>
        <c:lblAlgn val="ctr"/>
        <c:lblOffset val="100"/>
        <c:noMultiLvlLbl val="0"/>
      </c:catAx>
      <c:valAx>
        <c:axId val="6071511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60715348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ayout>
        <c:manualLayout>
          <c:xMode val="edge"/>
          <c:yMode val="edge"/>
          <c:x val="0.211853088480801"/>
          <c:y val="0.212332753116536"/>
          <c:w val="0.517529215358932"/>
          <c:h val="0.08480325644504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legend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 lang="zh-CN">
          <a:solidFill>
            <a:schemeClr val="tx1">
              <a:lumMod val="95000"/>
              <a:lumOff val="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微软雅黑" panose="020B0503020204020204" pitchFamily="34" charset="-122"/>
        </a:defRPr>
      </a:pPr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0.76116</cdr:x>
      <cdr:y>0.18744</cdr:y>
    </cdr:from>
    <cdr:to>
      <cdr:x>0.96491</cdr:x>
      <cdr:y>0.26917</cdr:y>
    </cdr:to>
    <cdr:sp>
      <cdr:nvSpPr>
        <cdr:cNvPr id="2" name="矩形 1"/>
        <cdr:cNvSpPr/>
      </cdr:nvSpPr>
      <cdr:spPr xmlns:a="http://schemas.openxmlformats.org/drawingml/2006/main">
        <a:xfrm xmlns:a="http://schemas.openxmlformats.org/drawingml/2006/main">
          <a:off x="3124135" y="458904"/>
          <a:ext cx="836305" cy="200104"/>
        </a:xfrm>
        <a:prstGeom xmlns:a="http://schemas.openxmlformats.org/drawingml/2006/main" prst="rect">
          <a:avLst/>
        </a:prstGeom>
      </cdr:spPr>
      <cdr:txBody xmlns:a="http://schemas.openxmlformats.org/drawingml/2006/main">
        <a:bodyPr vertOverflow="clip" vert="horz" wrap="square" lIns="45720" tIns="45720" rIns="45720" bIns="45720" rtlCol="0" anchor="t" anchorCtr="0">
          <a:normAutofit/>
        </a:bodyPr>
        <a:p>
          <a:r>
            <a:rPr lang="en-US" altLang="zh-CN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P</a:t>
          </a:r>
          <a:r>
            <a: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＜</a:t>
          </a:r>
          <a:r>
            <a:rPr lang="en-US" altLang="zh-CN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0.05</a:t>
          </a:r>
          <a:endParaRPr lang="zh-CN" altLang="en-US" sz="1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0.77478</cdr:x>
      <cdr:y>0.16646</cdr:y>
    </cdr:from>
    <cdr:to>
      <cdr:x>0.9661</cdr:x>
      <cdr:y>0.26917</cdr:y>
    </cdr:to>
    <cdr:sp>
      <cdr:nvSpPr>
        <cdr:cNvPr id="2" name="矩形 1"/>
        <cdr:cNvSpPr/>
      </cdr:nvSpPr>
      <cdr:spPr xmlns:a="http://schemas.openxmlformats.org/drawingml/2006/main">
        <a:xfrm xmlns:a="http://schemas.openxmlformats.org/drawingml/2006/main">
          <a:off x="3291611" y="407539"/>
          <a:ext cx="812844" cy="251470"/>
        </a:xfrm>
        <a:prstGeom xmlns:a="http://schemas.openxmlformats.org/drawingml/2006/main" prst="rect">
          <a:avLst/>
        </a:prstGeom>
      </cdr:spPr>
      <cdr:txBody xmlns:a="http://schemas.openxmlformats.org/drawingml/2006/main">
        <a:bodyPr vertOverflow="clip" vert="horz" wrap="square" lIns="45720" tIns="45720" rIns="45720" bIns="45720" rtlCol="0" anchor="t" anchorCtr="0">
          <a:normAutofit/>
        </a:bodyPr>
        <a:p>
          <a:r>
            <a:rPr lang="en-US" altLang="zh-CN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P</a:t>
          </a:r>
          <a:r>
            <a: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＜</a:t>
          </a:r>
          <a:r>
            <a:rPr lang="en-US" altLang="zh-CN" sz="1000" b="1" dirty="0">
              <a:latin typeface="微软雅黑" panose="020B0503020204020204" pitchFamily="34" charset="-122"/>
              <a:ea typeface="微软雅黑" panose="020B0503020204020204" pitchFamily="34" charset="-122"/>
            </a:rPr>
            <a:t>0.05</a:t>
          </a:r>
          <a:endParaRPr lang="zh-CN" altLang="en-US" sz="1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FF0E9-45DA-4742-B47D-06E7E51CB7A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9F45-0981-41A9-96BA-B8F5013B37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555526"/>
            <a:ext cx="9144000" cy="4104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555526"/>
            <a:ext cx="9144000" cy="4464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6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.png"/><Relationship Id="rId3" Type="http://schemas.openxmlformats.org/officeDocument/2006/relationships/tags" Target="../tags/tag2.xml"/><Relationship Id="rId2" Type="http://schemas.openxmlformats.org/officeDocument/2006/relationships/image" Target="../media/image2.GIF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3" Type="http://schemas.openxmlformats.org/officeDocument/2006/relationships/notesSlide" Target="../notesSlides/notesSlide4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0" Type="http://schemas.openxmlformats.org/officeDocument/2006/relationships/notesSlide" Target="../notesSlides/notesSlide6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4.xml"/><Relationship Id="rId2" Type="http://schemas.openxmlformats.org/officeDocument/2006/relationships/image" Target="../media/image4.png"/><Relationship Id="rId1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9" Type="http://schemas.openxmlformats.org/officeDocument/2006/relationships/notesSlide" Target="../notesSlides/notesSlide9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51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1471295"/>
            <a:ext cx="9144000" cy="20307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971408" y="1996339"/>
            <a:ext cx="4685043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盐酸赛庚啶口服溶液</a:t>
            </a:r>
            <a:endParaRPr lang="zh-CN" altLang="en-US" sz="36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51685" y="2861310"/>
            <a:ext cx="2933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诚济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制药股份有限公司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诚济logo-横向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1564005"/>
            <a:ext cx="1250950" cy="41465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5300980" y="555625"/>
            <a:ext cx="3843020" cy="32804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1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空心弧 52"/>
          <p:cNvSpPr/>
          <p:nvPr/>
        </p:nvSpPr>
        <p:spPr>
          <a:xfrm rot="5400000">
            <a:off x="969961" y="1162730"/>
            <a:ext cx="3142978" cy="2924714"/>
          </a:xfrm>
          <a:prstGeom prst="blockArc">
            <a:avLst>
              <a:gd name="adj1" fmla="val 10897210"/>
              <a:gd name="adj2" fmla="val 6953"/>
              <a:gd name="adj3" fmla="val 124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9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102894" y="950407"/>
            <a:ext cx="4137328" cy="632183"/>
            <a:chOff x="736575" y="3188466"/>
            <a:chExt cx="8755768" cy="1338083"/>
          </a:xfrm>
        </p:grpSpPr>
        <p:sp>
          <p:nvSpPr>
            <p:cNvPr id="3" name="圆角矩形 2"/>
            <p:cNvSpPr/>
            <p:nvPr/>
          </p:nvSpPr>
          <p:spPr>
            <a:xfrm flipH="1">
              <a:off x="1020576" y="3307959"/>
              <a:ext cx="8471767" cy="11325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736575" y="3188466"/>
              <a:ext cx="1338085" cy="1338083"/>
              <a:chOff x="3567745" y="3971974"/>
              <a:chExt cx="1338084" cy="133808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9" name="椭圆 8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" name="椭圆 9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" name="椭圆 7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77"/>
            <p:cNvSpPr txBox="1"/>
            <p:nvPr/>
          </p:nvSpPr>
          <p:spPr>
            <a:xfrm>
              <a:off x="972509" y="3466643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TextBox 72"/>
            <p:cNvSpPr txBox="1"/>
            <p:nvPr/>
          </p:nvSpPr>
          <p:spPr>
            <a:xfrm>
              <a:off x="2321880" y="3483385"/>
              <a:ext cx="5261340" cy="779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31800">
                <a:defRPr/>
              </a:pPr>
              <a:r>
                <a:rPr lang="zh-CN" altLang="en-US" b="1" kern="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基本信息</a:t>
              </a:r>
              <a:endParaRPr lang="zh-CN" altLang="en-US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84931" y="1582590"/>
            <a:ext cx="4137328" cy="632183"/>
            <a:chOff x="736575" y="3188469"/>
            <a:chExt cx="8755767" cy="1338084"/>
          </a:xfrm>
        </p:grpSpPr>
        <p:sp>
          <p:nvSpPr>
            <p:cNvPr id="12" name="圆角矩形 11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椭圆 16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14" name="文本框 77"/>
            <p:cNvSpPr txBox="1"/>
            <p:nvPr/>
          </p:nvSpPr>
          <p:spPr>
            <a:xfrm>
              <a:off x="972509" y="3466644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Box 72"/>
            <p:cNvSpPr txBox="1"/>
            <p:nvPr/>
          </p:nvSpPr>
          <p:spPr>
            <a:xfrm>
              <a:off x="2348757" y="3494137"/>
              <a:ext cx="5261340" cy="779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31800">
                <a:defRPr/>
              </a:pPr>
              <a:r>
                <a:rPr lang="zh-CN" altLang="en-US" b="1" kern="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安全性</a:t>
              </a:r>
              <a:endParaRPr lang="zh-CN" altLang="en-US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675032" y="2240933"/>
            <a:ext cx="4137328" cy="632183"/>
            <a:chOff x="736575" y="3188469"/>
            <a:chExt cx="8755767" cy="1338084"/>
          </a:xfrm>
        </p:grpSpPr>
        <p:sp>
          <p:nvSpPr>
            <p:cNvPr id="21" name="圆角矩形 20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27" name="椭圆 26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椭圆 27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6" name="椭圆 25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23" name="文本框 77"/>
            <p:cNvSpPr txBox="1"/>
            <p:nvPr/>
          </p:nvSpPr>
          <p:spPr>
            <a:xfrm>
              <a:off x="972509" y="3466644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72"/>
            <p:cNvSpPr txBox="1"/>
            <p:nvPr/>
          </p:nvSpPr>
          <p:spPr>
            <a:xfrm>
              <a:off x="2483141" y="3504890"/>
              <a:ext cx="5261340" cy="779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31800">
                <a:defRPr/>
              </a:pPr>
              <a:r>
                <a:rPr lang="zh-CN" altLang="en-US" b="1" kern="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有效性</a:t>
              </a:r>
              <a:endParaRPr lang="zh-CN" altLang="en-US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484931" y="2935101"/>
            <a:ext cx="4137328" cy="632183"/>
            <a:chOff x="736575" y="3188469"/>
            <a:chExt cx="8755767" cy="1338084"/>
          </a:xfrm>
        </p:grpSpPr>
        <p:sp>
          <p:nvSpPr>
            <p:cNvPr id="30" name="圆角矩形 29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36" name="椭圆 35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椭圆 36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5" name="椭圆 34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32" name="文本框 77"/>
            <p:cNvSpPr txBox="1"/>
            <p:nvPr/>
          </p:nvSpPr>
          <p:spPr>
            <a:xfrm>
              <a:off x="972509" y="3466644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72"/>
            <p:cNvSpPr txBox="1"/>
            <p:nvPr/>
          </p:nvSpPr>
          <p:spPr>
            <a:xfrm>
              <a:off x="2348757" y="3542522"/>
              <a:ext cx="5261340" cy="779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31800">
                <a:defRPr/>
              </a:pPr>
              <a:r>
                <a:rPr lang="zh-CN" altLang="en-US" b="1" kern="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创新性</a:t>
              </a:r>
              <a:endParaRPr lang="zh-CN" altLang="en-US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102894" y="3574518"/>
            <a:ext cx="4137328" cy="632183"/>
            <a:chOff x="736575" y="3188469"/>
            <a:chExt cx="8755767" cy="1338084"/>
          </a:xfrm>
        </p:grpSpPr>
        <p:sp>
          <p:nvSpPr>
            <p:cNvPr id="39" name="圆角矩形 38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45" name="椭圆 44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4" name="椭圆 43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41" name="文本框 77"/>
            <p:cNvSpPr txBox="1"/>
            <p:nvPr/>
          </p:nvSpPr>
          <p:spPr>
            <a:xfrm>
              <a:off x="972509" y="3466644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TextBox 72"/>
            <p:cNvSpPr txBox="1"/>
            <p:nvPr/>
          </p:nvSpPr>
          <p:spPr>
            <a:xfrm>
              <a:off x="2321881" y="3467256"/>
              <a:ext cx="5261340" cy="779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31800">
                <a:defRPr/>
              </a:pPr>
              <a:r>
                <a:rPr lang="zh-CN" altLang="en-US" b="1" kern="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公平性</a:t>
              </a:r>
              <a:endParaRPr lang="zh-CN" altLang="en-US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1374846" y="1636536"/>
            <a:ext cx="1864487" cy="1870428"/>
            <a:chOff x="907313" y="1636536"/>
            <a:chExt cx="1864487" cy="1870428"/>
          </a:xfrm>
        </p:grpSpPr>
        <p:grpSp>
          <p:nvGrpSpPr>
            <p:cNvPr id="48" name="组合 47"/>
            <p:cNvGrpSpPr/>
            <p:nvPr/>
          </p:nvGrpSpPr>
          <p:grpSpPr>
            <a:xfrm flipH="1">
              <a:off x="907313" y="1636536"/>
              <a:ext cx="1864487" cy="187042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1" name="同心圆 5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1187624" y="2167762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 录</a:t>
              </a:r>
              <a:endPara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95636" y="2662538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Contents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99085" y="712470"/>
          <a:ext cx="4416425" cy="4201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090"/>
                <a:gridCol w="2553335"/>
              </a:tblGrid>
              <a:tr h="52006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药品通用名称</a:t>
                      </a:r>
                      <a:endParaRPr lang="zh-CN" altLang="en-US" sz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盐酸赛庚啶口服溶液</a:t>
                      </a:r>
                      <a:endParaRPr lang="zh-CN" altLang="en-US" sz="12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32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注册规格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100ml: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40mg</a:t>
                      </a:r>
                      <a:endParaRPr lang="en-US" altLang="zh-CN" sz="12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292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适应症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用于</a:t>
                      </a:r>
                      <a:r>
                        <a:rPr lang="zh-CN" altLang="en-US" sz="12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过敏性疾病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，如</a:t>
                      </a:r>
                      <a:r>
                        <a:rPr lang="zh-CN" altLang="en-US" sz="12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荨麻疹、丘疹性荨麻疹、湿疹、皮肤瘙痒</a:t>
                      </a:r>
                      <a:r>
                        <a:rPr lang="zh-CN" altLang="en-US" sz="12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zh-CN" altLang="en-US" sz="120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488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用法用量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通常，成人口服一次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4mg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10ml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）（以盐酸赛庚啶计），每日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1~3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次。此外，</a:t>
                      </a:r>
                      <a:r>
                        <a:rPr lang="zh-CN" altLang="en-US" sz="12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根据年龄、症状适当增减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zh-CN" altLang="en-US" sz="12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68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中国大陆首次上市时间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2022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lang="zh-CN" altLang="en-US" sz="12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目前大陆地区同通用名药品的上市情况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盐酸赛庚啶片、盐酸</a:t>
                      </a:r>
                      <a:r>
                        <a:rPr lang="zh-CN" altLang="en-US" sz="14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赛庚啶乳膏</a:t>
                      </a:r>
                      <a:endParaRPr lang="zh-CN" altLang="en-US" sz="1400" b="1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016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全球首个上市国家</a:t>
                      </a:r>
                      <a:r>
                        <a:rPr lang="en-US" altLang="zh-CN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endParaRPr lang="en-US" altLang="zh-CN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地区及上市时间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1962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月，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日本</a:t>
                      </a:r>
                      <a:endParaRPr lang="zh-CN" altLang="en-US" sz="12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8323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是否</a:t>
                      </a:r>
                      <a:r>
                        <a:rPr lang="en-US" altLang="zh-CN" sz="12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OTC</a:t>
                      </a:r>
                      <a:endParaRPr lang="en-US" altLang="zh-CN" sz="12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否</a:t>
                      </a:r>
                      <a:endParaRPr lang="zh-CN" altLang="en-US" sz="12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>
                    <a:lnT w="12700" cmpd="sng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T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650" y="69215"/>
            <a:ext cx="1457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基本信息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矩形 32"/>
          <p:cNvSpPr/>
          <p:nvPr>
            <p:custDataLst>
              <p:tags r:id="rId2"/>
            </p:custDataLst>
          </p:nvPr>
        </p:nvSpPr>
        <p:spPr>
          <a:xfrm>
            <a:off x="299085" y="724535"/>
            <a:ext cx="4263390" cy="4102735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4643755" y="713105"/>
            <a:ext cx="4263390" cy="4102735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5220335" y="760645"/>
            <a:ext cx="3048000" cy="27559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1200" b="1">
                <a:latin typeface="Arial" panose="020B0604020202020204" pitchFamily="34" charset="0"/>
                <a:ea typeface="微软雅黑" panose="020B0503020204020204" pitchFamily="34" charset="-122"/>
              </a:rPr>
              <a:t>参照药品建议：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盐酸赛庚啶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片</a:t>
            </a:r>
            <a:endParaRPr lang="zh-CN" altLang="en-US" sz="1200" b="1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4"/>
            </p:custDataLst>
          </p:nvPr>
        </p:nvSpPr>
        <p:spPr>
          <a:xfrm>
            <a:off x="4716145" y="991870"/>
            <a:ext cx="4178300" cy="150431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50000"/>
              </a:lnSpc>
            </a:pPr>
            <a:r>
              <a:rPr lang="zh-CN" altLang="en-US" sz="1200" b="1">
                <a:latin typeface="Arial" panose="020B0604020202020204" pitchFamily="34" charset="0"/>
                <a:ea typeface="微软雅黑" panose="020B0503020204020204" pitchFamily="34" charset="-122"/>
              </a:rPr>
              <a:t>参照药品选择理由：</a:t>
            </a:r>
            <a:endParaRPr lang="zh-CN" altLang="en-US" sz="1200" b="1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marL="171450" indent="-17145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盐酸赛庚啶片为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医保目录内</a:t>
            </a:r>
            <a:r>
              <a:rPr lang="zh-CN" altLang="en-US" sz="1200" u="sng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同通用名不同剂型产品</a:t>
            </a: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171450" indent="-17145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</a:rPr>
              <a:t>均为一代</a:t>
            </a: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</a:rPr>
              <a:t>抗组胺药，适用于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过敏性疾病</a:t>
            </a: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</a:rPr>
              <a:t>如荨麻疹的治疗</a:t>
            </a: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marL="171450" indent="-17145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</a:rPr>
              <a:t>给药途径均为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口服</a:t>
            </a:r>
            <a:endParaRPr lang="zh-CN" altLang="en-US" sz="1200" b="1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5"/>
            </p:custDataLst>
          </p:nvPr>
        </p:nvSpPr>
        <p:spPr>
          <a:xfrm>
            <a:off x="4716145" y="2355850"/>
            <a:ext cx="4178300" cy="19932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>
                <a:latin typeface="Arial" panose="020B0604020202020204" pitchFamily="34" charset="0"/>
                <a:ea typeface="微软雅黑" panose="020B0503020204020204" pitchFamily="34" charset="-122"/>
              </a:rPr>
              <a:t>与参照药品相比的优势和不足：</a:t>
            </a:r>
            <a:endParaRPr lang="zh-CN" altLang="en-US" sz="1200" b="1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口服液体制剂对于吞咽困难患者，具备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更好的依从性</a:t>
            </a: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和用药体验</a:t>
            </a: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对于用药量需要适度增减患者，可以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精确控制用药量</a:t>
            </a: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，保障产品疗效</a:t>
            </a: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口服液体制剂相较于口服常释剂型，具有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吸收快，起效迅速</a:t>
            </a:r>
            <a:r>
              <a:rPr lang="zh-CN" altLang="en-US" sz="12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，适用人群广泛的特点，可以快速缓解症状</a:t>
            </a: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24505" y="88900"/>
            <a:ext cx="60286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盐酸赛庚啶口服溶液是</a:t>
            </a:r>
            <a:r>
              <a:rPr lang="zh-CN" altLang="en-US" sz="1800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独家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首仿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药物，填补了国内</a:t>
            </a:r>
            <a:r>
              <a:rPr lang="zh-CN" altLang="en-US" sz="1800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剂型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空白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101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基本信息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0" name="组合 9"/>
          <p:cNvGrpSpPr/>
          <p:nvPr>
            <p:custDataLst>
              <p:tags r:id="rId1"/>
            </p:custDataLst>
          </p:nvPr>
        </p:nvGrpSpPr>
        <p:grpSpPr>
          <a:xfrm>
            <a:off x="514985" y="699770"/>
            <a:ext cx="3929380" cy="4032885"/>
            <a:chOff x="811" y="1102"/>
            <a:chExt cx="6188" cy="6351"/>
          </a:xfrm>
        </p:grpSpPr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811" y="1105"/>
              <a:ext cx="6185" cy="634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>
              <a:off x="811" y="1102"/>
              <a:ext cx="6188" cy="91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所治疗疾病基本情况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4787900" y="699770"/>
            <a:ext cx="3975735" cy="4033520"/>
            <a:chOff x="7314" y="1102"/>
            <a:chExt cx="6261" cy="6352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7314" y="1105"/>
              <a:ext cx="6261" cy="634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7314" y="1102"/>
              <a:ext cx="6261" cy="91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临床未满足的需求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431165" y="1348105"/>
            <a:ext cx="3902710" cy="2445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全国大约有</a:t>
            </a:r>
            <a:r>
              <a:rPr lang="en-US" alt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2.8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亿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过敏性疾病患者，发病率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超</a:t>
            </a:r>
            <a:r>
              <a:rPr lang="en-US" alt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%</a:t>
            </a:r>
            <a:endParaRPr lang="zh-CN" altLang="en-US" sz="1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400">
                <a:ea typeface="微软雅黑" panose="020B0503020204020204" pitchFamily="34" charset="-122"/>
                <a:sym typeface="+mn-ea"/>
              </a:rPr>
              <a:t>症状严重患者</a:t>
            </a:r>
            <a:r>
              <a:rPr lang="zh-CN" altLang="en-US" sz="1400" b="1" u="sng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夜间瘙痒剧烈或伴有睡眠障碍</a:t>
            </a:r>
            <a:endParaRPr lang="zh-CN" altLang="en-US" sz="1400" b="1" u="sng">
              <a:solidFill>
                <a:srgbClr val="C00000"/>
              </a:solidFill>
              <a:ea typeface="微软雅黑" panose="020B0503020204020204" pitchFamily="34" charset="-122"/>
              <a:sym typeface="+mn-ea"/>
            </a:endParaRPr>
          </a:p>
          <a:p>
            <a:pPr marL="285750" indent="-28575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400" b="1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儿童</a:t>
            </a:r>
            <a:r>
              <a:rPr lang="zh-CN" altLang="en-US" sz="1400">
                <a:ea typeface="微软雅黑" panose="020B0503020204020204" pitchFamily="34" charset="-122"/>
                <a:sym typeface="+mn-ea"/>
              </a:rPr>
              <a:t>和</a:t>
            </a:r>
            <a:r>
              <a:rPr lang="zh-CN" altLang="en-US" sz="1400" b="1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成年</a:t>
            </a:r>
            <a:r>
              <a:rPr lang="zh-CN" altLang="en-US" sz="1400">
                <a:ea typeface="微软雅黑" panose="020B0503020204020204" pitchFamily="34" charset="-122"/>
                <a:sym typeface="+mn-ea"/>
              </a:rPr>
              <a:t>过敏性疾病患者中，睡眠障碍发生率分别为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47%~80%</a:t>
            </a:r>
            <a:r>
              <a:rPr lang="zh-CN" altLang="en-US" sz="1400">
                <a:ea typeface="微软雅黑" panose="020B0503020204020204" pitchFamily="34" charset="-122"/>
                <a:sym typeface="+mn-ea"/>
              </a:rPr>
              <a:t>和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33%~87.1</a:t>
            </a:r>
            <a:r>
              <a:rPr lang="en-US" alt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%</a:t>
            </a:r>
            <a:endParaRPr lang="zh-CN" altLang="en-US" sz="1400" b="1">
              <a:solidFill>
                <a:srgbClr val="C00000"/>
              </a:solidFill>
              <a:ea typeface="微软雅黑" panose="020B0503020204020204" pitchFamily="34" charset="-122"/>
              <a:sym typeface="+mn-ea"/>
            </a:endParaRPr>
          </a:p>
          <a:p>
            <a:pPr marL="285750" indent="-28575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基层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治疗使用二代抗组胺药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时会</a:t>
            </a:r>
            <a:r>
              <a:rPr lang="zh-CN" altLang="en-US" sz="1600" b="1" u="sng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联合使用一代抗组胺药</a:t>
            </a:r>
            <a:endParaRPr lang="zh-CN" altLang="en-US" sz="1600" b="1" u="sng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4788535" y="1051560"/>
            <a:ext cx="3701415" cy="24758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目录内，一代抗组胺药</a:t>
            </a:r>
            <a:r>
              <a:rPr lang="zh-CN" altLang="en-US" sz="1400" b="1" u="sng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仅有口服常释剂型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，未有口服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液体制剂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对于老人、儿童及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吞咽困难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的患者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服用不便，依从性差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不能满足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因病情需要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增减用药量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的患者，治疗效果不佳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2996565" y="93345"/>
            <a:ext cx="6146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口服液体制剂可广泛用于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儿童及吞咽困难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患者，提高患者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依从性</a:t>
            </a:r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752475" y="3990975"/>
            <a:ext cx="35191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过敏性疾病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严重影响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了国民身心健康！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4860290" y="3411855"/>
            <a:ext cx="38474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盐酸赛庚啶口服溶液具有吸收快，起效迅速、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精确控制用药量、适用人群广泛的特点，可以显著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改善患者的</a:t>
            </a:r>
            <a:r>
              <a:rPr 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依从性</a:t>
            </a:r>
            <a:r>
              <a:rPr 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！</a:t>
            </a:r>
            <a:endParaRPr lang="zh-CN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101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安全性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95605" y="843280"/>
            <a:ext cx="2736215" cy="11525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说明书收载的安全性信息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>
            <p:custDataLst>
              <p:tags r:id="rId1"/>
            </p:custDataLst>
          </p:nvPr>
        </p:nvSpPr>
        <p:spPr>
          <a:xfrm>
            <a:off x="395605" y="2139315"/>
            <a:ext cx="2736215" cy="11525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国内外不良反应发生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395605" y="3435350"/>
            <a:ext cx="2736215" cy="112966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与目录内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酮替芬安全性方面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对比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069590" y="764540"/>
            <a:ext cx="5648325" cy="1328420"/>
            <a:chOff x="4834" y="1215"/>
            <a:chExt cx="8820" cy="1920"/>
          </a:xfrm>
        </p:grpSpPr>
        <p:sp>
          <p:nvSpPr>
            <p:cNvPr id="8" name="同侧圆角矩形 7"/>
            <p:cNvSpPr/>
            <p:nvPr/>
          </p:nvSpPr>
          <p:spPr>
            <a:xfrm rot="5400000">
              <a:off x="8236" y="-2088"/>
              <a:ext cx="1920" cy="8526"/>
            </a:xfrm>
            <a:prstGeom prst="round2Same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834" y="1219"/>
              <a:ext cx="8820" cy="186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indent="0" fontAlgn="auto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【不良反应】与其他药物相似，本品可能引起以下不良反应，头晕、朦胧感、疲劳等</a:t>
              </a:r>
              <a:endParaRPr lang="zh-CN" altLang="en-US" sz="1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indent="0" fontAlgn="auto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【禁忌】1.角膜阻塞性青光眼患者；2.狭窄性胃溃疡患者；3.幽门十二指肠梗阻患者；4.前列腺肥大等下尿路梗阻患者；5.急性支气管哮喘患者等</a:t>
              </a:r>
              <a:endParaRPr lang="zh-CN" altLang="en-US" sz="1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indent="0" fontAlgn="auto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【注意事项】(1)支气管哮喘或有其既往病史患者(2)开角型青光眼患者(3)眼压升高患者等</a:t>
              </a:r>
              <a:endParaRPr lang="zh-CN" altLang="en-US" sz="1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indent="0" fontAlgn="auto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【药物相互作用】1.酒精2.中枢神经系统抑制剂、安眠药、镇静剂、镇定剂、抗焦虑剂等3.单胺氧化酶抑制剂存在持续抗胆碱作用，有增强的风险。机制不明等。</a:t>
              </a:r>
              <a:endParaRPr lang="zh-CN" altLang="en-US" sz="1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131820" y="2159635"/>
            <a:ext cx="5414645" cy="1224915"/>
            <a:chOff x="4932" y="3285"/>
            <a:chExt cx="8526" cy="2012"/>
          </a:xfrm>
        </p:grpSpPr>
        <p:sp>
          <p:nvSpPr>
            <p:cNvPr id="10" name="同侧圆角矩形 9"/>
            <p:cNvSpPr/>
            <p:nvPr>
              <p:custDataLst>
                <p:tags r:id="rId3"/>
              </p:custDataLst>
            </p:nvPr>
          </p:nvSpPr>
          <p:spPr>
            <a:xfrm rot="5400000">
              <a:off x="8189" y="28"/>
              <a:ext cx="2012" cy="8526"/>
            </a:xfrm>
            <a:prstGeom prst="round2Same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4933" y="3483"/>
              <a:ext cx="8144" cy="12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indent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zh-CN" altLang="en-US" sz="1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各国家或地区药监部门5年内未发布任何安全性警告、黑框警告、撤市信息</a:t>
              </a:r>
              <a:endPara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132455" y="3453765"/>
            <a:ext cx="5504815" cy="1370965"/>
            <a:chOff x="4933" y="5439"/>
            <a:chExt cx="8669" cy="2159"/>
          </a:xfrm>
        </p:grpSpPr>
        <p:sp>
          <p:nvSpPr>
            <p:cNvPr id="12" name="同侧圆角矩形 11"/>
            <p:cNvSpPr/>
            <p:nvPr>
              <p:custDataLst>
                <p:tags r:id="rId5"/>
              </p:custDataLst>
            </p:nvPr>
          </p:nvSpPr>
          <p:spPr>
            <a:xfrm rot="5400000">
              <a:off x="8288" y="2083"/>
              <a:ext cx="1815" cy="8526"/>
            </a:xfrm>
            <a:prstGeom prst="round2Same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6"/>
              </p:custDataLst>
            </p:nvPr>
          </p:nvSpPr>
          <p:spPr>
            <a:xfrm>
              <a:off x="4934" y="5488"/>
              <a:ext cx="8668" cy="211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indent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一项196例</a:t>
              </a:r>
              <a:r>
                <a:rPr lang="zh-CN" altLang="en-US" sz="12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儿童喘息患者</a:t>
              </a: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的疗效对比试验结果表明，赛庚啶组总有效率为 100</a:t>
              </a:r>
              <a:r>
                <a:rPr lang="en-US" altLang="zh-CN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.</a:t>
              </a: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0% 高于酮替芬组的 69</a:t>
              </a:r>
              <a:r>
                <a:rPr lang="en-US" altLang="zh-CN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.</a:t>
              </a: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4%，临床治疗咳嗽消失时间、喘息消失时间、哮鸣消失时间、流涕消失时间均短于酮替芬组，两组差异显著。赛庚啶佐治儿童喘息较酮替芬具有明显效果，且</a:t>
              </a:r>
              <a:r>
                <a:rPr lang="zh-CN" altLang="en-US" sz="12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未发现明显不良反应</a:t>
              </a:r>
              <a:r>
                <a:rPr lang="en-US" altLang="zh-CN" sz="1000" baseline="30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*</a:t>
              </a:r>
              <a:r>
                <a:rPr lang="zh-CN" altLang="en-US" sz="1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。</a:t>
              </a:r>
              <a:endParaRPr lang="zh-CN" altLang="en-US" sz="1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indent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altLang="zh-CN" sz="6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*:</a:t>
              </a:r>
              <a:r>
                <a:rPr lang="zh-CN" altLang="en-US" sz="6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葛必胜.赛庚啶与酮替芬治疗儿童喘息的疗效对比观察</a:t>
              </a:r>
              <a:endParaRPr lang="zh-CN" altLang="en-US" sz="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2483485" y="79375"/>
            <a:ext cx="65297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赛庚啶上市多年未发生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任何安全性警告、黑框警告、撤市信息</a:t>
            </a:r>
            <a:endParaRPr lang="zh-CN" altLang="en-US" sz="2000" b="1">
              <a:solidFill>
                <a:schemeClr val="accent6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图表 6"/>
          <p:cNvGraphicFramePr/>
          <p:nvPr>
            <p:custDataLst>
              <p:tags r:id="rId4"/>
            </p:custDataLst>
          </p:nvPr>
        </p:nvGraphicFramePr>
        <p:xfrm>
          <a:off x="4787900" y="2988310"/>
          <a:ext cx="3875405" cy="201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51321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有效性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5" name="图表 14"/>
          <p:cNvGraphicFramePr/>
          <p:nvPr>
            <p:custDataLst>
              <p:tags r:id="rId5"/>
            </p:custDataLst>
          </p:nvPr>
        </p:nvGraphicFramePr>
        <p:xfrm>
          <a:off x="107315" y="1491615"/>
          <a:ext cx="4264660" cy="3039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27330" y="699770"/>
            <a:ext cx="4091940" cy="73088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盐酸赛庚啶治疗</a:t>
            </a:r>
            <a:r>
              <a:rPr lang="en-US" alt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例荨麻疹等皮肤病患者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总有效率</a:t>
            </a:r>
            <a:r>
              <a:rPr lang="en-US" alt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95.71%</a:t>
            </a:r>
            <a:r>
              <a:rPr lang="en-US" altLang="zh-CN" sz="1600" b="1" baseline="300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[1]</a:t>
            </a:r>
            <a:endParaRPr lang="en-US" altLang="zh-CN" sz="1600" b="1" baseline="30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10" name="图表 9"/>
          <p:cNvGraphicFramePr/>
          <p:nvPr>
            <p:custDataLst>
              <p:tags r:id="rId6"/>
            </p:custDataLst>
          </p:nvPr>
        </p:nvGraphicFramePr>
        <p:xfrm>
          <a:off x="4787900" y="1142365"/>
          <a:ext cx="3851910" cy="1798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4716145" y="492125"/>
            <a:ext cx="3923665" cy="65024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相比酮替芬，盐酸赛庚啶可显著改善儿童喘息的相关临床症状，治疗总有效率达</a:t>
            </a:r>
            <a:r>
              <a:rPr lang="en-US" alt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100.0%</a:t>
            </a:r>
            <a:r>
              <a:rPr lang="en-US" altLang="zh-CN" sz="1400" b="1" baseline="300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[2]</a:t>
            </a:r>
            <a:endParaRPr lang="en-US" altLang="zh-CN" sz="1400" b="1" baseline="30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9735" y="4634230"/>
            <a:ext cx="43986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00"/>
              <a:t>[1]刘辅仁,高锦程.国产新药盐酸赛庚啶治疗荨麻疹等皮肤病临床疗效报告[J].陕西新医药,1980(12):34-36.</a:t>
            </a:r>
            <a:endParaRPr lang="zh-CN" altLang="en-US" sz="500"/>
          </a:p>
          <a:p>
            <a:r>
              <a:rPr lang="en-US" altLang="zh-CN" sz="500"/>
              <a:t>[2]</a:t>
            </a:r>
            <a:r>
              <a:rPr lang="zh-CN" altLang="en-US" sz="500"/>
              <a:t>叶素芬.赛庚啶佐治哮喘性支气管炎疗效观察[J].医药导报,1997(06):283.</a:t>
            </a:r>
            <a:endParaRPr lang="zh-CN" altLang="en-US" sz="500"/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2221230" y="51435"/>
            <a:ext cx="68510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赛庚啶临床使用有疗效，可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改善荨麻疹、皮肤瘙痒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相关临床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症状</a:t>
            </a:r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1321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有效性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48" name="表格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20" y="1027430"/>
          <a:ext cx="8650605" cy="3717290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2639060"/>
                <a:gridCol w="3211830"/>
                <a:gridCol w="2799715"/>
              </a:tblGrid>
              <a:tr h="430530"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指南发布单位</a:t>
                      </a:r>
                      <a:endParaRPr lang="zh-CN" sz="11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Ctr="1"/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临床指南</a:t>
                      </a:r>
                      <a:r>
                        <a:rPr lang="en-US" altLang="zh-CN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CN" altLang="en-US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诊疗</a:t>
                      </a:r>
                      <a:r>
                        <a:rPr lang="zh-CN" altLang="en-US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规范</a:t>
                      </a:r>
                      <a:endParaRPr lang="zh-CN" altLang="en-US" sz="11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Ctr="1"/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sz="11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推荐用药论述</a:t>
                      </a:r>
                      <a:endParaRPr lang="zh-CN" sz="11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Ctr="1"/>
                </a:tc>
              </a:tr>
              <a:tr h="106616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中国中西医结合学会皮肤性病</a:t>
                      </a:r>
                      <a:endParaRPr lang="en-US" alt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专业委员会</a:t>
                      </a:r>
                      <a:endParaRPr 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《抗组胺药治疗</a:t>
                      </a:r>
                      <a:r>
                        <a:rPr lang="zh-CN" sz="1200" b="1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皮炎湿疹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类皮肤病临床应用</a:t>
                      </a:r>
                      <a:endParaRPr lang="en-US" alt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专家共识》（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2021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年）</a:t>
                      </a:r>
                      <a:endParaRPr 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对于瘙痒明显或伴有睡眠障碍者建议短期(1周左右)使用一代抗组胺药，一代抗组胺药包括：</a:t>
                      </a:r>
                      <a:r>
                        <a:rPr sz="12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赛庚啶</a:t>
                      </a:r>
                      <a:r>
                        <a:rPr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等。</a:t>
                      </a:r>
                      <a:endParaRPr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2771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中华医学会变态反应学分会</a:t>
                      </a:r>
                      <a:endParaRPr lang="en-US" alt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儿童过敏和哮喘学组</a:t>
                      </a:r>
                      <a:endParaRPr lang="zh-CN" altLang="en-US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《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抗组胺</a:t>
                      </a: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H</a:t>
                      </a:r>
                      <a:r>
                        <a:rPr lang="en-US" altLang="zh-CN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受体药在</a:t>
                      </a:r>
                      <a:r>
                        <a:rPr lang="zh-CN" altLang="en-US" sz="1200" b="1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儿童常见过敏性疾病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中</a:t>
                      </a:r>
                      <a:endParaRPr lang="en-US" alt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应用的专家共识</a:t>
                      </a: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》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（</a:t>
                      </a: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2018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年）</a:t>
                      </a:r>
                      <a:endParaRPr lang="zh-CN" altLang="en-US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推荐</a:t>
                      </a:r>
                      <a:r>
                        <a:rPr lang="zh-CN" altLang="en-US" sz="12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第一代抗组胺药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短期间断性用于因瘙痒、搔抓而睡眠缺失的患儿</a:t>
                      </a:r>
                      <a:endParaRPr lang="zh-CN" altLang="en-US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</a:tr>
              <a:tr h="78232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中国中西医结合学会皮肤性病专业</a:t>
                      </a:r>
                      <a:endParaRPr lang="en-US" alt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委员会环境与职业性皮肤病学组</a:t>
                      </a:r>
                      <a:endParaRPr lang="zh-CN" altLang="en-US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《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抗组胺药在</a:t>
                      </a:r>
                      <a:r>
                        <a:rPr lang="zh-CN" altLang="en-US" sz="1200" b="1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皮肤科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应用专家共识</a:t>
                      </a:r>
                      <a:r>
                        <a:rPr lang="en-US" alt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》2017</a:t>
                      </a: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年</a:t>
                      </a:r>
                      <a:endParaRPr lang="zh-CN" altLang="en-US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寒冷性荨麻疹首选</a:t>
                      </a:r>
                      <a:r>
                        <a:rPr lang="zh-CN" altLang="en-US" sz="14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赛庚啶</a:t>
                      </a:r>
                      <a:endParaRPr lang="zh-CN" altLang="en-US" sz="14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056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b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中华医学会变态反应分会呼吸过敏学组</a:t>
                      </a:r>
                      <a:endParaRPr 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《中国</a:t>
                      </a:r>
                      <a:r>
                        <a:rPr lang="zh-CN" sz="1200" b="1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过敏性哮喘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诊治指南》</a:t>
                      </a:r>
                      <a:endParaRPr lang="en-US" alt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（第一版，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2019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年）</a:t>
                      </a:r>
                      <a:endParaRPr lang="zh-CN" sz="1200" b="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第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代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H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抗组胺药推荐</a:t>
                      </a:r>
                      <a:r>
                        <a:rPr lang="zh-CN" sz="14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赛庚啶</a:t>
                      </a:r>
                      <a:endParaRPr lang="zh-CN" sz="14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 anchorCtr="1"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627630" y="551815"/>
            <a:ext cx="4341495" cy="39878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0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国内外权威指南共识一致推荐</a:t>
            </a:r>
            <a:endParaRPr lang="zh-CN" altLang="en-US" sz="2000" b="1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685540" y="123190"/>
            <a:ext cx="53867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赛庚啶具有多个权威指南共识的一致推荐，</a:t>
            </a:r>
            <a:r>
              <a:rPr lang="zh-CN" altLang="en-US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临床疗效明确</a:t>
            </a:r>
            <a:endParaRPr lang="zh-CN" altLang="en-US" sz="1600" b="1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401" y="69101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创新性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605" y="1347470"/>
            <a:ext cx="3529330" cy="2969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4490" y="1923415"/>
            <a:ext cx="34950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盐酸赛庚啶口服溶液是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国内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独家首仿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药物并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通过一致性评价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口服溶液剂型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填补了国内产品的空缺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3996055" y="2427605"/>
            <a:ext cx="791845" cy="6477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87450" y="987425"/>
            <a:ext cx="2056130" cy="3683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创新点</a:t>
            </a:r>
            <a:r>
              <a:rPr lang="en-US" altLang="zh-CN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剂型创新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67910" y="1347470"/>
            <a:ext cx="4072890" cy="300228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5629910" y="979170"/>
            <a:ext cx="2404745" cy="3683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创新带来的患者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获益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 descr="7b0a202020202262756c6c6574223a20227b5c2263617465676f727949645c223a5c225c222c5c2274656d706c61746549645c223a32303233313538357d220a7d0a"/>
          <p:cNvSpPr txBox="1"/>
          <p:nvPr/>
        </p:nvSpPr>
        <p:spPr>
          <a:xfrm>
            <a:off x="4787900" y="1275715"/>
            <a:ext cx="4250690" cy="3091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Blip>
                <a:blip r:embed="rId2"/>
              </a:buBlip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服用剂量小、口感好、吸收快、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奏效迅速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Blip>
                <a:blip r:embed="rId2"/>
              </a:buBlip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可显著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患者的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依从性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儿童及吞咽困难患者的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用药风险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Blip>
                <a:blip r:embed="rId2"/>
              </a:buBlip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包装盒中附带量杯，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易于分剂量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，操作简便，同时可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减少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儿童分剂量用药存在的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安全问题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Blip>
                <a:blip r:embed="rId2"/>
              </a:buBlip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不添加蔗糖，属于无糖溶液，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适合糖尿病患者，使用人群更加广泛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253990" y="-20320"/>
            <a:ext cx="429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盐酸赛庚啶口服溶液已</a:t>
            </a:r>
            <a:r>
              <a:rPr lang="zh-CN" altLang="en-US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通过一致性评价</a:t>
            </a:r>
            <a:endParaRPr lang="zh-CN" altLang="en-US" sz="1600" b="1">
              <a:solidFill>
                <a:schemeClr val="accent6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为患者</a:t>
            </a:r>
            <a:r>
              <a:rPr lang="zh-CN" altLang="en-US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用药质量和疗效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提供了充分保障</a:t>
            </a:r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9896"/>
            <a:ext cx="252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1800"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公平性</a:t>
            </a:r>
            <a:r>
              <a: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一</a:t>
            </a:r>
            <a:endParaRPr lang="zh-CN" altLang="en-US" sz="2400" b="1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圆角矩形 4"/>
          <p:cNvSpPr/>
          <p:nvPr>
            <p:custDataLst>
              <p:tags r:id="rId1"/>
            </p:custDataLst>
          </p:nvPr>
        </p:nvSpPr>
        <p:spPr>
          <a:xfrm>
            <a:off x="539750" y="915670"/>
            <a:ext cx="3672840" cy="165544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514985" y="2823845"/>
            <a:ext cx="3697605" cy="17589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>
            <p:custDataLst>
              <p:tags r:id="rId3"/>
            </p:custDataLst>
          </p:nvPr>
        </p:nvSpPr>
        <p:spPr>
          <a:xfrm>
            <a:off x="4572000" y="915670"/>
            <a:ext cx="3697605" cy="165544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4"/>
            </p:custDataLst>
          </p:nvPr>
        </p:nvSpPr>
        <p:spPr>
          <a:xfrm>
            <a:off x="4572000" y="2823845"/>
            <a:ext cx="3702685" cy="17583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547495" y="915670"/>
            <a:ext cx="1842770" cy="33718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对公共健康的影响</a:t>
            </a:r>
            <a:endParaRPr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507990" y="915670"/>
            <a:ext cx="1842770" cy="33718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符合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保基本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原则</a:t>
            </a:r>
            <a:endParaRPr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1475740" y="2823845"/>
            <a:ext cx="1842770" cy="33718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弥补目录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短板</a:t>
            </a:r>
            <a:endParaRPr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580380" y="2823845"/>
            <a:ext cx="1842770" cy="33718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临床管理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便利</a:t>
            </a:r>
            <a:endParaRPr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3" name="Freeform 45"/>
          <p:cNvSpPr>
            <a:spLocks noEditPoints="1"/>
          </p:cNvSpPr>
          <p:nvPr>
            <p:custDataLst>
              <p:tags r:id="rId9"/>
            </p:custDataLst>
          </p:nvPr>
        </p:nvSpPr>
        <p:spPr bwMode="black">
          <a:xfrm>
            <a:off x="5240655" y="915670"/>
            <a:ext cx="267335" cy="272415"/>
          </a:xfrm>
          <a:custGeom>
            <a:avLst/>
            <a:gdLst>
              <a:gd name="T0" fmla="*/ 135 w 140"/>
              <a:gd name="T1" fmla="*/ 85 h 151"/>
              <a:gd name="T2" fmla="*/ 140 w 140"/>
              <a:gd name="T3" fmla="*/ 96 h 151"/>
              <a:gd name="T4" fmla="*/ 134 w 140"/>
              <a:gd name="T5" fmla="*/ 106 h 151"/>
              <a:gd name="T6" fmla="*/ 137 w 140"/>
              <a:gd name="T7" fmla="*/ 117 h 151"/>
              <a:gd name="T8" fmla="*/ 129 w 140"/>
              <a:gd name="T9" fmla="*/ 128 h 151"/>
              <a:gd name="T10" fmla="*/ 128 w 140"/>
              <a:gd name="T11" fmla="*/ 137 h 151"/>
              <a:gd name="T12" fmla="*/ 116 w 140"/>
              <a:gd name="T13" fmla="*/ 148 h 151"/>
              <a:gd name="T14" fmla="*/ 65 w 140"/>
              <a:gd name="T15" fmla="*/ 148 h 151"/>
              <a:gd name="T16" fmla="*/ 33 w 140"/>
              <a:gd name="T17" fmla="*/ 142 h 151"/>
              <a:gd name="T18" fmla="*/ 33 w 140"/>
              <a:gd name="T19" fmla="*/ 82 h 151"/>
              <a:gd name="T20" fmla="*/ 34 w 140"/>
              <a:gd name="T21" fmla="*/ 82 h 151"/>
              <a:gd name="T22" fmla="*/ 34 w 140"/>
              <a:gd name="T23" fmla="*/ 82 h 151"/>
              <a:gd name="T24" fmla="*/ 37 w 140"/>
              <a:gd name="T25" fmla="*/ 82 h 151"/>
              <a:gd name="T26" fmla="*/ 60 w 140"/>
              <a:gd name="T27" fmla="*/ 48 h 151"/>
              <a:gd name="T28" fmla="*/ 68 w 140"/>
              <a:gd name="T29" fmla="*/ 39 h 151"/>
              <a:gd name="T30" fmla="*/ 81 w 140"/>
              <a:gd name="T31" fmla="*/ 3 h 151"/>
              <a:gd name="T32" fmla="*/ 97 w 140"/>
              <a:gd name="T33" fmla="*/ 8 h 151"/>
              <a:gd name="T34" fmla="*/ 99 w 140"/>
              <a:gd name="T35" fmla="*/ 35 h 151"/>
              <a:gd name="T36" fmla="*/ 90 w 140"/>
              <a:gd name="T37" fmla="*/ 60 h 151"/>
              <a:gd name="T38" fmla="*/ 130 w 140"/>
              <a:gd name="T39" fmla="*/ 62 h 151"/>
              <a:gd name="T40" fmla="*/ 140 w 140"/>
              <a:gd name="T41" fmla="*/ 77 h 151"/>
              <a:gd name="T42" fmla="*/ 135 w 140"/>
              <a:gd name="T43" fmla="*/ 85 h 151"/>
              <a:gd name="T44" fmla="*/ 30 w 140"/>
              <a:gd name="T45" fmla="*/ 137 h 151"/>
              <a:gd name="T46" fmla="*/ 30 w 140"/>
              <a:gd name="T47" fmla="*/ 137 h 151"/>
              <a:gd name="T48" fmla="*/ 30 w 140"/>
              <a:gd name="T49" fmla="*/ 82 h 151"/>
              <a:gd name="T50" fmla="*/ 23 w 140"/>
              <a:gd name="T51" fmla="*/ 76 h 151"/>
              <a:gd name="T52" fmla="*/ 7 w 140"/>
              <a:gd name="T53" fmla="*/ 76 h 151"/>
              <a:gd name="T54" fmla="*/ 0 w 140"/>
              <a:gd name="T55" fmla="*/ 82 h 151"/>
              <a:gd name="T56" fmla="*/ 0 w 140"/>
              <a:gd name="T57" fmla="*/ 137 h 151"/>
              <a:gd name="T58" fmla="*/ 7 w 140"/>
              <a:gd name="T59" fmla="*/ 144 h 151"/>
              <a:gd name="T60" fmla="*/ 23 w 140"/>
              <a:gd name="T61" fmla="*/ 144 h 151"/>
              <a:gd name="T62" fmla="*/ 30 w 140"/>
              <a:gd name="T63" fmla="*/ 137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0" h="151">
                <a:moveTo>
                  <a:pt x="135" y="85"/>
                </a:moveTo>
                <a:cubicBezTo>
                  <a:pt x="135" y="88"/>
                  <a:pt x="140" y="93"/>
                  <a:pt x="140" y="96"/>
                </a:cubicBezTo>
                <a:cubicBezTo>
                  <a:pt x="140" y="99"/>
                  <a:pt x="134" y="103"/>
                  <a:pt x="134" y="106"/>
                </a:cubicBezTo>
                <a:cubicBezTo>
                  <a:pt x="133" y="109"/>
                  <a:pt x="137" y="114"/>
                  <a:pt x="137" y="117"/>
                </a:cubicBezTo>
                <a:cubicBezTo>
                  <a:pt x="137" y="121"/>
                  <a:pt x="130" y="125"/>
                  <a:pt x="129" y="128"/>
                </a:cubicBezTo>
                <a:cubicBezTo>
                  <a:pt x="128" y="130"/>
                  <a:pt x="129" y="135"/>
                  <a:pt x="128" y="137"/>
                </a:cubicBezTo>
                <a:cubicBezTo>
                  <a:pt x="127" y="141"/>
                  <a:pt x="120" y="147"/>
                  <a:pt x="116" y="148"/>
                </a:cubicBezTo>
                <a:cubicBezTo>
                  <a:pt x="104" y="151"/>
                  <a:pt x="65" y="148"/>
                  <a:pt x="65" y="148"/>
                </a:cubicBezTo>
                <a:cubicBezTo>
                  <a:pt x="65" y="148"/>
                  <a:pt x="65" y="148"/>
                  <a:pt x="33" y="142"/>
                </a:cubicBezTo>
                <a:cubicBezTo>
                  <a:pt x="33" y="142"/>
                  <a:pt x="33" y="142"/>
                  <a:pt x="33" y="82"/>
                </a:cubicBezTo>
                <a:cubicBezTo>
                  <a:pt x="33" y="82"/>
                  <a:pt x="33" y="82"/>
                  <a:pt x="34" y="82"/>
                </a:cubicBezTo>
                <a:cubicBezTo>
                  <a:pt x="34" y="82"/>
                  <a:pt x="34" y="82"/>
                  <a:pt x="34" y="82"/>
                </a:cubicBezTo>
                <a:cubicBezTo>
                  <a:pt x="34" y="82"/>
                  <a:pt x="34" y="82"/>
                  <a:pt x="37" y="82"/>
                </a:cubicBezTo>
                <a:cubicBezTo>
                  <a:pt x="41" y="81"/>
                  <a:pt x="49" y="75"/>
                  <a:pt x="60" y="48"/>
                </a:cubicBezTo>
                <a:cubicBezTo>
                  <a:pt x="61" y="44"/>
                  <a:pt x="65" y="42"/>
                  <a:pt x="68" y="39"/>
                </a:cubicBezTo>
                <a:cubicBezTo>
                  <a:pt x="75" y="34"/>
                  <a:pt x="79" y="27"/>
                  <a:pt x="81" y="3"/>
                </a:cubicBezTo>
                <a:cubicBezTo>
                  <a:pt x="81" y="0"/>
                  <a:pt x="91" y="1"/>
                  <a:pt x="97" y="8"/>
                </a:cubicBezTo>
                <a:cubicBezTo>
                  <a:pt x="102" y="14"/>
                  <a:pt x="102" y="26"/>
                  <a:pt x="99" y="35"/>
                </a:cubicBezTo>
                <a:cubicBezTo>
                  <a:pt x="96" y="41"/>
                  <a:pt x="87" y="55"/>
                  <a:pt x="90" y="60"/>
                </a:cubicBezTo>
                <a:cubicBezTo>
                  <a:pt x="90" y="60"/>
                  <a:pt x="124" y="59"/>
                  <a:pt x="130" y="62"/>
                </a:cubicBezTo>
                <a:cubicBezTo>
                  <a:pt x="134" y="63"/>
                  <a:pt x="140" y="72"/>
                  <a:pt x="140" y="77"/>
                </a:cubicBezTo>
                <a:cubicBezTo>
                  <a:pt x="140" y="79"/>
                  <a:pt x="136" y="83"/>
                  <a:pt x="135" y="85"/>
                </a:cubicBezTo>
                <a:close/>
                <a:moveTo>
                  <a:pt x="30" y="137"/>
                </a:moveTo>
                <a:cubicBezTo>
                  <a:pt x="30" y="137"/>
                  <a:pt x="30" y="137"/>
                  <a:pt x="30" y="137"/>
                </a:cubicBezTo>
                <a:cubicBezTo>
                  <a:pt x="30" y="137"/>
                  <a:pt x="30" y="137"/>
                  <a:pt x="30" y="82"/>
                </a:cubicBezTo>
                <a:cubicBezTo>
                  <a:pt x="30" y="79"/>
                  <a:pt x="27" y="76"/>
                  <a:pt x="23" y="76"/>
                </a:cubicBezTo>
                <a:cubicBezTo>
                  <a:pt x="23" y="76"/>
                  <a:pt x="23" y="76"/>
                  <a:pt x="7" y="76"/>
                </a:cubicBezTo>
                <a:cubicBezTo>
                  <a:pt x="3" y="76"/>
                  <a:pt x="0" y="79"/>
                  <a:pt x="0" y="82"/>
                </a:cubicBezTo>
                <a:cubicBezTo>
                  <a:pt x="0" y="82"/>
                  <a:pt x="0" y="82"/>
                  <a:pt x="0" y="137"/>
                </a:cubicBezTo>
                <a:cubicBezTo>
                  <a:pt x="0" y="141"/>
                  <a:pt x="3" y="144"/>
                  <a:pt x="7" y="144"/>
                </a:cubicBezTo>
                <a:cubicBezTo>
                  <a:pt x="7" y="144"/>
                  <a:pt x="7" y="144"/>
                  <a:pt x="23" y="144"/>
                </a:cubicBezTo>
                <a:cubicBezTo>
                  <a:pt x="27" y="144"/>
                  <a:pt x="30" y="141"/>
                  <a:pt x="30" y="1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68" tIns="34285" rIns="68568" bIns="34285" numCol="1" anchor="t" anchorCtr="0" compatLnSpc="1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7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03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93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endParaRPr 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Freeform 12"/>
          <p:cNvSpPr>
            <a:spLocks noEditPoints="1"/>
          </p:cNvSpPr>
          <p:nvPr>
            <p:custDataLst>
              <p:tags r:id="rId10"/>
            </p:custDataLst>
          </p:nvPr>
        </p:nvSpPr>
        <p:spPr bwMode="black">
          <a:xfrm>
            <a:off x="1403350" y="2860040"/>
            <a:ext cx="263525" cy="287020"/>
          </a:xfrm>
          <a:custGeom>
            <a:avLst/>
            <a:gdLst>
              <a:gd name="T0" fmla="*/ 709 w 709"/>
              <a:gd name="T1" fmla="*/ 570 h 709"/>
              <a:gd name="T2" fmla="*/ 373 w 709"/>
              <a:gd name="T3" fmla="*/ 709 h 709"/>
              <a:gd name="T4" fmla="*/ 373 w 709"/>
              <a:gd name="T5" fmla="*/ 294 h 709"/>
              <a:gd name="T6" fmla="*/ 709 w 709"/>
              <a:gd name="T7" fmla="*/ 154 h 709"/>
              <a:gd name="T8" fmla="*/ 709 w 709"/>
              <a:gd name="T9" fmla="*/ 570 h 709"/>
              <a:gd name="T10" fmla="*/ 335 w 709"/>
              <a:gd name="T11" fmla="*/ 294 h 709"/>
              <a:gd name="T12" fmla="*/ 0 w 709"/>
              <a:gd name="T13" fmla="*/ 154 h 709"/>
              <a:gd name="T14" fmla="*/ 0 w 709"/>
              <a:gd name="T15" fmla="*/ 570 h 709"/>
              <a:gd name="T16" fmla="*/ 335 w 709"/>
              <a:gd name="T17" fmla="*/ 709 h 709"/>
              <a:gd name="T18" fmla="*/ 335 w 709"/>
              <a:gd name="T19" fmla="*/ 294 h 709"/>
              <a:gd name="T20" fmla="*/ 354 w 709"/>
              <a:gd name="T21" fmla="*/ 0 h 709"/>
              <a:gd name="T22" fmla="*/ 0 w 709"/>
              <a:gd name="T23" fmla="*/ 126 h 709"/>
              <a:gd name="T24" fmla="*/ 354 w 709"/>
              <a:gd name="T25" fmla="*/ 268 h 709"/>
              <a:gd name="T26" fmla="*/ 709 w 709"/>
              <a:gd name="T27" fmla="*/ 126 h 709"/>
              <a:gd name="T28" fmla="*/ 354 w 709"/>
              <a:gd name="T29" fmla="*/ 0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09" h="709">
                <a:moveTo>
                  <a:pt x="709" y="570"/>
                </a:moveTo>
                <a:lnTo>
                  <a:pt x="373" y="709"/>
                </a:lnTo>
                <a:lnTo>
                  <a:pt x="373" y="294"/>
                </a:lnTo>
                <a:lnTo>
                  <a:pt x="709" y="154"/>
                </a:lnTo>
                <a:lnTo>
                  <a:pt x="709" y="570"/>
                </a:lnTo>
                <a:close/>
                <a:moveTo>
                  <a:pt x="335" y="294"/>
                </a:moveTo>
                <a:lnTo>
                  <a:pt x="0" y="154"/>
                </a:lnTo>
                <a:lnTo>
                  <a:pt x="0" y="570"/>
                </a:lnTo>
                <a:lnTo>
                  <a:pt x="335" y="709"/>
                </a:lnTo>
                <a:lnTo>
                  <a:pt x="335" y="294"/>
                </a:lnTo>
                <a:close/>
                <a:moveTo>
                  <a:pt x="354" y="0"/>
                </a:moveTo>
                <a:lnTo>
                  <a:pt x="0" y="126"/>
                </a:lnTo>
                <a:lnTo>
                  <a:pt x="354" y="268"/>
                </a:lnTo>
                <a:lnTo>
                  <a:pt x="709" y="126"/>
                </a:lnTo>
                <a:lnTo>
                  <a:pt x="3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82305" tIns="41153" rIns="82305" bIns="41153" numCol="1" anchor="t" anchorCtr="0" compatLnSpc="1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76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03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93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Freeform 72"/>
          <p:cNvSpPr>
            <a:spLocks noEditPoints="1"/>
          </p:cNvSpPr>
          <p:nvPr>
            <p:custDataLst>
              <p:tags r:id="rId11"/>
            </p:custDataLst>
          </p:nvPr>
        </p:nvSpPr>
        <p:spPr bwMode="auto">
          <a:xfrm>
            <a:off x="5436310" y="2884785"/>
            <a:ext cx="332082" cy="276185"/>
          </a:xfrm>
          <a:custGeom>
            <a:avLst/>
            <a:gdLst/>
            <a:ahLst/>
            <a:cxnLst>
              <a:cxn ang="0">
                <a:pos x="50" y="41"/>
              </a:cxn>
              <a:cxn ang="0">
                <a:pos x="40" y="51"/>
              </a:cxn>
              <a:cxn ang="0">
                <a:pos x="10" y="51"/>
              </a:cxn>
              <a:cxn ang="0">
                <a:pos x="0" y="41"/>
              </a:cxn>
              <a:cxn ang="0">
                <a:pos x="0" y="11"/>
              </a:cxn>
              <a:cxn ang="0">
                <a:pos x="10" y="1"/>
              </a:cxn>
              <a:cxn ang="0">
                <a:pos x="40" y="1"/>
              </a:cxn>
              <a:cxn ang="0">
                <a:pos x="44" y="1"/>
              </a:cxn>
              <a:cxn ang="0">
                <a:pos x="45" y="2"/>
              </a:cxn>
              <a:cxn ang="0">
                <a:pos x="44" y="3"/>
              </a:cxn>
              <a:cxn ang="0">
                <a:pos x="43" y="5"/>
              </a:cxn>
              <a:cxn ang="0">
                <a:pos x="41" y="5"/>
              </a:cxn>
              <a:cxn ang="0">
                <a:pos x="40" y="5"/>
              </a:cxn>
              <a:cxn ang="0">
                <a:pos x="10" y="5"/>
              </a:cxn>
              <a:cxn ang="0">
                <a:pos x="4" y="11"/>
              </a:cxn>
              <a:cxn ang="0">
                <a:pos x="4" y="41"/>
              </a:cxn>
              <a:cxn ang="0">
                <a:pos x="10" y="46"/>
              </a:cxn>
              <a:cxn ang="0">
                <a:pos x="40" y="46"/>
              </a:cxn>
              <a:cxn ang="0">
                <a:pos x="45" y="41"/>
              </a:cxn>
              <a:cxn ang="0">
                <a:pos x="45" y="36"/>
              </a:cxn>
              <a:cxn ang="0">
                <a:pos x="46" y="35"/>
              </a:cxn>
              <a:cxn ang="0">
                <a:pos x="48" y="33"/>
              </a:cxn>
              <a:cxn ang="0">
                <a:pos x="49" y="33"/>
              </a:cxn>
              <a:cxn ang="0">
                <a:pos x="50" y="34"/>
              </a:cxn>
              <a:cxn ang="0">
                <a:pos x="50" y="41"/>
              </a:cxn>
              <a:cxn ang="0">
                <a:pos x="57" y="18"/>
              </a:cxn>
              <a:cxn ang="0">
                <a:pos x="33" y="42"/>
              </a:cxn>
              <a:cxn ang="0">
                <a:pos x="23" y="42"/>
              </a:cxn>
              <a:cxn ang="0">
                <a:pos x="23" y="31"/>
              </a:cxn>
              <a:cxn ang="0">
                <a:pos x="47" y="7"/>
              </a:cxn>
              <a:cxn ang="0">
                <a:pos x="57" y="18"/>
              </a:cxn>
              <a:cxn ang="0">
                <a:pos x="36" y="34"/>
              </a:cxn>
              <a:cxn ang="0">
                <a:pos x="30" y="29"/>
              </a:cxn>
              <a:cxn ang="0">
                <a:pos x="26" y="33"/>
              </a:cxn>
              <a:cxn ang="0">
                <a:pos x="26" y="35"/>
              </a:cxn>
              <a:cxn ang="0">
                <a:pos x="29" y="35"/>
              </a:cxn>
              <a:cxn ang="0">
                <a:pos x="29" y="38"/>
              </a:cxn>
              <a:cxn ang="0">
                <a:pos x="31" y="38"/>
              </a:cxn>
              <a:cxn ang="0">
                <a:pos x="36" y="34"/>
              </a:cxn>
              <a:cxn ang="0">
                <a:pos x="46" y="13"/>
              </a:cxn>
              <a:cxn ang="0">
                <a:pos x="34" y="25"/>
              </a:cxn>
              <a:cxn ang="0">
                <a:pos x="33" y="26"/>
              </a:cxn>
              <a:cxn ang="0">
                <a:pos x="35" y="26"/>
              </a:cxn>
              <a:cxn ang="0">
                <a:pos x="47" y="14"/>
              </a:cxn>
              <a:cxn ang="0">
                <a:pos x="47" y="13"/>
              </a:cxn>
              <a:cxn ang="0">
                <a:pos x="46" y="13"/>
              </a:cxn>
              <a:cxn ang="0">
                <a:pos x="59" y="15"/>
              </a:cxn>
              <a:cxn ang="0">
                <a:pos x="49" y="5"/>
              </a:cxn>
              <a:cxn ang="0">
                <a:pos x="52" y="2"/>
              </a:cxn>
              <a:cxn ang="0">
                <a:pos x="57" y="2"/>
              </a:cxn>
              <a:cxn ang="0">
                <a:pos x="62" y="7"/>
              </a:cxn>
              <a:cxn ang="0">
                <a:pos x="62" y="12"/>
              </a:cxn>
              <a:cxn ang="0">
                <a:pos x="59" y="15"/>
              </a:cxn>
            </a:cxnLst>
            <a:rect l="0" t="0" r="r" b="b"/>
            <a:pathLst>
              <a:path w="64" h="51">
                <a:moveTo>
                  <a:pt x="50" y="41"/>
                </a:moveTo>
                <a:cubicBezTo>
                  <a:pt x="50" y="46"/>
                  <a:pt x="45" y="51"/>
                  <a:pt x="40" y="51"/>
                </a:cubicBezTo>
                <a:cubicBezTo>
                  <a:pt x="10" y="51"/>
                  <a:pt x="10" y="51"/>
                  <a:pt x="10" y="51"/>
                </a:cubicBezTo>
                <a:cubicBezTo>
                  <a:pt x="4" y="51"/>
                  <a:pt x="0" y="46"/>
                  <a:pt x="0" y="4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4" y="1"/>
                  <a:pt x="10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41" y="1"/>
                  <a:pt x="43" y="1"/>
                  <a:pt x="44" y="1"/>
                </a:cubicBezTo>
                <a:cubicBezTo>
                  <a:pt x="44" y="2"/>
                  <a:pt x="44" y="2"/>
                  <a:pt x="45" y="2"/>
                </a:cubicBezTo>
                <a:cubicBezTo>
                  <a:pt x="45" y="3"/>
                  <a:pt x="45" y="3"/>
                  <a:pt x="44" y="3"/>
                </a:cubicBezTo>
                <a:cubicBezTo>
                  <a:pt x="43" y="5"/>
                  <a:pt x="43" y="5"/>
                  <a:pt x="43" y="5"/>
                </a:cubicBezTo>
                <a:cubicBezTo>
                  <a:pt x="42" y="5"/>
                  <a:pt x="42" y="5"/>
                  <a:pt x="41" y="5"/>
                </a:cubicBezTo>
                <a:cubicBezTo>
                  <a:pt x="41" y="5"/>
                  <a:pt x="40" y="5"/>
                  <a:pt x="4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7" y="5"/>
                  <a:pt x="4" y="8"/>
                  <a:pt x="4" y="1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4"/>
                  <a:pt x="7" y="46"/>
                  <a:pt x="10" y="46"/>
                </a:cubicBezTo>
                <a:cubicBezTo>
                  <a:pt x="40" y="46"/>
                  <a:pt x="40" y="46"/>
                  <a:pt x="40" y="46"/>
                </a:cubicBezTo>
                <a:cubicBezTo>
                  <a:pt x="43" y="46"/>
                  <a:pt x="45" y="44"/>
                  <a:pt x="45" y="41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6" y="35"/>
                  <a:pt x="46" y="35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9" y="33"/>
                  <a:pt x="49" y="33"/>
                </a:cubicBezTo>
                <a:cubicBezTo>
                  <a:pt x="50" y="33"/>
                  <a:pt x="50" y="33"/>
                  <a:pt x="50" y="34"/>
                </a:cubicBezTo>
                <a:lnTo>
                  <a:pt x="50" y="41"/>
                </a:lnTo>
                <a:close/>
                <a:moveTo>
                  <a:pt x="57" y="18"/>
                </a:moveTo>
                <a:cubicBezTo>
                  <a:pt x="33" y="42"/>
                  <a:pt x="33" y="42"/>
                  <a:pt x="33" y="42"/>
                </a:cubicBezTo>
                <a:cubicBezTo>
                  <a:pt x="23" y="42"/>
                  <a:pt x="23" y="42"/>
                  <a:pt x="23" y="42"/>
                </a:cubicBezTo>
                <a:cubicBezTo>
                  <a:pt x="23" y="31"/>
                  <a:pt x="23" y="31"/>
                  <a:pt x="23" y="31"/>
                </a:cubicBezTo>
                <a:cubicBezTo>
                  <a:pt x="47" y="7"/>
                  <a:pt x="47" y="7"/>
                  <a:pt x="47" y="7"/>
                </a:cubicBezTo>
                <a:lnTo>
                  <a:pt x="57" y="18"/>
                </a:lnTo>
                <a:close/>
                <a:moveTo>
                  <a:pt x="36" y="34"/>
                </a:moveTo>
                <a:cubicBezTo>
                  <a:pt x="30" y="29"/>
                  <a:pt x="30" y="29"/>
                  <a:pt x="30" y="29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5"/>
                  <a:pt x="26" y="35"/>
                  <a:pt x="26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38"/>
                  <a:pt x="29" y="38"/>
                  <a:pt x="29" y="38"/>
                </a:cubicBezTo>
                <a:cubicBezTo>
                  <a:pt x="31" y="38"/>
                  <a:pt x="31" y="38"/>
                  <a:pt x="31" y="38"/>
                </a:cubicBezTo>
                <a:lnTo>
                  <a:pt x="36" y="34"/>
                </a:lnTo>
                <a:close/>
                <a:moveTo>
                  <a:pt x="46" y="13"/>
                </a:moveTo>
                <a:cubicBezTo>
                  <a:pt x="34" y="25"/>
                  <a:pt x="34" y="25"/>
                  <a:pt x="34" y="25"/>
                </a:cubicBezTo>
                <a:cubicBezTo>
                  <a:pt x="33" y="25"/>
                  <a:pt x="33" y="26"/>
                  <a:pt x="33" y="26"/>
                </a:cubicBezTo>
                <a:cubicBezTo>
                  <a:pt x="34" y="27"/>
                  <a:pt x="34" y="27"/>
                  <a:pt x="35" y="26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3"/>
                  <a:pt x="47" y="13"/>
                  <a:pt x="47" y="13"/>
                </a:cubicBezTo>
                <a:cubicBezTo>
                  <a:pt x="47" y="12"/>
                  <a:pt x="46" y="12"/>
                  <a:pt x="46" y="13"/>
                </a:cubicBezTo>
                <a:close/>
                <a:moveTo>
                  <a:pt x="59" y="15"/>
                </a:moveTo>
                <a:cubicBezTo>
                  <a:pt x="49" y="5"/>
                  <a:pt x="49" y="5"/>
                  <a:pt x="49" y="5"/>
                </a:cubicBezTo>
                <a:cubicBezTo>
                  <a:pt x="52" y="2"/>
                  <a:pt x="52" y="2"/>
                  <a:pt x="52" y="2"/>
                </a:cubicBezTo>
                <a:cubicBezTo>
                  <a:pt x="53" y="0"/>
                  <a:pt x="56" y="0"/>
                  <a:pt x="57" y="2"/>
                </a:cubicBezTo>
                <a:cubicBezTo>
                  <a:pt x="62" y="7"/>
                  <a:pt x="62" y="7"/>
                  <a:pt x="62" y="7"/>
                </a:cubicBezTo>
                <a:cubicBezTo>
                  <a:pt x="64" y="9"/>
                  <a:pt x="64" y="11"/>
                  <a:pt x="62" y="12"/>
                </a:cubicBezTo>
                <a:lnTo>
                  <a:pt x="59" y="1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89364" tIns="44682" rIns="89364" bIns="44682" numCol="1" anchor="t" anchorCtr="0" compatLnSpc="1"/>
          <a:p>
            <a:pPr>
              <a:lnSpc>
                <a:spcPct val="120000"/>
              </a:lnSpc>
            </a:pPr>
            <a:endParaRPr lang="en-US" sz="6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" name="Freeform 126"/>
          <p:cNvSpPr/>
          <p:nvPr>
            <p:custDataLst>
              <p:tags r:id="rId12"/>
            </p:custDataLst>
          </p:nvPr>
        </p:nvSpPr>
        <p:spPr bwMode="auto">
          <a:xfrm>
            <a:off x="1295400" y="951230"/>
            <a:ext cx="251460" cy="305435"/>
          </a:xfrm>
          <a:custGeom>
            <a:avLst/>
            <a:gdLst/>
            <a:ahLst/>
            <a:cxnLst>
              <a:cxn ang="0">
                <a:pos x="25" y="46"/>
              </a:cxn>
              <a:cxn ang="0">
                <a:pos x="1" y="64"/>
              </a:cxn>
              <a:cxn ang="0">
                <a:pos x="0" y="62"/>
              </a:cxn>
              <a:cxn ang="0">
                <a:pos x="1" y="61"/>
              </a:cxn>
              <a:cxn ang="0">
                <a:pos x="22" y="46"/>
              </a:cxn>
              <a:cxn ang="0">
                <a:pos x="1" y="36"/>
              </a:cxn>
              <a:cxn ang="0">
                <a:pos x="24" y="41"/>
              </a:cxn>
              <a:cxn ang="0">
                <a:pos x="27" y="31"/>
              </a:cxn>
              <a:cxn ang="0">
                <a:pos x="7" y="18"/>
              </a:cxn>
              <a:cxn ang="0">
                <a:pos x="27" y="28"/>
              </a:cxn>
              <a:cxn ang="0">
                <a:pos x="28" y="21"/>
              </a:cxn>
              <a:cxn ang="0">
                <a:pos x="23" y="0"/>
              </a:cxn>
              <a:cxn ang="0">
                <a:pos x="31" y="21"/>
              </a:cxn>
              <a:cxn ang="0">
                <a:pos x="31" y="25"/>
              </a:cxn>
              <a:cxn ang="0">
                <a:pos x="48" y="18"/>
              </a:cxn>
              <a:cxn ang="0">
                <a:pos x="30" y="32"/>
              </a:cxn>
              <a:cxn ang="0">
                <a:pos x="27" y="42"/>
              </a:cxn>
              <a:cxn ang="0">
                <a:pos x="50" y="39"/>
              </a:cxn>
              <a:cxn ang="0">
                <a:pos x="25" y="46"/>
              </a:cxn>
            </a:cxnLst>
            <a:rect l="0" t="0" r="r" b="b"/>
            <a:pathLst>
              <a:path w="50" h="64">
                <a:moveTo>
                  <a:pt x="25" y="46"/>
                </a:moveTo>
                <a:cubicBezTo>
                  <a:pt x="20" y="57"/>
                  <a:pt x="11" y="64"/>
                  <a:pt x="1" y="64"/>
                </a:cubicBezTo>
                <a:cubicBezTo>
                  <a:pt x="0" y="64"/>
                  <a:pt x="0" y="63"/>
                  <a:pt x="0" y="62"/>
                </a:cubicBezTo>
                <a:cubicBezTo>
                  <a:pt x="0" y="61"/>
                  <a:pt x="0" y="61"/>
                  <a:pt x="1" y="61"/>
                </a:cubicBezTo>
                <a:cubicBezTo>
                  <a:pt x="10" y="61"/>
                  <a:pt x="17" y="55"/>
                  <a:pt x="22" y="46"/>
                </a:cubicBezTo>
                <a:cubicBezTo>
                  <a:pt x="17" y="48"/>
                  <a:pt x="6" y="50"/>
                  <a:pt x="1" y="36"/>
                </a:cubicBezTo>
                <a:cubicBezTo>
                  <a:pt x="15" y="30"/>
                  <a:pt x="22" y="37"/>
                  <a:pt x="24" y="41"/>
                </a:cubicBezTo>
                <a:cubicBezTo>
                  <a:pt x="25" y="38"/>
                  <a:pt x="26" y="35"/>
                  <a:pt x="27" y="31"/>
                </a:cubicBezTo>
                <a:cubicBezTo>
                  <a:pt x="27" y="31"/>
                  <a:pt x="9" y="34"/>
                  <a:pt x="7" y="18"/>
                </a:cubicBezTo>
                <a:cubicBezTo>
                  <a:pt x="23" y="12"/>
                  <a:pt x="27" y="28"/>
                  <a:pt x="27" y="28"/>
                </a:cubicBezTo>
                <a:cubicBezTo>
                  <a:pt x="27" y="26"/>
                  <a:pt x="28" y="21"/>
                  <a:pt x="28" y="21"/>
                </a:cubicBezTo>
                <a:cubicBezTo>
                  <a:pt x="28" y="21"/>
                  <a:pt x="14" y="12"/>
                  <a:pt x="23" y="0"/>
                </a:cubicBezTo>
                <a:cubicBezTo>
                  <a:pt x="39" y="5"/>
                  <a:pt x="31" y="21"/>
                  <a:pt x="31" y="21"/>
                </a:cubicBezTo>
                <a:cubicBezTo>
                  <a:pt x="31" y="21"/>
                  <a:pt x="31" y="24"/>
                  <a:pt x="31" y="25"/>
                </a:cubicBezTo>
                <a:cubicBezTo>
                  <a:pt x="31" y="25"/>
                  <a:pt x="37" y="14"/>
                  <a:pt x="48" y="18"/>
                </a:cubicBezTo>
                <a:cubicBezTo>
                  <a:pt x="48" y="35"/>
                  <a:pt x="30" y="32"/>
                  <a:pt x="30" y="32"/>
                </a:cubicBezTo>
                <a:cubicBezTo>
                  <a:pt x="29" y="35"/>
                  <a:pt x="29" y="39"/>
                  <a:pt x="27" y="42"/>
                </a:cubicBezTo>
                <a:cubicBezTo>
                  <a:pt x="27" y="42"/>
                  <a:pt x="38" y="30"/>
                  <a:pt x="50" y="39"/>
                </a:cubicBezTo>
                <a:cubicBezTo>
                  <a:pt x="43" y="57"/>
                  <a:pt x="25" y="46"/>
                  <a:pt x="25" y="4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89364" tIns="44682" rIns="89364" bIns="44682" numCol="1" anchor="t" anchorCtr="0" compatLnSpc="1"/>
          <a:p>
            <a:pPr>
              <a:lnSpc>
                <a:spcPct val="120000"/>
              </a:lnSpc>
            </a:pPr>
            <a:endParaRPr lang="en-US" sz="6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10870" y="1191895"/>
            <a:ext cx="3754755" cy="133540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过敏累及皮肤可导致皮肤瘙痒，患者夜间瘙痒剧烈或伴有睡眠障碍，严重影响患者的睡眠和生活。目前一代抗组胺药仅有口服常释剂型缺乏便于吞服的口服液体制剂。本产品具有吸收快、精准用量等特点，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可显著提升患者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依从性</a:t>
            </a:r>
            <a:endParaRPr lang="zh-CN" altLang="en-US" sz="1350" b="1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4538980" y="1173480"/>
            <a:ext cx="3855085" cy="138303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对于皮肤瘙痒明显或伴有睡眠障碍等严重症状的过敏性疾病患者，使用二代抗组胺药无效时会联合使用一代抗组胺药，但一代抗组胺药中尚未有口服液体制剂，本产品</a:t>
            </a:r>
            <a:r>
              <a:rPr lang="zh-CN" altLang="en-US" sz="1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可保障参保人员合理的用药需求，</a:t>
            </a:r>
            <a:r>
              <a:rPr lang="zh-CN" altLang="en-US" sz="1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提高患者用药安全</a:t>
            </a:r>
            <a:endParaRPr lang="zh-CN" altLang="en-US" sz="1350" b="1">
              <a:solidFill>
                <a:srgbClr val="FFC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539750" y="3101340"/>
            <a:ext cx="3625850" cy="133540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目录内，赛庚啶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等一代抗组胺药仅有口服常释剂型，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难以满足儿童及吞咽困难等患者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的治疗需求</a:t>
            </a:r>
            <a:r>
              <a:rPr lang="en-US" altLang="zh-CN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,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本产品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填补了目录内产品的空缺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，不仅提高了患者的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依从性，而且能够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精确控制用药量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保证实际疗效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，提升用药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安全。</a:t>
            </a:r>
            <a:endParaRPr lang="zh-CN" altLang="en-US" sz="135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4572000" y="3220085"/>
            <a:ext cx="3625850" cy="8375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盐酸赛庚啶口服溶液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剂量准确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，临床应用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便利，不存在滥用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风险；</a:t>
            </a:r>
            <a:r>
              <a:rPr lang="zh-CN" altLang="en-US" sz="135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适应症表述清晰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，限制要求明确，便于临床</a:t>
            </a:r>
            <a:r>
              <a:rPr lang="zh-CN" altLang="en-US" sz="13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管理。</a:t>
            </a:r>
            <a:endParaRPr lang="zh-CN" altLang="en-US" sz="135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5447030" y="-20320"/>
            <a:ext cx="3696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盐酸赛庚啶口服溶液可提升患者依从性，提高患者用药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安全，</a:t>
            </a:r>
            <a:r>
              <a:rPr lang="zh-CN" altLang="en-US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临床管理</a:t>
            </a:r>
            <a:r>
              <a:rPr lang="zh-CN" altLang="en-US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可控</a:t>
            </a:r>
            <a:endParaRPr lang="zh-CN" altLang="en-US" sz="1600" b="1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1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424.3,&quot;left&quot;:33.95,&quot;top&quot;:55.1,&quot;width&quot;:656.1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424.3,&quot;left&quot;:33.95,&quot;top&quot;:55.1,&quot;width&quot;:656.1}"/>
</p:tagLst>
</file>

<file path=ppt/tags/tag14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5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8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TABLE_BEAUTIFY" val="smartTable{e8269ac2-3998-4b99-805e-a10ef0176dd6}"/>
  <p:tag name="TABLE_ENDDRAG_ORIGIN_RECT" val="347*323"/>
  <p:tag name="TABLE_ENDDRAG_RECT" val="23*56*347*323"/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TABLE_BEAUTIFY" val="smartTable{01c4f153-cc6a-44e1-9827-38300bc063a0}"/>
  <p:tag name="KSO_WM_BEAUTIFY_FLAG" val=""/>
  <p:tag name="TABLE_ENDDRAG_ORIGIN_RECT" val="681*292"/>
  <p:tag name="TABLE_ENDDRAG_RECT" val="25*72*681*292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DIAGRAM_VIRTUALLY_FRAME" val="{&quot;height&quot;:288.75,&quot;left&quot;:40.55,&quot;top&quot;:72.1,&quot;width&quot;:620.4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38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39.xml><?xml version="1.0" encoding="utf-8"?>
<p:tagLst xmlns:p="http://schemas.openxmlformats.org/presentationml/2006/main">
  <p:tag name="KSO_WM_DIAGRAM_VIRTUALLY_FRAME" val="{&quot;height&quot;:288.75,&quot;left&quot;:40.55,&quot;top&quot;:72.1,&quot;width&quot;:620.4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1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2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3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4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5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6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7.xml><?xml version="1.0" encoding="utf-8"?>
<p:tagLst xmlns:p="http://schemas.openxmlformats.org/presentationml/2006/main">
  <p:tag name="KSO_WM_DIAGRAM_VIRTUALLY_FRAME" val="{&quot;height&quot;:288.75,&quot;left&quot;:40.55,&quot;top&quot;:72.1,&quot;width&quot;:620.4}"/>
</p:tagLst>
</file>

<file path=ppt/tags/tag48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49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288.75,&quot;left&quot;:40.55,&quot;top&quot;:72.1,&quot;width&quot;:620.4}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ISPRING_RESOURCE_PATHS_HASH_2" val="17416ab3169b4d2b6e219e80d68016f511bed39f"/>
  <p:tag name="ISPRING_PRESENTATION_TITLE" val="PowerPoint 演示文稿"/>
  <p:tag name="KSO_WPP_MARK_KEY" val="9c68648f-f48f-47c5-85c6-a102645ecff1"/>
  <p:tag name="COMMONDATA" val="eyJoZGlkIjoiNzNiZWIzNTJlMWY2Zjg1MzU2MWE4NDNhMTMyMzU5ZTQifQ=="/>
  <p:tag name="commondata" val="eyJoZGlkIjoiODU5MTRjNzgxYzYzODAzM2M1YjZjNGE5NGQ2MWU0ODQ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424.3,&quot;left&quot;:33.95,&quot;top&quot;:55.1,&quot;width&quot;:656.1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424.3,&quot;left&quot;:33.95,&quot;top&quot;:55.1,&quot;width&quot;:656.1}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2476</Words>
  <Application>WPS 演示</Application>
  <PresentationFormat>全屏显示(16:9)</PresentationFormat>
  <Paragraphs>209</Paragraphs>
  <Slides>9</Slides>
  <Notes>45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Wingdings</vt:lpstr>
      <vt:lpstr>Times New Roman</vt:lpstr>
      <vt:lpstr>Calibri</vt:lpstr>
      <vt:lpstr>Arial Unicode MS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分析报告</dc:title>
  <dc:creator>第一PPT模板网-WWW.1PPT.COM</dc:creator>
  <cp:keywords>第一PPT模板网-WWW.1PPT.COM</cp:keywords>
  <cp:lastModifiedBy>依</cp:lastModifiedBy>
  <cp:revision>175</cp:revision>
  <dcterms:created xsi:type="dcterms:W3CDTF">2015-11-19T08:09:00Z</dcterms:created>
  <dcterms:modified xsi:type="dcterms:W3CDTF">2024-07-14T02:31:22Z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8A8B1A3247D4445D932FDADF79B7C64F_13</vt:lpwstr>
  </property>
  <property fmtid="{D5CDD505-2E9C-101B-9397-08002B2CF9AE}" pid="3" name="KSOProductBuildVer">
    <vt:lpwstr>2052-12.1.0.16929</vt:lpwstr>
  </property>
</Properties>
</file>