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411" r:id="rId3"/>
    <p:sldId id="2412" r:id="rId5"/>
    <p:sldId id="2413" r:id="rId6"/>
    <p:sldId id="2441" r:id="rId7"/>
    <p:sldId id="2414" r:id="rId8"/>
    <p:sldId id="2426" r:id="rId9"/>
    <p:sldId id="2430" r:id="rId10"/>
    <p:sldId id="2438" r:id="rId11"/>
    <p:sldId id="2419" r:id="rId12"/>
  </p:sldIdLst>
  <p:sldSz cx="12192000" cy="6858000"/>
  <p:notesSz cx="6858000" cy="9144000"/>
  <p:custShowLst>
    <p:custShow name="自定义放映 1" id="0">
      <p:sldLst>
        <p:sld r:id="rId3"/>
        <p:sld r:id="rId5"/>
        <p:sld r:id="rId6"/>
        <p:sld r:id="rId7"/>
        <p:sld r:id="rId8"/>
        <p:sld r:id="rId9"/>
        <p:sld r:id="rId10"/>
        <p:sld r:id="rId11"/>
        <p:sld r:id="rId12"/>
      </p:sldLst>
    </p:custShow>
  </p:custShowLst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A60A2687-4D02-494A-A937-D607F4B4A174}">
          <p14:sldIdLst>
            <p14:sldId id="2411"/>
            <p14:sldId id="2412"/>
            <p14:sldId id="2413"/>
            <p14:sldId id="2441"/>
            <p14:sldId id="2414"/>
            <p14:sldId id="2426"/>
            <p14:sldId id="2430"/>
            <p14:sldId id="2438"/>
            <p14:sldId id="2419"/>
          </p14:sldIdLst>
        </p14:section>
        <p14:section name="无标题节" id="{16B92893-1B24-4C43-907C-CA7AF0B3082D}">
          <p14:sldIdLst/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96" userDrawn="1">
          <p15:clr>
            <a:srgbClr val="A4A3A4"/>
          </p15:clr>
        </p15:guide>
        <p15:guide id="4" pos="632" userDrawn="1">
          <p15:clr>
            <a:srgbClr val="A4A3A4"/>
          </p15:clr>
        </p15:guide>
        <p15:guide id="6" pos="3964" userDrawn="1">
          <p15:clr>
            <a:srgbClr val="A4A3A4"/>
          </p15:clr>
        </p15:guide>
        <p15:guide id="7" pos="7287" userDrawn="1">
          <p15:clr>
            <a:srgbClr val="A4A3A4"/>
          </p15:clr>
        </p15:guide>
        <p15:guide id="8" orient="horz" pos="4025" userDrawn="1">
          <p15:clr>
            <a:srgbClr val="A4A3A4"/>
          </p15:clr>
        </p15:guide>
        <p15:guide id="9" orient="horz" pos="399" userDrawn="1">
          <p15:clr>
            <a:srgbClr val="A4A3A4"/>
          </p15:clr>
        </p15:guide>
        <p15:guide id="10" orient="horz" pos="1614" userDrawn="1">
          <p15:clr>
            <a:srgbClr val="A4A3A4"/>
          </p15:clr>
        </p15:guide>
        <p15:guide id="11" pos="443" userDrawn="1">
          <p15:clr>
            <a:srgbClr val="A4A3A4"/>
          </p15:clr>
        </p15:guide>
        <p15:guide id="12" pos="3596" userDrawn="1">
          <p15:clr>
            <a:srgbClr val="A4A3A4"/>
          </p15:clr>
        </p15:guide>
        <p15:guide id="13" pos="68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ohuoya" initials="Q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1F1F1"/>
    <a:srgbClr val="D9D9D9"/>
    <a:srgbClr val="5EC2CF"/>
    <a:srgbClr val="AD887A"/>
    <a:srgbClr val="DBCBC5"/>
    <a:srgbClr val="FAFAFA"/>
    <a:srgbClr val="FCFCFC"/>
    <a:srgbClr val="E0D3CE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27E7743-39CA-4E87-A19B-AE24449E94FE}" styleName="{e542d831-374a-44cb-814a-449f3ee2df6f}">
    <a:wholeTbl>
      <a:tcTxStyle>
        <a:fontRef idx="none">
          <a:prstClr val="black"/>
        </a:fontRef>
      </a:tcTxStyle>
      <a:tcStyle>
        <a:tcBdr>
          <a:bottom>
            <a:ln w="38100" cmpd="sng">
              <a:solidFill>
                <a:srgbClr val="B9E0F6"/>
              </a:solidFill>
            </a:ln>
          </a:bottom>
        </a:tcBdr>
        <a:fill>
          <a:solidFill>
            <a:srgbClr val="FFFFFF"/>
          </a:solidFill>
        </a:fill>
      </a:tcStyle>
    </a:wholeTbl>
    <a:band1H>
      <a:tcTxStyle>
        <a:fontRef idx="none">
          <a:prstClr val="black"/>
        </a:fontRef>
      </a:tcTxStyle>
      <a:tcStyle>
        <a:tcBdr/>
        <a:fill>
          <a:solidFill>
            <a:srgbClr val="FFFFFF"/>
          </a:solidFill>
        </a:fill>
      </a:tcStyle>
    </a:band1H>
    <a:band2H>
      <a:tcTxStyle>
        <a:fontRef idx="none">
          <a:prstClr val="black"/>
        </a:fontRef>
      </a:tcTxStyle>
      <a:tcStyle>
        <a:tcBdr/>
        <a:fill>
          <a:solidFill>
            <a:srgbClr val="F6F6F6"/>
          </a:solidFill>
        </a:fill>
      </a:tcStyle>
    </a:band2H>
    <a:firstRow>
      <a:tcTxStyle>
        <a:fontRef idx="none">
          <a:prstClr val="black"/>
        </a:fontRef>
      </a:tcTxStyle>
      <a:tcStyle>
        <a:tcBdr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B9E0F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560" y="184"/>
      </p:cViewPr>
      <p:guideLst>
        <p:guide pos="3840"/>
        <p:guide orient="horz" pos="2196"/>
        <p:guide pos="632"/>
        <p:guide pos="3964"/>
        <p:guide pos="7287"/>
        <p:guide orient="horz" pos="4025"/>
        <p:guide orient="horz" pos="399"/>
        <p:guide orient="horz" pos="1614"/>
        <p:guide pos="443"/>
        <p:guide pos="3596"/>
        <p:guide pos="68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49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商品名是否要放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charset="0"/>
              <a:ea typeface="阿里巴巴普惠体 2.0 55 Regular" panose="00020600040101010101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charset="0"/>
              <a:ea typeface="阿里巴巴普惠体 2.0 55 Regular" panose="00020600040101010101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charset="0"/>
              <a:ea typeface="阿里巴巴普惠体 2.0 55 Regular" panose="00020600040101010101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charset="0"/>
              <a:ea typeface="阿里巴巴普惠体 2.0 55 Regular" panose="00020600040101010101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tags" Target="../tags/tag5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chemeClr val="bg1"/>
                </a:solidFill>
              </a:rPr>
              <a:t>内部文件</a:t>
            </a:r>
            <a:r>
              <a:rPr lang="en-US" altLang="zh-CN" sz="9600">
                <a:solidFill>
                  <a:schemeClr val="bg1"/>
                </a:solidFill>
              </a:rPr>
              <a:t>   </a:t>
            </a:r>
            <a:r>
              <a:rPr lang="zh-CN" altLang="en-US" sz="9600">
                <a:solidFill>
                  <a:schemeClr val="bg1"/>
                </a:solidFill>
              </a:rPr>
              <a:t>严禁外传</a:t>
            </a:r>
            <a:endParaRPr lang="zh-CN" altLang="en-US" sz="96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环球概况章节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618567" cy="68580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23" name="内容占位符 22"/>
          <p:cNvSpPr>
            <a:spLocks noGrp="1"/>
          </p:cNvSpPr>
          <p:nvPr>
            <p:ph sz="quarter" idx="11" hasCustomPrompt="1"/>
          </p:nvPr>
        </p:nvSpPr>
        <p:spPr>
          <a:xfrm>
            <a:off x="7213600" y="3284911"/>
            <a:ext cx="3628000" cy="662060"/>
          </a:xfrm>
          <a:prstGeom prst="rect">
            <a:avLst/>
          </a:prstGeom>
        </p:spPr>
        <p:txBody>
          <a:bodyPr/>
          <a:lstStyle>
            <a:lvl1pPr>
              <a:defRPr kumimoji="1" lang="zh-CN" altLang="en-US" sz="4225" kern="1200" dirty="0" smtClean="0">
                <a:solidFill>
                  <a:srgbClr val="AD887A"/>
                </a:solidFill>
                <a:latin typeface="微软雅黑" panose="020B0503020204020204" charset="-122"/>
                <a:ea typeface="微软雅黑" panose="020B0503020204020204" charset="-122"/>
                <a:cs typeface="Source Han Sans CN" charset="-122"/>
              </a:defRPr>
            </a:lvl1pPr>
          </a:lstStyle>
          <a:p>
            <a:pPr lvl="0"/>
            <a:r>
              <a:rPr lang="zh-CN" altLang="en-US" dirty="0"/>
              <a:t>二级标题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0" hasCustomPrompt="1"/>
          </p:nvPr>
        </p:nvSpPr>
        <p:spPr>
          <a:xfrm>
            <a:off x="7082400" y="989477"/>
            <a:ext cx="3759200" cy="2058584"/>
          </a:xfrm>
          <a:prstGeom prst="rect">
            <a:avLst/>
          </a:prstGeom>
        </p:spPr>
        <p:txBody>
          <a:bodyPr/>
          <a:lstStyle>
            <a:lvl1pPr>
              <a:defRPr kumimoji="1" lang="zh-CN" altLang="en-US" sz="14160" kern="1200" dirty="0">
                <a:solidFill>
                  <a:srgbClr val="AD887A"/>
                </a:solidFill>
                <a:latin typeface="微软雅黑" panose="020B0503020204020204" charset="-122"/>
                <a:ea typeface="微软雅黑" panose="020B0503020204020204" charset="-122"/>
                <a:cs typeface="DIN-Regular" charset="0"/>
              </a:defRPr>
            </a:lvl1pPr>
          </a:lstStyle>
          <a:p>
            <a:pPr lvl="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28" name="内容占位符 24"/>
          <p:cNvSpPr>
            <a:spLocks noGrp="1"/>
          </p:cNvSpPr>
          <p:nvPr>
            <p:ph sz="quarter" idx="12" hasCustomPrompt="1"/>
          </p:nvPr>
        </p:nvSpPr>
        <p:spPr>
          <a:xfrm>
            <a:off x="7224020" y="4183820"/>
            <a:ext cx="3352800" cy="433644"/>
          </a:xfrm>
          <a:prstGeom prst="rect">
            <a:avLst/>
          </a:prstGeom>
        </p:spPr>
        <p:txBody>
          <a:bodyPr/>
          <a:lstStyle>
            <a:lvl1pPr marL="381000" indent="-381000">
              <a:lnSpc>
                <a:spcPct val="150000"/>
              </a:lnSpc>
              <a:buClr>
                <a:srgbClr val="AD887A"/>
              </a:buClr>
              <a:buSzPct val="120000"/>
              <a:buFont typeface="Arial" panose="020B0604020202020204" pitchFamily="34" charset="0"/>
              <a:buChar char="•"/>
              <a:defRPr kumimoji="1" lang="zh-CN" altLang="en-US" sz="1695" kern="1200" dirty="0" smtClean="0">
                <a:solidFill>
                  <a:srgbClr val="13326B"/>
                </a:solidFill>
                <a:latin typeface="微软雅黑" panose="020B0503020204020204" charset="-122"/>
                <a:ea typeface="微软雅黑" panose="020B0503020204020204" charset="-122"/>
                <a:cs typeface="Source Han Sans CN Light" charset="-122"/>
              </a:defRPr>
            </a:lvl1pPr>
          </a:lstStyle>
          <a:p>
            <a:pPr lvl="0"/>
            <a:r>
              <a:rPr lang="zh-CN" altLang="en-US" dirty="0"/>
              <a:t>三级标题</a:t>
            </a:r>
            <a:endParaRPr lang="en-US" altLang="zh-CN" dirty="0"/>
          </a:p>
          <a:p>
            <a:pPr lvl="0"/>
            <a:endParaRPr lang="en-US" altLang="zh-CN" dirty="0"/>
          </a:p>
          <a:p>
            <a:pPr lvl="0"/>
            <a:endParaRPr lang="zh-CN" altLang="en-US" dirty="0"/>
          </a:p>
        </p:txBody>
      </p:sp>
      <p:grpSp>
        <p:nvGrpSpPr>
          <p:cNvPr id="19" name="组合 18"/>
          <p:cNvGrpSpPr/>
          <p:nvPr userDrawn="1"/>
        </p:nvGrpSpPr>
        <p:grpSpPr>
          <a:xfrm>
            <a:off x="9356385" y="6110605"/>
            <a:ext cx="1932587" cy="377793"/>
            <a:chOff x="7017289" y="4582954"/>
            <a:chExt cx="1449440" cy="283345"/>
          </a:xfrm>
        </p:grpSpPr>
        <p:sp>
          <p:nvSpPr>
            <p:cNvPr id="20" name="文本框 19"/>
            <p:cNvSpPr txBox="1"/>
            <p:nvPr userDrawn="1"/>
          </p:nvSpPr>
          <p:spPr>
            <a:xfrm>
              <a:off x="7017289" y="4582954"/>
              <a:ext cx="1449440" cy="176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z="935" dirty="0">
                  <a:solidFill>
                    <a:srgbClr val="B1B1B1"/>
                  </a:solidFill>
                  <a:latin typeface="微软雅黑" panose="020B0503020204020204" charset="-122"/>
                  <a:ea typeface="微软雅黑" panose="020B0503020204020204" charset="-122"/>
                  <a:cs typeface="DIN-Regular" charset="0"/>
                </a:rPr>
                <a:t>The First Chinese Law Firm</a:t>
              </a:r>
              <a:endParaRPr kumimoji="1" lang="en-US" altLang="zh-CN" sz="935" dirty="0">
                <a:solidFill>
                  <a:srgbClr val="B1B1B1"/>
                </a:solidFill>
                <a:latin typeface="微软雅黑" panose="020B0503020204020204" charset="-122"/>
                <a:ea typeface="微软雅黑" panose="020B0503020204020204" charset="-122"/>
                <a:cs typeface="DIN-Regular" charset="0"/>
              </a:endParaRPr>
            </a:p>
          </p:txBody>
        </p:sp>
        <p:sp>
          <p:nvSpPr>
            <p:cNvPr id="21" name="文本框 20"/>
            <p:cNvSpPr txBox="1"/>
            <p:nvPr userDrawn="1"/>
          </p:nvSpPr>
          <p:spPr>
            <a:xfrm>
              <a:off x="7459238" y="4689610"/>
              <a:ext cx="1007491" cy="176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z="935" dirty="0">
                  <a:solidFill>
                    <a:srgbClr val="AD887A"/>
                  </a:solidFill>
                  <a:latin typeface="微软雅黑" panose="020B0503020204020204" charset="-122"/>
                  <a:ea typeface="微软雅黑" panose="020B0503020204020204" charset="-122"/>
                  <a:cs typeface="DIN-Regular" charset="0"/>
                </a:rPr>
                <a:t>www.glo.com.cn</a:t>
              </a:r>
              <a:endParaRPr kumimoji="1" lang="en-US" altLang="zh-CN" sz="935" dirty="0">
                <a:solidFill>
                  <a:srgbClr val="AD887A"/>
                </a:solidFill>
                <a:latin typeface="微软雅黑" panose="020B0503020204020204" charset="-122"/>
                <a:ea typeface="微软雅黑" panose="020B0503020204020204" charset="-122"/>
                <a:cs typeface="DIN-Regular" charset="0"/>
              </a:endParaRPr>
            </a:p>
          </p:txBody>
        </p:sp>
      </p:grpSp>
      <p:grpSp>
        <p:nvGrpSpPr>
          <p:cNvPr id="3" name="组合 2"/>
          <p:cNvGrpSpPr/>
          <p:nvPr userDrawn="1"/>
        </p:nvGrpSpPr>
        <p:grpSpPr>
          <a:xfrm>
            <a:off x="2984" y="5265413"/>
            <a:ext cx="4615393" cy="1015951"/>
            <a:chOff x="2238" y="3949060"/>
            <a:chExt cx="3461545" cy="761963"/>
          </a:xfrm>
        </p:grpSpPr>
        <p:sp>
          <p:nvSpPr>
            <p:cNvPr id="10" name="object 7"/>
            <p:cNvSpPr/>
            <p:nvPr userDrawn="1"/>
          </p:nvSpPr>
          <p:spPr>
            <a:xfrm>
              <a:off x="2238" y="3949060"/>
              <a:ext cx="3461545" cy="761963"/>
            </a:xfrm>
            <a:custGeom>
              <a:avLst/>
              <a:gdLst/>
              <a:ahLst/>
              <a:cxnLst/>
              <a:rect l="l" t="t" r="r" b="b"/>
              <a:pathLst>
                <a:path w="2183765" h="480694">
                  <a:moveTo>
                    <a:pt x="2177920" y="0"/>
                  </a:moveTo>
                  <a:lnTo>
                    <a:pt x="0" y="0"/>
                  </a:lnTo>
                  <a:lnTo>
                    <a:pt x="0" y="480479"/>
                  </a:lnTo>
                  <a:lnTo>
                    <a:pt x="2183241" y="480479"/>
                  </a:lnTo>
                  <a:lnTo>
                    <a:pt x="2177920" y="0"/>
                  </a:lnTo>
                  <a:close/>
                </a:path>
              </a:pathLst>
            </a:custGeom>
            <a:solidFill>
              <a:srgbClr val="13316B"/>
            </a:solidFill>
          </p:spPr>
          <p:txBody>
            <a:bodyPr wrap="square" lIns="0" tIns="0" rIns="0" bIns="0" rtlCol="0"/>
            <a:lstStyle/>
            <a:p>
              <a:endParaRPr sz="6035"/>
            </a:p>
          </p:txBody>
        </p:sp>
        <p:sp>
          <p:nvSpPr>
            <p:cNvPr id="11" name="object 8"/>
            <p:cNvSpPr/>
            <p:nvPr userDrawn="1"/>
          </p:nvSpPr>
          <p:spPr>
            <a:xfrm>
              <a:off x="267151" y="3949060"/>
              <a:ext cx="0" cy="761963"/>
            </a:xfrm>
            <a:custGeom>
              <a:avLst/>
              <a:gdLst/>
              <a:ahLst/>
              <a:cxnLst/>
              <a:rect l="l" t="t" r="r" b="b"/>
              <a:pathLst>
                <a:path h="480694">
                  <a:moveTo>
                    <a:pt x="0" y="0"/>
                  </a:moveTo>
                  <a:lnTo>
                    <a:pt x="0" y="480479"/>
                  </a:lnTo>
                </a:path>
              </a:pathLst>
            </a:custGeom>
            <a:ln w="49872">
              <a:solidFill>
                <a:srgbClr val="AD887A"/>
              </a:solidFill>
            </a:ln>
          </p:spPr>
          <p:txBody>
            <a:bodyPr wrap="square" lIns="0" tIns="0" rIns="0" bIns="0" rtlCol="0"/>
            <a:lstStyle/>
            <a:p>
              <a:endParaRPr sz="6035"/>
            </a:p>
          </p:txBody>
        </p:sp>
        <p:grpSp>
          <p:nvGrpSpPr>
            <p:cNvPr id="2" name="组合 1"/>
            <p:cNvGrpSpPr/>
            <p:nvPr userDrawn="1"/>
          </p:nvGrpSpPr>
          <p:grpSpPr>
            <a:xfrm>
              <a:off x="550442" y="4067702"/>
              <a:ext cx="1555146" cy="476977"/>
              <a:chOff x="550442" y="4067702"/>
              <a:chExt cx="1555146" cy="476977"/>
            </a:xfrm>
          </p:grpSpPr>
          <p:sp>
            <p:nvSpPr>
              <p:cNvPr id="16" name="文本框 15"/>
              <p:cNvSpPr txBox="1"/>
              <p:nvPr userDrawn="1"/>
            </p:nvSpPr>
            <p:spPr>
              <a:xfrm>
                <a:off x="550442" y="4067702"/>
                <a:ext cx="1207867" cy="1905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zh-CN" altLang="en-US" sz="1060" dirty="0">
                    <a:solidFill>
                      <a:srgbClr val="B1B1B1"/>
                    </a:solidFill>
                    <a:latin typeface="微软雅黑" panose="020B0503020204020204" charset="-122"/>
                    <a:ea typeface="微软雅黑" panose="020B0503020204020204" charset="-122"/>
                    <a:cs typeface="Source Han Sans CN Medium" charset="-122"/>
                  </a:rPr>
                  <a:t>中国首家律师事务所</a:t>
                </a:r>
                <a:endParaRPr kumimoji="1" lang="en-US" altLang="zh-CN" sz="1060" dirty="0">
                  <a:solidFill>
                    <a:srgbClr val="B1B1B1"/>
                  </a:solidFill>
                  <a:latin typeface="微软雅黑" panose="020B0503020204020204" charset="-122"/>
                  <a:ea typeface="微软雅黑" panose="020B0503020204020204" charset="-122"/>
                  <a:cs typeface="Source Han Sans CN Medium" charset="-122"/>
                </a:endParaRPr>
              </a:p>
            </p:txBody>
          </p:sp>
          <p:sp>
            <p:nvSpPr>
              <p:cNvPr id="17" name="文本框 16"/>
              <p:cNvSpPr txBox="1"/>
              <p:nvPr userDrawn="1"/>
            </p:nvSpPr>
            <p:spPr>
              <a:xfrm>
                <a:off x="550442" y="4214062"/>
                <a:ext cx="1555146" cy="1905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1060" dirty="0">
                    <a:solidFill>
                      <a:srgbClr val="B1B1B1"/>
                    </a:solidFill>
                    <a:latin typeface="微软雅黑" panose="020B0503020204020204" charset="-122"/>
                    <a:ea typeface="微软雅黑" panose="020B0503020204020204" charset="-122"/>
                    <a:cs typeface="DIN Medium" charset="0"/>
                  </a:rPr>
                  <a:t>The First Chinese Law Firm</a:t>
                </a:r>
                <a:endParaRPr kumimoji="1" lang="en-US" altLang="zh-CN" sz="1060" dirty="0">
                  <a:solidFill>
                    <a:srgbClr val="B1B1B1"/>
                  </a:solidFill>
                  <a:latin typeface="微软雅黑" panose="020B0503020204020204" charset="-122"/>
                  <a:ea typeface="微软雅黑" panose="020B0503020204020204" charset="-122"/>
                  <a:cs typeface="DIN Medium" charset="0"/>
                </a:endParaRPr>
              </a:p>
            </p:txBody>
          </p:sp>
          <p:sp>
            <p:nvSpPr>
              <p:cNvPr id="18" name="文本框 17"/>
              <p:cNvSpPr txBox="1"/>
              <p:nvPr userDrawn="1"/>
            </p:nvSpPr>
            <p:spPr>
              <a:xfrm>
                <a:off x="550442" y="4365609"/>
                <a:ext cx="1555146" cy="179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955" dirty="0">
                    <a:solidFill>
                      <a:srgbClr val="AD887A"/>
                    </a:solidFill>
                    <a:latin typeface="微软雅黑" panose="020B0503020204020204" charset="-122"/>
                    <a:ea typeface="微软雅黑" panose="020B0503020204020204" charset="-122"/>
                    <a:cs typeface="DIN-Regular" charset="0"/>
                  </a:rPr>
                  <a:t>www.glo.com.cn</a:t>
                </a:r>
                <a:endParaRPr kumimoji="1" lang="en-US" altLang="zh-CN" sz="955" dirty="0">
                  <a:solidFill>
                    <a:srgbClr val="AD887A"/>
                  </a:solidFill>
                  <a:latin typeface="微软雅黑" panose="020B0503020204020204" charset="-122"/>
                  <a:ea typeface="微软雅黑" panose="020B0503020204020204" charset="-122"/>
                  <a:cs typeface="DIN-Regular" charset="0"/>
                </a:endParaRPr>
              </a:p>
            </p:txBody>
          </p:sp>
        </p:grpSp>
      </p:grpSp>
      <p:sp>
        <p:nvSpPr>
          <p:cNvPr id="24" name="灯片编号占位符 1"/>
          <p:cNvSpPr>
            <a:spLocks noGrp="1"/>
          </p:cNvSpPr>
          <p:nvPr>
            <p:ph type="sldNum" sz="quarter" idx="15"/>
          </p:nvPr>
        </p:nvSpPr>
        <p:spPr>
          <a:xfrm>
            <a:off x="8737600" y="6113584"/>
            <a:ext cx="2743200" cy="366183"/>
          </a:xfrm>
        </p:spPr>
        <p:txBody>
          <a:bodyPr/>
          <a:lstStyle>
            <a:lvl1pPr>
              <a:defRPr sz="1065"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defRPr>
            </a:lvl1pPr>
          </a:lstStyle>
          <a:p>
            <a:fld id="{8D760EAD-0F5C-454E-A763-814F4BE673A0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22" name="图片 21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9555521" y="418199"/>
            <a:ext cx="2042597" cy="379860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>
            <p:custDataLst>
              <p:tags r:id="rId3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chemeClr val="bg1"/>
                </a:solidFill>
              </a:rPr>
              <a:t>内部文件</a:t>
            </a:r>
            <a:r>
              <a:rPr lang="en-US" altLang="zh-CN" sz="9600">
                <a:solidFill>
                  <a:schemeClr val="bg1"/>
                </a:solidFill>
              </a:rPr>
              <a:t>   </a:t>
            </a:r>
            <a:r>
              <a:rPr lang="zh-CN" altLang="en-US" sz="9600">
                <a:solidFill>
                  <a:schemeClr val="bg1"/>
                </a:solidFill>
              </a:rPr>
              <a:t>严禁外传</a:t>
            </a:r>
            <a:endParaRPr lang="zh-CN" altLang="en-US" sz="96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 userDrawn="1"/>
        </p:nvSpPr>
        <p:spPr>
          <a:xfrm>
            <a:off x="696628" y="948596"/>
            <a:ext cx="10800000" cy="108000"/>
          </a:xfrm>
          <a:prstGeom prst="ellipse">
            <a:avLst/>
          </a:prstGeom>
          <a:gradFill flip="none" rotWithShape="0">
            <a:gsLst>
              <a:gs pos="27000">
                <a:srgbClr val="C78085"/>
              </a:gs>
              <a:gs pos="0">
                <a:srgbClr val="8F000B"/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9" name="Group 196"/>
          <p:cNvGrpSpPr/>
          <p:nvPr userDrawn="1"/>
        </p:nvGrpSpPr>
        <p:grpSpPr>
          <a:xfrm>
            <a:off x="0" y="-291"/>
            <a:ext cx="12217966" cy="178888"/>
            <a:chOff x="0" y="0"/>
            <a:chExt cx="9144000" cy="215995"/>
          </a:xfrm>
          <a:solidFill>
            <a:srgbClr val="8F000B"/>
          </a:solidFill>
        </p:grpSpPr>
        <p:sp>
          <p:nvSpPr>
            <p:cNvPr id="10" name="Shape 193"/>
            <p:cNvSpPr/>
            <p:nvPr/>
          </p:nvSpPr>
          <p:spPr>
            <a:xfrm>
              <a:off x="2700420" y="2666"/>
              <a:ext cx="3662949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" name="Shape 194"/>
            <p:cNvSpPr/>
            <p:nvPr/>
          </p:nvSpPr>
          <p:spPr>
            <a:xfrm>
              <a:off x="-1" y="-1"/>
              <a:ext cx="2834106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" name="Shape 195"/>
            <p:cNvSpPr/>
            <p:nvPr/>
          </p:nvSpPr>
          <p:spPr>
            <a:xfrm>
              <a:off x="6309895" y="2666"/>
              <a:ext cx="2834106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04312" y="6242552"/>
            <a:ext cx="538671" cy="365125"/>
          </a:xfrm>
        </p:spPr>
        <p:txBody>
          <a:bodyPr/>
          <a:lstStyle>
            <a:lvl1pPr>
              <a:defRPr sz="1600" b="1" i="0">
                <a:solidFill>
                  <a:schemeClr val="tx1"/>
                </a:solidFill>
                <a:latin typeface="Agency FB" panose="020B0503020202020204" pitchFamily="34" charset="0"/>
              </a:defRPr>
            </a:lvl1pPr>
          </a:lstStyle>
          <a:p>
            <a:fld id="{E9FEEBA0-9940-42C3-8695-1D7E5F607D61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4" name="矩形 23"/>
          <p:cNvSpPr/>
          <p:nvPr userDrawn="1"/>
        </p:nvSpPr>
        <p:spPr>
          <a:xfrm>
            <a:off x="3936628" y="-1403"/>
            <a:ext cx="4320000" cy="180000"/>
          </a:xfrm>
          <a:prstGeom prst="rect">
            <a:avLst/>
          </a:prstGeom>
          <a:solidFill>
            <a:srgbClr val="BE505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25" name="Group 196"/>
          <p:cNvGrpSpPr/>
          <p:nvPr userDrawn="1"/>
        </p:nvGrpSpPr>
        <p:grpSpPr>
          <a:xfrm>
            <a:off x="-5755" y="6691709"/>
            <a:ext cx="12217966" cy="178888"/>
            <a:chOff x="0" y="0"/>
            <a:chExt cx="9144000" cy="215995"/>
          </a:xfrm>
          <a:solidFill>
            <a:srgbClr val="8F000B"/>
          </a:solidFill>
        </p:grpSpPr>
        <p:sp>
          <p:nvSpPr>
            <p:cNvPr id="26" name="Shape 193"/>
            <p:cNvSpPr/>
            <p:nvPr/>
          </p:nvSpPr>
          <p:spPr>
            <a:xfrm>
              <a:off x="2700420" y="2666"/>
              <a:ext cx="3662949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" name="Shape 194"/>
            <p:cNvSpPr/>
            <p:nvPr/>
          </p:nvSpPr>
          <p:spPr>
            <a:xfrm>
              <a:off x="-1" y="-1"/>
              <a:ext cx="2834106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" name="Shape 195"/>
            <p:cNvSpPr/>
            <p:nvPr/>
          </p:nvSpPr>
          <p:spPr>
            <a:xfrm>
              <a:off x="6309895" y="2666"/>
              <a:ext cx="2834106" cy="213330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29" name="矩形 28"/>
          <p:cNvSpPr/>
          <p:nvPr userDrawn="1"/>
        </p:nvSpPr>
        <p:spPr>
          <a:xfrm>
            <a:off x="3945387" y="6690597"/>
            <a:ext cx="4320000" cy="180000"/>
          </a:xfrm>
          <a:prstGeom prst="rect">
            <a:avLst/>
          </a:prstGeom>
          <a:solidFill>
            <a:srgbClr val="BE505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ctr" anchorCtr="0" forceAA="0" compatLnSpc="1">
            <a:spAutoFit/>
          </a:bodyPr>
          <a:lstStyle/>
          <a:p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960" y="143685"/>
            <a:ext cx="949230" cy="9492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文本框 10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框 5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5" name="文本框 4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2"/>
            </p:custDataLst>
          </p:nvPr>
        </p:nvSpPr>
        <p:spPr>
          <a:xfrm rot="19860000">
            <a:off x="50800" y="-628015"/>
            <a:ext cx="11656060" cy="7702550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marL="434340" marR="0" lvl="0" indent="0" algn="ctr" defTabSz="914400" rtl="0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9600">
                <a:solidFill>
                  <a:srgbClr val="FAFAFA"/>
                </a:solidFill>
              </a:rPr>
              <a:t>内部文件</a:t>
            </a:r>
            <a:r>
              <a:rPr lang="en-US" altLang="zh-CN" sz="9600">
                <a:solidFill>
                  <a:srgbClr val="FAFAFA"/>
                </a:solidFill>
              </a:rPr>
              <a:t>   </a:t>
            </a:r>
            <a:r>
              <a:rPr lang="zh-CN" altLang="en-US" sz="9600">
                <a:solidFill>
                  <a:srgbClr val="FAFAFA"/>
                </a:solidFill>
              </a:rPr>
              <a:t>严禁外传</a:t>
            </a:r>
            <a:endParaRPr lang="zh-CN" altLang="en-US" sz="9600">
              <a:solidFill>
                <a:srgbClr val="FAFAF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slow" p14:dur="1200" advTm="0"/>
    </mc:Choice>
    <mc:Fallback>
      <p:transition spd="slow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7" Type="http://schemas.openxmlformats.org/officeDocument/2006/relationships/notesSlide" Target="../notesSlides/notesSlide5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35.xml"/><Relationship Id="rId14" Type="http://schemas.openxmlformats.org/officeDocument/2006/relationships/tags" Target="../tags/tag34.xml"/><Relationship Id="rId13" Type="http://schemas.openxmlformats.org/officeDocument/2006/relationships/tags" Target="../tags/tag33.xml"/><Relationship Id="rId12" Type="http://schemas.openxmlformats.org/officeDocument/2006/relationships/tags" Target="../tags/tag32.xml"/><Relationship Id="rId11" Type="http://schemas.openxmlformats.org/officeDocument/2006/relationships/tags" Target="../tags/tag31.xml"/><Relationship Id="rId10" Type="http://schemas.openxmlformats.org/officeDocument/2006/relationships/tags" Target="../tags/tag30.xml"/><Relationship Id="rId1" Type="http://schemas.openxmlformats.org/officeDocument/2006/relationships/tags" Target="../tags/tag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0" Type="http://schemas.openxmlformats.org/officeDocument/2006/relationships/notesSlide" Target="../notesSlides/notesSlide7.xml"/><Relationship Id="rId1" Type="http://schemas.openxmlformats.org/officeDocument/2006/relationships/tags" Target="../tags/tag37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/>
          <p:cNvGrpSpPr/>
          <p:nvPr/>
        </p:nvGrpSpPr>
        <p:grpSpPr>
          <a:xfrm>
            <a:off x="1270" y="2514600"/>
            <a:ext cx="12201525" cy="2872740"/>
            <a:chOff x="2238" y="2516388"/>
            <a:chExt cx="9153336" cy="1741341"/>
          </a:xfrm>
        </p:grpSpPr>
        <p:sp>
          <p:nvSpPr>
            <p:cNvPr id="36" name="object 7"/>
            <p:cNvSpPr/>
            <p:nvPr/>
          </p:nvSpPr>
          <p:spPr>
            <a:xfrm>
              <a:off x="8810686" y="2516388"/>
              <a:ext cx="344888" cy="1741341"/>
            </a:xfrm>
            <a:custGeom>
              <a:avLst/>
              <a:gdLst/>
              <a:ahLst/>
              <a:cxnLst/>
              <a:rect l="l" t="t" r="r" b="b"/>
              <a:pathLst>
                <a:path w="292100" h="1098550">
                  <a:moveTo>
                    <a:pt x="292074" y="1098550"/>
                  </a:moveTo>
                  <a:lnTo>
                    <a:pt x="0" y="1098550"/>
                  </a:lnTo>
                  <a:lnTo>
                    <a:pt x="0" y="0"/>
                  </a:lnTo>
                  <a:lnTo>
                    <a:pt x="292074" y="0"/>
                  </a:lnTo>
                  <a:lnTo>
                    <a:pt x="292074" y="109855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 sz="4525"/>
            </a:p>
          </p:txBody>
        </p:sp>
        <p:sp>
          <p:nvSpPr>
            <p:cNvPr id="37" name="object 8"/>
            <p:cNvSpPr/>
            <p:nvPr/>
          </p:nvSpPr>
          <p:spPr>
            <a:xfrm>
              <a:off x="2238" y="2516388"/>
              <a:ext cx="103675" cy="1741341"/>
            </a:xfrm>
            <a:custGeom>
              <a:avLst/>
              <a:gdLst/>
              <a:ahLst/>
              <a:cxnLst/>
              <a:rect l="l" t="t" r="r" b="b"/>
              <a:pathLst>
                <a:path w="65405" h="1098550">
                  <a:moveTo>
                    <a:pt x="64960" y="1098550"/>
                  </a:moveTo>
                  <a:lnTo>
                    <a:pt x="0" y="1098550"/>
                  </a:lnTo>
                  <a:lnTo>
                    <a:pt x="0" y="0"/>
                  </a:lnTo>
                  <a:lnTo>
                    <a:pt x="64960" y="0"/>
                  </a:lnTo>
                  <a:lnTo>
                    <a:pt x="64960" y="109855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 sz="4525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1445260" y="2045970"/>
            <a:ext cx="8820150" cy="119888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zh-CN" altLang="en-US" sz="7200" b="1" kern="0" spc="800" dirty="0">
                <a:solidFill>
                  <a:schemeClr val="accent6">
                    <a:lumMod val="60000"/>
                    <a:lumOff val="40000"/>
                  </a:schemeClr>
                </a:solidFill>
                <a:uFillTx/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异硫蓝</a:t>
            </a:r>
            <a:r>
              <a:rPr lang="zh-CN" altLang="en-US" sz="7200" b="1" kern="0" spc="800" dirty="0">
                <a:solidFill>
                  <a:srgbClr val="002060"/>
                </a:solidFill>
                <a:uFillTx/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注射液</a:t>
            </a:r>
            <a:r>
              <a:rPr lang="zh-CN" altLang="en-US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 </a:t>
            </a:r>
            <a:endParaRPr lang="zh-CN" altLang="en-US" sz="7200" b="1" dirty="0">
              <a:solidFill>
                <a:schemeClr val="tx1">
                  <a:lumMod val="95000"/>
                  <a:lumOff val="5000"/>
                </a:schemeClr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45260" y="4361815"/>
            <a:ext cx="88201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Alibaba PuHuiTi Bold" panose="00020600040101010101" charset="-122"/>
                <a:sym typeface="+mn-ea"/>
              </a:rPr>
              <a:t>广东</a:t>
            </a:r>
            <a:r>
              <a:rPr lang="zh-CN" alt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Alibaba PuHuiTi Bold" panose="00020600040101010101" charset="-122"/>
                <a:sym typeface="+mn-ea"/>
              </a:rPr>
              <a:t>和博</a:t>
            </a:r>
            <a:r>
              <a:rPr lang="zh-CN" altLang="en-US" sz="3600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Alibaba PuHuiTi Bold" panose="00020600040101010101" charset="-122"/>
                <a:sym typeface="+mn-ea"/>
              </a:rPr>
              <a:t>制药有限公司</a:t>
            </a:r>
            <a:endParaRPr lang="zh-CN" altLang="en-US" sz="3600" dirty="0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Alibaba PuHuiTi Bold" panose="00020600040101010101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77030" y="2901315"/>
            <a:ext cx="5854700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4340" marR="0" lvl="0" indent="0" algn="l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（博林兰</a:t>
            </a:r>
            <a:r>
              <a:rPr kumimoji="1" lang="en-US" altLang="zh-CN" sz="3600" baseline="30000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®</a:t>
            </a:r>
            <a:r>
              <a:rPr lang="zh-CN" altLang="en-US" sz="3600" b="1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）</a:t>
            </a:r>
            <a:endParaRPr lang="zh-CN" altLang="en-US" sz="3600" b="1" dirty="0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0" y="366395"/>
            <a:ext cx="200660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基本信息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1/2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graphicFrame>
        <p:nvGraphicFramePr>
          <p:cNvPr id="13" name="表格 12"/>
          <p:cNvGraphicFramePr/>
          <p:nvPr>
            <p:custDataLst>
              <p:tags r:id="rId1"/>
            </p:custDataLst>
          </p:nvPr>
        </p:nvGraphicFramePr>
        <p:xfrm>
          <a:off x="619125" y="1032510"/>
          <a:ext cx="5673725" cy="5287010"/>
        </p:xfrm>
        <a:graphic>
          <a:graphicData uri="http://schemas.openxmlformats.org/drawingml/2006/table">
            <a:tbl>
              <a:tblPr firstRow="1" bandRow="1">
                <a:tableStyleId>{827E7743-39CA-4E87-A19B-AE24449E94FE}</a:tableStyleId>
              </a:tblPr>
              <a:tblGrid>
                <a:gridCol w="1271905"/>
                <a:gridCol w="1480820"/>
                <a:gridCol w="1413510"/>
                <a:gridCol w="1507490"/>
              </a:tblGrid>
              <a:tr h="55880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通用名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2000" b="1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</a:rPr>
                        <a:t>异硫蓝注射液</a:t>
                      </a:r>
                      <a:endParaRPr lang="zh-CN" altLang="en-US" sz="2000" b="1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</a:tr>
              <a:tr h="51181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注册规格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5ml：50mg </a:t>
                      </a:r>
                      <a:endParaRPr lang="zh-CN" altLang="en-US" sz="1600" b="1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</a:tr>
              <a:tr h="147891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适应症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R" panose="00020600040101010101" charset="-122"/>
                        </a:rPr>
                        <a:t>淋巴示踪</a:t>
                      </a:r>
                      <a:endParaRPr lang="zh-CN" altLang="en-US" sz="2000" b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R" panose="00020600040101010101" charset="-122"/>
                      </a:endParaRPr>
                    </a:p>
                    <a:p>
                      <a:pPr indent="0" algn="l" fontAlgn="auto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14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对下述情形进行淋巴造影：</a:t>
                      </a:r>
                      <a:r>
                        <a:rPr lang="zh-CN" altLang="en-US" sz="14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原发性或继发性肿瘤淋巴结引流区</a:t>
                      </a:r>
                      <a:r>
                        <a:rPr lang="zh-CN" altLang="en-US" sz="14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，以及治疗方式引起的淋巴结反应。四肢原发性和继发性</a:t>
                      </a:r>
                      <a:r>
                        <a:rPr lang="zh-CN" altLang="en-US" sz="14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淋巴水肿</a:t>
                      </a:r>
                      <a:r>
                        <a:rPr lang="zh-CN" altLang="en-US" sz="14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；</a:t>
                      </a:r>
                      <a:r>
                        <a:rPr lang="zh-CN" altLang="en-US" sz="14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乳糜尿</a:t>
                      </a:r>
                      <a:r>
                        <a:rPr lang="zh-CN" altLang="en-US" sz="1400" b="1"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，</a:t>
                      </a:r>
                      <a:r>
                        <a:rPr lang="zh-CN" altLang="en-US" sz="14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乳糜腹水</a:t>
                      </a:r>
                      <a:r>
                        <a:rPr lang="zh-CN" altLang="en-US" sz="1400" b="1"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或</a:t>
                      </a:r>
                      <a:r>
                        <a:rPr lang="zh-CN" altLang="en-US" sz="14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乳糜胸</a:t>
                      </a:r>
                      <a:r>
                        <a:rPr lang="zh-CN" altLang="en-US" sz="1400" b="1"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。</a:t>
                      </a:r>
                      <a:r>
                        <a:rPr lang="zh-CN" altLang="en-US" sz="1400" b="0"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 </a:t>
                      </a:r>
                      <a:endParaRPr lang="zh-CN" altLang="en-US" sz="1400" b="0"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用法用量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l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皮下注射，注射总剂量不超过3ml</a:t>
                      </a:r>
                      <a:endParaRPr lang="zh-CN" altLang="en-US" sz="1600" b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  <a:tc hMerge="1">
                  <a:tcPr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</a:tcPr>
                </a:tc>
              </a:tr>
              <a:tr h="75628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注册分类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化学药品</a:t>
                      </a:r>
                      <a:r>
                        <a:rPr lang="en-US" altLang="zh-CN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3</a:t>
                      </a: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类</a:t>
                      </a:r>
                      <a:endParaRPr lang="zh-CN" altLang="en-US" sz="1600" b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目前大陆地区同通用名药品上市情况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2000" b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无</a:t>
                      </a:r>
                      <a:endParaRPr lang="zh-CN" altLang="en-US" sz="2000" b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692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全球首次上市时间及国家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/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地区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lnSpc>
                          <a:spcPct val="90000"/>
                        </a:lnSpc>
                        <a:buNone/>
                      </a:pPr>
                      <a:r>
                        <a:rPr lang="en-US" altLang="zh-CN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1981</a:t>
                      </a: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年，美国</a:t>
                      </a:r>
                      <a:endParaRPr lang="zh-CN" altLang="en-US" sz="1600" b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是否为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OTC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药品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600" b="1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</a:rPr>
                        <a:t>否</a:t>
                      </a:r>
                      <a:endParaRPr lang="zh-CN" altLang="en-US" sz="1600" b="1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855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中国获批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R" panose="00020600040101010101" charset="-122"/>
                      </a:endParaRPr>
                    </a:p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R" panose="00020600040101010101" charset="-122"/>
                        </a:rPr>
                        <a:t>时间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ctr" fontAlgn="auto">
                        <a:lnSpc>
                          <a:spcPct val="90000"/>
                        </a:lnSpc>
                        <a:buNone/>
                      </a:pPr>
                      <a:r>
                        <a:rPr lang="en-US" altLang="zh-CN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2024</a:t>
                      </a: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年</a:t>
                      </a:r>
                      <a:r>
                        <a:rPr lang="en-US" altLang="zh-CN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2</a:t>
                      </a: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月</a:t>
                      </a:r>
                      <a:r>
                        <a:rPr lang="en-US" altLang="zh-CN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20</a:t>
                      </a:r>
                      <a:r>
                        <a:rPr lang="zh-CN" altLang="en-US" sz="1600" b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日</a:t>
                      </a:r>
                      <a:endParaRPr lang="zh-CN" altLang="en-US" sz="1600" b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cPr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6492875" y="1134745"/>
            <a:ext cx="5057775" cy="51473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52095"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en-US" altLang="zh-CN" sz="1600" b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              </a:t>
            </a:r>
            <a:endParaRPr lang="zh-CN" altLang="en-US" b="1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选择依据：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①</a:t>
            </a:r>
            <a:r>
              <a: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适应症部分相同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：甲状腺癌、乳腺癌</a:t>
            </a:r>
            <a:endParaRPr lang="zh-CN" altLang="en-US" sz="1600" b="1"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②</a:t>
            </a:r>
            <a:r>
              <a: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示踪剂类型相同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：生物染料类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  <a:sym typeface="+mn-ea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</a:rPr>
              <a:t>③已列入国家医保目录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1800"/>
              </a:spcBef>
              <a:spcAft>
                <a:spcPts val="60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endParaRPr lang="zh-CN" altLang="en-US" sz="1600" b="1">
              <a:solidFill>
                <a:prstClr val="black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①异硫蓝是</a:t>
            </a:r>
            <a:r>
              <a: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国际唯一认定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的淋巴示踪剂，</a:t>
            </a:r>
            <a:r>
              <a:rPr lang="zh-CN" altLang="en-US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显色清晰</a:t>
            </a:r>
            <a:endParaRPr lang="zh-CN" altLang="en-US" sz="1800" b="1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②</a:t>
            </a:r>
            <a:r>
              <a: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无药理性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，使用更安全</a:t>
            </a:r>
            <a:r>
              <a:rPr lang="zh-CN" altLang="en-US" b="1" dirty="0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：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无注射部位坏死、无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  <a:sym typeface="+mn-ea"/>
            </a:endParaRPr>
          </a:p>
          <a:p>
            <a:pPr indent="0" algn="l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    肝肾功能损伤          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b="1">
                <a:solidFill>
                  <a:prstClr val="black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③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适应症</a:t>
            </a:r>
            <a:r>
              <a: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范围更广</a:t>
            </a:r>
            <a:r>
              <a:rPr lang="zh-CN" altLang="en-US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：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可用于全实体瘤以及淋巴水</a:t>
            </a:r>
            <a:r>
              <a:rPr lang="en-US" altLang="zh-CN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 </a:t>
            </a:r>
            <a:endParaRPr lang="en-US" altLang="zh-CN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  <a:sym typeface="+mn-ea"/>
            </a:endParaRPr>
          </a:p>
          <a:p>
            <a:pPr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zh-CN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   </a:t>
            </a:r>
            <a:r>
              <a:rPr lang="zh-CN" altLang="en-US" sz="1600" b="1">
                <a:solidFill>
                  <a:srgbClr val="002060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rPr>
              <a:t>肿、乳糜尿等淋巴示踪</a:t>
            </a: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</a:endParaRPr>
          </a:p>
          <a:p>
            <a:pPr indent="0"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600" b="1">
              <a:solidFill>
                <a:srgbClr val="002060"/>
              </a:solidFill>
              <a:latin typeface="阿里巴巴普惠体 2.0 55 Regular" panose="00020600040101010101" charset="-122"/>
              <a:ea typeface="阿里巴巴普惠体 2.0 55 Regular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624205" y="908685"/>
            <a:ext cx="10871835" cy="635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11" name="矩形 10"/>
          <p:cNvSpPr/>
          <p:nvPr/>
        </p:nvSpPr>
        <p:spPr>
          <a:xfrm>
            <a:off x="6440170" y="1031875"/>
            <a:ext cx="5045710" cy="5288280"/>
          </a:xfrm>
          <a:prstGeom prst="rect">
            <a:avLst/>
          </a:prstGeom>
          <a:noFill/>
          <a:ln w="22225">
            <a:solidFill>
              <a:srgbClr val="D9D9D9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AD887A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Arial" panose="020B060402020202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440170" y="908685"/>
            <a:ext cx="5290185" cy="784225"/>
            <a:chOff x="9827" y="525"/>
            <a:chExt cx="8331" cy="1235"/>
          </a:xfrm>
        </p:grpSpPr>
        <p:sp>
          <p:nvSpPr>
            <p:cNvPr id="3" name="矩形 2"/>
            <p:cNvSpPr/>
            <p:nvPr/>
          </p:nvSpPr>
          <p:spPr>
            <a:xfrm>
              <a:off x="9827" y="865"/>
              <a:ext cx="7946" cy="89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>
                <a:lnSpc>
                  <a:spcPct val="90000"/>
                </a:lnSpc>
                <a:buClrTx/>
                <a:buSzTx/>
                <a:buFontTx/>
              </a:pPr>
              <a:r>
                <a:rPr lang="zh-CN" altLang="en-US" sz="14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参照药品</a:t>
              </a:r>
              <a:br>
                <a:rPr lang="zh-CN" altLang="en-US" sz="14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</a:br>
              <a:r>
                <a:rPr lang="en-US" altLang="zh-CN" sz="14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   </a:t>
              </a:r>
              <a:r>
                <a:rPr lang="zh-CN" altLang="en-US" sz="14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建议</a:t>
              </a:r>
              <a:endParaRPr lang="zh-CN" altLang="en-US" sz="14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sym typeface="+mn-ea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0873" y="525"/>
              <a:ext cx="7285" cy="94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r>
                <a:rPr lang="zh-CN" altLang="en-US" sz="2400" b="1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示踪用盐酸米托蒽醌注射液</a:t>
              </a:r>
              <a:endParaRPr lang="zh-CN" altLang="en-US" sz="24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6427470" y="3747770"/>
            <a:ext cx="1762760" cy="533400"/>
            <a:chOff x="10167" y="5902"/>
            <a:chExt cx="2776" cy="840"/>
          </a:xfrm>
        </p:grpSpPr>
        <p:sp>
          <p:nvSpPr>
            <p:cNvPr id="9" name="矩形 8"/>
            <p:cNvSpPr/>
            <p:nvPr/>
          </p:nvSpPr>
          <p:spPr>
            <a:xfrm>
              <a:off x="10167" y="5902"/>
              <a:ext cx="2777" cy="84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0235" y="5902"/>
              <a:ext cx="2709" cy="7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 marR="0" lvl="0" indent="0" algn="l" defTabSz="914400" rtl="0" fontAlgn="auto">
                <a:lnSpc>
                  <a:spcPct val="15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altLang="en-US" sz="1600" b="1">
                  <a:solidFill>
                    <a:schemeClr val="bg1"/>
                  </a:solidFill>
                  <a:latin typeface="阿里巴巴普惠体 2.0 55 Regular" panose="00020600040101010101" charset="-122"/>
                  <a:ea typeface="阿里巴巴普惠体 2.0 55 Regular" panose="00020600040101010101" charset="-122"/>
                  <a:cs typeface="阿里巴巴普惠体 2.0 55 Regular" panose="00020600040101010101" charset="-122"/>
                  <a:sym typeface="+mn-ea"/>
                </a:rPr>
                <a:t>与参照药品差异</a:t>
              </a:r>
              <a:endParaRPr lang="zh-CN" altLang="en-US" sz="1600" b="1" dirty="0">
                <a:solidFill>
                  <a:schemeClr val="bg1"/>
                </a:solidFill>
                <a:latin typeface="阿里巴巴普惠体 2.0 55 Regular" panose="00020600040101010101" charset="-122"/>
                <a:ea typeface="阿里巴巴普惠体 2.0 55 Regular" panose="00020600040101010101" charset="-122"/>
                <a:cs typeface="阿里巴巴普惠体 2.0 55 Regular" panose="00020600040101010101" charset="-122"/>
                <a:sym typeface="+mn-e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480060" y="2265045"/>
            <a:ext cx="5363210" cy="3990340"/>
            <a:chOff x="1405" y="3006"/>
            <a:chExt cx="8439" cy="6879"/>
          </a:xfrm>
        </p:grpSpPr>
        <p:sp>
          <p:nvSpPr>
            <p:cNvPr id="18" name="文本框 17"/>
            <p:cNvSpPr txBox="1"/>
            <p:nvPr/>
          </p:nvSpPr>
          <p:spPr>
            <a:xfrm>
              <a:off x="1405" y="3759"/>
              <a:ext cx="8439" cy="583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720090" marR="0" lvl="0" indent="-285750" algn="l" defTabSz="914400" rtl="0" fontAlgn="auto">
                <a:lnSpc>
                  <a:spcPct val="130000"/>
                </a:lnSpc>
                <a:spcBef>
                  <a:spcPts val="0"/>
                </a:spcBef>
                <a:spcAft>
                  <a:spcPts val="24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2022年中国新发癌症病例达482.47万，其中80%为</a:t>
              </a:r>
              <a:r>
                <a:rPr lang="zh-CN" altLang="en-US" b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实体瘤</a:t>
              </a:r>
              <a:endPara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marL="720090" marR="0" lvl="0" indent="-285750" algn="l" defTabSz="914400" rtl="0" fontAlgn="auto">
                <a:lnSpc>
                  <a:spcPct val="150000"/>
                </a:lnSpc>
                <a:spcBef>
                  <a:spcPts val="1800"/>
                </a:spcBef>
                <a:spcAft>
                  <a:spcPts val="42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精准淋巴清扫是肿瘤防控的重要环节</a:t>
              </a:r>
              <a:endParaRPr lang="zh-CN" altLang="en-US" b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720090" marR="0" lvl="0" indent="-285750" algn="l" defTabSz="914400" rtl="0" fontAlgn="auto">
                <a:lnSpc>
                  <a:spcPct val="130000"/>
                </a:lnSpc>
                <a:spcBef>
                  <a:spcPts val="0"/>
                </a:spcBef>
                <a:spcAft>
                  <a:spcPts val="18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手术中，</a:t>
              </a: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淋巴结在血染视野中显示不清，且淋巴清扫容易产生</a:t>
              </a:r>
              <a:r>
                <a:rPr lang="zh-CN" altLang="en-US" b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水肿、功能障碍、淋巴漏等并发症</a:t>
              </a:r>
              <a:r>
                <a:rPr lang="zh-CN" altLang="en-US" b="1">
                  <a:solidFill>
                    <a:schemeClr val="tx1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。</a:t>
              </a:r>
              <a:endParaRPr lang="zh-CN" altLang="en-US" b="1">
                <a:solidFill>
                  <a:schemeClr val="tx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049" y="3006"/>
              <a:ext cx="7716" cy="6879"/>
            </a:xfrm>
            <a:prstGeom prst="rect">
              <a:avLst/>
            </a:prstGeom>
            <a:noFill/>
            <a:ln w="22225">
              <a:solidFill>
                <a:srgbClr val="D9D9D9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AD887A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5448300" y="2292350"/>
            <a:ext cx="5778500" cy="3963035"/>
            <a:chOff x="8868" y="2421"/>
            <a:chExt cx="7727" cy="6790"/>
          </a:xfrm>
        </p:grpSpPr>
        <p:sp>
          <p:nvSpPr>
            <p:cNvPr id="2" name="文本框 1"/>
            <p:cNvSpPr txBox="1"/>
            <p:nvPr/>
          </p:nvSpPr>
          <p:spPr>
            <a:xfrm>
              <a:off x="8868" y="3169"/>
              <a:ext cx="7683" cy="5500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720090" marR="0" indent="-285750" algn="l" defTabSz="914400" rtl="0" fontAlgn="auto">
                <a:lnSpc>
                  <a:spcPct val="130000"/>
                </a:lnSpc>
                <a:spcBef>
                  <a:spcPts val="0"/>
                </a:spcBef>
                <a:spcAft>
                  <a:spcPts val="18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除甲状腺癌和乳腺癌外的其他实体瘤及淋巴水肿等</a:t>
              </a:r>
              <a:r>
                <a:rPr lang="zh-CN" altLang="en-US" b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没有符合适应症的示踪剂</a:t>
              </a:r>
              <a:endPara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720090" marR="0" indent="-285750" algn="l" defTabSz="914400" rtl="0" fontAlgn="auto">
                <a:lnSpc>
                  <a:spcPct val="130000"/>
                </a:lnSpc>
                <a:spcBef>
                  <a:spcPts val="0"/>
                </a:spcBef>
                <a:spcAft>
                  <a:spcPts val="18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外科手术的淋巴示踪受到</a:t>
              </a:r>
              <a:r>
                <a:rPr lang="zh-CN" altLang="en-US" b="1">
                  <a:solidFill>
                    <a:srgbClr val="FF000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药物副作用</a:t>
              </a:r>
              <a:r>
                <a:rPr lang="zh-CN" altLang="en-US" b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、注射部位坏死风险、术野污染</a:t>
              </a: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等问题困扰，缺乏一个理想的淋巴示踪剂</a:t>
              </a:r>
              <a:endParaRPr lang="zh-CN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720090" marR="0" indent="-285750" algn="l" defTabSz="914400" rtl="0" fontAlgn="auto">
                <a:lnSpc>
                  <a:spcPct val="130000"/>
                </a:lnSpc>
                <a:spcBef>
                  <a:spcPts val="0"/>
                </a:spcBef>
                <a:spcAft>
                  <a:spcPts val="1800"/>
                </a:spcAft>
                <a:buClr>
                  <a:srgbClr val="323B44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现有的淋巴示踪剂均</a:t>
              </a:r>
              <a:r>
                <a:rPr lang="zh-CN" altLang="en-US" b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未体现淋巴管的示踪</a:t>
              </a:r>
              <a:r>
                <a:rPr lang="zh-CN" altLang="en-US" b="1"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，</a:t>
              </a:r>
              <a:r>
                <a:rPr lang="zh-CN" altLang="en-US" b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而淋巴管的成功示踪可以帮助医生更好地进行前哨淋巴活检（“顺藤摸瓜”）</a:t>
              </a:r>
              <a:endParaRPr lang="zh-CN" altLang="en-US" b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marL="720090" marR="0" lvl="0" indent="-28575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Char char="•"/>
              </a:pPr>
              <a:endParaRPr lang="zh-CN" altLang="en-US"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Wingdings" panose="05000000000000000000" charset="0"/>
                <a:buNone/>
              </a:pPr>
              <a:endParaRPr lang="zh-CN" altLang="en-US">
                <a:solidFill>
                  <a:srgbClr val="C0000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9486" y="2421"/>
              <a:ext cx="7109" cy="6790"/>
            </a:xfrm>
            <a:prstGeom prst="rect">
              <a:avLst/>
            </a:prstGeom>
            <a:noFill/>
            <a:ln w="22225">
              <a:solidFill>
                <a:srgbClr val="D9D9D9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AD887A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5909945" y="2181225"/>
            <a:ext cx="5332095" cy="50419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888365" y="2181225"/>
            <a:ext cx="4904105" cy="50419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128510" y="2181225"/>
            <a:ext cx="2667635" cy="45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Arial" panose="020B0604020202020204" pitchFamily="34" charset="0"/>
              </a:rPr>
              <a:t>临床未满足的需求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45920" y="2214880"/>
            <a:ext cx="3388995" cy="45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阿里巴巴普惠体 R" panose="00020600040101010101" charset="-122"/>
                <a:ea typeface="阿里巴巴普惠体 R" panose="00020600040101010101" charset="-122"/>
                <a:cs typeface="Arial" panose="020B0604020202020204" pitchFamily="34" charset="0"/>
              </a:rPr>
              <a:t>覆盖疾病的基本情况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阿里巴巴普惠体 R" panose="00020600040101010101" charset="-122"/>
              <a:ea typeface="阿里巴巴普惠体 R" panose="00020600040101010101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17" name="文本框 16"/>
          <p:cNvSpPr txBox="1"/>
          <p:nvPr/>
        </p:nvSpPr>
        <p:spPr>
          <a:xfrm>
            <a:off x="0" y="229235"/>
            <a:ext cx="200660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基本信息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2/2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1125855" y="672465"/>
            <a:ext cx="9730105" cy="1118235"/>
            <a:chOff x="11868" y="-2083"/>
            <a:chExt cx="16795" cy="1839"/>
          </a:xfrm>
        </p:grpSpPr>
        <p:sp>
          <p:nvSpPr>
            <p:cNvPr id="26" name="圆角矩形 25"/>
            <p:cNvSpPr/>
            <p:nvPr/>
          </p:nvSpPr>
          <p:spPr>
            <a:xfrm>
              <a:off x="11868" y="-1630"/>
              <a:ext cx="16795" cy="1386"/>
            </a:xfrm>
            <a:prstGeom prst="roundRect">
              <a:avLst>
                <a:gd name="adj" fmla="val 22905"/>
              </a:avLst>
            </a:prstGeom>
            <a:solidFill>
              <a:schemeClr val="bg1"/>
            </a:solidFill>
            <a:ln>
              <a:noFill/>
            </a:ln>
            <a:effectLst>
              <a:outerShdw blurRad="127000" dir="5400000" algn="t" rotWithShape="0">
                <a:schemeClr val="bg1">
                  <a:lumMod val="75000"/>
                  <a:alpha val="40000"/>
                </a:schemeClr>
              </a:outerShdw>
            </a:effectLst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2962" y="-2083"/>
              <a:ext cx="13951" cy="157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434340" marR="0" lvl="0" indent="0" algn="ctr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r>
                <a:rPr lang="zh-CN" altLang="en-US" sz="32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M" panose="00020600040101010101" charset="-122"/>
                  <a:sym typeface="+mn-ea"/>
                </a:rPr>
                <a:t>国际接轨的淋巴示踪剂</a:t>
              </a:r>
              <a:endParaRPr lang="zh-CN" altLang="en-US" sz="3200" b="1" dirty="0">
                <a:solidFill>
                  <a:srgbClr val="00206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</a:endParaRPr>
            </a:p>
          </p:txBody>
        </p:sp>
      </p:grp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2701925" y="4010025"/>
            <a:ext cx="8678545" cy="2456815"/>
          </a:xfrm>
          <a:prstGeom prst="roundRect">
            <a:avLst/>
          </a:prstGeom>
          <a:solidFill>
            <a:schemeClr val="bg1">
              <a:lumMod val="95000"/>
              <a:alpha val="5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lnSpc>
                <a:spcPct val="150000"/>
              </a:lnSpc>
              <a:buClrTx/>
              <a:buSzTx/>
              <a:buFontTx/>
            </a:pPr>
            <a:endParaRPr lang="en-US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libaba PuHuiTi Regular" panose="00020600040101010101" charset="-122"/>
              <a:ea typeface="Alibaba PuHuiTi Regular" panose="00020600040101010101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55" name="文本框 54"/>
          <p:cNvSpPr txBox="1"/>
          <p:nvPr/>
        </p:nvSpPr>
        <p:spPr>
          <a:xfrm>
            <a:off x="1076325" y="842010"/>
            <a:ext cx="10109200" cy="815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chemeClr val="bg1">
                <a:lumMod val="75000"/>
                <a:alpha val="40000"/>
              </a:schemeClr>
            </a:outerShdw>
          </a:effectLst>
        </p:spPr>
        <p:txBody>
          <a:bodyPr wrap="square" rtlCol="0" anchor="ctr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200" b="1" dirty="0">
                <a:solidFill>
                  <a:srgbClr val="FF000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M" panose="00020600040101010101" charset="-122"/>
                <a:sym typeface="+mn-ea"/>
              </a:rPr>
              <a:t>未发生与药品相关的不良反应</a:t>
            </a:r>
            <a:r>
              <a:rPr lang="zh-CN" altLang="en-US" sz="3200" dirty="0">
                <a:solidFill>
                  <a:srgbClr val="002060"/>
                </a:solidFill>
                <a:latin typeface="阿里巴巴普惠体 M" panose="00020600040101010101" charset="-122"/>
                <a:ea typeface="阿里巴巴普惠体 M" panose="00020600040101010101" charset="-122"/>
                <a:cs typeface="阿里巴巴普惠体 M" panose="00020600040101010101" charset="-122"/>
                <a:sym typeface="+mn-ea"/>
              </a:rPr>
              <a:t> </a:t>
            </a:r>
            <a:endParaRPr lang="zh-CN" altLang="en-US" sz="3200" dirty="0">
              <a:solidFill>
                <a:srgbClr val="002060"/>
              </a:solidFill>
              <a:latin typeface="阿里巴巴普惠体 M" panose="00020600040101010101" charset="-122"/>
              <a:ea typeface="阿里巴巴普惠体 M" panose="00020600040101010101" charset="-122"/>
              <a:cs typeface="阿里巴巴普惠体 M" panose="00020600040101010101" charset="-122"/>
              <a:sym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686050" y="1740535"/>
            <a:ext cx="8679180" cy="804545"/>
          </a:xfrm>
          <a:prstGeom prst="roundRect">
            <a:avLst/>
          </a:prstGeom>
          <a:solidFill>
            <a:schemeClr val="bg1">
              <a:lumMod val="95000"/>
              <a:alpha val="5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lnSpc>
                <a:spcPct val="150000"/>
              </a:lnSpc>
              <a:buClrTx/>
              <a:buSzTx/>
              <a:buFontTx/>
            </a:pPr>
            <a:endParaRPr lang="en-US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libaba PuHuiTi Regular" panose="00020600040101010101" charset="-122"/>
              <a:ea typeface="Alibaba PuHuiTi Regular" panose="0002060004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0" name="TextBox 83"/>
          <p:cNvSpPr txBox="1"/>
          <p:nvPr/>
        </p:nvSpPr>
        <p:spPr>
          <a:xfrm>
            <a:off x="2701925" y="1771015"/>
            <a:ext cx="8310245" cy="1012190"/>
          </a:xfrm>
          <a:prstGeom prst="rect">
            <a:avLst/>
          </a:prstGeom>
          <a:noFill/>
        </p:spPr>
        <p:txBody>
          <a:bodyPr wrap="square" lIns="68598" tIns="34299" rIns="68598" bIns="34299" rtlCol="0">
            <a:noAutofit/>
          </a:bodyPr>
          <a:lstStyle/>
          <a:p>
            <a:pPr marL="285750" indent="-285750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过敏反应: 在早期乳腺癌患者中</a:t>
            </a:r>
            <a:r>
              <a:rPr sz="1600" b="1" kern="0" dirty="0">
                <a:solidFill>
                  <a:srgbClr val="FF000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rPr>
              <a:t>未发生过敏反应</a:t>
            </a:r>
            <a:r>
              <a:rPr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。据</a:t>
            </a:r>
            <a:r>
              <a:rPr lang="zh-CN"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国外</a:t>
            </a:r>
            <a:r>
              <a:rPr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病例报道，患者过敏反应总发生率大约为2%。</a:t>
            </a:r>
            <a:r>
              <a:rPr sz="1600" b="1" kern="0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中国注册临床</a:t>
            </a:r>
            <a:r>
              <a:rPr sz="1600" b="1" kern="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rPr>
              <a:t>未发生与研究药物相关的不良反应</a:t>
            </a:r>
            <a:r>
              <a:rPr lang="zh-CN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。</a:t>
            </a:r>
            <a:endParaRPr lang="zh-CN" sz="1600" b="1" kern="0" dirty="0">
              <a:solidFill>
                <a:schemeClr val="tx1">
                  <a:lumMod val="95000"/>
                  <a:lumOff val="5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2685415" y="2615200"/>
            <a:ext cx="8695055" cy="1297035"/>
            <a:chOff x="4229" y="4895"/>
            <a:chExt cx="13693" cy="2079"/>
          </a:xfrm>
        </p:grpSpPr>
        <p:sp>
          <p:nvSpPr>
            <p:cNvPr id="12" name="圆角矩形 11"/>
            <p:cNvSpPr/>
            <p:nvPr/>
          </p:nvSpPr>
          <p:spPr>
            <a:xfrm>
              <a:off x="4229" y="4895"/>
              <a:ext cx="13693" cy="2079"/>
            </a:xfrm>
            <a:prstGeom prst="roundRect">
              <a:avLst/>
            </a:prstGeom>
            <a:solidFill>
              <a:schemeClr val="bg1">
                <a:lumMod val="95000"/>
                <a:alpha val="5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>
                <a:lnSpc>
                  <a:spcPct val="150000"/>
                </a:lnSpc>
                <a:buClrTx/>
                <a:buSzTx/>
                <a:buFontTx/>
              </a:pPr>
              <a:endParaRPr lang="en-US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libaba PuHuiTi Regular" panose="00020600040101010101" charset="-122"/>
                <a:ea typeface="Alibaba PuHuiTi Regular" panose="00020600040101010101" charset="-122"/>
                <a:cs typeface="宋体" panose="02010600030101010101" pitchFamily="2" charset="-122"/>
                <a:sym typeface="+mn-ea"/>
              </a:endParaRPr>
            </a:p>
          </p:txBody>
        </p:sp>
        <p:sp>
          <p:nvSpPr>
            <p:cNvPr id="46" name="TextBox 85"/>
            <p:cNvSpPr txBox="1"/>
            <p:nvPr/>
          </p:nvSpPr>
          <p:spPr>
            <a:xfrm>
              <a:off x="4255" y="4978"/>
              <a:ext cx="13359" cy="1454"/>
            </a:xfrm>
            <a:prstGeom prst="rect">
              <a:avLst/>
            </a:prstGeom>
            <a:noFill/>
          </p:spPr>
          <p:txBody>
            <a:bodyPr wrap="square" lIns="68598" tIns="34299" rIns="68598" bIns="34299" rtlCol="0">
              <a:noAutofit/>
            </a:bodyPr>
            <a:lstStyle/>
            <a:p>
              <a:pPr marL="285750" indent="-285750" fontAlgn="auto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zh-CN" altLang="en-US" sz="1600" b="1" kern="0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过敏反应：异硫蓝注射液给药后发生过危及生命的过敏反应(呼吸窘迫、休克、血管性水肿)。有支气管哮喘、过敏史、药物副作用或以前对三苯甲烷染料过敏等既往病史的患者，更易发生过敏反应。注射异硫蓝注射液后，要密切观察患者至少60分钟。训练有素的人员应随时待命以执行急救护理乃至昏迷复苏。</a:t>
              </a:r>
              <a:endParaRPr lang="zh-CN" altLang="en-US"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endParaRPr lang="zh-CN" altLang="en-US"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44500" y="4004945"/>
            <a:ext cx="2284095" cy="2468880"/>
            <a:chOff x="-2636" y="7387"/>
            <a:chExt cx="3597" cy="2534"/>
          </a:xfrm>
        </p:grpSpPr>
        <p:sp>
          <p:nvSpPr>
            <p:cNvPr id="15" name="圆角矩形 14"/>
            <p:cNvSpPr/>
            <p:nvPr/>
          </p:nvSpPr>
          <p:spPr>
            <a:xfrm>
              <a:off x="-2079" y="7387"/>
              <a:ext cx="3040" cy="2534"/>
            </a:xfrm>
            <a:prstGeom prst="roundRect">
              <a:avLst>
                <a:gd name="adj" fmla="val 1904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-2636" y="7976"/>
              <a:ext cx="3506" cy="13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34340" marR="0" lvl="0" indent="0" algn="ctr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altLang="en-US" sz="2000" b="1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异硫蓝注射液</a:t>
              </a:r>
              <a:r>
                <a:rPr lang="en-US" altLang="zh-CN" sz="2000" b="1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 VS</a:t>
              </a:r>
              <a:endParaRPr lang="en-US" altLang="zh-CN" sz="2000" b="1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marL="434340" marR="0" lvl="0" indent="0" algn="l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en-US" altLang="zh-CN" sz="2000" b="1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示踪用盐酸米托蒽醌注射液</a:t>
              </a:r>
              <a:endParaRPr lang="en-US" altLang="zh-CN" sz="2000" b="1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702945" y="1708785"/>
            <a:ext cx="1996440" cy="830580"/>
            <a:chOff x="-1615" y="3031"/>
            <a:chExt cx="3144" cy="1686"/>
          </a:xfrm>
        </p:grpSpPr>
        <p:sp>
          <p:nvSpPr>
            <p:cNvPr id="11" name="圆角矩形 10"/>
            <p:cNvSpPr/>
            <p:nvPr/>
          </p:nvSpPr>
          <p:spPr>
            <a:xfrm>
              <a:off x="-1511" y="3031"/>
              <a:ext cx="3040" cy="1686"/>
            </a:xfrm>
            <a:prstGeom prst="roundRect">
              <a:avLst>
                <a:gd name="adj" fmla="val 1904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-1615" y="3140"/>
              <a:ext cx="2883" cy="14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34340" marR="0" lvl="0" indent="0" algn="l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sz="20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2.0 55 Regular" panose="00020600040101010101" charset="-122"/>
                </a:rPr>
                <a:t>国外不良</a:t>
              </a:r>
              <a:endParaRPr lang="zh-CN" sz="20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2.0 55 Regular" panose="00020600040101010101" charset="-122"/>
              </a:endParaRPr>
            </a:p>
            <a:p>
              <a:pPr marL="434340" marR="0" lvl="0" indent="0" algn="l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sz="20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2.0 55 Regular" panose="00020600040101010101" charset="-122"/>
                </a:rPr>
                <a:t>反应监测</a:t>
              </a:r>
              <a:endParaRPr lang="zh-CN" sz="20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2.0 55 Regular" panose="00020600040101010101" charset="-122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264160" y="2616835"/>
            <a:ext cx="2456180" cy="1277532"/>
            <a:chOff x="-2748" y="5058"/>
            <a:chExt cx="3868" cy="1709"/>
          </a:xfrm>
        </p:grpSpPr>
        <p:sp>
          <p:nvSpPr>
            <p:cNvPr id="14" name="圆角矩形 13"/>
            <p:cNvSpPr/>
            <p:nvPr/>
          </p:nvSpPr>
          <p:spPr>
            <a:xfrm>
              <a:off x="-1948" y="5058"/>
              <a:ext cx="3040" cy="1709"/>
            </a:xfrm>
            <a:prstGeom prst="roundRect">
              <a:avLst>
                <a:gd name="adj" fmla="val 1904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-2748" y="5419"/>
              <a:ext cx="3868" cy="9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34340" marR="0" lvl="0" indent="0" algn="ctr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sz="20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2.0 55 Regular" panose="00020600040101010101" charset="-122"/>
                </a:rPr>
                <a:t>说明书收载的</a:t>
              </a:r>
              <a:endParaRPr lang="zh-CN" sz="20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2.0 55 Regular" panose="00020600040101010101" charset="-122"/>
              </a:endParaRPr>
            </a:p>
            <a:p>
              <a:pPr marL="434340" marR="0" lvl="0" indent="0" algn="ctr" defTabSz="914400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sz="2000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2.0 55 Regular" panose="00020600040101010101" charset="-122"/>
                </a:rPr>
                <a:t>安全性信息</a:t>
              </a:r>
              <a:endParaRPr lang="zh-CN" sz="2000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2.0 55 Regular" panose="00020600040101010101" charset="-122"/>
              </a:endParaRPr>
            </a:p>
          </p:txBody>
        </p:sp>
      </p:grpSp>
      <p:sp>
        <p:nvSpPr>
          <p:cNvPr id="4" name="TextBox 85"/>
          <p:cNvSpPr txBox="1"/>
          <p:nvPr>
            <p:custDataLst>
              <p:tags r:id="rId1"/>
            </p:custDataLst>
          </p:nvPr>
        </p:nvSpPr>
        <p:spPr>
          <a:xfrm>
            <a:off x="2728595" y="4085590"/>
            <a:ext cx="8559800" cy="1929765"/>
          </a:xfrm>
          <a:prstGeom prst="rect">
            <a:avLst/>
          </a:prstGeom>
          <a:noFill/>
        </p:spPr>
        <p:txBody>
          <a:bodyPr wrap="square" lIns="68598" tIns="34299" rIns="68598" bIns="34299" rtlCol="0">
            <a:noAutofit/>
          </a:bodyPr>
          <a:lstStyle/>
          <a:p>
            <a:pPr marL="285750" lvl="1" indent="-285750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异硫蓝注射液中</a:t>
            </a:r>
            <a:r>
              <a:rPr lang="zh-CN" altLang="en-US" sz="1600" b="1" kern="0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国注册临床与国外均</a:t>
            </a:r>
            <a:r>
              <a: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未有肝肾功能损伤，无注射部位坏死</a:t>
            </a:r>
            <a:endParaRPr lang="zh-CN" altLang="en-US" b="1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L="285750" lvl="1" indent="-285750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zh-CN" altLang="en-US" b="1" kern="0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0" y="222885"/>
            <a:ext cx="224536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安全性信息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1/1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854325" y="4502785"/>
          <a:ext cx="8437245" cy="1743710"/>
        </p:xfrm>
        <a:graphic>
          <a:graphicData uri="http://schemas.openxmlformats.org/drawingml/2006/table">
            <a:tbl>
              <a:tblPr/>
              <a:tblGrid>
                <a:gridCol w="731520"/>
                <a:gridCol w="2126615"/>
                <a:gridCol w="2197100"/>
                <a:gridCol w="3382010"/>
              </a:tblGrid>
              <a:tr h="444500">
                <a:tc gridSpan="2"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临床指标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异硫蓝注射液（N=150 ）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示踪用盐酸米托蒽醌注射液（N=388 ）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0990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药理作用</a:t>
                      </a:r>
                      <a:endParaRPr lang="zh-CN" altLang="en-US" sz="1400" b="1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R" panose="00020600040101010101" charset="-122"/>
                        </a:rPr>
                        <a:t>无药理作用</a:t>
                      </a:r>
                      <a:endParaRPr lang="zh-CN" altLang="en-US" sz="1600" b="1" i="0" u="none" strike="noStrike" kern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细胞毒抗肿瘤药物</a:t>
                      </a:r>
                      <a:r>
                        <a:rPr lang="en-US" altLang="zh-CN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/</a:t>
                      </a:r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纳米晶技术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2265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显色度</a:t>
                      </a:r>
                      <a:endParaRPr lang="zh-CN" altLang="en-US" sz="1400" b="1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1600" b="1" i="0" u="none" strike="noStrike" kern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R" panose="00020600040101010101" charset="-122"/>
                        </a:rPr>
                        <a:t>显色清晰</a:t>
                      </a:r>
                      <a:endParaRPr lang="zh-CN" altLang="en-US" sz="1600" b="1" i="0" u="none" strike="noStrike" kern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  <a:cs typeface="阿里巴巴普惠体 2.0 105 Heavy" panose="00020600040101010101" charset="-122"/>
                        </a:rPr>
                        <a:t>显色较清晰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  <a:cs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735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  <a:sym typeface="+mn-ea"/>
                        </a:rPr>
                        <a:t>不良</a:t>
                      </a:r>
                      <a:endParaRPr lang="zh-CN" altLang="en-US" sz="1400" b="1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  <a:sym typeface="+mn-ea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buNone/>
                      </a:pP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  <a:sym typeface="+mn-ea"/>
                        </a:rPr>
                        <a:t>反应</a:t>
                      </a:r>
                      <a:endParaRPr lang="zh-CN" altLang="en-US" sz="1400" b="1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b="1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丘疹脓疱性皮疹</a:t>
                      </a: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ea typeface="阿里巴巴普惠体 R" panose="00020600040101010101" charset="-122"/>
                          <a:sym typeface="+mn-ea"/>
                        </a:rPr>
                        <a:t>（%）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kern="0" dirty="0">
                          <a:solidFill>
                            <a:srgbClr val="FF000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</a:rPr>
                        <a:t>0</a:t>
                      </a:r>
                      <a:endParaRPr lang="zh-CN" altLang="en-US" sz="1600" b="1" i="0" u="none" strike="noStrike" kern="0" dirty="0">
                        <a:solidFill>
                          <a:srgbClr val="FF000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ea typeface="阿里巴巴普惠体 R" panose="00020600040101010101" charset="-122"/>
                        </a:rPr>
                        <a:t>0.3%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ea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220">
                <a:tc vMerge="1"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latin typeface="阿里巴巴普惠体 R" panose="00020600040101010101" charset="-122"/>
                          <a:ea typeface="阿里巴巴普惠体 R" panose="00020600040101010101" charset="-122"/>
                          <a:cs typeface="阿里巴巴普惠体 R" panose="00020600040101010101" charset="-122"/>
                        </a:rPr>
                        <a:t>肝功能异常</a:t>
                      </a:r>
                      <a:r>
                        <a:rPr lang="zh-CN" altLang="en-US" sz="1400" b="1" kern="0" dirty="0">
                          <a:solidFill>
                            <a:srgbClr val="002060"/>
                          </a:solidFill>
                          <a:ea typeface="阿里巴巴普惠体 R" panose="00020600040101010101" charset="-122"/>
                          <a:sym typeface="+mn-ea"/>
                        </a:rPr>
                        <a:t>（%）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latin typeface="阿里巴巴普惠体 R" panose="00020600040101010101" charset="-122"/>
                        <a:ea typeface="阿里巴巴普惠体 R" panose="00020600040101010101" charset="-122"/>
                        <a:cs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kern="0" dirty="0">
                          <a:solidFill>
                            <a:srgbClr val="FF0000"/>
                          </a:solidFill>
                          <a:latin typeface="阿里巴巴普惠体 2.0 105 Heavy" panose="00020600040101010101" charset="-122"/>
                          <a:ea typeface="阿里巴巴普惠体 2.0 105 Heavy" panose="00020600040101010101" charset="-122"/>
                        </a:rPr>
                        <a:t>0</a:t>
                      </a:r>
                      <a:endParaRPr lang="zh-CN" altLang="en-US" sz="1600" b="1" i="0" u="none" strike="noStrike" kern="0" dirty="0">
                        <a:solidFill>
                          <a:srgbClr val="FF0000"/>
                        </a:solidFill>
                        <a:latin typeface="阿里巴巴普惠体 2.0 105 Heavy" panose="00020600040101010101" charset="-122"/>
                        <a:ea typeface="阿里巴巴普惠体 2.0 105 Heavy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 kern="0" dirty="0">
                          <a:solidFill>
                            <a:srgbClr val="002060"/>
                          </a:solidFill>
                          <a:ea typeface="阿里巴巴普惠体 R" panose="00020600040101010101" charset="-122"/>
                        </a:rPr>
                        <a:t>4.1%</a:t>
                      </a:r>
                      <a:endParaRPr lang="zh-CN" altLang="en-US" sz="1400" b="1" i="0" u="none" strike="noStrike" kern="0" dirty="0">
                        <a:solidFill>
                          <a:srgbClr val="002060"/>
                        </a:solidFill>
                        <a:ea typeface="阿里巴巴普惠体 R" panose="00020600040101010101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2060"/>
                      </a:solidFill>
                      <a:prstDash val="solid"/>
                    </a:lnL>
                    <a:lnR w="12700">
                      <a:solidFill>
                        <a:srgbClr val="002060"/>
                      </a:solidFill>
                      <a:prstDash val="solid"/>
                    </a:lnR>
                    <a:lnT w="12700">
                      <a:solidFill>
                        <a:srgbClr val="002060"/>
                      </a:solidFill>
                      <a:prstDash val="solid"/>
                    </a:lnT>
                    <a:lnB w="12700">
                      <a:solidFill>
                        <a:srgbClr val="00206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22" name="文本框 21"/>
          <p:cNvSpPr txBox="1"/>
          <p:nvPr>
            <p:custDataLst>
              <p:tags r:id="rId1"/>
            </p:custDataLst>
          </p:nvPr>
        </p:nvSpPr>
        <p:spPr>
          <a:xfrm>
            <a:off x="914400" y="4336415"/>
            <a:ext cx="10490835" cy="1489075"/>
          </a:xfrm>
          <a:prstGeom prst="rect">
            <a:avLst/>
          </a:prstGeom>
          <a:noFill/>
        </p:spPr>
        <p:txBody>
          <a:bodyPr wrap="square" rIns="91440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有效性终点研究结果显示：主要评价指标与次要评价指标的全分析集（FAS）和符合方案集（PPS）结果一致，表明异硫蓝注射液淋巴管的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示踪率与原研一致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（97.4%），前哨淋巴结示踪成功率和准确率均在文献报道的范围内（65%-98%）。本研究验证了异硫蓝注射液在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早期乳腺癌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患者中示踪淋巴管和前哨淋巴结是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有效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的。</a:t>
            </a:r>
            <a:endParaRPr lang="zh-CN" altLang="en-US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83715" y="3392805"/>
            <a:ext cx="8012430" cy="8407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34340" marR="0" lvl="0" indent="0" algn="ctr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</a:rPr>
              <a:t>临床试验报告中有效性描述节选</a:t>
            </a:r>
            <a:endParaRPr lang="zh-CN" altLang="en-US" sz="2400" b="1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  <a:p>
            <a:pPr marL="434340" marR="0" lvl="0" indent="0" algn="ctr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endParaRPr lang="zh-CN" altLang="en-US" sz="2400" b="1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31190" y="3485515"/>
            <a:ext cx="10843895" cy="2769235"/>
          </a:xfrm>
          <a:prstGeom prst="rect">
            <a:avLst/>
          </a:prstGeom>
          <a:noFill/>
          <a:ln w="34925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rgbClr val="AD887A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2645" y="6283960"/>
            <a:ext cx="10767695" cy="88455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27660" marR="0" lvl="0" indent="0" algn="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en-US" altLang="zh-CN" sz="1000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①②③</a:t>
            </a:r>
            <a:r>
              <a:rPr lang="zh-CN" altLang="en-US" sz="1000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altLang="en-US" sz="1000" dirty="0">
                <a:solidFill>
                  <a:srgbClr val="002060"/>
                </a:solidFill>
                <a:sym typeface="+mn-ea"/>
              </a:rPr>
              <a:t>上市申请时递交</a:t>
            </a:r>
            <a:r>
              <a:rPr lang="en-US" altLang="zh-CN" sz="1000" dirty="0">
                <a:solidFill>
                  <a:srgbClr val="002060"/>
                </a:solidFill>
                <a:sym typeface="+mn-ea"/>
              </a:rPr>
              <a:t>CDE</a:t>
            </a:r>
            <a:r>
              <a:rPr lang="zh-CN" altLang="en-US" sz="1000" dirty="0">
                <a:solidFill>
                  <a:srgbClr val="002060"/>
                </a:solidFill>
                <a:sym typeface="+mn-ea"/>
              </a:rPr>
              <a:t>的临床研究报告</a:t>
            </a:r>
            <a:endParaRPr lang="zh-CN" altLang="en-US" sz="1000" dirty="0">
              <a:solidFill>
                <a:srgbClr val="002060"/>
              </a:solidFill>
              <a:sym typeface="+mn-ea"/>
            </a:endParaRPr>
          </a:p>
          <a:p>
            <a:pPr marL="327660" marR="0" lvl="0" indent="0" algn="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000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④，</a:t>
            </a:r>
            <a:r>
              <a:rPr lang="en-US" altLang="zh-CN" sz="1000" dirty="0">
                <a:solidFill>
                  <a:srgbClr val="002060"/>
                </a:solidFill>
                <a:sym typeface="+mn-ea"/>
              </a:rPr>
              <a:t>C</a:t>
            </a:r>
            <a:r>
              <a:rPr lang="zh-CN" altLang="en-US" sz="1000" dirty="0">
                <a:solidFill>
                  <a:srgbClr val="002060"/>
                </a:solidFill>
                <a:sym typeface="+mn-ea"/>
              </a:rPr>
              <a:t>DE未发布技术审评报告，此处以上市申请时递交</a:t>
            </a:r>
            <a:r>
              <a:rPr lang="en-US" altLang="zh-CN" sz="1000" dirty="0">
                <a:solidFill>
                  <a:srgbClr val="002060"/>
                </a:solidFill>
                <a:sym typeface="+mn-ea"/>
              </a:rPr>
              <a:t>CDE</a:t>
            </a:r>
            <a:r>
              <a:rPr lang="zh-CN" altLang="en-US" sz="1000" dirty="0">
                <a:solidFill>
                  <a:srgbClr val="002060"/>
                </a:solidFill>
                <a:sym typeface="+mn-ea"/>
              </a:rPr>
              <a:t>的临床研究报告中的有效性描述代替</a:t>
            </a:r>
            <a:endParaRPr lang="zh-CN" altLang="en-US" sz="1000" dirty="0">
              <a:solidFill>
                <a:srgbClr val="002060"/>
              </a:solidFill>
            </a:endParaRPr>
          </a:p>
          <a:p>
            <a:pPr marL="327660" marR="0" lvl="0" indent="0" algn="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endParaRPr lang="en-US" altLang="zh-CN" sz="1000" dirty="0">
              <a:solidFill>
                <a:srgbClr val="002060"/>
              </a:solidFill>
            </a:endParaRPr>
          </a:p>
          <a:p>
            <a:pPr marL="327660" marR="0" lvl="0" indent="0" algn="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endParaRPr lang="en-US" altLang="zh-CN" sz="1000" dirty="0">
              <a:solidFill>
                <a:srgbClr val="002060"/>
              </a:solidFill>
            </a:endParaRPr>
          </a:p>
        </p:txBody>
      </p:sp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>
            <a:off x="868186" y="1798322"/>
            <a:ext cx="10440670" cy="1536789"/>
            <a:chOff x="1122" y="2999"/>
            <a:chExt cx="16766" cy="2420"/>
          </a:xfrm>
        </p:grpSpPr>
        <p:sp>
          <p:nvSpPr>
            <p:cNvPr id="4" name="圆角矩形 3"/>
            <p:cNvSpPr/>
            <p:nvPr>
              <p:custDataLst>
                <p:tags r:id="rId3"/>
              </p:custDataLst>
            </p:nvPr>
          </p:nvSpPr>
          <p:spPr>
            <a:xfrm>
              <a:off x="1122" y="3194"/>
              <a:ext cx="16766" cy="2225"/>
            </a:xfrm>
            <a:prstGeom prst="roundRect">
              <a:avLst>
                <a:gd name="adj" fmla="val 23805"/>
              </a:avLst>
            </a:prstGeom>
            <a:solidFill>
              <a:srgbClr val="F1F1F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0" name="组合 59"/>
            <p:cNvGrpSpPr/>
            <p:nvPr>
              <p:custDataLst>
                <p:tags r:id="rId4"/>
              </p:custDataLst>
            </p:nvPr>
          </p:nvGrpSpPr>
          <p:grpSpPr>
            <a:xfrm>
              <a:off x="1874" y="3233"/>
              <a:ext cx="5138" cy="2013"/>
              <a:chOff x="821861" y="4580748"/>
              <a:chExt cx="1376025" cy="1624914"/>
            </a:xfrm>
            <a:solidFill>
              <a:schemeClr val="bg1">
                <a:lumMod val="95000"/>
              </a:schemeClr>
            </a:solidFill>
          </p:grpSpPr>
          <p:sp>
            <p:nvSpPr>
              <p:cNvPr id="52" name="文本框 5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997731" y="4580748"/>
                <a:ext cx="974115" cy="451199"/>
              </a:xfrm>
              <a:prstGeom prst="rect">
                <a:avLst/>
              </a:prstGeom>
              <a:grpFill/>
            </p:spPr>
            <p:txBody>
              <a:bodyPr wrap="square">
                <a:noAutofit/>
              </a:bodyPr>
              <a:lstStyle/>
              <a:p>
                <a:pPr algn="ctr"/>
                <a:r>
                  <a:rPr lang="en-US" altLang="zh-CN" sz="32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94%</a:t>
                </a:r>
                <a:endParaRPr lang="en-US" altLang="zh-CN" sz="32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  <p:sp>
            <p:nvSpPr>
              <p:cNvPr id="56" name="文本框 55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821861" y="5150712"/>
                <a:ext cx="1376025" cy="105495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前哨淋巴结示踪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  <a:p>
                <a:pPr algn="ctr"/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成功率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</p:grpSp>
        <p:grpSp>
          <p:nvGrpSpPr>
            <p:cNvPr id="61" name="组合 60"/>
            <p:cNvGrpSpPr/>
            <p:nvPr>
              <p:custDataLst>
                <p:tags r:id="rId7"/>
              </p:custDataLst>
            </p:nvPr>
          </p:nvGrpSpPr>
          <p:grpSpPr>
            <a:xfrm>
              <a:off x="6728" y="3234"/>
              <a:ext cx="5880" cy="2012"/>
              <a:chOff x="2006556" y="4571543"/>
              <a:chExt cx="1376025" cy="1623852"/>
            </a:xfrm>
            <a:solidFill>
              <a:schemeClr val="bg1">
                <a:lumMod val="95000"/>
              </a:schemeClr>
            </a:solidFill>
          </p:grpSpPr>
          <p:sp>
            <p:nvSpPr>
              <p:cNvPr id="53" name="文本框 52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214595" y="4571543"/>
                <a:ext cx="974203" cy="421151"/>
              </a:xfrm>
              <a:prstGeom prst="rect">
                <a:avLst/>
              </a:prstGeom>
              <a:grpFill/>
            </p:spPr>
            <p:txBody>
              <a:bodyPr wrap="square">
                <a:noAutofit/>
              </a:bodyPr>
              <a:lstStyle/>
              <a:p>
                <a:pPr algn="ctr"/>
                <a:r>
                  <a:rPr lang="en-US" altLang="zh-CN" sz="32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96%</a:t>
                </a:r>
                <a:endParaRPr lang="en-US" altLang="zh-CN" sz="24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  <p:sp>
            <p:nvSpPr>
              <p:cNvPr id="57" name="文本框 5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006556" y="5140610"/>
                <a:ext cx="1376025" cy="1054785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>
                  <a:buClrTx/>
                  <a:buSzTx/>
                  <a:buNone/>
                </a:pPr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前哨淋巴结示踪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  <a:p>
                <a:pPr algn="ctr">
                  <a:buClrTx/>
                  <a:buSzTx/>
                  <a:buNone/>
                </a:pPr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准确率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</p:grpSp>
        <p:grpSp>
          <p:nvGrpSpPr>
            <p:cNvPr id="62" name="组合 61"/>
            <p:cNvGrpSpPr/>
            <p:nvPr>
              <p:custDataLst>
                <p:tags r:id="rId10"/>
              </p:custDataLst>
            </p:nvPr>
          </p:nvGrpSpPr>
          <p:grpSpPr>
            <a:xfrm>
              <a:off x="12864" y="3234"/>
              <a:ext cx="4575" cy="2012"/>
              <a:chOff x="3344212" y="4581742"/>
              <a:chExt cx="1181218" cy="1623403"/>
            </a:xfrm>
            <a:solidFill>
              <a:schemeClr val="bg1">
                <a:lumMod val="95000"/>
              </a:schemeClr>
            </a:solidFill>
          </p:grpSpPr>
          <p:sp>
            <p:nvSpPr>
              <p:cNvPr id="54" name="文本框 53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3423977" y="4581742"/>
                <a:ext cx="974203" cy="421151"/>
              </a:xfrm>
              <a:prstGeom prst="rect">
                <a:avLst/>
              </a:prstGeom>
              <a:grpFill/>
            </p:spPr>
            <p:txBody>
              <a:bodyPr wrap="square">
                <a:noAutofit/>
              </a:bodyPr>
              <a:lstStyle/>
              <a:p>
                <a:pPr algn="ctr"/>
                <a:r>
                  <a:rPr lang="en-US" altLang="zh-CN" sz="3200" b="1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98%</a:t>
                </a:r>
                <a:endParaRPr lang="en-US" altLang="zh-CN" sz="24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  <p:sp>
            <p:nvSpPr>
              <p:cNvPr id="58" name="文本框 57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3344212" y="5150652"/>
                <a:ext cx="1181218" cy="1054493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>
                  <a:buClrTx/>
                  <a:buSzTx/>
                  <a:buNone/>
                </a:pPr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淋巴管示踪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  <a:p>
                <a:pPr algn="ctr">
                  <a:buClrTx/>
                  <a:buSzTx/>
                  <a:buNone/>
                </a:pPr>
                <a:r>
                  <a:rPr lang="zh-CN" altLang="en-US" sz="2400" b="1" dirty="0">
                    <a:solidFill>
                      <a:srgbClr val="002060"/>
                    </a:solidFill>
                    <a:latin typeface="阿里巴巴普惠体 2.0 105 Heavy" panose="00020600040101010101" charset="-122"/>
                    <a:ea typeface="阿里巴巴普惠体 2.0 105 Heavy" panose="00020600040101010101" charset="-122"/>
                    <a:cs typeface="Arial" panose="020B0604020202020204" pitchFamily="34" charset="0"/>
                    <a:sym typeface="+mn-lt"/>
                  </a:rPr>
                  <a:t>成功率</a:t>
                </a:r>
                <a:endParaRPr lang="zh-CN" altLang="en-US" sz="24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Arial" panose="020B0604020202020204" pitchFamily="34" charset="0"/>
                  <a:sym typeface="+mn-lt"/>
                </a:endParaRPr>
              </a:p>
            </p:txBody>
          </p:sp>
        </p:grpSp>
        <p:sp>
          <p:nvSpPr>
            <p:cNvPr id="6" name="文本框 5"/>
            <p:cNvSpPr txBox="1"/>
            <p:nvPr>
              <p:custDataLst>
                <p:tags r:id="rId13"/>
              </p:custDataLst>
            </p:nvPr>
          </p:nvSpPr>
          <p:spPr>
            <a:xfrm>
              <a:off x="4084" y="2999"/>
              <a:ext cx="974" cy="906"/>
            </a:xfrm>
            <a:prstGeom prst="rect">
              <a:avLst/>
            </a:prstGeom>
            <a:noFill/>
          </p:spPr>
          <p:txBody>
            <a:bodyPr wrap="none" anchor="t">
              <a:no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altLang="en-US" sz="1000" b="1">
                  <a:solidFill>
                    <a:srgbClr val="002060"/>
                  </a:solidFill>
                  <a:latin typeface="Times New Roman" panose="02020603050405020304" pitchFamily="18" charset="0"/>
                  <a:ea typeface="阿里巴巴普惠体 2.0 55 Regular" panose="00020600040101010101" charset="-122"/>
                </a:rPr>
                <a:t>①</a:t>
              </a:r>
              <a:endParaRPr lang="zh-CN" altLang="en-US" sz="1000" b="1">
                <a:solidFill>
                  <a:srgbClr val="002060"/>
                </a:solidFill>
                <a:latin typeface="Times New Roman" panose="02020603050405020304" pitchFamily="18" charset="0"/>
                <a:ea typeface="阿里巴巴普惠体 2.0 55 Regular" panose="00020600040101010101" charset="-122"/>
              </a:endParaRPr>
            </a:p>
          </p:txBody>
        </p:sp>
        <p:sp>
          <p:nvSpPr>
            <p:cNvPr id="11" name="文本框 10"/>
            <p:cNvSpPr txBox="1"/>
            <p:nvPr>
              <p:custDataLst>
                <p:tags r:id="rId14"/>
              </p:custDataLst>
            </p:nvPr>
          </p:nvSpPr>
          <p:spPr>
            <a:xfrm>
              <a:off x="9402" y="3008"/>
              <a:ext cx="1248" cy="628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altLang="en-US" sz="1000" b="1">
                  <a:solidFill>
                    <a:srgbClr val="002060"/>
                  </a:solidFill>
                  <a:latin typeface="Times New Roman" panose="02020603050405020304" pitchFamily="18" charset="0"/>
                  <a:ea typeface="阿里巴巴普惠体 2.0 55 Regular" panose="00020600040101010101" charset="-122"/>
                </a:rPr>
                <a:t>②</a:t>
              </a:r>
              <a:endParaRPr lang="zh-CN" altLang="en-US" sz="1000" b="1">
                <a:solidFill>
                  <a:srgbClr val="002060"/>
                </a:solidFill>
                <a:latin typeface="Times New Roman" panose="02020603050405020304" pitchFamily="18" charset="0"/>
                <a:ea typeface="阿里巴巴普惠体 2.0 55 Regular" panose="00020600040101010101" charset="-122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15"/>
              </p:custDataLst>
            </p:nvPr>
          </p:nvSpPr>
          <p:spPr>
            <a:xfrm>
              <a:off x="14721" y="3072"/>
              <a:ext cx="1248" cy="628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Font typeface="Arial" panose="020B0604020202020204" pitchFamily="34" charset="0"/>
                <a:buNone/>
              </a:pPr>
              <a:r>
                <a:rPr lang="zh-CN" altLang="en-US" sz="1000">
                  <a:solidFill>
                    <a:srgbClr val="002060"/>
                  </a:solidFill>
                  <a:latin typeface="Times New Roman" panose="02020603050405020304" pitchFamily="18" charset="0"/>
                  <a:ea typeface="阿里巴巴普惠体 2.0 55 Regular" panose="00020600040101010101" charset="-122"/>
                </a:rPr>
                <a:t>③</a:t>
              </a:r>
              <a:endParaRPr lang="zh-CN" altLang="en-US" sz="1000">
                <a:solidFill>
                  <a:srgbClr val="002060"/>
                </a:solidFill>
                <a:latin typeface="Times New Roman" panose="02020603050405020304" pitchFamily="18" charset="0"/>
                <a:ea typeface="阿里巴巴普惠体 2.0 55 Regular" panose="00020600040101010101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7618095" y="3523615"/>
            <a:ext cx="808990" cy="485775"/>
          </a:xfrm>
          <a:prstGeom prst="rect">
            <a:avLst/>
          </a:prstGeom>
          <a:noFill/>
        </p:spPr>
        <p:txBody>
          <a:bodyPr wrap="none" anchor="t">
            <a:noAutofit/>
          </a:bodyPr>
          <a:lstStyle/>
          <a:p>
            <a:pPr marL="434340" marR="0" lvl="0" indent="0" algn="l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None/>
            </a:pPr>
            <a:r>
              <a:rPr lang="zh-CN" altLang="en-US" sz="1000" b="1">
                <a:latin typeface="Times New Roman" panose="02020603050405020304" pitchFamily="18" charset="0"/>
                <a:ea typeface="阿里巴巴普惠体 2.0 55 Regular" panose="00020600040101010101" charset="-122"/>
              </a:rPr>
              <a:t>④</a:t>
            </a:r>
            <a:endParaRPr lang="zh-CN" altLang="en-US" sz="1000" b="1">
              <a:latin typeface="Times New Roman" panose="02020603050405020304" pitchFamily="18" charset="0"/>
              <a:ea typeface="阿里巴巴普惠体 2.0 55 Regular" panose="00020600040101010101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05765" y="907415"/>
            <a:ext cx="11104245" cy="815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chemeClr val="bg1">
                <a:lumMod val="75000"/>
                <a:alpha val="40000"/>
              </a:schemeClr>
            </a:outerShdw>
          </a:effectLst>
        </p:spPr>
        <p:txBody>
          <a:bodyPr wrap="square" rtlCol="0" anchor="ctr">
            <a:no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105 Heavy" panose="00020600040101010101" charset="-122"/>
                <a:sym typeface="+mn-ea"/>
              </a:rPr>
              <a:t>示踪成功率高、准确率高</a:t>
            </a:r>
            <a:r>
              <a:rPr lang="zh-CN" alt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105 Heavy" panose="00020600040101010101" charset="-122"/>
                <a:sym typeface="+mn-ea"/>
              </a:rPr>
              <a:t> </a:t>
            </a:r>
            <a:r>
              <a:rPr lang="zh-CN" altLang="en-US" sz="3200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</a:t>
            </a:r>
            <a:endParaRPr lang="zh-CN" alt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0" y="229235"/>
            <a:ext cx="232664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有效性信息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1/2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graphicFrame>
        <p:nvGraphicFramePr>
          <p:cNvPr id="42" name="表格 41"/>
          <p:cNvGraphicFramePr/>
          <p:nvPr>
            <p:custDataLst>
              <p:tags r:id="rId1"/>
            </p:custDataLst>
          </p:nvPr>
        </p:nvGraphicFramePr>
        <p:xfrm>
          <a:off x="712470" y="1818005"/>
          <a:ext cx="10742930" cy="4571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505"/>
                <a:gridCol w="2946400"/>
                <a:gridCol w="2513330"/>
                <a:gridCol w="2512695"/>
              </a:tblGrid>
              <a:tr h="3657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bg1"/>
                          </a:solidFill>
                          <a:latin typeface="阿里巴巴普惠体 M" panose="00020600040101010101" charset="-122"/>
                          <a:ea typeface="阿里巴巴普惠体 M" panose="00020600040101010101" charset="-122"/>
                          <a:sym typeface="+mn-ea"/>
                        </a:rPr>
                        <a:t>中国指南</a:t>
                      </a:r>
                      <a:endParaRPr lang="zh-CN" altLang="en-US" sz="1800" b="1">
                        <a:solidFill>
                          <a:schemeClr val="bg1"/>
                        </a:solidFill>
                        <a:latin typeface="阿里巴巴普惠体 M" panose="00020600040101010101" charset="-122"/>
                        <a:ea typeface="阿里巴巴普惠体 M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 dirty="0">
                          <a:solidFill>
                            <a:schemeClr val="bg1"/>
                          </a:solidFill>
                          <a:latin typeface="阿里巴巴普惠体 M" panose="00020600040101010101" charset="-122"/>
                          <a:ea typeface="阿里巴巴普惠体 M" panose="00020600040101010101" charset="-122"/>
                          <a:sym typeface="+mn-ea"/>
                        </a:rPr>
                        <a:t>推荐内容</a:t>
                      </a:r>
                      <a:endParaRPr lang="zh-CN" altLang="en-US" sz="1800" b="1" dirty="0">
                        <a:solidFill>
                          <a:schemeClr val="bg1"/>
                        </a:solidFill>
                        <a:latin typeface="阿里巴巴普惠体 M" panose="00020600040101010101" charset="-122"/>
                        <a:ea typeface="阿里巴巴普惠体 M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b="1" dirty="0">
                          <a:solidFill>
                            <a:schemeClr val="bg1"/>
                          </a:solidFill>
                          <a:latin typeface="阿里巴巴普惠体 M" panose="00020600040101010101" charset="-122"/>
                          <a:ea typeface="阿里巴巴普惠体 M" panose="00020600040101010101" charset="-122"/>
                        </a:rPr>
                        <a:t>国际指南</a:t>
                      </a:r>
                      <a:endParaRPr lang="zh-CN" altLang="en-US" b="1" dirty="0">
                        <a:solidFill>
                          <a:schemeClr val="bg1"/>
                        </a:solidFill>
                        <a:latin typeface="阿里巴巴普惠体 M" panose="00020600040101010101" charset="-122"/>
                        <a:ea typeface="阿里巴巴普惠体 M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  <a:latin typeface="阿里巴巴普惠体 M" panose="00020600040101010101" charset="-122"/>
                          <a:ea typeface="阿里巴巴普惠体 M" panose="00020600040101010101" charset="-122"/>
                        </a:rPr>
                        <a:t>推荐内容</a:t>
                      </a:r>
                      <a:endParaRPr lang="zh-CN" altLang="en-US" b="1">
                        <a:solidFill>
                          <a:schemeClr val="bg1"/>
                        </a:solidFill>
                        <a:latin typeface="阿里巴巴普惠体 M" panose="00020600040101010101" charset="-122"/>
                        <a:ea typeface="阿里巴巴普惠体 M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</a:tr>
              <a:tr h="732790">
                <a:tc>
                  <a:txBody>
                    <a:bodyPr/>
                    <a:lstStyle/>
                    <a:p>
                      <a:pPr indent="0" algn="ctr" fontAlgn="auto">
                        <a:buNone/>
                      </a:pP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中华医学会外科学分会乳腺外科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临床实践指南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（2024版）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D9D9D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P204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染料法，异硫蓝，Ⅰ类证据等级，推荐强度B级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 美国</a:t>
                      </a:r>
                      <a:r>
                        <a:rPr lang="en-US" altLang="zh-CN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NCCN乳腺癌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指南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  <a:p>
                      <a:pPr algn="ctr"/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（2024版）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buNone/>
                      </a:pPr>
                      <a:r>
                        <a:rPr lang="en-US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[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P134</a:t>
                      </a:r>
                      <a:r>
                        <a:rPr lang="en-US" altLang="zh-CN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] 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采用双染料进行前哨淋巴结标记定位（放射性示踪剂和蓝色染料）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indent="0" algn="ctr" fontAlgn="auto">
                        <a:buNone/>
                      </a:pP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中国抗癌协会乳腺癌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前哨淋巴结活检规范操作指南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  <a:p>
                      <a:pPr indent="0" algn="ctr" fontAlgn="auto">
                        <a:buNone/>
                      </a:pP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（2022精要版）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D9D9D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P1137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异硫蓝（证据级别：高质量）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美国</a:t>
                      </a:r>
                      <a:r>
                        <a:rPr lang="en-US" altLang="zh-CN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NCCN宫颈癌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指南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  <a:p>
                      <a:pPr algn="ctr"/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（2024版）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buNone/>
                      </a:pPr>
                      <a:r>
                        <a:rPr lang="en-US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[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P41</a:t>
                      </a:r>
                      <a:r>
                        <a:rPr lang="en-US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] </a:t>
                      </a:r>
                      <a:r>
                        <a:rPr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前哨淋巴结在手术中通过直接观察有色染料来识别</a:t>
                      </a:r>
                      <a:endParaRPr sz="1400" dirty="0" err="1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indent="0" algn="ctr" fontAlgn="auto">
                        <a:buNone/>
                      </a:pP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中华人民共和国国家卫生健康委员</a:t>
                      </a:r>
                      <a:r>
                        <a:rPr lang="zh-CN" altLang="en-US" sz="1400" b="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会</a:t>
                      </a: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（卫健委）乳腺癌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诊疗指南（2022版）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D9D9D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P13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目前 SLNB 常用的示踪方法有染料法（专利蓝、异硫蓝、亚甲蓝和纳米炭）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美国</a:t>
                      </a:r>
                      <a:r>
                        <a:rPr lang="en-US" altLang="zh-CN" sz="1400" b="1" dirty="0" err="1">
                          <a:solidFill>
                            <a:srgbClr val="FF000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N</a:t>
                      </a:r>
                      <a:r>
                        <a:rPr lang="en-US" altLang="zh-CN" sz="1400" b="1" dirty="0" err="1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CCN外阴癌</a:t>
                      </a:r>
                      <a:r>
                        <a:rPr lang="en-US" altLang="zh-CN" sz="1400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指南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  <a:p>
                      <a:pPr algn="ctr"/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（2024版）</a:t>
                      </a:r>
                      <a:endParaRPr lang="en-US" altLang="zh-CN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P29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最常用的蓝色染料是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1%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异硫蓝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  <a:tr h="732790">
                <a:tc>
                  <a:txBody>
                    <a:bodyPr/>
                    <a:lstStyle/>
                    <a:p>
                      <a:pPr indent="0" algn="ctr" fontAlgn="auto">
                        <a:buNone/>
                      </a:pP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中华医学会妇科肿瘤学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分会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中国妇科肿瘤临床实践指南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—</a:t>
                      </a:r>
                      <a:r>
                        <a:rPr lang="zh-CN" altLang="en-US" sz="1400" b="1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子宫颈癌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（2023版）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D9D9D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b="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b="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P33</a:t>
                      </a:r>
                      <a:r>
                        <a:rPr lang="en-US" altLang="zh-CN" sz="1400" b="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b="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显影剂：吲哚菁绿（ICG）或异硫蓝染料</a:t>
                      </a:r>
                      <a:endParaRPr lang="zh-CN" altLang="en-US" sz="1400" b="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美国</a:t>
                      </a: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NCCN黑色素瘤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指南（2024版）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P84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在原发性病灶部位使用细针皮内注射蓝色染料（通常为异硫蓝或亚甲蓝）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indent="0" algn="ctr" fontAlgn="auto">
                        <a:buNone/>
                      </a:pP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中华医学会妇科肿瘤学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分会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中国妇科肿瘤临床实践指南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—</a:t>
                      </a:r>
                      <a:r>
                        <a:rPr lang="en-US" altLang="zh-CN" sz="1400" b="1" dirty="0" err="1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子宫内膜癌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  <a:sym typeface="+mn-ea"/>
                        </a:rPr>
                        <a:t>（2023版）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rgbClr val="D9D9D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P25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示踪剂种类包括生物活性染料（蓝色染料、纳米炭等）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40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美国</a:t>
                      </a:r>
                      <a:r>
                        <a:rPr lang="zh-CN" altLang="en-US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NCCN子宫内膜癌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指南（2024版）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fontAlgn="auto">
                        <a:buNone/>
                      </a:pP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[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P33</a:t>
                      </a:r>
                      <a:r>
                        <a:rPr lang="en-US" altLang="zh-CN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] </a:t>
                      </a:r>
                      <a:r>
                        <a:rPr lang="zh-CN" altLang="en-US" sz="1400" dirty="0">
                          <a:solidFill>
                            <a:srgbClr val="002060"/>
                          </a:solidFill>
                          <a:latin typeface="阿里巴巴普惠体 2.0 55 Regular" panose="00020600040101010101" charset="-122"/>
                          <a:ea typeface="阿里巴巴普惠体 2.0 55 Regular" panose="00020600040101010101" charset="-122"/>
                          <a:cs typeface="阿里巴巴普惠体 2.0 55 Regular" panose="00020600040101010101" charset="-122"/>
                        </a:rPr>
                        <a:t>可获取的有色染料有多种（1%异硫蓝、……）</a:t>
                      </a:r>
                      <a:endParaRPr lang="zh-CN" altLang="en-US" sz="1400" dirty="0">
                        <a:solidFill>
                          <a:srgbClr val="002060"/>
                        </a:solidFill>
                        <a:latin typeface="阿里巴巴普惠体 2.0 55 Regular" panose="00020600040101010101" charset="-122"/>
                        <a:ea typeface="阿里巴巴普惠体 2.0 55 Regular" panose="00020600040101010101" charset="-122"/>
                        <a:cs typeface="阿里巴巴普惠体 2.0 55 Regular" panose="00020600040101010101" charset="-122"/>
                      </a:endParaRPr>
                    </a:p>
                  </a:txBody>
                  <a:tcPr anchor="ctr">
                    <a:lnL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L>
                    <a:lnR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R>
                    <a:lnT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T>
                    <a:lnB w="12700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0" y="229235"/>
            <a:ext cx="232664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有效性信息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2/2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1128395" y="669925"/>
            <a:ext cx="9730105" cy="1022350"/>
            <a:chOff x="11868" y="-2083"/>
            <a:chExt cx="16795" cy="1839"/>
          </a:xfrm>
        </p:grpSpPr>
        <p:sp>
          <p:nvSpPr>
            <p:cNvPr id="26" name="圆角矩形 25"/>
            <p:cNvSpPr/>
            <p:nvPr/>
          </p:nvSpPr>
          <p:spPr>
            <a:xfrm>
              <a:off x="11868" y="-1630"/>
              <a:ext cx="16795" cy="1386"/>
            </a:xfrm>
            <a:prstGeom prst="roundRect">
              <a:avLst>
                <a:gd name="adj" fmla="val 22905"/>
              </a:avLst>
            </a:prstGeom>
            <a:solidFill>
              <a:schemeClr val="bg1"/>
            </a:solidFill>
            <a:ln>
              <a:noFill/>
            </a:ln>
            <a:effectLst>
              <a:outerShdw blurRad="127000" dir="5400000" algn="t" rotWithShape="0">
                <a:schemeClr val="bg1">
                  <a:lumMod val="75000"/>
                  <a:alpha val="40000"/>
                </a:schemeClr>
              </a:outerShdw>
            </a:effectLst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5070" y="-2083"/>
              <a:ext cx="9591" cy="1579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r>
                <a:rPr lang="zh-CN" altLang="en-US" sz="3200" b="1" dirty="0">
                  <a:solidFill>
                    <a:srgbClr val="00206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M" panose="00020600040101010101" charset="-122"/>
                  <a:sym typeface="+mn-ea"/>
                </a:rPr>
                <a:t>国内外权威指南一致推荐</a:t>
              </a:r>
              <a:r>
                <a:rPr lang="zh-CN" altLang="en-US" sz="3200" dirty="0">
                  <a:solidFill>
                    <a:srgbClr val="002060"/>
                  </a:solidFill>
                  <a:latin typeface="阿里巴巴普惠体 M" panose="00020600040101010101" charset="-122"/>
                  <a:ea typeface="阿里巴巴普惠体 M" panose="00020600040101010101" charset="-122"/>
                  <a:cs typeface="阿里巴巴普惠体 M" panose="00020600040101010101" charset="-122"/>
                  <a:sym typeface="+mn-ea"/>
                </a:rPr>
                <a:t> </a:t>
              </a:r>
              <a:endParaRPr lang="zh-CN" altLang="en-US" sz="3200" dirty="0">
                <a:solidFill>
                  <a:srgbClr val="002060"/>
                </a:solidFill>
                <a:latin typeface="阿里巴巴普惠体 M" panose="00020600040101010101" charset="-122"/>
                <a:ea typeface="阿里巴巴普惠体 M" panose="00020600040101010101" charset="-122"/>
                <a:cs typeface="阿里巴巴普惠体 M" panose="00020600040101010101" charset="-122"/>
                <a:sym typeface="+mn-ea"/>
              </a:endParaRPr>
            </a:p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endParaRPr lang="zh-CN" altLang="en-US" sz="3200" b="1" dirty="0">
                <a:solidFill>
                  <a:srgbClr val="002060"/>
                </a:solidFill>
                <a:latin typeface="阿里巴巴普惠体 M" panose="00020600040101010101" charset="-122"/>
                <a:ea typeface="阿里巴巴普惠体 M" panose="00020600040101010101" charset="-122"/>
                <a:cs typeface="阿里巴巴普惠体 2.0 55 Regular" panose="00020600040101010101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grpSp>
        <p:nvGrpSpPr>
          <p:cNvPr id="7" name="组合 6"/>
          <p:cNvGrpSpPr/>
          <p:nvPr/>
        </p:nvGrpSpPr>
        <p:grpSpPr>
          <a:xfrm>
            <a:off x="6096000" y="1816100"/>
            <a:ext cx="5432425" cy="4420840"/>
            <a:chOff x="9713" y="2940"/>
            <a:chExt cx="8618" cy="5979"/>
          </a:xfrm>
          <a:solidFill>
            <a:schemeClr val="bg1">
              <a:lumMod val="95000"/>
              <a:alpha val="10000"/>
            </a:schemeClr>
          </a:solidFill>
        </p:grpSpPr>
        <p:sp>
          <p:nvSpPr>
            <p:cNvPr id="18" name="矩形 17"/>
            <p:cNvSpPr/>
            <p:nvPr>
              <p:custDataLst>
                <p:tags r:id="rId1"/>
              </p:custDataLst>
            </p:nvPr>
          </p:nvSpPr>
          <p:spPr>
            <a:xfrm>
              <a:off x="9713" y="2940"/>
              <a:ext cx="8618" cy="5979"/>
            </a:xfrm>
            <a:prstGeom prst="rect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AD887A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sp>
          <p:nvSpPr>
            <p:cNvPr id="51" name="文本框 50"/>
            <p:cNvSpPr txBox="1"/>
            <p:nvPr>
              <p:custDataLst>
                <p:tags r:id="rId2"/>
              </p:custDataLst>
            </p:nvPr>
          </p:nvSpPr>
          <p:spPr>
            <a:xfrm>
              <a:off x="9765" y="3157"/>
              <a:ext cx="8480" cy="5119"/>
            </a:xfrm>
            <a:prstGeom prst="rect">
              <a:avLst/>
            </a:prstGeom>
            <a:grpFill/>
          </p:spPr>
          <p:txBody>
            <a:bodyPr wrap="square" rtlCol="0" anchor="ctr" anchorCtr="0">
              <a:noAutofit/>
            </a:bodyPr>
            <a:lstStyle/>
            <a:p>
              <a:pPr marL="342900" indent="-342900" fontAlgn="auto">
                <a:lnSpc>
                  <a:spcPct val="125000"/>
                </a:lnSpc>
                <a:spcAft>
                  <a:spcPts val="240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更适合早期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精准手术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和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肝肾功能不全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的患者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sym typeface="+mn-ea"/>
              </a:endParaRPr>
            </a:p>
            <a:p>
              <a:pPr marL="342900" indent="-342900" fontAlgn="auto">
                <a:lnSpc>
                  <a:spcPct val="12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可适用于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全实体瘤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，还可用于淋巴水肿、乳糜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sym typeface="+mn-ea"/>
              </a:endParaRPr>
            </a:p>
            <a:p>
              <a:pPr indent="0" fontAlgn="auto">
                <a:lnSpc>
                  <a:spcPct val="125000"/>
                </a:lnSpc>
                <a:spcAft>
                  <a:spcPts val="2400"/>
                </a:spcAft>
                <a:buFont typeface="Arial" panose="020B0604020202020204" pitchFamily="34" charset="0"/>
                <a:buNone/>
              </a:pPr>
              <a:r>
                <a:rPr lang="en-US" altLang="zh-CN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   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尿、乳糜腹水及乳糜胸患者，造福更多患者</a:t>
              </a:r>
              <a:endPara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R" panose="00020600040101010101" charset="-122"/>
                <a:ea typeface="阿里巴巴普惠体 R" panose="00020600040101010101" charset="-122"/>
                <a:sym typeface="+mn-ea"/>
              </a:endParaRPr>
            </a:p>
            <a:p>
              <a:pPr marL="342900" indent="-342900" fontAlgn="auto">
                <a:lnSpc>
                  <a:spcPct val="130000"/>
                </a:lnSpc>
                <a:spcAft>
                  <a:spcPts val="2400"/>
                </a:spcAft>
                <a:buClr>
                  <a:srgbClr val="21272E"/>
                </a:buClr>
                <a:buFont typeface="Arial" panose="020B0604020202020204" pitchFamily="34" charset="0"/>
                <a:buChar char="•"/>
              </a:pP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精准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示踪</a:t>
              </a:r>
              <a:r>
                <a:rPr lang="zh-CN" b="1" kern="0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，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显色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清晰</a:t>
              </a:r>
              <a:r>
                <a:rPr lang="zh-CN" b="1" kern="0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，减少并发症，术后患者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生存质量更高</a:t>
              </a:r>
              <a:endParaRPr lang="zh-CN" b="1" kern="0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b="1" kern="0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安全性好，过敏等</a:t>
              </a:r>
              <a:r>
                <a:rPr lang="zh-CN" sz="2000" b="1" kern="0" dirty="0" err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不良反应少</a:t>
              </a:r>
              <a:endParaRPr lang="zh-CN" altLang="en-US" sz="2000" b="1" kern="0" dirty="0" err="1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FFFF00"/>
                </a:highlight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31190" y="1816735"/>
            <a:ext cx="4988560" cy="4438306"/>
            <a:chOff x="1107" y="2861"/>
            <a:chExt cx="7914" cy="6079"/>
          </a:xfrm>
          <a:solidFill>
            <a:schemeClr val="bg1">
              <a:lumMod val="95000"/>
              <a:alpha val="10000"/>
            </a:schemeClr>
          </a:solidFill>
        </p:grpSpPr>
        <p:sp>
          <p:nvSpPr>
            <p:cNvPr id="29" name="矩形 28"/>
            <p:cNvSpPr/>
            <p:nvPr>
              <p:custDataLst>
                <p:tags r:id="rId3"/>
              </p:custDataLst>
            </p:nvPr>
          </p:nvSpPr>
          <p:spPr>
            <a:xfrm>
              <a:off x="1107" y="2861"/>
              <a:ext cx="7914" cy="6079"/>
            </a:xfrm>
            <a:prstGeom prst="rect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AD887A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  <p:sp>
          <p:nvSpPr>
            <p:cNvPr id="52" name="文本框 51"/>
            <p:cNvSpPr txBox="1"/>
            <p:nvPr>
              <p:custDataLst>
                <p:tags r:id="rId4"/>
              </p:custDataLst>
            </p:nvPr>
          </p:nvSpPr>
          <p:spPr>
            <a:xfrm>
              <a:off x="1156" y="3277"/>
              <a:ext cx="7665" cy="5574"/>
            </a:xfrm>
            <a:prstGeom prst="rect">
              <a:avLst/>
            </a:prstGeom>
            <a:grpFill/>
          </p:spPr>
          <p:txBody>
            <a:bodyPr wrap="square" rtlCol="0" anchor="t">
              <a:noAutofit/>
            </a:bodyPr>
            <a:lstStyle/>
            <a:p>
              <a:pPr marL="342900" indent="-342900" fontAlgn="auto">
                <a:lnSpc>
                  <a:spcPct val="125000"/>
                </a:lnSpc>
                <a:spcAft>
                  <a:spcPts val="2400"/>
                </a:spcAft>
                <a:buClr>
                  <a:srgbClr val="002060"/>
                </a:buClr>
                <a:buFont typeface="Arial" panose="020B0604020202020204" pitchFamily="34" charset="0"/>
                <a:buChar char="•"/>
              </a:pPr>
              <a:r>
                <a:rPr lang="zh-CN" altLang="en-US" sz="2400" b="1" dirty="0">
                  <a:solidFill>
                    <a:srgbClr val="FF000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成分新</a:t>
              </a:r>
              <a:r>
                <a:rPr lang="zh-CN" altLang="en-US" sz="2000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。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异硫蓝为2，5二磷酸三苯甲烷单钠盐，是生理惰性染料，无药理作用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342900" indent="-342900" fontAlgn="auto">
                <a:lnSpc>
                  <a:spcPct val="125000"/>
                </a:lnSpc>
                <a:spcAft>
                  <a:spcPts val="1800"/>
                </a:spcAft>
                <a:buClr>
                  <a:srgbClr val="002060"/>
                </a:buClr>
                <a:buFont typeface="Arial" panose="020B0604020202020204" pitchFamily="34" charset="0"/>
                <a:buChar char="•"/>
              </a:pPr>
              <a:r>
                <a:rPr lang="zh-CN" altLang="en-US" sz="2400" b="1" dirty="0">
                  <a:solidFill>
                    <a:srgbClr val="FF000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sym typeface="+mn-ea"/>
                </a:rPr>
                <a:t>机理新</a:t>
              </a:r>
              <a:r>
                <a:rPr lang="zh-CN" altLang="en-US" sz="2000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。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sym typeface="+mn-ea"/>
                </a:rPr>
                <a:t>皮下注射后，在软组织中弥散度低，与蛋白结合能力弱，选择性的与淋巴管结合，因此淋巴管和淋巴结可被明显蓝染而与周围组织区分开来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sym typeface="+mn-ea"/>
              </a:endParaRPr>
            </a:p>
            <a:p>
              <a:pPr marL="342900" indent="-342900" fontAlgn="auto">
                <a:lnSpc>
                  <a:spcPct val="125000"/>
                </a:lnSpc>
                <a:buClr>
                  <a:srgbClr val="002060"/>
                </a:buClr>
                <a:buFont typeface="Arial" panose="020B0604020202020204" pitchFamily="34" charset="0"/>
                <a:buChar char="•"/>
              </a:pPr>
              <a:r>
                <a:rPr lang="zh-CN" altLang="en-US" sz="2400" b="1" dirty="0">
                  <a:solidFill>
                    <a:srgbClr val="FF000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工艺新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。自主研发的合成、纯化工艺，品质优于进口参比制剂，纯度达99.8%，杂质更少</a:t>
              </a:r>
              <a:endParaRPr lang="en-US" altLang="zh-CN" sz="2400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en-US" altLang="zh-CN" sz="2400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97280" y="1271905"/>
            <a:ext cx="4057015" cy="725170"/>
            <a:chOff x="2116" y="2003"/>
            <a:chExt cx="6389" cy="1142"/>
          </a:xfrm>
        </p:grpSpPr>
        <p:sp>
          <p:nvSpPr>
            <p:cNvPr id="19" name="矩形 18"/>
            <p:cNvSpPr/>
            <p:nvPr>
              <p:custDataLst>
                <p:tags r:id="rId5"/>
              </p:custDataLst>
            </p:nvPr>
          </p:nvSpPr>
          <p:spPr>
            <a:xfrm>
              <a:off x="2116" y="2003"/>
              <a:ext cx="6389" cy="114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>
              <p:custDataLst>
                <p:tags r:id="rId6"/>
              </p:custDataLst>
            </p:nvPr>
          </p:nvSpPr>
          <p:spPr>
            <a:xfrm>
              <a:off x="3590" y="2343"/>
              <a:ext cx="4044" cy="58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  <a:cs typeface="阿里巴巴普惠体 2.0 55 Regular" panose="00020600040101010101" charset="-122"/>
                  <a:sym typeface="+mn-ea"/>
                </a:rPr>
                <a:t>主要创新点</a:t>
              </a:r>
              <a:endParaRPr lang="zh-CN" altLang="en-US" sz="2400" b="1" dirty="0">
                <a:solidFill>
                  <a:schemeClr val="bg1"/>
                </a:solidFill>
                <a:latin typeface="阿里巴巴普惠体 M" panose="00020600040101010101" charset="-122"/>
                <a:ea typeface="阿里巴巴普惠体 M" panose="00020600040101010101" charset="-122"/>
                <a:cs typeface="阿里巴巴普惠体 2.0 55 Regular" panose="00020600040101010101" charset="-122"/>
                <a:sym typeface="+mn-ea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6783637" y="1285240"/>
            <a:ext cx="4057015" cy="725170"/>
            <a:chOff x="10732" y="2024"/>
            <a:chExt cx="6389" cy="1142"/>
          </a:xfrm>
        </p:grpSpPr>
        <p:sp>
          <p:nvSpPr>
            <p:cNvPr id="8" name="矩形 7"/>
            <p:cNvSpPr/>
            <p:nvPr>
              <p:custDataLst>
                <p:tags r:id="rId7"/>
              </p:custDataLst>
            </p:nvPr>
          </p:nvSpPr>
          <p:spPr>
            <a:xfrm>
              <a:off x="10732" y="2024"/>
              <a:ext cx="6389" cy="114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文本框 20"/>
            <p:cNvSpPr txBox="1"/>
            <p:nvPr>
              <p:custDataLst>
                <p:tags r:id="rId8"/>
              </p:custDataLst>
            </p:nvPr>
          </p:nvSpPr>
          <p:spPr>
            <a:xfrm>
              <a:off x="11868" y="2343"/>
              <a:ext cx="3969" cy="58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zh-CN" altLang="en-US" sz="2400" b="1" dirty="0">
                  <a:solidFill>
                    <a:schemeClr val="bg1"/>
                  </a:solidFill>
                  <a:latin typeface="阿里巴巴普惠体 M" panose="00020600040101010101" charset="-122"/>
                  <a:ea typeface="阿里巴巴普惠体 M" panose="00020600040101010101" charset="-122"/>
                  <a:cs typeface="阿里巴巴普惠体 2.0 55 Regular" panose="00020600040101010101" charset="-122"/>
                  <a:sym typeface="+mn-ea"/>
                </a:rPr>
                <a:t>患者获益</a:t>
              </a:r>
              <a:endParaRPr lang="zh-CN" altLang="en-US" sz="2400" b="1" dirty="0">
                <a:solidFill>
                  <a:schemeClr val="bg1"/>
                </a:solidFill>
                <a:latin typeface="阿里巴巴普惠体 M" panose="00020600040101010101" charset="-122"/>
                <a:ea typeface="阿里巴巴普惠体 M" panose="00020600040101010101" charset="-122"/>
                <a:cs typeface="阿里巴巴普惠体 2.0 55 Regular" panose="00020600040101010101" charset="-122"/>
                <a:sym typeface="+mn-ea"/>
              </a:endParaRPr>
            </a:p>
          </p:txBody>
        </p:sp>
      </p:grpSp>
      <p:sp>
        <p:nvSpPr>
          <p:cNvPr id="2" name="右箭头 1"/>
          <p:cNvSpPr/>
          <p:nvPr/>
        </p:nvSpPr>
        <p:spPr>
          <a:xfrm>
            <a:off x="5636895" y="3545205"/>
            <a:ext cx="459740" cy="400685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0" y="222885"/>
            <a:ext cx="2228850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创新性信息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1/1</a:t>
            </a:r>
            <a:endParaRPr lang="en-US" altLang="zh-CN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40740" y="4366895"/>
            <a:ext cx="5178425" cy="1915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826135" y="1271270"/>
            <a:ext cx="5201920" cy="29470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096635" y="1271905"/>
            <a:ext cx="5180330" cy="29387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>
            <a:off x="624205" y="764540"/>
            <a:ext cx="10943590" cy="0"/>
          </a:xfrm>
          <a:prstGeom prst="line">
            <a:avLst/>
          </a:prstGeom>
          <a:noFill/>
          <a:ln w="635" cap="flat" cmpd="sng" algn="ctr">
            <a:solidFill>
              <a:schemeClr val="bg2">
                <a:lumMod val="50000"/>
                <a:alpha val="40000"/>
              </a:schemeClr>
            </a:solidFill>
            <a:prstDash val="solid"/>
            <a:miter lim="800000"/>
          </a:ln>
          <a:effectLst/>
        </p:spPr>
      </p:cxnSp>
      <p:sp>
        <p:nvSpPr>
          <p:cNvPr id="10" name="文本框 9"/>
          <p:cNvSpPr txBox="1"/>
          <p:nvPr/>
        </p:nvSpPr>
        <p:spPr>
          <a:xfrm>
            <a:off x="0" y="229235"/>
            <a:ext cx="2294255" cy="5353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公平性信息</a:t>
            </a:r>
            <a:r>
              <a:rPr lang="en-US" altLang="zh-CN" sz="2400" dirty="0">
                <a:solidFill>
                  <a:schemeClr val="bg1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2.0 55 Regular" panose="00020600040101010101" charset="-122"/>
                <a:sym typeface="+mn-ea"/>
              </a:rPr>
              <a:t>1/2</a:t>
            </a:r>
            <a:endParaRPr lang="zh-CN" altLang="en-US" sz="2400" dirty="0">
              <a:solidFill>
                <a:schemeClr val="bg1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2.0 55 Regular" panose="00020600040101010101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50265" y="1405890"/>
            <a:ext cx="5174615" cy="231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txBody>
          <a:bodyPr wrap="square" bIns="36195">
            <a:noAutofit/>
          </a:bodyPr>
          <a:lstStyle/>
          <a:p>
            <a:pPr marL="285750" marR="0" lvl="0" indent="-28575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323B44"/>
              </a:buClr>
              <a:buSzTx/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精准示踪，减少并发症，改善患者生存质量，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降低整体医疗费用</a:t>
            </a:r>
            <a:endParaRPr lang="zh-CN" altLang="en-US" b="1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R="0" lvl="0" indent="-28575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23B44"/>
              </a:buClr>
              <a:buSzTx/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对需要大剂量示踪剂的胃肠、妇瘤等领域，异</a:t>
            </a: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  </a:t>
            </a:r>
            <a:endParaRPr lang="en-US" altLang="zh-CN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R="0" lvl="0" indent="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23B44"/>
              </a:buClr>
              <a:buSzTx/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 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硫蓝5ml规格可以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一支替代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现有品种的</a:t>
            </a:r>
            <a:r>
              <a: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rPr>
              <a:t>多支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使</a:t>
            </a: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            </a:t>
            </a:r>
            <a:endParaRPr lang="en-US" altLang="zh-CN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R="0" lvl="0" indent="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323B44"/>
              </a:buClr>
              <a:buSzTx/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 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用</a:t>
            </a: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rPr>
              <a:t>                                                                                           </a:t>
            </a:r>
            <a:endParaRPr lang="zh-CN" altLang="en-US" b="1" dirty="0">
              <a:solidFill>
                <a:schemeClr val="accent6">
                  <a:lumMod val="60000"/>
                  <a:lumOff val="40000"/>
                </a:schemeClr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R="0" lvl="0" indent="-28575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23B44"/>
              </a:buClr>
              <a:buSzTx/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在包材、药品管理，使用成本等方面做了优化，</a:t>
            </a: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   </a:t>
            </a:r>
            <a:endParaRPr lang="en-US" altLang="zh-CN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pPr marR="0" lvl="0" indent="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23B44"/>
              </a:buClr>
              <a:buSzTx/>
              <a:buFont typeface="Arial" panose="020B0604020202020204" pitchFamily="34" charset="0"/>
              <a:buNone/>
            </a:pPr>
            <a:r>
              <a:rPr lang="en-US" altLang="zh-CN" b="1" dirty="0">
                <a:solidFill>
                  <a:srgbClr val="FF000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 </a:t>
            </a:r>
            <a:r>
              <a:rPr lang="en-US" altLang="zh-CN" sz="2000" b="1" dirty="0">
                <a:solidFill>
                  <a:srgbClr val="FF000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  </a:t>
            </a:r>
            <a:r>
              <a:rPr lang="zh-CN" altLang="en-US" sz="2000" b="1" dirty="0">
                <a:solidFill>
                  <a:srgbClr val="FF000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rPr>
              <a:t>不会增加基金压力</a:t>
            </a:r>
            <a:endParaRPr lang="zh-CN" altLang="en-US" sz="2000" b="1" dirty="0">
              <a:solidFill>
                <a:srgbClr val="FF0000"/>
              </a:solidFill>
              <a:latin typeface="阿里巴巴普惠体 2.0 105 Heavy" panose="00020600040101010101" charset="-122"/>
              <a:ea typeface="阿里巴巴普惠体 2.0 105 Heavy" panose="00020600040101010101" charset="-122"/>
              <a:cs typeface="阿里巴巴普惠体 R" panose="00020600040101010101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 rot="0">
            <a:off x="840740" y="816610"/>
            <a:ext cx="5182235" cy="645160"/>
            <a:chOff x="1324" y="6558"/>
            <a:chExt cx="7994" cy="1016"/>
          </a:xfrm>
        </p:grpSpPr>
        <p:sp>
          <p:nvSpPr>
            <p:cNvPr id="16" name="矩形 15"/>
            <p:cNvSpPr/>
            <p:nvPr>
              <p:custDataLst>
                <p:tags r:id="rId1"/>
              </p:custDataLst>
            </p:nvPr>
          </p:nvSpPr>
          <p:spPr>
            <a:xfrm>
              <a:off x="1324" y="6874"/>
              <a:ext cx="7994" cy="6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85" y="6558"/>
              <a:ext cx="4538" cy="1016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/>
            <a:p>
              <a:pPr marL="434340" marR="0" lvl="0" indent="0" algn="r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r>
                <a:rPr lang="zh-CN" altLang="en-US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符合“保基本”原则</a:t>
              </a:r>
              <a:endParaRPr lang="zh-CN" altLang="en-US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827405" y="4697730"/>
            <a:ext cx="5086985" cy="146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95000"/>
                  </a:schemeClr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marL="285750" marR="0" lvl="0" indent="-285750" algn="l" defTabSz="914400" rtl="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•"/>
            </a:pPr>
            <a:r>
              <a:rPr lang="en-US" altLang="zh-CN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可</a:t>
            </a:r>
            <a:r>
              <a:rPr lang="zh-CN" altLang="en-US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适</a:t>
            </a:r>
            <a:r>
              <a:rPr lang="en-US" altLang="zh-CN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用于</a:t>
            </a:r>
            <a:r>
              <a:rPr lang="zh-CN" altLang="en-US" sz="2000" b="1" dirty="0">
                <a:solidFill>
                  <a:srgbClr val="FF000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rPr>
              <a:t>全实体瘤</a:t>
            </a:r>
            <a:r>
              <a:rPr lang="en-US" altLang="zh-CN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淋巴示踪</a:t>
            </a:r>
            <a:r>
              <a:rPr lang="en-US" alt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，</a:t>
            </a:r>
            <a:r>
              <a:rPr lang="zh-CN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帮助更多实体瘤手术患者</a:t>
            </a:r>
            <a:endParaRPr lang="zh-CN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pPr marL="285750" marR="0" lvl="0" indent="-285750" algn="l" defTabSz="914400" rtl="0" fontAlgn="auto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•"/>
            </a:pPr>
            <a:r>
              <a:rPr lang="zh-CN" altLang="en-US" sz="2000" b="1" dirty="0">
                <a:solidFill>
                  <a:srgbClr val="FF0000"/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rPr>
              <a:t>示踪精准</a:t>
            </a:r>
            <a:r>
              <a: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，安全有效，</a:t>
            </a:r>
            <a:r>
              <a:rPr lang="en-US" altLang="zh-CN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rPr>
              <a:t>有助于推动精准医疗的发展</a:t>
            </a:r>
            <a:endParaRPr lang="zh-CN" b="1" dirty="0">
              <a:solidFill>
                <a:srgbClr val="002060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</a:endParaRPr>
          </a:p>
          <a:p>
            <a:pPr marL="434340" marR="0" lvl="0" algn="ctr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</a:pPr>
            <a:endParaRPr lang="zh-CN" altLang="en-US" b="1" dirty="0">
              <a:solidFill>
                <a:schemeClr val="bg1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  <a:p>
            <a:pPr marL="434340" marR="0" lvl="0" algn="ctr" defTabSz="914400" rtl="0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</a:pPr>
            <a:endParaRPr lang="zh-CN" altLang="en-US" b="1" dirty="0">
              <a:solidFill>
                <a:schemeClr val="bg1"/>
              </a:solidFill>
              <a:latin typeface="阿里巴巴普惠体 R" panose="00020600040101010101" charset="-122"/>
              <a:ea typeface="阿里巴巴普惠体 R" panose="00020600040101010101" charset="-122"/>
              <a:cs typeface="阿里巴巴普惠体 R" panose="00020600040101010101" charset="-122"/>
              <a:sym typeface="+mn-ea"/>
            </a:endParaRPr>
          </a:p>
        </p:txBody>
      </p:sp>
      <p:grpSp>
        <p:nvGrpSpPr>
          <p:cNvPr id="25" name="组合 24"/>
          <p:cNvGrpSpPr/>
          <p:nvPr/>
        </p:nvGrpSpPr>
        <p:grpSpPr>
          <a:xfrm rot="0">
            <a:off x="832485" y="4131945"/>
            <a:ext cx="5182235" cy="645160"/>
            <a:chOff x="1324" y="2847"/>
            <a:chExt cx="7994" cy="1037"/>
          </a:xfrm>
        </p:grpSpPr>
        <p:sp>
          <p:nvSpPr>
            <p:cNvPr id="18" name="矩形 17"/>
            <p:cNvSpPr/>
            <p:nvPr>
              <p:custDataLst>
                <p:tags r:id="rId2"/>
              </p:custDataLst>
            </p:nvPr>
          </p:nvSpPr>
          <p:spPr>
            <a:xfrm>
              <a:off x="1324" y="3181"/>
              <a:ext cx="7994" cy="6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3392" y="2847"/>
              <a:ext cx="3870" cy="1037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/>
            <a:p>
              <a:pPr marL="434340" marR="0" lvl="0" indent="0" algn="l" defTabSz="914400" rtl="0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000"/>
                </a:buClr>
                <a:buSzTx/>
                <a:buNone/>
              </a:pPr>
              <a:r>
                <a:rPr lang="zh-CN" altLang="en-US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对公共健康的影响</a:t>
              </a:r>
              <a:endParaRPr lang="zh-CN" altLang="en-US" b="1" dirty="0">
                <a:solidFill>
                  <a:schemeClr val="bg1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095365" y="4149993"/>
            <a:ext cx="5200650" cy="2125712"/>
            <a:chOff x="9599" y="7152"/>
            <a:chExt cx="8161" cy="3174"/>
          </a:xfrm>
        </p:grpSpPr>
        <p:sp>
          <p:nvSpPr>
            <p:cNvPr id="13" name="矩形 12"/>
            <p:cNvSpPr/>
            <p:nvPr/>
          </p:nvSpPr>
          <p:spPr>
            <a:xfrm>
              <a:off x="9600" y="7455"/>
              <a:ext cx="8146" cy="28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9712" y="8030"/>
              <a:ext cx="8013" cy="2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95000"/>
                    </a:schemeClr>
                  </a:solidFill>
                </a14:hiddenFill>
              </a:ext>
            </a:extLst>
          </p:spPr>
          <p:txBody>
            <a:bodyPr wrap="square">
              <a:noAutofit/>
            </a:bodyPr>
            <a:lstStyle/>
            <a:p>
              <a:pPr marR="0" lvl="0" indent="-285750" algn="l" defTabSz="914400" rtl="0" fontAlgn="auto">
                <a:lnSpc>
                  <a:spcPct val="15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Char char="•"/>
              </a:pPr>
              <a:r>
                <a:rPr lang="en-US" altLang="zh-CN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局部注射，</a:t>
              </a:r>
              <a:r>
                <a:rPr lang="zh-CN" altLang="en-US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染色区域肉眼可见，术中操作便捷</a:t>
              </a:r>
              <a:endParaRPr lang="zh-CN" altLang="en-US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R="0" lvl="0" indent="-285750" algn="l" defTabSz="914400" rtl="0" fontAlgn="auto">
                <a:lnSpc>
                  <a:spcPct val="15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sz="2000" b="1" dirty="0">
                  <a:solidFill>
                    <a:srgbClr val="FF0000"/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一次性处方用药</a:t>
              </a:r>
              <a:r>
                <a:rPr lang="en-US" altLang="zh-CN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，</a:t>
              </a:r>
              <a:r>
                <a:rPr lang="zh-CN" altLang="en-US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费用可控，</a:t>
              </a:r>
              <a:r>
                <a:rPr lang="en-US" altLang="zh-CN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不存在</a:t>
              </a:r>
              <a:r>
                <a:rPr lang="zh-CN" altLang="en-US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临床</a:t>
              </a:r>
              <a:r>
                <a:rPr lang="en-US" altLang="zh-CN" b="1" dirty="0" err="1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滥用</a:t>
              </a:r>
              <a:endParaRPr lang="en-US" altLang="zh-CN" b="1" dirty="0" err="1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434340" marR="0" lvl="0" indent="0" algn="l" defTabSz="914400" rtl="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None/>
              </a:pPr>
              <a:endParaRPr lang="zh-CN" altLang="en-US" sz="1600" dirty="0">
                <a:solidFill>
                  <a:srgbClr val="FF000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L="434340" marR="0" lvl="0" indent="0" algn="l" defTabSz="914400" rtl="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None/>
              </a:pPr>
              <a:endParaRPr lang="zh-CN" altLang="en-US" sz="1600" dirty="0">
                <a:solidFill>
                  <a:srgbClr val="FF000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9599" y="7152"/>
              <a:ext cx="8161" cy="963"/>
              <a:chOff x="9712" y="6474"/>
              <a:chExt cx="7994" cy="963"/>
            </a:xfrm>
          </p:grpSpPr>
          <p:sp>
            <p:nvSpPr>
              <p:cNvPr id="4" name="矩形 3"/>
              <p:cNvSpPr/>
              <p:nvPr>
                <p:custDataLst>
                  <p:tags r:id="rId3"/>
                </p:custDataLst>
              </p:nvPr>
            </p:nvSpPr>
            <p:spPr>
              <a:xfrm>
                <a:off x="9712" y="6761"/>
                <a:ext cx="7994" cy="65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文本框 19"/>
              <p:cNvSpPr txBox="1"/>
              <p:nvPr/>
            </p:nvSpPr>
            <p:spPr>
              <a:xfrm>
                <a:off x="11861" y="6474"/>
                <a:ext cx="3109" cy="963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434340" marR="0" lvl="0" indent="0" algn="l" defTabSz="914400" rtl="0" fontAlgn="auto">
                  <a:lnSpc>
                    <a:spcPct val="2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000"/>
                  </a:buClr>
                  <a:buSzTx/>
                  <a:buNone/>
                </a:pPr>
                <a:r>
                  <a:rPr lang="zh-CN" altLang="en-US" b="1" dirty="0">
                    <a:solidFill>
                      <a:schemeClr val="bg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cs typeface="阿里巴巴普惠体 R" panose="00020600040101010101" charset="-122"/>
                    <a:sym typeface="+mn-ea"/>
                  </a:rPr>
                  <a:t>便于医保管理</a:t>
                </a:r>
                <a:endParaRPr lang="zh-CN" altLang="en-US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6095365" y="816610"/>
            <a:ext cx="5182235" cy="2669540"/>
            <a:chOff x="9599" y="2868"/>
            <a:chExt cx="8161" cy="4204"/>
          </a:xfrm>
        </p:grpSpPr>
        <p:sp>
          <p:nvSpPr>
            <p:cNvPr id="7" name="文本框 6"/>
            <p:cNvSpPr txBox="1"/>
            <p:nvPr/>
          </p:nvSpPr>
          <p:spPr>
            <a:xfrm>
              <a:off x="9764" y="3836"/>
              <a:ext cx="7591" cy="323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lvl="0" indent="-285750" algn="l" defTabSz="914400" rtl="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填补目录内除甲状腺癌和乳腺癌之外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其他</a:t>
              </a:r>
              <a:endParaRPr lang="zh-CN" alt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</a:endParaRPr>
            </a:p>
            <a:p>
              <a:pPr marR="0" lvl="0" indent="0" algn="l" defTabSz="914400" rtl="0" fontAlgn="auto">
                <a:lnSpc>
                  <a:spcPct val="120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None/>
              </a:pPr>
              <a:r>
                <a:rPr lang="en-US" altLang="zh-CN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   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</a:rPr>
                <a:t>实体瘤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无淋巴示踪剂的空白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</a:endParaRPr>
            </a:p>
            <a:p>
              <a:pPr marR="0" lvl="0" indent="-285750" algn="l" defTabSz="914400" rtl="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Char char="•"/>
              </a:pP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</a:rPr>
                <a:t>填补目录内无适用于</a:t>
              </a:r>
              <a:r>
                <a:rPr lang="en-US" altLang="zh-CN" sz="2000" b="1" dirty="0" err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淋巴水肿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、</a:t>
              </a:r>
              <a:r>
                <a:rPr lang="en-US" altLang="zh-CN" sz="2000" b="1" dirty="0" err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乳糜尿</a:t>
              </a:r>
              <a:r>
                <a:rPr lang="zh-CN" alt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、</a:t>
              </a:r>
              <a:endPara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阿里巴巴普惠体 2.0 105 Heavy" panose="00020600040101010101" charset="-122"/>
                <a:ea typeface="阿里巴巴普惠体 2.0 105 Heavy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R="0" lvl="0" indent="0" algn="l" defTabSz="914400" rtl="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None/>
              </a:pPr>
              <a:r>
                <a:rPr lang="en-US" altLang="zh-CN" sz="2000" b="1" dirty="0" err="1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阿里巴巴普惠体 2.0 105 Heavy" panose="00020600040101010101" charset="-122"/>
                  <a:ea typeface="阿里巴巴普惠体 2.0 105 Heavy" panose="00020600040101010101" charset="-122"/>
                  <a:cs typeface="阿里巴巴普惠体 R" panose="00020600040101010101" charset="-122"/>
                  <a:sym typeface="+mn-ea"/>
                </a:rPr>
                <a:t>   乳糜腹水或乳糜胸</a:t>
              </a:r>
              <a:r>
                <a:rPr lang="zh-CN" altLang="en-US" b="1" dirty="0">
                  <a:solidFill>
                    <a:srgbClr val="002060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rPr>
                <a:t>的示踪剂的空白</a:t>
              </a: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  <a:p>
              <a:pPr marR="0" lvl="0" indent="-285750" algn="l" defTabSz="914400" rtl="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060"/>
                </a:buClr>
                <a:buSzTx/>
                <a:buFont typeface="Arial" panose="020B0604020202020204" pitchFamily="34" charset="0"/>
                <a:buChar char="•"/>
              </a:pPr>
              <a:endParaRPr lang="zh-CN" altLang="en-US" b="1" dirty="0">
                <a:solidFill>
                  <a:srgbClr val="002060"/>
                </a:solidFill>
                <a:latin typeface="阿里巴巴普惠体 R" panose="00020600040101010101" charset="-122"/>
                <a:ea typeface="阿里巴巴普惠体 R" panose="00020600040101010101" charset="-122"/>
                <a:cs typeface="阿里巴巴普惠体 R" panose="00020600040101010101" charset="-122"/>
                <a:sym typeface="+mn-ea"/>
              </a:endParaRPr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9599" y="2868"/>
              <a:ext cx="8161" cy="1016"/>
              <a:chOff x="9712" y="2868"/>
              <a:chExt cx="7994" cy="1016"/>
            </a:xfrm>
          </p:grpSpPr>
          <p:sp>
            <p:nvSpPr>
              <p:cNvPr id="3" name="矩形 2"/>
              <p:cNvSpPr/>
              <p:nvPr>
                <p:custDataLst>
                  <p:tags r:id="rId4"/>
                </p:custDataLst>
              </p:nvPr>
            </p:nvSpPr>
            <p:spPr>
              <a:xfrm>
                <a:off x="9712" y="3180"/>
                <a:ext cx="7994" cy="65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11822" y="2868"/>
                <a:ext cx="3446" cy="1016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434340" marR="0" lvl="0" indent="0" algn="l" defTabSz="914400" rtl="0" fontAlgn="auto">
                  <a:lnSpc>
                    <a:spcPct val="2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000"/>
                  </a:buClr>
                  <a:buSzTx/>
                  <a:buNone/>
                </a:pPr>
                <a:r>
                  <a:rPr lang="zh-CN" altLang="en-US" b="1" dirty="0">
                    <a:solidFill>
                      <a:schemeClr val="bg1"/>
                    </a:solidFill>
                    <a:latin typeface="阿里巴巴普惠体 R" panose="00020600040101010101" charset="-122"/>
                    <a:ea typeface="阿里巴巴普惠体 R" panose="00020600040101010101" charset="-122"/>
                    <a:cs typeface="阿里巴巴普惠体 R" panose="00020600040101010101" charset="-122"/>
                    <a:sym typeface="+mn-ea"/>
                  </a:rPr>
                  <a:t>弥补目录短板</a:t>
                </a:r>
                <a:endParaRPr lang="zh-CN" altLang="en-US" b="1" dirty="0">
                  <a:solidFill>
                    <a:schemeClr val="bg1"/>
                  </a:solidFill>
                  <a:latin typeface="阿里巴巴普惠体 R" panose="00020600040101010101" charset="-122"/>
                  <a:ea typeface="阿里巴巴普惠体 R" panose="00020600040101010101" charset="-122"/>
                  <a:cs typeface="阿里巴巴普惠体 R" panose="00020600040101010101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/>
          <p:cNvGrpSpPr/>
          <p:nvPr/>
        </p:nvGrpSpPr>
        <p:grpSpPr>
          <a:xfrm>
            <a:off x="1270" y="2514600"/>
            <a:ext cx="12201525" cy="2872740"/>
            <a:chOff x="2238" y="2516388"/>
            <a:chExt cx="9153336" cy="1741341"/>
          </a:xfrm>
        </p:grpSpPr>
        <p:sp>
          <p:nvSpPr>
            <p:cNvPr id="36" name="object 7"/>
            <p:cNvSpPr/>
            <p:nvPr/>
          </p:nvSpPr>
          <p:spPr>
            <a:xfrm>
              <a:off x="8810686" y="2516388"/>
              <a:ext cx="344888" cy="1741341"/>
            </a:xfrm>
            <a:custGeom>
              <a:avLst/>
              <a:gdLst/>
              <a:ahLst/>
              <a:cxnLst/>
              <a:rect l="l" t="t" r="r" b="b"/>
              <a:pathLst>
                <a:path w="292100" h="1098550">
                  <a:moveTo>
                    <a:pt x="292074" y="1098550"/>
                  </a:moveTo>
                  <a:lnTo>
                    <a:pt x="0" y="1098550"/>
                  </a:lnTo>
                  <a:lnTo>
                    <a:pt x="0" y="0"/>
                  </a:lnTo>
                  <a:lnTo>
                    <a:pt x="292074" y="0"/>
                  </a:lnTo>
                  <a:lnTo>
                    <a:pt x="292074" y="109855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 sz="4525"/>
            </a:p>
          </p:txBody>
        </p:sp>
        <p:sp>
          <p:nvSpPr>
            <p:cNvPr id="37" name="object 8"/>
            <p:cNvSpPr/>
            <p:nvPr/>
          </p:nvSpPr>
          <p:spPr>
            <a:xfrm>
              <a:off x="2238" y="2516388"/>
              <a:ext cx="103675" cy="1741341"/>
            </a:xfrm>
            <a:custGeom>
              <a:avLst/>
              <a:gdLst/>
              <a:ahLst/>
              <a:cxnLst/>
              <a:rect l="l" t="t" r="r" b="b"/>
              <a:pathLst>
                <a:path w="65405" h="1098550">
                  <a:moveTo>
                    <a:pt x="64960" y="1098550"/>
                  </a:moveTo>
                  <a:lnTo>
                    <a:pt x="0" y="1098550"/>
                  </a:lnTo>
                  <a:lnTo>
                    <a:pt x="0" y="0"/>
                  </a:lnTo>
                  <a:lnTo>
                    <a:pt x="64960" y="0"/>
                  </a:lnTo>
                  <a:lnTo>
                    <a:pt x="64960" y="109855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 sz="4525"/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3415030" y="2967990"/>
            <a:ext cx="53625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5400" b="1" dirty="0">
                <a:solidFill>
                  <a:srgbClr val="002060"/>
                </a:solidFill>
                <a:latin typeface="Times New Roman" panose="02020603050405020304" pitchFamily="18" charset="0"/>
                <a:ea typeface="阿里巴巴普惠体 2.0 55 Regular" panose="00020600040101010101" charset="-122"/>
                <a:cs typeface="Arial" panose="020B0604020202020204" pitchFamily="34" charset="0"/>
              </a:rPr>
              <a:t>感谢您的观看！ </a:t>
            </a:r>
            <a:endParaRPr lang="zh-CN" altLang="en-US" sz="5400" b="1" dirty="0">
              <a:solidFill>
                <a:srgbClr val="002060"/>
              </a:solidFill>
              <a:latin typeface="Times New Roman" panose="02020603050405020304" pitchFamily="18" charset="0"/>
              <a:ea typeface="阿里巴巴普惠体 2.0 55 Regular" panose="00020600040101010101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/>
    </mc:Choice>
    <mc:Fallback>
      <p:transition spd="slow"/>
    </mc:Fallback>
  </mc:AlternateContent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SLIDE_MODEL_TYPE" val="cover"/>
</p:tagLst>
</file>

<file path=ppt/tags/tag14.xml><?xml version="1.0" encoding="utf-8"?>
<p:tagLst xmlns:p="http://schemas.openxmlformats.org/presentationml/2006/main">
  <p:tag name="TABLE_ENDDRAG_ORIGIN_RECT" val="446*416"/>
  <p:tag name="TABLE_ENDDRAG_RECT" val="48*81*446*416"/>
</p:tagLst>
</file>

<file path=ppt/tags/tag15.xml><?xml version="1.0" encoding="utf-8"?>
<p:tagLst xmlns:p="http://schemas.openxmlformats.org/presentationml/2006/main">
  <p:tag name="RESOURCE_RECORD_KEY" val="{&quot;29&quot;:[20426279]}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RESOURCE_RECORD_KEY" val="{&quot;29&quot;:[20426279]}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TABLE_ENDDRAG_ORIGIN_RECT" val="664*132"/>
  <p:tag name="TABLE_ENDDRAG_RECT" val="224*365*664*132"/>
</p:tagLst>
</file>

<file path=ppt/tags/tag21.xml><?xml version="1.0" encoding="utf-8"?>
<p:tagLst xmlns:p="http://schemas.openxmlformats.org/presentationml/2006/main">
  <p:tag name="KSO_WM_BEAUTIFY_FLAG" val=""/>
  <p:tag name="KSO_WM_DIAGRAM_VIRTUALLY_FRAME" val="{&quot;height&quot;:366.33047244094485,&quot;left&quot;:85.73188976377953,&quot;top&quot;:113.86952755905511,&quot;width&quot;:786.0126771653544}"/>
</p:tagLst>
</file>

<file path=ppt/tags/tag22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23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24.xml><?xml version="1.0" encoding="utf-8"?>
<p:tagLst xmlns:p="http://schemas.openxmlformats.org/presentationml/2006/main">
  <p:tag name="KSO_WM_DIAGRAM_VIRTUALLY_FRAME" val="{&quot;height&quot;:391.1,&quot;left&quot;:-200.3,&quot;top&quot;:111.95,&quot;width&quot;:1123.55}"/>
</p:tagLst>
</file>

<file path=ppt/tags/tag25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26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27.xml><?xml version="1.0" encoding="utf-8"?>
<p:tagLst xmlns:p="http://schemas.openxmlformats.org/presentationml/2006/main">
  <p:tag name="KSO_WM_DIAGRAM_VIRTUALLY_FRAME" val="{&quot;height&quot;:391.1,&quot;left&quot;:-200.3,&quot;top&quot;:111.95,&quot;width&quot;:1123.55}"/>
</p:tagLst>
</file>

<file path=ppt/tags/tag28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29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DIAGRAM_VIRTUALLY_FRAME" val="{&quot;height&quot;:391.1,&quot;left&quot;:-200.3,&quot;top&quot;:111.95,&quot;width&quot;:1123.55}"/>
</p:tagLst>
</file>

<file path=ppt/tags/tag31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2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3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4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5.xml><?xml version="1.0" encoding="utf-8"?>
<p:tagLst xmlns:p="http://schemas.openxmlformats.org/presentationml/2006/main">
  <p:tag name="KSO_WM_DIAGRAM_VIRTUALLY_FRAME" val="{&quot;height&quot;:125.3,&quot;left&quot;:28.900059644518933,&quot;top&quot;:137.3,&quot;width&quot;:872.8499403554812}"/>
</p:tagLst>
</file>

<file path=ppt/tags/tag36.xml><?xml version="1.0" encoding="utf-8"?>
<p:tagLst xmlns:p="http://schemas.openxmlformats.org/presentationml/2006/main">
  <p:tag name="TABLE_ENDDRAG_ORIGIN_RECT" val="845*355"/>
  <p:tag name="TABLE_ENDDRAG_RECT" val="56*143*845*355"/>
</p:tagLst>
</file>

<file path=ppt/tags/tag37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38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39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1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2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3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4.xml><?xml version="1.0" encoding="utf-8"?>
<p:tagLst xmlns:p="http://schemas.openxmlformats.org/presentationml/2006/main">
  <p:tag name="KSO_WM_DIAGRAM_VIRTUALLY_FRAME" val="{&quot;height&quot;:340.6,&quot;left&quot;:55.35,&quot;top&quot;:128.4,&quot;width&quot;:839.35}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PP_MARK_KEY" val="3beced56-9109-47d3-b58e-d084df12ca72"/>
  <p:tag name="COMMONDATA" val="eyJoZGlkIjoiMzEwNTM5NzYwMDRjMzkwZTVkZjY2ODkwMGIxNGU0OTUifQ=="/>
  <p:tag name="RESOURCE_RECORD_KEY" val="{&quot;29&quot;:[20426279]}"/>
  <p:tag name="commondata" val="eyJoZGlkIjoiZjcyMTEzMzZkODQ0M2RhMzUzYzMxODRkYTdkMGE4N2EifQ==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marL="434340" marR="0" lvl="0" indent="0" algn="l" defTabSz="914400" rtl="0" fontAlgn="auto">
          <a:lnSpc>
            <a:spcPct val="200000"/>
          </a:lnSpc>
          <a:spcBef>
            <a:spcPts val="0"/>
          </a:spcBef>
          <a:spcAft>
            <a:spcPts val="0"/>
          </a:spcAft>
          <a:buClr>
            <a:srgbClr val="FFC000"/>
          </a:buClr>
          <a:buSzTx/>
          <a:buNone/>
          <a:defRPr lang="zh-CN" altLang="en-US" sz="1600" b="1" dirty="0">
            <a:solidFill>
              <a:schemeClr val="bg1"/>
            </a:solidFill>
            <a:latin typeface="阿里巴巴普惠体 R" panose="00020600040101010101" charset="-122"/>
            <a:ea typeface="阿里巴巴普惠体 R" panose="00020600040101010101" charset="-122"/>
            <a:cs typeface="阿里巴巴普惠体 R" panose="00020600040101010101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2878</Words>
  <Application>WPS 演示</Application>
  <PresentationFormat>宽屏</PresentationFormat>
  <Paragraphs>318</Paragraphs>
  <Slides>9</Slides>
  <Notes>10</Notes>
  <HiddenSlides>0</HiddenSlides>
  <MMClips>0</MMClips>
  <ScaleCrop>false</ScaleCrop>
  <HeadingPairs>
    <vt:vector size="8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  <vt:variant>
        <vt:lpstr>自定义放映</vt:lpstr>
      </vt:variant>
      <vt:variant>
        <vt:i4>1</vt:i4>
      </vt:variant>
    </vt:vector>
  </HeadingPairs>
  <TitlesOfParts>
    <vt:vector size="34" baseType="lpstr">
      <vt:lpstr>Arial</vt:lpstr>
      <vt:lpstr>宋体</vt:lpstr>
      <vt:lpstr>Wingdings</vt:lpstr>
      <vt:lpstr>阿里巴巴普惠体 R</vt:lpstr>
      <vt:lpstr>微软雅黑</vt:lpstr>
      <vt:lpstr>Source Han Sans CN</vt:lpstr>
      <vt:lpstr>DIN-Regular</vt:lpstr>
      <vt:lpstr>Segoe Print</vt:lpstr>
      <vt:lpstr>Source Han Sans CN Light</vt:lpstr>
      <vt:lpstr>Source Han Sans CN Medium</vt:lpstr>
      <vt:lpstr>DIN Medium</vt:lpstr>
      <vt:lpstr>Agency FB</vt:lpstr>
      <vt:lpstr>阿里巴巴普惠体 2.0 55 Regular</vt:lpstr>
      <vt:lpstr>Alibaba PuHuiTi Bold</vt:lpstr>
      <vt:lpstr>阿里巴巴普惠体 2.0 105 Heavy</vt:lpstr>
      <vt:lpstr>Wingdings</vt:lpstr>
      <vt:lpstr>阿里巴巴普惠体 M</vt:lpstr>
      <vt:lpstr>Alibaba PuHuiTi Regular</vt:lpstr>
      <vt:lpstr>Calibri</vt:lpstr>
      <vt:lpstr>Times New Roman</vt:lpstr>
      <vt:lpstr>黑体</vt:lpstr>
      <vt:lpstr>Cambria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自定义放映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筑梦</dc:title>
  <dc:creator>Administrator</dc:creator>
  <cp:lastModifiedBy>huohuoya</cp:lastModifiedBy>
  <cp:revision>440</cp:revision>
  <dcterms:created xsi:type="dcterms:W3CDTF">2024-03-01T01:30:00Z</dcterms:created>
  <dcterms:modified xsi:type="dcterms:W3CDTF">2024-07-12T01:05:27Z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2052-12.1.0.17133</vt:lpwstr>
  </property>
  <property fmtid="{D5CDD505-2E9C-101B-9397-08002B2CF9AE}" pid="3" name="ICV">
    <vt:lpwstr>0705F99849A44416BFB991FF218E0AD7_13</vt:lpwstr>
  </property>
</Properties>
</file>