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7" r:id="rId3"/>
  </p:sldMasterIdLst>
  <p:notesMasterIdLst>
    <p:notesMasterId r:id="rId7"/>
  </p:notesMasterIdLst>
  <p:handoutMasterIdLst>
    <p:handoutMasterId r:id="rId15"/>
  </p:handoutMasterIdLst>
  <p:sldIdLst>
    <p:sldId id="14999931" r:id="rId4"/>
    <p:sldId id="14999855" r:id="rId5"/>
    <p:sldId id="865" r:id="rId6"/>
    <p:sldId id="14999846" r:id="rId8"/>
    <p:sldId id="14999924" r:id="rId9"/>
    <p:sldId id="14999907" r:id="rId10"/>
    <p:sldId id="870" r:id="rId11"/>
    <p:sldId id="14999867" r:id="rId12"/>
    <p:sldId id="14999854" r:id="rId13"/>
    <p:sldId id="14999870" r:id="rId14"/>
  </p:sldIdLst>
  <p:sldSz cx="12192000" cy="6858000"/>
  <p:notesSz cx="9144000" cy="6858000"/>
  <p:embeddedFontLst>
    <p:embeddedFont>
      <p:font typeface="微软雅黑" panose="020B0503020204020204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等线" panose="02010600030101010101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D368C6A-8C26-4E73-A028-968394C293EA}">
          <p14:sldIdLst>
            <p14:sldId id="14999931"/>
            <p14:sldId id="14999855"/>
            <p14:sldId id="865"/>
            <p14:sldId id="14999846"/>
            <p14:sldId id="14999924"/>
            <p14:sldId id="14999907"/>
            <p14:sldId id="870"/>
            <p14:sldId id="14999867"/>
            <p14:sldId id="14999854"/>
            <p14:sldId id="14999870"/>
          </p14:sldIdLst>
        </p14:section>
        <p14:section name="无标题节" id="{714BE837-AC12-4FE1-940A-1649B5D7F2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4CB"/>
    <a:srgbClr val="FFFFFF"/>
    <a:srgbClr val="0756A6"/>
    <a:srgbClr val="0070C0"/>
    <a:srgbClr val="B03370"/>
    <a:srgbClr val="972E75"/>
    <a:srgbClr val="3477B2"/>
    <a:srgbClr val="5B9BD5"/>
    <a:srgbClr val="1F5FA0"/>
    <a:srgbClr val="62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444" autoAdjust="0"/>
  </p:normalViewPr>
  <p:slideViewPr>
    <p:cSldViewPr snapToGrid="0" showGuides="1">
      <p:cViewPr varScale="1">
        <p:scale>
          <a:sx n="74" d="100"/>
          <a:sy n="74" d="100"/>
        </p:scale>
        <p:origin x="496" y="60"/>
      </p:cViewPr>
      <p:guideLst>
        <p:guide orient="horz" pos="24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479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55.xml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13631\Desktop\&#26032;&#24314;%20XLSX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yang'q'f\Documents\WeChat%20Files\wxid_5fdr1s8xz4g622\FileStorage\File\2024-07\&#26032;&#24314;%20XLSX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有效率（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%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c:rich>
      </c:tx>
      <c:layout>
        <c:manualLayout>
          <c:xMode val="edge"/>
          <c:yMode val="edge"/>
          <c:x val="0.387304517827477"/>
          <c:y val="0.0066844919786096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'[新建 XLSX 工作表.xlsx]Sheet1'!$B$1</c:f>
              <c:strCache>
                <c:ptCount val="1"/>
                <c:pt idx="0">
                  <c:v>有效率（%）</c:v>
                </c:pt>
              </c:strCache>
            </c:strRef>
          </c:tx>
          <c:spPr>
            <a:solidFill>
              <a:srgbClr val="3477B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10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>
                <a:spAutoFit/>
              </a:bodyPr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XLSX 工作表.xlsx]Sheet1'!$A$2:$A$7</c:f>
              <c:strCache>
                <c:ptCount val="6"/>
                <c:pt idx="0">
                  <c:v>骨关节炎</c:v>
                </c:pt>
                <c:pt idx="1">
                  <c:v>腰痛</c:v>
                </c:pt>
                <c:pt idx="2">
                  <c:v>肩周炎</c:v>
                </c:pt>
                <c:pt idx="3">
                  <c:v>手术后，创伤后</c:v>
                </c:pt>
                <c:pt idx="4">
                  <c:v>拔牙后疼痛</c:v>
                </c:pt>
                <c:pt idx="5">
                  <c:v>急性上呼吸道炎症</c:v>
                </c:pt>
              </c:strCache>
            </c:strRef>
          </c:cat>
          <c:val>
            <c:numRef>
              <c:f>'[新建 XLSX 工作表.xlsx]Sheet1'!$B$2:$B$7</c:f>
              <c:numCache>
                <c:formatCode>General</c:formatCode>
                <c:ptCount val="6"/>
                <c:pt idx="0">
                  <c:v>87.3</c:v>
                </c:pt>
                <c:pt idx="1">
                  <c:v>77.1</c:v>
                </c:pt>
                <c:pt idx="2">
                  <c:v>85.2</c:v>
                </c:pt>
                <c:pt idx="3">
                  <c:v>95.4</c:v>
                </c:pt>
                <c:pt idx="4">
                  <c:v>97.2</c:v>
                </c:pt>
                <c:pt idx="5">
                  <c:v>89.4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6076059"/>
        <c:axId val="301824049"/>
      </c:barChart>
      <c:catAx>
        <c:axId val="7560760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01824049"/>
        <c:crosses val="autoZero"/>
        <c:auto val="1"/>
        <c:lblAlgn val="ctr"/>
        <c:lblOffset val="100"/>
        <c:noMultiLvlLbl val="0"/>
      </c:catAx>
      <c:valAx>
        <c:axId val="30182404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560760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ysClr val="window" lastClr="FFFFFF">
          <a:alpha val="25000"/>
        </a:sys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874CB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215558452847"/>
                      <c:h val="0.180073800738007"/>
                    </c:manualLayout>
                  </c15:layout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96175575837"/>
                      <c:h val="0.1800738007380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黑体" panose="02010609060101010101" pitchFamily="49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XLSX 工作表.xlsx]Sheet1'!$A$1:$A$2</c:f>
              <c:strCache>
                <c:ptCount val="2"/>
                <c:pt idx="0">
                  <c:v>洛索洛芬钠</c:v>
                </c:pt>
                <c:pt idx="1">
                  <c:v>右旋布洛芬</c:v>
                </c:pt>
              </c:strCache>
            </c:strRef>
          </c:cat>
          <c:val>
            <c:numRef>
              <c:f>'[新建 XLSX 工作表.xlsx]Sheet1'!$B$1:$B$2</c:f>
              <c:numCache>
                <c:formatCode>0.00%</c:formatCode>
                <c:ptCount val="2"/>
                <c:pt idx="0">
                  <c:v>0.873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857543086"/>
        <c:axId val="489382218"/>
      </c:barChart>
      <c:catAx>
        <c:axId val="85754308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黑体" panose="02010609060101010101" pitchFamily="49" charset="-122"/>
                <a:cs typeface="+mn-cs"/>
              </a:defRPr>
            </a:pPr>
          </a:p>
        </c:txPr>
        <c:crossAx val="489382218"/>
        <c:crosses val="autoZero"/>
        <c:auto val="1"/>
        <c:lblAlgn val="ctr"/>
        <c:lblOffset val="100"/>
        <c:noMultiLvlLbl val="0"/>
      </c:catAx>
      <c:valAx>
        <c:axId val="489382218"/>
        <c:scaling>
          <c:orientation val="minMax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754308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与参照品洛索片对比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BF9F4-6CA5-4701-A950-609C4806C7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 rot="5400000">
            <a:off x="10219055" y="-665480"/>
            <a:ext cx="130746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20" Type="http://schemas.openxmlformats.org/officeDocument/2006/relationships/tags" Target="../tags/tag76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6.png"/><Relationship Id="rId21" Type="http://schemas.openxmlformats.org/officeDocument/2006/relationships/slideLayout" Target="../slideLayouts/slideLayout20.xml"/><Relationship Id="rId20" Type="http://schemas.openxmlformats.org/officeDocument/2006/relationships/image" Target="../media/image7.png"/><Relationship Id="rId2" Type="http://schemas.openxmlformats.org/officeDocument/2006/relationships/tags" Target="../tags/tag77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7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7.png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30.xml"/><Relationship Id="rId12" Type="http://schemas.openxmlformats.org/officeDocument/2006/relationships/tags" Target="../tags/tag114.xml"/><Relationship Id="rId11" Type="http://schemas.openxmlformats.org/officeDocument/2006/relationships/image" Target="../media/image7.png"/><Relationship Id="rId10" Type="http://schemas.openxmlformats.org/officeDocument/2006/relationships/tags" Target="../tags/tag113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image" Target="../media/image7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chart" Target="../charts/chart2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9.png"/><Relationship Id="rId5" Type="http://schemas.openxmlformats.org/officeDocument/2006/relationships/tags" Target="../tags/tag124.xml"/><Relationship Id="rId4" Type="http://schemas.openxmlformats.org/officeDocument/2006/relationships/image" Target="../media/image8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8" Type="http://schemas.openxmlformats.org/officeDocument/2006/relationships/slideLayout" Target="../slideLayouts/slideLayout32.xml"/><Relationship Id="rId17" Type="http://schemas.openxmlformats.org/officeDocument/2006/relationships/image" Target="../media/image11.png"/><Relationship Id="rId16" Type="http://schemas.openxmlformats.org/officeDocument/2006/relationships/tags" Target="../tags/tag132.xml"/><Relationship Id="rId15" Type="http://schemas.openxmlformats.org/officeDocument/2006/relationships/image" Target="../media/image7.png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image" Target="../media/image10.png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30.xml"/><Relationship Id="rId15" Type="http://schemas.openxmlformats.org/officeDocument/2006/relationships/tags" Target="../tags/tag153.xml"/><Relationship Id="rId14" Type="http://schemas.openxmlformats.org/officeDocument/2006/relationships/image" Target="../media/image7.png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343b86da51490b417ac8d4571ede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0510" y="2628265"/>
            <a:ext cx="9679305" cy="511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弥补目录内吞咽困难患者解热、消炎、镇痛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的用药不足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8161" y="629920"/>
            <a:ext cx="11145520" cy="3840422"/>
          </a:xfrm>
          <a:prstGeom prst="rect">
            <a:avLst/>
          </a:prstGeom>
          <a:solidFill>
            <a:srgbClr val="3477B2"/>
          </a:solidFill>
          <a:ln>
            <a:solidFill>
              <a:srgbClr val="347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18161" y="467360"/>
            <a:ext cx="11145520" cy="0"/>
          </a:xfrm>
          <a:prstGeom prst="line">
            <a:avLst/>
          </a:prstGeom>
          <a:solidFill>
            <a:srgbClr val="4874CB"/>
          </a:solidFill>
          <a:ln w="57150">
            <a:solidFill>
              <a:srgbClr val="4874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18161" y="4673600"/>
            <a:ext cx="11145520" cy="0"/>
          </a:xfrm>
          <a:prstGeom prst="line">
            <a:avLst/>
          </a:prstGeom>
          <a:solidFill>
            <a:srgbClr val="4874CB"/>
          </a:solidFill>
          <a:ln w="12700">
            <a:solidFill>
              <a:srgbClr val="347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858499" y="1542787"/>
            <a:ext cx="7840980" cy="1568450"/>
          </a:xfrm>
          <a:prstGeom prst="rect">
            <a:avLst/>
          </a:prstGeom>
          <a:solidFill>
            <a:srgbClr val="3477B2"/>
          </a:solidFill>
          <a:ln>
            <a:solidFill>
              <a:srgbClr val="4874CB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感谢您对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吞咽困难患者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的关注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和对洛索洛芬钠口服溶液的支持！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" name="图片 12" descr="微信图片_20240627144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85" y="2856230"/>
            <a:ext cx="4480560" cy="33610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1906" y="-15241"/>
            <a:ext cx="1934464" cy="875792"/>
          </a:xfrm>
          <a:prstGeom prst="rect">
            <a:avLst/>
          </a:prstGeom>
          <a:solidFill>
            <a:srgbClr val="3477B2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rgbClr val="1F5F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522" y="208847"/>
            <a:ext cx="686883" cy="3109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>
            <p:custDataLst>
              <p:tags r:id="rId2"/>
            </p:custDataLst>
          </p:nvPr>
        </p:nvSpPr>
        <p:spPr>
          <a:xfrm>
            <a:off x="211581" y="596899"/>
            <a:ext cx="852424" cy="114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27075" y="1278255"/>
            <a:ext cx="10738556" cy="4579620"/>
            <a:chOff x="1694" y="2261"/>
            <a:chExt cx="16859" cy="7212"/>
          </a:xfrm>
        </p:grpSpPr>
        <p:grpSp>
          <p:nvGrpSpPr>
            <p:cNvPr id="5" name="组合 8"/>
            <p:cNvGrpSpPr/>
            <p:nvPr/>
          </p:nvGrpSpPr>
          <p:grpSpPr>
            <a:xfrm>
              <a:off x="1694" y="2261"/>
              <a:ext cx="16839" cy="1208"/>
              <a:chOff x="2277162" y="1957773"/>
              <a:chExt cx="10692564" cy="767224"/>
            </a:xfrm>
          </p:grpSpPr>
          <p:sp>
            <p:nvSpPr>
              <p:cNvPr id="29" name="矩形: 圆角 32"/>
              <p:cNvSpPr/>
              <p:nvPr>
                <p:custDataLst>
                  <p:tags r:id="rId5"/>
                </p:custDataLst>
              </p:nvPr>
            </p:nvSpPr>
            <p:spPr>
              <a:xfrm>
                <a:off x="2363888" y="2044784"/>
                <a:ext cx="10605838" cy="614160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solidFill>
                  <a:srgbClr val="EBF6FF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30" name="文本框 3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198856" y="2110837"/>
                <a:ext cx="9236561" cy="53159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77B2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药品基本信息：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国内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首个上市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的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微软雅黑" panose="020B0503020204020204" charset="-122"/>
                  </a:rPr>
                  <a:t>洛索洛芬钠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口服溶液剂型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31" name="矩形: 圆角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2277162" y="1957773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01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1746" y="3734"/>
              <a:ext cx="16751" cy="1208"/>
              <a:chOff x="2290098" y="2394242"/>
              <a:chExt cx="10636855" cy="767224"/>
            </a:xfrm>
          </p:grpSpPr>
          <p:sp>
            <p:nvSpPr>
              <p:cNvPr id="26" name="矩形: 圆角 74"/>
              <p:cNvSpPr/>
              <p:nvPr>
                <p:custDataLst>
                  <p:tags r:id="rId8"/>
                </p:custDataLst>
              </p:nvPr>
            </p:nvSpPr>
            <p:spPr>
              <a:xfrm>
                <a:off x="2735120" y="2492685"/>
                <a:ext cx="10191833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27" name="文本框 7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211806" y="2547306"/>
                <a:ext cx="9675406" cy="460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77B2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安全性：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临床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不良事件轻微，</a:t>
                </a:r>
                <a:r>
                  <a:rPr lang="zh-CN" altLang="en-US" b="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耐受性好，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安全性高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28" name="矩形: 圆角 7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290098" y="239424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2" name="Group 39"/>
            <p:cNvGrpSpPr/>
            <p:nvPr/>
          </p:nvGrpSpPr>
          <p:grpSpPr>
            <a:xfrm>
              <a:off x="1784" y="5308"/>
              <a:ext cx="16769" cy="1208"/>
              <a:chOff x="2290098" y="3596865"/>
              <a:chExt cx="10647607" cy="767224"/>
            </a:xfrm>
          </p:grpSpPr>
          <p:sp>
            <p:nvSpPr>
              <p:cNvPr id="23" name="矩形: 圆角 8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77451" y="3683876"/>
                <a:ext cx="10560254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24" name="文本框 8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211739" y="3749929"/>
                <a:ext cx="9698115" cy="49221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77B2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有效性：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起效快</a:t>
                </a:r>
                <a:r>
                  <a:rPr lang="zh-CN" altLang="en-US" b="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，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有效率高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，获得国内外指南一致推荐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5" name="矩形: 圆角 83"/>
              <p:cNvSpPr/>
              <p:nvPr>
                <p:custDataLst>
                  <p:tags r:id="rId13"/>
                </p:custDataLst>
              </p:nvPr>
            </p:nvSpPr>
            <p:spPr>
              <a:xfrm>
                <a:off x="2290098" y="3596865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3" name="组合 2"/>
            <p:cNvGrpSpPr/>
            <p:nvPr/>
          </p:nvGrpSpPr>
          <p:grpSpPr>
            <a:xfrm>
              <a:off x="1783" y="6767"/>
              <a:ext cx="16706" cy="1208"/>
              <a:chOff x="2277162" y="4307172"/>
              <a:chExt cx="10608228" cy="767224"/>
            </a:xfrm>
          </p:grpSpPr>
          <p:sp>
            <p:nvSpPr>
              <p:cNvPr id="20" name="矩形: 圆角 80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64519" y="4394183"/>
                <a:ext cx="10471495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21" name="文本框 8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198846" y="4460236"/>
                <a:ext cx="9686544" cy="48078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77B2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创新性：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首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家口服溶液剂型，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适用于吞咽困难患者的解热、消炎、镇痛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22" name="矩形: 圆角 83"/>
              <p:cNvSpPr/>
              <p:nvPr>
                <p:custDataLst>
                  <p:tags r:id="rId16"/>
                </p:custDataLst>
              </p:nvPr>
            </p:nvSpPr>
            <p:spPr>
              <a:xfrm>
                <a:off x="2277162" y="430717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2"/>
            <p:cNvGrpSpPr/>
            <p:nvPr/>
          </p:nvGrpSpPr>
          <p:grpSpPr>
            <a:xfrm>
              <a:off x="1838" y="8265"/>
              <a:ext cx="16555" cy="1208"/>
              <a:chOff x="2277162" y="4307172"/>
              <a:chExt cx="10512491" cy="767224"/>
            </a:xfrm>
          </p:grpSpPr>
          <p:sp>
            <p:nvSpPr>
              <p:cNvPr id="15" name="矩形: 圆角 80"/>
              <p:cNvSpPr/>
              <p:nvPr>
                <p:custDataLst>
                  <p:tags r:id="rId17"/>
                </p:custDataLst>
              </p:nvPr>
            </p:nvSpPr>
            <p:spPr>
              <a:xfrm>
                <a:off x="2790568" y="4336387"/>
                <a:ext cx="9999085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18" name="文本框 8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198888" y="4460236"/>
                <a:ext cx="9091919" cy="460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77B2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公平性：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微软雅黑" panose="020B0503020204020204" charset="-122"/>
                  </a:rPr>
                  <a:t>临床使用易于管理，对不同层级医疗机构具有普遍适用性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19" name="矩形: 圆角 8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277162" y="430717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3" name="文本框 2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7" name="图片 6" descr="微信图片_2024070410071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17" name="直接连接符 18"/>
            <p:cNvCxnSpPr/>
            <p:nvPr>
              <p:custDataLst>
                <p:tags r:id="rId1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药品基本信息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7" name="表格 26"/>
          <p:cNvGraphicFramePr/>
          <p:nvPr>
            <p:custDataLst>
              <p:tags r:id="rId3"/>
            </p:custDataLst>
          </p:nvPr>
        </p:nvGraphicFramePr>
        <p:xfrm>
          <a:off x="352425" y="804545"/>
          <a:ext cx="11487150" cy="526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995"/>
                <a:gridCol w="3048000"/>
                <a:gridCol w="3780155"/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洛索洛芬钠口服溶液基本信息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通用名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注册规格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是否为OTC药物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noProof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洛索洛芬钠口服溶液</a:t>
                      </a:r>
                      <a:endParaRPr lang="zh-CN" altLang="en-US" sz="160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sz="16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10ml:60mg（按C</a:t>
                      </a:r>
                      <a:r>
                        <a:rPr sz="1600" baseline="-250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15</a:t>
                      </a:r>
                      <a:r>
                        <a:rPr sz="16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H</a:t>
                      </a:r>
                      <a:r>
                        <a:rPr sz="1600" baseline="-250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17</a:t>
                      </a:r>
                      <a:r>
                        <a:rPr sz="16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NaO</a:t>
                      </a:r>
                      <a:r>
                        <a:rPr sz="1600" baseline="-250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3</a:t>
                      </a:r>
                      <a:r>
                        <a:rPr sz="1600" noProof="0" dirty="0">
                          <a:ln>
                            <a:noFill/>
                          </a:ln>
                          <a:solidFill>
                            <a:srgbClr val="3C3C36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计）</a:t>
                      </a:r>
                      <a:endParaRPr sz="16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否</a:t>
                      </a:r>
                      <a:endParaRPr 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适应症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用法用量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691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①下述疾患及症状的消炎和镇痛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类风湿关节炎、骨性关节炎、腰痛症、肩关节周围炎、颈肩腕综合征、牙痛。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②手术后，外伤后及拔牙后的镇痛和消炎。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③下述疾患的解热和镇痛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急性上呼吸道炎（包括伴有急性支气管炎的急性上呼吸道炎）。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适应症的①及②时：通常，成人1次口服洛索洛芬钠（以无水物计）60mg，一日3次。出现症状时可1次口服60～120mg。应随年龄及症状适宜增减。适应症③时： 通常，出现症状时，成人 1 次口服洛索洛芬钠（以无水物计）60mg。应随年龄及症状适宜增减，但原则上一日2次，一日最多180mg 为限。另外，空腹时不宜服药，或遵医嘱。 </a:t>
                      </a:r>
                      <a:endParaRPr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全球首个上市国家地区及上市时间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中国大陆首次上市时间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日本，2001年</a:t>
                      </a:r>
                      <a:endParaRPr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2023-10-24</a:t>
                      </a:r>
                      <a:endParaRPr sz="16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大陆地区同通用名药品的情况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参照药品建议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国内共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2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个厂家，湖南九典制药股份有限公司于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2023.10.24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号获批，山东益康药业股份有限公司于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2024.6.25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微软雅黑" panose="020B0503020204020204" charset="-122"/>
                        </a:rPr>
                        <a:t>号获批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右旋布洛芬口服混悬液：目录内应用最广泛、可用于成人吞咽困难患者的口服溶液剂型（非甾体抗炎药）</a:t>
                      </a:r>
                      <a:endParaRPr lang="zh-CN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77340" y="804545"/>
            <a:ext cx="9320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慢性疼痛患者超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亿，吞咽困难的人群增多，临床需求未被满足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对角圆角矩形 4"/>
          <p:cNvSpPr/>
          <p:nvPr>
            <p:custDataLst>
              <p:tags r:id="rId1"/>
            </p:custDataLst>
          </p:nvPr>
        </p:nvSpPr>
        <p:spPr>
          <a:xfrm>
            <a:off x="520065" y="1430655"/>
            <a:ext cx="2553970" cy="466090"/>
          </a:xfrm>
          <a:prstGeom prst="round2DiagRect">
            <a:avLst/>
          </a:prstGeom>
          <a:solidFill>
            <a:srgbClr val="347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疾病基本情况：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000" y="1890395"/>
            <a:ext cx="5524500" cy="3872230"/>
          </a:xfrm>
          <a:prstGeom prst="rect">
            <a:avLst/>
          </a:prstGeom>
          <a:noFill/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483193" y="1898484"/>
            <a:ext cx="5357148" cy="3811977"/>
            <a:chOff x="824" y="2523"/>
            <a:chExt cx="10014" cy="5902"/>
          </a:xfrm>
        </p:grpSpPr>
        <p:sp>
          <p:nvSpPr>
            <p:cNvPr id="20" name="文本框 19"/>
            <p:cNvSpPr txBox="1"/>
            <p:nvPr>
              <p:custDataLst>
                <p:tags r:id="rId2"/>
              </p:custDataLst>
            </p:nvPr>
          </p:nvSpPr>
          <p:spPr>
            <a:xfrm>
              <a:off x="824" y="2523"/>
              <a:ext cx="9757" cy="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NSAIDs</a:t>
              </a:r>
              <a:r>
                <a:rPr lang="zh-CN" altLang="en-US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药物</a:t>
              </a:r>
              <a:r>
                <a:rPr b="1" dirty="0" err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被广泛应用</a:t>
              </a:r>
              <a:r>
                <a:rPr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endParaRPr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英国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NICE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：非甾体抗炎药（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NSAIDs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）是最具有成本效果的药物，可以很好的缓解疼痛，并且改善患者行动功能；</a:t>
              </a:r>
              <a:endParaRPr lang="en-US" altLang="zh-CN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美国：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65.4%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的骨关节炎患者和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56.1%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的慢性腰痛患者使用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NSAIDs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治疗疼痛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;</a:t>
              </a:r>
              <a:endParaRPr lang="en-US" altLang="zh-CN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en-US" altLang="zh-CN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883" y="5138"/>
              <a:ext cx="9955" cy="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尚未被满足的需求：</a:t>
              </a:r>
              <a:endPara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临床上常用NSAIDs药物是采用口服片剂和胶囊剂型等，对于吞咽困难者，口服不便。</a:t>
              </a:r>
              <a:endPara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洛索洛芬钠口服溶液可以满足吞咽困难等患者的用药需求。</a:t>
              </a:r>
              <a:endPara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更好地填补吞咽困难患者在流行性呼吸道传染疾病期间解</a:t>
              </a:r>
              <a:r>
                <a:rPr lang="en-US" altLang="zh-CN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marL="240030" lvl="1" indent="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热、消炎、镇痛的</a:t>
              </a:r>
              <a:r>
                <a:rPr lang="zh-CN" altLang="en-US" sz="1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需求。</a:t>
              </a:r>
              <a:endPara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1" name="对角圆角矩形 4"/>
          <p:cNvSpPr/>
          <p:nvPr>
            <p:custDataLst>
              <p:tags r:id="rId4"/>
            </p:custDataLst>
          </p:nvPr>
        </p:nvSpPr>
        <p:spPr>
          <a:xfrm>
            <a:off x="6443980" y="1430655"/>
            <a:ext cx="2739390" cy="466090"/>
          </a:xfrm>
          <a:prstGeom prst="round2DiagRect">
            <a:avLst/>
          </a:prstGeom>
          <a:solidFill>
            <a:srgbClr val="347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尚存未满足的临床需求：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6431915" y="1890395"/>
            <a:ext cx="5409565" cy="3825875"/>
          </a:xfrm>
          <a:prstGeom prst="rect">
            <a:avLst/>
          </a:prstGeom>
          <a:noFill/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7853" y="1897062"/>
            <a:ext cx="5028607" cy="383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疼痛人群超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亿，疾病负担重</a:t>
            </a:r>
            <a:r>
              <a:rPr lang="zh-CN" altLang="en-US" b="1" baseline="30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中国疼痛医学发展报告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(2020)》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显示，我国慢性疼痛病人数量超过</a:t>
            </a:r>
            <a:r>
              <a: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亿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，并正以每年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万至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万的速度增长。全球疼痛指数（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GPI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）报告发现，中国是身体疼痛的“重灾区”，中国城市居民中大约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57%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的人经历过不同程度的疼痛。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吞咽困难人群增多</a:t>
            </a:r>
            <a:r>
              <a:rPr lang="en-US" altLang="zh-CN" baseline="30000" dirty="0">
                <a:sym typeface="+mn-ea"/>
              </a:rPr>
              <a:t>[2,3]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吞咽障碍的发病率和患病率随年龄的增加而增加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岁以上人群的患病率为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5.5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％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-8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％，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脑卒中患者急性期吞咽障碍的患病率约为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42%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据统计，约</a:t>
            </a:r>
            <a:r>
              <a:rPr lang="zh-CN" altLang="en-US" sz="1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70%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卒中患者每天忍受疼痛的折磨。非甾体抗炎药（NSAIDs）是卒中后疼痛的一线用药。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6403340"/>
            <a:ext cx="5994400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900" dirty="0">
                <a:sym typeface="+mn-ea"/>
              </a:rPr>
              <a:t>[1]</a:t>
            </a:r>
            <a:r>
              <a:rPr lang="zh-CN" altLang="en-US" sz="900" dirty="0">
                <a:sym typeface="+mn-ea"/>
              </a:rPr>
              <a:t>樊碧发</a:t>
            </a:r>
            <a:r>
              <a:rPr lang="en-US" altLang="zh-CN" sz="900" dirty="0">
                <a:sym typeface="+mn-ea"/>
              </a:rPr>
              <a:t>.</a:t>
            </a: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中国疼痛医学发展报告 </a:t>
            </a: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(2020)》</a:t>
            </a:r>
            <a:r>
              <a:rPr lang="zh-CN" altLang="en-US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900" dirty="0">
                <a:sym typeface="+mn-ea"/>
              </a:rPr>
              <a:t>[2]</a:t>
            </a: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中国吞咽障碍康复管理指南(2023)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dirty="0">
                <a:sym typeface="+mn-ea"/>
              </a:rPr>
              <a:t>[3] </a:t>
            </a: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赵庆祥, 吴小娟, 王德强, 等.  脑卒中后疼痛的诊疗进展 [J] . 国际麻醉学与复苏杂志，2020，41 (12): 1201-1205.</a:t>
            </a:r>
            <a:r>
              <a:rPr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5" name="直接连接符 18"/>
            <p:cNvCxnSpPr/>
            <p:nvPr>
              <p:custDataLst>
                <p:tags r:id="rId6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9"/>
            <p:cNvCxnSpPr/>
            <p:nvPr>
              <p:custDataLst>
                <p:tags r:id="rId7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药品基本信息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边形 14"/>
          <p:cNvSpPr/>
          <p:nvPr>
            <p:custDataLst>
              <p:tags r:id="rId1"/>
            </p:custDataLst>
          </p:nvPr>
        </p:nvSpPr>
        <p:spPr>
          <a:xfrm rot="5400000">
            <a:off x="5758815" y="80645"/>
            <a:ext cx="692150" cy="3849370"/>
          </a:xfrm>
          <a:prstGeom prst="homePlate">
            <a:avLst>
              <a:gd name="adj" fmla="val 29845"/>
            </a:avLst>
          </a:prstGeom>
          <a:solidFill>
            <a:srgbClr val="3477B2"/>
          </a:solidFill>
          <a:ln>
            <a:solidFill>
              <a:srgbClr val="5B9B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F5F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27075" y="815340"/>
            <a:ext cx="11040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洛索洛芬钠耐受性好，口服溶液剂型用药更安全，优于右旋布洛芬口服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混悬液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105400" y="6139815"/>
            <a:ext cx="6924675" cy="613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[4]</a:t>
            </a:r>
            <a:r>
              <a:rPr lang="zh-CN" altLang="en-US" sz="900" dirty="0">
                <a:sym typeface="+mn-ea"/>
              </a:rPr>
              <a:t>洛索洛芬钠口服溶液说明书</a:t>
            </a:r>
            <a:endParaRPr lang="zh-CN" altLang="en-US"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[5]</a:t>
            </a:r>
            <a:r>
              <a:rPr sz="900" dirty="0">
                <a:sym typeface="+mn-ea"/>
              </a:rPr>
              <a:t>Aoki T. Effectiveness and safety of loxoprofen in elderly patients with lumbar pain[J]. Drug Investigation, 1992, 4(6): 477-483.</a:t>
            </a:r>
            <a:endParaRPr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[6]</a:t>
            </a:r>
            <a:r>
              <a:rPr lang="zh-CN" altLang="en-US" sz="900" dirty="0">
                <a:sym typeface="+mn-ea"/>
              </a:rPr>
              <a:t>洛索洛芬钠片</a:t>
            </a:r>
            <a:r>
              <a:rPr lang="zh-CN" altLang="en-US" sz="900" dirty="0">
                <a:sym typeface="+mn-ea"/>
              </a:rPr>
              <a:t>说明书</a:t>
            </a:r>
            <a:endParaRPr lang="zh-CN" altLang="en-US"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[7]</a:t>
            </a:r>
            <a:r>
              <a:rPr lang="zh-CN" altLang="en-US" sz="900" dirty="0">
                <a:sym typeface="+mn-ea"/>
              </a:rPr>
              <a:t>右旋布洛芬口服混悬液</a:t>
            </a:r>
            <a:r>
              <a:rPr lang="zh-CN" altLang="en-US" sz="900" dirty="0">
                <a:sym typeface="+mn-ea"/>
              </a:rPr>
              <a:t>说明书</a:t>
            </a:r>
            <a:endParaRPr lang="zh-CN" altLang="en-US" sz="900" dirty="0">
              <a:sym typeface="+mn-ea"/>
            </a:endParaRPr>
          </a:p>
        </p:txBody>
      </p:sp>
      <p:sp>
        <p:nvSpPr>
          <p:cNvPr id="5" name="五边形 4"/>
          <p:cNvSpPr/>
          <p:nvPr>
            <p:custDataLst>
              <p:tags r:id="rId4"/>
            </p:custDataLst>
          </p:nvPr>
        </p:nvSpPr>
        <p:spPr>
          <a:xfrm rot="5400000">
            <a:off x="1776095" y="80645"/>
            <a:ext cx="692150" cy="3849370"/>
          </a:xfrm>
          <a:prstGeom prst="homePlate">
            <a:avLst>
              <a:gd name="adj" fmla="val 29845"/>
            </a:avLst>
          </a:prstGeom>
          <a:solidFill>
            <a:srgbClr val="3477B2"/>
          </a:solidFill>
          <a:ln>
            <a:solidFill>
              <a:srgbClr val="5B9B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F5F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595" y="1668780"/>
            <a:ext cx="383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 说明书及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上市后不良反应情况：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Freeform 4"/>
          <p:cNvSpPr/>
          <p:nvPr>
            <p:custDataLst>
              <p:tags r:id="rId5"/>
            </p:custDataLst>
          </p:nvPr>
        </p:nvSpPr>
        <p:spPr bwMode="auto">
          <a:xfrm>
            <a:off x="197485" y="2291715"/>
            <a:ext cx="3848735" cy="366141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740" y="2562225"/>
            <a:ext cx="363474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据文献报道，可能发生休克和过敏反应，粒细胞缺乏、溶血性贫血、血小板减少，急性肾功能损伤、肾病综合征、消化道穿孔等，该药物尚未进行过调查来阐明副作用的发生频率</a:t>
            </a:r>
            <a:r>
              <a:rPr lang="zh-CN" altLang="en-US" sz="1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</a:t>
            </a:r>
            <a:r>
              <a:rPr lang="en-US" altLang="zh-CN" sz="1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1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总结上市以来发表的临床文献上市后的药物使用结果调查：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洛索洛芬钠的耐受性良好，大多数不良事件是轻微的，不需要停用洛索洛芬</a:t>
            </a:r>
            <a:r>
              <a:rPr lang="zh-CN" altLang="en-US" sz="1400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</a:t>
            </a:r>
            <a:r>
              <a:rPr lang="en-US" altLang="zh-CN" sz="1400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1400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 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Freeform 4"/>
          <p:cNvSpPr/>
          <p:nvPr>
            <p:custDataLst>
              <p:tags r:id="rId6"/>
            </p:custDataLst>
          </p:nvPr>
        </p:nvSpPr>
        <p:spPr bwMode="auto">
          <a:xfrm>
            <a:off x="4191635" y="2291715"/>
            <a:ext cx="3848735" cy="366141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86885" y="2364105"/>
            <a:ext cx="3664585" cy="2568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相比固体常释剂型，洛索洛芬钠口服溶液对于吞咽困难患者更为安全，不易噎到。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洛索洛芬钠口服溶液对于用药量需要适度增减患者，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口服溶液可以精确控制用药量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，减少因剂量偏倚带来的临床风险。</a:t>
            </a:r>
            <a:r>
              <a:rPr lang="zh-CN" altLang="en-US" sz="14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2" name="直接连接符 18"/>
            <p:cNvCxnSpPr/>
            <p:nvPr>
              <p:custDataLst>
                <p:tags r:id="rId7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19"/>
            <p:cNvCxnSpPr/>
            <p:nvPr>
              <p:custDataLst>
                <p:tags r:id="rId8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安全性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五边形 13"/>
          <p:cNvSpPr/>
          <p:nvPr>
            <p:custDataLst>
              <p:tags r:id="rId9"/>
            </p:custDataLst>
          </p:nvPr>
        </p:nvSpPr>
        <p:spPr>
          <a:xfrm rot="5400000">
            <a:off x="9759315" y="78105"/>
            <a:ext cx="692150" cy="3849370"/>
          </a:xfrm>
          <a:prstGeom prst="homePlate">
            <a:avLst>
              <a:gd name="adj" fmla="val 29845"/>
            </a:avLst>
          </a:prstGeom>
          <a:solidFill>
            <a:srgbClr val="3477B2"/>
          </a:solidFill>
          <a:ln>
            <a:solidFill>
              <a:srgbClr val="5B9B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F5F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94810" y="1676400"/>
            <a:ext cx="383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 口服溶液剂型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VS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固体常释剂型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4"/>
          <p:cNvSpPr/>
          <p:nvPr>
            <p:custDataLst>
              <p:tags r:id="rId10"/>
            </p:custDataLst>
          </p:nvPr>
        </p:nvSpPr>
        <p:spPr bwMode="auto">
          <a:xfrm>
            <a:off x="8192135" y="2289175"/>
            <a:ext cx="3848735" cy="366395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21" name="文本框 20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22" name="图片 21" descr="微信图片_202407041007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8209915" y="1676400"/>
            <a:ext cx="3826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★ 与参照品相对安全性对比：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270875" y="2565400"/>
            <a:ext cx="37020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洛索洛芬钠比参照品右旋布洛芬消化道系统、神经系统不良反应发生率低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6" name="表格 35"/>
          <p:cNvGraphicFramePr/>
          <p:nvPr>
            <p:custDataLst>
              <p:tags r:id="rId12"/>
            </p:custDataLst>
          </p:nvPr>
        </p:nvGraphicFramePr>
        <p:xfrm>
          <a:off x="8378825" y="3654425"/>
          <a:ext cx="3509010" cy="1130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520"/>
                <a:gridCol w="1085215"/>
                <a:gridCol w="1057275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不良反应发生率</a:t>
                      </a:r>
                      <a:endParaRPr lang="zh-CN" altLang="en-US" sz="1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洛索洛芬钠</a:t>
                      </a:r>
                      <a:r>
                        <a:rPr lang="zh-CN" altLang="en-US" sz="1200" baseline="30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[</a:t>
                      </a:r>
                      <a:r>
                        <a:rPr lang="en-US" altLang="zh-CN" sz="1200" baseline="30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r>
                        <a:rPr lang="zh-CN" altLang="en-US" sz="1200" baseline="30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] </a:t>
                      </a:r>
                      <a:endParaRPr lang="zh-CN" altLang="en-US" sz="1200" baseline="3000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右旋布洛芬</a:t>
                      </a:r>
                      <a:r>
                        <a:rPr lang="zh-CN" altLang="en-US" sz="1200" baseline="30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[</a:t>
                      </a:r>
                      <a:r>
                        <a:rPr lang="en-US" altLang="zh-CN" sz="1200" baseline="30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7</a:t>
                      </a:r>
                      <a:r>
                        <a:rPr lang="zh-CN" altLang="en-US" sz="1200" baseline="30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]</a:t>
                      </a:r>
                      <a:endParaRPr lang="zh-CN" altLang="en-US" sz="1200" baseline="300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消化系统症状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2.25%</a:t>
                      </a:r>
                      <a:endParaRPr lang="zh-CN" altLang="en-US" sz="120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16%</a:t>
                      </a:r>
                      <a:endParaRPr lang="zh-CN" altLang="en-US" sz="120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09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神经系统症状（嗜睡）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0.1%</a:t>
                      </a:r>
                      <a:endParaRPr lang="zh-CN" altLang="en-US" sz="120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1%-3%</a:t>
                      </a:r>
                      <a:endParaRPr lang="zh-CN" altLang="en-US" sz="120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1250" y="6372225"/>
            <a:ext cx="6000750" cy="418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900" dirty="0">
                <a:sym typeface="+mn-ea"/>
              </a:rPr>
              <a:t>[</a:t>
            </a:r>
            <a:r>
              <a:rPr lang="en-US" sz="900" dirty="0">
                <a:sym typeface="+mn-ea"/>
              </a:rPr>
              <a:t>8</a:t>
            </a: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第一三共株式会社.LOXONIN®錠IF利用©手引概要.2021年5月改訂（第11 版)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900" dirty="0">
                <a:sym typeface="+mn-ea"/>
              </a:rPr>
              <a:t>[</a:t>
            </a:r>
            <a:r>
              <a:rPr lang="en-US" altLang="zh-CN" sz="900" dirty="0">
                <a:sym typeface="+mn-ea"/>
              </a:rPr>
              <a:t>9</a:t>
            </a:r>
            <a:r>
              <a:rPr lang="zh-CN" altLang="en-US" sz="900" dirty="0">
                <a:sym typeface="+mn-ea"/>
              </a:rPr>
              <a:t>]</a:t>
            </a: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日医工株式会社. ロキソプロフェンナトリウム内服液 IF 利用の手引きの概要. 2021 年 3 月改訂(第 12 版).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10]游运辉,吴彩玲,罗卉.右旋布洛芬片治疗骨关节炎[J].中国现代医学杂志,2004,(21):140-141+146.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8220" y="804545"/>
            <a:ext cx="9836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洛索洛芬钠口服溶液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起效快、适应症广、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有效率高，优于右旋布洛芬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8" name="直接连接符 18"/>
            <p:cNvCxnSpPr/>
            <p:nvPr>
              <p:custDataLst>
                <p:tags r:id="rId3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有效性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7" name="图片 6" descr="微信图片_202407041007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0" name="文本框 79"/>
          <p:cNvSpPr txBox="1"/>
          <p:nvPr>
            <p:custDataLst>
              <p:tags r:id="rId6"/>
            </p:custDataLst>
          </p:nvPr>
        </p:nvSpPr>
        <p:spPr>
          <a:xfrm>
            <a:off x="527685" y="1617345"/>
            <a:ext cx="33083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洛索洛芬钠临床有效率</a:t>
            </a:r>
            <a:endParaRPr lang="zh-CN" altLang="en-US" sz="16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适应症广，有效率高</a:t>
            </a:r>
            <a:r>
              <a:rPr lang="en-US" altLang="zh-CN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[8]</a:t>
            </a:r>
            <a:endParaRPr lang="en-US" altLang="zh-CN" sz="16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8415020" y="1607185"/>
            <a:ext cx="31426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洛索洛芬钠VS右旋</a:t>
            </a:r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布洛芬</a:t>
            </a:r>
            <a:endParaRPr lang="zh-CN" altLang="en-US" sz="16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洛索洛芬钠优于右旋布洛芬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>
            <p:custDataLst>
              <p:tags r:id="rId8"/>
            </p:custDataLst>
          </p:nvPr>
        </p:nvSpPr>
        <p:spPr>
          <a:xfrm>
            <a:off x="4412912" y="1628413"/>
            <a:ext cx="2928028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洛索洛芬钠</a:t>
            </a:r>
            <a:r>
              <a:rPr lang="en-US" altLang="zh-CN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口服溶液剂型</a:t>
            </a:r>
            <a:endParaRPr lang="zh-CN" altLang="en-US" sz="16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吸收快、起效快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graphicFrame>
        <p:nvGraphicFramePr>
          <p:cNvPr id="38" name="图表 37" descr="7b0a202020202263686172745265734964223a20223230343736333435220a7d0a"/>
          <p:cNvGraphicFramePr/>
          <p:nvPr/>
        </p:nvGraphicFramePr>
        <p:xfrm>
          <a:off x="280035" y="2324735"/>
          <a:ext cx="3234690" cy="293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1" name="表格 40"/>
          <p:cNvGraphicFramePr/>
          <p:nvPr>
            <p:custDataLst>
              <p:tags r:id="rId9"/>
            </p:custDataLst>
          </p:nvPr>
        </p:nvGraphicFramePr>
        <p:xfrm>
          <a:off x="4346575" y="2562225"/>
          <a:ext cx="3441700" cy="192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/>
                <a:gridCol w="1207135"/>
                <a:gridCol w="1134110"/>
              </a:tblGrid>
              <a:tr h="39878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spc="12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药代动力学</a:t>
                      </a:r>
                      <a:endParaRPr lang="zh-CN" altLang="en-US" sz="1000" b="1" spc="12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477B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C</a:t>
                      </a:r>
                      <a:r>
                        <a:rPr lang="en-US" altLang="zh-CN" sz="1000" b="1" spc="120" baseline="-2500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max</a:t>
                      </a:r>
                      <a:r>
                        <a:rPr lang="zh-CN" altLang="en-US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ug/ml</a:t>
                      </a:r>
                      <a:r>
                        <a:rPr lang="zh-CN" altLang="en-US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000" b="1" spc="12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477B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t</a:t>
                      </a:r>
                      <a:r>
                        <a:rPr lang="en-US" altLang="zh-CN" sz="1000" b="1" spc="120" baseline="-2500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max</a:t>
                      </a:r>
                      <a:r>
                        <a:rPr lang="zh-CN" altLang="en-US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h</a:t>
                      </a:r>
                      <a:r>
                        <a:rPr lang="zh-CN" altLang="en-US" sz="1000" b="1" spc="12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000" b="1" spc="12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477B2"/>
                    </a:solidFill>
                  </a:tcPr>
                </a:tc>
              </a:tr>
              <a:tr h="65405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spc="12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洛索洛芬钠口服溶液</a:t>
                      </a:r>
                      <a:r>
                        <a:rPr lang="en-US" altLang="zh-CN" sz="1000" b="1" spc="12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60mL</a:t>
                      </a:r>
                      <a:endParaRPr lang="en-US" altLang="zh-CN" sz="1000" b="1" spc="12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6.09</a:t>
                      </a:r>
                      <a:r>
                        <a:rPr lang="zh-CN" altLang="en-US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±</a:t>
                      </a: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0.92</a:t>
                      </a:r>
                      <a:endParaRPr lang="en-US" altLang="zh-CN" sz="1000" b="0" spc="120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0.32</a:t>
                      </a:r>
                      <a:r>
                        <a:rPr lang="zh-CN" altLang="en-US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±</a:t>
                      </a: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0.10</a:t>
                      </a:r>
                      <a:endParaRPr lang="en-US" altLang="zh-CN" sz="1000" b="0" spc="120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61365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洛索洛芬钠片</a:t>
                      </a:r>
                      <a:r>
                        <a:rPr lang="en-US" altLang="zh-CN" sz="1000" b="1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60mg</a:t>
                      </a:r>
                      <a:endParaRPr lang="en-US" altLang="zh-CN" sz="1000" b="1" spc="120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5.86</a:t>
                      </a:r>
                      <a:r>
                        <a:rPr lang="zh-CN" altLang="en-US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±</a:t>
                      </a: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1.40</a:t>
                      </a:r>
                      <a:endParaRPr lang="en-US" altLang="zh-CN" sz="1000" b="0" spc="120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0.40</a:t>
                      </a:r>
                      <a:r>
                        <a:rPr lang="zh-CN" altLang="en-US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±</a:t>
                      </a:r>
                      <a:r>
                        <a:rPr lang="en-US" altLang="zh-CN" sz="1000" b="0" spc="120">
                          <a:latin typeface="黑体" panose="02010609060101010101" pitchFamily="49" charset="-122"/>
                          <a:ea typeface="黑体" panose="02010609060101010101" pitchFamily="49" charset="-122"/>
                          <a:cs typeface="微软雅黑" panose="020B0503020204020204" charset="-122"/>
                        </a:rPr>
                        <a:t>0.15</a:t>
                      </a:r>
                      <a:endParaRPr lang="en-US" altLang="zh-CN" sz="1000" b="0" spc="120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4060190" y="4964430"/>
            <a:ext cx="3830320" cy="1072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吸收快、起效快：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服用洛索洛芬钠口服溶液，血药浓度在给药后30min达到最大值</a:t>
            </a:r>
            <a:r>
              <a:rPr lang="zh-CN" altLang="en-US" sz="1400" baseline="30000" dirty="0">
                <a:sym typeface="+mn-ea"/>
              </a:rPr>
              <a:t>[</a:t>
            </a:r>
            <a:r>
              <a:rPr lang="en-US" altLang="zh-CN" sz="1400" baseline="30000" dirty="0">
                <a:sym typeface="+mn-ea"/>
              </a:rPr>
              <a:t>9</a:t>
            </a:r>
            <a:r>
              <a:rPr lang="zh-CN" altLang="en-US" sz="1400" baseline="30000" dirty="0">
                <a:sym typeface="+mn-ea"/>
              </a:rPr>
              <a:t>]</a:t>
            </a:r>
            <a:endParaRPr lang="zh-CN" altLang="en-US" sz="1400" baseline="300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54695" y="5125720"/>
            <a:ext cx="3637280" cy="595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洛索洛芬钠治疗骨关节炎有效率</a:t>
            </a: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87.3%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右旋布洛芬治疗骨关节炎有效率为</a:t>
            </a: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85%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[10]</a:t>
            </a: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63645" y="2190750"/>
            <a:ext cx="0" cy="295148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8197215" y="2210435"/>
            <a:ext cx="10795" cy="296291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229090" y="2252345"/>
            <a:ext cx="1909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治疗骨关节炎有效率</a:t>
            </a:r>
            <a:endParaRPr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8667750" y="2534285"/>
          <a:ext cx="2592705" cy="258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3050" y="765810"/>
            <a:ext cx="6079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洛索洛芬钠—获得国内外权威指南一致推荐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4446" y="1313544"/>
          <a:ext cx="11820571" cy="46278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63575"/>
                <a:gridCol w="3876721"/>
                <a:gridCol w="7280275"/>
              </a:tblGrid>
              <a:tr h="58801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sz="13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sz="13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肌肉骨骼慢性疼痛诊治专家共识</a:t>
                      </a:r>
                      <a:r>
                        <a:rPr lang="zh-CN" sz="13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sz="13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（2021年版）</a:t>
                      </a:r>
                      <a:endParaRPr sz="1300" b="1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口服NSAIDs药物是肌肉骨骼慢性疼痛治疗的一线用药。</a:t>
                      </a:r>
                      <a:endParaRPr sz="13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ClrTx/>
                        <a:buSzTx/>
                        <a:buFontTx/>
                      </a:pPr>
                      <a:r>
                        <a:rPr sz="13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《中国骨关节炎疼痛管理临床实践指南》</a:t>
                      </a:r>
                      <a:endParaRPr sz="1300" b="1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OA疼痛症状持续存在或中重度疼痛患者可以口服 NSAIDs，包括非选择性NSAIDs和选择性COX2抑制剂，NSAIDs类药物包括双氯芬酸钠、塞来昔布、洛索洛芬等。</a:t>
                      </a:r>
                      <a:endParaRPr sz="13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sz="13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《骨科常见疼痛管理临床实践指南》（2018版）</a:t>
                      </a:r>
                      <a:endParaRPr sz="1300" b="1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sz="13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对于创伤患者，明确诊断并当接受相应骨科治疗后仍存在疼痛，在患者无明确禁忌证的情况下推荐使用对乙酰氨基酚或NSAIDs类药物，如：双氯芬酸钠、塞来昔布、洛索洛芬等。</a:t>
                      </a:r>
                      <a:endParaRPr sz="13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成人日间手术后镇痛专家共识（</a:t>
                      </a:r>
                      <a:r>
                        <a:rPr lang="en-US" altLang="zh-C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300" b="0" i="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sz="1300" b="0" i="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镇痛是日间手术的基础镇痛方法。</a:t>
                      </a:r>
                      <a:endParaRPr sz="1300" b="0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加速康复外科围手术期药物治疗管理医药专家共识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NSAIDs</a:t>
                      </a:r>
                      <a:r>
                        <a:rPr lang="zh-CN" altLang="en-US"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可用于术后轻中度疼痛的镇痛或中重度疼痛的多模式镇痛。</a:t>
                      </a:r>
                      <a:endParaRPr lang="zh-CN" altLang="en-US" sz="13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en-US" altLang="zh-C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OARSI 膝关节、髋关节和多关节骨关节炎非手术治疗指南》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3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将口服 NSAID</a:t>
                      </a:r>
                      <a:r>
                        <a:rPr lang="en-US" altLang="zh-CN" sz="13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s用于治疗持续性疼痛。</a:t>
                      </a:r>
                      <a:endParaRPr lang="en-US" altLang="zh-CN" sz="13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r>
                        <a:rPr lang="zh-CN" altLang="en-US" sz="1300" b="1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《</a:t>
                      </a:r>
                      <a:r>
                        <a:rPr lang="en-US" altLang="zh-CN" sz="1300" b="1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NICE</a:t>
                      </a:r>
                      <a:r>
                        <a:rPr lang="zh-CN" altLang="en-US" sz="1300" b="1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骨关节炎的诊断和管理（</a:t>
                      </a:r>
                      <a:r>
                        <a:rPr lang="en-US" altLang="zh-CN" sz="1300" b="1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2022</a:t>
                      </a:r>
                      <a:r>
                        <a:rPr lang="zh-CN" altLang="en-US" sz="1300" b="1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）》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3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如果外用药物无效或不合适，考虑给予OA患者口服非甾体抗炎药</a:t>
                      </a:r>
                      <a:r>
                        <a:rPr lang="zh-CN" altLang="en-US" sz="13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3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buNone/>
                      </a:pPr>
                      <a:r>
                        <a:rPr sz="13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《成人非腰部肌肉骨骼损伤引起的急性疼痛的非药物和药物治疗》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推荐临床医生用口服非甾体抗炎药来治疗非腰背部、肌肉骨骼损伤引起的急性疼痛，以减轻或缓解症状，包括疼痛以及改善身体功能（有条件推荐）</a:t>
                      </a:r>
                      <a:r>
                        <a:rPr lang="zh-CN" sz="13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。</a:t>
                      </a:r>
                      <a:endParaRPr lang="zh-CN" altLang="en-US" sz="13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7" y="4247966"/>
            <a:ext cx="436568" cy="4325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3" y="1403350"/>
            <a:ext cx="416261" cy="4124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8" y="1973580"/>
            <a:ext cx="416261" cy="4124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8" y="2591435"/>
            <a:ext cx="416261" cy="412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3" y="3207385"/>
            <a:ext cx="416261" cy="412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3" y="3709035"/>
            <a:ext cx="416261" cy="4124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7" y="4807820"/>
            <a:ext cx="416261" cy="41240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22" name="直接连接符 18"/>
            <p:cNvCxnSpPr/>
            <p:nvPr>
              <p:custDataLst>
                <p:tags r:id="rId13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9"/>
            <p:cNvCxnSpPr/>
            <p:nvPr>
              <p:custDataLst>
                <p:tags r:id="rId14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有效性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7" name="文本框 6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2" y="5410968"/>
            <a:ext cx="416262" cy="41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78180" y="782955"/>
            <a:ext cx="11608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首个洛索洛芬钠口服溶液，弥补目录内吞咽困难患者解热、消炎、镇痛的用药不足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7" name="对角圆角矩形 4"/>
          <p:cNvSpPr/>
          <p:nvPr>
            <p:custDataLst>
              <p:tags r:id="rId2"/>
            </p:custDataLst>
          </p:nvPr>
        </p:nvSpPr>
        <p:spPr>
          <a:xfrm>
            <a:off x="520065" y="1564005"/>
            <a:ext cx="2553970" cy="466090"/>
          </a:xfrm>
          <a:prstGeom prst="round2DiagRect">
            <a:avLst/>
          </a:prstGeom>
          <a:solidFill>
            <a:srgbClr val="3477B2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★ 创新点：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000" y="2023745"/>
            <a:ext cx="5413375" cy="38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对角圆角矩形 4"/>
          <p:cNvSpPr/>
          <p:nvPr>
            <p:custDataLst>
              <p:tags r:id="rId3"/>
            </p:custDataLst>
          </p:nvPr>
        </p:nvSpPr>
        <p:spPr>
          <a:xfrm>
            <a:off x="6443980" y="1564005"/>
            <a:ext cx="2739390" cy="466090"/>
          </a:xfrm>
          <a:prstGeom prst="round2DiagRect">
            <a:avLst/>
          </a:prstGeom>
          <a:solidFill>
            <a:srgbClr val="3477B2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★ 优势：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6431915" y="2023745"/>
            <a:ext cx="554101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8488" y="2474277"/>
            <a:ext cx="5028607" cy="218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国内首仿，</a:t>
            </a:r>
            <a:r>
              <a:rPr lang="zh-CN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首个上市的洛索洛芬钠</a:t>
            </a:r>
            <a:r>
              <a:rPr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口服溶液剂型。</a:t>
            </a:r>
            <a:endParaRPr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国内</a:t>
            </a:r>
            <a:r>
              <a:rPr 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非甾体抗炎药以</a:t>
            </a:r>
            <a:r>
              <a:rPr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口服固体剂型</a:t>
            </a:r>
            <a:r>
              <a:rPr 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为主，</a:t>
            </a:r>
            <a:r>
              <a:rPr 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我公司上市的洛索洛芬钠口服溶液</a:t>
            </a:r>
            <a:r>
              <a:rPr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弥补目录内吞咽困难患者解热、消炎、镇痛的用药不足</a:t>
            </a:r>
            <a:r>
              <a:rPr 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3980" y="2306955"/>
            <a:ext cx="53981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覆盖特殊人群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：可解决吞咽困难患者服用不方便的问题。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剂量准确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：对于因病情需要增减用药量的患者，洛索洛芬钠口服溶液可以精确控制用药量，避免因用药量不精确导致疗效不佳。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起效快：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临床上具有吸收快，起效迅速，适用人群广泛的特点，可以快速缓解症状，具有比其他口服固体制剂更明显的优势。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8" name="直接连接符 18"/>
            <p:cNvCxnSpPr/>
            <p:nvPr>
              <p:custDataLst>
                <p:tags r:id="rId5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9"/>
            <p:cNvCxnSpPr/>
            <p:nvPr>
              <p:custDataLst>
                <p:tags r:id="rId6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创新性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678180" y="1656715"/>
            <a:ext cx="10747375" cy="789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: 圆角 5"/>
          <p:cNvSpPr/>
          <p:nvPr>
            <p:custDataLst>
              <p:tags r:id="rId2"/>
            </p:custDataLst>
          </p:nvPr>
        </p:nvSpPr>
        <p:spPr>
          <a:xfrm>
            <a:off x="678180" y="1282700"/>
            <a:ext cx="5740400" cy="374015"/>
          </a:xfrm>
          <a:prstGeom prst="roundRect">
            <a:avLst/>
          </a:prstGeom>
          <a:solidFill>
            <a:srgbClr val="3477B2"/>
          </a:solidFill>
          <a:ln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★ 慢性疼痛患者超3亿，吞咽困难人群增多：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730250" y="1727835"/>
            <a:ext cx="10600055" cy="6800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我国慢性疼痛病人数量超过3亿，并正以每年1000万至2000万的速度增长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吞咽障碍的发病率和患病率随年龄的增加而增加，其中50岁以上人群的患病率为5.5％-8％。脑卒中患者急性期吞咽障碍的患病率约为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42%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，据统计，约70%的卒中患者每天忍受疼痛的折磨。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4"/>
            </p:custDataLst>
          </p:nvPr>
        </p:nvSpPr>
        <p:spPr>
          <a:xfrm>
            <a:off x="678180" y="2965450"/>
            <a:ext cx="10747375" cy="84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5"/>
            </p:custDataLst>
          </p:nvPr>
        </p:nvSpPr>
        <p:spPr>
          <a:xfrm>
            <a:off x="730250" y="3065780"/>
            <a:ext cx="10596245" cy="6978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目录内</a:t>
            </a:r>
            <a:r>
              <a:rPr lang="zh-CN"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适用</a:t>
            </a:r>
            <a:r>
              <a:rPr lang="zh-CN"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成人吞咽困难患者的</a:t>
            </a:r>
            <a:r>
              <a:rPr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口服溶液药物</a:t>
            </a:r>
            <a:r>
              <a:rPr lang="zh-CN"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仅</a:t>
            </a:r>
            <a:r>
              <a:rPr lang="en-US" altLang="zh-CN"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zh-CN" altLang="en-US"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个，</a:t>
            </a:r>
            <a:r>
              <a:rPr lang="zh-CN" altLang="en-US" sz="14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洛索洛芬钠口服溶液弥补目录内吞咽困难患者解热、消炎、镇痛的用药不足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；</a:t>
            </a:r>
            <a:endParaRPr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将洛索洛芬钠口服溶液纳入医保，有利于进一步满足临床实际诊疗需求，提高患者用药可及性和可支付性，进一步提高医疗保障水平，弥补目录短板。</a:t>
            </a:r>
            <a:endParaRPr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678180" y="4261485"/>
            <a:ext cx="10747375" cy="739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5" name="矩形: 圆角 16"/>
          <p:cNvSpPr/>
          <p:nvPr>
            <p:custDataLst>
              <p:tags r:id="rId7"/>
            </p:custDataLst>
          </p:nvPr>
        </p:nvSpPr>
        <p:spPr>
          <a:xfrm>
            <a:off x="678180" y="3887470"/>
            <a:ext cx="5744210" cy="374015"/>
          </a:xfrm>
          <a:prstGeom prst="roundRect">
            <a:avLst/>
          </a:prstGeom>
          <a:solidFill>
            <a:srgbClr val="3477B2"/>
          </a:solidFill>
          <a:ln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★ 临床易于管理：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>
            <p:custDataLst>
              <p:tags r:id="rId8"/>
            </p:custDataLst>
          </p:nvPr>
        </p:nvSpPr>
        <p:spPr>
          <a:xfrm>
            <a:off x="730134" y="4318118"/>
            <a:ext cx="10591916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洛索洛芬钠口服溶液，</a:t>
            </a:r>
            <a:r>
              <a:rPr 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吸收快，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起效快，适合</a:t>
            </a:r>
            <a:r>
              <a:rPr 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成人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吞咽困难患者，</a:t>
            </a:r>
            <a:r>
              <a:rPr lang="zh-CN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使用方便，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依从性高；</a:t>
            </a:r>
            <a:endParaRPr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洛索洛芬钠口服溶液自上市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以来，</a:t>
            </a:r>
            <a:r>
              <a:rPr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已累积二十余年的临床合理用药经验和基础，不良反应发生情况较低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耐受性好，安全性高，</a:t>
            </a:r>
            <a:r>
              <a:rPr sz="1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临床管理难度低</a:t>
            </a:r>
            <a:r>
              <a:rPr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。</a:t>
            </a:r>
            <a:endParaRPr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矩形: 圆角 19"/>
          <p:cNvSpPr/>
          <p:nvPr>
            <p:custDataLst>
              <p:tags r:id="rId9"/>
            </p:custDataLst>
          </p:nvPr>
        </p:nvSpPr>
        <p:spPr>
          <a:xfrm>
            <a:off x="674370" y="5094605"/>
            <a:ext cx="5748020" cy="374015"/>
          </a:xfrm>
          <a:prstGeom prst="roundRect">
            <a:avLst/>
          </a:prstGeom>
          <a:solidFill>
            <a:srgbClr val="3477B2"/>
          </a:solidFill>
          <a:ln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★ 符合“保基本”原则：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>
          <a:xfrm>
            <a:off x="730250" y="5534025"/>
            <a:ext cx="10600055" cy="6572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洛索洛芬钠被多指南共识推荐为疼痛患者的一线治疗方案；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将洛索洛芬钠口服溶液纳入医保，可满足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成人吞咽困难等患者的基本用药需求，有效缓解患者症状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37"/>
          <p:cNvSpPr txBox="1"/>
          <p:nvPr>
            <p:custDataLst>
              <p:tags r:id="rId11"/>
            </p:custDataLst>
          </p:nvPr>
        </p:nvSpPr>
        <p:spPr>
          <a:xfrm>
            <a:off x="263525" y="604520"/>
            <a:ext cx="11632565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洛索洛芬钠口服溶液弥补目录内吞咽困难患者解热、消炎、镇痛的用药不足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3" name="直接连接符 18"/>
            <p:cNvCxnSpPr/>
            <p:nvPr>
              <p:custDataLst>
                <p:tags r:id="rId12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9"/>
            <p:cNvCxnSpPr/>
            <p:nvPr>
              <p:custDataLst>
                <p:tags r:id="rId13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0" dirty="0">
                <a:ln>
                  <a:noFill/>
                </a:ln>
                <a:solidFill>
                  <a:srgbClr val="3477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公平性</a:t>
            </a:r>
            <a:endParaRPr lang="zh-CN" altLang="en-US" sz="2800" b="1" noProof="0" dirty="0">
              <a:ln>
                <a:noFill/>
              </a:ln>
              <a:solidFill>
                <a:srgbClr val="3477B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3215" y="6350635"/>
            <a:ext cx="3249930" cy="445135"/>
            <a:chOff x="509" y="9941"/>
            <a:chExt cx="5118" cy="701"/>
          </a:xfrm>
        </p:grpSpPr>
        <p:sp>
          <p:nvSpPr>
            <p:cNvPr id="12" name="文本框 11"/>
            <p:cNvSpPr txBox="1"/>
            <p:nvPr/>
          </p:nvSpPr>
          <p:spPr>
            <a:xfrm>
              <a:off x="1572" y="9941"/>
              <a:ext cx="4055" cy="7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洛索洛芬钠口服溶液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endParaRPr>
            </a:p>
          </p:txBody>
        </p:sp>
        <p:pic>
          <p:nvPicPr>
            <p:cNvPr id="14" name="图片 13" descr="微信图片_202407041007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9" y="9976"/>
              <a:ext cx="879" cy="567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 flipH="1">
              <a:off x="1556" y="9983"/>
              <a:ext cx="0" cy="567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矩形: 圆角 5"/>
          <p:cNvSpPr/>
          <p:nvPr>
            <p:custDataLst>
              <p:tags r:id="rId15"/>
            </p:custDataLst>
          </p:nvPr>
        </p:nvSpPr>
        <p:spPr>
          <a:xfrm>
            <a:off x="674370" y="2585085"/>
            <a:ext cx="5744210" cy="374015"/>
          </a:xfrm>
          <a:prstGeom prst="roundRect">
            <a:avLst/>
          </a:prstGeom>
          <a:solidFill>
            <a:srgbClr val="3477B2"/>
          </a:solidFill>
          <a:ln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★ 弥补目录内吞咽困难患者解热、消炎、镇痛的用药不足：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TABLE_ENDDRAG_ORIGIN_RECT" val="266*89"/>
  <p:tag name="TABLE_ENDDRAG_RECT" val="659*287*266*89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ABLE_ENDDRAG_ORIGIN_RECT" val="271*163"/>
  <p:tag name="TABLE_ENDDRAG_RECT" val="343*196*271*163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  <p:tag name="KSO_WM_UNIT_TABLE_BEAUTIFY" val="smartTable{7c6a73e6-622f-48a2-9237-1b5f8131147f}"/>
  <p:tag name="TABLE_ENDDRAG_ORIGIN_RECT" val="863*399"/>
  <p:tag name="TABLE_ENDDRAG_RECT" val="40*102*863*399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UNIT_PLACING_PICTURE_USER_VIEWPORT" val="{&quot;height&quot;:567,&quot;width&quot;:879}"/>
</p:tagLst>
</file>

<file path=ppt/tags/tag1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DOC_GUID" val="{7d311b73-f9d3-4b91-b6f8-c98d9cfd796f}"/>
  <p:tag name="KSO_WPP_MARK_KEY" val="9f93d6ed-19c0-445c-9b97-cbabce38aef4"/>
  <p:tag name="RESOURCE_RECORD_KEY" val="{&quot;13&quot;:[20419730],&quot;65&quot;:[20184553]}"/>
  <p:tag name="FULLTEXTBEAUTIFYED" val="1"/>
  <p:tag name="COMMONDATA" val="eyJoZGlkIjoiNjgzNzQ2MDVlZTBhODZlNTZmZjY3MTdmOTk2NzRjYWUifQ=="/>
  <p:tag name="commondata" val="eyJoZGlkIjoiODBjN2I2YjQ1ZTZiNGFhNTIwNWZkNjEyNGYxMTg1MTE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7.xml><?xml version="1.0" encoding="utf-8"?>
<p:tagLst xmlns:p="http://schemas.openxmlformats.org/presentationml/2006/main">
  <p:tag name="KSO_WM_UNIT_PLACING_PICTURE_USER_VIEWPORT" val="{&quot;height&quot;:180.7984251968504,&quot;width&quot;:1342.4}"/>
</p:tagLst>
</file>

<file path=ppt/tags/tag78.xml><?xml version="1.0" encoding="utf-8"?>
<p:tagLst xmlns:p="http://schemas.openxmlformats.org/presentationml/2006/main">
  <p:tag name="KSO_WM_DIAGRAM_VIRTUALLY_FRAME" val="{&quot;height&quot;:369.3,&quot;left&quot;:57.25,&quot;top&quot;:91.95,&quot;width&quot;:930.705590551181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369.3,&quot;left&quot;:57.25,&quot;top&quot;:91.95,&quot;width&quot;:930.705590551181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TABLE_BEAUTIFY" val="smartTable{a04eef9b-bf88-4f62-9e7a-f94f478f5444}"/>
  <p:tag name="TABLE_ENDDRAG_ORIGIN_RECT" val="606*424"/>
  <p:tag name="TABLE_ENDDRAG_RECT" val="304*85*606*42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空白设计模板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4113</Words>
  <Application>WPS 演示</Application>
  <PresentationFormat>宽屏</PresentationFormat>
  <Paragraphs>297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思源黑体 CN Heavy</vt:lpstr>
      <vt:lpstr>Calibri</vt:lpstr>
      <vt:lpstr>Arial</vt:lpstr>
      <vt:lpstr>等线</vt:lpstr>
      <vt:lpstr>Arial Unicode MS</vt:lpstr>
      <vt:lpstr>Office 主题</vt:lpstr>
      <vt:lpstr>5_空白设计模板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yang'q'f</cp:lastModifiedBy>
  <cp:revision>240</cp:revision>
  <dcterms:created xsi:type="dcterms:W3CDTF">2023-07-10T01:45:00Z</dcterms:created>
  <dcterms:modified xsi:type="dcterms:W3CDTF">2024-07-12T02:20:05Z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29BA776EC9C543DB9C4CD900B9F68B6E_13</vt:lpwstr>
  </property>
  <property fmtid="{D5CDD505-2E9C-101B-9397-08002B2CF9AE}" pid="3" name="KSOProductBuildVer">
    <vt:lpwstr>2052-12.1.0.17140</vt:lpwstr>
  </property>
</Properties>
</file>