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15"/>
  </p:handoutMasterIdLst>
  <p:sldIdLst>
    <p:sldId id="256" r:id="rId3"/>
    <p:sldId id="357" r:id="rId4"/>
    <p:sldId id="274" r:id="rId5"/>
    <p:sldId id="348" r:id="rId6"/>
    <p:sldId id="349" r:id="rId7"/>
    <p:sldId id="350" r:id="rId8"/>
    <p:sldId id="351" r:id="rId9"/>
    <p:sldId id="352" r:id="rId10"/>
    <p:sldId id="354" r:id="rId11"/>
    <p:sldId id="355" r:id="rId12"/>
    <p:sldId id="356" r:id="rId13"/>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6" userDrawn="1">
          <p15:clr>
            <a:srgbClr val="A4A3A4"/>
          </p15:clr>
        </p15:guide>
        <p15:guide id="2" pos="38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gh Tech" initials="HT"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99ECD"/>
    <a:srgbClr val="0076BA"/>
    <a:srgbClr val="59BAEC"/>
    <a:srgbClr val="348FBE"/>
    <a:srgbClr val="FAFDFF"/>
    <a:srgbClr val="7EC8F0"/>
    <a:srgbClr val="DCDCDC"/>
    <a:srgbClr val="F0F0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1" d="100"/>
          <a:sy n="91" d="100"/>
        </p:scale>
        <p:origin x="44" y="156"/>
      </p:cViewPr>
      <p:guideLst>
        <p:guide orient="horz" pos="2216"/>
        <p:guide pos="383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gs" Target="tags/tag94.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阿里巴巴普惠体" panose="00020600040101010101" charset="-122"/>
              <a:ea typeface="阿里巴巴普惠体" panose="00020600040101010101" charset="-122"/>
              <a:cs typeface="阿里巴巴普惠体" panose="00020600040101010101"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阿里巴巴普惠体" panose="00020600040101010101" charset="-122"/>
              </a:rPr>
            </a:fld>
            <a:endParaRPr lang="zh-CN" altLang="en-US">
              <a:cs typeface="阿里巴巴普惠体" panose="00020600040101010101"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阿里巴巴普惠体" panose="00020600040101010101" charset="-122"/>
              <a:ea typeface="阿里巴巴普惠体" panose="00020600040101010101" charset="-122"/>
              <a:cs typeface="阿里巴巴普惠体" panose="00020600040101010101"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阿里巴巴普惠体" panose="00020600040101010101" charset="-122"/>
              </a:rPr>
            </a:fld>
            <a:endParaRPr lang="zh-CN" altLang="en-US">
              <a:cs typeface="阿里巴巴普惠体" panose="00020600040101010101"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panose="00020600040101010101" charset="-122"/>
                <a:ea typeface="阿里巴巴普惠体" panose="00020600040101010101" charset="-122"/>
                <a:cs typeface="阿里巴巴普惠体" panose="0002060004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panose="00020600040101010101" charset="-122"/>
                <a:ea typeface="阿里巴巴普惠体" panose="00020600040101010101" charset="-122"/>
                <a:cs typeface="阿里巴巴普惠体" panose="00020600040101010101"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panose="00020600040101010101" charset="-122"/>
                <a:ea typeface="阿里巴巴普惠体" panose="00020600040101010101" charset="-122"/>
                <a:cs typeface="阿里巴巴普惠体" panose="0002060004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panose="00020600040101010101" charset="-122"/>
                <a:ea typeface="阿里巴巴普惠体" panose="00020600040101010101" charset="-122"/>
                <a:cs typeface="阿里巴巴普惠体" panose="00020600040101010101"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1pPr>
    <a:lvl2pPr marL="4572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2pPr>
    <a:lvl3pPr marL="9144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3pPr>
    <a:lvl4pPr marL="13716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4pPr>
    <a:lvl5pPr marL="18288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觅知网">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tags" Target="../tags/tag62.xml"/><Relationship Id="rId18" Type="http://schemas.openxmlformats.org/officeDocument/2006/relationships/tags" Target="../tags/tag61.xml"/><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阿里巴巴普惠体" panose="00020600040101010101" charset="-122"/>
                <a:ea typeface="阿里巴巴普惠体" panose="00020600040101010101" charset="-122"/>
                <a:cs typeface="阿里巴巴普惠体"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阿里巴巴普惠体" panose="00020600040101010101" charset="-122"/>
                <a:ea typeface="阿里巴巴普惠体" panose="00020600040101010101" charset="-122"/>
                <a:cs typeface="阿里巴巴普惠体" panose="00020600040101010101"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阿里巴巴普惠体" panose="00020600040101010101" charset="-122"/>
                <a:ea typeface="阿里巴巴普惠体" panose="00020600040101010101" charset="-122"/>
                <a:cs typeface="阿里巴巴普惠体" panose="00020600040101010101" charset="-122"/>
              </a:defRPr>
            </a:lvl1pPr>
          </a:lstStyle>
          <a:p>
            <a:fld id="{49AE70B2-8BF9-45C0-BB95-33D1B9D3A854}" type="slidenum">
              <a:rPr lang="zh-CN" altLang="en-US" smtClean="0"/>
            </a:fld>
            <a:endParaRPr lang="zh-CN" altLang="en-US" dirty="0"/>
          </a:p>
        </p:txBody>
      </p:sp>
    </p:spTree>
    <p:custDataLst>
      <p:tags r:id="rId19"/>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阿里巴巴普惠体" panose="00020600040101010101" charset="-122"/>
          <a:ea typeface="阿里巴巴普惠体" panose="00020600040101010101" charset="-122"/>
          <a:cs typeface="阿里巴巴普惠体" panose="00020600040101010101"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阿里巴巴普惠体" panose="00020600040101010101" charset="-122"/>
          <a:ea typeface="阿里巴巴普惠体" panose="00020600040101010101" charset="-122"/>
          <a:cs typeface="阿里巴巴普惠体" panose="00020600040101010101"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阿里巴巴普惠体" panose="00020600040101010101" charset="-122"/>
          <a:ea typeface="阿里巴巴普惠体" panose="00020600040101010101" charset="-122"/>
          <a:cs typeface="阿里巴巴普惠体" panose="00020600040101010101"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阿里巴巴普惠体" panose="00020600040101010101" charset="-122"/>
          <a:ea typeface="阿里巴巴普惠体" panose="00020600040101010101" charset="-122"/>
          <a:cs typeface="阿里巴巴普惠体" panose="00020600040101010101"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阿里巴巴普惠体" panose="00020600040101010101" charset="-122"/>
          <a:ea typeface="阿里巴巴普惠体" panose="00020600040101010101" charset="-122"/>
          <a:cs typeface="阿里巴巴普惠体" panose="00020600040101010101"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阿里巴巴普惠体" panose="00020600040101010101" charset="-122"/>
          <a:ea typeface="阿里巴巴普惠体" panose="00020600040101010101" charset="-122"/>
          <a:cs typeface="阿里巴巴普惠体" panose="0002060004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4.xml"/><Relationship Id="rId3" Type="http://schemas.openxmlformats.org/officeDocument/2006/relationships/image" Target="../media/image2.png"/><Relationship Id="rId2" Type="http://schemas.openxmlformats.org/officeDocument/2006/relationships/tags" Target="../tags/tag63.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image" Target="../media/image2.png"/><Relationship Id="rId2" Type="http://schemas.openxmlformats.org/officeDocument/2006/relationships/tags" Target="../tags/tag90.xml"/><Relationship Id="rId1" Type="http://schemas.openxmlformats.org/officeDocument/2006/relationships/tags" Target="../tags/tag89.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tags" Target="../tags/tag93.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5.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7.xml"/><Relationship Id="rId2" Type="http://schemas.openxmlformats.org/officeDocument/2006/relationships/image" Target="../media/image2.png"/><Relationship Id="rId1" Type="http://schemas.openxmlformats.org/officeDocument/2006/relationships/tags" Target="../tags/tag66.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69.xml"/><Relationship Id="rId2" Type="http://schemas.openxmlformats.org/officeDocument/2006/relationships/image" Target="../media/image4.GIF"/><Relationship Id="rId1" Type="http://schemas.openxmlformats.org/officeDocument/2006/relationships/tags" Target="../tags/tag68.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emf"/><Relationship Id="rId3" Type="http://schemas.openxmlformats.org/officeDocument/2006/relationships/image" Target="../media/image2.png"/><Relationship Id="rId2" Type="http://schemas.openxmlformats.org/officeDocument/2006/relationships/tags" Target="../tags/tag71.xml"/><Relationship Id="rId1" Type="http://schemas.openxmlformats.org/officeDocument/2006/relationships/tags" Target="../tags/tag70.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image" Target="../media/image2.png"/><Relationship Id="rId2" Type="http://schemas.openxmlformats.org/officeDocument/2006/relationships/tags" Target="../tags/tag73.xml"/><Relationship Id="rId1" Type="http://schemas.openxmlformats.org/officeDocument/2006/relationships/tags" Target="../tags/tag72.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image" Target="../media/image2.png"/><Relationship Id="rId2" Type="http://schemas.openxmlformats.org/officeDocument/2006/relationships/tags" Target="../tags/tag78.xml"/><Relationship Id="rId1" Type="http://schemas.openxmlformats.org/officeDocument/2006/relationships/tags" Target="../tags/tag77.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image" Target="../media/image2.png"/><Relationship Id="rId2" Type="http://schemas.openxmlformats.org/officeDocument/2006/relationships/tags" Target="../tags/tag82.xml"/><Relationship Id="rId1" Type="http://schemas.openxmlformats.org/officeDocument/2006/relationships/tags" Target="../tags/tag81.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image" Target="../media/image2.png"/><Relationship Id="rId2" Type="http://schemas.openxmlformats.org/officeDocument/2006/relationships/tags" Target="../tags/tag86.xml"/><Relationship Id="rId1" Type="http://schemas.openxmlformats.org/officeDocument/2006/relationships/tags" Target="../tags/tag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51miz-P1500202-284C04C0-3840x2560"/>
          <p:cNvPicPr>
            <a:picLocks noChangeAspect="1"/>
          </p:cNvPicPr>
          <p:nvPr/>
        </p:nvPicPr>
        <p:blipFill>
          <a:blip r:embed="rId1"/>
          <a:stretch>
            <a:fillRect/>
          </a:stretch>
        </p:blipFill>
        <p:spPr>
          <a:xfrm>
            <a:off x="0" y="0"/>
            <a:ext cx="12191365" cy="6858000"/>
          </a:xfrm>
          <a:prstGeom prst="rect">
            <a:avLst/>
          </a:prstGeom>
        </p:spPr>
      </p:pic>
      <p:sp>
        <p:nvSpPr>
          <p:cNvPr id="6" name="矩形 5"/>
          <p:cNvSpPr/>
          <p:nvPr/>
        </p:nvSpPr>
        <p:spPr>
          <a:xfrm>
            <a:off x="635" y="-635"/>
            <a:ext cx="12192000" cy="6858000"/>
          </a:xfrm>
          <a:prstGeom prst="rect">
            <a:avLst/>
          </a:prstGeom>
          <a:solidFill>
            <a:schemeClr val="accent2">
              <a:lumMod val="20000"/>
              <a:lumOff val="8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panose="00020600040101010101" charset="-122"/>
            </a:endParaRPr>
          </a:p>
        </p:txBody>
      </p:sp>
      <p:sp>
        <p:nvSpPr>
          <p:cNvPr id="5" name="矩形 4"/>
          <p:cNvSpPr/>
          <p:nvPr/>
        </p:nvSpPr>
        <p:spPr>
          <a:xfrm>
            <a:off x="-635" y="2995930"/>
            <a:ext cx="12192000" cy="26949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b="1">
              <a:solidFill>
                <a:srgbClr val="0076BA"/>
              </a:solidFill>
              <a:effectLst>
                <a:outerShdw blurRad="38100" dist="38100" dir="2700000" algn="tl">
                  <a:srgbClr val="000000">
                    <a:alpha val="43137"/>
                  </a:srgbClr>
                </a:outerShdw>
              </a:effectLst>
              <a:cs typeface="阿里巴巴普惠体" panose="00020600040101010101" charset="-122"/>
            </a:endParaRPr>
          </a:p>
        </p:txBody>
      </p:sp>
      <p:sp>
        <p:nvSpPr>
          <p:cNvPr id="7" name="文本框 6"/>
          <p:cNvSpPr txBox="1"/>
          <p:nvPr/>
        </p:nvSpPr>
        <p:spPr>
          <a:xfrm>
            <a:off x="1790700" y="3691255"/>
            <a:ext cx="8935085" cy="1106805"/>
          </a:xfrm>
          <a:prstGeom prst="rect">
            <a:avLst/>
          </a:prstGeom>
          <a:noFill/>
        </p:spPr>
        <p:txBody>
          <a:bodyPr wrap="square" rtlCol="0" anchor="t">
            <a:spAutoFit/>
          </a:bodyPr>
          <a:lstStyle/>
          <a:p>
            <a:pPr algn="ctr"/>
            <a:r>
              <a:rPr lang="zh-CN" altLang="en-US" sz="6600" b="1">
                <a:solidFill>
                  <a:srgbClr val="0076BA"/>
                </a:solidFill>
                <a:effectLst>
                  <a:outerShdw blurRad="38100" dist="38100" dir="2700000" algn="tl">
                    <a:srgbClr val="000000">
                      <a:alpha val="43137"/>
                    </a:srgbClr>
                  </a:outerShdw>
                </a:effectLst>
                <a:cs typeface="阿里巴巴普惠体" panose="00020600040101010101" charset="-122"/>
              </a:rPr>
              <a:t>复方电解质注射液（</a:t>
            </a:r>
            <a:r>
              <a:rPr lang="en-US" altLang="zh-CN" sz="6600" b="1">
                <a:solidFill>
                  <a:srgbClr val="0076BA"/>
                </a:solidFill>
                <a:effectLst>
                  <a:outerShdw blurRad="38100" dist="38100" dir="2700000" algn="tl">
                    <a:srgbClr val="000000">
                      <a:alpha val="43137"/>
                    </a:srgbClr>
                  </a:outerShdw>
                </a:effectLst>
                <a:cs typeface="阿里巴巴普惠体" panose="00020600040101010101" charset="-122"/>
              </a:rPr>
              <a:t>V</a:t>
            </a:r>
            <a:r>
              <a:rPr lang="zh-CN" altLang="en-US" sz="6600" b="1">
                <a:solidFill>
                  <a:srgbClr val="0076BA"/>
                </a:solidFill>
                <a:effectLst>
                  <a:outerShdw blurRad="38100" dist="38100" dir="2700000" algn="tl">
                    <a:srgbClr val="000000">
                      <a:alpha val="43137"/>
                    </a:srgbClr>
                  </a:outerShdw>
                </a:effectLst>
                <a:cs typeface="阿里巴巴普惠体" panose="00020600040101010101" charset="-122"/>
              </a:rPr>
              <a:t>）</a:t>
            </a:r>
            <a:endParaRPr lang="zh-CN" altLang="en-US" sz="6600" b="1">
              <a:solidFill>
                <a:srgbClr val="0076BA"/>
              </a:solidFill>
              <a:effectLst>
                <a:outerShdw blurRad="38100" dist="38100" dir="2700000" algn="tl">
                  <a:srgbClr val="000000">
                    <a:alpha val="43137"/>
                  </a:srgbClr>
                </a:outerShdw>
              </a:effectLst>
              <a:cs typeface="阿里巴巴普惠体" panose="00020600040101010101" charset="-122"/>
            </a:endParaRPr>
          </a:p>
        </p:txBody>
      </p:sp>
      <p:grpSp>
        <p:nvGrpSpPr>
          <p:cNvPr id="8" name="组合 7"/>
          <p:cNvGrpSpPr/>
          <p:nvPr/>
        </p:nvGrpSpPr>
        <p:grpSpPr>
          <a:xfrm>
            <a:off x="200025" y="5190490"/>
            <a:ext cx="3169285" cy="1569720"/>
            <a:chOff x="329" y="6501"/>
            <a:chExt cx="4991" cy="2472"/>
          </a:xfrm>
        </p:grpSpPr>
        <p:sp>
          <p:nvSpPr>
            <p:cNvPr id="40" name="菱形 39"/>
            <p:cNvSpPr/>
            <p:nvPr/>
          </p:nvSpPr>
          <p:spPr>
            <a:xfrm>
              <a:off x="1519" y="6608"/>
              <a:ext cx="2070" cy="2070"/>
            </a:xfrm>
            <a:prstGeom prst="diamond">
              <a:avLst/>
            </a:prstGeom>
            <a:solidFill>
              <a:srgbClr val="0076B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panose="00020600040101010101" charset="-122"/>
              </a:endParaRPr>
            </a:p>
          </p:txBody>
        </p:sp>
        <p:sp>
          <p:nvSpPr>
            <p:cNvPr id="42" name="菱形 41"/>
            <p:cNvSpPr/>
            <p:nvPr/>
          </p:nvSpPr>
          <p:spPr>
            <a:xfrm>
              <a:off x="3774" y="6870"/>
              <a:ext cx="1546" cy="1546"/>
            </a:xfrm>
            <a:prstGeom prst="diamond">
              <a:avLst/>
            </a:prstGeom>
            <a:solidFill>
              <a:srgbClr val="499E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panose="00020600040101010101" charset="-122"/>
              </a:endParaRPr>
            </a:p>
          </p:txBody>
        </p:sp>
        <p:sp>
          <p:nvSpPr>
            <p:cNvPr id="45" name="菱形 44"/>
            <p:cNvSpPr/>
            <p:nvPr/>
          </p:nvSpPr>
          <p:spPr>
            <a:xfrm>
              <a:off x="3079" y="7801"/>
              <a:ext cx="1172" cy="1172"/>
            </a:xfrm>
            <a:prstGeom prst="diamond">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panose="00020600040101010101" charset="-122"/>
              </a:endParaRPr>
            </a:p>
          </p:txBody>
        </p:sp>
        <p:sp>
          <p:nvSpPr>
            <p:cNvPr id="47" name="菱形 46"/>
            <p:cNvSpPr/>
            <p:nvPr/>
          </p:nvSpPr>
          <p:spPr>
            <a:xfrm>
              <a:off x="329" y="7317"/>
              <a:ext cx="707" cy="707"/>
            </a:xfrm>
            <a:prstGeom prst="diamond">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panose="00020600040101010101" charset="-122"/>
              </a:endParaRPr>
            </a:p>
          </p:txBody>
        </p:sp>
        <p:sp>
          <p:nvSpPr>
            <p:cNvPr id="48" name="菱形 47"/>
            <p:cNvSpPr/>
            <p:nvPr/>
          </p:nvSpPr>
          <p:spPr>
            <a:xfrm>
              <a:off x="699" y="6501"/>
              <a:ext cx="1172" cy="1172"/>
            </a:xfrm>
            <a:prstGeom prst="diamond">
              <a:avLst/>
            </a:prstGeom>
            <a:solidFill>
              <a:srgbClr val="7EC8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panose="00020600040101010101" charset="-122"/>
              </a:endParaRPr>
            </a:p>
          </p:txBody>
        </p:sp>
      </p:grpSp>
      <p:grpSp>
        <p:nvGrpSpPr>
          <p:cNvPr id="51" name="组合 50"/>
          <p:cNvGrpSpPr/>
          <p:nvPr/>
        </p:nvGrpSpPr>
        <p:grpSpPr>
          <a:xfrm>
            <a:off x="8700770" y="2020570"/>
            <a:ext cx="3382645" cy="1497330"/>
            <a:chOff x="13658" y="1825"/>
            <a:chExt cx="5327" cy="2358"/>
          </a:xfrm>
        </p:grpSpPr>
        <p:sp>
          <p:nvSpPr>
            <p:cNvPr id="41" name="菱形 40"/>
            <p:cNvSpPr/>
            <p:nvPr/>
          </p:nvSpPr>
          <p:spPr>
            <a:xfrm>
              <a:off x="15354" y="2113"/>
              <a:ext cx="2070" cy="2070"/>
            </a:xfrm>
            <a:prstGeom prst="diamond">
              <a:avLst/>
            </a:prstGeom>
            <a:solidFill>
              <a:srgbClr val="0076B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panose="00020600040101010101" charset="-122"/>
              </a:endParaRPr>
            </a:p>
          </p:txBody>
        </p:sp>
        <p:sp>
          <p:nvSpPr>
            <p:cNvPr id="43" name="菱形 42"/>
            <p:cNvSpPr/>
            <p:nvPr/>
          </p:nvSpPr>
          <p:spPr>
            <a:xfrm>
              <a:off x="13658" y="2375"/>
              <a:ext cx="1546" cy="1546"/>
            </a:xfrm>
            <a:prstGeom prst="diamond">
              <a:avLst/>
            </a:prstGeom>
            <a:solidFill>
              <a:srgbClr val="499E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panose="00020600040101010101" charset="-122"/>
              </a:endParaRPr>
            </a:p>
          </p:txBody>
        </p:sp>
        <p:sp>
          <p:nvSpPr>
            <p:cNvPr id="44" name="菱形 43"/>
            <p:cNvSpPr/>
            <p:nvPr/>
          </p:nvSpPr>
          <p:spPr>
            <a:xfrm>
              <a:off x="14714" y="1825"/>
              <a:ext cx="1172" cy="1172"/>
            </a:xfrm>
            <a:prstGeom prst="diamond">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panose="00020600040101010101" charset="-122"/>
              </a:endParaRPr>
            </a:p>
          </p:txBody>
        </p:sp>
        <p:sp>
          <p:nvSpPr>
            <p:cNvPr id="46" name="菱形 45"/>
            <p:cNvSpPr/>
            <p:nvPr/>
          </p:nvSpPr>
          <p:spPr>
            <a:xfrm>
              <a:off x="18279" y="2290"/>
              <a:ext cx="707" cy="707"/>
            </a:xfrm>
            <a:prstGeom prst="diamond">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panose="00020600040101010101" charset="-122"/>
              </a:endParaRPr>
            </a:p>
          </p:txBody>
        </p:sp>
        <p:sp>
          <p:nvSpPr>
            <p:cNvPr id="49" name="菱形 48"/>
            <p:cNvSpPr/>
            <p:nvPr/>
          </p:nvSpPr>
          <p:spPr>
            <a:xfrm>
              <a:off x="17319" y="2906"/>
              <a:ext cx="1172" cy="1172"/>
            </a:xfrm>
            <a:prstGeom prst="diamond">
              <a:avLst/>
            </a:prstGeom>
            <a:solidFill>
              <a:srgbClr val="7EC8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panose="00020600040101010101" charset="-122"/>
              </a:endParaRPr>
            </a:p>
          </p:txBody>
        </p:sp>
      </p:grpSp>
      <p:sp>
        <p:nvSpPr>
          <p:cNvPr id="24" name="文本框 23"/>
          <p:cNvSpPr txBox="1"/>
          <p:nvPr/>
        </p:nvSpPr>
        <p:spPr>
          <a:xfrm>
            <a:off x="7154545" y="4972050"/>
            <a:ext cx="3324225" cy="534035"/>
          </a:xfrm>
          <a:prstGeom prst="rect">
            <a:avLst/>
          </a:prstGeom>
          <a:noFill/>
        </p:spPr>
        <p:txBody>
          <a:bodyPr wrap="square" rtlCol="0">
            <a:spAutoFit/>
          </a:bodyPr>
          <a:lstStyle/>
          <a:p>
            <a:pPr algn="ctr">
              <a:lnSpc>
                <a:spcPct val="120000"/>
              </a:lnSpc>
            </a:pPr>
            <a:r>
              <a:rPr lang="zh-CN" altLang="en-US" sz="2400" b="1">
                <a:solidFill>
                  <a:srgbClr val="0076BA"/>
                </a:solidFill>
                <a:effectLst>
                  <a:outerShdw blurRad="38100" dist="38100" dir="2700000" algn="tl">
                    <a:srgbClr val="000000">
                      <a:alpha val="43137"/>
                    </a:srgbClr>
                  </a:outerShdw>
                </a:effectLst>
                <a:cs typeface="阿里巴巴普惠体" panose="00020600040101010101" charset="-122"/>
              </a:rPr>
              <a:t>华仁药业股份有限公司</a:t>
            </a:r>
            <a:endParaRPr lang="zh-CN" altLang="en-US" sz="2400" b="1">
              <a:solidFill>
                <a:srgbClr val="0076BA"/>
              </a:solidFill>
              <a:effectLst>
                <a:outerShdw blurRad="38100" dist="38100" dir="2700000" algn="tl">
                  <a:srgbClr val="000000">
                    <a:alpha val="43137"/>
                  </a:srgbClr>
                </a:outerShdw>
              </a:effectLst>
              <a:cs typeface="阿里巴巴普惠体" panose="00020600040101010101" charset="-122"/>
            </a:endParaRPr>
          </a:p>
        </p:txBody>
      </p:sp>
      <p:cxnSp>
        <p:nvCxnSpPr>
          <p:cNvPr id="26" name="直接连接符 25"/>
          <p:cNvCxnSpPr/>
          <p:nvPr/>
        </p:nvCxnSpPr>
        <p:spPr>
          <a:xfrm>
            <a:off x="6844665" y="5504180"/>
            <a:ext cx="4180840" cy="1905"/>
          </a:xfrm>
          <a:prstGeom prst="line">
            <a:avLst/>
          </a:prstGeom>
          <a:ln w="19050">
            <a:solidFill>
              <a:srgbClr val="0076BA"/>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13" name="图片 12" descr="华仁药业logo.png"/>
          <p:cNvPicPr>
            <a:picLocks noChangeAspect="1"/>
          </p:cNvPicPr>
          <p:nvPr>
            <p:custDataLst>
              <p:tags r:id="rId2"/>
            </p:custDataLst>
          </p:nvPr>
        </p:nvPicPr>
        <p:blipFill>
          <a:blip r:embed="rId3" cstate="print"/>
          <a:stretch>
            <a:fillRect/>
          </a:stretch>
        </p:blipFill>
        <p:spPr>
          <a:xfrm>
            <a:off x="434766" y="285071"/>
            <a:ext cx="3831449" cy="671689"/>
          </a:xfrm>
          <a:prstGeom prst="rect">
            <a:avLst/>
          </a:prstGeom>
        </p:spPr>
      </p:pic>
      <p:sp>
        <p:nvSpPr>
          <p:cNvPr id="2" name="文本框 1"/>
          <p:cNvSpPr txBox="1"/>
          <p:nvPr/>
        </p:nvSpPr>
        <p:spPr>
          <a:xfrm>
            <a:off x="738505" y="1553845"/>
            <a:ext cx="9152890" cy="460375"/>
          </a:xfrm>
          <a:prstGeom prst="rect">
            <a:avLst/>
          </a:prstGeom>
          <a:solidFill>
            <a:schemeClr val="bg2"/>
          </a:solidFill>
        </p:spPr>
        <p:txBody>
          <a:bodyPr wrap="square" rtlCol="0">
            <a:spAutoFit/>
          </a:bodyPr>
          <a:lstStyle/>
          <a:p>
            <a:r>
              <a:rPr lang="zh-CN" altLang="en-US" sz="2400" b="1" dirty="0">
                <a:solidFill>
                  <a:srgbClr val="FF0000"/>
                </a:solidFill>
                <a:latin typeface="微软雅黑" panose="020B0503020204020204" charset="-122"/>
                <a:ea typeface="微软雅黑" panose="020B0503020204020204" charset="-122"/>
                <a:sym typeface="+mn-ea"/>
              </a:rPr>
              <a:t>双缓冲剂的无糖晶体平衡液</a:t>
            </a:r>
            <a:r>
              <a:rPr lang="zh-CN" altLang="en-US" sz="2400" b="1" dirty="0">
                <a:solidFill>
                  <a:srgbClr val="002060"/>
                </a:solidFill>
                <a:latin typeface="微软雅黑" panose="020B0503020204020204" charset="-122"/>
                <a:ea typeface="微软雅黑" panose="020B0503020204020204" charset="-122"/>
                <a:sym typeface="+mn-ea"/>
              </a:rPr>
              <a:t>，起效更快速、补液更全面、更安全</a:t>
            </a:r>
            <a:endParaRPr lang="zh-CN" altLang="en-US" sz="2400"/>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1"/>
          <p:cNvSpPr txBox="1"/>
          <p:nvPr>
            <p:custDataLst>
              <p:tags r:id="rId1"/>
            </p:custDataLst>
          </p:nvPr>
        </p:nvSpPr>
        <p:spPr>
          <a:xfrm>
            <a:off x="415713" y="260774"/>
            <a:ext cx="11873654" cy="575733"/>
          </a:xfrm>
          <a:prstGeom prst="rect">
            <a:avLst/>
          </a:prstGeom>
        </p:spPr>
        <p:txBody>
          <a:bodyPr vert="horz" lIns="91428" tIns="45713" rIns="91428" bIns="45713" rtlCol="0" anchor="ctr">
            <a:noAutofit/>
          </a:bodyPr>
          <a:lstStyle>
            <a:lvl1pPr algn="l" defTabSz="914400" rtl="0" eaLnBrk="1" latinLnBrk="0" hangingPunct="1">
              <a:spcBef>
                <a:spcPct val="0"/>
              </a:spcBef>
              <a:buNone/>
              <a:defRPr sz="2000" b="1" kern="1200">
                <a:solidFill>
                  <a:schemeClr val="bg1"/>
                </a:solidFill>
                <a:latin typeface="+mj-ea"/>
                <a:ea typeface="+mj-ea"/>
                <a:cs typeface="+mj-cs"/>
              </a:defRPr>
            </a:lvl1pPr>
          </a:lstStyle>
          <a:p>
            <a:pPr defTabSz="2167255" fontAlgn="base">
              <a:buFont typeface="Arial" panose="020B0604020202020204" pitchFamily="34" charset="0"/>
            </a:pPr>
            <a:r>
              <a:rPr lang="en-US" altLang="zh-CN" sz="4270" dirty="0">
                <a:latin typeface="微软雅黑" panose="020B0503020204020204" charset="-122"/>
                <a:ea typeface="微软雅黑" panose="020B0503020204020204" charset="-122"/>
                <a:cs typeface="+mn-cs"/>
                <a:sym typeface="+mn-lt"/>
              </a:rPr>
              <a:t>02 </a:t>
            </a:r>
            <a:r>
              <a:rPr lang="zh-CN" altLang="en-US" sz="4270" dirty="0">
                <a:latin typeface="微软雅黑" panose="020B0503020204020204" charset="-122"/>
                <a:ea typeface="微软雅黑" panose="020B0503020204020204" charset="-122"/>
                <a:cs typeface="+mn-cs"/>
                <a:sym typeface="+mn-lt"/>
              </a:rPr>
              <a:t>安全性</a:t>
            </a:r>
            <a:endParaRPr lang="zh-CN" altLang="en-US" sz="4270" dirty="0">
              <a:latin typeface="微软雅黑" panose="020B0503020204020204" charset="-122"/>
              <a:ea typeface="微软雅黑" panose="020B0503020204020204" charset="-122"/>
              <a:cs typeface="+mn-cs"/>
              <a:sym typeface="+mn-lt"/>
            </a:endParaRPr>
          </a:p>
        </p:txBody>
      </p:sp>
      <p:pic>
        <p:nvPicPr>
          <p:cNvPr id="2" name="图片 1" descr="华仁药业logo.png"/>
          <p:cNvPicPr>
            <a:picLocks noChangeAspect="1"/>
          </p:cNvPicPr>
          <p:nvPr>
            <p:custDataLst>
              <p:tags r:id="rId2"/>
            </p:custDataLst>
          </p:nvPr>
        </p:nvPicPr>
        <p:blipFill>
          <a:blip r:embed="rId3" cstate="print"/>
          <a:stretch>
            <a:fillRect/>
          </a:stretch>
        </p:blipFill>
        <p:spPr>
          <a:xfrm>
            <a:off x="8976320" y="164638"/>
            <a:ext cx="2873587" cy="503767"/>
          </a:xfrm>
          <a:prstGeom prst="rect">
            <a:avLst/>
          </a:prstGeom>
        </p:spPr>
      </p:pic>
      <p:sp>
        <p:nvSpPr>
          <p:cNvPr id="3" name="rect"/>
          <p:cNvSpPr/>
          <p:nvPr/>
        </p:nvSpPr>
        <p:spPr>
          <a:xfrm>
            <a:off x="13547" y="0"/>
            <a:ext cx="12178453" cy="6778592"/>
          </a:xfrm>
          <a:prstGeom prst="rect">
            <a:avLst/>
          </a:prstGeom>
          <a:solidFill>
            <a:srgbClr val="F3FBFE">
              <a:alpha val="100000"/>
            </a:srgbClr>
          </a:solidFill>
          <a:ln cap="flat">
            <a:miter lim="0"/>
          </a:ln>
        </p:spPr>
        <p:txBody>
          <a:bodyPr rtlCol="0"/>
          <a:lstStyle/>
          <a:p>
            <a:pPr algn="ctr"/>
            <a:endParaRPr lang="zh-CN" altLang="en-US" sz="1350"/>
          </a:p>
        </p:txBody>
      </p:sp>
      <p:sp>
        <p:nvSpPr>
          <p:cNvPr id="10" name="rect"/>
          <p:cNvSpPr/>
          <p:nvPr/>
        </p:nvSpPr>
        <p:spPr>
          <a:xfrm>
            <a:off x="165945" y="544649"/>
            <a:ext cx="11873654" cy="3974412"/>
          </a:xfrm>
          <a:prstGeom prst="rect">
            <a:avLst/>
          </a:prstGeom>
          <a:solidFill>
            <a:srgbClr val="F3FBFE">
              <a:alpha val="100000"/>
            </a:srgbClr>
          </a:solidFill>
          <a:ln cap="flat">
            <a:miter lim="0"/>
          </a:ln>
        </p:spPr>
        <p:txBody>
          <a:bodyPr rtlCol="0"/>
          <a:lstStyle/>
          <a:p>
            <a:pPr algn="ctr"/>
            <a:endParaRPr lang="zh-CN" altLang="en-US" sz="1350"/>
          </a:p>
        </p:txBody>
      </p:sp>
      <p:sp>
        <p:nvSpPr>
          <p:cNvPr id="12" name="文本框 11"/>
          <p:cNvSpPr txBox="1"/>
          <p:nvPr/>
        </p:nvSpPr>
        <p:spPr>
          <a:xfrm>
            <a:off x="238864" y="531662"/>
            <a:ext cx="10012043" cy="1014730"/>
          </a:xfrm>
          <a:prstGeom prst="rect">
            <a:avLst/>
          </a:prstGeom>
          <a:noFill/>
        </p:spPr>
        <p:txBody>
          <a:bodyPr wrap="square">
            <a:spAutoFit/>
          </a:bodyPr>
          <a:lstStyle/>
          <a:p>
            <a:r>
              <a:rPr lang="zh-CN" altLang="en-US" sz="3000" b="1" dirty="0">
                <a:solidFill>
                  <a:schemeClr val="accent1"/>
                </a:solidFill>
                <a:latin typeface="微软雅黑" panose="020B0503020204020204" charset="-122"/>
                <a:ea typeface="微软雅黑" panose="020B0503020204020204" charset="-122"/>
              </a:rPr>
              <a:t>创新性        </a:t>
            </a:r>
            <a:r>
              <a:rPr lang="en-US" altLang="zh-CN" b="1" i="0" u="none" strike="noStrike" dirty="0">
                <a:solidFill>
                  <a:srgbClr val="000000"/>
                </a:solidFill>
                <a:effectLst/>
                <a:latin typeface="微软雅黑" panose="020B0503020204020204" charset="-122"/>
                <a:ea typeface="微软雅黑" panose="020B0503020204020204" charset="-122"/>
                <a:cs typeface="微软雅黑" panose="020B0503020204020204" charset="-122"/>
              </a:rPr>
              <a:t> </a:t>
            </a:r>
            <a:endParaRPr lang="en-US" altLang="zh-CN" b="1" i="0" u="none" strike="noStrike" dirty="0">
              <a:solidFill>
                <a:srgbClr val="000000"/>
              </a:solidFill>
              <a:effectLst/>
              <a:highlight>
                <a:srgbClr val="FFFF00"/>
              </a:highlight>
              <a:latin typeface="微软雅黑" panose="020B0503020204020204" charset="-122"/>
              <a:ea typeface="微软雅黑" panose="020B0503020204020204" charset="-122"/>
              <a:cs typeface="微软雅黑" panose="020B0503020204020204" charset="-122"/>
            </a:endParaRPr>
          </a:p>
          <a:p>
            <a:endParaRPr lang="zh-CN" altLang="en-US" sz="3000" b="1" dirty="0">
              <a:solidFill>
                <a:schemeClr val="accent1"/>
              </a:solidFill>
              <a:latin typeface="微软雅黑" panose="020B0503020204020204" charset="-122"/>
              <a:ea typeface="微软雅黑" panose="020B0503020204020204" charset="-122"/>
            </a:endParaRPr>
          </a:p>
        </p:txBody>
      </p:sp>
      <p:pic>
        <p:nvPicPr>
          <p:cNvPr id="13" name="图片 12" descr="华仁药业logo.png"/>
          <p:cNvPicPr>
            <a:picLocks noChangeAspect="1"/>
          </p:cNvPicPr>
          <p:nvPr>
            <p:custDataLst>
              <p:tags r:id="rId4"/>
            </p:custDataLst>
          </p:nvPr>
        </p:nvPicPr>
        <p:blipFill>
          <a:blip r:embed="rId3" cstate="print"/>
          <a:stretch>
            <a:fillRect/>
          </a:stretch>
        </p:blipFill>
        <p:spPr>
          <a:xfrm>
            <a:off x="9079550" y="161892"/>
            <a:ext cx="2873587" cy="503767"/>
          </a:xfrm>
          <a:prstGeom prst="rect">
            <a:avLst/>
          </a:prstGeom>
        </p:spPr>
      </p:pic>
      <p:sp>
        <p:nvSpPr>
          <p:cNvPr id="4" name="文本框 3"/>
          <p:cNvSpPr txBox="1"/>
          <p:nvPr/>
        </p:nvSpPr>
        <p:spPr>
          <a:xfrm>
            <a:off x="394863" y="1423791"/>
            <a:ext cx="6248400" cy="299085"/>
          </a:xfrm>
          <a:prstGeom prst="rect">
            <a:avLst/>
          </a:prstGeom>
          <a:noFill/>
        </p:spPr>
        <p:txBody>
          <a:bodyPr wrap="square" rtlCol="0">
            <a:spAutoFit/>
          </a:bodyPr>
          <a:lstStyle/>
          <a:p>
            <a:pPr>
              <a:buClrTx/>
              <a:buSzTx/>
              <a:buFontTx/>
            </a:pPr>
            <a:r>
              <a:rPr lang="zh-CN" altLang="en-US" sz="1350" b="1" dirty="0">
                <a:solidFill>
                  <a:srgbClr val="FF0000"/>
                </a:solidFill>
                <a:latin typeface="微软雅黑" panose="020B0503020204020204" charset="-122"/>
                <a:ea typeface="微软雅黑" panose="020B0503020204020204" charset="-122"/>
                <a:cs typeface="微软雅黑" panose="020B0503020204020204" charset="-122"/>
                <a:sym typeface="+mn-ea"/>
              </a:rPr>
              <a:t>申请并获得发明专利一项，解决了复方电解质注射液（</a:t>
            </a:r>
            <a:r>
              <a:rPr lang="en-US" altLang="zh-CN" sz="1350" b="1" dirty="0">
                <a:solidFill>
                  <a:srgbClr val="FF0000"/>
                </a:solidFill>
                <a:latin typeface="微软雅黑" panose="020B0503020204020204" charset="-122"/>
                <a:ea typeface="微软雅黑" panose="020B0503020204020204" charset="-122"/>
                <a:cs typeface="微软雅黑" panose="020B0503020204020204" charset="-122"/>
                <a:sym typeface="+mn-ea"/>
              </a:rPr>
              <a:t>V</a:t>
            </a:r>
            <a:r>
              <a:rPr lang="zh-CN" altLang="en-US" sz="1350" b="1" dirty="0">
                <a:solidFill>
                  <a:srgbClr val="FF0000"/>
                </a:solidFill>
                <a:latin typeface="微软雅黑" panose="020B0503020204020204" charset="-122"/>
                <a:ea typeface="微软雅黑" panose="020B0503020204020204" charset="-122"/>
                <a:cs typeface="微软雅黑" panose="020B0503020204020204" charset="-122"/>
                <a:sym typeface="+mn-ea"/>
              </a:rPr>
              <a:t>）质量控制难点</a:t>
            </a:r>
            <a:endParaRPr lang="zh-CN" altLang="en-US" sz="135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415714" y="1972339"/>
            <a:ext cx="6644417" cy="3207385"/>
          </a:xfrm>
          <a:prstGeom prst="rect">
            <a:avLst/>
          </a:prstGeom>
          <a:noFill/>
        </p:spPr>
        <p:txBody>
          <a:bodyPr wrap="square" rtlCol="0">
            <a:spAutoFit/>
          </a:bodyPr>
          <a:lstStyle/>
          <a:p>
            <a:pPr>
              <a:lnSpc>
                <a:spcPct val="150000"/>
              </a:lnSpc>
            </a:pPr>
            <a:r>
              <a:rPr lang="zh-CN" altLang="en-US" sz="1350" b="1" dirty="0">
                <a:solidFill>
                  <a:srgbClr val="0070C0"/>
                </a:solidFill>
                <a:latin typeface="微软雅黑" panose="020B0503020204020204" charset="-122"/>
                <a:ea typeface="微软雅黑" panose="020B0503020204020204" charset="-122"/>
                <a:cs typeface="微软雅黑" panose="020B0503020204020204" charset="-122"/>
              </a:rPr>
              <a:t>发明名称：含葡萄糖酸根的复方制剂中镁盐的鉴别方法</a:t>
            </a:r>
            <a:endParaRPr lang="en-US" altLang="zh-CN" sz="1350" b="1" dirty="0">
              <a:solidFill>
                <a:srgbClr val="0070C0"/>
              </a:solidFill>
              <a:latin typeface="微软雅黑" panose="020B0503020204020204" charset="-122"/>
              <a:ea typeface="微软雅黑" panose="020B0503020204020204" charset="-122"/>
              <a:cs typeface="微软雅黑" panose="020B0503020204020204" charset="-122"/>
            </a:endParaRPr>
          </a:p>
          <a:p>
            <a:pPr>
              <a:lnSpc>
                <a:spcPct val="150000"/>
              </a:lnSpc>
            </a:pPr>
            <a:endParaRPr lang="zh-CN" altLang="en-US" sz="1350" b="1" dirty="0">
              <a:solidFill>
                <a:srgbClr val="0070C0"/>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350" b="1" dirty="0">
                <a:latin typeface="微软雅黑" panose="020B0503020204020204" charset="-122"/>
                <a:ea typeface="微软雅黑" panose="020B0503020204020204" charset="-122"/>
                <a:cs typeface="微软雅黑" panose="020B0503020204020204" charset="-122"/>
              </a:rPr>
              <a:t>专利号：</a:t>
            </a:r>
            <a:r>
              <a:rPr lang="en-US" altLang="zh-CN" sz="1350" b="1" dirty="0">
                <a:latin typeface="微软雅黑" panose="020B0503020204020204" charset="-122"/>
                <a:ea typeface="微软雅黑" panose="020B0503020204020204" charset="-122"/>
                <a:cs typeface="微软雅黑" panose="020B0503020204020204" charset="-122"/>
              </a:rPr>
              <a:t>ZL 2014 1 0567723.X</a:t>
            </a:r>
            <a:endParaRPr lang="en-US" altLang="zh-CN" sz="1350" b="1" dirty="0">
              <a:latin typeface="微软雅黑" panose="020B0503020204020204" charset="-122"/>
              <a:ea typeface="微软雅黑" panose="020B0503020204020204" charset="-122"/>
              <a:cs typeface="微软雅黑" panose="020B0503020204020204" charset="-122"/>
            </a:endParaRPr>
          </a:p>
          <a:p>
            <a:pPr>
              <a:lnSpc>
                <a:spcPct val="150000"/>
              </a:lnSpc>
            </a:pPr>
            <a:endParaRPr lang="zh-CN" altLang="en-US" sz="1350" b="1"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350" b="1" dirty="0">
                <a:latin typeface="微软雅黑" panose="020B0503020204020204" charset="-122"/>
                <a:ea typeface="微软雅黑" panose="020B0503020204020204" charset="-122"/>
                <a:cs typeface="微软雅黑" panose="020B0503020204020204" charset="-122"/>
              </a:rPr>
              <a:t>专利摘要</a:t>
            </a:r>
            <a:r>
              <a:rPr lang="zh-CN" altLang="en-US" sz="1350" dirty="0">
                <a:latin typeface="微软雅黑" panose="020B0503020204020204" charset="-122"/>
                <a:ea typeface="微软雅黑" panose="020B0503020204020204" charset="-122"/>
                <a:cs typeface="微软雅黑" panose="020B0503020204020204" charset="-122"/>
              </a:rPr>
              <a:t>：本发明提供一种复方制剂中镁盐的鉴别方法，其特征在于所述复方制剂除含有镁盐之外，至少含有葡萄糖酸根。经验证，该鉴别方法专属性和耐用性良好，操作简便，试验现象明显，是一种行之有效的镁盐鉴别方法。</a:t>
            </a:r>
            <a:endParaRPr lang="en-US" altLang="zh-CN" sz="1350" dirty="0">
              <a:latin typeface="微软雅黑" panose="020B0503020204020204" charset="-122"/>
              <a:ea typeface="微软雅黑" panose="020B0503020204020204" charset="-122"/>
              <a:cs typeface="微软雅黑" panose="020B0503020204020204" charset="-122"/>
            </a:endParaRPr>
          </a:p>
          <a:p>
            <a:pPr>
              <a:lnSpc>
                <a:spcPct val="150000"/>
              </a:lnSpc>
            </a:pPr>
            <a:endParaRPr lang="en-US" altLang="zh-CN" sz="1350" b="1" dirty="0">
              <a:latin typeface="微软雅黑" panose="020B0503020204020204" charset="-122"/>
              <a:ea typeface="微软雅黑" panose="020B0503020204020204" charset="-122"/>
              <a:cs typeface="微软雅黑" panose="020B0503020204020204" charset="-122"/>
            </a:endParaRPr>
          </a:p>
          <a:p>
            <a:pPr>
              <a:lnSpc>
                <a:spcPct val="150000"/>
              </a:lnSpc>
            </a:pPr>
            <a:endParaRPr lang="en-US" altLang="zh-CN" sz="1350" b="1"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350" b="1" dirty="0">
                <a:latin typeface="微软雅黑" panose="020B0503020204020204" charset="-122"/>
                <a:ea typeface="微软雅黑" panose="020B0503020204020204" charset="-122"/>
                <a:cs typeface="微软雅黑" panose="020B0503020204020204" charset="-122"/>
              </a:rPr>
              <a:t>技术创新：该专利发明了一种创新检测方法，提高了产品质量控制的准确性和稳定性。</a:t>
            </a:r>
            <a:endParaRPr lang="zh-CN" altLang="en-US" sz="1350" b="1" dirty="0">
              <a:latin typeface="微软雅黑" panose="020B0503020204020204" charset="-122"/>
              <a:ea typeface="微软雅黑" panose="020B0503020204020204" charset="-122"/>
              <a:cs typeface="微软雅黑" panose="020B0503020204020204" charset="-122"/>
            </a:endParaRPr>
          </a:p>
        </p:txBody>
      </p:sp>
      <p:pic>
        <p:nvPicPr>
          <p:cNvPr id="9" name="图片 8"/>
          <p:cNvPicPr>
            <a:picLocks noChangeAspect="1"/>
          </p:cNvPicPr>
          <p:nvPr>
            <p:custDataLst>
              <p:tags r:id="rId5"/>
            </p:custDataLst>
          </p:nvPr>
        </p:nvPicPr>
        <p:blipFill>
          <a:blip r:embed="rId6"/>
          <a:stretch>
            <a:fillRect/>
          </a:stretch>
        </p:blipFill>
        <p:spPr>
          <a:xfrm>
            <a:off x="7462298" y="849494"/>
            <a:ext cx="3970382" cy="536078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textbox 255"/>
          <p:cNvSpPr/>
          <p:nvPr/>
        </p:nvSpPr>
        <p:spPr>
          <a:xfrm>
            <a:off x="3636517" y="1122199"/>
            <a:ext cx="7564279" cy="1063466"/>
          </a:xfrm>
          <a:prstGeom prst="rect">
            <a:avLst/>
          </a:prstGeom>
        </p:spPr>
        <p:txBody>
          <a:bodyPr vert="horz" wrap="square" lIns="0" tIns="0" rIns="0" bIns="0"/>
          <a:lstStyle/>
          <a:p>
            <a:pPr algn="l" rtl="0" eaLnBrk="0">
              <a:lnSpc>
                <a:spcPct val="150000"/>
              </a:lnSpc>
            </a:pPr>
            <a:endParaRPr lang="en-US" altLang="en-US" sz="150" dirty="0"/>
          </a:p>
          <a:p>
            <a:pPr marL="285750" indent="-285750">
              <a:lnSpc>
                <a:spcPct val="130000"/>
              </a:lnSpc>
              <a:buFont typeface="Arial" panose="020B0604020202020204" pitchFamily="34" charset="0"/>
              <a:buChar char="•"/>
            </a:pPr>
            <a:r>
              <a:rPr lang="en-US" altLang="zh-CN" sz="1500" dirty="0">
                <a:latin typeface="微软雅黑" panose="020B0503020204020204" charset="-122"/>
                <a:ea typeface="微软雅黑" panose="020B0503020204020204" charset="-122"/>
                <a:cs typeface="微软雅黑" panose="020B0503020204020204" charset="-122"/>
              </a:rPr>
              <a:t> </a:t>
            </a:r>
            <a:r>
              <a:rPr lang="en-US" altLang="zh-CN" sz="1500" dirty="0">
                <a:latin typeface="微软雅黑" panose="020B0503020204020204" charset="-122"/>
                <a:ea typeface="微软雅黑" panose="020B0503020204020204" charset="-122"/>
              </a:rPr>
              <a:t>2020</a:t>
            </a:r>
            <a:r>
              <a:rPr lang="zh-CN" altLang="en-US" sz="1500" dirty="0">
                <a:latin typeface="微软雅黑" panose="020B0503020204020204" charset="-122"/>
                <a:ea typeface="微软雅黑" panose="020B0503020204020204" charset="-122"/>
              </a:rPr>
              <a:t>年的一项针对全国</a:t>
            </a:r>
            <a:r>
              <a:rPr lang="en-US" altLang="zh-CN" sz="1500" dirty="0">
                <a:latin typeface="微软雅黑" panose="020B0503020204020204" charset="-122"/>
                <a:ea typeface="微软雅黑" panose="020B0503020204020204" charset="-122"/>
              </a:rPr>
              <a:t>44</a:t>
            </a:r>
            <a:r>
              <a:rPr lang="zh-CN" altLang="en-US" sz="1500" dirty="0">
                <a:latin typeface="微软雅黑" panose="020B0503020204020204" charset="-122"/>
                <a:ea typeface="微软雅黑" panose="020B0503020204020204" charset="-122"/>
              </a:rPr>
              <a:t>所医院</a:t>
            </a:r>
            <a:r>
              <a:rPr lang="en-US" altLang="zh-CN" sz="1500" dirty="0">
                <a:latin typeface="微软雅黑" panose="020B0503020204020204" charset="-122"/>
                <a:ea typeface="微软雅黑" panose="020B0503020204020204" charset="-122"/>
              </a:rPr>
              <a:t>ICU</a:t>
            </a:r>
            <a:r>
              <a:rPr lang="zh-CN" altLang="en-US" sz="1500" dirty="0">
                <a:latin typeface="微软雅黑" panose="020B0503020204020204" charset="-122"/>
                <a:ea typeface="微软雅黑" panose="020B0503020204020204" charset="-122"/>
              </a:rPr>
              <a:t>的研究报告显示，</a:t>
            </a:r>
            <a:r>
              <a:rPr lang="en-US" altLang="zh-CN" sz="1500" b="1" dirty="0">
                <a:solidFill>
                  <a:srgbClr val="FF0000"/>
                </a:solidFill>
                <a:latin typeface="微软雅黑" panose="020B0503020204020204" charset="-122"/>
                <a:ea typeface="微软雅黑" panose="020B0503020204020204" charset="-122"/>
              </a:rPr>
              <a:t>ICU</a:t>
            </a:r>
            <a:r>
              <a:rPr lang="zh-CN" altLang="en-US" sz="1500" b="1" dirty="0">
                <a:solidFill>
                  <a:srgbClr val="FF0000"/>
                </a:solidFill>
                <a:latin typeface="微软雅黑" panose="020B0503020204020204" charset="-122"/>
                <a:ea typeface="微软雅黑" panose="020B0503020204020204" charset="-122"/>
              </a:rPr>
              <a:t>脓毒症的发病率为</a:t>
            </a:r>
            <a:r>
              <a:rPr lang="en-US" altLang="zh-CN" sz="1500" b="1" dirty="0">
                <a:solidFill>
                  <a:srgbClr val="FF0000"/>
                </a:solidFill>
                <a:latin typeface="微软雅黑" panose="020B0503020204020204" charset="-122"/>
                <a:ea typeface="微软雅黑" panose="020B0503020204020204" charset="-122"/>
              </a:rPr>
              <a:t>20.6%</a:t>
            </a:r>
            <a:r>
              <a:rPr lang="zh-CN" altLang="en-US" sz="1500" dirty="0">
                <a:latin typeface="微软雅黑" panose="020B0503020204020204" charset="-122"/>
                <a:ea typeface="微软雅黑" panose="020B0503020204020204" charset="-122"/>
              </a:rPr>
              <a:t>。</a:t>
            </a:r>
            <a:endParaRPr lang="en-US" altLang="zh-CN" sz="1500" dirty="0">
              <a:latin typeface="微软雅黑" panose="020B0503020204020204" charset="-122"/>
              <a:ea typeface="微软雅黑" panose="020B0503020204020204" charset="-122"/>
            </a:endParaRPr>
          </a:p>
          <a:p>
            <a:pPr marL="285750" indent="-285750">
              <a:lnSpc>
                <a:spcPct val="130000"/>
              </a:lnSpc>
              <a:buFont typeface="Arial" panose="020B0604020202020204" pitchFamily="34" charset="0"/>
              <a:buChar char="•"/>
            </a:pPr>
            <a:r>
              <a:rPr lang="zh-CN" altLang="en-US" sz="1500" dirty="0">
                <a:latin typeface="微软雅黑" panose="020B0503020204020204" charset="-122"/>
                <a:ea typeface="微软雅黑" panose="020B0503020204020204" charset="-122"/>
              </a:rPr>
              <a:t>根据</a:t>
            </a:r>
            <a:r>
              <a:rPr lang="en-US" altLang="zh-CN" sz="1500" dirty="0">
                <a:latin typeface="微软雅黑" panose="020B0503020204020204" charset="-122"/>
                <a:ea typeface="微软雅黑" panose="020B0503020204020204" charset="-122"/>
              </a:rPr>
              <a:t>《2021</a:t>
            </a:r>
            <a:r>
              <a:rPr lang="zh-CN" altLang="en-US" sz="1500" dirty="0">
                <a:latin typeface="微软雅黑" panose="020B0503020204020204" charset="-122"/>
                <a:ea typeface="微软雅黑" panose="020B0503020204020204" charset="-122"/>
              </a:rPr>
              <a:t>中国卫生健康统计年鉴</a:t>
            </a:r>
            <a:r>
              <a:rPr lang="en-US" altLang="zh-CN" sz="1500" dirty="0">
                <a:latin typeface="微软雅黑" panose="020B0503020204020204" charset="-122"/>
                <a:ea typeface="微软雅黑" panose="020B0503020204020204" charset="-122"/>
              </a:rPr>
              <a:t>》</a:t>
            </a:r>
            <a:r>
              <a:rPr lang="zh-CN" altLang="en-US" sz="1500" dirty="0">
                <a:latin typeface="微软雅黑" panose="020B0503020204020204" charset="-122"/>
                <a:ea typeface="微软雅黑" panose="020B0503020204020204" charset="-122"/>
              </a:rPr>
              <a:t>资料显示，</a:t>
            </a:r>
            <a:r>
              <a:rPr lang="en-US" altLang="zh-CN" sz="1500" dirty="0">
                <a:latin typeface="微软雅黑" panose="020B0503020204020204" charset="-122"/>
                <a:ea typeface="微软雅黑" panose="020B0503020204020204" charset="-122"/>
              </a:rPr>
              <a:t>2020</a:t>
            </a:r>
            <a:r>
              <a:rPr lang="zh-CN" altLang="en-US" sz="1500" dirty="0">
                <a:latin typeface="微软雅黑" panose="020B0503020204020204" charset="-122"/>
                <a:ea typeface="微软雅黑" panose="020B0503020204020204" charset="-122"/>
              </a:rPr>
              <a:t>年全国住院病人手术人次达</a:t>
            </a:r>
            <a:r>
              <a:rPr lang="en-US" altLang="zh-CN" sz="1500" dirty="0">
                <a:latin typeface="微软雅黑" panose="020B0503020204020204" charset="-122"/>
                <a:ea typeface="微软雅黑" panose="020B0503020204020204" charset="-122"/>
              </a:rPr>
              <a:t>6663</a:t>
            </a:r>
            <a:r>
              <a:rPr lang="zh-CN" altLang="en-US" sz="1500" dirty="0">
                <a:latin typeface="微软雅黑" panose="020B0503020204020204" charset="-122"/>
                <a:ea typeface="微软雅黑" panose="020B0503020204020204" charset="-122"/>
              </a:rPr>
              <a:t>万。</a:t>
            </a:r>
            <a:r>
              <a:rPr lang="zh-CN" altLang="en-US" sz="1500" dirty="0">
                <a:latin typeface="微软雅黑" panose="020B0503020204020204" charset="-122"/>
                <a:ea typeface="微软雅黑" panose="020B0503020204020204" charset="-122"/>
                <a:cs typeface="微软雅黑" panose="020B0503020204020204" charset="-122"/>
              </a:rPr>
              <a:t>血浆供应量不足，某些胶体液安全性不够，急需进一步优化目录内晶体平衡液结构、保障临床用药的供应。</a:t>
            </a:r>
            <a:endParaRPr lang="zh-CN" altLang="en-US" sz="1500" b="1" dirty="0">
              <a:latin typeface="微软雅黑" panose="020B0503020204020204" charset="-122"/>
              <a:ea typeface="微软雅黑" panose="020B0503020204020204" charset="-122"/>
              <a:cs typeface="微软雅黑" panose="020B0503020204020204" charset="-122"/>
            </a:endParaRPr>
          </a:p>
          <a:p>
            <a:pPr marL="12700" algn="l" rtl="0" eaLnBrk="0">
              <a:lnSpc>
                <a:spcPct val="150000"/>
              </a:lnSpc>
            </a:pPr>
            <a:endParaRPr lang="en-US" altLang="en-US" sz="1500" dirty="0"/>
          </a:p>
          <a:p>
            <a:pPr marL="12700" algn="l" rtl="0" eaLnBrk="0">
              <a:lnSpc>
                <a:spcPct val="150000"/>
              </a:lnSpc>
              <a:spcBef>
                <a:spcPts val="145"/>
              </a:spcBef>
            </a:pPr>
            <a:r>
              <a:rPr sz="1500" spc="50" dirty="0">
                <a:solidFill>
                  <a:srgbClr val="000000">
                    <a:alpha val="100000"/>
                  </a:srgbClr>
                </a:solidFill>
                <a:latin typeface="Times New Roman" panose="02020603050405020304"/>
                <a:ea typeface="Times New Roman" panose="02020603050405020304"/>
                <a:cs typeface="Times New Roman" panose="02020603050405020304"/>
              </a:rPr>
              <a:t>     </a:t>
            </a:r>
            <a:r>
              <a:rPr lang="en-US" sz="150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endParaRPr lang="en-US" altLang="en-US" sz="1500" spc="5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sp>
        <p:nvSpPr>
          <p:cNvPr id="257" name="textbox 257"/>
          <p:cNvSpPr/>
          <p:nvPr/>
        </p:nvSpPr>
        <p:spPr>
          <a:xfrm>
            <a:off x="3428847" y="4057472"/>
            <a:ext cx="7709912" cy="999173"/>
          </a:xfrm>
          <a:prstGeom prst="rect">
            <a:avLst/>
          </a:prstGeom>
        </p:spPr>
        <p:txBody>
          <a:bodyPr vert="horz" wrap="square" lIns="0" tIns="0" rIns="0" bIns="0"/>
          <a:lstStyle/>
          <a:p>
            <a:pPr marL="535305" lvl="1" indent="0" algn="just" fontAlgn="auto">
              <a:lnSpc>
                <a:spcPct val="150000"/>
              </a:lnSpc>
            </a:pPr>
            <a:r>
              <a:rPr lang="zh-CN" altLang="en-US" sz="1500" dirty="0">
                <a:latin typeface="微软雅黑" panose="020B0503020204020204" charset="-122"/>
                <a:ea typeface="微软雅黑" panose="020B0503020204020204" charset="-122"/>
                <a:cs typeface="微软雅黑" panose="020B0503020204020204" charset="-122"/>
              </a:rPr>
              <a:t>  临床严格按照患者缺失的液体量评估药品用量</a:t>
            </a:r>
            <a:r>
              <a:rPr lang="zh-CN" altLang="zh-CN" sz="1500" kern="100" dirty="0">
                <a:effectLst/>
                <a:latin typeface="微软雅黑" panose="020B0503020204020204" charset="-122"/>
                <a:ea typeface="微软雅黑" panose="020B0503020204020204" charset="-122"/>
                <a:cs typeface="微软雅黑" panose="020B0503020204020204" charset="-122"/>
              </a:rPr>
              <a:t>，一旦手术顺利，及时止血，后续无需继续使用；同时适应症明确，</a:t>
            </a:r>
            <a:r>
              <a:rPr lang="zh-CN" altLang="zh-CN" sz="1500" kern="100" dirty="0">
                <a:effectLst/>
                <a:latin typeface="微软雅黑" panose="020B0503020204020204" charset="-122"/>
                <a:ea typeface="微软雅黑" panose="020B0503020204020204" charset="-122"/>
                <a:cs typeface="微软雅黑" panose="020B0503020204020204" charset="-122"/>
                <a:sym typeface="+mn-ea"/>
              </a:rPr>
              <a:t>经办审核难度较小，潜在超说明书用药</a:t>
            </a:r>
            <a:r>
              <a:rPr lang="zh-CN" altLang="en-US" sz="1500" kern="100" dirty="0">
                <a:effectLst/>
                <a:latin typeface="微软雅黑" panose="020B0503020204020204" charset="-122"/>
                <a:ea typeface="微软雅黑" panose="020B0503020204020204" charset="-122"/>
                <a:cs typeface="微软雅黑" panose="020B0503020204020204" charset="-122"/>
                <a:sym typeface="+mn-ea"/>
              </a:rPr>
              <a:t>可</a:t>
            </a:r>
            <a:r>
              <a:rPr lang="zh-CN" altLang="zh-CN" sz="1500" kern="100" dirty="0">
                <a:effectLst/>
                <a:latin typeface="微软雅黑" panose="020B0503020204020204" charset="-122"/>
                <a:ea typeface="微软雅黑" panose="020B0503020204020204" charset="-122"/>
                <a:cs typeface="微软雅黑" panose="020B0503020204020204" charset="-122"/>
                <a:sym typeface="+mn-ea"/>
              </a:rPr>
              <a:t>能性也较小</a:t>
            </a:r>
            <a:r>
              <a:rPr lang="zh-CN" altLang="zh-CN" sz="1500" kern="100" dirty="0">
                <a:effectLst/>
                <a:latin typeface="微软雅黑" panose="020B0503020204020204" charset="-122"/>
                <a:ea typeface="微软雅黑" panose="020B0503020204020204" charset="-122"/>
                <a:cs typeface="微软雅黑" panose="020B0503020204020204" charset="-122"/>
              </a:rPr>
              <a:t>。因此</a:t>
            </a:r>
            <a:r>
              <a:rPr lang="zh-CN" altLang="zh-CN" sz="1500" b="1" kern="100" dirty="0">
                <a:effectLst/>
                <a:latin typeface="微软雅黑" panose="020B0503020204020204" charset="-122"/>
                <a:ea typeface="微软雅黑" panose="020B0503020204020204" charset="-122"/>
                <a:cs typeface="微软雅黑" panose="020B0503020204020204" charset="-122"/>
              </a:rPr>
              <a:t>过度使用风险极小。</a:t>
            </a:r>
            <a:endParaRPr lang="zh-CN" altLang="zh-CN" sz="1500" b="1" kern="100" dirty="0">
              <a:effectLst/>
              <a:latin typeface="微软雅黑" panose="020B0503020204020204" charset="-122"/>
              <a:ea typeface="微软雅黑" panose="020B0503020204020204" charset="-122"/>
              <a:cs typeface="微软雅黑" panose="020B0503020204020204" charset="-122"/>
            </a:endParaRPr>
          </a:p>
        </p:txBody>
      </p:sp>
      <p:grpSp>
        <p:nvGrpSpPr>
          <p:cNvPr id="26" name="group 26"/>
          <p:cNvGrpSpPr/>
          <p:nvPr/>
        </p:nvGrpSpPr>
        <p:grpSpPr>
          <a:xfrm rot="21600000">
            <a:off x="660406" y="4118216"/>
            <a:ext cx="2758916" cy="1023461"/>
            <a:chOff x="-12700" y="0"/>
            <a:chExt cx="3678555" cy="1364615"/>
          </a:xfrm>
        </p:grpSpPr>
        <p:sp>
          <p:nvSpPr>
            <p:cNvPr id="259" name="path"/>
            <p:cNvSpPr/>
            <p:nvPr/>
          </p:nvSpPr>
          <p:spPr>
            <a:xfrm>
              <a:off x="0" y="0"/>
              <a:ext cx="3652903" cy="1323684"/>
            </a:xfrm>
            <a:custGeom>
              <a:avLst/>
              <a:gdLst/>
              <a:ahLst/>
              <a:cxnLst/>
              <a:rect l="0" t="0" r="0" b="0"/>
              <a:pathLst>
                <a:path w="5752" h="2084">
                  <a:moveTo>
                    <a:pt x="0" y="0"/>
                  </a:moveTo>
                  <a:lnTo>
                    <a:pt x="5337" y="0"/>
                  </a:lnTo>
                  <a:lnTo>
                    <a:pt x="5094" y="2056"/>
                  </a:lnTo>
                  <a:lnTo>
                    <a:pt x="0" y="2084"/>
                  </a:lnTo>
                  <a:lnTo>
                    <a:pt x="0" y="0"/>
                  </a:lnTo>
                  <a:close/>
                </a:path>
                <a:path w="5752" h="2084">
                  <a:moveTo>
                    <a:pt x="5148" y="2084"/>
                  </a:moveTo>
                  <a:lnTo>
                    <a:pt x="5416" y="0"/>
                  </a:lnTo>
                  <a:lnTo>
                    <a:pt x="5551" y="0"/>
                  </a:lnTo>
                  <a:lnTo>
                    <a:pt x="5282" y="2084"/>
                  </a:lnTo>
                  <a:lnTo>
                    <a:pt x="5148" y="2084"/>
                  </a:lnTo>
                  <a:close/>
                </a:path>
                <a:path w="5752" h="2084">
                  <a:moveTo>
                    <a:pt x="5349" y="2084"/>
                  </a:moveTo>
                  <a:lnTo>
                    <a:pt x="5617" y="0"/>
                  </a:lnTo>
                  <a:lnTo>
                    <a:pt x="5752" y="0"/>
                  </a:lnTo>
                  <a:lnTo>
                    <a:pt x="5483" y="2084"/>
                  </a:lnTo>
                  <a:lnTo>
                    <a:pt x="5349" y="2084"/>
                  </a:lnTo>
                  <a:close/>
                </a:path>
              </a:pathLst>
            </a:custGeom>
            <a:solidFill>
              <a:srgbClr val="70AD47">
                <a:alpha val="100000"/>
              </a:srgbClr>
            </a:solidFill>
            <a:ln cap="flat">
              <a:miter lim="0"/>
            </a:ln>
          </p:spPr>
          <p:txBody>
            <a:bodyPr rtlCol="0"/>
            <a:lstStyle/>
            <a:p>
              <a:pPr algn="ctr"/>
              <a:endParaRPr lang="zh-CN" altLang="en-US" sz="1350"/>
            </a:p>
          </p:txBody>
        </p:sp>
        <p:sp>
          <p:nvSpPr>
            <p:cNvPr id="260" name="textbox 260"/>
            <p:cNvSpPr/>
            <p:nvPr/>
          </p:nvSpPr>
          <p:spPr>
            <a:xfrm>
              <a:off x="-12700" y="211455"/>
              <a:ext cx="3678555" cy="1153160"/>
            </a:xfrm>
            <a:prstGeom prst="rect">
              <a:avLst/>
            </a:prstGeom>
          </p:spPr>
          <p:txBody>
            <a:bodyPr vert="horz" wrap="square" lIns="0" tIns="0" rIns="0" bIns="0"/>
            <a:lstStyle/>
            <a:p>
              <a:pPr algn="l" rtl="0" eaLnBrk="0">
                <a:lnSpc>
                  <a:spcPct val="105000"/>
                </a:lnSpc>
              </a:pPr>
              <a:endParaRPr lang="en-US" altLang="en-US" sz="750" dirty="0"/>
            </a:p>
            <a:p>
              <a:pPr algn="l" rtl="0" eaLnBrk="0">
                <a:lnSpc>
                  <a:spcPct val="105000"/>
                </a:lnSpc>
              </a:pPr>
              <a:endParaRPr lang="en-US" altLang="en-US" sz="750" dirty="0"/>
            </a:p>
            <a:p>
              <a:pPr algn="l" rtl="0" eaLnBrk="0">
                <a:lnSpc>
                  <a:spcPct val="106000"/>
                </a:lnSpc>
              </a:pPr>
              <a:endParaRPr lang="en-US" altLang="en-US" sz="750" dirty="0"/>
            </a:p>
            <a:p>
              <a:pPr algn="ctr" rtl="0" eaLnBrk="0">
                <a:lnSpc>
                  <a:spcPct val="9000"/>
                </a:lnSpc>
              </a:pPr>
              <a:r>
                <a:rPr b="1"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临床管理难</a:t>
              </a:r>
              <a:r>
                <a:rPr b="1" spc="0" dirty="0">
                  <a:solidFill>
                    <a:srgbClr val="FFFFFF">
                      <a:alpha val="100000"/>
                    </a:srgbClr>
                  </a:solidFill>
                  <a:latin typeface="微软雅黑" panose="020B0503020204020204" charset="-122"/>
                  <a:ea typeface="微软雅黑" panose="020B0503020204020204" charset="-122"/>
                  <a:cs typeface="微软雅黑" panose="020B0503020204020204" charset="-122"/>
                </a:rPr>
                <a:t>度</a:t>
              </a:r>
              <a:r>
                <a:rPr lang="zh-CN" b="1" spc="0" dirty="0">
                  <a:solidFill>
                    <a:srgbClr val="FFFFFF">
                      <a:alpha val="100000"/>
                    </a:srgbClr>
                  </a:solidFill>
                  <a:latin typeface="微软雅黑" panose="020B0503020204020204" charset="-122"/>
                  <a:ea typeface="微软雅黑" panose="020B0503020204020204" charset="-122"/>
                  <a:cs typeface="微软雅黑" panose="020B0503020204020204" charset="-122"/>
                </a:rPr>
                <a:t>低</a:t>
              </a:r>
              <a:endParaRPr lang="zh-CN" b="1" spc="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grpSp>
      <p:grpSp>
        <p:nvGrpSpPr>
          <p:cNvPr id="30" name="group 30"/>
          <p:cNvGrpSpPr/>
          <p:nvPr/>
        </p:nvGrpSpPr>
        <p:grpSpPr>
          <a:xfrm rot="21600000">
            <a:off x="359387" y="5420422"/>
            <a:ext cx="3063088" cy="1055124"/>
            <a:chOff x="-431215" y="-83149"/>
            <a:chExt cx="4084117" cy="1406832"/>
          </a:xfrm>
        </p:grpSpPr>
        <p:sp>
          <p:nvSpPr>
            <p:cNvPr id="263" name="path"/>
            <p:cNvSpPr/>
            <p:nvPr/>
          </p:nvSpPr>
          <p:spPr>
            <a:xfrm>
              <a:off x="0" y="0"/>
              <a:ext cx="3652902" cy="1323683"/>
            </a:xfrm>
            <a:custGeom>
              <a:avLst/>
              <a:gdLst/>
              <a:ahLst/>
              <a:cxnLst/>
              <a:rect l="0" t="0" r="0" b="0"/>
              <a:pathLst>
                <a:path w="5752" h="2084">
                  <a:moveTo>
                    <a:pt x="0" y="0"/>
                  </a:moveTo>
                  <a:lnTo>
                    <a:pt x="5337" y="0"/>
                  </a:lnTo>
                  <a:lnTo>
                    <a:pt x="5094" y="2056"/>
                  </a:lnTo>
                  <a:lnTo>
                    <a:pt x="0" y="2084"/>
                  </a:lnTo>
                  <a:lnTo>
                    <a:pt x="0" y="0"/>
                  </a:lnTo>
                  <a:close/>
                </a:path>
                <a:path w="5752" h="2084">
                  <a:moveTo>
                    <a:pt x="5148" y="2083"/>
                  </a:moveTo>
                  <a:lnTo>
                    <a:pt x="5416" y="0"/>
                  </a:lnTo>
                  <a:lnTo>
                    <a:pt x="5551" y="0"/>
                  </a:lnTo>
                  <a:lnTo>
                    <a:pt x="5282" y="2083"/>
                  </a:lnTo>
                  <a:lnTo>
                    <a:pt x="5148" y="2083"/>
                  </a:lnTo>
                  <a:close/>
                </a:path>
                <a:path w="5752" h="2084">
                  <a:moveTo>
                    <a:pt x="5349" y="2083"/>
                  </a:moveTo>
                  <a:lnTo>
                    <a:pt x="5617" y="0"/>
                  </a:lnTo>
                  <a:lnTo>
                    <a:pt x="5752" y="0"/>
                  </a:lnTo>
                  <a:lnTo>
                    <a:pt x="5483" y="2083"/>
                  </a:lnTo>
                  <a:lnTo>
                    <a:pt x="5349" y="2083"/>
                  </a:lnTo>
                  <a:close/>
                </a:path>
              </a:pathLst>
            </a:custGeom>
            <a:solidFill>
              <a:srgbClr val="0070C0">
                <a:alpha val="100000"/>
              </a:srgbClr>
            </a:solidFill>
            <a:ln cap="flat">
              <a:miter lim="0"/>
            </a:ln>
          </p:spPr>
          <p:txBody>
            <a:bodyPr rtlCol="0"/>
            <a:lstStyle/>
            <a:p>
              <a:pPr algn="ctr"/>
              <a:endParaRPr lang="zh-CN" altLang="en-US" sz="1350"/>
            </a:p>
          </p:txBody>
        </p:sp>
        <p:sp>
          <p:nvSpPr>
            <p:cNvPr id="264" name="textbox 264"/>
            <p:cNvSpPr/>
            <p:nvPr/>
          </p:nvSpPr>
          <p:spPr>
            <a:xfrm>
              <a:off x="-431215" y="-83149"/>
              <a:ext cx="3678554" cy="1377950"/>
            </a:xfrm>
            <a:prstGeom prst="rect">
              <a:avLst/>
            </a:prstGeom>
          </p:spPr>
          <p:txBody>
            <a:bodyPr vert="horz" wrap="square" lIns="0" tIns="0" rIns="0" bIns="0"/>
            <a:lstStyle/>
            <a:p>
              <a:pPr algn="l" rtl="0" eaLnBrk="0">
                <a:lnSpc>
                  <a:spcPct val="105000"/>
                </a:lnSpc>
              </a:pPr>
              <a:endParaRPr lang="en-US" altLang="en-US" sz="750" dirty="0"/>
            </a:p>
            <a:p>
              <a:pPr marL="904875" algn="l" rtl="0" eaLnBrk="0">
                <a:lnSpc>
                  <a:spcPts val="2705"/>
                </a:lnSpc>
              </a:pPr>
              <a:endParaRPr lang="en-US" altLang="zh-CN" sz="750" dirty="0"/>
            </a:p>
            <a:p>
              <a:pPr marL="904875" algn="l" rtl="0" eaLnBrk="0">
                <a:lnSpc>
                  <a:spcPts val="2705"/>
                </a:lnSpc>
              </a:pPr>
              <a:r>
                <a:rPr lang="zh-CN" altLang="en-US" b="1" spc="20" dirty="0">
                  <a:solidFill>
                    <a:srgbClr val="FFFFFF">
                      <a:alpha val="100000"/>
                    </a:srgbClr>
                  </a:solidFill>
                  <a:latin typeface="微软雅黑" panose="020B0503020204020204" charset="-122"/>
                  <a:ea typeface="微软雅黑" panose="020B0503020204020204" charset="-122"/>
                  <a:cs typeface="微软雅黑" panose="020B0503020204020204" charset="-122"/>
                </a:rPr>
                <a:t>符合保基本原则</a:t>
              </a:r>
              <a:endParaRPr lang="zh-CN" b="1" spc="2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grpSp>
      <p:grpSp>
        <p:nvGrpSpPr>
          <p:cNvPr id="32" name="group 32"/>
          <p:cNvGrpSpPr/>
          <p:nvPr/>
        </p:nvGrpSpPr>
        <p:grpSpPr>
          <a:xfrm rot="21600000">
            <a:off x="760419" y="1308439"/>
            <a:ext cx="2739677" cy="992762"/>
            <a:chOff x="0" y="0"/>
            <a:chExt cx="3652902" cy="1323683"/>
          </a:xfrm>
        </p:grpSpPr>
        <p:sp>
          <p:nvSpPr>
            <p:cNvPr id="265" name="rect"/>
            <p:cNvSpPr/>
            <p:nvPr/>
          </p:nvSpPr>
          <p:spPr>
            <a:xfrm>
              <a:off x="0" y="0"/>
              <a:ext cx="3389431" cy="1323683"/>
            </a:xfrm>
            <a:prstGeom prst="rect">
              <a:avLst/>
            </a:prstGeom>
            <a:solidFill>
              <a:srgbClr val="0070C0">
                <a:alpha val="100000"/>
              </a:srgbClr>
            </a:solidFill>
            <a:ln cap="flat">
              <a:miter lim="0"/>
            </a:ln>
          </p:spPr>
          <p:txBody>
            <a:bodyPr rtlCol="0"/>
            <a:lstStyle/>
            <a:p>
              <a:pPr algn="ctr"/>
              <a:endParaRPr lang="zh-CN" altLang="en-US" sz="1350"/>
            </a:p>
          </p:txBody>
        </p:sp>
        <p:sp>
          <p:nvSpPr>
            <p:cNvPr id="266" name="textbox 266"/>
            <p:cNvSpPr/>
            <p:nvPr/>
          </p:nvSpPr>
          <p:spPr>
            <a:xfrm>
              <a:off x="142240" y="398780"/>
              <a:ext cx="3127375" cy="694055"/>
            </a:xfrm>
            <a:prstGeom prst="rect">
              <a:avLst/>
            </a:prstGeom>
          </p:spPr>
          <p:txBody>
            <a:bodyPr vert="horz" wrap="square" lIns="0" tIns="0" rIns="0" bIns="0"/>
            <a:lstStyle/>
            <a:p>
              <a:pPr algn="l" rtl="0" eaLnBrk="0">
                <a:lnSpc>
                  <a:spcPct val="18000"/>
                </a:lnSpc>
              </a:pPr>
              <a:endParaRPr lang="en-US" altLang="en-US" sz="150" b="1" dirty="0"/>
            </a:p>
            <a:p>
              <a:pPr marL="1232535" indent="-1219835" algn="l" rtl="0" eaLnBrk="0">
                <a:lnSpc>
                  <a:spcPct val="106000"/>
                </a:lnSpc>
              </a:pPr>
              <a:r>
                <a:rPr lang="zh-CN" b="1"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对</a:t>
              </a:r>
              <a:r>
                <a:rPr b="1" spc="30" dirty="0">
                  <a:solidFill>
                    <a:srgbClr val="FFFFFF">
                      <a:alpha val="100000"/>
                    </a:srgbClr>
                  </a:solidFill>
                  <a:latin typeface="微软雅黑" panose="020B0503020204020204" charset="-122"/>
                  <a:ea typeface="微软雅黑" panose="020B0503020204020204" charset="-122"/>
                  <a:cs typeface="微软雅黑" panose="020B0503020204020204" charset="-122"/>
                </a:rPr>
                <a:t>公共健康</a:t>
              </a:r>
              <a:r>
                <a:rPr b="1" spc="0" dirty="0">
                  <a:solidFill>
                    <a:srgbClr val="FFFFFF">
                      <a:alpha val="100000"/>
                    </a:srgbClr>
                  </a:solidFill>
                  <a:latin typeface="微软雅黑" panose="020B0503020204020204" charset="-122"/>
                  <a:ea typeface="微软雅黑" panose="020B0503020204020204" charset="-122"/>
                  <a:cs typeface="微软雅黑" panose="020B0503020204020204" charset="-122"/>
                </a:rPr>
                <a:t>的</a:t>
              </a:r>
              <a:r>
                <a:rPr lang="zh-CN" b="1" spc="0" dirty="0">
                  <a:solidFill>
                    <a:srgbClr val="FFFFFF">
                      <a:alpha val="100000"/>
                    </a:srgbClr>
                  </a:solidFill>
                  <a:latin typeface="微软雅黑" panose="020B0503020204020204" charset="-122"/>
                  <a:ea typeface="微软雅黑" panose="020B0503020204020204" charset="-122"/>
                  <a:cs typeface="微软雅黑" panose="020B0503020204020204" charset="-122"/>
                </a:rPr>
                <a:t>积极作用</a:t>
              </a:r>
              <a:endParaRPr lang="zh-CN" b="1" spc="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267" name="path"/>
            <p:cNvSpPr/>
            <p:nvPr/>
          </p:nvSpPr>
          <p:spPr>
            <a:xfrm>
              <a:off x="3269482" y="0"/>
              <a:ext cx="383420" cy="1323339"/>
            </a:xfrm>
            <a:custGeom>
              <a:avLst/>
              <a:gdLst/>
              <a:ahLst/>
              <a:cxnLst/>
              <a:rect l="0" t="0" r="0" b="0"/>
              <a:pathLst>
                <a:path w="603" h="2083">
                  <a:moveTo>
                    <a:pt x="0" y="2083"/>
                  </a:moveTo>
                  <a:lnTo>
                    <a:pt x="267" y="0"/>
                  </a:lnTo>
                  <a:lnTo>
                    <a:pt x="402" y="0"/>
                  </a:lnTo>
                  <a:lnTo>
                    <a:pt x="133" y="2083"/>
                  </a:lnTo>
                  <a:lnTo>
                    <a:pt x="0" y="2083"/>
                  </a:lnTo>
                  <a:close/>
                </a:path>
                <a:path w="603" h="2083">
                  <a:moveTo>
                    <a:pt x="201" y="2083"/>
                  </a:moveTo>
                  <a:lnTo>
                    <a:pt x="469" y="0"/>
                  </a:lnTo>
                  <a:lnTo>
                    <a:pt x="603" y="0"/>
                  </a:lnTo>
                  <a:lnTo>
                    <a:pt x="334" y="2083"/>
                  </a:lnTo>
                  <a:lnTo>
                    <a:pt x="201" y="2083"/>
                  </a:lnTo>
                  <a:close/>
                </a:path>
              </a:pathLst>
            </a:custGeom>
            <a:solidFill>
              <a:srgbClr val="0070C0">
                <a:alpha val="100000"/>
              </a:srgbClr>
            </a:solidFill>
            <a:ln cap="flat">
              <a:miter lim="0"/>
            </a:ln>
          </p:spPr>
          <p:txBody>
            <a:bodyPr rtlCol="0"/>
            <a:lstStyle/>
            <a:p>
              <a:pPr algn="ctr"/>
              <a:endParaRPr lang="zh-CN" altLang="en-US" sz="1350" dirty="0"/>
            </a:p>
          </p:txBody>
        </p:sp>
      </p:grpSp>
      <p:pic>
        <p:nvPicPr>
          <p:cNvPr id="272" name="picture 272"/>
          <p:cNvPicPr>
            <a:picLocks noChangeAspect="1"/>
          </p:cNvPicPr>
          <p:nvPr/>
        </p:nvPicPr>
        <p:blipFill>
          <a:blip r:embed="rId1"/>
          <a:stretch>
            <a:fillRect/>
          </a:stretch>
        </p:blipFill>
        <p:spPr>
          <a:xfrm rot="21600000">
            <a:off x="1856739" y="414461"/>
            <a:ext cx="426720" cy="421005"/>
          </a:xfrm>
          <a:prstGeom prst="rect">
            <a:avLst/>
          </a:prstGeom>
        </p:spPr>
      </p:pic>
      <p:pic>
        <p:nvPicPr>
          <p:cNvPr id="273" name="picture 273"/>
          <p:cNvPicPr>
            <a:picLocks noChangeAspect="1"/>
          </p:cNvPicPr>
          <p:nvPr/>
        </p:nvPicPr>
        <p:blipFill>
          <a:blip r:embed="rId2"/>
          <a:stretch>
            <a:fillRect/>
          </a:stretch>
        </p:blipFill>
        <p:spPr>
          <a:xfrm rot="21600000">
            <a:off x="948055" y="413827"/>
            <a:ext cx="421640" cy="423544"/>
          </a:xfrm>
          <a:prstGeom prst="rect">
            <a:avLst/>
          </a:prstGeom>
        </p:spPr>
      </p:pic>
      <p:pic>
        <p:nvPicPr>
          <p:cNvPr id="274" name="picture 274"/>
          <p:cNvPicPr>
            <a:picLocks noChangeAspect="1"/>
          </p:cNvPicPr>
          <p:nvPr/>
        </p:nvPicPr>
        <p:blipFill>
          <a:blip r:embed="rId3"/>
          <a:stretch>
            <a:fillRect/>
          </a:stretch>
        </p:blipFill>
        <p:spPr>
          <a:xfrm rot="21600000">
            <a:off x="1410970" y="429701"/>
            <a:ext cx="408940" cy="406400"/>
          </a:xfrm>
          <a:prstGeom prst="rect">
            <a:avLst/>
          </a:prstGeom>
        </p:spPr>
      </p:pic>
      <p:sp>
        <p:nvSpPr>
          <p:cNvPr id="4" name="文本框 3"/>
          <p:cNvSpPr txBox="1"/>
          <p:nvPr/>
        </p:nvSpPr>
        <p:spPr>
          <a:xfrm>
            <a:off x="3745886" y="5506870"/>
            <a:ext cx="7536656" cy="670560"/>
          </a:xfrm>
          <a:prstGeom prst="rect">
            <a:avLst/>
          </a:prstGeom>
          <a:noFill/>
        </p:spPr>
        <p:txBody>
          <a:bodyPr wrap="square">
            <a:noAutofit/>
          </a:bodyPr>
          <a:lstStyle/>
          <a:p>
            <a:pPr>
              <a:lnSpc>
                <a:spcPct val="150000"/>
              </a:lnSpc>
              <a:spcBef>
                <a:spcPts val="1200"/>
              </a:spcBef>
              <a:spcAft>
                <a:spcPts val="0"/>
              </a:spcAft>
            </a:pPr>
            <a:r>
              <a:rPr lang="zh-CN" altLang="en-US" sz="1500" dirty="0">
                <a:latin typeface="微软雅黑" panose="020B0503020204020204" charset="-122"/>
                <a:ea typeface="微软雅黑" panose="020B0503020204020204" charset="-122"/>
              </a:rPr>
              <a:t>为患者提供新的晶体平衡液治疗选择， 减少不良反应引起的医保费用额外支出。</a:t>
            </a:r>
            <a:r>
              <a:rPr lang="zh-CN" altLang="en-US" sz="1500" b="1" dirty="0">
                <a:latin typeface="微软雅黑" panose="020B0503020204020204" charset="-122"/>
                <a:ea typeface="微软雅黑" panose="020B0503020204020204" charset="-122"/>
                <a:cs typeface="微软雅黑" panose="020B0503020204020204" charset="-122"/>
              </a:rPr>
              <a:t>我司有强烈的意愿来协助国家做好晶体液临床合理应用的推动工作，也愿意积极配合国家做好该类药品螺旋式降价的工作。</a:t>
            </a:r>
            <a:endParaRPr lang="zh-CN" altLang="en-US" sz="1500" b="1" dirty="0">
              <a:latin typeface="微软雅黑" panose="020B0503020204020204" charset="-122"/>
              <a:ea typeface="微软雅黑" panose="020B0503020204020204" charset="-122"/>
              <a:cs typeface="微软雅黑" panose="020B0503020204020204" charset="-122"/>
            </a:endParaRPr>
          </a:p>
        </p:txBody>
      </p:sp>
      <p:pic>
        <p:nvPicPr>
          <p:cNvPr id="5" name="图片 4" descr="华仁药业logo.png"/>
          <p:cNvPicPr>
            <a:picLocks noChangeAspect="1"/>
          </p:cNvPicPr>
          <p:nvPr>
            <p:custDataLst>
              <p:tags r:id="rId4"/>
            </p:custDataLst>
          </p:nvPr>
        </p:nvPicPr>
        <p:blipFill>
          <a:blip r:embed="rId5" cstate="print"/>
          <a:stretch>
            <a:fillRect/>
          </a:stretch>
        </p:blipFill>
        <p:spPr>
          <a:xfrm>
            <a:off x="9057893" y="284784"/>
            <a:ext cx="2873587" cy="503767"/>
          </a:xfrm>
          <a:prstGeom prst="rect">
            <a:avLst/>
          </a:prstGeom>
        </p:spPr>
      </p:pic>
      <p:sp>
        <p:nvSpPr>
          <p:cNvPr id="2" name="path"/>
          <p:cNvSpPr/>
          <p:nvPr/>
        </p:nvSpPr>
        <p:spPr>
          <a:xfrm>
            <a:off x="760419" y="2708368"/>
            <a:ext cx="2739677" cy="992763"/>
          </a:xfrm>
          <a:custGeom>
            <a:avLst/>
            <a:gdLst/>
            <a:ahLst/>
            <a:cxnLst/>
            <a:rect l="0" t="0" r="0" b="0"/>
            <a:pathLst>
              <a:path w="5752" h="2084">
                <a:moveTo>
                  <a:pt x="0" y="0"/>
                </a:moveTo>
                <a:lnTo>
                  <a:pt x="5337" y="0"/>
                </a:lnTo>
                <a:lnTo>
                  <a:pt x="5094" y="2056"/>
                </a:lnTo>
                <a:lnTo>
                  <a:pt x="0" y="2084"/>
                </a:lnTo>
                <a:lnTo>
                  <a:pt x="0" y="0"/>
                </a:lnTo>
                <a:close/>
              </a:path>
              <a:path w="5752" h="2084">
                <a:moveTo>
                  <a:pt x="5148" y="2084"/>
                </a:moveTo>
                <a:lnTo>
                  <a:pt x="5416" y="0"/>
                </a:lnTo>
                <a:lnTo>
                  <a:pt x="5551" y="0"/>
                </a:lnTo>
                <a:lnTo>
                  <a:pt x="5282" y="2084"/>
                </a:lnTo>
                <a:lnTo>
                  <a:pt x="5148" y="2084"/>
                </a:lnTo>
                <a:close/>
              </a:path>
              <a:path w="5752" h="2084">
                <a:moveTo>
                  <a:pt x="5349" y="2084"/>
                </a:moveTo>
                <a:lnTo>
                  <a:pt x="5617" y="0"/>
                </a:lnTo>
                <a:lnTo>
                  <a:pt x="5752" y="0"/>
                </a:lnTo>
                <a:lnTo>
                  <a:pt x="5483" y="2084"/>
                </a:lnTo>
                <a:lnTo>
                  <a:pt x="5349" y="2084"/>
                </a:lnTo>
                <a:close/>
              </a:path>
            </a:pathLst>
          </a:custGeom>
          <a:solidFill>
            <a:srgbClr val="70AD47">
              <a:alpha val="100000"/>
            </a:srgbClr>
          </a:solidFill>
          <a:ln cap="flat">
            <a:miter lim="0"/>
          </a:ln>
        </p:spPr>
        <p:txBody>
          <a:bodyPr rtlCol="0"/>
          <a:lstStyle/>
          <a:p>
            <a:pPr algn="ctr"/>
            <a:r>
              <a:rPr lang="zh-CN" altLang="en-US" sz="1350" b="1" dirty="0">
                <a:latin typeface="微软雅黑" panose="020B0503020204020204" charset="-122"/>
                <a:ea typeface="微软雅黑" panose="020B0503020204020204" charset="-122"/>
                <a:cs typeface="微软雅黑" panose="020B0503020204020204" charset="-122"/>
              </a:rPr>
              <a:t>                                    </a:t>
            </a:r>
            <a:endParaRPr lang="en-US" altLang="zh-CN" sz="1350" b="1" dirty="0">
              <a:latin typeface="微软雅黑" panose="020B0503020204020204" charset="-122"/>
              <a:ea typeface="微软雅黑" panose="020B0503020204020204" charset="-122"/>
              <a:cs typeface="微软雅黑" panose="020B0503020204020204" charset="-122"/>
            </a:endParaRPr>
          </a:p>
          <a:p>
            <a:pPr algn="ctr"/>
            <a:r>
              <a:rPr lang="en-US" altLang="zh-CN" b="1" spc="30" dirty="0">
                <a:solidFill>
                  <a:srgbClr val="FFFFFF">
                    <a:alpha val="100000"/>
                  </a:srgbClr>
                </a:solidFill>
                <a:latin typeface="微软雅黑" panose="020B0503020204020204" charset="-122"/>
                <a:ea typeface="微软雅黑" panose="020B0503020204020204" charset="-122"/>
              </a:rPr>
              <a:t>   </a:t>
            </a:r>
            <a:endParaRPr lang="en-US" altLang="zh-CN" b="1" spc="30" dirty="0">
              <a:solidFill>
                <a:srgbClr val="FFFFFF">
                  <a:alpha val="100000"/>
                </a:srgbClr>
              </a:solidFill>
              <a:latin typeface="微软雅黑" panose="020B0503020204020204" charset="-122"/>
              <a:ea typeface="微软雅黑" panose="020B0503020204020204" charset="-122"/>
            </a:endParaRPr>
          </a:p>
          <a:p>
            <a:pPr algn="ctr"/>
            <a:r>
              <a:rPr lang="en-US" altLang="zh-CN" b="1" spc="30" dirty="0">
                <a:solidFill>
                  <a:srgbClr val="FFFFFF">
                    <a:alpha val="100000"/>
                  </a:srgbClr>
                </a:solidFill>
                <a:latin typeface="微软雅黑" panose="020B0503020204020204" charset="-122"/>
                <a:ea typeface="微软雅黑" panose="020B0503020204020204" charset="-122"/>
              </a:rPr>
              <a:t>                                   </a:t>
            </a:r>
            <a:endParaRPr lang="zh-CN" altLang="en-US" b="1" spc="30" dirty="0">
              <a:solidFill>
                <a:srgbClr val="FFFFFF">
                  <a:alpha val="100000"/>
                </a:srgbClr>
              </a:solidFill>
              <a:latin typeface="微软雅黑" panose="020B0503020204020204" charset="-122"/>
              <a:ea typeface="微软雅黑" panose="020B0503020204020204" charset="-122"/>
            </a:endParaRPr>
          </a:p>
          <a:p>
            <a:pPr algn="ctr"/>
            <a:endParaRPr lang="zh-CN" altLang="en-US" sz="1350" dirty="0"/>
          </a:p>
        </p:txBody>
      </p:sp>
      <p:sp>
        <p:nvSpPr>
          <p:cNvPr id="3" name="textbox 257"/>
          <p:cNvSpPr/>
          <p:nvPr/>
        </p:nvSpPr>
        <p:spPr>
          <a:xfrm>
            <a:off x="3356313" y="2815764"/>
            <a:ext cx="7926229" cy="999173"/>
          </a:xfrm>
          <a:prstGeom prst="rect">
            <a:avLst/>
          </a:prstGeom>
        </p:spPr>
        <p:txBody>
          <a:bodyPr vert="horz" wrap="square" lIns="0" tIns="0" rIns="0" bIns="0"/>
          <a:lstStyle/>
          <a:p>
            <a:pPr marL="535305" lvl="1" indent="0" algn="just" fontAlgn="auto">
              <a:lnSpc>
                <a:spcPct val="150000"/>
              </a:lnSpc>
            </a:pPr>
            <a:r>
              <a:rPr lang="en-US" altLang="zh-CN" sz="1500" dirty="0">
                <a:latin typeface="微软雅黑" panose="020B0503020204020204" charset="-122"/>
                <a:ea typeface="微软雅黑" panose="020B0503020204020204" charset="-122"/>
                <a:cs typeface="微软雅黑" panose="020B0503020204020204" charset="-122"/>
              </a:rPr>
              <a:t> </a:t>
            </a:r>
            <a:endParaRPr lang="zh-CN" altLang="zh-CN" sz="1500" b="1" kern="100" dirty="0">
              <a:effectLst/>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3745886" y="2859604"/>
            <a:ext cx="7253238" cy="783590"/>
          </a:xfrm>
          <a:prstGeom prst="rect">
            <a:avLst/>
          </a:prstGeom>
          <a:noFill/>
        </p:spPr>
        <p:txBody>
          <a:bodyPr wrap="square">
            <a:spAutoFit/>
          </a:bodyPr>
          <a:lstStyle/>
          <a:p>
            <a:r>
              <a:rPr lang="zh-CN" altLang="en-US" sz="1500" b="1" dirty="0">
                <a:solidFill>
                  <a:srgbClr val="FF0000"/>
                </a:solidFill>
                <a:latin typeface="微软雅黑" panose="020B0503020204020204" charset="-122"/>
                <a:ea typeface="微软雅黑" panose="020B0503020204020204" charset="-122"/>
              </a:rPr>
              <a:t>拥有双缓冲成分的晶体平衡液，改善酸中毒，不含葡萄糖</a:t>
            </a:r>
            <a:r>
              <a:rPr lang="zh-CN" altLang="en-US" sz="1500" dirty="0">
                <a:latin typeface="微软雅黑" panose="020B0503020204020204" charset="-122"/>
                <a:ea typeface="微软雅黑" panose="020B0503020204020204" charset="-122"/>
              </a:rPr>
              <a:t>，更适用于脓毒症，糖尿病患者，肝肾功能不全及乳酸代谢障碍患者以及</a:t>
            </a:r>
            <a:r>
              <a:rPr lang="en-US" altLang="zh-CN" sz="1500" dirty="0">
                <a:latin typeface="微软雅黑" panose="020B0503020204020204" charset="-122"/>
                <a:ea typeface="微软雅黑" panose="020B0503020204020204" charset="-122"/>
              </a:rPr>
              <a:t>ICU</a:t>
            </a:r>
            <a:r>
              <a:rPr lang="zh-CN" altLang="en-US" sz="1500" dirty="0">
                <a:latin typeface="微软雅黑" panose="020B0503020204020204" charset="-122"/>
                <a:ea typeface="微软雅黑" panose="020B0503020204020204" charset="-122"/>
              </a:rPr>
              <a:t>急抢救患者使用，</a:t>
            </a:r>
            <a:r>
              <a:rPr lang="zh-CN" altLang="en-US" sz="1500" b="1" dirty="0">
                <a:solidFill>
                  <a:srgbClr val="FF0000"/>
                </a:solidFill>
                <a:latin typeface="微软雅黑" panose="020B0503020204020204" charset="-122"/>
                <a:ea typeface="微软雅黑" panose="020B0503020204020204" charset="-122"/>
              </a:rPr>
              <a:t>弥补了无糖型醋酸平衡液目录短板。</a:t>
            </a:r>
            <a:endParaRPr lang="zh-CN" altLang="en-US" sz="1500" b="1" dirty="0">
              <a:solidFill>
                <a:srgbClr val="FF0000"/>
              </a:solidFill>
              <a:latin typeface="微软雅黑" panose="020B0503020204020204" charset="-122"/>
              <a:ea typeface="微软雅黑" panose="020B0503020204020204" charset="-122"/>
            </a:endParaRPr>
          </a:p>
        </p:txBody>
      </p:sp>
      <p:sp>
        <p:nvSpPr>
          <p:cNvPr id="6" name="文本框 5"/>
          <p:cNvSpPr txBox="1"/>
          <p:nvPr/>
        </p:nvSpPr>
        <p:spPr>
          <a:xfrm>
            <a:off x="1022350" y="3018790"/>
            <a:ext cx="1720215" cy="368300"/>
          </a:xfrm>
          <a:prstGeom prst="rect">
            <a:avLst/>
          </a:prstGeom>
          <a:noFill/>
        </p:spPr>
        <p:txBody>
          <a:bodyPr wrap="square" rtlCol="0">
            <a:spAutoFit/>
          </a:bodyPr>
          <a:lstStyle/>
          <a:p>
            <a:r>
              <a:rPr lang="zh-CN" altLang="en-US" b="1">
                <a:solidFill>
                  <a:schemeClr val="bg2"/>
                </a:solidFill>
                <a:latin typeface="微软雅黑" panose="020B0503020204020204" charset="-122"/>
                <a:ea typeface="微软雅黑" panose="020B0503020204020204" charset="-122"/>
              </a:rPr>
              <a:t>弥补目录短板</a:t>
            </a:r>
            <a:endParaRPr lang="zh-CN" altLang="en-US" b="1">
              <a:solidFill>
                <a:schemeClr val="bg2"/>
              </a:solidFill>
              <a:latin typeface="微软雅黑" panose="020B0503020204020204" charset="-122"/>
              <a:ea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菱形 4"/>
          <p:cNvSpPr/>
          <p:nvPr/>
        </p:nvSpPr>
        <p:spPr>
          <a:xfrm>
            <a:off x="494030" y="1465580"/>
            <a:ext cx="5182235" cy="5182235"/>
          </a:xfrm>
          <a:prstGeom prst="diamond">
            <a:avLst/>
          </a:prstGeom>
          <a:solidFill>
            <a:srgbClr val="007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panose="00020600040101010101" charset="-122"/>
            </a:endParaRPr>
          </a:p>
        </p:txBody>
      </p:sp>
      <p:pic>
        <p:nvPicPr>
          <p:cNvPr id="3" name="图片 2" descr="51miz-P1319122-ENPWZ9TX-1920x1280"/>
          <p:cNvPicPr>
            <a:picLocks noChangeAspect="1"/>
          </p:cNvPicPr>
          <p:nvPr/>
        </p:nvPicPr>
        <p:blipFill>
          <a:blip r:embed="rId1"/>
          <a:srcRect l="29112" t="244" r="4221" b="-244"/>
          <a:stretch>
            <a:fillRect/>
          </a:stretch>
        </p:blipFill>
        <p:spPr>
          <a:xfrm>
            <a:off x="494030" y="840740"/>
            <a:ext cx="5175885" cy="5175885"/>
          </a:xfrm>
          <a:prstGeom prst="diamond">
            <a:avLst/>
          </a:prstGeom>
          <a:effectLst>
            <a:innerShdw blurRad="114300">
              <a:prstClr val="black"/>
            </a:innerShdw>
          </a:effectLst>
        </p:spPr>
      </p:pic>
      <p:sp>
        <p:nvSpPr>
          <p:cNvPr id="4" name="菱形 3"/>
          <p:cNvSpPr/>
          <p:nvPr/>
        </p:nvSpPr>
        <p:spPr>
          <a:xfrm>
            <a:off x="1506220" y="1760855"/>
            <a:ext cx="3151505" cy="3151505"/>
          </a:xfrm>
          <a:prstGeom prst="diamond">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panose="00020600040101010101" charset="-122"/>
            </a:endParaRPr>
          </a:p>
        </p:txBody>
      </p:sp>
      <p:sp>
        <p:nvSpPr>
          <p:cNvPr id="2" name="文本框 1"/>
          <p:cNvSpPr txBox="1"/>
          <p:nvPr/>
        </p:nvSpPr>
        <p:spPr>
          <a:xfrm>
            <a:off x="1593215" y="3098800"/>
            <a:ext cx="2978150" cy="700405"/>
          </a:xfrm>
          <a:prstGeom prst="rect">
            <a:avLst/>
          </a:prstGeom>
          <a:noFill/>
        </p:spPr>
        <p:txBody>
          <a:bodyPr wrap="square" rtlCol="0">
            <a:spAutoFit/>
          </a:bodyPr>
          <a:lstStyle/>
          <a:p>
            <a:pPr algn="ctr">
              <a:lnSpc>
                <a:spcPct val="110000"/>
              </a:lnSpc>
            </a:pPr>
            <a:r>
              <a:rPr lang="zh-CN" altLang="en-US" sz="3600" b="1">
                <a:solidFill>
                  <a:srgbClr val="0076BA"/>
                </a:solidFill>
                <a:effectLst/>
                <a:cs typeface="阿里巴巴普惠体" panose="00020600040101010101" charset="-122"/>
              </a:rPr>
              <a:t>目</a:t>
            </a:r>
            <a:r>
              <a:rPr lang="en-US" altLang="zh-CN" sz="3600" b="1">
                <a:solidFill>
                  <a:srgbClr val="0076BA"/>
                </a:solidFill>
                <a:effectLst/>
                <a:cs typeface="阿里巴巴普惠体" panose="00020600040101010101" charset="-122"/>
              </a:rPr>
              <a:t> </a:t>
            </a:r>
            <a:r>
              <a:rPr lang="zh-CN" altLang="en-US" sz="3600" b="1">
                <a:solidFill>
                  <a:srgbClr val="0076BA"/>
                </a:solidFill>
                <a:effectLst/>
                <a:cs typeface="阿里巴巴普惠体" panose="00020600040101010101" charset="-122"/>
              </a:rPr>
              <a:t>录</a:t>
            </a:r>
            <a:endParaRPr lang="en-US" altLang="zh-CN" sz="3600" b="1">
              <a:solidFill>
                <a:srgbClr val="0076BA"/>
              </a:solidFill>
              <a:effectLst/>
              <a:cs typeface="阿里巴巴普惠体" panose="00020600040101010101" charset="-122"/>
            </a:endParaRPr>
          </a:p>
        </p:txBody>
      </p:sp>
      <p:sp>
        <p:nvSpPr>
          <p:cNvPr id="61481" name="Rectangle 41"/>
          <p:cNvSpPr>
            <a:spLocks noChangeArrowheads="1"/>
          </p:cNvSpPr>
          <p:nvPr/>
        </p:nvSpPr>
        <p:spPr bwMode="auto">
          <a:xfrm>
            <a:off x="6796088" y="526098"/>
            <a:ext cx="4608512" cy="1106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50000"/>
              </a:lnSpc>
              <a:buClr>
                <a:schemeClr val="hlink"/>
              </a:buClr>
              <a:buFont typeface="阿里巴巴普惠体" panose="00020600040101010101" charset="-122"/>
              <a:buNone/>
            </a:pPr>
            <a:r>
              <a:rPr lang="en-US" altLang="zh-CN" sz="4400" b="1" dirty="0">
                <a:solidFill>
                  <a:srgbClr val="0076BA"/>
                </a:solidFill>
                <a:effectLst>
                  <a:outerShdw blurRad="38100" dist="38100" dir="2700000" algn="tl">
                    <a:srgbClr val="000000">
                      <a:alpha val="43137"/>
                    </a:srgbClr>
                  </a:outerShdw>
                </a:effectLst>
                <a:ea typeface="阿里巴巴普惠体" panose="00020600040101010101" charset="-122"/>
                <a:cs typeface="阿里巴巴普惠体" panose="00020600040101010101" charset="-122"/>
              </a:rPr>
              <a:t>01</a:t>
            </a:r>
            <a:r>
              <a:rPr lang="en-US" altLang="zh-CN" sz="4000" b="1" dirty="0">
                <a:solidFill>
                  <a:srgbClr val="0076BA"/>
                </a:solidFill>
                <a:ea typeface="阿里巴巴普惠体" panose="00020600040101010101" charset="-122"/>
                <a:cs typeface="阿里巴巴普惠体" panose="00020600040101010101" charset="-122"/>
              </a:rPr>
              <a:t> </a:t>
            </a:r>
            <a:r>
              <a:rPr lang="zh-CN" altLang="en-US" sz="2800" dirty="0">
                <a:solidFill>
                  <a:schemeClr val="tx1"/>
                </a:solidFill>
                <a:ea typeface="阿里巴巴普惠体" panose="00020600040101010101" charset="-122"/>
                <a:cs typeface="阿里巴巴普惠体" panose="00020600040101010101" charset="-122"/>
              </a:rPr>
              <a:t>药品基本信息</a:t>
            </a:r>
            <a:endParaRPr lang="zh-CN" altLang="en-US" sz="2800" dirty="0">
              <a:solidFill>
                <a:schemeClr val="tx1"/>
              </a:solidFill>
              <a:ea typeface="阿里巴巴普惠体" panose="00020600040101010101" charset="-122"/>
              <a:cs typeface="阿里巴巴普惠体" panose="00020600040101010101" charset="-122"/>
            </a:endParaRPr>
          </a:p>
        </p:txBody>
      </p:sp>
      <p:sp>
        <p:nvSpPr>
          <p:cNvPr id="61482" name="Rectangle 42"/>
          <p:cNvSpPr>
            <a:spLocks noChangeArrowheads="1"/>
          </p:cNvSpPr>
          <p:nvPr/>
        </p:nvSpPr>
        <p:spPr bwMode="auto">
          <a:xfrm>
            <a:off x="6790690" y="1633220"/>
            <a:ext cx="5082540" cy="1106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50000"/>
              </a:lnSpc>
              <a:buClr>
                <a:schemeClr val="hlink"/>
              </a:buClr>
              <a:buFont typeface="阿里巴巴普惠体" panose="00020600040101010101" charset="-122"/>
              <a:buNone/>
            </a:pPr>
            <a:r>
              <a:rPr lang="en-US" altLang="zh-CN" sz="4400" b="1" dirty="0">
                <a:solidFill>
                  <a:srgbClr val="0076BA"/>
                </a:solidFill>
                <a:effectLst>
                  <a:outerShdw blurRad="38100" dist="38100" dir="2700000" algn="tl">
                    <a:srgbClr val="000000">
                      <a:alpha val="43137"/>
                    </a:srgbClr>
                  </a:outerShdw>
                </a:effectLst>
                <a:ea typeface="阿里巴巴普惠体" panose="00020600040101010101" charset="-122"/>
                <a:cs typeface="阿里巴巴普惠体" panose="00020600040101010101" charset="-122"/>
              </a:rPr>
              <a:t>02</a:t>
            </a:r>
            <a:r>
              <a:rPr lang="en-US" altLang="zh-CN" sz="4400" b="1" dirty="0">
                <a:solidFill>
                  <a:srgbClr val="0076BA"/>
                </a:solidFill>
                <a:ea typeface="阿里巴巴普惠体" panose="00020600040101010101" charset="-122"/>
                <a:cs typeface="阿里巴巴普惠体" panose="00020600040101010101" charset="-122"/>
              </a:rPr>
              <a:t> </a:t>
            </a:r>
            <a:r>
              <a:rPr lang="zh-CN" altLang="en-US" sz="2800" dirty="0">
                <a:solidFill>
                  <a:schemeClr val="tx1"/>
                </a:solidFill>
                <a:ea typeface="阿里巴巴普惠体" panose="00020600040101010101" charset="-122"/>
                <a:cs typeface="阿里巴巴普惠体" panose="00020600040101010101" charset="-122"/>
              </a:rPr>
              <a:t>安全性</a:t>
            </a:r>
            <a:endParaRPr lang="zh-CN" altLang="en-US" sz="2800" dirty="0">
              <a:solidFill>
                <a:schemeClr val="tx1"/>
              </a:solidFill>
              <a:ea typeface="阿里巴巴普惠体" panose="00020600040101010101" charset="-122"/>
              <a:cs typeface="阿里巴巴普惠体" panose="00020600040101010101" charset="-122"/>
            </a:endParaRPr>
          </a:p>
        </p:txBody>
      </p:sp>
      <p:sp>
        <p:nvSpPr>
          <p:cNvPr id="61484" name="Rectangle 44"/>
          <p:cNvSpPr>
            <a:spLocks noChangeArrowheads="1"/>
          </p:cNvSpPr>
          <p:nvPr/>
        </p:nvSpPr>
        <p:spPr bwMode="auto">
          <a:xfrm>
            <a:off x="6872606" y="2788285"/>
            <a:ext cx="4824413" cy="1106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50000"/>
              </a:lnSpc>
              <a:buClr>
                <a:schemeClr val="hlink"/>
              </a:buClr>
              <a:buFont typeface="阿里巴巴普惠体" panose="00020600040101010101" charset="-122"/>
              <a:buNone/>
            </a:pPr>
            <a:r>
              <a:rPr lang="en-US" altLang="zh-CN" sz="4400" b="1" dirty="0">
                <a:solidFill>
                  <a:srgbClr val="0076BA"/>
                </a:solidFill>
                <a:effectLst>
                  <a:outerShdw blurRad="38100" dist="38100" dir="2700000" algn="tl">
                    <a:srgbClr val="000000">
                      <a:alpha val="43137"/>
                    </a:srgbClr>
                  </a:outerShdw>
                </a:effectLst>
                <a:ea typeface="阿里巴巴普惠体" panose="00020600040101010101" charset="-122"/>
                <a:cs typeface="阿里巴巴普惠体" panose="00020600040101010101" charset="-122"/>
              </a:rPr>
              <a:t>03 </a:t>
            </a:r>
            <a:r>
              <a:rPr lang="zh-CN" altLang="en-US" sz="2800" dirty="0">
                <a:solidFill>
                  <a:schemeClr val="tx1"/>
                </a:solidFill>
                <a:effectLst/>
                <a:ea typeface="阿里巴巴普惠体" panose="00020600040101010101" charset="-122"/>
                <a:cs typeface="阿里巴巴普惠体" panose="00020600040101010101" charset="-122"/>
              </a:rPr>
              <a:t>有效性</a:t>
            </a:r>
            <a:endParaRPr lang="zh-CN" altLang="en-US" sz="2800" dirty="0">
              <a:solidFill>
                <a:schemeClr val="tx1"/>
              </a:solidFill>
              <a:effectLst/>
              <a:ea typeface="阿里巴巴普惠体" panose="00020600040101010101" charset="-122"/>
              <a:cs typeface="阿里巴巴普惠体" panose="00020600040101010101" charset="-122"/>
            </a:endParaRPr>
          </a:p>
        </p:txBody>
      </p:sp>
      <p:sp>
        <p:nvSpPr>
          <p:cNvPr id="61485" name="Rectangle 45"/>
          <p:cNvSpPr>
            <a:spLocks noChangeArrowheads="1"/>
          </p:cNvSpPr>
          <p:nvPr/>
        </p:nvSpPr>
        <p:spPr bwMode="auto">
          <a:xfrm>
            <a:off x="6872288" y="3942715"/>
            <a:ext cx="4895850" cy="1106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50000"/>
              </a:lnSpc>
              <a:buClr>
                <a:schemeClr val="hlink"/>
              </a:buClr>
              <a:buFont typeface="阿里巴巴普惠体" panose="00020600040101010101" charset="-122"/>
              <a:buNone/>
            </a:pPr>
            <a:r>
              <a:rPr lang="en-US" altLang="zh-CN" sz="4400" b="1" dirty="0">
                <a:solidFill>
                  <a:srgbClr val="0076BA"/>
                </a:solidFill>
                <a:effectLst>
                  <a:outerShdw blurRad="38100" dist="38100" dir="2700000" algn="tl">
                    <a:srgbClr val="000000">
                      <a:alpha val="43137"/>
                    </a:srgbClr>
                  </a:outerShdw>
                </a:effectLst>
                <a:ea typeface="阿里巴巴普惠体" panose="00020600040101010101" charset="-122"/>
                <a:cs typeface="阿里巴巴普惠体" panose="00020600040101010101" charset="-122"/>
              </a:rPr>
              <a:t>04 </a:t>
            </a:r>
            <a:r>
              <a:rPr lang="zh-CN" altLang="en-US" sz="2800" dirty="0">
                <a:solidFill>
                  <a:schemeClr val="tx1"/>
                </a:solidFill>
                <a:ea typeface="阿里巴巴普惠体" panose="00020600040101010101" charset="-122"/>
                <a:cs typeface="阿里巴巴普惠体" panose="00020600040101010101" charset="-122"/>
              </a:rPr>
              <a:t>创新性</a:t>
            </a:r>
            <a:endParaRPr lang="zh-CN" altLang="en-US" sz="2800" dirty="0">
              <a:solidFill>
                <a:schemeClr val="tx1"/>
              </a:solidFill>
              <a:ea typeface="阿里巴巴普惠体" panose="00020600040101010101" charset="-122"/>
              <a:cs typeface="阿里巴巴普惠体" panose="00020600040101010101" charset="-122"/>
            </a:endParaRPr>
          </a:p>
        </p:txBody>
      </p:sp>
      <p:grpSp>
        <p:nvGrpSpPr>
          <p:cNvPr id="17" name="组合 16"/>
          <p:cNvGrpSpPr/>
          <p:nvPr/>
        </p:nvGrpSpPr>
        <p:grpSpPr>
          <a:xfrm>
            <a:off x="6003925" y="3004820"/>
            <a:ext cx="792480" cy="792480"/>
            <a:chOff x="14421" y="7257"/>
            <a:chExt cx="1248" cy="1248"/>
          </a:xfrm>
        </p:grpSpPr>
        <p:sp>
          <p:nvSpPr>
            <p:cNvPr id="6" name="菱形 5"/>
            <p:cNvSpPr/>
            <p:nvPr/>
          </p:nvSpPr>
          <p:spPr>
            <a:xfrm>
              <a:off x="14421" y="7257"/>
              <a:ext cx="1248" cy="1248"/>
            </a:xfrm>
            <a:prstGeom prst="diamond">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panose="00020600040101010101" charset="-122"/>
              </a:endParaRPr>
            </a:p>
          </p:txBody>
        </p:sp>
        <p:sp>
          <p:nvSpPr>
            <p:cNvPr id="12" name="AutoShape 19"/>
            <p:cNvSpPr>
              <a:spLocks noChangeAspect="1"/>
            </p:cNvSpPr>
            <p:nvPr/>
          </p:nvSpPr>
          <p:spPr bwMode="auto">
            <a:xfrm>
              <a:off x="14778" y="7628"/>
              <a:ext cx="499" cy="500"/>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rgbClr val="0076BA"/>
            </a:solidFill>
            <a:ln>
              <a:noFill/>
            </a:ln>
            <a:effectLst/>
          </p:spPr>
          <p:txBody>
            <a:bodyPr lIns="50789" tIns="50789" rIns="50789" bIns="50789" anchor="ctr"/>
            <a:lstStyle/>
            <a:p>
              <a:pPr defTabSz="457200">
                <a:defRPr/>
              </a:pPr>
              <a:endParaRPr lang="es-ES" sz="3600" dirty="0">
                <a:solidFill>
                  <a:schemeClr val="bg1"/>
                </a:solidFill>
                <a:effectLst>
                  <a:outerShdw blurRad="38100" dist="38100" dir="2700000" algn="tl">
                    <a:srgbClr val="000000"/>
                  </a:outerShdw>
                </a:effectLst>
                <a:latin typeface="阿里巴巴普惠体" panose="00020600040101010101" charset="-122"/>
                <a:cs typeface="阿里巴巴普惠体" panose="00020600040101010101" charset="-122"/>
                <a:sym typeface="阿里巴巴普惠体" panose="00020600040101010101" charset="-122"/>
              </a:endParaRPr>
            </a:p>
          </p:txBody>
        </p:sp>
      </p:grpSp>
      <p:grpSp>
        <p:nvGrpSpPr>
          <p:cNvPr id="10" name="组合 9"/>
          <p:cNvGrpSpPr/>
          <p:nvPr/>
        </p:nvGrpSpPr>
        <p:grpSpPr>
          <a:xfrm>
            <a:off x="6003925" y="1889760"/>
            <a:ext cx="792480" cy="792480"/>
            <a:chOff x="12694" y="7257"/>
            <a:chExt cx="1248" cy="1248"/>
          </a:xfrm>
        </p:grpSpPr>
        <p:sp>
          <p:nvSpPr>
            <p:cNvPr id="7" name="菱形 6"/>
            <p:cNvSpPr/>
            <p:nvPr/>
          </p:nvSpPr>
          <p:spPr>
            <a:xfrm>
              <a:off x="12694" y="7257"/>
              <a:ext cx="1248" cy="1248"/>
            </a:xfrm>
            <a:prstGeom prst="diamond">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panose="00020600040101010101" charset="-122"/>
              </a:endParaRPr>
            </a:p>
          </p:txBody>
        </p:sp>
        <p:sp>
          <p:nvSpPr>
            <p:cNvPr id="13" name="AutoShape 114"/>
            <p:cNvSpPr>
              <a:spLocks noChangeAspect="1"/>
            </p:cNvSpPr>
            <p:nvPr/>
          </p:nvSpPr>
          <p:spPr bwMode="auto">
            <a:xfrm>
              <a:off x="13041" y="7586"/>
              <a:ext cx="553" cy="5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rgbClr val="0076BA"/>
            </a:solidFill>
            <a:ln>
              <a:noFill/>
            </a:ln>
            <a:effectLst/>
          </p:spPr>
          <p:txBody>
            <a:bodyPr lIns="50789" tIns="50789" rIns="50789" bIns="50789" anchor="ctr"/>
            <a:lstStyle/>
            <a:p>
              <a:pPr defTabSz="457200">
                <a:defRPr/>
              </a:pPr>
              <a:endParaRPr lang="es-ES" sz="3600" dirty="0">
                <a:solidFill>
                  <a:schemeClr val="bg1"/>
                </a:solidFill>
                <a:effectLst>
                  <a:outerShdw blurRad="38100" dist="38100" dir="2700000" algn="tl">
                    <a:srgbClr val="000000"/>
                  </a:outerShdw>
                </a:effectLst>
                <a:latin typeface="阿里巴巴普惠体" panose="00020600040101010101" charset="-122"/>
                <a:cs typeface="阿里巴巴普惠体" panose="00020600040101010101" charset="-122"/>
                <a:sym typeface="阿里巴巴普惠体" panose="00020600040101010101" charset="-122"/>
              </a:endParaRPr>
            </a:p>
          </p:txBody>
        </p:sp>
      </p:grpSp>
      <p:grpSp>
        <p:nvGrpSpPr>
          <p:cNvPr id="8" name="组合 7"/>
          <p:cNvGrpSpPr/>
          <p:nvPr/>
        </p:nvGrpSpPr>
        <p:grpSpPr>
          <a:xfrm>
            <a:off x="5998210" y="840740"/>
            <a:ext cx="792480" cy="792480"/>
            <a:chOff x="10966" y="7257"/>
            <a:chExt cx="1248" cy="1248"/>
          </a:xfrm>
        </p:grpSpPr>
        <p:sp>
          <p:nvSpPr>
            <p:cNvPr id="9" name="菱形 8"/>
            <p:cNvSpPr/>
            <p:nvPr/>
          </p:nvSpPr>
          <p:spPr>
            <a:xfrm>
              <a:off x="10966" y="7257"/>
              <a:ext cx="1248" cy="1248"/>
            </a:xfrm>
            <a:prstGeom prst="diamond">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panose="00020600040101010101" charset="-122"/>
              </a:endParaRPr>
            </a:p>
          </p:txBody>
        </p:sp>
        <p:sp>
          <p:nvSpPr>
            <p:cNvPr id="14" name="AutoShape 115"/>
            <p:cNvSpPr>
              <a:spLocks noChangeAspect="1"/>
            </p:cNvSpPr>
            <p:nvPr/>
          </p:nvSpPr>
          <p:spPr bwMode="auto">
            <a:xfrm>
              <a:off x="11322" y="7602"/>
              <a:ext cx="536" cy="5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0076BA"/>
            </a:solidFill>
            <a:ln>
              <a:noFill/>
            </a:ln>
            <a:effectLst/>
          </p:spPr>
          <p:txBody>
            <a:bodyPr lIns="50789" tIns="50789" rIns="50789" bIns="50789" anchor="ctr"/>
            <a:lstStyle/>
            <a:p>
              <a:pPr defTabSz="457200">
                <a:defRPr/>
              </a:pPr>
              <a:endParaRPr lang="es-ES" sz="3600" dirty="0">
                <a:solidFill>
                  <a:srgbClr val="44CEB9"/>
                </a:solidFill>
                <a:effectLst>
                  <a:outerShdw blurRad="38100" dist="38100" dir="2700000" algn="tl">
                    <a:srgbClr val="000000"/>
                  </a:outerShdw>
                </a:effectLst>
                <a:latin typeface="阿里巴巴普惠体" panose="00020600040101010101" charset="-122"/>
                <a:cs typeface="阿里巴巴普惠体" panose="00020600040101010101" charset="-122"/>
                <a:sym typeface="阿里巴巴普惠体" panose="00020600040101010101" charset="-122"/>
              </a:endParaRPr>
            </a:p>
          </p:txBody>
        </p:sp>
      </p:grpSp>
      <p:grpSp>
        <p:nvGrpSpPr>
          <p:cNvPr id="18" name="组合 17"/>
          <p:cNvGrpSpPr/>
          <p:nvPr/>
        </p:nvGrpSpPr>
        <p:grpSpPr>
          <a:xfrm>
            <a:off x="6003925" y="4119880"/>
            <a:ext cx="792480" cy="792480"/>
            <a:chOff x="16148" y="7257"/>
            <a:chExt cx="1248" cy="1248"/>
          </a:xfrm>
        </p:grpSpPr>
        <p:sp>
          <p:nvSpPr>
            <p:cNvPr id="11" name="菱形 10"/>
            <p:cNvSpPr/>
            <p:nvPr/>
          </p:nvSpPr>
          <p:spPr>
            <a:xfrm>
              <a:off x="16148" y="7257"/>
              <a:ext cx="1248" cy="1248"/>
            </a:xfrm>
            <a:prstGeom prst="diamond">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panose="00020600040101010101" charset="-122"/>
              </a:endParaRPr>
            </a:p>
          </p:txBody>
        </p:sp>
        <p:sp>
          <p:nvSpPr>
            <p:cNvPr id="15" name="Freeform 523"/>
            <p:cNvSpPr>
              <a:spLocks noChangeAspect="1" noChangeArrowheads="1"/>
            </p:cNvSpPr>
            <p:nvPr/>
          </p:nvSpPr>
          <p:spPr bwMode="auto">
            <a:xfrm>
              <a:off x="16496" y="7586"/>
              <a:ext cx="530" cy="527"/>
            </a:xfrm>
            <a:custGeom>
              <a:avLst/>
              <a:gdLst>
                <a:gd name="T0" fmla="*/ 268 w 1406"/>
                <a:gd name="T1" fmla="*/ 786 h 1397"/>
                <a:gd name="T2" fmla="*/ 268 w 1406"/>
                <a:gd name="T3" fmla="*/ 1396 h 1397"/>
                <a:gd name="T4" fmla="*/ 310 w 1406"/>
                <a:gd name="T5" fmla="*/ 1396 h 1397"/>
                <a:gd name="T6" fmla="*/ 351 w 1406"/>
                <a:gd name="T7" fmla="*/ 1396 h 1397"/>
                <a:gd name="T8" fmla="*/ 351 w 1406"/>
                <a:gd name="T9" fmla="*/ 786 h 1397"/>
                <a:gd name="T10" fmla="*/ 310 w 1406"/>
                <a:gd name="T11" fmla="*/ 786 h 1397"/>
                <a:gd name="T12" fmla="*/ 268 w 1406"/>
                <a:gd name="T13" fmla="*/ 786 h 1397"/>
                <a:gd name="T14" fmla="*/ 1054 w 1406"/>
                <a:gd name="T15" fmla="*/ 786 h 1397"/>
                <a:gd name="T16" fmla="*/ 1054 w 1406"/>
                <a:gd name="T17" fmla="*/ 1396 h 1397"/>
                <a:gd name="T18" fmla="*/ 1096 w 1406"/>
                <a:gd name="T19" fmla="*/ 1396 h 1397"/>
                <a:gd name="T20" fmla="*/ 1137 w 1406"/>
                <a:gd name="T21" fmla="*/ 1396 h 1397"/>
                <a:gd name="T22" fmla="*/ 1137 w 1406"/>
                <a:gd name="T23" fmla="*/ 786 h 1397"/>
                <a:gd name="T24" fmla="*/ 1096 w 1406"/>
                <a:gd name="T25" fmla="*/ 786 h 1397"/>
                <a:gd name="T26" fmla="*/ 1054 w 1406"/>
                <a:gd name="T27" fmla="*/ 786 h 1397"/>
                <a:gd name="T28" fmla="*/ 1405 w 1406"/>
                <a:gd name="T29" fmla="*/ 702 h 1397"/>
                <a:gd name="T30" fmla="*/ 703 w 1406"/>
                <a:gd name="T31" fmla="*/ 0 h 1397"/>
                <a:gd name="T32" fmla="*/ 0 w 1406"/>
                <a:gd name="T33" fmla="*/ 702 h 1397"/>
                <a:gd name="T34" fmla="*/ 42 w 1406"/>
                <a:gd name="T35" fmla="*/ 936 h 1397"/>
                <a:gd name="T36" fmla="*/ 0 w 1406"/>
                <a:gd name="T37" fmla="*/ 1095 h 1397"/>
                <a:gd name="T38" fmla="*/ 176 w 1406"/>
                <a:gd name="T39" fmla="*/ 1371 h 1397"/>
                <a:gd name="T40" fmla="*/ 176 w 1406"/>
                <a:gd name="T41" fmla="*/ 811 h 1397"/>
                <a:gd name="T42" fmla="*/ 101 w 1406"/>
                <a:gd name="T43" fmla="*/ 870 h 1397"/>
                <a:gd name="T44" fmla="*/ 92 w 1406"/>
                <a:gd name="T45" fmla="*/ 744 h 1397"/>
                <a:gd name="T46" fmla="*/ 703 w 1406"/>
                <a:gd name="T47" fmla="*/ 134 h 1397"/>
                <a:gd name="T48" fmla="*/ 1313 w 1406"/>
                <a:gd name="T49" fmla="*/ 744 h 1397"/>
                <a:gd name="T50" fmla="*/ 1305 w 1406"/>
                <a:gd name="T51" fmla="*/ 870 h 1397"/>
                <a:gd name="T52" fmla="*/ 1229 w 1406"/>
                <a:gd name="T53" fmla="*/ 811 h 1397"/>
                <a:gd name="T54" fmla="*/ 1229 w 1406"/>
                <a:gd name="T55" fmla="*/ 1371 h 1397"/>
                <a:gd name="T56" fmla="*/ 1405 w 1406"/>
                <a:gd name="T57" fmla="*/ 1095 h 1397"/>
                <a:gd name="T58" fmla="*/ 1363 w 1406"/>
                <a:gd name="T59" fmla="*/ 936 h 1397"/>
                <a:gd name="T60" fmla="*/ 1405 w 1406"/>
                <a:gd name="T61" fmla="*/ 702 h 1397"/>
                <a:gd name="T62" fmla="*/ 1405 w 1406"/>
                <a:gd name="T63" fmla="*/ 702 h 1397"/>
                <a:gd name="T64" fmla="*/ 1405 w 1406"/>
                <a:gd name="T65" fmla="*/ 702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6" h="1397">
                  <a:moveTo>
                    <a:pt x="268" y="786"/>
                  </a:moveTo>
                  <a:cubicBezTo>
                    <a:pt x="268" y="1396"/>
                    <a:pt x="268" y="1396"/>
                    <a:pt x="268" y="1396"/>
                  </a:cubicBezTo>
                  <a:cubicBezTo>
                    <a:pt x="276" y="1396"/>
                    <a:pt x="293" y="1396"/>
                    <a:pt x="310" y="1396"/>
                  </a:cubicBezTo>
                  <a:cubicBezTo>
                    <a:pt x="351" y="1396"/>
                    <a:pt x="351" y="1396"/>
                    <a:pt x="351" y="1396"/>
                  </a:cubicBezTo>
                  <a:cubicBezTo>
                    <a:pt x="351" y="786"/>
                    <a:pt x="351" y="786"/>
                    <a:pt x="351" y="786"/>
                  </a:cubicBezTo>
                  <a:cubicBezTo>
                    <a:pt x="310" y="786"/>
                    <a:pt x="310" y="786"/>
                    <a:pt x="310" y="786"/>
                  </a:cubicBezTo>
                  <a:cubicBezTo>
                    <a:pt x="293" y="786"/>
                    <a:pt x="276" y="786"/>
                    <a:pt x="268" y="786"/>
                  </a:cubicBezTo>
                  <a:close/>
                  <a:moveTo>
                    <a:pt x="1054" y="786"/>
                  </a:moveTo>
                  <a:cubicBezTo>
                    <a:pt x="1054" y="1396"/>
                    <a:pt x="1054" y="1396"/>
                    <a:pt x="1054" y="1396"/>
                  </a:cubicBezTo>
                  <a:cubicBezTo>
                    <a:pt x="1096" y="1396"/>
                    <a:pt x="1096" y="1396"/>
                    <a:pt x="1096" y="1396"/>
                  </a:cubicBezTo>
                  <a:cubicBezTo>
                    <a:pt x="1112" y="1396"/>
                    <a:pt x="1129" y="1396"/>
                    <a:pt x="1137" y="1396"/>
                  </a:cubicBezTo>
                  <a:cubicBezTo>
                    <a:pt x="1137" y="786"/>
                    <a:pt x="1137" y="786"/>
                    <a:pt x="1137" y="786"/>
                  </a:cubicBezTo>
                  <a:cubicBezTo>
                    <a:pt x="1129" y="786"/>
                    <a:pt x="1112" y="786"/>
                    <a:pt x="1096" y="786"/>
                  </a:cubicBezTo>
                  <a:lnTo>
                    <a:pt x="1054" y="786"/>
                  </a:lnTo>
                  <a:close/>
                  <a:moveTo>
                    <a:pt x="1405" y="702"/>
                  </a:moveTo>
                  <a:cubicBezTo>
                    <a:pt x="1405" y="309"/>
                    <a:pt x="1087" y="0"/>
                    <a:pt x="703" y="0"/>
                  </a:cubicBezTo>
                  <a:cubicBezTo>
                    <a:pt x="318" y="0"/>
                    <a:pt x="0" y="309"/>
                    <a:pt x="0" y="702"/>
                  </a:cubicBezTo>
                  <a:cubicBezTo>
                    <a:pt x="0" y="786"/>
                    <a:pt x="17" y="861"/>
                    <a:pt x="42" y="936"/>
                  </a:cubicBezTo>
                  <a:cubicBezTo>
                    <a:pt x="17" y="978"/>
                    <a:pt x="0" y="1037"/>
                    <a:pt x="0" y="1095"/>
                  </a:cubicBezTo>
                  <a:cubicBezTo>
                    <a:pt x="0" y="1212"/>
                    <a:pt x="76" y="1321"/>
                    <a:pt x="176" y="1371"/>
                  </a:cubicBezTo>
                  <a:cubicBezTo>
                    <a:pt x="176" y="811"/>
                    <a:pt x="176" y="811"/>
                    <a:pt x="176" y="811"/>
                  </a:cubicBezTo>
                  <a:cubicBezTo>
                    <a:pt x="151" y="828"/>
                    <a:pt x="126" y="844"/>
                    <a:pt x="101" y="870"/>
                  </a:cubicBezTo>
                  <a:cubicBezTo>
                    <a:pt x="92" y="828"/>
                    <a:pt x="92" y="786"/>
                    <a:pt x="92" y="744"/>
                  </a:cubicBezTo>
                  <a:cubicBezTo>
                    <a:pt x="92" y="401"/>
                    <a:pt x="368" y="134"/>
                    <a:pt x="703" y="134"/>
                  </a:cubicBezTo>
                  <a:cubicBezTo>
                    <a:pt x="1037" y="134"/>
                    <a:pt x="1313" y="401"/>
                    <a:pt x="1313" y="744"/>
                  </a:cubicBezTo>
                  <a:cubicBezTo>
                    <a:pt x="1313" y="786"/>
                    <a:pt x="1313" y="828"/>
                    <a:pt x="1305" y="870"/>
                  </a:cubicBezTo>
                  <a:cubicBezTo>
                    <a:pt x="1279" y="844"/>
                    <a:pt x="1254" y="828"/>
                    <a:pt x="1229" y="811"/>
                  </a:cubicBezTo>
                  <a:cubicBezTo>
                    <a:pt x="1229" y="1371"/>
                    <a:pt x="1229" y="1371"/>
                    <a:pt x="1229" y="1371"/>
                  </a:cubicBezTo>
                  <a:cubicBezTo>
                    <a:pt x="1330" y="1321"/>
                    <a:pt x="1405" y="1212"/>
                    <a:pt x="1405" y="1095"/>
                  </a:cubicBezTo>
                  <a:cubicBezTo>
                    <a:pt x="1405" y="1037"/>
                    <a:pt x="1388" y="978"/>
                    <a:pt x="1363" y="936"/>
                  </a:cubicBezTo>
                  <a:cubicBezTo>
                    <a:pt x="1388" y="861"/>
                    <a:pt x="1405" y="786"/>
                    <a:pt x="1405" y="702"/>
                  </a:cubicBezTo>
                  <a:close/>
                  <a:moveTo>
                    <a:pt x="1405" y="702"/>
                  </a:moveTo>
                  <a:lnTo>
                    <a:pt x="1405" y="702"/>
                  </a:lnTo>
                  <a:close/>
                </a:path>
              </a:pathLst>
            </a:custGeom>
            <a:solidFill>
              <a:srgbClr val="0076BA"/>
            </a:solidFill>
            <a:ln>
              <a:noFill/>
            </a:ln>
            <a:effectLst/>
          </p:spPr>
          <p:txBody>
            <a:bodyPr wrap="none" lIns="243785" tIns="121892" rIns="243785" bIns="121892" anchor="ctr"/>
            <a:lstStyle/>
            <a:p>
              <a:pPr>
                <a:defRPr/>
              </a:pPr>
              <a:endParaRPr lang="en-US" sz="2400" dirty="0">
                <a:ea typeface="阿里巴巴普惠体" panose="00020600040101010101" charset="-122"/>
                <a:cs typeface="阿里巴巴普惠体" panose="00020600040101010101" charset="-122"/>
              </a:endParaRPr>
            </a:p>
          </p:txBody>
        </p:sp>
      </p:grpSp>
      <p:grpSp>
        <p:nvGrpSpPr>
          <p:cNvPr id="16" name="组合 15"/>
          <p:cNvGrpSpPr/>
          <p:nvPr/>
        </p:nvGrpSpPr>
        <p:grpSpPr>
          <a:xfrm>
            <a:off x="6003925" y="5345430"/>
            <a:ext cx="792480" cy="792480"/>
            <a:chOff x="12694" y="7257"/>
            <a:chExt cx="1248" cy="1248"/>
          </a:xfrm>
        </p:grpSpPr>
        <p:sp>
          <p:nvSpPr>
            <p:cNvPr id="19" name="菱形 18"/>
            <p:cNvSpPr/>
            <p:nvPr/>
          </p:nvSpPr>
          <p:spPr>
            <a:xfrm>
              <a:off x="12694" y="7257"/>
              <a:ext cx="1248" cy="1248"/>
            </a:xfrm>
            <a:prstGeom prst="diamond">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panose="00020600040101010101" charset="-122"/>
              </a:endParaRPr>
            </a:p>
          </p:txBody>
        </p:sp>
        <p:sp>
          <p:nvSpPr>
            <p:cNvPr id="20" name="AutoShape 114"/>
            <p:cNvSpPr>
              <a:spLocks noChangeAspect="1"/>
            </p:cNvSpPr>
            <p:nvPr/>
          </p:nvSpPr>
          <p:spPr bwMode="auto">
            <a:xfrm>
              <a:off x="13041" y="7586"/>
              <a:ext cx="553" cy="5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rgbClr val="0076BA"/>
            </a:solidFill>
            <a:ln>
              <a:noFill/>
            </a:ln>
            <a:effectLst/>
          </p:spPr>
          <p:txBody>
            <a:bodyPr lIns="50789" tIns="50789" rIns="50789" bIns="50789" anchor="ctr"/>
            <a:lstStyle/>
            <a:p>
              <a:pPr defTabSz="457200">
                <a:defRPr/>
              </a:pPr>
              <a:endParaRPr lang="es-ES" sz="3600" dirty="0">
                <a:solidFill>
                  <a:schemeClr val="bg1"/>
                </a:solidFill>
                <a:effectLst>
                  <a:outerShdw blurRad="38100" dist="38100" dir="2700000" algn="tl">
                    <a:srgbClr val="000000"/>
                  </a:outerShdw>
                </a:effectLst>
                <a:latin typeface="阿里巴巴普惠体" panose="00020600040101010101" charset="-122"/>
                <a:cs typeface="阿里巴巴普惠体" panose="00020600040101010101" charset="-122"/>
                <a:sym typeface="阿里巴巴普惠体" panose="00020600040101010101" charset="-122"/>
              </a:endParaRPr>
            </a:p>
          </p:txBody>
        </p:sp>
      </p:grpSp>
      <p:sp>
        <p:nvSpPr>
          <p:cNvPr id="21" name="Rectangle 42"/>
          <p:cNvSpPr>
            <a:spLocks noChangeArrowheads="1"/>
          </p:cNvSpPr>
          <p:nvPr/>
        </p:nvSpPr>
        <p:spPr bwMode="auto">
          <a:xfrm>
            <a:off x="6872605" y="5177155"/>
            <a:ext cx="5082540" cy="1106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50000"/>
              </a:lnSpc>
              <a:buClr>
                <a:schemeClr val="hlink"/>
              </a:buClr>
              <a:buFont typeface="阿里巴巴普惠体" panose="00020600040101010101" charset="-122"/>
              <a:buNone/>
            </a:pPr>
            <a:r>
              <a:rPr lang="en-US" altLang="zh-CN" sz="4400" b="1" dirty="0">
                <a:solidFill>
                  <a:srgbClr val="0076BA"/>
                </a:solidFill>
                <a:effectLst>
                  <a:outerShdw blurRad="38100" dist="38100" dir="2700000" algn="tl">
                    <a:srgbClr val="000000">
                      <a:alpha val="43137"/>
                    </a:srgbClr>
                  </a:outerShdw>
                </a:effectLst>
                <a:ea typeface="阿里巴巴普惠体" panose="00020600040101010101" charset="-122"/>
                <a:cs typeface="阿里巴巴普惠体" panose="00020600040101010101" charset="-122"/>
              </a:rPr>
              <a:t>05</a:t>
            </a:r>
            <a:r>
              <a:rPr lang="en-US" altLang="zh-CN" sz="4400" b="1" dirty="0">
                <a:solidFill>
                  <a:srgbClr val="0076BA"/>
                </a:solidFill>
                <a:ea typeface="阿里巴巴普惠体" panose="00020600040101010101" charset="-122"/>
                <a:cs typeface="阿里巴巴普惠体" panose="00020600040101010101" charset="-122"/>
              </a:rPr>
              <a:t> </a:t>
            </a:r>
            <a:r>
              <a:rPr lang="zh-CN" altLang="en-US" sz="2800" dirty="0">
                <a:solidFill>
                  <a:schemeClr val="tx1"/>
                </a:solidFill>
                <a:ea typeface="阿里巴巴普惠体" panose="00020600040101010101" charset="-122"/>
                <a:cs typeface="阿里巴巴普惠体" panose="00020600040101010101" charset="-122"/>
              </a:rPr>
              <a:t>公平性</a:t>
            </a:r>
            <a:endParaRPr lang="zh-CN" altLang="en-US" sz="2800" dirty="0">
              <a:solidFill>
                <a:schemeClr val="tx1"/>
              </a:solidFill>
              <a:ea typeface="阿里巴巴普惠体" panose="00020600040101010101" charset="-122"/>
              <a:cs typeface="阿里巴巴普惠体" panose="00020600040101010101" charset="-122"/>
            </a:endParaRPr>
          </a:p>
        </p:txBody>
      </p:sp>
    </p:spTree>
    <p:custDataLst>
      <p:tags r:id="rId2"/>
    </p:custData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矩形 4"/>
          <p:cNvSpPr/>
          <p:nvPr/>
        </p:nvSpPr>
        <p:spPr>
          <a:xfrm>
            <a:off x="6043295" y="1193800"/>
            <a:ext cx="5291455" cy="400748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panose="00020600040101010101" charset="-122"/>
            </a:endParaRPr>
          </a:p>
        </p:txBody>
      </p:sp>
      <p:sp>
        <p:nvSpPr>
          <p:cNvPr id="4" name="矩形 3"/>
          <p:cNvSpPr/>
          <p:nvPr/>
        </p:nvSpPr>
        <p:spPr>
          <a:xfrm>
            <a:off x="767080" y="1193800"/>
            <a:ext cx="4486910" cy="547306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panose="00020600040101010101" charset="-122"/>
            </a:endParaRPr>
          </a:p>
        </p:txBody>
      </p:sp>
      <p:sp>
        <p:nvSpPr>
          <p:cNvPr id="2" name="文本框 1"/>
          <p:cNvSpPr txBox="1"/>
          <p:nvPr/>
        </p:nvSpPr>
        <p:spPr>
          <a:xfrm>
            <a:off x="941705" y="1327150"/>
            <a:ext cx="3979545" cy="4961255"/>
          </a:xfrm>
          <a:prstGeom prst="rect">
            <a:avLst/>
          </a:prstGeom>
          <a:noFill/>
        </p:spPr>
        <p:txBody>
          <a:bodyPr wrap="square" rtlCol="0" anchor="t">
            <a:noAutofit/>
          </a:bodyPr>
          <a:lstStyle/>
          <a:p>
            <a:pPr>
              <a:lnSpc>
                <a:spcPct val="150000"/>
              </a:lnSpc>
            </a:pPr>
            <a:r>
              <a:rPr lang="zh-CN" altLang="en-US" sz="1600" b="1" dirty="0">
                <a:solidFill>
                  <a:srgbClr val="0070C0"/>
                </a:solidFill>
                <a:latin typeface="微软雅黑" panose="020B0503020204020204" charset="-122"/>
                <a:ea typeface="微软雅黑" panose="020B0503020204020204" charset="-122"/>
                <a:cs typeface="微软雅黑" panose="020B0503020204020204" charset="-122"/>
                <a:sym typeface="+mn-ea"/>
              </a:rPr>
              <a:t>通用名：复方电解质注射液（</a:t>
            </a:r>
            <a:r>
              <a:rPr lang="en-US" altLang="zh-CN" sz="1600" b="1" dirty="0">
                <a:solidFill>
                  <a:srgbClr val="0070C0"/>
                </a:solidFill>
                <a:latin typeface="微软雅黑" panose="020B0503020204020204" charset="-122"/>
                <a:ea typeface="微软雅黑" panose="020B0503020204020204" charset="-122"/>
                <a:cs typeface="微软雅黑" panose="020B0503020204020204" charset="-122"/>
                <a:sym typeface="+mn-ea"/>
              </a:rPr>
              <a:t>V</a:t>
            </a:r>
            <a:r>
              <a:rPr lang="zh-CN" altLang="en-US" sz="1600" b="1" dirty="0">
                <a:solidFill>
                  <a:srgbClr val="0070C0"/>
                </a:solidFill>
                <a:latin typeface="微软雅黑" panose="020B0503020204020204" charset="-122"/>
                <a:ea typeface="微软雅黑" panose="020B0503020204020204" charset="-122"/>
                <a:cs typeface="微软雅黑" panose="020B0503020204020204" charset="-122"/>
                <a:sym typeface="+mn-ea"/>
              </a:rPr>
              <a:t>）</a:t>
            </a:r>
            <a:endParaRPr lang="zh-CN" altLang="en-US" sz="1600" b="1" dirty="0">
              <a:solidFill>
                <a:srgbClr val="0070C0"/>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1600" b="1" dirty="0">
                <a:solidFill>
                  <a:srgbClr val="0070C0"/>
                </a:solidFill>
                <a:latin typeface="微软雅黑" panose="020B0503020204020204" charset="-122"/>
                <a:ea typeface="微软雅黑" panose="020B0503020204020204" charset="-122"/>
                <a:cs typeface="微软雅黑" panose="020B0503020204020204" charset="-122"/>
                <a:sym typeface="+mn-ea"/>
              </a:rPr>
              <a:t>规格</a:t>
            </a:r>
            <a:r>
              <a:rPr lang="zh-CN" altLang="en-US" sz="1600" dirty="0">
                <a:latin typeface="微软雅黑" panose="020B0503020204020204" charset="-122"/>
                <a:ea typeface="微软雅黑" panose="020B0503020204020204" charset="-122"/>
                <a:cs typeface="微软雅黑" panose="020B0503020204020204" charset="-122"/>
                <a:sym typeface="+mn-ea"/>
              </a:rPr>
              <a:t>：</a:t>
            </a:r>
            <a:r>
              <a:rPr lang="en-US" altLang="zh-CN" sz="1600" dirty="0">
                <a:latin typeface="微软雅黑" panose="020B0503020204020204" charset="-122"/>
                <a:ea typeface="微软雅黑" panose="020B0503020204020204" charset="-122"/>
                <a:cs typeface="微软雅黑" panose="020B0503020204020204" charset="-122"/>
                <a:sym typeface="+mn-ea"/>
              </a:rPr>
              <a:t>500ml</a:t>
            </a:r>
            <a:endParaRPr lang="en-US" altLang="zh-CN" sz="1600" dirty="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1600" b="1" dirty="0">
                <a:solidFill>
                  <a:srgbClr val="0070C0"/>
                </a:solidFill>
                <a:latin typeface="微软雅黑" panose="020B0503020204020204" charset="-122"/>
                <a:ea typeface="微软雅黑" panose="020B0503020204020204" charset="-122"/>
                <a:cs typeface="微软雅黑" panose="020B0503020204020204" charset="-122"/>
                <a:sym typeface="+mn-ea"/>
              </a:rPr>
              <a:t>适应症</a:t>
            </a:r>
            <a:r>
              <a:rPr lang="zh-CN" altLang="en-US" sz="1600" dirty="0">
                <a:latin typeface="微软雅黑" panose="020B0503020204020204" charset="-122"/>
                <a:ea typeface="微软雅黑" panose="020B0503020204020204" charset="-122"/>
                <a:cs typeface="微软雅黑" panose="020B0503020204020204" charset="-122"/>
                <a:sym typeface="+mn-ea"/>
              </a:rPr>
              <a:t>：本品适用于成人，可作为水，电解质的补充源和碱化剂</a:t>
            </a:r>
            <a:endParaRPr lang="zh-CN" altLang="en-US" sz="1600" dirty="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1600" b="1" dirty="0">
                <a:solidFill>
                  <a:srgbClr val="0070C0"/>
                </a:solidFill>
                <a:latin typeface="微软雅黑" panose="020B0503020204020204" charset="-122"/>
                <a:ea typeface="微软雅黑" panose="020B0503020204020204" charset="-122"/>
                <a:cs typeface="微软雅黑" panose="020B0503020204020204" charset="-122"/>
                <a:sym typeface="+mn-ea"/>
              </a:rPr>
              <a:t>用法用量</a:t>
            </a:r>
            <a:r>
              <a:rPr lang="zh-CN" altLang="en-US" sz="1600" dirty="0">
                <a:latin typeface="微软雅黑" panose="020B0503020204020204" charset="-122"/>
                <a:ea typeface="微软雅黑" panose="020B0503020204020204" charset="-122"/>
                <a:cs typeface="微软雅黑" panose="020B0503020204020204" charset="-122"/>
                <a:sym typeface="+mn-ea"/>
              </a:rPr>
              <a:t>：本品仅可用于静脉注射给药</a:t>
            </a:r>
            <a:endParaRPr lang="zh-CN" altLang="en-US" sz="1600" dirty="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1600" dirty="0">
                <a:latin typeface="微软雅黑" panose="020B0503020204020204" charset="-122"/>
                <a:ea typeface="微软雅黑" panose="020B0503020204020204" charset="-122"/>
                <a:cs typeface="微软雅黑" panose="020B0503020204020204" charset="-122"/>
                <a:sym typeface="+mn-ea"/>
              </a:rPr>
              <a:t>剂量视患者年龄，体重，临床症状和实验室检查结果而定。</a:t>
            </a:r>
            <a:endParaRPr lang="zh-CN" altLang="en-US" sz="1600" dirty="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1600" b="1" dirty="0">
                <a:solidFill>
                  <a:srgbClr val="0070C0"/>
                </a:solidFill>
                <a:latin typeface="微软雅黑" panose="020B0503020204020204" charset="-122"/>
                <a:ea typeface="微软雅黑" panose="020B0503020204020204" charset="-122"/>
                <a:cs typeface="微软雅黑" panose="020B0503020204020204" charset="-122"/>
                <a:sym typeface="+mn-ea"/>
              </a:rPr>
              <a:t>不良反应</a:t>
            </a:r>
            <a:r>
              <a:rPr lang="zh-CN" altLang="en-US" sz="1600" dirty="0">
                <a:latin typeface="微软雅黑" panose="020B0503020204020204" charset="-122"/>
                <a:ea typeface="微软雅黑" panose="020B0503020204020204" charset="-122"/>
                <a:cs typeface="微软雅黑" panose="020B0503020204020204" charset="-122"/>
                <a:sym typeface="+mn-ea"/>
              </a:rPr>
              <a:t>：输液时由于溶液或操作可能产生发热反应，注射部位局部感染，静脉栓塞，静脉炎，液体外渗和循环血容量过多。</a:t>
            </a:r>
            <a:endParaRPr lang="zh-CN" altLang="en-US" sz="1600" dirty="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1600" b="1" dirty="0">
                <a:solidFill>
                  <a:srgbClr val="0070C0"/>
                </a:solidFill>
                <a:latin typeface="微软雅黑" panose="020B0503020204020204" charset="-122"/>
                <a:ea typeface="微软雅黑" panose="020B0503020204020204" charset="-122"/>
                <a:cs typeface="微软雅黑" panose="020B0503020204020204" charset="-122"/>
                <a:sym typeface="+mn-ea"/>
              </a:rPr>
              <a:t>禁忌</a:t>
            </a:r>
            <a:r>
              <a:rPr lang="zh-CN" altLang="en-US" sz="1600" dirty="0">
                <a:latin typeface="微软雅黑" panose="020B0503020204020204" charset="-122"/>
                <a:ea typeface="微软雅黑" panose="020B0503020204020204" charset="-122"/>
                <a:cs typeface="微软雅黑" panose="020B0503020204020204" charset="-122"/>
                <a:sym typeface="+mn-ea"/>
              </a:rPr>
              <a:t>：对本品中任何成分过敏者禁用</a:t>
            </a:r>
            <a:endParaRPr lang="zh-CN" altLang="en-US" sz="1600" dirty="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1600" b="1" dirty="0">
                <a:solidFill>
                  <a:srgbClr val="0070C0"/>
                </a:solidFill>
                <a:latin typeface="微软雅黑" panose="020B0503020204020204" charset="-122"/>
                <a:ea typeface="微软雅黑" panose="020B0503020204020204" charset="-122"/>
                <a:cs typeface="微软雅黑" panose="020B0503020204020204" charset="-122"/>
                <a:sym typeface="+mn-ea"/>
              </a:rPr>
              <a:t>注意事项</a:t>
            </a:r>
            <a:r>
              <a:rPr lang="zh-CN" altLang="en-US" sz="1600" dirty="0">
                <a:latin typeface="微软雅黑" panose="020B0503020204020204" charset="-122"/>
                <a:ea typeface="微软雅黑" panose="020B0503020204020204" charset="-122"/>
                <a:cs typeface="微软雅黑" panose="020B0503020204020204" charset="-122"/>
                <a:sym typeface="+mn-ea"/>
              </a:rPr>
              <a:t>：给药前准确估计液体和电解质平衡级评价获益</a:t>
            </a:r>
            <a:r>
              <a:rPr lang="en-US" altLang="zh-CN" sz="1600" dirty="0">
                <a:latin typeface="微软雅黑" panose="020B0503020204020204" charset="-122"/>
                <a:ea typeface="微软雅黑" panose="020B0503020204020204" charset="-122"/>
                <a:cs typeface="微软雅黑" panose="020B0503020204020204" charset="-122"/>
                <a:sym typeface="+mn-ea"/>
              </a:rPr>
              <a:t>/</a:t>
            </a:r>
            <a:r>
              <a:rPr lang="zh-CN" altLang="en-US" sz="1600" dirty="0">
                <a:latin typeface="微软雅黑" panose="020B0503020204020204" charset="-122"/>
                <a:ea typeface="微软雅黑" panose="020B0503020204020204" charset="-122"/>
                <a:cs typeface="微软雅黑" panose="020B0503020204020204" charset="-122"/>
                <a:sym typeface="+mn-ea"/>
              </a:rPr>
              <a:t>风险极为重要</a:t>
            </a:r>
            <a:endParaRPr lang="zh-CN" altLang="en-US" sz="1600" dirty="0">
              <a:latin typeface="微软雅黑" panose="020B0503020204020204" charset="-122"/>
              <a:ea typeface="微软雅黑" panose="020B0503020204020204" charset="-122"/>
              <a:cs typeface="微软雅黑" panose="020B0503020204020204" charset="-122"/>
              <a:sym typeface="+mn-ea"/>
            </a:endParaRPr>
          </a:p>
          <a:p>
            <a:pPr>
              <a:lnSpc>
                <a:spcPct val="150000"/>
              </a:lnSpc>
            </a:pPr>
            <a:endParaRPr lang="zh-CN" altLang="en-US" sz="1400" dirty="0">
              <a:latin typeface="微软雅黑" panose="020B0503020204020204" charset="-122"/>
              <a:ea typeface="微软雅黑" panose="020B0503020204020204" charset="-122"/>
              <a:cs typeface="微软雅黑" panose="020B0503020204020204" charset="-122"/>
              <a:sym typeface="+mn-ea"/>
            </a:endParaRPr>
          </a:p>
          <a:p>
            <a:pPr>
              <a:lnSpc>
                <a:spcPct val="150000"/>
              </a:lnSpc>
            </a:pPr>
            <a:endParaRPr lang="zh-CN" altLang="en-US" sz="1400">
              <a:cs typeface="阿里巴巴普惠体" panose="00020600040101010101" charset="-122"/>
            </a:endParaRPr>
          </a:p>
        </p:txBody>
      </p:sp>
      <p:sp>
        <p:nvSpPr>
          <p:cNvPr id="3" name="文本框 2"/>
          <p:cNvSpPr txBox="1"/>
          <p:nvPr/>
        </p:nvSpPr>
        <p:spPr>
          <a:xfrm>
            <a:off x="6236335" y="1327150"/>
            <a:ext cx="5099050" cy="2830195"/>
          </a:xfrm>
          <a:prstGeom prst="rect">
            <a:avLst/>
          </a:prstGeom>
          <a:noFill/>
        </p:spPr>
        <p:txBody>
          <a:bodyPr wrap="square" rtlCol="0" anchor="t">
            <a:noAutofit/>
          </a:bodyPr>
          <a:lstStyle/>
          <a:p>
            <a:pPr>
              <a:lnSpc>
                <a:spcPct val="150000"/>
              </a:lnSpc>
            </a:pPr>
            <a:r>
              <a:rPr lang="zh-CN" altLang="en-US" sz="1600" b="1" dirty="0">
                <a:solidFill>
                  <a:srgbClr val="0070C0"/>
                </a:solidFill>
                <a:latin typeface="微软雅黑" panose="020B0503020204020204" charset="-122"/>
                <a:ea typeface="微软雅黑" panose="020B0503020204020204" charset="-122"/>
                <a:cs typeface="微软雅黑" panose="020B0503020204020204" charset="-122"/>
                <a:sym typeface="+mn-ea"/>
              </a:rPr>
              <a:t>中国大陆首次上市时间</a:t>
            </a:r>
            <a:r>
              <a:rPr lang="zh-CN" altLang="en-US" sz="1600" dirty="0">
                <a:latin typeface="微软雅黑" panose="020B0503020204020204" charset="-122"/>
                <a:ea typeface="微软雅黑" panose="020B0503020204020204" charset="-122"/>
                <a:cs typeface="微软雅黑" panose="020B0503020204020204" charset="-122"/>
                <a:sym typeface="+mn-ea"/>
              </a:rPr>
              <a:t>：2019年</a:t>
            </a:r>
            <a:endParaRPr lang="zh-CN" altLang="en-US" sz="1600"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600" b="1" dirty="0">
                <a:solidFill>
                  <a:srgbClr val="0070C0"/>
                </a:solidFill>
                <a:latin typeface="微软雅黑" panose="020B0503020204020204" charset="-122"/>
                <a:ea typeface="微软雅黑" panose="020B0503020204020204" charset="-122"/>
                <a:cs typeface="微软雅黑" panose="020B0503020204020204" charset="-122"/>
                <a:sym typeface="+mn-ea"/>
              </a:rPr>
              <a:t>目前大陆地区同通用名药品的上市情况</a:t>
            </a:r>
            <a:r>
              <a:rPr lang="zh-CN" altLang="en-US" sz="1600" b="1" dirty="0">
                <a:latin typeface="微软雅黑" panose="020B0503020204020204" charset="-122"/>
                <a:ea typeface="微软雅黑" panose="020B0503020204020204" charset="-122"/>
                <a:cs typeface="微软雅黑" panose="020B0503020204020204" charset="-122"/>
                <a:sym typeface="+mn-ea"/>
              </a:rPr>
              <a:t>：</a:t>
            </a:r>
            <a:r>
              <a:rPr lang="zh-CN" altLang="en-US" sz="1600" dirty="0">
                <a:latin typeface="微软雅黑" panose="020B0503020204020204" charset="-122"/>
                <a:ea typeface="微软雅黑" panose="020B0503020204020204" charset="-122"/>
                <a:cs typeface="微软雅黑" panose="020B0503020204020204" charset="-122"/>
                <a:sym typeface="+mn-ea"/>
              </a:rPr>
              <a:t>共</a:t>
            </a:r>
            <a:r>
              <a:rPr lang="en-US" altLang="zh-CN" sz="1600" dirty="0">
                <a:latin typeface="微软雅黑" panose="020B0503020204020204" charset="-122"/>
                <a:ea typeface="微软雅黑" panose="020B0503020204020204" charset="-122"/>
                <a:cs typeface="微软雅黑" panose="020B0503020204020204" charset="-122"/>
                <a:sym typeface="+mn-ea"/>
              </a:rPr>
              <a:t>2</a:t>
            </a:r>
            <a:r>
              <a:rPr lang="zh-CN" altLang="en-US" sz="1600" dirty="0">
                <a:latin typeface="微软雅黑" panose="020B0503020204020204" charset="-122"/>
                <a:ea typeface="微软雅黑" panose="020B0503020204020204" charset="-122"/>
                <a:cs typeface="微软雅黑" panose="020B0503020204020204" charset="-122"/>
                <a:sym typeface="+mn-ea"/>
              </a:rPr>
              <a:t>家</a:t>
            </a:r>
            <a:endParaRPr lang="zh-CN" altLang="en-US" sz="1600" dirty="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en-US" altLang="zh-CN" sz="1600" dirty="0">
                <a:latin typeface="微软雅黑" panose="020B0503020204020204" charset="-122"/>
                <a:ea typeface="微软雅黑" panose="020B0503020204020204" charset="-122"/>
                <a:cs typeface="微软雅黑" panose="020B0503020204020204" charset="-122"/>
                <a:sym typeface="+mn-ea"/>
              </a:rPr>
              <a:t>华仁药业于2023.6.30</a:t>
            </a:r>
            <a:r>
              <a:rPr lang="en-US" altLang="zh-CN" sz="1600" b="1" dirty="0">
                <a:solidFill>
                  <a:srgbClr val="FF0000"/>
                </a:solidFill>
                <a:latin typeface="微软雅黑" panose="020B0503020204020204" charset="-122"/>
                <a:ea typeface="微软雅黑" panose="020B0503020204020204" charset="-122"/>
                <a:cs typeface="微软雅黑" panose="020B0503020204020204" charset="-122"/>
                <a:sym typeface="+mn-ea"/>
              </a:rPr>
              <a:t>首家过一致性评价</a:t>
            </a:r>
            <a:r>
              <a:rPr lang="zh-CN" altLang="en-US" sz="1600" dirty="0">
                <a:latin typeface="微软雅黑" panose="020B0503020204020204" charset="-122"/>
                <a:ea typeface="微软雅黑" panose="020B0503020204020204" charset="-122"/>
                <a:cs typeface="微软雅黑" panose="020B0503020204020204" charset="-122"/>
                <a:sym typeface="+mn-ea"/>
              </a:rPr>
              <a:t>。</a:t>
            </a:r>
            <a:endParaRPr lang="en-US" altLang="zh-CN" sz="1600" dirty="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600" b="1" dirty="0">
                <a:solidFill>
                  <a:srgbClr val="0070C0"/>
                </a:solidFill>
                <a:latin typeface="微软雅黑" panose="020B0503020204020204" charset="-122"/>
                <a:ea typeface="微软雅黑" panose="020B0503020204020204" charset="-122"/>
                <a:cs typeface="微软雅黑" panose="020B0503020204020204" charset="-122"/>
                <a:sym typeface="+mn-ea"/>
              </a:rPr>
              <a:t>全球首个上市国家 /地区及上市时间</a:t>
            </a:r>
            <a:r>
              <a:rPr lang="zh-CN" altLang="en-US" sz="1600" b="1" dirty="0">
                <a:latin typeface="微软雅黑" panose="020B0503020204020204" charset="-122"/>
                <a:ea typeface="微软雅黑" panose="020B0503020204020204" charset="-122"/>
                <a:cs typeface="微软雅黑" panose="020B0503020204020204" charset="-122"/>
                <a:sym typeface="+mn-ea"/>
              </a:rPr>
              <a:t>：</a:t>
            </a:r>
            <a:r>
              <a:rPr lang="en-US" altLang="zh-CN" sz="1600" dirty="0">
                <a:latin typeface="微软雅黑" panose="020B0503020204020204" charset="-122"/>
                <a:ea typeface="微软雅黑" panose="020B0503020204020204" charset="-122"/>
                <a:cs typeface="微软雅黑" panose="020B0503020204020204" charset="-122"/>
                <a:sym typeface="+mn-ea"/>
              </a:rPr>
              <a:t>1989</a:t>
            </a:r>
            <a:r>
              <a:rPr lang="zh-CN" altLang="en-US" sz="1600" dirty="0">
                <a:latin typeface="微软雅黑" panose="020B0503020204020204" charset="-122"/>
                <a:ea typeface="微软雅黑" panose="020B0503020204020204" charset="-122"/>
                <a:cs typeface="微软雅黑" panose="020B0503020204020204" charset="-122"/>
                <a:sym typeface="+mn-ea"/>
              </a:rPr>
              <a:t>年，美国</a:t>
            </a:r>
            <a:endParaRPr lang="zh-CN" altLang="en-US" sz="1600" dirty="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1600" b="1" dirty="0">
                <a:solidFill>
                  <a:srgbClr val="0070C0"/>
                </a:solidFill>
                <a:latin typeface="微软雅黑" panose="020B0503020204020204" charset="-122"/>
                <a:ea typeface="微软雅黑" panose="020B0503020204020204" charset="-122"/>
                <a:cs typeface="微软雅黑" panose="020B0503020204020204" charset="-122"/>
                <a:sym typeface="+mn-ea"/>
              </a:rPr>
              <a:t>是否为 OTC 药品</a:t>
            </a:r>
            <a:r>
              <a:rPr lang="zh-CN" altLang="en-US" sz="1600" dirty="0">
                <a:latin typeface="微软雅黑" panose="020B0503020204020204" charset="-122"/>
                <a:ea typeface="微软雅黑" panose="020B0503020204020204" charset="-122"/>
                <a:cs typeface="微软雅黑" panose="020B0503020204020204" charset="-122"/>
                <a:sym typeface="+mn-ea"/>
              </a:rPr>
              <a:t>：否</a:t>
            </a:r>
            <a:endParaRPr lang="zh-CN" altLang="en-US" sz="1600" dirty="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1600" b="1">
                <a:solidFill>
                  <a:srgbClr val="0070C0"/>
                </a:solidFill>
                <a:latin typeface="微软雅黑" panose="020B0503020204020204" charset="-122"/>
                <a:ea typeface="微软雅黑" panose="020B0503020204020204" charset="-122"/>
                <a:cs typeface="微软雅黑" panose="020B0503020204020204" charset="-122"/>
              </a:rPr>
              <a:t>参照药品建议：</a:t>
            </a:r>
            <a:r>
              <a:rPr lang="zh-CN" altLang="en-US" sz="1600" b="1">
                <a:solidFill>
                  <a:srgbClr val="FF0000"/>
                </a:solidFill>
                <a:latin typeface="微软雅黑" panose="020B0503020204020204" charset="-122"/>
                <a:ea typeface="微软雅黑" panose="020B0503020204020204" charset="-122"/>
                <a:cs typeface="微软雅黑" panose="020B0503020204020204" charset="-122"/>
              </a:rPr>
              <a:t>复方电解质醋酸钠葡萄糖注射液</a:t>
            </a:r>
            <a:endParaRPr lang="zh-CN" altLang="en-US" sz="16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600" b="1" dirty="0">
                <a:solidFill>
                  <a:srgbClr val="0070C0"/>
                </a:solidFill>
                <a:latin typeface="微软雅黑" panose="020B0503020204020204" charset="-122"/>
                <a:ea typeface="微软雅黑" panose="020B0503020204020204" charset="-122"/>
                <a:sym typeface="+mn-ea"/>
              </a:rPr>
              <a:t>理由</a:t>
            </a:r>
            <a:r>
              <a:rPr lang="zh-CN" altLang="en-US" sz="1600" dirty="0">
                <a:latin typeface="微软雅黑" panose="020B0503020204020204" charset="-122"/>
                <a:ea typeface="微软雅黑" panose="020B0503020204020204" charset="-122"/>
                <a:sym typeface="+mn-ea"/>
              </a:rPr>
              <a:t>：</a:t>
            </a:r>
            <a:r>
              <a:rPr lang="en-US" altLang="zh-CN" sz="1600" b="1" dirty="0">
                <a:solidFill>
                  <a:srgbClr val="FF0000"/>
                </a:solidFill>
                <a:latin typeface="微软雅黑" panose="020B0503020204020204" charset="-122"/>
                <a:ea typeface="微软雅黑" panose="020B0503020204020204" charset="-122"/>
                <a:sym typeface="+mn-ea"/>
              </a:rPr>
              <a:t>1</a:t>
            </a:r>
            <a:r>
              <a:rPr lang="zh-CN" altLang="en-US" sz="1600" b="1" dirty="0">
                <a:solidFill>
                  <a:srgbClr val="FF0000"/>
                </a:solidFill>
                <a:latin typeface="微软雅黑" panose="020B0503020204020204" charset="-122"/>
                <a:ea typeface="微软雅黑" panose="020B0503020204020204" charset="-122"/>
                <a:sym typeface="+mn-ea"/>
              </a:rPr>
              <a:t>：国家医保目录内（</a:t>
            </a:r>
            <a:r>
              <a:rPr lang="en-US" altLang="zh-CN" sz="1600" b="1" dirty="0">
                <a:solidFill>
                  <a:srgbClr val="FF0000"/>
                </a:solidFill>
                <a:latin typeface="微软雅黑" panose="020B0503020204020204" charset="-122"/>
                <a:ea typeface="微软雅黑" panose="020B0503020204020204" charset="-122"/>
                <a:sym typeface="+mn-ea"/>
              </a:rPr>
              <a:t>2023</a:t>
            </a:r>
            <a:r>
              <a:rPr lang="zh-CN" altLang="en-US" sz="1600" b="1" dirty="0">
                <a:solidFill>
                  <a:srgbClr val="FF0000"/>
                </a:solidFill>
                <a:latin typeface="微软雅黑" panose="020B0503020204020204" charset="-122"/>
                <a:ea typeface="微软雅黑" panose="020B0503020204020204" charset="-122"/>
                <a:sym typeface="+mn-ea"/>
              </a:rPr>
              <a:t>年通过竞价纳入医保目录）</a:t>
            </a:r>
            <a:endParaRPr lang="en-US" altLang="zh-CN" sz="1600" b="1" dirty="0">
              <a:solidFill>
                <a:srgbClr val="FF0000"/>
              </a:solidFill>
              <a:latin typeface="微软雅黑" panose="020B0503020204020204" charset="-122"/>
              <a:ea typeface="微软雅黑" panose="020B0503020204020204" charset="-122"/>
              <a:sym typeface="+mn-ea"/>
            </a:endParaRPr>
          </a:p>
          <a:p>
            <a:pPr>
              <a:lnSpc>
                <a:spcPct val="150000"/>
              </a:lnSpc>
            </a:pPr>
            <a:r>
              <a:rPr lang="en-US" altLang="zh-CN" sz="1600" b="1" dirty="0">
                <a:solidFill>
                  <a:srgbClr val="FF0000"/>
                </a:solidFill>
                <a:latin typeface="微软雅黑" panose="020B0503020204020204" charset="-122"/>
                <a:ea typeface="微软雅黑" panose="020B0503020204020204" charset="-122"/>
                <a:sym typeface="+mn-ea"/>
              </a:rPr>
              <a:t>          2</a:t>
            </a:r>
            <a:r>
              <a:rPr lang="zh-CN" altLang="en-US" sz="1600" b="1" dirty="0">
                <a:solidFill>
                  <a:srgbClr val="FF0000"/>
                </a:solidFill>
                <a:latin typeface="微软雅黑" panose="020B0503020204020204" charset="-122"/>
                <a:ea typeface="微软雅黑" panose="020B0503020204020204" charset="-122"/>
                <a:sym typeface="+mn-ea"/>
              </a:rPr>
              <a:t>：均为含有醋酸盐、磷酸盐</a:t>
            </a:r>
            <a:r>
              <a:rPr lang="zh-CN" altLang="en-US" sz="1600" b="1" kern="100" dirty="0">
                <a:solidFill>
                  <a:srgbClr val="FF0000"/>
                </a:solidFill>
                <a:effectLst/>
                <a:latin typeface="微软雅黑" panose="020B0503020204020204" charset="-122"/>
                <a:ea typeface="微软雅黑" panose="020B0503020204020204" charset="-122"/>
                <a:cs typeface="微软雅黑" panose="020B0503020204020204" charset="-122"/>
                <a:sym typeface="+mn-ea"/>
              </a:rPr>
              <a:t>双缓冲系统的电解质平衡溶液</a:t>
            </a:r>
            <a:endParaRPr lang="zh-CN" altLang="en-US" sz="1600" b="1" kern="100"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a:p>
            <a:pPr>
              <a:lnSpc>
                <a:spcPct val="150000"/>
              </a:lnSpc>
            </a:pPr>
            <a:endParaRPr lang="zh-CN" altLang="en-US" sz="16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8" name="Oval 5"/>
          <p:cNvSpPr/>
          <p:nvPr/>
        </p:nvSpPr>
        <p:spPr>
          <a:xfrm>
            <a:off x="4810760" y="741045"/>
            <a:ext cx="914400" cy="914400"/>
          </a:xfrm>
          <a:prstGeom prst="diamond">
            <a:avLst/>
          </a:prstGeom>
          <a:solidFill>
            <a:srgbClr val="007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阿里巴巴普惠体" panose="00020600040101010101" charset="-122"/>
            </a:endParaRPr>
          </a:p>
        </p:txBody>
      </p:sp>
      <p:sp>
        <p:nvSpPr>
          <p:cNvPr id="6" name="Oval 5"/>
          <p:cNvSpPr/>
          <p:nvPr/>
        </p:nvSpPr>
        <p:spPr>
          <a:xfrm>
            <a:off x="10899775" y="741045"/>
            <a:ext cx="914400" cy="914400"/>
          </a:xfrm>
          <a:prstGeom prst="diamond">
            <a:avLst/>
          </a:prstGeom>
          <a:solidFill>
            <a:srgbClr val="007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阿里巴巴普惠体" panose="00020600040101010101" charset="-122"/>
            </a:endParaRPr>
          </a:p>
        </p:txBody>
      </p:sp>
      <p:pic>
        <p:nvPicPr>
          <p:cNvPr id="7" name="图片 6" descr="华仁药业logo.png"/>
          <p:cNvPicPr>
            <a:picLocks noChangeAspect="1"/>
          </p:cNvPicPr>
          <p:nvPr>
            <p:custDataLst>
              <p:tags r:id="rId1"/>
            </p:custDataLst>
          </p:nvPr>
        </p:nvPicPr>
        <p:blipFill>
          <a:blip r:embed="rId2" cstate="print"/>
          <a:stretch>
            <a:fillRect/>
          </a:stretch>
        </p:blipFill>
        <p:spPr>
          <a:xfrm>
            <a:off x="7982276" y="150828"/>
            <a:ext cx="3831449" cy="671689"/>
          </a:xfrm>
          <a:prstGeom prst="rect">
            <a:avLst/>
          </a:prstGeom>
        </p:spPr>
      </p:pic>
      <p:sp>
        <p:nvSpPr>
          <p:cNvPr id="9" name="矩形 8"/>
          <p:cNvSpPr/>
          <p:nvPr/>
        </p:nvSpPr>
        <p:spPr>
          <a:xfrm>
            <a:off x="6043295" y="5330190"/>
            <a:ext cx="5292090" cy="133667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5600" fontAlgn="auto">
              <a:lnSpc>
                <a:spcPct val="150000"/>
              </a:lnSpc>
              <a:extLst>
                <a:ext uri="{35155182-B16C-46BC-9424-99874614C6A1}">
                  <wpsdc:indentchars xmlns:wpsdc="http://www.wps.cn/officeDocument/2017/drawingmlCustomData" val="200" checksum="3837665281"/>
                </a:ext>
              </a:extLst>
            </a:pPr>
            <a:endParaRPr lang="zh-CN" altLang="en-US" sz="1400" kern="100" dirty="0">
              <a:solidFill>
                <a:schemeClr val="tx1"/>
              </a:solidFill>
              <a:effectLst/>
              <a:latin typeface="微软雅黑" panose="020B0503020204020204" charset="-122"/>
              <a:ea typeface="微软雅黑" panose="020B0503020204020204" charset="-122"/>
              <a:cs typeface="微软雅黑" panose="020B0503020204020204" charset="-122"/>
              <a:sym typeface="+mn-ea"/>
            </a:endParaRPr>
          </a:p>
          <a:p>
            <a:pPr indent="355600" fontAlgn="auto">
              <a:lnSpc>
                <a:spcPct val="150000"/>
              </a:lnSpc>
              <a:extLst>
                <a:ext uri="{35155182-B16C-46BC-9424-99874614C6A1}">
                  <wpsdc:indentchars xmlns:wpsdc="http://www.wps.cn/officeDocument/2017/drawingmlCustomData" val="200" checksum="3837665281"/>
                </a:ext>
              </a:extLst>
            </a:pPr>
            <a:r>
              <a:rPr lang="zh-CN" altLang="en-US" sz="1400" kern="100" dirty="0">
                <a:solidFill>
                  <a:schemeClr val="tx1"/>
                </a:solidFill>
                <a:effectLst/>
                <a:latin typeface="微软雅黑" panose="020B0503020204020204" charset="-122"/>
                <a:ea typeface="微软雅黑" panose="020B0503020204020204" charset="-122"/>
                <a:cs typeface="微软雅黑" panose="020B0503020204020204" charset="-122"/>
                <a:sym typeface="+mn-ea"/>
              </a:rPr>
              <a:t>低血容量性休克临床常用的治疗药物包括：全血或成分血、晶体液和胶体液。</a:t>
            </a:r>
            <a:endParaRPr lang="zh-CN" altLang="en-US" sz="1400" kern="100" dirty="0">
              <a:solidFill>
                <a:schemeClr val="tx1"/>
              </a:solidFill>
              <a:effectLst/>
              <a:latin typeface="微软雅黑" panose="020B0503020204020204" charset="-122"/>
              <a:ea typeface="微软雅黑" panose="020B0503020204020204" charset="-122"/>
              <a:cs typeface="微软雅黑" panose="020B0503020204020204" charset="-122"/>
              <a:sym typeface="+mn-ea"/>
            </a:endParaRPr>
          </a:p>
          <a:p>
            <a:pPr indent="355600" fontAlgn="auto">
              <a:lnSpc>
                <a:spcPct val="150000"/>
              </a:lnSpc>
              <a:extLst>
                <a:ext uri="{35155182-B16C-46BC-9424-99874614C6A1}">
                  <wpsdc:indentchars xmlns:wpsdc="http://www.wps.cn/officeDocument/2017/drawingmlCustomData" val="200" checksum="3837665281"/>
                </a:ext>
              </a:extLst>
            </a:pPr>
            <a:r>
              <a:rPr lang="zh-CN" altLang="en-US" sz="1400" kern="100" dirty="0">
                <a:solidFill>
                  <a:schemeClr val="tx1"/>
                </a:solidFill>
                <a:effectLst/>
                <a:latin typeface="微软雅黑" panose="020B0503020204020204" charset="-122"/>
                <a:ea typeface="微软雅黑" panose="020B0503020204020204" charset="-122"/>
                <a:cs typeface="微软雅黑" panose="020B0503020204020204" charset="-122"/>
                <a:sym typeface="+mn-ea"/>
              </a:rPr>
              <a:t>其中全血或成分血的市场（社会）供给量严重不足</a:t>
            </a:r>
            <a:endParaRPr lang="zh-CN" altLang="en-US" sz="1400" kern="100" dirty="0">
              <a:solidFill>
                <a:schemeClr val="tx1"/>
              </a:solidFill>
              <a:effectLst/>
              <a:latin typeface="微软雅黑" panose="020B0503020204020204" charset="-122"/>
              <a:ea typeface="微软雅黑" panose="020B0503020204020204" charset="-122"/>
              <a:cs typeface="微软雅黑" panose="020B0503020204020204" charset="-122"/>
              <a:sym typeface="+mn-ea"/>
            </a:endParaRPr>
          </a:p>
          <a:p>
            <a:pPr indent="457200" fontAlgn="auto">
              <a:lnSpc>
                <a:spcPct val="150000"/>
              </a:lnSpc>
            </a:pPr>
            <a:r>
              <a:rPr lang="zh-CN" altLang="en-US" sz="1400" b="1" kern="100" dirty="0">
                <a:solidFill>
                  <a:srgbClr val="FF0000"/>
                </a:solidFill>
                <a:effectLst/>
                <a:latin typeface="微软雅黑" panose="020B0503020204020204" charset="-122"/>
                <a:ea typeface="微软雅黑" panose="020B0503020204020204" charset="-122"/>
                <a:cs typeface="微软雅黑" panose="020B0503020204020204" charset="-122"/>
                <a:sym typeface="+mn-ea"/>
              </a:rPr>
              <a:t>晶体液是目前治疗低血容量性休克的一线用药，为临床必须。</a:t>
            </a:r>
            <a:endParaRPr lang="zh-CN" altLang="en-US" sz="1400" b="1" kern="100"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a:p>
            <a:pPr indent="355600" fontAlgn="auto">
              <a:lnSpc>
                <a:spcPct val="150000"/>
              </a:lnSpc>
              <a:extLst>
                <a:ext uri="{35155182-B16C-46BC-9424-99874614C6A1}">
                  <wpsdc:indentchars xmlns:wpsdc="http://www.wps.cn/officeDocument/2017/drawingmlCustomData" val="200" checksum="3837665281"/>
                </a:ext>
              </a:extLst>
            </a:pPr>
            <a:endParaRPr lang="zh-CN" altLang="en-US" sz="1400">
              <a:cs typeface="阿里巴巴普惠体" panose="00020600040101010101" charset="-122"/>
            </a:endParaRPr>
          </a:p>
        </p:txBody>
      </p:sp>
      <p:sp>
        <p:nvSpPr>
          <p:cNvPr id="11" name="Oval 5"/>
          <p:cNvSpPr/>
          <p:nvPr/>
        </p:nvSpPr>
        <p:spPr>
          <a:xfrm>
            <a:off x="10899775" y="4852670"/>
            <a:ext cx="914400" cy="914400"/>
          </a:xfrm>
          <a:prstGeom prst="diamond">
            <a:avLst/>
          </a:prstGeom>
          <a:solidFill>
            <a:srgbClr val="007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阿里巴巴普惠体" panose="00020600040101010101" charset="-122"/>
            </a:endParaRPr>
          </a:p>
        </p:txBody>
      </p:sp>
      <p:sp>
        <p:nvSpPr>
          <p:cNvPr id="12" name="文本框 11"/>
          <p:cNvSpPr txBox="1"/>
          <p:nvPr/>
        </p:nvSpPr>
        <p:spPr>
          <a:xfrm>
            <a:off x="557530" y="344805"/>
            <a:ext cx="3013075" cy="553085"/>
          </a:xfrm>
          <a:prstGeom prst="rect">
            <a:avLst/>
          </a:prstGeom>
          <a:noFill/>
        </p:spPr>
        <p:txBody>
          <a:bodyPr wrap="square" rtlCol="0">
            <a:spAutoFit/>
          </a:bodyPr>
          <a:lstStyle/>
          <a:p>
            <a:r>
              <a:rPr lang="zh-CN" altLang="en-US" sz="3000" b="1">
                <a:solidFill>
                  <a:schemeClr val="accent1"/>
                </a:solidFill>
                <a:latin typeface="微软雅黑" panose="020B0503020204020204" charset="-122"/>
                <a:ea typeface="微软雅黑" panose="020B0503020204020204" charset="-122"/>
              </a:rPr>
              <a:t>药品基本信息</a:t>
            </a:r>
            <a:endParaRPr lang="zh-CN" altLang="en-US" sz="3000" b="1">
              <a:solidFill>
                <a:schemeClr val="accent1"/>
              </a:solidFill>
              <a:latin typeface="微软雅黑" panose="020B0503020204020204" charset="-122"/>
              <a:ea typeface="微软雅黑" panose="020B0503020204020204" charset="-122"/>
            </a:endParaRPr>
          </a:p>
        </p:txBody>
      </p:sp>
    </p:spTree>
    <p:custDataLst>
      <p:tags r:id="rId3"/>
    </p:custData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标题 11"/>
          <p:cNvSpPr txBox="1"/>
          <p:nvPr>
            <p:custDataLst>
              <p:tags r:id="rId1"/>
            </p:custDataLst>
          </p:nvPr>
        </p:nvSpPr>
        <p:spPr>
          <a:xfrm>
            <a:off x="415713" y="260774"/>
            <a:ext cx="11873654" cy="575733"/>
          </a:xfrm>
          <a:prstGeom prst="rect">
            <a:avLst/>
          </a:prstGeom>
        </p:spPr>
        <p:txBody>
          <a:bodyPr vert="horz" lIns="91428" tIns="45713" rIns="91428" bIns="45713" rtlCol="0" anchor="ctr">
            <a:noAutofit/>
          </a:bodyPr>
          <a:lstStyle>
            <a:lvl1pPr algn="l" defTabSz="914400" rtl="0" eaLnBrk="1" latinLnBrk="0" hangingPunct="1">
              <a:spcBef>
                <a:spcPct val="0"/>
              </a:spcBef>
              <a:buNone/>
              <a:defRPr sz="2000" b="1" kern="1200">
                <a:solidFill>
                  <a:schemeClr val="bg1"/>
                </a:solidFill>
                <a:latin typeface="+mj-ea"/>
                <a:ea typeface="+mj-ea"/>
                <a:cs typeface="+mj-cs"/>
              </a:defRPr>
            </a:lvl1pPr>
          </a:lstStyle>
          <a:p>
            <a:pPr defTabSz="2167255" fontAlgn="base">
              <a:buFont typeface="Arial" panose="020B0604020202020204" pitchFamily="34" charset="0"/>
            </a:pPr>
            <a:r>
              <a:rPr lang="en-US" altLang="zh-CN" sz="4270" dirty="0">
                <a:latin typeface="微软雅黑" panose="020B0503020204020204" charset="-122"/>
                <a:ea typeface="微软雅黑" panose="020B0503020204020204" charset="-122"/>
                <a:cs typeface="+mn-cs"/>
                <a:sym typeface="+mn-lt"/>
              </a:rPr>
              <a:t>01 </a:t>
            </a:r>
            <a:r>
              <a:rPr lang="zh-CN" altLang="en-US" sz="4270" dirty="0">
                <a:latin typeface="微软雅黑" panose="020B0503020204020204" charset="-122"/>
                <a:ea typeface="微软雅黑" panose="020B0503020204020204" charset="-122"/>
                <a:cs typeface="+mn-cs"/>
                <a:sym typeface="+mn-lt"/>
              </a:rPr>
              <a:t>药品基本信息</a:t>
            </a:r>
            <a:endParaRPr lang="zh-CN" altLang="en-US" sz="4270" dirty="0">
              <a:latin typeface="微软雅黑" panose="020B0503020204020204" charset="-122"/>
              <a:ea typeface="微软雅黑" panose="020B0503020204020204" charset="-122"/>
              <a:cs typeface="+mn-cs"/>
              <a:sym typeface="+mn-lt"/>
            </a:endParaRPr>
          </a:p>
        </p:txBody>
      </p:sp>
      <p:sp>
        <p:nvSpPr>
          <p:cNvPr id="5" name="rect"/>
          <p:cNvSpPr/>
          <p:nvPr/>
        </p:nvSpPr>
        <p:spPr>
          <a:xfrm>
            <a:off x="-52" y="-205"/>
            <a:ext cx="12178453" cy="6858000"/>
          </a:xfrm>
          <a:prstGeom prst="rect">
            <a:avLst/>
          </a:prstGeom>
          <a:solidFill>
            <a:srgbClr val="F3FBFE">
              <a:alpha val="100000"/>
            </a:srgbClr>
          </a:solidFill>
          <a:ln cap="flat">
            <a:miter lim="0"/>
          </a:ln>
        </p:spPr>
        <p:txBody>
          <a:bodyPr rtlCol="0"/>
          <a:lstStyle/>
          <a:p>
            <a:pPr algn="ctr"/>
            <a:endParaRPr lang="en-US" altLang="zh-CN" sz="1350" b="1" dirty="0">
              <a:solidFill>
                <a:srgbClr val="FF0000"/>
              </a:solidFill>
              <a:latin typeface="微软雅黑" panose="020B0503020204020204" charset="-122"/>
              <a:ea typeface="微软雅黑" panose="020B0503020204020204" charset="-122"/>
              <a:sym typeface="+mn-ea"/>
            </a:endParaRPr>
          </a:p>
          <a:p>
            <a:pPr algn="ctr"/>
            <a:endParaRPr lang="en-US" altLang="zh-CN" b="1" dirty="0">
              <a:solidFill>
                <a:srgbClr val="FF0000"/>
              </a:solidFill>
              <a:latin typeface="微软雅黑" panose="020B0503020204020204" charset="-122"/>
              <a:ea typeface="微软雅黑" panose="020B0503020204020204" charset="-122"/>
              <a:sym typeface="+mn-ea"/>
            </a:endParaRPr>
          </a:p>
          <a:p>
            <a:pPr algn="ctr"/>
            <a:r>
              <a:rPr lang="zh-CN" altLang="en-US" b="1" dirty="0">
                <a:latin typeface="微软雅黑" panose="020B0503020204020204" charset="-122"/>
                <a:ea typeface="微软雅黑" panose="020B0503020204020204" charset="-122"/>
                <a:sym typeface="+mn-ea"/>
              </a:rPr>
              <a:t> 双缓冲系统，</a:t>
            </a:r>
            <a:r>
              <a:rPr lang="zh-CN" altLang="en-US" b="1" dirty="0">
                <a:latin typeface="微软雅黑" panose="020B0503020204020204" charset="-122"/>
                <a:ea typeface="微软雅黑" panose="020B0503020204020204" charset="-122"/>
                <a:cs typeface="微软雅黑" panose="020B0503020204020204" charset="-122"/>
                <a:sym typeface="+mn-ea"/>
              </a:rPr>
              <a:t>与对照品相比有一定优势 </a:t>
            </a:r>
            <a:endParaRPr lang="zh-CN" altLang="en-US" dirty="0"/>
          </a:p>
        </p:txBody>
      </p:sp>
      <p:graphicFrame>
        <p:nvGraphicFramePr>
          <p:cNvPr id="9" name="表格 8"/>
          <p:cNvGraphicFramePr>
            <a:graphicFrameLocks noGrp="1"/>
          </p:cNvGraphicFramePr>
          <p:nvPr/>
        </p:nvGraphicFramePr>
        <p:xfrm>
          <a:off x="339436" y="1355253"/>
          <a:ext cx="11106785" cy="3710940"/>
        </p:xfrm>
        <a:graphic>
          <a:graphicData uri="http://schemas.openxmlformats.org/drawingml/2006/table">
            <a:tbl>
              <a:tblPr firstRow="1" bandRow="1">
                <a:tableStyleId>{5C22544A-7EE6-4342-B048-85BDC9FD1C3A}</a:tableStyleId>
              </a:tblPr>
              <a:tblGrid>
                <a:gridCol w="2678430"/>
                <a:gridCol w="4864735"/>
                <a:gridCol w="3563620"/>
              </a:tblGrid>
              <a:tr h="448310">
                <a:tc>
                  <a:txBody>
                    <a:bodyPr/>
                    <a:lstStyle/>
                    <a:p>
                      <a:pPr algn="ctr">
                        <a:buNone/>
                      </a:pPr>
                      <a:r>
                        <a:rPr lang="zh-CN" altLang="en-US" sz="1350" b="1" dirty="0">
                          <a:latin typeface="微软雅黑" panose="020B0503020204020204" charset="-122"/>
                          <a:ea typeface="微软雅黑" panose="020B0503020204020204" charset="-122"/>
                        </a:rPr>
                        <a:t>液体治疗需求</a:t>
                      </a:r>
                      <a:endParaRPr lang="zh-CN" altLang="en-US" sz="1350" b="1" dirty="0">
                        <a:latin typeface="微软雅黑" panose="020B0503020204020204" charset="-122"/>
                        <a:ea typeface="微软雅黑" panose="020B0503020204020204" charset="-122"/>
                      </a:endParaRPr>
                    </a:p>
                  </a:txBody>
                  <a:tcPr marL="121920" marR="121920" marT="60960" marB="60960" anchor="ctr">
                    <a:solidFill>
                      <a:srgbClr val="0070C0"/>
                    </a:solidFill>
                  </a:tcPr>
                </a:tc>
                <a:tc>
                  <a:txBody>
                    <a:bodyPr/>
                    <a:lstStyle/>
                    <a:p>
                      <a:pPr algn="ctr">
                        <a:buNone/>
                      </a:pPr>
                      <a:r>
                        <a:rPr lang="zh-CN" altLang="en-US" sz="1350" b="1" dirty="0">
                          <a:latin typeface="微软雅黑" panose="020B0503020204020204" charset="-122"/>
                          <a:ea typeface="微软雅黑" panose="020B0503020204020204" charset="-122"/>
                        </a:rPr>
                        <a:t>复方电解质醋酸钠葡萄糖注射液不足</a:t>
                      </a:r>
                      <a:endParaRPr lang="zh-CN" altLang="en-US" sz="1350" b="1" dirty="0">
                        <a:latin typeface="微软雅黑" panose="020B0503020204020204" charset="-122"/>
                        <a:ea typeface="微软雅黑" panose="020B0503020204020204" charset="-122"/>
                      </a:endParaRPr>
                    </a:p>
                  </a:txBody>
                  <a:tcPr marL="121920" marR="121920" marT="60960" marB="60960" anchor="ctr">
                    <a:solidFill>
                      <a:srgbClr val="0070C0"/>
                    </a:solidFill>
                  </a:tcPr>
                </a:tc>
                <a:tc>
                  <a:txBody>
                    <a:bodyPr/>
                    <a:lstStyle/>
                    <a:p>
                      <a:pPr algn="ctr">
                        <a:buNone/>
                      </a:pPr>
                      <a:r>
                        <a:rPr lang="zh-CN" altLang="en-US" sz="1350" b="1" dirty="0">
                          <a:latin typeface="微软雅黑" panose="020B0503020204020204" charset="-122"/>
                          <a:ea typeface="微软雅黑" panose="020B0503020204020204" charset="-122"/>
                        </a:rPr>
                        <a:t>复方电解质注射液（</a:t>
                      </a:r>
                      <a:r>
                        <a:rPr lang="en-US" altLang="zh-CN" sz="1350" b="1" dirty="0">
                          <a:latin typeface="微软雅黑" panose="020B0503020204020204" charset="-122"/>
                          <a:ea typeface="微软雅黑" panose="020B0503020204020204" charset="-122"/>
                        </a:rPr>
                        <a:t>V</a:t>
                      </a:r>
                      <a:r>
                        <a:rPr lang="zh-CN" altLang="en-US" sz="1350" b="1" dirty="0">
                          <a:latin typeface="微软雅黑" panose="020B0503020204020204" charset="-122"/>
                          <a:ea typeface="微软雅黑" panose="020B0503020204020204" charset="-122"/>
                        </a:rPr>
                        <a:t>）优势</a:t>
                      </a:r>
                      <a:endParaRPr lang="zh-CN" altLang="en-US" sz="1350" b="1" dirty="0">
                        <a:latin typeface="微软雅黑" panose="020B0503020204020204" charset="-122"/>
                        <a:ea typeface="微软雅黑" panose="020B0503020204020204" charset="-122"/>
                      </a:endParaRPr>
                    </a:p>
                  </a:txBody>
                  <a:tcPr marL="121920" marR="121920" marT="60960" marB="60960" anchor="ctr">
                    <a:solidFill>
                      <a:srgbClr val="0070C0"/>
                    </a:solidFill>
                  </a:tcPr>
                </a:tc>
              </a:tr>
              <a:tr h="659765">
                <a:tc>
                  <a:txBody>
                    <a:bodyPr/>
                    <a:lstStyle/>
                    <a:p>
                      <a:pPr algn="l">
                        <a:buNone/>
                      </a:pPr>
                      <a:r>
                        <a:rPr lang="en-US" altLang="zh-CN" sz="1350" b="1" dirty="0">
                          <a:solidFill>
                            <a:srgbClr val="FF0000"/>
                          </a:solidFill>
                          <a:latin typeface="微软雅黑" panose="020B0503020204020204" charset="-122"/>
                          <a:ea typeface="微软雅黑" panose="020B0503020204020204" charset="-122"/>
                        </a:rPr>
                        <a:t>HP</a:t>
                      </a:r>
                      <a:r>
                        <a:rPr lang="zh-CN" altLang="en-US" sz="1350" b="1" dirty="0">
                          <a:solidFill>
                            <a:srgbClr val="FF0000"/>
                          </a:solidFill>
                          <a:latin typeface="微软雅黑" panose="020B0503020204020204" charset="-122"/>
                          <a:ea typeface="微软雅黑" panose="020B0503020204020204" charset="-122"/>
                        </a:rPr>
                        <a:t>值接近中性，输液无压力</a:t>
                      </a:r>
                      <a:endParaRPr lang="zh-CN" altLang="en-US" sz="1350" b="1" dirty="0">
                        <a:solidFill>
                          <a:srgbClr val="FF0000"/>
                        </a:solidFill>
                        <a:latin typeface="微软雅黑" panose="020B0503020204020204" charset="-122"/>
                        <a:ea typeface="微软雅黑" panose="020B0503020204020204" charset="-122"/>
                      </a:endParaRPr>
                    </a:p>
                  </a:txBody>
                  <a:tcPr marL="121920" marR="121920" marT="60960" marB="60960" anchor="ctr"/>
                </a:tc>
                <a:tc>
                  <a:txBody>
                    <a:bodyPr/>
                    <a:lstStyle/>
                    <a:p>
                      <a:pPr marL="171450" indent="-171450" algn="l">
                        <a:buFont typeface="Wingdings" panose="05000000000000000000" charset="0"/>
                        <a:buChar char="p"/>
                      </a:pPr>
                      <a:r>
                        <a:rPr lang="en-US" sz="1350" b="0" dirty="0">
                          <a:solidFill>
                            <a:schemeClr val="tx1"/>
                          </a:solidFill>
                          <a:latin typeface="微软雅黑" panose="020B0503020204020204" charset="-122"/>
                          <a:ea typeface="微软雅黑" panose="020B0503020204020204" charset="-122"/>
                        </a:rPr>
                        <a:t>PH</a:t>
                      </a:r>
                      <a:r>
                        <a:rPr lang="zh-CN" altLang="en-US" sz="1350" b="0" dirty="0">
                          <a:solidFill>
                            <a:schemeClr val="tx1"/>
                          </a:solidFill>
                          <a:latin typeface="微软雅黑" panose="020B0503020204020204" charset="-122"/>
                          <a:ea typeface="微软雅黑" panose="020B0503020204020204" charset="-122"/>
                        </a:rPr>
                        <a:t>值在</a:t>
                      </a:r>
                      <a:r>
                        <a:rPr lang="en-US" altLang="zh-CN" sz="1350" b="0" dirty="0">
                          <a:solidFill>
                            <a:schemeClr val="tx1"/>
                          </a:solidFill>
                          <a:latin typeface="微软雅黑" panose="020B0503020204020204" charset="-122"/>
                          <a:ea typeface="微软雅黑" panose="020B0503020204020204" charset="-122"/>
                        </a:rPr>
                        <a:t>4.7-5.3</a:t>
                      </a:r>
                      <a:r>
                        <a:rPr lang="zh-CN" altLang="en-US" sz="1350" b="0" dirty="0">
                          <a:solidFill>
                            <a:schemeClr val="tx1"/>
                          </a:solidFill>
                          <a:latin typeface="微软雅黑" panose="020B0503020204020204" charset="-122"/>
                          <a:ea typeface="微软雅黑" panose="020B0503020204020204" charset="-122"/>
                        </a:rPr>
                        <a:t>，属于弱酸性，容易引起酸中毒</a:t>
                      </a:r>
                      <a:endParaRPr lang="zh-CN" altLang="en-US" sz="1350" b="0" dirty="0">
                        <a:solidFill>
                          <a:schemeClr val="tx1"/>
                        </a:solidFill>
                        <a:latin typeface="微软雅黑" panose="020B0503020204020204" charset="-122"/>
                        <a:ea typeface="微软雅黑" panose="020B0503020204020204" charset="-122"/>
                      </a:endParaRPr>
                    </a:p>
                  </a:txBody>
                  <a:tcPr marL="121920" marR="121920" marT="60960" marB="60960" anchor="ctr"/>
                </a:tc>
                <a:tc>
                  <a:txBody>
                    <a:bodyPr/>
                    <a:lstStyle/>
                    <a:p>
                      <a:pPr marL="171450" indent="-171450" algn="l">
                        <a:buSzPct val="200000"/>
                        <a:buFont typeface="Wingdings" panose="05000000000000000000" charset="0"/>
                        <a:buBlip>
                          <a:blip r:embed="rId2"/>
                        </a:buBlip>
                      </a:pPr>
                      <a:r>
                        <a:rPr lang="zh-CN" altLang="en-US" sz="1350" b="1" dirty="0">
                          <a:solidFill>
                            <a:srgbClr val="FF0000"/>
                          </a:solidFill>
                          <a:latin typeface="微软雅黑" panose="020B0503020204020204" charset="-122"/>
                          <a:ea typeface="微软雅黑" panose="020B0503020204020204" charset="-122"/>
                        </a:rPr>
                        <a:t>接近血液</a:t>
                      </a:r>
                      <a:r>
                        <a:rPr lang="en-US" altLang="zh-CN" sz="1350" b="1" dirty="0">
                          <a:solidFill>
                            <a:srgbClr val="FF0000"/>
                          </a:solidFill>
                          <a:latin typeface="微软雅黑" panose="020B0503020204020204" charset="-122"/>
                          <a:ea typeface="微软雅黑" panose="020B0503020204020204" charset="-122"/>
                        </a:rPr>
                        <a:t>PH</a:t>
                      </a:r>
                      <a:r>
                        <a:rPr lang="zh-CN" altLang="en-US" sz="1350" b="1" dirty="0">
                          <a:solidFill>
                            <a:srgbClr val="FF0000"/>
                          </a:solidFill>
                          <a:latin typeface="微软雅黑" panose="020B0503020204020204" charset="-122"/>
                          <a:ea typeface="微软雅黑" panose="020B0503020204020204" charset="-122"/>
                        </a:rPr>
                        <a:t>值，输液无负担</a:t>
                      </a:r>
                      <a:endParaRPr lang="zh-CN" altLang="en-US" sz="1350" b="1" dirty="0">
                        <a:solidFill>
                          <a:srgbClr val="FF0000"/>
                        </a:solidFill>
                        <a:latin typeface="微软雅黑" panose="020B0503020204020204" charset="-122"/>
                        <a:ea typeface="微软雅黑" panose="020B0503020204020204" charset="-122"/>
                      </a:endParaRPr>
                    </a:p>
                  </a:txBody>
                  <a:tcPr marL="121920" marR="121920" marT="60960" marB="60960" anchor="ctr"/>
                </a:tc>
              </a:tr>
              <a:tr h="494665">
                <a:tc>
                  <a:txBody>
                    <a:bodyPr/>
                    <a:lstStyle/>
                    <a:p>
                      <a:pPr algn="l">
                        <a:buNone/>
                      </a:pPr>
                      <a:r>
                        <a:rPr lang="zh-CN" altLang="en-US" sz="1350" b="1" dirty="0">
                          <a:solidFill>
                            <a:srgbClr val="FF0000"/>
                          </a:solidFill>
                          <a:latin typeface="微软雅黑" panose="020B0503020204020204" charset="-122"/>
                          <a:ea typeface="微软雅黑" panose="020B0503020204020204" charset="-122"/>
                        </a:rPr>
                        <a:t>渗透压与血浆更接近</a:t>
                      </a:r>
                      <a:endParaRPr lang="zh-CN" altLang="en-US" sz="1350" b="1" dirty="0">
                        <a:solidFill>
                          <a:srgbClr val="FF0000"/>
                        </a:solidFill>
                        <a:latin typeface="微软雅黑" panose="020B0503020204020204" charset="-122"/>
                        <a:ea typeface="微软雅黑" panose="020B0503020204020204" charset="-122"/>
                      </a:endParaRPr>
                    </a:p>
                  </a:txBody>
                  <a:tcPr marL="121920" marR="121920" marT="60960" marB="60960" anchor="ctr"/>
                </a:tc>
                <a:tc>
                  <a:txBody>
                    <a:bodyPr/>
                    <a:lstStyle/>
                    <a:p>
                      <a:pPr marL="171450" indent="-171450" algn="l">
                        <a:buFont typeface="Wingdings" panose="05000000000000000000" charset="0"/>
                        <a:buChar char="p"/>
                      </a:pPr>
                      <a:r>
                        <a:rPr lang="zh-CN" altLang="en-US" sz="1350" b="0" dirty="0">
                          <a:solidFill>
                            <a:schemeClr val="tx1"/>
                          </a:solidFill>
                          <a:latin typeface="微软雅黑" panose="020B0503020204020204" charset="-122"/>
                          <a:ea typeface="微软雅黑" panose="020B0503020204020204" charset="-122"/>
                        </a:rPr>
                        <a:t>572-858</a:t>
                      </a:r>
                      <a:r>
                        <a:rPr lang="en-US" altLang="zh-CN" sz="1350" b="0" dirty="0">
                          <a:solidFill>
                            <a:schemeClr val="tx1"/>
                          </a:solidFill>
                          <a:latin typeface="微软雅黑" panose="020B0503020204020204" charset="-122"/>
                          <a:ea typeface="微软雅黑" panose="020B0503020204020204" charset="-122"/>
                        </a:rPr>
                        <a:t> mmol/L</a:t>
                      </a:r>
                      <a:endParaRPr lang="en-US" altLang="zh-CN" sz="1350" b="0" dirty="0">
                        <a:solidFill>
                          <a:schemeClr val="tx1"/>
                        </a:solidFill>
                        <a:latin typeface="微软雅黑" panose="020B0503020204020204" charset="-122"/>
                        <a:ea typeface="微软雅黑" panose="020B0503020204020204" charset="-122"/>
                      </a:endParaRPr>
                    </a:p>
                  </a:txBody>
                  <a:tcPr marL="121920" marR="121920" marT="60960" marB="60960" anchor="ctr"/>
                </a:tc>
                <a:tc>
                  <a:txBody>
                    <a:bodyPr/>
                    <a:lstStyle/>
                    <a:p>
                      <a:pPr marL="171450" indent="-171450" algn="l">
                        <a:buSzPct val="200000"/>
                        <a:buFont typeface="Wingdings" panose="05000000000000000000" charset="0"/>
                        <a:buBlip>
                          <a:blip r:embed="rId2"/>
                        </a:buBlip>
                      </a:pPr>
                      <a:r>
                        <a:rPr lang="en-US" altLang="zh-CN" sz="1350" b="1" dirty="0">
                          <a:solidFill>
                            <a:srgbClr val="FF0000"/>
                          </a:solidFill>
                          <a:latin typeface="微软雅黑" panose="020B0503020204020204" charset="-122"/>
                          <a:ea typeface="微软雅黑" panose="020B0503020204020204" charset="-122"/>
                          <a:sym typeface="+mn-ea"/>
                        </a:rPr>
                        <a:t>270</a:t>
                      </a:r>
                      <a:r>
                        <a:rPr lang="zh-CN" altLang="en-US" sz="1350" b="1" dirty="0">
                          <a:solidFill>
                            <a:srgbClr val="FF0000"/>
                          </a:solidFill>
                          <a:latin typeface="微软雅黑" panose="020B0503020204020204" charset="-122"/>
                          <a:ea typeface="微软雅黑" panose="020B0503020204020204" charset="-122"/>
                          <a:sym typeface="+mn-ea"/>
                        </a:rPr>
                        <a:t>-</a:t>
                      </a:r>
                      <a:r>
                        <a:rPr lang="en-US" altLang="zh-CN" sz="1350" b="1" dirty="0">
                          <a:solidFill>
                            <a:srgbClr val="FF0000"/>
                          </a:solidFill>
                          <a:latin typeface="微软雅黑" panose="020B0503020204020204" charset="-122"/>
                          <a:ea typeface="微软雅黑" panose="020B0503020204020204" charset="-122"/>
                          <a:sym typeface="+mn-ea"/>
                        </a:rPr>
                        <a:t>320 mmol/L</a:t>
                      </a:r>
                      <a:endParaRPr lang="en-US" altLang="zh-CN" sz="1350" b="1" dirty="0">
                        <a:solidFill>
                          <a:srgbClr val="FF0000"/>
                        </a:solidFill>
                        <a:latin typeface="微软雅黑" panose="020B0503020204020204" charset="-122"/>
                        <a:ea typeface="微软雅黑" panose="020B0503020204020204" charset="-122"/>
                        <a:sym typeface="+mn-ea"/>
                      </a:endParaRPr>
                    </a:p>
                  </a:txBody>
                  <a:tcPr marL="121920" marR="121920" marT="60960" marB="60960" anchor="ctr"/>
                </a:tc>
              </a:tr>
              <a:tr h="494665">
                <a:tc>
                  <a:txBody>
                    <a:bodyPr/>
                    <a:lstStyle/>
                    <a:p>
                      <a:pPr algn="l">
                        <a:buNone/>
                      </a:pPr>
                      <a:r>
                        <a:rPr lang="zh-CN" altLang="en-US" sz="1350" b="1">
                          <a:latin typeface="微软雅黑" panose="020B0503020204020204" charset="-122"/>
                          <a:ea typeface="微软雅黑" panose="020B0503020204020204" charset="-122"/>
                        </a:rPr>
                        <a:t>较低的疼痛感</a:t>
                      </a:r>
                      <a:endParaRPr lang="zh-CN" altLang="en-US" sz="1350" b="1">
                        <a:latin typeface="微软雅黑" panose="020B0503020204020204" charset="-122"/>
                        <a:ea typeface="微软雅黑" panose="020B0503020204020204" charset="-122"/>
                      </a:endParaRPr>
                    </a:p>
                  </a:txBody>
                  <a:tcPr marL="121920" marR="121920" marT="60960" marB="60960" anchor="ctr"/>
                </a:tc>
                <a:tc>
                  <a:txBody>
                    <a:bodyPr/>
                    <a:lstStyle/>
                    <a:p>
                      <a:pPr marL="171450" indent="-171450" algn="l">
                        <a:buFont typeface="Wingdings" panose="05000000000000000000" charset="0"/>
                        <a:buChar char="p"/>
                      </a:pPr>
                      <a:r>
                        <a:rPr lang="zh-CN" altLang="zh-CN" sz="1350" kern="100" dirty="0">
                          <a:effectLst/>
                          <a:latin typeface="微软雅黑" panose="020B0503020204020204" charset="-122"/>
                          <a:ea typeface="微软雅黑" panose="020B0503020204020204" charset="-122"/>
                          <a:cs typeface="微软雅黑" panose="020B0503020204020204" charset="-122"/>
                          <a:sym typeface="+mn-ea"/>
                        </a:rPr>
                        <a:t>弱酸性，</a:t>
                      </a:r>
                      <a:r>
                        <a:rPr lang="zh-CN" altLang="en-US" sz="1350" b="0" dirty="0">
                          <a:solidFill>
                            <a:schemeClr val="tx1"/>
                          </a:solidFill>
                          <a:latin typeface="微软雅黑" panose="020B0503020204020204" charset="-122"/>
                          <a:ea typeface="微软雅黑" panose="020B0503020204020204" charset="-122"/>
                        </a:rPr>
                        <a:t>静脉注射时会伴有血管性疼痛</a:t>
                      </a:r>
                      <a:endParaRPr lang="zh-CN" altLang="en-US" sz="1350" b="0" dirty="0">
                        <a:solidFill>
                          <a:schemeClr val="tx1"/>
                        </a:solidFill>
                        <a:latin typeface="微软雅黑" panose="020B0503020204020204" charset="-122"/>
                        <a:ea typeface="微软雅黑" panose="020B0503020204020204" charset="-122"/>
                      </a:endParaRPr>
                    </a:p>
                  </a:txBody>
                  <a:tcPr marL="121920" marR="121920" marT="60960" marB="60960" anchor="ctr"/>
                </a:tc>
                <a:tc>
                  <a:txBody>
                    <a:bodyPr/>
                    <a:lstStyle/>
                    <a:p>
                      <a:pPr marL="171450" indent="-171450" algn="l">
                        <a:buSzPct val="200000"/>
                        <a:buFont typeface="Wingdings" panose="05000000000000000000" charset="0"/>
                        <a:buBlip>
                          <a:blip r:embed="rId2"/>
                        </a:buBlip>
                      </a:pPr>
                      <a:r>
                        <a:rPr lang="zh-CN" altLang="en-US" sz="1350" dirty="0">
                          <a:latin typeface="微软雅黑" panose="020B0503020204020204" charset="-122"/>
                          <a:ea typeface="微软雅黑" panose="020B0503020204020204" charset="-122"/>
                          <a:sym typeface="+mn-ea"/>
                        </a:rPr>
                        <a:t>静脉注射时患者无明显痛感</a:t>
                      </a:r>
                      <a:endParaRPr lang="zh-CN" altLang="en-US" sz="1350" dirty="0">
                        <a:latin typeface="微软雅黑" panose="020B0503020204020204" charset="-122"/>
                        <a:ea typeface="微软雅黑" panose="020B0503020204020204" charset="-122"/>
                        <a:sym typeface="+mn-ea"/>
                      </a:endParaRPr>
                    </a:p>
                  </a:txBody>
                  <a:tcPr marL="121920" marR="121920" marT="60960" marB="60960" anchor="ctr"/>
                </a:tc>
              </a:tr>
              <a:tr h="537845">
                <a:tc>
                  <a:txBody>
                    <a:bodyPr/>
                    <a:lstStyle/>
                    <a:p>
                      <a:pPr algn="l">
                        <a:buNone/>
                      </a:pPr>
                      <a:r>
                        <a:rPr lang="zh-CN" altLang="en-US" sz="1350" b="1" dirty="0">
                          <a:latin typeface="微软雅黑" panose="020B0503020204020204" charset="-122"/>
                          <a:ea typeface="微软雅黑" panose="020B0503020204020204" charset="-122"/>
                        </a:rPr>
                        <a:t>较低的钾含量，适用人群更广泛</a:t>
                      </a:r>
                      <a:endParaRPr lang="zh-CN" altLang="en-US" sz="1350" b="1" dirty="0">
                        <a:latin typeface="微软雅黑" panose="020B0503020204020204" charset="-122"/>
                        <a:ea typeface="微软雅黑" panose="020B0503020204020204" charset="-122"/>
                      </a:endParaRPr>
                    </a:p>
                  </a:txBody>
                  <a:tcPr marL="121920" marR="121920" marT="60960" marB="60960" anchor="ctr"/>
                </a:tc>
                <a:tc>
                  <a:txBody>
                    <a:bodyPr/>
                    <a:lstStyle/>
                    <a:p>
                      <a:pPr marL="171450" indent="-171450" algn="l">
                        <a:buFont typeface="Wingdings" panose="05000000000000000000" charset="0"/>
                        <a:buChar char="p"/>
                      </a:pPr>
                      <a:r>
                        <a:rPr lang="zh-CN" altLang="en-US" sz="1350" b="0" dirty="0">
                          <a:solidFill>
                            <a:schemeClr val="tx1"/>
                          </a:solidFill>
                          <a:latin typeface="微软雅黑" panose="020B0503020204020204" charset="-122"/>
                          <a:ea typeface="微软雅黑" panose="020B0503020204020204" charset="-122"/>
                          <a:cs typeface="微软雅黑" panose="020B0503020204020204" charset="-122"/>
                          <a:sym typeface="+mn-ea"/>
                        </a:rPr>
                        <a:t>有高钾血症及心，肾功能不全者不宜选用</a:t>
                      </a:r>
                      <a:r>
                        <a:rPr lang="zh-CN" altLang="en-US" sz="1350" b="0" baseline="30000" dirty="0">
                          <a:solidFill>
                            <a:schemeClr val="tx1"/>
                          </a:solidFill>
                          <a:latin typeface="微软雅黑" panose="020B0503020204020204" charset="-122"/>
                          <a:ea typeface="微软雅黑" panose="020B0503020204020204" charset="-122"/>
                          <a:cs typeface="微软雅黑" panose="020B0503020204020204" charset="-122"/>
                          <a:sym typeface="+mn-ea"/>
                        </a:rPr>
                        <a:t>2</a:t>
                      </a:r>
                      <a:endParaRPr lang="zh-CN" altLang="en-US" sz="1350" b="0" baseline="30000" dirty="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marL="121920" marR="121920" marT="60960" marB="60960" anchor="ctr"/>
                </a:tc>
                <a:tc>
                  <a:txBody>
                    <a:bodyPr/>
                    <a:lstStyle/>
                    <a:p>
                      <a:pPr marL="171450" indent="-171450" algn="l">
                        <a:buSzPct val="200000"/>
                        <a:buFont typeface="Wingdings" panose="05000000000000000000" charset="0"/>
                        <a:buBlip>
                          <a:blip r:embed="rId2"/>
                        </a:buBlip>
                      </a:pPr>
                      <a:r>
                        <a:rPr lang="zh-CN" altLang="en-US" sz="1350" b="0" dirty="0">
                          <a:solidFill>
                            <a:schemeClr val="tx1"/>
                          </a:solidFill>
                          <a:latin typeface="微软雅黑" panose="020B0503020204020204" charset="-122"/>
                          <a:ea typeface="微软雅黑" panose="020B0503020204020204" charset="-122"/>
                        </a:rPr>
                        <a:t>用于心，肾功能不全以及高钾血症患者更安全</a:t>
                      </a:r>
                      <a:endParaRPr lang="zh-CN" altLang="en-US" sz="1350" b="0" dirty="0">
                        <a:solidFill>
                          <a:schemeClr val="tx1"/>
                        </a:solidFill>
                        <a:latin typeface="微软雅黑" panose="020B0503020204020204" charset="-122"/>
                        <a:ea typeface="微软雅黑" panose="020B0503020204020204" charset="-122"/>
                      </a:endParaRPr>
                    </a:p>
                  </a:txBody>
                  <a:tcPr marL="121920" marR="121920" marT="60960" marB="60960" anchor="ctr"/>
                </a:tc>
              </a:tr>
              <a:tr h="537845">
                <a:tc>
                  <a:txBody>
                    <a:bodyPr/>
                    <a:lstStyle/>
                    <a:p>
                      <a:pPr algn="l">
                        <a:buNone/>
                      </a:pPr>
                      <a:r>
                        <a:rPr lang="zh-CN" altLang="en-US" sz="1350" b="1" dirty="0">
                          <a:latin typeface="微软雅黑" panose="020B0503020204020204" charset="-122"/>
                          <a:ea typeface="微软雅黑" panose="020B0503020204020204" charset="-122"/>
                        </a:rPr>
                        <a:t>不含葡萄糖，应用更广泛</a:t>
                      </a:r>
                      <a:endParaRPr lang="zh-CN" altLang="en-US" sz="1350" b="1" dirty="0">
                        <a:latin typeface="微软雅黑" panose="020B0503020204020204" charset="-122"/>
                        <a:ea typeface="微软雅黑" panose="020B0503020204020204" charset="-122"/>
                      </a:endParaRPr>
                    </a:p>
                  </a:txBody>
                  <a:tcPr marL="121920" marR="121920" marT="60960" marB="60960" anchor="ctr"/>
                </a:tc>
                <a:tc>
                  <a:txBody>
                    <a:bodyPr/>
                    <a:lstStyle/>
                    <a:p>
                      <a:pPr marL="171450" indent="-171450" algn="l">
                        <a:buFont typeface="Wingdings" panose="05000000000000000000" charset="0"/>
                        <a:buChar char="p"/>
                      </a:pPr>
                      <a:r>
                        <a:rPr lang="zh-CN" altLang="en-US" sz="1350" b="0" kern="1200" dirty="0">
                          <a:solidFill>
                            <a:schemeClr val="tx1"/>
                          </a:solidFill>
                          <a:latin typeface="微软雅黑" panose="020B0503020204020204" charset="-122"/>
                          <a:ea typeface="微软雅黑" panose="020B0503020204020204" charset="-122"/>
                          <a:cs typeface="微软雅黑" panose="020B0503020204020204" charset="-122"/>
                          <a:sym typeface="+mn-ea"/>
                        </a:rPr>
                        <a:t>含</a:t>
                      </a:r>
                      <a:r>
                        <a:rPr lang="en-US" altLang="zh-CN" sz="1350" b="0" kern="1200" dirty="0">
                          <a:solidFill>
                            <a:schemeClr val="tx1"/>
                          </a:solidFill>
                          <a:latin typeface="微软雅黑" panose="020B0503020204020204" charset="-122"/>
                          <a:ea typeface="微软雅黑" panose="020B0503020204020204" charset="-122"/>
                          <a:cs typeface="微软雅黑" panose="020B0503020204020204" charset="-122"/>
                          <a:sym typeface="+mn-ea"/>
                        </a:rPr>
                        <a:t>10%</a:t>
                      </a:r>
                      <a:r>
                        <a:rPr lang="zh-CN" altLang="en-US" sz="1350" b="0" kern="1200" dirty="0">
                          <a:solidFill>
                            <a:schemeClr val="tx1"/>
                          </a:solidFill>
                          <a:latin typeface="微软雅黑" panose="020B0503020204020204" charset="-122"/>
                          <a:ea typeface="微软雅黑" panose="020B0503020204020204" charset="-122"/>
                          <a:cs typeface="微软雅黑" panose="020B0503020204020204" charset="-122"/>
                          <a:sym typeface="+mn-ea"/>
                        </a:rPr>
                        <a:t>葡萄糖，手术等创伤应激患者和糖尿病患者急抢救不适用</a:t>
                      </a:r>
                      <a:endParaRPr lang="zh-CN" altLang="en-US" sz="1350" b="0" kern="1200" dirty="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marL="121920" marR="121920" marT="60960" marB="60960" anchor="ctr"/>
                </a:tc>
                <a:tc>
                  <a:txBody>
                    <a:bodyPr/>
                    <a:lstStyle/>
                    <a:p>
                      <a:pPr marL="171450" indent="-171450" algn="l">
                        <a:buSzPct val="200000"/>
                        <a:buFont typeface="Wingdings" panose="05000000000000000000" charset="0"/>
                        <a:buBlip>
                          <a:blip r:embed="rId2"/>
                        </a:buBlip>
                      </a:pPr>
                      <a:r>
                        <a:rPr lang="zh-CN" altLang="en-US" sz="1350" b="0" dirty="0">
                          <a:solidFill>
                            <a:schemeClr val="tx1"/>
                          </a:solidFill>
                          <a:latin typeface="微软雅黑" panose="020B0503020204020204" charset="-122"/>
                          <a:ea typeface="微软雅黑" panose="020B0503020204020204" charset="-122"/>
                        </a:rPr>
                        <a:t>适用与糖尿病等高血糖患者补充血容量</a:t>
                      </a:r>
                      <a:endParaRPr lang="zh-CN" altLang="en-US" sz="1350" b="0" dirty="0">
                        <a:solidFill>
                          <a:schemeClr val="tx1"/>
                        </a:solidFill>
                        <a:latin typeface="微软雅黑" panose="020B0503020204020204" charset="-122"/>
                        <a:ea typeface="微软雅黑" panose="020B0503020204020204" charset="-122"/>
                      </a:endParaRPr>
                    </a:p>
                  </a:txBody>
                  <a:tcPr marL="121920" marR="121920" marT="60960" marB="60960" anchor="ctr"/>
                </a:tc>
              </a:tr>
              <a:tr h="537845">
                <a:tc>
                  <a:txBody>
                    <a:bodyPr/>
                    <a:lstStyle/>
                    <a:p>
                      <a:pPr algn="l">
                        <a:buNone/>
                      </a:pPr>
                      <a:r>
                        <a:rPr lang="zh-CN" altLang="en-US" sz="1350" b="1" dirty="0">
                          <a:solidFill>
                            <a:srgbClr val="FF0000"/>
                          </a:solidFill>
                          <a:latin typeface="微软雅黑" panose="020B0503020204020204" charset="-122"/>
                          <a:ea typeface="微软雅黑" panose="020B0503020204020204" charset="-122"/>
                        </a:rPr>
                        <a:t>不良反应发生率低</a:t>
                      </a:r>
                      <a:endParaRPr lang="zh-CN" altLang="en-US" sz="1350" b="1" dirty="0">
                        <a:solidFill>
                          <a:srgbClr val="FF0000"/>
                        </a:solidFill>
                        <a:latin typeface="微软雅黑" panose="020B0503020204020204" charset="-122"/>
                        <a:ea typeface="微软雅黑" panose="020B0503020204020204" charset="-122"/>
                      </a:endParaRPr>
                    </a:p>
                  </a:txBody>
                  <a:tcPr marL="121920" marR="121920" marT="60960" marB="60960" anchor="ctr"/>
                </a:tc>
                <a:tc>
                  <a:txBody>
                    <a:bodyPr/>
                    <a:lstStyle/>
                    <a:p>
                      <a:pPr marL="171450" indent="-171450" algn="l">
                        <a:buFont typeface="Wingdings" panose="05000000000000000000" charset="0"/>
                        <a:buChar char="p"/>
                      </a:pPr>
                      <a:r>
                        <a:rPr lang="zh-CN" altLang="en-US" sz="1350" b="1" kern="1200" dirty="0">
                          <a:solidFill>
                            <a:srgbClr val="FF0000"/>
                          </a:solidFill>
                          <a:latin typeface="微软雅黑" panose="020B0503020204020204" charset="-122"/>
                          <a:ea typeface="微软雅黑" panose="020B0503020204020204" charset="-122"/>
                          <a:cs typeface="微软雅黑" panose="020B0503020204020204" charset="-122"/>
                          <a:sym typeface="+mn-ea"/>
                        </a:rPr>
                        <a:t>日本同品种不良反应发生率</a:t>
                      </a:r>
                      <a:r>
                        <a:rPr lang="en-US" altLang="zh-CN" sz="1350" b="1" kern="1200" dirty="0">
                          <a:solidFill>
                            <a:srgbClr val="FF0000"/>
                          </a:solidFill>
                          <a:latin typeface="微软雅黑" panose="020B0503020204020204" charset="-122"/>
                          <a:ea typeface="微软雅黑" panose="020B0503020204020204" charset="-122"/>
                          <a:cs typeface="微软雅黑" panose="020B0503020204020204" charset="-122"/>
                          <a:sym typeface="+mn-ea"/>
                        </a:rPr>
                        <a:t>7.4%</a:t>
                      </a:r>
                      <a:r>
                        <a:rPr lang="en-US" altLang="zh-CN" sz="1350" b="1" kern="1200" baseline="30000" dirty="0">
                          <a:solidFill>
                            <a:srgbClr val="FF0000"/>
                          </a:solidFill>
                          <a:latin typeface="微软雅黑" panose="020B0503020204020204" charset="-122"/>
                          <a:ea typeface="微软雅黑" panose="020B0503020204020204" charset="-122"/>
                          <a:cs typeface="微软雅黑" panose="020B0503020204020204" charset="-122"/>
                          <a:sym typeface="+mn-ea"/>
                        </a:rPr>
                        <a:t>3</a:t>
                      </a:r>
                      <a:endParaRPr lang="zh-CN" altLang="en-US" sz="1350" b="1" kern="1200" dirty="0">
                        <a:solidFill>
                          <a:srgbClr val="FF0000"/>
                        </a:solidFill>
                        <a:latin typeface="微软雅黑" panose="020B0503020204020204" charset="-122"/>
                        <a:ea typeface="微软雅黑" panose="020B0503020204020204" charset="-122"/>
                        <a:cs typeface="微软雅黑" panose="020B0503020204020204" charset="-122"/>
                        <a:sym typeface="+mn-ea"/>
                      </a:endParaRPr>
                    </a:p>
                  </a:txBody>
                  <a:tcPr marL="121920" marR="121920" marT="60960" marB="60960" anchor="ctr"/>
                </a:tc>
                <a:tc>
                  <a:txBody>
                    <a:bodyPr/>
                    <a:lstStyle/>
                    <a:p>
                      <a:pPr marL="171450" indent="-171450" algn="l">
                        <a:buSzPct val="200000"/>
                        <a:buFont typeface="Wingdings" panose="05000000000000000000" charset="0"/>
                        <a:buBlip>
                          <a:blip r:embed="rId2"/>
                        </a:buBlip>
                      </a:pPr>
                      <a:r>
                        <a:rPr lang="zh-CN" altLang="en-US" sz="1350" b="0" dirty="0">
                          <a:solidFill>
                            <a:schemeClr val="tx1"/>
                          </a:solidFill>
                          <a:latin typeface="微软雅黑" panose="020B0503020204020204" charset="-122"/>
                          <a:ea typeface="微软雅黑" panose="020B0503020204020204" charset="-122"/>
                        </a:rPr>
                        <a:t>无不良反应报道</a:t>
                      </a:r>
                      <a:endParaRPr lang="zh-CN" altLang="en-US" sz="1350" b="0" dirty="0">
                        <a:solidFill>
                          <a:schemeClr val="tx1"/>
                        </a:solidFill>
                        <a:latin typeface="微软雅黑" panose="020B0503020204020204" charset="-122"/>
                        <a:ea typeface="微软雅黑" panose="020B0503020204020204" charset="-122"/>
                      </a:endParaRPr>
                    </a:p>
                  </a:txBody>
                  <a:tcPr marL="121920" marR="121920" marT="60960" marB="60960" anchor="ctr"/>
                </a:tc>
              </a:tr>
            </a:tbl>
          </a:graphicData>
        </a:graphic>
      </p:graphicFrame>
      <p:pic>
        <p:nvPicPr>
          <p:cNvPr id="11" name="图片 10" descr="华仁药业logo.png"/>
          <p:cNvPicPr>
            <a:picLocks noChangeAspect="1"/>
          </p:cNvPicPr>
          <p:nvPr>
            <p:custDataLst>
              <p:tags r:id="rId3"/>
            </p:custDataLst>
          </p:nvPr>
        </p:nvPicPr>
        <p:blipFill>
          <a:blip r:embed="rId4" cstate="print"/>
          <a:stretch>
            <a:fillRect/>
          </a:stretch>
        </p:blipFill>
        <p:spPr>
          <a:xfrm>
            <a:off x="9014261" y="184026"/>
            <a:ext cx="2873587" cy="503767"/>
          </a:xfrm>
          <a:prstGeom prst="rect">
            <a:avLst/>
          </a:prstGeom>
        </p:spPr>
      </p:pic>
      <p:sp>
        <p:nvSpPr>
          <p:cNvPr id="12" name="文本框 11"/>
          <p:cNvSpPr txBox="1"/>
          <p:nvPr/>
        </p:nvSpPr>
        <p:spPr>
          <a:xfrm>
            <a:off x="451643" y="5502747"/>
            <a:ext cx="11275060" cy="714375"/>
          </a:xfrm>
          <a:prstGeom prst="rect">
            <a:avLst/>
          </a:prstGeom>
          <a:noFill/>
        </p:spPr>
        <p:txBody>
          <a:bodyPr wrap="square" rtlCol="0">
            <a:spAutoFit/>
          </a:bodyPr>
          <a:lstStyle/>
          <a:p>
            <a:pPr>
              <a:lnSpc>
                <a:spcPct val="150000"/>
              </a:lnSpc>
            </a:pPr>
            <a:r>
              <a:rPr lang="zh-CN" altLang="en-US" sz="900" b="1" dirty="0">
                <a:latin typeface="宋体" panose="02010600030101010101" pitchFamily="2" charset="-122"/>
                <a:ea typeface="宋体" panose="02010600030101010101" pitchFamily="2" charset="-122"/>
                <a:cs typeface="宋体" panose="02010600030101010101" pitchFamily="2" charset="-122"/>
                <a:sym typeface="+mn-ea"/>
              </a:rPr>
              <a:t>1</a:t>
            </a:r>
            <a:r>
              <a:rPr lang="en-US" altLang="zh-CN" sz="9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900" b="1" dirty="0">
                <a:latin typeface="宋体" panose="02010600030101010101" pitchFamily="2" charset="-122"/>
                <a:ea typeface="宋体" panose="02010600030101010101" pitchFamily="2" charset="-122"/>
                <a:cs typeface="宋体" panose="02010600030101010101" pitchFamily="2" charset="-122"/>
                <a:sym typeface="+mn-ea"/>
              </a:rPr>
              <a:t>马宇, 王天龙, 王英伟, 等. 醋酸钠林格液围手术期临床应用专家共识[J]. 国际麻醉学与复苏杂志, 2018, 39(1):1-5.</a:t>
            </a:r>
            <a:endParaRPr lang="zh-CN" altLang="en-US" sz="900" b="1" dirty="0">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pPr>
            <a:r>
              <a:rPr lang="zh-CN" altLang="en-US" sz="900" b="1" dirty="0">
                <a:latin typeface="宋体" panose="02010600030101010101" pitchFamily="2" charset="-122"/>
                <a:ea typeface="宋体" panose="02010600030101010101" pitchFamily="2" charset="-122"/>
                <a:cs typeface="宋体" panose="02010600030101010101" pitchFamily="2" charset="-122"/>
                <a:sym typeface="+mn-ea"/>
              </a:rPr>
              <a:t>2</a:t>
            </a:r>
            <a:r>
              <a:rPr lang="en-US" altLang="zh-CN" sz="9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900" b="1" dirty="0">
                <a:latin typeface="宋体" panose="02010600030101010101" pitchFamily="2" charset="-122"/>
                <a:ea typeface="宋体" panose="02010600030101010101" pitchFamily="2" charset="-122"/>
                <a:cs typeface="宋体" panose="02010600030101010101" pitchFamily="2" charset="-122"/>
                <a:sym typeface="+mn-ea"/>
              </a:rPr>
              <a:t>中华医学会外科学分会. 外科病人围手术期液体治疗专家共识(2015)[J]. 中国实用外科杂志, 2015, 35(9):960-966.</a:t>
            </a:r>
            <a:endParaRPr lang="en-US" altLang="zh-CN" sz="900" b="1" dirty="0">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pPr>
            <a:r>
              <a:rPr lang="en-US" altLang="zh-CN" sz="900" b="1" dirty="0">
                <a:latin typeface="宋体" panose="02010600030101010101" pitchFamily="2" charset="-122"/>
                <a:ea typeface="宋体" panose="02010600030101010101" pitchFamily="2" charset="-122"/>
                <a:cs typeface="宋体" panose="02010600030101010101" pitchFamily="2" charset="-122"/>
                <a:sym typeface="+mn-ea"/>
              </a:rPr>
              <a:t>3</a:t>
            </a:r>
            <a:r>
              <a:rPr lang="zh-CN" altLang="en-US" sz="900" b="1" dirty="0">
                <a:latin typeface="宋体" panose="02010600030101010101" pitchFamily="2" charset="-122"/>
                <a:ea typeface="宋体" panose="02010600030101010101" pitchFamily="2" charset="-122"/>
                <a:cs typeface="宋体" panose="02010600030101010101" pitchFamily="2" charset="-122"/>
                <a:sym typeface="+mn-ea"/>
              </a:rPr>
              <a:t>：复方电解质醋酸钠葡萄糖注射液产品说明书</a:t>
            </a:r>
            <a:endParaRPr lang="zh-CN" altLang="en-US" sz="900" b="1"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文本框 1"/>
          <p:cNvSpPr txBox="1"/>
          <p:nvPr/>
        </p:nvSpPr>
        <p:spPr>
          <a:xfrm>
            <a:off x="557530" y="344805"/>
            <a:ext cx="3013075" cy="553085"/>
          </a:xfrm>
          <a:prstGeom prst="rect">
            <a:avLst/>
          </a:prstGeom>
          <a:noFill/>
        </p:spPr>
        <p:txBody>
          <a:bodyPr wrap="square" rtlCol="0">
            <a:spAutoFit/>
          </a:bodyPr>
          <a:lstStyle/>
          <a:p>
            <a:r>
              <a:rPr lang="zh-CN" altLang="en-US" sz="3000" b="1">
                <a:solidFill>
                  <a:schemeClr val="accent1"/>
                </a:solidFill>
                <a:latin typeface="微软雅黑" panose="020B0503020204020204" charset="-122"/>
                <a:ea typeface="微软雅黑" panose="020B0503020204020204" charset="-122"/>
              </a:rPr>
              <a:t>药品基本信息</a:t>
            </a:r>
            <a:endParaRPr lang="zh-CN" altLang="en-US" sz="3000" b="1">
              <a:solidFill>
                <a:schemeClr val="accent1"/>
              </a:solidFill>
              <a:latin typeface="微软雅黑" panose="020B0503020204020204" charset="-122"/>
              <a:ea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1"/>
          <p:cNvSpPr txBox="1"/>
          <p:nvPr>
            <p:custDataLst>
              <p:tags r:id="rId1"/>
            </p:custDataLst>
          </p:nvPr>
        </p:nvSpPr>
        <p:spPr>
          <a:xfrm>
            <a:off x="415713" y="260774"/>
            <a:ext cx="11873654" cy="575733"/>
          </a:xfrm>
          <a:prstGeom prst="rect">
            <a:avLst/>
          </a:prstGeom>
        </p:spPr>
        <p:txBody>
          <a:bodyPr vert="horz" lIns="91428" tIns="45713" rIns="91428" bIns="45713" rtlCol="0" anchor="ctr">
            <a:noAutofit/>
          </a:bodyPr>
          <a:lstStyle>
            <a:lvl1pPr algn="l" defTabSz="914400" rtl="0" eaLnBrk="1" latinLnBrk="0" hangingPunct="1">
              <a:spcBef>
                <a:spcPct val="0"/>
              </a:spcBef>
              <a:buNone/>
              <a:defRPr sz="2000" b="1" kern="1200">
                <a:solidFill>
                  <a:schemeClr val="bg1"/>
                </a:solidFill>
                <a:latin typeface="+mj-ea"/>
                <a:ea typeface="+mj-ea"/>
                <a:cs typeface="+mj-cs"/>
              </a:defRPr>
            </a:lvl1pPr>
          </a:lstStyle>
          <a:p>
            <a:pPr defTabSz="2167255" fontAlgn="base">
              <a:buFont typeface="Arial" panose="020B0604020202020204" pitchFamily="34" charset="0"/>
            </a:pPr>
            <a:r>
              <a:rPr lang="en-US" altLang="zh-CN" sz="4270" dirty="0">
                <a:latin typeface="微软雅黑" panose="020B0503020204020204" charset="-122"/>
                <a:ea typeface="微软雅黑" panose="020B0503020204020204" charset="-122"/>
                <a:cs typeface="+mn-cs"/>
                <a:sym typeface="+mn-lt"/>
              </a:rPr>
              <a:t>01 </a:t>
            </a:r>
            <a:r>
              <a:rPr lang="zh-CN" altLang="en-US" sz="4270" dirty="0">
                <a:latin typeface="微软雅黑" panose="020B0503020204020204" charset="-122"/>
                <a:ea typeface="微软雅黑" panose="020B0503020204020204" charset="-122"/>
                <a:cs typeface="+mn-cs"/>
                <a:sym typeface="+mn-lt"/>
              </a:rPr>
              <a:t>药品基本信息</a:t>
            </a:r>
            <a:endParaRPr lang="zh-CN" altLang="en-US" sz="4270" dirty="0">
              <a:latin typeface="微软雅黑" panose="020B0503020204020204" charset="-122"/>
              <a:ea typeface="微软雅黑" panose="020B0503020204020204" charset="-122"/>
              <a:cs typeface="+mn-cs"/>
              <a:sym typeface="+mn-lt"/>
            </a:endParaRPr>
          </a:p>
        </p:txBody>
      </p:sp>
      <p:pic>
        <p:nvPicPr>
          <p:cNvPr id="11" name="图片 10" descr="华仁药业logo.png"/>
          <p:cNvPicPr>
            <a:picLocks noChangeAspect="1"/>
          </p:cNvPicPr>
          <p:nvPr>
            <p:custDataLst>
              <p:tags r:id="rId2"/>
            </p:custDataLst>
          </p:nvPr>
        </p:nvPicPr>
        <p:blipFill>
          <a:blip r:embed="rId3" cstate="print"/>
          <a:stretch>
            <a:fillRect/>
          </a:stretch>
        </p:blipFill>
        <p:spPr>
          <a:xfrm>
            <a:off x="9014261" y="184026"/>
            <a:ext cx="2873587" cy="503767"/>
          </a:xfrm>
          <a:prstGeom prst="rect">
            <a:avLst/>
          </a:prstGeom>
        </p:spPr>
      </p:pic>
      <p:sp>
        <p:nvSpPr>
          <p:cNvPr id="16" name="文本框 15"/>
          <p:cNvSpPr txBox="1"/>
          <p:nvPr/>
        </p:nvSpPr>
        <p:spPr>
          <a:xfrm>
            <a:off x="304151" y="961204"/>
            <a:ext cx="11325572" cy="2691584"/>
          </a:xfrm>
          <a:prstGeom prst="rect">
            <a:avLst/>
          </a:prstGeom>
          <a:solidFill>
            <a:schemeClr val="accent1">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noAutofit/>
          </a:bodyPr>
          <a:lstStyle/>
          <a:p>
            <a:pPr marL="355600" lvl="1" algn="just" fontAlgn="auto">
              <a:lnSpc>
                <a:spcPct val="200000"/>
              </a:lnSpc>
              <a:buFont typeface="Arial" panose="020B0604020202020204" pitchFamily="34" charset="0"/>
              <a:buChar char="•"/>
            </a:pPr>
            <a:r>
              <a:rPr lang="zh-CN" altLang="en-US" sz="1350" kern="100" dirty="0">
                <a:latin typeface="微软雅黑" panose="020B0503020204020204" charset="-122"/>
                <a:ea typeface="微软雅黑" panose="020B0503020204020204" charset="-122"/>
                <a:cs typeface="Times New Roman" panose="02020603050405020304" pitchFamily="18" charset="0"/>
              </a:rPr>
              <a:t> 不含乳酸，不会乳酸中毒，不含葡萄糖，对糖尿病患者服用其它药物无影响</a:t>
            </a:r>
            <a:endParaRPr lang="en-US" altLang="zh-CN" sz="1350" kern="100" dirty="0">
              <a:latin typeface="微软雅黑" panose="020B0503020204020204" charset="-122"/>
              <a:ea typeface="微软雅黑" panose="020B0503020204020204" charset="-122"/>
              <a:cs typeface="Times New Roman" panose="02020603050405020304" pitchFamily="18" charset="0"/>
            </a:endParaRPr>
          </a:p>
          <a:p>
            <a:pPr marL="355600" lvl="1" algn="just" fontAlgn="auto">
              <a:lnSpc>
                <a:spcPct val="200000"/>
              </a:lnSpc>
              <a:buFont typeface="Arial" panose="020B0604020202020204" pitchFamily="34" charset="0"/>
              <a:buChar char="•"/>
            </a:pPr>
            <a:r>
              <a:rPr lang="zh-CN" altLang="en-US" sz="1350" kern="100" dirty="0">
                <a:latin typeface="微软雅黑" panose="020B0503020204020204" charset="-122"/>
                <a:ea typeface="微软雅黑" panose="020B0503020204020204" charset="-122"/>
                <a:cs typeface="Times New Roman" panose="02020603050405020304" pitchFamily="18" charset="0"/>
              </a:rPr>
              <a:t> 添加镁离子，有利于围手术期心肌保护，添加</a:t>
            </a:r>
            <a:r>
              <a:rPr lang="en-US" altLang="zh-CN" sz="1350" kern="100" dirty="0">
                <a:latin typeface="微软雅黑" panose="020B0503020204020204" charset="-122"/>
                <a:ea typeface="微软雅黑" panose="020B0503020204020204" charset="-122"/>
                <a:cs typeface="Times New Roman" panose="02020603050405020304" pitchFamily="18" charset="0"/>
              </a:rPr>
              <a:t>K</a:t>
            </a:r>
            <a:r>
              <a:rPr lang="zh-CN" altLang="en-US" sz="1350" kern="100" dirty="0">
                <a:latin typeface="微软雅黑" panose="020B0503020204020204" charset="-122"/>
                <a:ea typeface="微软雅黑" panose="020B0503020204020204" charset="-122"/>
                <a:cs typeface="Times New Roman" panose="02020603050405020304" pitchFamily="18" charset="0"/>
              </a:rPr>
              <a:t>，围手术期补钾需求</a:t>
            </a:r>
            <a:endParaRPr lang="en-US" altLang="zh-CN" sz="1350" kern="100" dirty="0">
              <a:latin typeface="微软雅黑" panose="020B0503020204020204" charset="-122"/>
              <a:ea typeface="微软雅黑" panose="020B0503020204020204" charset="-122"/>
              <a:cs typeface="Times New Roman" panose="02020603050405020304" pitchFamily="18" charset="0"/>
            </a:endParaRPr>
          </a:p>
          <a:p>
            <a:pPr marL="355600" lvl="1" algn="just" fontAlgn="auto">
              <a:lnSpc>
                <a:spcPct val="200000"/>
              </a:lnSpc>
              <a:buFont typeface="Arial" panose="020B0604020202020204" pitchFamily="34" charset="0"/>
              <a:buChar char="•"/>
            </a:pPr>
            <a:r>
              <a:rPr lang="zh-CN" altLang="en-US" sz="1350" kern="100" dirty="0">
                <a:latin typeface="微软雅黑" panose="020B0503020204020204" charset="-122"/>
                <a:ea typeface="微软雅黑" panose="020B0503020204020204" charset="-122"/>
                <a:cs typeface="Times New Roman" panose="02020603050405020304" pitchFamily="18" charset="0"/>
              </a:rPr>
              <a:t> 不含钙离子，避免钙配伍禁忌（输血、头孢类抗生素等），减少药物不良反应的发生</a:t>
            </a:r>
            <a:endParaRPr lang="en-US" altLang="zh-CN" sz="1350" kern="100" dirty="0">
              <a:latin typeface="微软雅黑" panose="020B0503020204020204" charset="-122"/>
              <a:ea typeface="微软雅黑" panose="020B0503020204020204" charset="-122"/>
              <a:cs typeface="Times New Roman" panose="02020603050405020304" pitchFamily="18" charset="0"/>
            </a:endParaRPr>
          </a:p>
          <a:p>
            <a:pPr marL="535305" lvl="1" indent="-179705" algn="just" fontAlgn="auto">
              <a:lnSpc>
                <a:spcPct val="200000"/>
              </a:lnSpc>
              <a:buFont typeface="Arial" panose="020B0604020202020204" pitchFamily="34" charset="0"/>
              <a:buChar char="•"/>
            </a:pPr>
            <a:r>
              <a:rPr lang="zh-CN" altLang="en-US" sz="1350" kern="100" dirty="0">
                <a:latin typeface="微软雅黑" panose="020B0503020204020204" charset="-122"/>
                <a:ea typeface="微软雅黑" panose="020B0503020204020204" charset="-122"/>
                <a:cs typeface="Times New Roman" panose="02020603050405020304" pitchFamily="18" charset="0"/>
              </a:rPr>
              <a:t>添加磷，有效预防创伤等并发症低磷血症的发生，减少代谢性脑病、横纹肌溶解症等重大疾病的发生风险</a:t>
            </a:r>
            <a:endParaRPr lang="zh-CN" altLang="en-US" sz="1350" kern="100" dirty="0">
              <a:latin typeface="微软雅黑" panose="020B0503020204020204" charset="-122"/>
              <a:ea typeface="微软雅黑" panose="020B0503020204020204" charset="-122"/>
              <a:cs typeface="Times New Roman" panose="02020603050405020304" pitchFamily="18" charset="0"/>
            </a:endParaRPr>
          </a:p>
          <a:p>
            <a:pPr marL="535305" lvl="1" indent="-179705" algn="just" fontAlgn="auto">
              <a:lnSpc>
                <a:spcPct val="200000"/>
              </a:lnSpc>
              <a:buFont typeface="Arial" panose="020B0604020202020204" pitchFamily="34" charset="0"/>
              <a:buChar char="•"/>
            </a:pPr>
            <a:r>
              <a:rPr lang="zh-CN" altLang="en-US" sz="1350" b="1" kern="100" dirty="0">
                <a:latin typeface="微软雅黑" panose="020B0503020204020204" charset="-122"/>
                <a:ea typeface="微软雅黑" panose="020B0503020204020204" charset="-122"/>
                <a:cs typeface="Times New Roman" panose="02020603050405020304" pitchFamily="18" charset="0"/>
                <a:sym typeface="+mn-ea"/>
              </a:rPr>
              <a:t> 与复方电解质醋酸钠葡萄糖注射液相比，复方电解质注射液（V）钾含量较低，不含葡萄糖，渗透压和</a:t>
            </a:r>
            <a:r>
              <a:rPr lang="en-US" altLang="zh-CN" sz="1350" b="1" kern="100" dirty="0">
                <a:latin typeface="微软雅黑" panose="020B0503020204020204" charset="-122"/>
                <a:ea typeface="微软雅黑" panose="020B0503020204020204" charset="-122"/>
                <a:cs typeface="Times New Roman" panose="02020603050405020304" pitchFamily="18" charset="0"/>
                <a:sym typeface="+mn-ea"/>
              </a:rPr>
              <a:t>PH</a:t>
            </a:r>
            <a:r>
              <a:rPr lang="zh-CN" altLang="en-US" sz="1350" b="1" kern="100" dirty="0">
                <a:latin typeface="微软雅黑" panose="020B0503020204020204" charset="-122"/>
                <a:ea typeface="微软雅黑" panose="020B0503020204020204" charset="-122"/>
                <a:cs typeface="Times New Roman" panose="02020603050405020304" pitchFamily="18" charset="0"/>
                <a:sym typeface="+mn-ea"/>
              </a:rPr>
              <a:t>值都接近血浆，</a:t>
            </a:r>
            <a:r>
              <a:rPr lang="zh-CN" altLang="en-US" sz="1350" b="1"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更适用于</a:t>
            </a:r>
            <a:r>
              <a:rPr lang="zh-CN" altLang="en-US" sz="1350" b="1" kern="100" dirty="0">
                <a:solidFill>
                  <a:srgbClr val="FF0000"/>
                </a:solidFill>
                <a:latin typeface="微软雅黑" panose="020B0503020204020204" charset="-122"/>
                <a:ea typeface="微软雅黑" panose="020B0503020204020204" charset="-122"/>
                <a:cs typeface="Times New Roman" panose="02020603050405020304" pitchFamily="18" charset="0"/>
                <a:sym typeface="+mn-ea"/>
              </a:rPr>
              <a:t>脓毒症</a:t>
            </a:r>
            <a:r>
              <a:rPr lang="zh-CN" altLang="en-US" sz="1350" b="1"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a:t>
            </a:r>
            <a:r>
              <a:rPr lang="zh-CN" altLang="en-US" sz="1350" b="1" kern="100" dirty="0">
                <a:solidFill>
                  <a:srgbClr val="FF0000"/>
                </a:solidFill>
                <a:latin typeface="微软雅黑" panose="020B0503020204020204" charset="-122"/>
                <a:ea typeface="微软雅黑" panose="020B0503020204020204" charset="-122"/>
                <a:cs typeface="Times New Roman" panose="02020603050405020304" pitchFamily="18" charset="0"/>
                <a:sym typeface="+mn-ea"/>
              </a:rPr>
              <a:t>心肾功能不全</a:t>
            </a:r>
            <a:r>
              <a:rPr lang="zh-CN" altLang="en-US" sz="1350" b="1"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以及</a:t>
            </a:r>
            <a:r>
              <a:rPr lang="zh-CN" altLang="en-US" sz="1350" b="1" kern="100" dirty="0">
                <a:solidFill>
                  <a:srgbClr val="FF0000"/>
                </a:solidFill>
                <a:latin typeface="微软雅黑" panose="020B0503020204020204" charset="-122"/>
                <a:ea typeface="微软雅黑" panose="020B0503020204020204" charset="-122"/>
                <a:cs typeface="Times New Roman" panose="02020603050405020304" pitchFamily="18" charset="0"/>
                <a:sym typeface="+mn-ea"/>
              </a:rPr>
              <a:t>高钾血症，糖尿病患者</a:t>
            </a:r>
            <a:r>
              <a:rPr lang="zh-CN" altLang="en-US" sz="1350" b="1"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的急抢救</a:t>
            </a:r>
            <a:r>
              <a:rPr lang="zh-CN" altLang="en-US" sz="1350" b="1" kern="100" dirty="0">
                <a:latin typeface="微软雅黑" panose="020B0503020204020204" charset="-122"/>
                <a:ea typeface="微软雅黑" panose="020B0503020204020204" charset="-122"/>
                <a:cs typeface="Times New Roman" panose="02020603050405020304" pitchFamily="18" charset="0"/>
                <a:sym typeface="+mn-ea"/>
              </a:rPr>
              <a:t>。 </a:t>
            </a:r>
            <a:endParaRPr lang="zh-CN" altLang="en-US" sz="1350" b="1" kern="100" dirty="0">
              <a:latin typeface="微软雅黑" panose="020B0503020204020204" charset="-122"/>
              <a:ea typeface="微软雅黑" panose="020B0503020204020204" charset="-122"/>
              <a:cs typeface="Times New Roman" panose="02020603050405020304" pitchFamily="18" charset="0"/>
              <a:sym typeface="+mn-ea"/>
            </a:endParaRPr>
          </a:p>
          <a:p>
            <a:pPr marL="535305" lvl="1" indent="-179705" algn="just" fontAlgn="auto">
              <a:lnSpc>
                <a:spcPct val="200000"/>
              </a:lnSpc>
              <a:buFont typeface="Arial" panose="020B0604020202020204" pitchFamily="34" charset="0"/>
              <a:buChar char="•"/>
            </a:pPr>
            <a:endParaRPr lang="en-US" altLang="zh-CN" kern="100" dirty="0">
              <a:latin typeface="微软雅黑" panose="020B0503020204020204" charset="-122"/>
              <a:ea typeface="微软雅黑" panose="020B0503020204020204" charset="-122"/>
              <a:cs typeface="Times New Roman" panose="02020603050405020304" pitchFamily="18" charset="0"/>
            </a:endParaRPr>
          </a:p>
          <a:p>
            <a:pPr marL="355600" lvl="1" algn="just" fontAlgn="auto">
              <a:lnSpc>
                <a:spcPct val="200000"/>
              </a:lnSpc>
            </a:pPr>
            <a:r>
              <a:rPr lang="en-US" altLang="zh-CN" b="1" kern="100" dirty="0">
                <a:latin typeface="微软雅黑" panose="020B0503020204020204" charset="-122"/>
                <a:ea typeface="微软雅黑" panose="020B0503020204020204" charset="-122"/>
                <a:cs typeface="Times New Roman" panose="02020603050405020304" pitchFamily="18" charset="0"/>
              </a:rPr>
              <a:t> </a:t>
            </a:r>
            <a:endParaRPr lang="en-US" altLang="zh-CN" b="1" kern="100" dirty="0">
              <a:latin typeface="微软雅黑" panose="020B0503020204020204" charset="-122"/>
              <a:ea typeface="微软雅黑" panose="020B0503020204020204" charset="-122"/>
              <a:cs typeface="Times New Roman" panose="02020603050405020304" pitchFamily="18" charset="0"/>
            </a:endParaRPr>
          </a:p>
        </p:txBody>
      </p:sp>
      <p:sp>
        <p:nvSpPr>
          <p:cNvPr id="2" name="文本框 1"/>
          <p:cNvSpPr txBox="1"/>
          <p:nvPr/>
        </p:nvSpPr>
        <p:spPr>
          <a:xfrm>
            <a:off x="304152" y="260774"/>
            <a:ext cx="1937861" cy="553085"/>
          </a:xfrm>
          <a:prstGeom prst="rect">
            <a:avLst/>
          </a:prstGeom>
          <a:noFill/>
        </p:spPr>
        <p:txBody>
          <a:bodyPr wrap="square" rtlCol="0" anchor="t">
            <a:spAutoFit/>
          </a:bodyPr>
          <a:lstStyle/>
          <a:p>
            <a:r>
              <a:rPr lang="zh-CN" altLang="en-US" sz="3000" b="1" dirty="0">
                <a:solidFill>
                  <a:schemeClr val="accent1"/>
                </a:solidFill>
                <a:latin typeface="微软雅黑" panose="020B0503020204020204" charset="-122"/>
                <a:ea typeface="微软雅黑" panose="020B0503020204020204" charset="-122"/>
                <a:sym typeface="+mn-ea"/>
              </a:rPr>
              <a:t>安全性</a:t>
            </a:r>
            <a:endParaRPr lang="zh-CN" altLang="en-US" sz="3000" b="1" dirty="0">
              <a:solidFill>
                <a:schemeClr val="accent1"/>
              </a:solidFill>
              <a:latin typeface="微软雅黑" panose="020B0503020204020204" charset="-122"/>
              <a:ea typeface="微软雅黑" panose="020B0503020204020204" charset="-122"/>
              <a:sym typeface="+mn-ea"/>
            </a:endParaRPr>
          </a:p>
        </p:txBody>
      </p:sp>
      <p:pic>
        <p:nvPicPr>
          <p:cNvPr id="6" name="图片 5"/>
          <p:cNvPicPr>
            <a:picLocks noChangeAspect="1"/>
          </p:cNvPicPr>
          <p:nvPr/>
        </p:nvPicPr>
        <p:blipFill>
          <a:blip r:embed="rId4"/>
          <a:stretch>
            <a:fillRect/>
          </a:stretch>
        </p:blipFill>
        <p:spPr>
          <a:xfrm>
            <a:off x="304150" y="3851413"/>
            <a:ext cx="11325573" cy="196119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1"/>
          <p:cNvSpPr txBox="1"/>
          <p:nvPr>
            <p:custDataLst>
              <p:tags r:id="rId1"/>
            </p:custDataLst>
          </p:nvPr>
        </p:nvSpPr>
        <p:spPr>
          <a:xfrm>
            <a:off x="415713" y="260774"/>
            <a:ext cx="11873654" cy="575733"/>
          </a:xfrm>
          <a:prstGeom prst="rect">
            <a:avLst/>
          </a:prstGeom>
        </p:spPr>
        <p:txBody>
          <a:bodyPr vert="horz" lIns="91428" tIns="45713" rIns="91428" bIns="45713" rtlCol="0" anchor="ctr">
            <a:noAutofit/>
          </a:bodyPr>
          <a:lstStyle>
            <a:lvl1pPr algn="l" defTabSz="914400" rtl="0" eaLnBrk="1" latinLnBrk="0" hangingPunct="1">
              <a:spcBef>
                <a:spcPct val="0"/>
              </a:spcBef>
              <a:buNone/>
              <a:defRPr sz="2000" b="1" kern="1200">
                <a:solidFill>
                  <a:schemeClr val="bg1"/>
                </a:solidFill>
                <a:latin typeface="+mj-ea"/>
                <a:ea typeface="+mj-ea"/>
                <a:cs typeface="+mj-cs"/>
              </a:defRPr>
            </a:lvl1pPr>
          </a:lstStyle>
          <a:p>
            <a:pPr defTabSz="2167255" fontAlgn="base">
              <a:buFont typeface="Arial" panose="020B0604020202020204" pitchFamily="34" charset="0"/>
            </a:pPr>
            <a:r>
              <a:rPr lang="en-US" altLang="zh-CN" sz="4270" dirty="0">
                <a:latin typeface="微软雅黑" panose="020B0503020204020204" charset="-122"/>
                <a:ea typeface="微软雅黑" panose="020B0503020204020204" charset="-122"/>
                <a:cs typeface="+mn-cs"/>
                <a:sym typeface="+mn-lt"/>
              </a:rPr>
              <a:t>02 </a:t>
            </a:r>
            <a:r>
              <a:rPr lang="zh-CN" altLang="en-US" sz="4270" dirty="0">
                <a:latin typeface="微软雅黑" panose="020B0503020204020204" charset="-122"/>
                <a:ea typeface="微软雅黑" panose="020B0503020204020204" charset="-122"/>
                <a:cs typeface="+mn-cs"/>
                <a:sym typeface="+mn-lt"/>
              </a:rPr>
              <a:t>安全性</a:t>
            </a:r>
            <a:endParaRPr lang="zh-CN" altLang="en-US" sz="4270" dirty="0">
              <a:latin typeface="微软雅黑" panose="020B0503020204020204" charset="-122"/>
              <a:ea typeface="微软雅黑" panose="020B0503020204020204" charset="-122"/>
              <a:cs typeface="+mn-cs"/>
              <a:sym typeface="+mn-lt"/>
            </a:endParaRPr>
          </a:p>
        </p:txBody>
      </p:sp>
      <p:pic>
        <p:nvPicPr>
          <p:cNvPr id="2" name="图片 1" descr="华仁药业logo.png"/>
          <p:cNvPicPr>
            <a:picLocks noChangeAspect="1"/>
          </p:cNvPicPr>
          <p:nvPr>
            <p:custDataLst>
              <p:tags r:id="rId2"/>
            </p:custDataLst>
          </p:nvPr>
        </p:nvPicPr>
        <p:blipFill>
          <a:blip r:embed="rId3" cstate="print"/>
          <a:stretch>
            <a:fillRect/>
          </a:stretch>
        </p:blipFill>
        <p:spPr>
          <a:xfrm>
            <a:off x="8976320" y="164638"/>
            <a:ext cx="2873587" cy="503767"/>
          </a:xfrm>
          <a:prstGeom prst="rect">
            <a:avLst/>
          </a:prstGeom>
        </p:spPr>
      </p:pic>
      <p:sp>
        <p:nvSpPr>
          <p:cNvPr id="3" name="rect"/>
          <p:cNvSpPr/>
          <p:nvPr/>
        </p:nvSpPr>
        <p:spPr>
          <a:xfrm>
            <a:off x="0" y="0"/>
            <a:ext cx="12191999" cy="6858000"/>
          </a:xfrm>
          <a:prstGeom prst="rect">
            <a:avLst/>
          </a:prstGeom>
          <a:solidFill>
            <a:srgbClr val="F3FBFE">
              <a:alpha val="100000"/>
            </a:srgbClr>
          </a:solidFill>
          <a:ln cap="flat">
            <a:miter lim="0"/>
          </a:ln>
        </p:spPr>
        <p:txBody>
          <a:bodyPr rtlCol="0"/>
          <a:lstStyle/>
          <a:p>
            <a:pPr algn="ctr"/>
            <a:endParaRPr lang="zh-CN" altLang="en-US" sz="1350"/>
          </a:p>
        </p:txBody>
      </p:sp>
      <p:sp>
        <p:nvSpPr>
          <p:cNvPr id="10" name="rect"/>
          <p:cNvSpPr/>
          <p:nvPr/>
        </p:nvSpPr>
        <p:spPr>
          <a:xfrm>
            <a:off x="159172" y="548640"/>
            <a:ext cx="11873654" cy="5430674"/>
          </a:xfrm>
          <a:prstGeom prst="rect">
            <a:avLst/>
          </a:prstGeom>
          <a:solidFill>
            <a:srgbClr val="F3FBFE">
              <a:alpha val="100000"/>
            </a:srgbClr>
          </a:solidFill>
          <a:ln cap="flat">
            <a:miter lim="0"/>
          </a:ln>
        </p:spPr>
        <p:txBody>
          <a:bodyPr rtlCol="0"/>
          <a:lstStyle/>
          <a:p>
            <a:pPr algn="ctr"/>
            <a:endParaRPr lang="zh-CN" altLang="en-US" sz="1350"/>
          </a:p>
        </p:txBody>
      </p:sp>
      <p:sp>
        <p:nvSpPr>
          <p:cNvPr id="11" name="文本框 10"/>
          <p:cNvSpPr txBox="1"/>
          <p:nvPr>
            <p:custDataLst>
              <p:tags r:id="rId4"/>
            </p:custDataLst>
          </p:nvPr>
        </p:nvSpPr>
        <p:spPr>
          <a:xfrm>
            <a:off x="718661" y="918686"/>
            <a:ext cx="11130915" cy="2130266"/>
          </a:xfrm>
          <a:prstGeom prst="rect">
            <a:avLst/>
          </a:prstGeom>
          <a:noFill/>
        </p:spPr>
        <p:txBody>
          <a:bodyPr wrap="square">
            <a:noAutofit/>
          </a:bodyPr>
          <a:lstStyle/>
          <a:p>
            <a:pPr marL="609600" indent="-609600" algn="just">
              <a:lnSpc>
                <a:spcPct val="200000"/>
              </a:lnSpc>
              <a:buFont typeface="Wingdings" panose="05000000000000000000" pitchFamily="2" charset="2"/>
              <a:buChar char="Ø"/>
            </a:pPr>
            <a:r>
              <a:rPr lang="zh-CN" altLang="en-US" sz="1500" b="1" kern="100" dirty="0">
                <a:latin typeface="微软雅黑" panose="020B0503020204020204" charset="-122"/>
                <a:ea typeface="微软雅黑" panose="020B0503020204020204" charset="-122"/>
                <a:cs typeface="微软雅黑" panose="020B0503020204020204" charset="-122"/>
              </a:rPr>
              <a:t>复方电解质注射液（</a:t>
            </a:r>
            <a:r>
              <a:rPr lang="en-US" altLang="zh-CN" sz="1500" b="1" kern="100" dirty="0">
                <a:latin typeface="微软雅黑" panose="020B0503020204020204" charset="-122"/>
                <a:ea typeface="微软雅黑" panose="020B0503020204020204" charset="-122"/>
                <a:cs typeface="微软雅黑" panose="020B0503020204020204" charset="-122"/>
              </a:rPr>
              <a:t>V</a:t>
            </a:r>
            <a:r>
              <a:rPr lang="zh-CN" altLang="en-US" sz="1500" b="1" kern="100" dirty="0">
                <a:latin typeface="微软雅黑" panose="020B0503020204020204" charset="-122"/>
                <a:ea typeface="微软雅黑" panose="020B0503020204020204" charset="-122"/>
                <a:cs typeface="微软雅黑" panose="020B0503020204020204" charset="-122"/>
              </a:rPr>
              <a:t>）</a:t>
            </a:r>
            <a:r>
              <a:rPr lang="zh-CN" altLang="zh-CN" sz="1500" b="1" kern="100" dirty="0">
                <a:latin typeface="微软雅黑" panose="020B0503020204020204" charset="-122"/>
                <a:ea typeface="微软雅黑" panose="020B0503020204020204" charset="-122"/>
                <a:cs typeface="微软雅黑" panose="020B0503020204020204" charset="-122"/>
              </a:rPr>
              <a:t>在国内外不良反应发生情况</a:t>
            </a:r>
            <a:r>
              <a:rPr lang="zh-CN" altLang="zh-CN" sz="1500" kern="100" dirty="0">
                <a:latin typeface="微软雅黑" panose="020B0503020204020204" charset="-122"/>
                <a:ea typeface="微软雅黑" panose="020B0503020204020204" charset="-122"/>
                <a:cs typeface="微软雅黑" panose="020B0503020204020204" charset="-122"/>
              </a:rPr>
              <a:t>：</a:t>
            </a:r>
            <a:endParaRPr lang="en-US" altLang="zh-CN" sz="1500" kern="100" dirty="0">
              <a:latin typeface="微软雅黑" panose="020B0503020204020204" charset="-122"/>
              <a:ea typeface="微软雅黑" panose="020B0503020204020204" charset="-122"/>
              <a:cs typeface="微软雅黑" panose="020B0503020204020204" charset="-122"/>
            </a:endParaRPr>
          </a:p>
          <a:p>
            <a:pPr algn="just">
              <a:lnSpc>
                <a:spcPct val="200000"/>
              </a:lnSpc>
            </a:pPr>
            <a:r>
              <a:rPr lang="en-US" altLang="zh-CN" sz="1500" kern="100" dirty="0">
                <a:latin typeface="微软雅黑" panose="020B0503020204020204" charset="-122"/>
                <a:ea typeface="微软雅黑" panose="020B0503020204020204" charset="-122"/>
                <a:sym typeface="+mn-ea"/>
              </a:rPr>
              <a:t>   </a:t>
            </a:r>
            <a:r>
              <a:rPr lang="en-US" altLang="zh-CN" sz="1500" dirty="0">
                <a:latin typeface="微软雅黑" panose="020B0503020204020204" charset="-122"/>
                <a:ea typeface="微软雅黑" panose="020B0503020204020204" charset="-122"/>
                <a:sym typeface="+mn-ea"/>
              </a:rPr>
              <a:t> </a:t>
            </a:r>
            <a:r>
              <a:rPr lang="zh-CN" altLang="en-US" sz="1500" dirty="0">
                <a:latin typeface="微软雅黑" panose="020B0503020204020204" charset="-122"/>
                <a:ea typeface="微软雅黑" panose="020B0503020204020204" charset="-122"/>
                <a:sym typeface="+mn-ea"/>
              </a:rPr>
              <a:t> </a:t>
            </a:r>
            <a:r>
              <a:rPr lang="en-US" altLang="zh-CN" sz="1500" dirty="0">
                <a:latin typeface="微软雅黑" panose="020B0503020204020204" charset="-122"/>
                <a:ea typeface="微软雅黑" panose="020B0503020204020204" charset="-122"/>
                <a:sym typeface="+mn-ea"/>
              </a:rPr>
              <a:t>   </a:t>
            </a:r>
            <a:r>
              <a:rPr lang="zh-CN" altLang="en-US" sz="1500" dirty="0">
                <a:latin typeface="微软雅黑" panose="020B0503020204020204" charset="-122"/>
                <a:ea typeface="微软雅黑" panose="020B0503020204020204" charset="-122"/>
                <a:sym typeface="+mn-ea"/>
              </a:rPr>
              <a:t>该产品上市至今，国内外未见安全性警告、黑框警告、撤市信息等不良反应相关报道。</a:t>
            </a:r>
            <a:endParaRPr lang="zh-CN" altLang="en-US" sz="1500" dirty="0">
              <a:latin typeface="微软雅黑" panose="020B0503020204020204" charset="-122"/>
              <a:ea typeface="微软雅黑" panose="020B0503020204020204" charset="-122"/>
              <a:sym typeface="+mn-ea"/>
            </a:endParaRPr>
          </a:p>
          <a:p>
            <a:pPr marL="508000" indent="-508000" algn="just">
              <a:lnSpc>
                <a:spcPct val="200000"/>
              </a:lnSpc>
              <a:buFont typeface="Wingdings" panose="05000000000000000000" pitchFamily="2" charset="2"/>
              <a:buChar char="Ø"/>
            </a:pPr>
            <a:r>
              <a:rPr lang="zh-CN" altLang="zh-CN" sz="1500" b="1" kern="100" dirty="0">
                <a:latin typeface="微软雅黑" panose="020B0503020204020204" charset="-122"/>
                <a:ea typeface="微软雅黑" panose="020B0503020204020204" charset="-122"/>
                <a:cs typeface="微软雅黑" panose="020B0503020204020204" charset="-122"/>
              </a:rPr>
              <a:t>药品说明书收载安全性信息</a:t>
            </a:r>
            <a:r>
              <a:rPr lang="zh-CN" altLang="zh-CN" sz="1500" kern="100" dirty="0">
                <a:latin typeface="微软雅黑" panose="020B0503020204020204" charset="-122"/>
                <a:ea typeface="微软雅黑" panose="020B0503020204020204" charset="-122"/>
                <a:cs typeface="微软雅黑" panose="020B0503020204020204" charset="-122"/>
              </a:rPr>
              <a:t>：</a:t>
            </a:r>
            <a:endParaRPr lang="en-US" altLang="zh-CN" sz="1500" kern="100" dirty="0">
              <a:latin typeface="微软雅黑" panose="020B0503020204020204" charset="-122"/>
              <a:ea typeface="微软雅黑" panose="020B0503020204020204" charset="-122"/>
              <a:cs typeface="微软雅黑" panose="020B0503020204020204" charset="-122"/>
            </a:endParaRPr>
          </a:p>
          <a:p>
            <a:pPr indent="0" algn="just">
              <a:lnSpc>
                <a:spcPct val="200000"/>
              </a:lnSpc>
              <a:buFont typeface="Wingdings" panose="05000000000000000000" pitchFamily="2" charset="2"/>
              <a:buNone/>
            </a:pPr>
            <a:r>
              <a:rPr lang="en-US" altLang="zh-CN" sz="1500" b="1" kern="100" dirty="0">
                <a:latin typeface="微软雅黑" panose="020B0503020204020204" charset="-122"/>
                <a:ea typeface="微软雅黑" panose="020B0503020204020204" charset="-122"/>
                <a:cs typeface="微软雅黑" panose="020B0503020204020204" charset="-122"/>
              </a:rPr>
              <a:t>       </a:t>
            </a:r>
            <a:r>
              <a:rPr lang="zh-CN" altLang="zh-CN" sz="1500" b="1" kern="100" dirty="0">
                <a:latin typeface="微软雅黑" panose="020B0503020204020204" charset="-122"/>
                <a:ea typeface="微软雅黑" panose="020B0503020204020204" charset="-122"/>
                <a:cs typeface="微软雅黑" panose="020B0503020204020204" charset="-122"/>
              </a:rPr>
              <a:t>不良反应</a:t>
            </a:r>
            <a:r>
              <a:rPr lang="zh-CN" altLang="zh-CN" sz="1500" kern="100" dirty="0">
                <a:latin typeface="微软雅黑" panose="020B0503020204020204" charset="-122"/>
                <a:ea typeface="微软雅黑" panose="020B0503020204020204" charset="-122"/>
                <a:cs typeface="微软雅黑" panose="020B0503020204020204" charset="-122"/>
              </a:rPr>
              <a:t>：输液时由于溶液或操作可能产生发热反应、注射部位局部感染、静脉栓塞、静脉炎、液体外渗和循环血容量过多。</a:t>
            </a:r>
            <a:endParaRPr lang="en-US" altLang="zh-CN" sz="1500" kern="100" dirty="0">
              <a:latin typeface="微软雅黑" panose="020B0503020204020204" charset="-122"/>
              <a:ea typeface="微软雅黑" panose="020B0503020204020204" charset="-122"/>
              <a:cs typeface="微软雅黑" panose="020B0503020204020204" charset="-122"/>
            </a:endParaRPr>
          </a:p>
          <a:p>
            <a:pPr marL="508000" indent="-508000" algn="just">
              <a:lnSpc>
                <a:spcPct val="150000"/>
              </a:lnSpc>
              <a:buFont typeface="Wingdings" panose="05000000000000000000" pitchFamily="2" charset="2"/>
              <a:buChar char="Ø"/>
            </a:pPr>
            <a:endParaRPr lang="zh-CN" altLang="en-US" sz="1500" kern="100" dirty="0">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839756" y="262541"/>
            <a:ext cx="3648405" cy="553085"/>
          </a:xfrm>
          <a:prstGeom prst="rect">
            <a:avLst/>
          </a:prstGeom>
          <a:noFill/>
        </p:spPr>
        <p:txBody>
          <a:bodyPr wrap="square">
            <a:spAutoFit/>
          </a:bodyPr>
          <a:lstStyle/>
          <a:p>
            <a:r>
              <a:rPr lang="zh-CN" altLang="en-US" sz="3000" b="1" dirty="0">
                <a:solidFill>
                  <a:schemeClr val="accent1"/>
                </a:solidFill>
                <a:latin typeface="微软雅黑" panose="020B0503020204020204" charset="-122"/>
                <a:ea typeface="微软雅黑" panose="020B0503020204020204" charset="-122"/>
              </a:rPr>
              <a:t>安全性</a:t>
            </a:r>
            <a:endParaRPr lang="zh-CN" altLang="en-US" sz="3000" b="1" dirty="0">
              <a:solidFill>
                <a:schemeClr val="accent1"/>
              </a:solidFill>
              <a:latin typeface="微软雅黑" panose="020B0503020204020204" charset="-122"/>
              <a:ea typeface="微软雅黑" panose="020B0503020204020204" charset="-122"/>
            </a:endParaRPr>
          </a:p>
        </p:txBody>
      </p:sp>
      <p:pic>
        <p:nvPicPr>
          <p:cNvPr id="13" name="图片 12" descr="华仁药业logo.png"/>
          <p:cNvPicPr>
            <a:picLocks noChangeAspect="1"/>
          </p:cNvPicPr>
          <p:nvPr>
            <p:custDataLst>
              <p:tags r:id="rId5"/>
            </p:custDataLst>
          </p:nvPr>
        </p:nvPicPr>
        <p:blipFill>
          <a:blip r:embed="rId3" cstate="print"/>
          <a:stretch>
            <a:fillRect/>
          </a:stretch>
        </p:blipFill>
        <p:spPr>
          <a:xfrm>
            <a:off x="9079550" y="161892"/>
            <a:ext cx="2873587" cy="503767"/>
          </a:xfrm>
          <a:prstGeom prst="rect">
            <a:avLst/>
          </a:prstGeom>
        </p:spPr>
      </p:pic>
      <p:graphicFrame>
        <p:nvGraphicFramePr>
          <p:cNvPr id="4" name="表格 3"/>
          <p:cNvGraphicFramePr>
            <a:graphicFrameLocks noGrp="1"/>
          </p:cNvGraphicFramePr>
          <p:nvPr>
            <p:custDataLst>
              <p:tags r:id="rId6"/>
            </p:custDataLst>
          </p:nvPr>
        </p:nvGraphicFramePr>
        <p:xfrm>
          <a:off x="985139" y="4129616"/>
          <a:ext cx="6360795" cy="2397125"/>
        </p:xfrm>
        <a:graphic>
          <a:graphicData uri="http://schemas.openxmlformats.org/drawingml/2006/table">
            <a:tbl>
              <a:tblPr firstRow="1" bandRow="1">
                <a:tableStyleId>{21E4AEA4-8DFA-4A89-87EB-49C32662AFE0}</a:tableStyleId>
              </a:tblPr>
              <a:tblGrid>
                <a:gridCol w="1233805"/>
                <a:gridCol w="774065"/>
                <a:gridCol w="1292860"/>
                <a:gridCol w="3060065"/>
              </a:tblGrid>
              <a:tr h="344170">
                <a:tc>
                  <a:txBody>
                    <a:bodyPr/>
                    <a:lstStyle/>
                    <a:p>
                      <a:pPr algn="ctr">
                        <a:lnSpc>
                          <a:spcPct val="150000"/>
                        </a:lnSpc>
                      </a:pPr>
                      <a:r>
                        <a:rPr lang="zh-CN" altLang="en-US" sz="1050" dirty="0">
                          <a:latin typeface="+mn-lt"/>
                          <a:ea typeface="+mn-ea"/>
                          <a:cs typeface="+mn-ea"/>
                          <a:sym typeface="+mn-lt"/>
                        </a:rPr>
                        <a:t>种类</a:t>
                      </a:r>
                      <a:r>
                        <a:rPr lang="en-US" altLang="zh-CN" sz="1050" dirty="0">
                          <a:latin typeface="+mn-lt"/>
                          <a:ea typeface="+mn-ea"/>
                          <a:cs typeface="+mn-ea"/>
                          <a:sym typeface="+mn-lt"/>
                        </a:rPr>
                        <a:t>/</a:t>
                      </a:r>
                      <a:r>
                        <a:rPr lang="zh-CN" altLang="en-US" sz="1050" dirty="0">
                          <a:latin typeface="+mn-lt"/>
                          <a:ea typeface="+mn-ea"/>
                          <a:cs typeface="+mn-ea"/>
                          <a:sym typeface="+mn-lt"/>
                        </a:rPr>
                        <a:t>频率</a:t>
                      </a:r>
                      <a:endParaRPr lang="zh-CN" altLang="en-US" sz="1050" dirty="0">
                        <a:latin typeface="+mn-lt"/>
                        <a:ea typeface="+mn-ea"/>
                        <a:cs typeface="+mn-ea"/>
                        <a:sym typeface="+mn-lt"/>
                      </a:endParaRPr>
                    </a:p>
                  </a:txBody>
                  <a:tcPr marL="68580" marR="68580" marT="34290" marB="34290" anchor="ctr">
                    <a:lnL w="12700" cmpd="sng">
                      <a:noFill/>
                    </a:lnL>
                    <a:lnR w="12700" cmpd="sng">
                      <a:noFill/>
                    </a:lnR>
                    <a:lnT w="12700" cap="flat" cmpd="sng" algn="ctr">
                      <a:solidFill>
                        <a:srgbClr val="005A8C"/>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14197"/>
                    </a:solidFill>
                  </a:tcPr>
                </a:tc>
                <a:tc>
                  <a:txBody>
                    <a:bodyPr/>
                    <a:lstStyle/>
                    <a:p>
                      <a:pPr algn="ctr">
                        <a:lnSpc>
                          <a:spcPct val="150000"/>
                        </a:lnSpc>
                      </a:pPr>
                      <a:r>
                        <a:rPr lang="en-US" altLang="zh-CN" sz="1050" dirty="0">
                          <a:latin typeface="+mn-lt"/>
                          <a:ea typeface="+mn-ea"/>
                          <a:cs typeface="+mn-ea"/>
                          <a:sym typeface="+mn-lt"/>
                        </a:rPr>
                        <a:t>5%</a:t>
                      </a:r>
                      <a:r>
                        <a:rPr lang="zh-CN" altLang="en-US" sz="1050" dirty="0">
                          <a:latin typeface="+mn-lt"/>
                          <a:ea typeface="+mn-ea"/>
                          <a:cs typeface="+mn-ea"/>
                          <a:sym typeface="+mn-lt"/>
                        </a:rPr>
                        <a:t>及以上</a:t>
                      </a:r>
                      <a:endParaRPr lang="zh-CN" altLang="en-US" sz="1050" dirty="0">
                        <a:latin typeface="+mn-lt"/>
                        <a:ea typeface="+mn-ea"/>
                        <a:cs typeface="+mn-ea"/>
                        <a:sym typeface="+mn-lt"/>
                      </a:endParaRPr>
                    </a:p>
                  </a:txBody>
                  <a:tcPr marL="68580" marR="68580" marT="34290" marB="34290" anchor="ctr">
                    <a:lnL w="12700" cmpd="sng">
                      <a:noFill/>
                    </a:lnL>
                    <a:lnR w="12700" cmpd="sng">
                      <a:noFill/>
                    </a:lnR>
                    <a:lnT w="12700" cap="flat" cmpd="sng" algn="ctr">
                      <a:solidFill>
                        <a:srgbClr val="005A8C"/>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14197"/>
                    </a:solidFill>
                  </a:tcPr>
                </a:tc>
                <a:tc>
                  <a:txBody>
                    <a:bodyPr/>
                    <a:lstStyle/>
                    <a:p>
                      <a:pPr algn="ctr">
                        <a:lnSpc>
                          <a:spcPct val="150000"/>
                        </a:lnSpc>
                      </a:pPr>
                      <a:r>
                        <a:rPr lang="en-US" altLang="zh-CN" sz="1050" dirty="0">
                          <a:latin typeface="+mn-lt"/>
                          <a:ea typeface="+mn-ea"/>
                          <a:cs typeface="+mn-ea"/>
                          <a:sym typeface="+mn-lt"/>
                        </a:rPr>
                        <a:t>0.1~</a:t>
                      </a:r>
                      <a:r>
                        <a:rPr lang="zh-CN" altLang="en-US" sz="1050" dirty="0">
                          <a:latin typeface="+mn-lt"/>
                          <a:ea typeface="+mn-ea"/>
                          <a:cs typeface="+mn-ea"/>
                          <a:sym typeface="+mn-lt"/>
                        </a:rPr>
                        <a:t>＜</a:t>
                      </a:r>
                      <a:r>
                        <a:rPr lang="en-US" altLang="zh-CN" sz="1050" dirty="0">
                          <a:latin typeface="+mn-lt"/>
                          <a:ea typeface="+mn-ea"/>
                          <a:cs typeface="+mn-ea"/>
                          <a:sym typeface="+mn-lt"/>
                        </a:rPr>
                        <a:t>5%</a:t>
                      </a:r>
                      <a:endParaRPr lang="zh-CN" altLang="en-US" sz="1050" dirty="0">
                        <a:latin typeface="+mn-lt"/>
                        <a:ea typeface="+mn-ea"/>
                        <a:cs typeface="+mn-ea"/>
                        <a:sym typeface="+mn-lt"/>
                      </a:endParaRPr>
                    </a:p>
                  </a:txBody>
                  <a:tcPr marL="68580" marR="68580" marT="34290" marB="34290" anchor="ctr">
                    <a:lnL w="12700" cmpd="sng">
                      <a:noFill/>
                    </a:lnL>
                    <a:lnR w="12700" cmpd="sng">
                      <a:noFill/>
                    </a:lnR>
                    <a:lnT w="12700" cap="flat" cmpd="sng" algn="ctr">
                      <a:solidFill>
                        <a:srgbClr val="005A8C"/>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14197"/>
                    </a:solidFill>
                  </a:tcPr>
                </a:tc>
                <a:tc>
                  <a:txBody>
                    <a:bodyPr/>
                    <a:lstStyle/>
                    <a:p>
                      <a:pPr algn="ctr">
                        <a:lnSpc>
                          <a:spcPct val="150000"/>
                        </a:lnSpc>
                      </a:pPr>
                      <a:r>
                        <a:rPr lang="zh-CN" altLang="en-US" sz="1050" dirty="0">
                          <a:latin typeface="+mn-lt"/>
                          <a:ea typeface="+mn-ea"/>
                          <a:cs typeface="+mn-ea"/>
                          <a:sym typeface="+mn-lt"/>
                        </a:rPr>
                        <a:t>频率不明</a:t>
                      </a:r>
                      <a:endParaRPr lang="zh-CN" altLang="en-US" sz="1050" dirty="0">
                        <a:latin typeface="+mn-lt"/>
                        <a:ea typeface="+mn-ea"/>
                        <a:cs typeface="+mn-ea"/>
                        <a:sym typeface="+mn-lt"/>
                      </a:endParaRPr>
                    </a:p>
                  </a:txBody>
                  <a:tcPr marL="68580" marR="68580" marT="34290" marB="34290" anchor="ctr">
                    <a:lnL w="12700" cmpd="sng">
                      <a:noFill/>
                    </a:lnL>
                    <a:lnR w="12700" cmpd="sng">
                      <a:noFill/>
                    </a:lnR>
                    <a:lnT w="12700" cap="flat" cmpd="sng" algn="ctr">
                      <a:solidFill>
                        <a:srgbClr val="005A8C"/>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14197"/>
                    </a:solidFill>
                  </a:tcPr>
                </a:tc>
              </a:tr>
              <a:tr h="548640">
                <a:tc>
                  <a:txBody>
                    <a:bodyPr/>
                    <a:lstStyle/>
                    <a:p>
                      <a:pPr algn="ctr">
                        <a:lnSpc>
                          <a:spcPct val="150000"/>
                        </a:lnSpc>
                      </a:pPr>
                      <a:r>
                        <a:rPr lang="zh-CN" altLang="en-US" sz="1050" dirty="0">
                          <a:latin typeface="+mn-lt"/>
                          <a:ea typeface="+mn-ea"/>
                          <a:cs typeface="+mn-ea"/>
                          <a:sym typeface="+mn-lt"/>
                        </a:rPr>
                        <a:t>注射部位</a:t>
                      </a:r>
                      <a:endParaRPr lang="zh-CN" altLang="en-US" sz="1050" dirty="0">
                        <a:latin typeface="+mn-lt"/>
                        <a:ea typeface="+mn-ea"/>
                        <a:cs typeface="+mn-ea"/>
                        <a:sym typeface="+mn-lt"/>
                      </a:endParaRP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14197">
                        <a:alpha val="5000"/>
                      </a:srgbClr>
                    </a:solidFill>
                  </a:tcPr>
                </a:tc>
                <a:tc>
                  <a:txBody>
                    <a:bodyPr/>
                    <a:lstStyle/>
                    <a:p>
                      <a:pPr algn="ctr">
                        <a:lnSpc>
                          <a:spcPct val="150000"/>
                        </a:lnSpc>
                      </a:pPr>
                      <a:r>
                        <a:rPr lang="zh-CN" altLang="en-US" sz="1050" dirty="0">
                          <a:latin typeface="+mn-lt"/>
                          <a:ea typeface="+mn-ea"/>
                          <a:cs typeface="+mn-ea"/>
                          <a:sym typeface="+mn-lt"/>
                        </a:rPr>
                        <a:t>血管性疼痛</a:t>
                      </a:r>
                      <a:endParaRPr lang="zh-CN" altLang="en-US" sz="1050" dirty="0">
                        <a:latin typeface="+mn-lt"/>
                        <a:ea typeface="+mn-ea"/>
                        <a:cs typeface="+mn-ea"/>
                        <a:sym typeface="+mn-lt"/>
                      </a:endParaRP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14197">
                        <a:alpha val="5000"/>
                      </a:srgbClr>
                    </a:solidFill>
                  </a:tcPr>
                </a:tc>
                <a:tc>
                  <a:txBody>
                    <a:bodyPr/>
                    <a:lstStyle/>
                    <a:p>
                      <a:pPr algn="ctr">
                        <a:lnSpc>
                          <a:spcPct val="150000"/>
                        </a:lnSpc>
                      </a:pPr>
                      <a:r>
                        <a:rPr lang="zh-CN" altLang="en-US" sz="1050" dirty="0">
                          <a:latin typeface="+mn-lt"/>
                          <a:ea typeface="+mn-ea"/>
                          <a:cs typeface="+mn-ea"/>
                          <a:sym typeface="+mn-lt"/>
                        </a:rPr>
                        <a:t>静脉炎</a:t>
                      </a:r>
                      <a:endParaRPr lang="zh-CN" altLang="en-US" sz="1050" dirty="0">
                        <a:latin typeface="+mn-lt"/>
                        <a:ea typeface="+mn-ea"/>
                        <a:cs typeface="+mn-ea"/>
                        <a:sym typeface="+mn-lt"/>
                      </a:endParaRP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14197">
                        <a:alpha val="5000"/>
                      </a:srgbClr>
                    </a:solidFill>
                  </a:tcPr>
                </a:tc>
                <a:tc>
                  <a:txBody>
                    <a:bodyPr/>
                    <a:lstStyle/>
                    <a:p>
                      <a:pPr algn="ctr">
                        <a:lnSpc>
                          <a:spcPct val="150000"/>
                        </a:lnSpc>
                      </a:pPr>
                      <a:endParaRPr lang="zh-CN" altLang="en-US" sz="1050" dirty="0">
                        <a:latin typeface="+mn-lt"/>
                        <a:ea typeface="+mn-ea"/>
                        <a:cs typeface="+mn-ea"/>
                        <a:sym typeface="+mn-lt"/>
                      </a:endParaRPr>
                    </a:p>
                  </a:txBody>
                  <a:tcPr marL="68580" marR="68580" marT="34290" marB="3429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14197">
                        <a:alpha val="5000"/>
                      </a:srgbClr>
                    </a:solidFill>
                  </a:tcPr>
                </a:tc>
              </a:tr>
              <a:tr h="611505">
                <a:tc>
                  <a:txBody>
                    <a:bodyPr/>
                    <a:lstStyle/>
                    <a:p>
                      <a:pPr algn="ctr">
                        <a:lnSpc>
                          <a:spcPct val="150000"/>
                        </a:lnSpc>
                      </a:pPr>
                      <a:r>
                        <a:rPr lang="zh-CN" altLang="en-US" sz="1050" dirty="0">
                          <a:latin typeface="+mn-lt"/>
                          <a:ea typeface="+mn-ea"/>
                          <a:cs typeface="+mn-ea"/>
                          <a:sym typeface="+mn-lt"/>
                        </a:rPr>
                        <a:t>肝脏</a:t>
                      </a:r>
                      <a:endParaRPr lang="zh-CN" altLang="en-US" sz="1050" dirty="0">
                        <a:latin typeface="+mn-lt"/>
                        <a:ea typeface="+mn-ea"/>
                        <a:cs typeface="+mn-ea"/>
                        <a:sym typeface="+mn-lt"/>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4197">
                        <a:alpha val="5000"/>
                      </a:srgbClr>
                    </a:solidFill>
                  </a:tcPr>
                </a:tc>
                <a:tc>
                  <a:txBody>
                    <a:bodyPr/>
                    <a:lstStyle/>
                    <a:p>
                      <a:pPr algn="ctr">
                        <a:lnSpc>
                          <a:spcPct val="150000"/>
                        </a:lnSpc>
                      </a:pPr>
                      <a:endParaRPr lang="zh-CN" altLang="en-US" sz="1050" dirty="0">
                        <a:latin typeface="+mn-lt"/>
                        <a:ea typeface="+mn-ea"/>
                        <a:cs typeface="+mn-ea"/>
                        <a:sym typeface="+mn-lt"/>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4197">
                        <a:alpha val="5000"/>
                      </a:srgbClr>
                    </a:solidFill>
                  </a:tcPr>
                </a:tc>
                <a:tc>
                  <a:txBody>
                    <a:bodyPr/>
                    <a:lstStyle/>
                    <a:p>
                      <a:pPr algn="ctr">
                        <a:lnSpc>
                          <a:spcPct val="150000"/>
                        </a:lnSpc>
                      </a:pPr>
                      <a:r>
                        <a:rPr lang="en-US" altLang="zh-CN" sz="1050" dirty="0">
                          <a:latin typeface="+mn-lt"/>
                          <a:ea typeface="+mn-ea"/>
                          <a:cs typeface="+mn-ea"/>
                          <a:sym typeface="+mn-lt"/>
                        </a:rPr>
                        <a:t>AST</a:t>
                      </a:r>
                      <a:r>
                        <a:rPr lang="zh-CN" altLang="en-US" sz="1050" dirty="0">
                          <a:latin typeface="+mn-lt"/>
                          <a:ea typeface="+mn-ea"/>
                          <a:cs typeface="+mn-ea"/>
                          <a:sym typeface="+mn-lt"/>
                        </a:rPr>
                        <a:t>（</a:t>
                      </a:r>
                      <a:r>
                        <a:rPr lang="en-US" altLang="zh-CN" sz="1050" dirty="0">
                          <a:latin typeface="+mn-lt"/>
                          <a:ea typeface="+mn-ea"/>
                          <a:cs typeface="+mn-ea"/>
                          <a:sym typeface="+mn-lt"/>
                        </a:rPr>
                        <a:t>GOT</a:t>
                      </a:r>
                      <a:r>
                        <a:rPr lang="zh-CN" altLang="en-US" sz="1050" dirty="0">
                          <a:latin typeface="+mn-lt"/>
                          <a:ea typeface="+mn-ea"/>
                          <a:cs typeface="+mn-ea"/>
                          <a:sym typeface="+mn-lt"/>
                        </a:rPr>
                        <a:t>）、</a:t>
                      </a:r>
                      <a:r>
                        <a:rPr lang="en-US" altLang="zh-CN" sz="1050" dirty="0">
                          <a:latin typeface="+mn-lt"/>
                          <a:ea typeface="+mn-ea"/>
                          <a:cs typeface="+mn-ea"/>
                          <a:sym typeface="+mn-lt"/>
                        </a:rPr>
                        <a:t>ALT</a:t>
                      </a:r>
                      <a:r>
                        <a:rPr lang="zh-CN" altLang="en-US" sz="1050" dirty="0">
                          <a:latin typeface="+mn-lt"/>
                          <a:ea typeface="+mn-ea"/>
                          <a:cs typeface="+mn-ea"/>
                          <a:sym typeface="+mn-lt"/>
                        </a:rPr>
                        <a:t>（</a:t>
                      </a:r>
                      <a:r>
                        <a:rPr lang="en-US" altLang="zh-CN" sz="1050" dirty="0">
                          <a:latin typeface="+mn-lt"/>
                          <a:ea typeface="+mn-ea"/>
                          <a:cs typeface="+mn-ea"/>
                          <a:sym typeface="+mn-lt"/>
                        </a:rPr>
                        <a:t>GPT</a:t>
                      </a:r>
                      <a:r>
                        <a:rPr lang="zh-CN" altLang="en-US" sz="1050" dirty="0">
                          <a:latin typeface="+mn-lt"/>
                          <a:ea typeface="+mn-ea"/>
                          <a:cs typeface="+mn-ea"/>
                          <a:sym typeface="+mn-lt"/>
                        </a:rPr>
                        <a:t>）升高</a:t>
                      </a:r>
                      <a:endParaRPr lang="zh-CN" altLang="en-US" sz="1050" dirty="0">
                        <a:latin typeface="+mn-lt"/>
                        <a:ea typeface="+mn-ea"/>
                        <a:cs typeface="+mn-ea"/>
                        <a:sym typeface="+mn-lt"/>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4197">
                        <a:alpha val="5000"/>
                      </a:srgbClr>
                    </a:solidFill>
                  </a:tcPr>
                </a:tc>
                <a:tc>
                  <a:txBody>
                    <a:bodyPr/>
                    <a:lstStyle/>
                    <a:p>
                      <a:pPr algn="ctr">
                        <a:lnSpc>
                          <a:spcPct val="150000"/>
                        </a:lnSpc>
                      </a:pPr>
                      <a:endParaRPr lang="zh-CN" altLang="en-US" sz="1050" dirty="0">
                        <a:latin typeface="+mn-lt"/>
                        <a:ea typeface="+mn-ea"/>
                        <a:cs typeface="+mn-ea"/>
                        <a:sym typeface="+mn-lt"/>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4197">
                        <a:alpha val="5000"/>
                      </a:srgbClr>
                    </a:solidFill>
                  </a:tcPr>
                </a:tc>
              </a:tr>
              <a:tr h="344170">
                <a:tc>
                  <a:txBody>
                    <a:bodyPr/>
                    <a:lstStyle/>
                    <a:p>
                      <a:pPr algn="ctr">
                        <a:lnSpc>
                          <a:spcPct val="150000"/>
                        </a:lnSpc>
                      </a:pPr>
                      <a:r>
                        <a:rPr lang="zh-CN" altLang="en-US" sz="1050" dirty="0">
                          <a:latin typeface="+mn-lt"/>
                          <a:ea typeface="+mn-ea"/>
                          <a:cs typeface="+mn-ea"/>
                          <a:sym typeface="+mn-lt"/>
                        </a:rPr>
                        <a:t>代谢</a:t>
                      </a:r>
                      <a:endParaRPr lang="zh-CN" altLang="en-US" sz="1050" dirty="0">
                        <a:latin typeface="+mn-lt"/>
                        <a:ea typeface="+mn-ea"/>
                        <a:cs typeface="+mn-ea"/>
                        <a:sym typeface="+mn-lt"/>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4197">
                        <a:alpha val="5000"/>
                      </a:srgbClr>
                    </a:solidFill>
                  </a:tcPr>
                </a:tc>
                <a:tc>
                  <a:txBody>
                    <a:bodyPr/>
                    <a:lstStyle/>
                    <a:p>
                      <a:pPr algn="ctr">
                        <a:lnSpc>
                          <a:spcPct val="150000"/>
                        </a:lnSpc>
                      </a:pPr>
                      <a:endParaRPr lang="zh-CN" altLang="en-US" sz="1050" dirty="0">
                        <a:latin typeface="+mn-lt"/>
                        <a:ea typeface="+mn-ea"/>
                        <a:cs typeface="+mn-ea"/>
                        <a:sym typeface="+mn-lt"/>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4197">
                        <a:alpha val="5000"/>
                      </a:srgbClr>
                    </a:solidFill>
                  </a:tcPr>
                </a:tc>
                <a:tc>
                  <a:txBody>
                    <a:bodyPr/>
                    <a:lstStyle/>
                    <a:p>
                      <a:pPr algn="ctr">
                        <a:lnSpc>
                          <a:spcPct val="150000"/>
                        </a:lnSpc>
                      </a:pPr>
                      <a:r>
                        <a:rPr lang="zh-CN" altLang="en-US" sz="1050" dirty="0">
                          <a:latin typeface="+mn-lt"/>
                          <a:ea typeface="+mn-ea"/>
                          <a:cs typeface="+mn-ea"/>
                          <a:sym typeface="+mn-lt"/>
                        </a:rPr>
                        <a:t>低钠血症</a:t>
                      </a:r>
                      <a:endParaRPr lang="zh-CN" altLang="en-US" sz="1050" dirty="0">
                        <a:latin typeface="+mn-lt"/>
                        <a:ea typeface="+mn-ea"/>
                        <a:cs typeface="+mn-ea"/>
                        <a:sym typeface="+mn-lt"/>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4197">
                        <a:alpha val="5000"/>
                      </a:srgbClr>
                    </a:solidFill>
                  </a:tcPr>
                </a:tc>
                <a:tc>
                  <a:txBody>
                    <a:bodyPr/>
                    <a:lstStyle/>
                    <a:p>
                      <a:pPr algn="ctr">
                        <a:lnSpc>
                          <a:spcPct val="150000"/>
                        </a:lnSpc>
                      </a:pPr>
                      <a:endParaRPr lang="zh-CN" altLang="en-US" sz="1050" dirty="0">
                        <a:latin typeface="+mn-lt"/>
                        <a:ea typeface="+mn-ea"/>
                        <a:cs typeface="+mn-ea"/>
                        <a:sym typeface="+mn-lt"/>
                      </a:endParaRPr>
                    </a:p>
                  </a:txBody>
                  <a:tcPr marL="68580" marR="6858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4197">
                        <a:alpha val="5000"/>
                      </a:srgbClr>
                    </a:solidFill>
                  </a:tcPr>
                </a:tc>
              </a:tr>
              <a:tr h="548640">
                <a:tc>
                  <a:txBody>
                    <a:bodyPr/>
                    <a:lstStyle/>
                    <a:p>
                      <a:pPr algn="ctr">
                        <a:lnSpc>
                          <a:spcPct val="150000"/>
                        </a:lnSpc>
                      </a:pPr>
                      <a:r>
                        <a:rPr lang="zh-CN" altLang="en-US" sz="1050" dirty="0">
                          <a:latin typeface="+mn-lt"/>
                          <a:ea typeface="+mn-ea"/>
                          <a:cs typeface="+mn-ea"/>
                          <a:sym typeface="+mn-lt"/>
                        </a:rPr>
                        <a:t>大剂量、快速给药</a:t>
                      </a:r>
                      <a:endParaRPr lang="zh-CN" altLang="en-US" sz="1050" dirty="0">
                        <a:latin typeface="+mn-lt"/>
                        <a:ea typeface="+mn-ea"/>
                        <a:cs typeface="+mn-ea"/>
                        <a:sym typeface="+mn-lt"/>
                      </a:endParaRPr>
                    </a:p>
                  </a:txBody>
                  <a:tcPr marL="68580" marR="68580" marT="34290" marB="34290" anchor="ctr">
                    <a:lnL w="12700" cmpd="sng">
                      <a:noFill/>
                    </a:lnL>
                    <a:lnR w="12700" cmpd="sng">
                      <a:noFill/>
                    </a:lnR>
                    <a:lnT w="12700" cmpd="sng">
                      <a:noFill/>
                    </a:lnT>
                    <a:lnB w="12700" cap="flat" cmpd="sng" algn="ctr">
                      <a:solidFill>
                        <a:srgbClr val="005A8C"/>
                      </a:solidFill>
                      <a:prstDash val="solid"/>
                      <a:round/>
                      <a:headEnd type="none" w="med" len="med"/>
                      <a:tailEnd type="none" w="med" len="med"/>
                    </a:lnB>
                    <a:lnTlToBr w="12700" cmpd="sng">
                      <a:noFill/>
                      <a:prstDash val="solid"/>
                    </a:lnTlToBr>
                    <a:lnBlToTr w="12700" cmpd="sng">
                      <a:noFill/>
                      <a:prstDash val="solid"/>
                    </a:lnBlToTr>
                    <a:solidFill>
                      <a:srgbClr val="014197">
                        <a:alpha val="5000"/>
                      </a:srgbClr>
                    </a:solidFill>
                  </a:tcPr>
                </a:tc>
                <a:tc>
                  <a:txBody>
                    <a:bodyPr/>
                    <a:lstStyle/>
                    <a:p>
                      <a:pPr algn="ctr">
                        <a:lnSpc>
                          <a:spcPct val="150000"/>
                        </a:lnSpc>
                      </a:pPr>
                      <a:endParaRPr lang="zh-CN" altLang="en-US" sz="1050" dirty="0">
                        <a:latin typeface="+mn-lt"/>
                        <a:ea typeface="+mn-ea"/>
                        <a:cs typeface="+mn-ea"/>
                        <a:sym typeface="+mn-lt"/>
                      </a:endParaRPr>
                    </a:p>
                  </a:txBody>
                  <a:tcPr marL="68580" marR="68580" marT="34290" marB="34290" anchor="ctr">
                    <a:lnL w="12700" cmpd="sng">
                      <a:noFill/>
                    </a:lnL>
                    <a:lnR w="12700" cmpd="sng">
                      <a:noFill/>
                    </a:lnR>
                    <a:lnT w="12700" cmpd="sng">
                      <a:noFill/>
                    </a:lnT>
                    <a:lnB w="12700" cap="flat" cmpd="sng" algn="ctr">
                      <a:solidFill>
                        <a:srgbClr val="005A8C"/>
                      </a:solidFill>
                      <a:prstDash val="solid"/>
                      <a:round/>
                      <a:headEnd type="none" w="med" len="med"/>
                      <a:tailEnd type="none" w="med" len="med"/>
                    </a:lnB>
                    <a:lnTlToBr w="12700" cmpd="sng">
                      <a:noFill/>
                      <a:prstDash val="solid"/>
                    </a:lnTlToBr>
                    <a:lnBlToTr w="12700" cmpd="sng">
                      <a:noFill/>
                      <a:prstDash val="solid"/>
                    </a:lnBlToTr>
                    <a:solidFill>
                      <a:srgbClr val="014197">
                        <a:alpha val="5000"/>
                      </a:srgbClr>
                    </a:solidFill>
                  </a:tcPr>
                </a:tc>
                <a:tc>
                  <a:txBody>
                    <a:bodyPr/>
                    <a:lstStyle/>
                    <a:p>
                      <a:pPr algn="ctr">
                        <a:lnSpc>
                          <a:spcPct val="150000"/>
                        </a:lnSpc>
                      </a:pPr>
                      <a:endParaRPr lang="zh-CN" altLang="en-US" sz="1050" dirty="0">
                        <a:latin typeface="+mn-lt"/>
                        <a:ea typeface="+mn-ea"/>
                        <a:cs typeface="+mn-ea"/>
                        <a:sym typeface="+mn-lt"/>
                      </a:endParaRPr>
                    </a:p>
                  </a:txBody>
                  <a:tcPr marL="68580" marR="68580" marT="34290" marB="34290" anchor="ctr">
                    <a:lnL w="12700" cmpd="sng">
                      <a:noFill/>
                    </a:lnL>
                    <a:lnR w="12700" cmpd="sng">
                      <a:noFill/>
                    </a:lnR>
                    <a:lnT w="12700" cmpd="sng">
                      <a:noFill/>
                    </a:lnT>
                    <a:lnB w="12700" cap="flat" cmpd="sng" algn="ctr">
                      <a:solidFill>
                        <a:srgbClr val="005A8C"/>
                      </a:solidFill>
                      <a:prstDash val="solid"/>
                      <a:round/>
                      <a:headEnd type="none" w="med" len="med"/>
                      <a:tailEnd type="none" w="med" len="med"/>
                    </a:lnB>
                    <a:lnTlToBr w="12700" cmpd="sng">
                      <a:noFill/>
                      <a:prstDash val="solid"/>
                    </a:lnTlToBr>
                    <a:lnBlToTr w="12700" cmpd="sng">
                      <a:noFill/>
                      <a:prstDash val="solid"/>
                    </a:lnBlToTr>
                    <a:solidFill>
                      <a:srgbClr val="014197">
                        <a:alpha val="5000"/>
                      </a:srgbClr>
                    </a:solidFill>
                  </a:tcPr>
                </a:tc>
                <a:tc>
                  <a:txBody>
                    <a:bodyPr/>
                    <a:lstStyle/>
                    <a:p>
                      <a:pPr algn="ctr">
                        <a:lnSpc>
                          <a:spcPct val="150000"/>
                        </a:lnSpc>
                      </a:pPr>
                      <a:r>
                        <a:rPr lang="zh-CN" altLang="en-US" sz="1050" dirty="0">
                          <a:latin typeface="+mn-lt"/>
                          <a:ea typeface="+mn-ea"/>
                          <a:cs typeface="+mn-ea"/>
                          <a:sym typeface="+mn-lt"/>
                        </a:rPr>
                        <a:t>脑水肿、肺水肿、外周水肿、水中毒、高钾血症、血栓性静脉炎</a:t>
                      </a:r>
                      <a:endParaRPr lang="zh-CN" altLang="en-US" sz="1050" dirty="0">
                        <a:latin typeface="+mn-lt"/>
                        <a:ea typeface="+mn-ea"/>
                        <a:cs typeface="+mn-ea"/>
                        <a:sym typeface="+mn-lt"/>
                      </a:endParaRPr>
                    </a:p>
                  </a:txBody>
                  <a:tcPr marL="68580" marR="68580" marT="34290" marB="34290" anchor="ctr">
                    <a:lnL w="12700" cmpd="sng">
                      <a:noFill/>
                    </a:lnL>
                    <a:lnR w="12700" cmpd="sng">
                      <a:noFill/>
                    </a:lnR>
                    <a:lnT w="12700" cmpd="sng">
                      <a:noFill/>
                    </a:lnT>
                    <a:lnB w="12700" cap="flat" cmpd="sng" algn="ctr">
                      <a:solidFill>
                        <a:srgbClr val="005A8C"/>
                      </a:solidFill>
                      <a:prstDash val="solid"/>
                      <a:round/>
                      <a:headEnd type="none" w="med" len="med"/>
                      <a:tailEnd type="none" w="med" len="med"/>
                    </a:lnB>
                    <a:lnTlToBr w="12700" cmpd="sng">
                      <a:noFill/>
                      <a:prstDash val="solid"/>
                    </a:lnTlToBr>
                    <a:lnBlToTr w="12700" cmpd="sng">
                      <a:noFill/>
                      <a:prstDash val="solid"/>
                    </a:lnBlToTr>
                    <a:solidFill>
                      <a:srgbClr val="014197">
                        <a:alpha val="5000"/>
                      </a:srgbClr>
                    </a:solidFill>
                  </a:tcPr>
                </a:tc>
              </a:tr>
            </a:tbl>
          </a:graphicData>
        </a:graphic>
      </p:graphicFrame>
      <p:sp>
        <p:nvSpPr>
          <p:cNvPr id="5" name="文本框 4"/>
          <p:cNvSpPr txBox="1"/>
          <p:nvPr/>
        </p:nvSpPr>
        <p:spPr>
          <a:xfrm>
            <a:off x="902692" y="3473640"/>
            <a:ext cx="8073629" cy="506730"/>
          </a:xfrm>
          <a:prstGeom prst="rect">
            <a:avLst/>
          </a:prstGeom>
          <a:noFill/>
        </p:spPr>
        <p:txBody>
          <a:bodyPr wrap="square" rtlCol="0">
            <a:spAutoFit/>
          </a:bodyPr>
          <a:lstStyle/>
          <a:p>
            <a:pPr algn="l"/>
            <a:r>
              <a:rPr lang="zh-CN" altLang="en-US" sz="1350" b="1" kern="100" dirty="0">
                <a:latin typeface="微软雅黑" panose="020B0503020204020204" charset="-122"/>
                <a:ea typeface="微软雅黑" panose="020B0503020204020204" charset="-122"/>
                <a:sym typeface="+mn-lt"/>
              </a:rPr>
              <a:t>对照品：复方电解质醋酸钠葡萄糖注射液</a:t>
            </a:r>
            <a:endParaRPr lang="en-US" altLang="zh-CN" sz="1350" b="1" kern="100" dirty="0">
              <a:latin typeface="微软雅黑" panose="020B0503020204020204" charset="-122"/>
              <a:ea typeface="微软雅黑" panose="020B0503020204020204" charset="-122"/>
              <a:sym typeface="+mn-lt"/>
            </a:endParaRPr>
          </a:p>
          <a:p>
            <a:pPr algn="l"/>
            <a:r>
              <a:rPr lang="zh-CN" altLang="en-US" sz="1350" b="1" kern="100" dirty="0">
                <a:latin typeface="微软雅黑" panose="020B0503020204020204" charset="-122"/>
                <a:ea typeface="微软雅黑" panose="020B0503020204020204" charset="-122"/>
                <a:sym typeface="+mn-lt"/>
              </a:rPr>
              <a:t>根据同品种在日本批准上市信息，</a:t>
            </a:r>
            <a:r>
              <a:rPr lang="en-US" altLang="zh-CN" sz="1350" b="1" kern="100" dirty="0">
                <a:latin typeface="微软雅黑" panose="020B0503020204020204" charset="-122"/>
                <a:ea typeface="微软雅黑" panose="020B0503020204020204" charset="-122"/>
                <a:sym typeface="+mn-lt"/>
              </a:rPr>
              <a:t>310</a:t>
            </a:r>
            <a:r>
              <a:rPr lang="zh-CN" altLang="en-US" sz="1350" b="1" kern="100" dirty="0">
                <a:latin typeface="微软雅黑" panose="020B0503020204020204" charset="-122"/>
                <a:ea typeface="微软雅黑" panose="020B0503020204020204" charset="-122"/>
                <a:sym typeface="+mn-lt"/>
              </a:rPr>
              <a:t>例患者中有</a:t>
            </a:r>
            <a:r>
              <a:rPr lang="en-US" altLang="zh-CN" sz="1350" b="1" kern="100" dirty="0">
                <a:latin typeface="微软雅黑" panose="020B0503020204020204" charset="-122"/>
                <a:ea typeface="微软雅黑" panose="020B0503020204020204" charset="-122"/>
                <a:sym typeface="+mn-lt"/>
              </a:rPr>
              <a:t>23</a:t>
            </a:r>
            <a:r>
              <a:rPr lang="zh-CN" altLang="en-US" sz="1350" b="1" kern="100" dirty="0">
                <a:latin typeface="微软雅黑" panose="020B0503020204020204" charset="-122"/>
                <a:ea typeface="微软雅黑" panose="020B0503020204020204" charset="-122"/>
                <a:sym typeface="+mn-lt"/>
              </a:rPr>
              <a:t>例（</a:t>
            </a:r>
            <a:r>
              <a:rPr lang="en-US" altLang="zh-CN" sz="1350" b="1" kern="100" dirty="0">
                <a:latin typeface="微软雅黑" panose="020B0503020204020204" charset="-122"/>
                <a:ea typeface="微软雅黑" panose="020B0503020204020204" charset="-122"/>
                <a:sym typeface="+mn-lt"/>
              </a:rPr>
              <a:t>7.4%</a:t>
            </a:r>
            <a:r>
              <a:rPr lang="zh-CN" altLang="en-US" sz="1350" b="1" kern="100" dirty="0">
                <a:latin typeface="微软雅黑" panose="020B0503020204020204" charset="-122"/>
                <a:ea typeface="微软雅黑" panose="020B0503020204020204" charset="-122"/>
                <a:sym typeface="+mn-lt"/>
              </a:rPr>
              <a:t>）患者报告</a:t>
            </a:r>
            <a:r>
              <a:rPr lang="en-US" altLang="zh-CN" sz="1350" b="1" kern="100" dirty="0">
                <a:latin typeface="微软雅黑" panose="020B0503020204020204" charset="-122"/>
                <a:ea typeface="微软雅黑" panose="020B0503020204020204" charset="-122"/>
                <a:sym typeface="+mn-lt"/>
              </a:rPr>
              <a:t>25</a:t>
            </a:r>
            <a:r>
              <a:rPr lang="zh-CN" altLang="en-US" sz="1350" b="1" kern="100" dirty="0">
                <a:latin typeface="微软雅黑" panose="020B0503020204020204" charset="-122"/>
                <a:ea typeface="微软雅黑" panose="020B0503020204020204" charset="-122"/>
                <a:sym typeface="+mn-lt"/>
              </a:rPr>
              <a:t>件不良反应。</a:t>
            </a:r>
            <a:endParaRPr lang="zh-CN" altLang="en-US" sz="1350" b="1" kern="100" dirty="0">
              <a:latin typeface="微软雅黑" panose="020B0503020204020204" charset="-122"/>
              <a:ea typeface="微软雅黑" panose="020B0503020204020204" charset="-122"/>
              <a:sym typeface="+mn-lt"/>
            </a:endParaRPr>
          </a:p>
        </p:txBody>
      </p:sp>
      <p:sp>
        <p:nvSpPr>
          <p:cNvPr id="6" name="文本框 5"/>
          <p:cNvSpPr txBox="1"/>
          <p:nvPr/>
        </p:nvSpPr>
        <p:spPr>
          <a:xfrm>
            <a:off x="7821805" y="4127859"/>
            <a:ext cx="3892213" cy="2306955"/>
          </a:xfrm>
          <a:prstGeom prst="rect">
            <a:avLst/>
          </a:prstGeom>
          <a:noFill/>
        </p:spPr>
        <p:txBody>
          <a:bodyPr wrap="square" rtlCol="0">
            <a:spAutoFit/>
          </a:bodyPr>
          <a:lstStyle/>
          <a:p>
            <a:pPr algn="l">
              <a:lnSpc>
                <a:spcPct val="150000"/>
              </a:lnSpc>
            </a:pPr>
            <a:r>
              <a:rPr lang="zh-CN" altLang="en-US" sz="1200" b="1" dirty="0">
                <a:cs typeface="+mn-ea"/>
                <a:sym typeface="+mn-lt"/>
              </a:rPr>
              <a:t>备注</a:t>
            </a:r>
            <a:r>
              <a:rPr lang="zh-CN" altLang="en-US" sz="1200" dirty="0">
                <a:cs typeface="+mn-ea"/>
                <a:sym typeface="+mn-lt"/>
              </a:rPr>
              <a:t>：</a:t>
            </a:r>
            <a:endParaRPr lang="en-US" altLang="zh-CN" sz="1200" dirty="0">
              <a:cs typeface="+mn-ea"/>
              <a:sym typeface="+mn-lt"/>
            </a:endParaRPr>
          </a:p>
          <a:p>
            <a:pPr algn="l">
              <a:lnSpc>
                <a:spcPct val="150000"/>
              </a:lnSpc>
            </a:pPr>
            <a:r>
              <a:rPr lang="zh-CN" altLang="en-US" sz="1200" dirty="0">
                <a:cs typeface="+mn-ea"/>
                <a:sym typeface="+mn-lt"/>
              </a:rPr>
              <a:t>① 发生注射部位疼痛的不良反应，应采取适当处理措施，如改变注射部位，降低给药速度、局部保湿等；</a:t>
            </a:r>
            <a:endParaRPr lang="en-US" altLang="zh-CN" sz="1200" dirty="0">
              <a:cs typeface="+mn-ea"/>
              <a:sym typeface="+mn-lt"/>
            </a:endParaRPr>
          </a:p>
          <a:p>
            <a:pPr algn="l">
              <a:lnSpc>
                <a:spcPct val="150000"/>
              </a:lnSpc>
            </a:pPr>
            <a:r>
              <a:rPr lang="zh-CN" altLang="en-US" sz="1200" dirty="0">
                <a:cs typeface="+mn-ea"/>
                <a:sym typeface="+mn-lt"/>
              </a:rPr>
              <a:t>② 鉴于大剂量、快速给药可能会出现上述不良反应，输注期间密切观察</a:t>
            </a:r>
            <a:endParaRPr lang="en-US" altLang="zh-CN" sz="1200" dirty="0">
              <a:cs typeface="+mn-ea"/>
              <a:sym typeface="+mn-lt"/>
            </a:endParaRPr>
          </a:p>
          <a:p>
            <a:pPr marL="171450" indent="-171450">
              <a:lnSpc>
                <a:spcPct val="150000"/>
              </a:lnSpc>
              <a:buFont typeface="Arial" panose="020B0604020202020204" pitchFamily="34" charset="0"/>
              <a:buChar char="•"/>
            </a:pPr>
            <a:r>
              <a:rPr lang="zh-CN" altLang="en-US" sz="1200" dirty="0">
                <a:cs typeface="+mn-ea"/>
              </a:rPr>
              <a:t>复方电解质醋酸钠葡萄糖注射液说明书</a:t>
            </a:r>
            <a:endParaRPr lang="en-US" altLang="zh-CN" sz="1200" dirty="0">
              <a:cs typeface="+mn-ea"/>
            </a:endParaRPr>
          </a:p>
          <a:p>
            <a:pPr marL="171450" indent="-171450">
              <a:lnSpc>
                <a:spcPct val="150000"/>
              </a:lnSpc>
              <a:buFont typeface="Arial" panose="020B0604020202020204" pitchFamily="34" charset="0"/>
              <a:buChar char="•"/>
            </a:pPr>
            <a:r>
              <a:rPr lang="en-US" altLang="zh-CN" sz="1200" dirty="0">
                <a:cs typeface="+mn-ea"/>
              </a:rPr>
              <a:t>《</a:t>
            </a:r>
            <a:r>
              <a:rPr lang="zh-CN" altLang="en-US" sz="1200" dirty="0">
                <a:cs typeface="+mn-ea"/>
              </a:rPr>
              <a:t>外科病人围手术期液体治疗专家共识（</a:t>
            </a:r>
            <a:r>
              <a:rPr lang="en-US" altLang="zh-CN" sz="1200" dirty="0">
                <a:cs typeface="+mn-ea"/>
              </a:rPr>
              <a:t>2015</a:t>
            </a:r>
            <a:r>
              <a:rPr lang="zh-CN" altLang="en-US" sz="1200" dirty="0">
                <a:cs typeface="+mn-ea"/>
              </a:rPr>
              <a:t>）</a:t>
            </a:r>
            <a:r>
              <a:rPr lang="en-US" altLang="zh-CN" sz="1200" dirty="0">
                <a:cs typeface="+mn-ea"/>
              </a:rPr>
              <a:t>》</a:t>
            </a:r>
            <a:endParaRPr lang="zh-CN" altLang="en-US" sz="1200" dirty="0">
              <a:cs typeface="+mn-ea"/>
            </a:endParaRPr>
          </a:p>
          <a:p>
            <a:pPr algn="l">
              <a:lnSpc>
                <a:spcPct val="150000"/>
              </a:lnSpc>
            </a:pPr>
            <a:endParaRPr lang="zh-CN" altLang="en-US" sz="1200" dirty="0">
              <a:cs typeface="+mn-ea"/>
              <a:sym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1"/>
          <p:cNvSpPr txBox="1"/>
          <p:nvPr>
            <p:custDataLst>
              <p:tags r:id="rId1"/>
            </p:custDataLst>
          </p:nvPr>
        </p:nvSpPr>
        <p:spPr>
          <a:xfrm>
            <a:off x="415713" y="260774"/>
            <a:ext cx="11873654" cy="575733"/>
          </a:xfrm>
          <a:prstGeom prst="rect">
            <a:avLst/>
          </a:prstGeom>
        </p:spPr>
        <p:txBody>
          <a:bodyPr vert="horz" lIns="91428" tIns="45713" rIns="91428" bIns="45713" rtlCol="0" anchor="ctr">
            <a:noAutofit/>
          </a:bodyPr>
          <a:lstStyle>
            <a:lvl1pPr algn="l" defTabSz="914400" rtl="0" eaLnBrk="1" latinLnBrk="0" hangingPunct="1">
              <a:spcBef>
                <a:spcPct val="0"/>
              </a:spcBef>
              <a:buNone/>
              <a:defRPr sz="2000" b="1" kern="1200">
                <a:solidFill>
                  <a:schemeClr val="bg1"/>
                </a:solidFill>
                <a:latin typeface="+mj-ea"/>
                <a:ea typeface="+mj-ea"/>
                <a:cs typeface="+mj-cs"/>
              </a:defRPr>
            </a:lvl1pPr>
          </a:lstStyle>
          <a:p>
            <a:pPr defTabSz="2167255" fontAlgn="base">
              <a:buFont typeface="Arial" panose="020B0604020202020204" pitchFamily="34" charset="0"/>
            </a:pPr>
            <a:r>
              <a:rPr lang="en-US" altLang="zh-CN" sz="4270" dirty="0">
                <a:latin typeface="微软雅黑" panose="020B0503020204020204" charset="-122"/>
                <a:ea typeface="微软雅黑" panose="020B0503020204020204" charset="-122"/>
                <a:cs typeface="+mn-cs"/>
                <a:sym typeface="+mn-lt"/>
              </a:rPr>
              <a:t>02 </a:t>
            </a:r>
            <a:r>
              <a:rPr lang="zh-CN" altLang="en-US" sz="4270" dirty="0">
                <a:latin typeface="微软雅黑" panose="020B0503020204020204" charset="-122"/>
                <a:ea typeface="微软雅黑" panose="020B0503020204020204" charset="-122"/>
                <a:cs typeface="+mn-cs"/>
                <a:sym typeface="+mn-lt"/>
              </a:rPr>
              <a:t>安全性</a:t>
            </a:r>
            <a:endParaRPr lang="zh-CN" altLang="en-US" sz="4270" dirty="0">
              <a:latin typeface="微软雅黑" panose="020B0503020204020204" charset="-122"/>
              <a:ea typeface="微软雅黑" panose="020B0503020204020204" charset="-122"/>
              <a:cs typeface="+mn-cs"/>
              <a:sym typeface="+mn-lt"/>
            </a:endParaRPr>
          </a:p>
        </p:txBody>
      </p:sp>
      <p:pic>
        <p:nvPicPr>
          <p:cNvPr id="2" name="图片 1" descr="华仁药业logo.png"/>
          <p:cNvPicPr>
            <a:picLocks noChangeAspect="1"/>
          </p:cNvPicPr>
          <p:nvPr>
            <p:custDataLst>
              <p:tags r:id="rId2"/>
            </p:custDataLst>
          </p:nvPr>
        </p:nvPicPr>
        <p:blipFill>
          <a:blip r:embed="rId3" cstate="print"/>
          <a:stretch>
            <a:fillRect/>
          </a:stretch>
        </p:blipFill>
        <p:spPr>
          <a:xfrm>
            <a:off x="8976320" y="164638"/>
            <a:ext cx="2873587" cy="503767"/>
          </a:xfrm>
          <a:prstGeom prst="rect">
            <a:avLst/>
          </a:prstGeom>
        </p:spPr>
      </p:pic>
      <p:sp>
        <p:nvSpPr>
          <p:cNvPr id="3" name="rect"/>
          <p:cNvSpPr/>
          <p:nvPr/>
        </p:nvSpPr>
        <p:spPr>
          <a:xfrm>
            <a:off x="212" y="79534"/>
            <a:ext cx="12178453" cy="6778592"/>
          </a:xfrm>
          <a:prstGeom prst="rect">
            <a:avLst/>
          </a:prstGeom>
          <a:solidFill>
            <a:srgbClr val="F3FBFE">
              <a:alpha val="100000"/>
            </a:srgbClr>
          </a:solidFill>
          <a:ln cap="flat">
            <a:miter lim="0"/>
          </a:ln>
        </p:spPr>
        <p:txBody>
          <a:bodyPr rtlCol="0"/>
          <a:lstStyle/>
          <a:p>
            <a:pPr algn="ctr"/>
            <a:endParaRPr lang="zh-CN" altLang="en-US" sz="1350"/>
          </a:p>
        </p:txBody>
      </p:sp>
      <p:sp>
        <p:nvSpPr>
          <p:cNvPr id="10" name="rect"/>
          <p:cNvSpPr/>
          <p:nvPr/>
        </p:nvSpPr>
        <p:spPr>
          <a:xfrm>
            <a:off x="165945" y="544649"/>
            <a:ext cx="11873654" cy="3974412"/>
          </a:xfrm>
          <a:prstGeom prst="rect">
            <a:avLst/>
          </a:prstGeom>
          <a:solidFill>
            <a:srgbClr val="F3FBFE">
              <a:alpha val="100000"/>
            </a:srgbClr>
          </a:solidFill>
          <a:ln cap="flat">
            <a:miter lim="0"/>
          </a:ln>
        </p:spPr>
        <p:txBody>
          <a:bodyPr rtlCol="0"/>
          <a:lstStyle/>
          <a:p>
            <a:pPr algn="ctr"/>
            <a:endParaRPr lang="zh-CN" altLang="en-US" sz="1350"/>
          </a:p>
        </p:txBody>
      </p:sp>
      <p:sp>
        <p:nvSpPr>
          <p:cNvPr id="11" name="文本框 10"/>
          <p:cNvSpPr txBox="1"/>
          <p:nvPr>
            <p:custDataLst>
              <p:tags r:id="rId4"/>
            </p:custDataLst>
          </p:nvPr>
        </p:nvSpPr>
        <p:spPr>
          <a:xfrm>
            <a:off x="325327" y="1304267"/>
            <a:ext cx="10607040" cy="4926368"/>
          </a:xfrm>
          <a:prstGeom prst="rect">
            <a:avLst/>
          </a:prstGeom>
          <a:noFill/>
        </p:spPr>
        <p:txBody>
          <a:bodyPr wrap="square">
            <a:noAutofit/>
          </a:bodyPr>
          <a:lstStyle/>
          <a:p>
            <a:pPr algn="just">
              <a:lnSpc>
                <a:spcPct val="150000"/>
              </a:lnSpc>
            </a:pPr>
            <a:r>
              <a:rPr lang="en-US" altLang="zh-CN" sz="1350" b="1" kern="100" dirty="0">
                <a:latin typeface="微软雅黑" panose="020B0503020204020204" charset="-122"/>
                <a:ea typeface="微软雅黑" panose="020B0503020204020204" charset="-122"/>
                <a:cs typeface="微软雅黑" panose="020B0503020204020204" charset="-122"/>
              </a:rPr>
              <a:t> </a:t>
            </a:r>
            <a:endParaRPr lang="zh-CN" altLang="zh-CN" sz="1350" kern="100" dirty="0">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238864" y="531662"/>
            <a:ext cx="10012043" cy="1046440"/>
          </a:xfrm>
          <a:prstGeom prst="rect">
            <a:avLst/>
          </a:prstGeom>
          <a:noFill/>
        </p:spPr>
        <p:txBody>
          <a:bodyPr wrap="square">
            <a:spAutoFit/>
          </a:bodyPr>
          <a:lstStyle/>
          <a:p>
            <a:r>
              <a:rPr lang="zh-CN" altLang="en-US" sz="3000" b="1" dirty="0">
                <a:solidFill>
                  <a:schemeClr val="accent1"/>
                </a:solidFill>
                <a:latin typeface="微软雅黑" panose="020B0503020204020204" charset="-122"/>
                <a:ea typeface="微软雅黑" panose="020B0503020204020204" charset="-122"/>
              </a:rPr>
              <a:t>有效性     </a:t>
            </a:r>
            <a:r>
              <a:rPr lang="zh-CN" altLang="en-US" sz="2400" b="1" dirty="0">
                <a:latin typeface="微软雅黑" panose="020B0503020204020204" charset="-122"/>
                <a:ea typeface="微软雅黑" panose="020B0503020204020204" charset="-122"/>
                <a:cs typeface="微软雅黑" panose="020B0503020204020204" charset="-122"/>
              </a:rPr>
              <a:t>临床证据</a:t>
            </a:r>
            <a:endParaRPr lang="en-US" altLang="zh-CN" b="1" i="0" u="none" strike="noStrike" dirty="0">
              <a:solidFill>
                <a:srgbClr val="000000"/>
              </a:solidFill>
              <a:effectLst/>
              <a:highlight>
                <a:srgbClr val="FFFF00"/>
              </a:highlight>
              <a:latin typeface="微软雅黑" panose="020B0503020204020204" charset="-122"/>
              <a:ea typeface="微软雅黑" panose="020B0503020204020204" charset="-122"/>
              <a:cs typeface="微软雅黑" panose="020B0503020204020204" charset="-122"/>
            </a:endParaRPr>
          </a:p>
          <a:p>
            <a:endParaRPr lang="zh-CN" altLang="en-US" sz="3000" b="1" dirty="0">
              <a:solidFill>
                <a:schemeClr val="accent1"/>
              </a:solidFill>
              <a:latin typeface="微软雅黑" panose="020B0503020204020204" charset="-122"/>
              <a:ea typeface="微软雅黑" panose="020B0503020204020204" charset="-122"/>
            </a:endParaRPr>
          </a:p>
        </p:txBody>
      </p:sp>
      <p:pic>
        <p:nvPicPr>
          <p:cNvPr id="13" name="图片 12" descr="华仁药业logo.png"/>
          <p:cNvPicPr>
            <a:picLocks noChangeAspect="1"/>
          </p:cNvPicPr>
          <p:nvPr>
            <p:custDataLst>
              <p:tags r:id="rId5"/>
            </p:custDataLst>
          </p:nvPr>
        </p:nvPicPr>
        <p:blipFill>
          <a:blip r:embed="rId3" cstate="print"/>
          <a:stretch>
            <a:fillRect/>
          </a:stretch>
        </p:blipFill>
        <p:spPr>
          <a:xfrm>
            <a:off x="9079550" y="161892"/>
            <a:ext cx="2873587" cy="503767"/>
          </a:xfrm>
          <a:prstGeom prst="rect">
            <a:avLst/>
          </a:prstGeom>
        </p:spPr>
      </p:pic>
      <p:sp>
        <p:nvSpPr>
          <p:cNvPr id="5" name="文本框 4"/>
          <p:cNvSpPr txBox="1"/>
          <p:nvPr/>
        </p:nvSpPr>
        <p:spPr>
          <a:xfrm>
            <a:off x="362895" y="1205486"/>
            <a:ext cx="11915357" cy="5572980"/>
          </a:xfrm>
          <a:prstGeom prst="rect">
            <a:avLst/>
          </a:prstGeom>
          <a:noFill/>
        </p:spPr>
        <p:txBody>
          <a:bodyPr wrap="square" rtlCol="0" anchor="t">
            <a:noAutofit/>
          </a:bodyPr>
          <a:lstStyle/>
          <a:p>
            <a:pPr>
              <a:lnSpc>
                <a:spcPct val="160000"/>
              </a:lnSpc>
            </a:pPr>
            <a:endParaRPr lang="zh-CN" altLang="en-US" b="1" dirty="0">
              <a:latin typeface="微软雅黑" panose="020B0503020204020204" charset="-122"/>
              <a:ea typeface="微软雅黑" panose="020B0503020204020204" charset="-122"/>
              <a:cs typeface="微软雅黑" panose="020B0503020204020204" charset="-122"/>
            </a:endParaRPr>
          </a:p>
          <a:p>
            <a:pPr marL="285750" indent="-285750">
              <a:lnSpc>
                <a:spcPct val="160000"/>
              </a:lnSpc>
              <a:buFont typeface="Arial" panose="020B0604020202020204" pitchFamily="34" charset="0"/>
              <a:buChar char="•"/>
            </a:pPr>
            <a:endParaRPr lang="zh-CN" altLang="en-US" sz="1350" baseline="30000" dirty="0">
              <a:latin typeface="微软雅黑" panose="020B0503020204020204" charset="-122"/>
              <a:ea typeface="微软雅黑" panose="020B0503020204020204" charset="-122"/>
              <a:cs typeface="微软雅黑" panose="020B0503020204020204" charset="-122"/>
            </a:endParaRPr>
          </a:p>
          <a:p>
            <a:pPr marL="285750" indent="-285750">
              <a:lnSpc>
                <a:spcPct val="160000"/>
              </a:lnSpc>
              <a:buFont typeface="Arial" panose="020B0604020202020204" pitchFamily="34" charset="0"/>
              <a:buChar char="•"/>
            </a:pPr>
            <a:endParaRPr lang="en-US" altLang="zh-CN" sz="1350" dirty="0">
              <a:latin typeface="微软雅黑" panose="020B0503020204020204" charset="-122"/>
              <a:ea typeface="微软雅黑" panose="020B0503020204020204" charset="-122"/>
              <a:cs typeface="微软雅黑" panose="020B0503020204020204" charset="-122"/>
            </a:endParaRPr>
          </a:p>
          <a:p>
            <a:pPr marL="285750" indent="-285750">
              <a:lnSpc>
                <a:spcPct val="160000"/>
              </a:lnSpc>
              <a:buFont typeface="Arial" panose="020B0604020202020204" pitchFamily="34" charset="0"/>
              <a:buChar char="•"/>
            </a:pPr>
            <a:endParaRPr lang="en-US" altLang="zh-CN" sz="1350" dirty="0">
              <a:latin typeface="微软雅黑" panose="020B0503020204020204" charset="-122"/>
              <a:ea typeface="微软雅黑" panose="020B0503020204020204" charset="-122"/>
              <a:cs typeface="微软雅黑" panose="020B0503020204020204" charset="-122"/>
            </a:endParaRPr>
          </a:p>
          <a:p>
            <a:pPr marL="285750" indent="-285750">
              <a:lnSpc>
                <a:spcPct val="160000"/>
              </a:lnSpc>
              <a:buFont typeface="Arial" panose="020B0604020202020204" pitchFamily="34" charset="0"/>
              <a:buChar char="•"/>
            </a:pPr>
            <a:endParaRPr lang="en-US" altLang="zh-CN" sz="1350" dirty="0">
              <a:latin typeface="微软雅黑" panose="020B0503020204020204" charset="-122"/>
              <a:ea typeface="微软雅黑" panose="020B0503020204020204" charset="-122"/>
              <a:cs typeface="微软雅黑" panose="020B0503020204020204" charset="-122"/>
            </a:endParaRPr>
          </a:p>
          <a:p>
            <a:pPr>
              <a:lnSpc>
                <a:spcPct val="160000"/>
              </a:lnSpc>
            </a:pPr>
            <a:r>
              <a:rPr lang="en-US" altLang="zh-CN" sz="1350" dirty="0">
                <a:latin typeface="微软雅黑" panose="020B0503020204020204" charset="-122"/>
                <a:ea typeface="微软雅黑" panose="020B0503020204020204" charset="-122"/>
                <a:cs typeface="微软雅黑" panose="020B0503020204020204" charset="-122"/>
                <a:sym typeface="+mn-ea"/>
              </a:rPr>
              <a:t> </a:t>
            </a:r>
            <a:endParaRPr lang="en-US" altLang="zh-CN" sz="1350" baseline="30000" dirty="0">
              <a:latin typeface="微软雅黑" panose="020B0503020204020204" charset="-122"/>
              <a:ea typeface="微软雅黑" panose="020B0503020204020204" charset="-122"/>
              <a:cs typeface="微软雅黑" panose="020B0503020204020204" charset="-122"/>
              <a:sym typeface="+mn-ea"/>
            </a:endParaRPr>
          </a:p>
          <a:p>
            <a:pPr fontAlgn="ctr"/>
            <a:r>
              <a:rPr lang="zh-CN" altLang="en-US" sz="1350" b="0" i="0" u="none" strike="noStrike" dirty="0">
                <a:solidFill>
                  <a:srgbClr val="000000"/>
                </a:solidFill>
                <a:effectLst/>
                <a:latin typeface="微软雅黑" panose="020B0503020204020204" charset="-122"/>
                <a:ea typeface="微软雅黑" panose="020B0503020204020204" charset="-122"/>
                <a:cs typeface="微软雅黑" panose="020B0503020204020204" charset="-122"/>
              </a:rPr>
              <a:t>    </a:t>
            </a:r>
            <a:endParaRPr lang="en-US" altLang="zh-CN" sz="1350" b="0" i="0" u="none" strike="noStrike" dirty="0">
              <a:solidFill>
                <a:srgbClr val="000000"/>
              </a:solidFill>
              <a:effectLst/>
              <a:latin typeface="微软雅黑" panose="020B0503020204020204" charset="-122"/>
              <a:ea typeface="微软雅黑" panose="020B0503020204020204" charset="-122"/>
              <a:cs typeface="微软雅黑" panose="020B0503020204020204" charset="-122"/>
            </a:endParaRPr>
          </a:p>
          <a:p>
            <a:pPr fontAlgn="ctr"/>
            <a:endParaRPr lang="en-US" altLang="zh-CN" sz="1350" dirty="0">
              <a:solidFill>
                <a:srgbClr val="000000"/>
              </a:solidFill>
              <a:latin typeface="微软雅黑" panose="020B0503020204020204" charset="-122"/>
              <a:ea typeface="微软雅黑" panose="020B0503020204020204" charset="-122"/>
              <a:cs typeface="微软雅黑" panose="020B0503020204020204" charset="-122"/>
            </a:endParaRPr>
          </a:p>
          <a:p>
            <a:pPr fontAlgn="ctr"/>
            <a:r>
              <a:rPr lang="en-US" altLang="zh-CN" sz="1200" b="0" i="0" u="none" strike="noStrike" dirty="0">
                <a:solidFill>
                  <a:srgbClr val="000000"/>
                </a:solidFill>
                <a:effectLst/>
                <a:latin typeface="微软雅黑" panose="020B0503020204020204" charset="-122"/>
                <a:ea typeface="微软雅黑" panose="020B0503020204020204" charset="-122"/>
                <a:cs typeface="微软雅黑" panose="020B0503020204020204" charset="-122"/>
              </a:rPr>
              <a:t> </a:t>
            </a:r>
            <a:endParaRPr lang="en-US" altLang="zh-CN" sz="1200" dirty="0">
              <a:solidFill>
                <a:srgbClr val="000000"/>
              </a:solidFill>
              <a:latin typeface="微软雅黑" panose="020B0503020204020204" charset="-122"/>
              <a:ea typeface="微软雅黑" panose="020B0503020204020204" charset="-122"/>
            </a:endParaRPr>
          </a:p>
          <a:p>
            <a:pPr fontAlgn="ctr"/>
            <a:endParaRPr lang="en-US" altLang="zh-CN" sz="1350" dirty="0">
              <a:solidFill>
                <a:srgbClr val="000000"/>
              </a:solidFill>
              <a:latin typeface="微软雅黑" panose="020B0503020204020204" charset="-122"/>
              <a:ea typeface="微软雅黑" panose="020B0503020204020204" charset="-122"/>
              <a:cs typeface="微软雅黑" panose="020B0503020204020204" charset="-122"/>
            </a:endParaRPr>
          </a:p>
          <a:p>
            <a:pPr fontAlgn="ctr"/>
            <a:endParaRPr lang="en-US" altLang="zh-CN" sz="1350" dirty="0">
              <a:solidFill>
                <a:srgbClr val="000000"/>
              </a:solidFill>
              <a:latin typeface="微软雅黑" panose="020B0503020204020204" charset="-122"/>
              <a:ea typeface="微软雅黑" panose="020B0503020204020204" charset="-122"/>
              <a:cs typeface="微软雅黑" panose="020B0503020204020204" charset="-122"/>
            </a:endParaRPr>
          </a:p>
          <a:p>
            <a:pPr fontAlgn="ctr"/>
            <a:r>
              <a:rPr lang="zh-CN" altLang="en-US" sz="1500" b="1" i="0" u="none" strike="noStrike" dirty="0">
                <a:solidFill>
                  <a:srgbClr val="FF0000"/>
                </a:solidFill>
                <a:effectLst/>
                <a:latin typeface="微软雅黑" panose="020B0503020204020204" charset="-122"/>
                <a:ea typeface="微软雅黑" panose="020B0503020204020204" charset="-122"/>
                <a:cs typeface="微软雅黑" panose="020B0503020204020204" charset="-122"/>
              </a:rPr>
              <a:t>复方电解质注射液更适合用于脓毒血症，肝功能不良、高乳酸血症、酸中毒、长时间手术和大量输注晶体液患者。</a:t>
            </a:r>
            <a:endParaRPr lang="en-US" altLang="zh-CN" sz="1500" b="1" i="0" u="none" strike="noStrike" dirty="0">
              <a:solidFill>
                <a:srgbClr val="FF0000"/>
              </a:solidFill>
              <a:effectLst/>
              <a:latin typeface="微软雅黑" panose="020B0503020204020204" charset="-122"/>
              <a:ea typeface="微软雅黑" panose="020B0503020204020204" charset="-122"/>
              <a:cs typeface="微软雅黑" panose="020B0503020204020204" charset="-122"/>
            </a:endParaRPr>
          </a:p>
          <a:p>
            <a:pPr fontAlgn="ctr"/>
            <a:endParaRPr lang="en-US" altLang="zh-CN" sz="1500" b="1" i="0" u="none" strike="noStrike" dirty="0">
              <a:solidFill>
                <a:srgbClr val="FF0000"/>
              </a:solidFill>
              <a:effectLst/>
              <a:latin typeface="微软雅黑" panose="020B0503020204020204" charset="-122"/>
              <a:ea typeface="微软雅黑" panose="020B0503020204020204" charset="-122"/>
              <a:cs typeface="微软雅黑" panose="020B0503020204020204" charset="-122"/>
            </a:endParaRPr>
          </a:p>
          <a:p>
            <a:pPr fontAlgn="ctr"/>
            <a:r>
              <a:rPr lang="zh-CN" altLang="en-US" sz="1500" b="1" dirty="0">
                <a:solidFill>
                  <a:srgbClr val="FF0000"/>
                </a:solidFill>
                <a:latin typeface="微软雅黑" panose="020B0503020204020204" charset="-122"/>
                <a:ea typeface="微软雅黑" panose="020B0503020204020204" charset="-122"/>
              </a:rPr>
              <a:t>由于复方电解质注射液不含钙离子，临床应用可免除因与柠檬酸抗凝的血液混合输注而可能发生凝血的顾虑。</a:t>
            </a:r>
            <a:r>
              <a:rPr lang="zh-CN" altLang="en-US" sz="1350" b="1" dirty="0">
                <a:latin typeface="宋体" panose="02010600030101010101" pitchFamily="2" charset="-122"/>
                <a:ea typeface="宋体" panose="02010600030101010101" pitchFamily="2" charset="-122"/>
                <a:cs typeface="宋体" panose="02010600030101010101" pitchFamily="2" charset="-122"/>
              </a:rPr>
              <a:t> </a:t>
            </a:r>
            <a:r>
              <a:rPr lang="zh-CN" altLang="en-US" sz="900" b="1" dirty="0">
                <a:latin typeface="宋体" panose="02010600030101010101" pitchFamily="2" charset="-122"/>
                <a:ea typeface="宋体" panose="02010600030101010101" pitchFamily="2" charset="-122"/>
                <a:cs typeface="宋体" panose="02010600030101010101" pitchFamily="2" charset="-122"/>
              </a:rPr>
              <a:t>[</a:t>
            </a:r>
            <a:r>
              <a:rPr lang="en-US" altLang="zh-CN" sz="900" b="1" dirty="0">
                <a:latin typeface="宋体" panose="02010600030101010101" pitchFamily="2" charset="-122"/>
                <a:ea typeface="宋体" panose="02010600030101010101" pitchFamily="2" charset="-122"/>
                <a:cs typeface="宋体" panose="02010600030101010101" pitchFamily="2" charset="-122"/>
              </a:rPr>
              <a:t>8</a:t>
            </a:r>
            <a:r>
              <a:rPr lang="zh-CN" altLang="en-US" sz="900" b="1" dirty="0">
                <a:latin typeface="宋体" panose="02010600030101010101" pitchFamily="2" charset="-122"/>
                <a:ea typeface="宋体" panose="02010600030101010101" pitchFamily="2" charset="-122"/>
                <a:cs typeface="宋体" panose="02010600030101010101" pitchFamily="2" charset="-122"/>
              </a:rPr>
              <a:t>] </a:t>
            </a:r>
            <a:endParaRPr lang="en-US" altLang="zh-CN" sz="900" b="1" dirty="0">
              <a:latin typeface="宋体" panose="02010600030101010101" pitchFamily="2" charset="-122"/>
              <a:ea typeface="宋体" panose="02010600030101010101" pitchFamily="2" charset="-122"/>
              <a:cs typeface="宋体" panose="02010600030101010101" pitchFamily="2" charset="-122"/>
            </a:endParaRPr>
          </a:p>
          <a:p>
            <a:pPr fontAlgn="ctr"/>
            <a:endParaRPr lang="en-US" altLang="zh-CN" sz="1350" b="1" baseline="30000" dirty="0">
              <a:latin typeface="宋体" panose="02010600030101010101" pitchFamily="2" charset="-122"/>
              <a:ea typeface="宋体" panose="02010600030101010101" pitchFamily="2" charset="-122"/>
              <a:cs typeface="微软雅黑" panose="020B0503020204020204" charset="-122"/>
            </a:endParaRPr>
          </a:p>
          <a:p>
            <a:pPr fontAlgn="ctr"/>
            <a:r>
              <a:rPr lang="en-US" altLang="zh-CN" sz="900" dirty="0">
                <a:sym typeface="+mn-ea"/>
              </a:rPr>
              <a:t>[1] </a:t>
            </a:r>
            <a:r>
              <a:rPr lang="zh-CN" altLang="en-US" sz="900" dirty="0"/>
              <a:t>唐玲</a:t>
            </a:r>
            <a:r>
              <a:rPr lang="en-US" altLang="zh-CN" sz="900" dirty="0"/>
              <a:t>, </a:t>
            </a:r>
            <a:r>
              <a:rPr lang="zh-CN" altLang="en-US" sz="900" dirty="0"/>
              <a:t>屈双权</a:t>
            </a:r>
            <a:r>
              <a:rPr lang="en-US" altLang="zh-CN" sz="900" dirty="0"/>
              <a:t>, </a:t>
            </a:r>
            <a:r>
              <a:rPr lang="zh-CN" altLang="en-US" sz="900" dirty="0"/>
              <a:t>危思维</a:t>
            </a:r>
            <a:r>
              <a:rPr lang="en-US" altLang="zh-CN" sz="900" dirty="0"/>
              <a:t>, </a:t>
            </a:r>
            <a:r>
              <a:rPr lang="zh-CN" altLang="en-US" sz="900" dirty="0"/>
              <a:t>等</a:t>
            </a:r>
            <a:r>
              <a:rPr lang="en-US" altLang="zh-CN" sz="900" dirty="0"/>
              <a:t>.  </a:t>
            </a:r>
            <a:r>
              <a:rPr lang="zh-CN" altLang="en-US" sz="900" dirty="0"/>
              <a:t>脓毒症患儿围术期应用醋酸钠林格注射液的临床效果观察 </a:t>
            </a:r>
            <a:r>
              <a:rPr lang="en-US" altLang="zh-CN" sz="900" dirty="0"/>
              <a:t>[J] . </a:t>
            </a:r>
            <a:r>
              <a:rPr lang="zh-CN" altLang="en-US" sz="900" dirty="0"/>
              <a:t>中华急诊医学杂志</a:t>
            </a:r>
            <a:r>
              <a:rPr lang="en-US" altLang="zh-CN" sz="900" dirty="0"/>
              <a:t>, 2019, 28(6) </a:t>
            </a:r>
            <a:endParaRPr lang="en-US" altLang="zh-CN" sz="900" dirty="0"/>
          </a:p>
          <a:p>
            <a:pPr fontAlgn="ctr"/>
            <a:r>
              <a:rPr lang="en-US" altLang="zh-CN" sz="900" dirty="0">
                <a:sym typeface="+mn-ea"/>
              </a:rPr>
              <a:t>[2]</a:t>
            </a:r>
            <a:r>
              <a:rPr lang="it-IT" altLang="zh-CN" sz="1800" dirty="0">
                <a:solidFill>
                  <a:srgbClr val="000000"/>
                </a:solidFill>
                <a:effectLst/>
                <a:latin typeface="TimesNewRoman"/>
              </a:rPr>
              <a:t> </a:t>
            </a:r>
            <a:r>
              <a:rPr lang="zh-CN" altLang="en-US" sz="900" dirty="0"/>
              <a:t>Monica Sethi, Clark G. Owyang, Choice of resuscitative fluids and mortality in emergency department patients with sepsis ， PII: S0735-6757(17)30786-6，2017</a:t>
            </a:r>
            <a:endParaRPr lang="zh-CN" altLang="en-US" sz="900" dirty="0"/>
          </a:p>
          <a:p>
            <a:pPr fontAlgn="ctr"/>
            <a:r>
              <a:rPr lang="en-US" altLang="zh-CN" sz="900" dirty="0">
                <a:latin typeface="宋体" panose="02010600030101010101" pitchFamily="2" charset="-122"/>
                <a:ea typeface="宋体" panose="02010600030101010101" pitchFamily="2" charset="-122"/>
                <a:cs typeface="宋体" panose="02010600030101010101" pitchFamily="2" charset="-122"/>
                <a:sym typeface="+mn-ea"/>
              </a:rPr>
              <a:t>[3</a:t>
            </a:r>
            <a:r>
              <a:rPr lang="en-US" altLang="zh-CN" sz="900" dirty="0">
                <a:sym typeface="+mn-ea"/>
              </a:rPr>
              <a:t>] </a:t>
            </a:r>
            <a:r>
              <a:rPr lang="zh-CN" altLang="en-US" sz="900" dirty="0">
                <a:sym typeface="+mn-ea"/>
              </a:rPr>
              <a:t>李斌飞等</a:t>
            </a:r>
            <a:r>
              <a:rPr lang="en-US" altLang="zh-CN" sz="900" dirty="0">
                <a:sym typeface="+mn-ea"/>
              </a:rPr>
              <a:t>.</a:t>
            </a:r>
            <a:r>
              <a:rPr lang="zh-CN" altLang="en-US" sz="900" dirty="0">
                <a:sym typeface="+mn-ea"/>
              </a:rPr>
              <a:t>勃脉力A注射液对肝叶切除患者肝功能的影响</a:t>
            </a:r>
            <a:r>
              <a:rPr lang="en-US" altLang="zh-CN" sz="900" dirty="0">
                <a:sym typeface="+mn-ea"/>
              </a:rPr>
              <a:t>.《当代医学》2011年17卷29期 139-140页</a:t>
            </a:r>
            <a:endParaRPr lang="en-US" altLang="zh-CN" sz="900" dirty="0">
              <a:sym typeface="+mn-ea"/>
            </a:endParaRPr>
          </a:p>
          <a:p>
            <a:pPr indent="0">
              <a:lnSpc>
                <a:spcPct val="160000"/>
              </a:lnSpc>
              <a:buFont typeface="Arial" panose="020B0604020202020204" pitchFamily="34" charset="0"/>
              <a:buNone/>
            </a:pPr>
            <a:r>
              <a:rPr lang="en-US" altLang="zh-CN" sz="900" dirty="0">
                <a:sym typeface="+mn-ea"/>
              </a:rPr>
              <a:t>[4] </a:t>
            </a:r>
            <a:r>
              <a:rPr lang="zh-CN" altLang="en-US" sz="900" dirty="0">
                <a:sym typeface="+mn-ea"/>
              </a:rPr>
              <a:t>高素华</a:t>
            </a:r>
            <a:r>
              <a:rPr lang="en-US" altLang="zh-CN" sz="900" dirty="0">
                <a:sym typeface="+mn-ea"/>
              </a:rPr>
              <a:t>.复方醋酸林格液在糖尿病患者手术中对血糖和电解质的影响.《基层医学论坛》2019年23卷26期 3770-3771页</a:t>
            </a:r>
            <a:endParaRPr lang="en-US" altLang="zh-CN" sz="900" dirty="0">
              <a:sym typeface="+mn-ea"/>
            </a:endParaRPr>
          </a:p>
          <a:p>
            <a:pPr indent="0">
              <a:lnSpc>
                <a:spcPct val="160000"/>
              </a:lnSpc>
              <a:buFont typeface="Arial" panose="020B0604020202020204" pitchFamily="34" charset="0"/>
              <a:buNone/>
            </a:pPr>
            <a:r>
              <a:rPr lang="en-US" altLang="zh-CN" sz="900" dirty="0">
                <a:sym typeface="+mn-ea"/>
              </a:rPr>
              <a:t>[5] </a:t>
            </a:r>
            <a:r>
              <a:rPr lang="zh-CN" altLang="en-US" sz="900" dirty="0">
                <a:sym typeface="+mn-ea"/>
              </a:rPr>
              <a:t>李星宇等.糖尿病患者乳腺癌根治术术中输注复方醋酸林格液对血糖和电解质的影响.《中国老年学杂志》2014年10期 2676-2678页</a:t>
            </a:r>
            <a:endParaRPr lang="zh-CN" altLang="en-US" sz="900" dirty="0">
              <a:sym typeface="+mn-ea"/>
            </a:endParaRPr>
          </a:p>
          <a:p>
            <a:pPr indent="0">
              <a:lnSpc>
                <a:spcPct val="160000"/>
              </a:lnSpc>
              <a:buFont typeface="Arial" panose="020B0604020202020204" pitchFamily="34" charset="0"/>
              <a:buNone/>
            </a:pPr>
            <a:r>
              <a:rPr lang="en-US" altLang="zh-CN" sz="900" dirty="0">
                <a:sym typeface="+mn-ea"/>
              </a:rPr>
              <a:t>[6] </a:t>
            </a:r>
            <a:r>
              <a:rPr lang="zh-CN" altLang="en-US" sz="900" dirty="0">
                <a:sym typeface="+mn-ea"/>
              </a:rPr>
              <a:t>闫瑞等.醋酸钠林格氏液对胃肠道恶性肿瘤根治术患者 酸碱及电解质的影响.《宁夏医科大学学报》2019年41卷9期 888-891页</a:t>
            </a:r>
            <a:endParaRPr lang="zh-CN" altLang="en-US" sz="900" dirty="0"/>
          </a:p>
          <a:p>
            <a:pPr indent="0">
              <a:lnSpc>
                <a:spcPct val="160000"/>
              </a:lnSpc>
              <a:buFont typeface="Arial" panose="020B0604020202020204" pitchFamily="34" charset="0"/>
              <a:buNone/>
            </a:pPr>
            <a:r>
              <a:rPr lang="zh-CN" altLang="en-US" sz="900" dirty="0"/>
              <a:t>[</a:t>
            </a:r>
            <a:r>
              <a:rPr lang="en-US" altLang="zh-CN" sz="900" dirty="0"/>
              <a:t>7</a:t>
            </a:r>
            <a:r>
              <a:rPr lang="zh-CN" altLang="en-US" sz="900" dirty="0"/>
              <a:t>] </a:t>
            </a:r>
            <a:r>
              <a:rPr lang="zh-CN" altLang="en-US" sz="900" dirty="0">
                <a:sym typeface="+mn-ea"/>
              </a:rPr>
              <a:t>李斌飞等.勃脉力A注射液对体外循环心脏手术患者肝功能的影响.《南方医科大学学报》2010年30卷11期 2588-2589页</a:t>
            </a:r>
            <a:endParaRPr lang="en-US" altLang="zh-CN" sz="900" dirty="0">
              <a:sym typeface="+mn-ea"/>
            </a:endParaRPr>
          </a:p>
          <a:p>
            <a:pPr indent="0">
              <a:lnSpc>
                <a:spcPct val="160000"/>
              </a:lnSpc>
              <a:buFont typeface="Arial" panose="020B0604020202020204" pitchFamily="34" charset="0"/>
              <a:buNone/>
            </a:pPr>
            <a:r>
              <a:rPr lang="zh-CN" altLang="en-US" sz="900" dirty="0"/>
              <a:t>[</a:t>
            </a:r>
            <a:r>
              <a:rPr lang="en-US" altLang="zh-CN" sz="900" dirty="0"/>
              <a:t>8</a:t>
            </a:r>
            <a:r>
              <a:rPr lang="zh-CN" altLang="en-US" sz="900" dirty="0"/>
              <a:t>] 朱明</a:t>
            </a:r>
            <a:r>
              <a:rPr lang="en-US" altLang="zh-CN" sz="900" dirty="0"/>
              <a:t>, </a:t>
            </a:r>
            <a:r>
              <a:rPr lang="zh-CN" altLang="en-US" sz="900" dirty="0"/>
              <a:t>张瑞冬</a:t>
            </a:r>
            <a:r>
              <a:rPr lang="en-US" altLang="zh-CN" sz="900" dirty="0"/>
              <a:t>, </a:t>
            </a:r>
            <a:r>
              <a:rPr lang="zh-CN" altLang="en-US" sz="900" dirty="0"/>
              <a:t>陈煜</a:t>
            </a:r>
            <a:r>
              <a:rPr lang="en-US" altLang="zh-CN" sz="900" dirty="0"/>
              <a:t>. </a:t>
            </a:r>
            <a:r>
              <a:rPr lang="zh-CN" altLang="en-US" sz="900" dirty="0"/>
              <a:t>复方电解质注射液与乳酸钠林格注射液在小儿容量治疗中的效果比较 </a:t>
            </a:r>
            <a:r>
              <a:rPr lang="en-US" altLang="zh-CN" sz="900" dirty="0"/>
              <a:t>[J] . </a:t>
            </a:r>
            <a:r>
              <a:rPr lang="zh-CN" altLang="en-US" sz="900" dirty="0"/>
              <a:t>中国医师杂志</a:t>
            </a:r>
            <a:r>
              <a:rPr lang="en-US" altLang="zh-CN" sz="900" dirty="0"/>
              <a:t>,2008,10( 08 ): 1130-1131. DOI: 10.3760/cma.j.issn.1008-1372.2008.08.053</a:t>
            </a:r>
            <a:endParaRPr lang="en-US" altLang="zh-CN" sz="900" dirty="0"/>
          </a:p>
          <a:p>
            <a:pPr indent="0">
              <a:lnSpc>
                <a:spcPct val="160000"/>
              </a:lnSpc>
              <a:buFont typeface="Arial" panose="020B0604020202020204" pitchFamily="34" charset="0"/>
              <a:buNone/>
            </a:pPr>
            <a:endParaRPr lang="en-US" altLang="zh-CN" sz="900" dirty="0">
              <a:sym typeface="+mn-ea"/>
            </a:endParaRPr>
          </a:p>
          <a:p>
            <a:pPr indent="0">
              <a:lnSpc>
                <a:spcPct val="160000"/>
              </a:lnSpc>
              <a:buFont typeface="Arial" panose="020B0604020202020204" pitchFamily="34" charset="0"/>
              <a:buNone/>
            </a:pPr>
            <a:r>
              <a:rPr lang="en-US" altLang="zh-CN" sz="900" b="1" dirty="0">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900" b="1" dirty="0">
              <a:solidFill>
                <a:srgbClr val="000000"/>
              </a:solidFill>
              <a:latin typeface="华文楷体" panose="02010600040101010101" pitchFamily="2" charset="-122"/>
              <a:ea typeface="华文楷体" panose="02010600040101010101" pitchFamily="2" charset="-122"/>
            </a:endParaRPr>
          </a:p>
          <a:p>
            <a:pPr indent="0">
              <a:lnSpc>
                <a:spcPct val="160000"/>
              </a:lnSpc>
              <a:buFont typeface="Arial" panose="020B0604020202020204" pitchFamily="34" charset="0"/>
              <a:buNone/>
            </a:pPr>
            <a:endParaRPr lang="zh-CN" altLang="en-US" sz="600" dirty="0">
              <a:latin typeface="宋体" panose="02010600030101010101" pitchFamily="2" charset="-122"/>
              <a:ea typeface="宋体" panose="02010600030101010101" pitchFamily="2" charset="-122"/>
              <a:cs typeface="宋体" panose="02010600030101010101" pitchFamily="2" charset="-122"/>
            </a:endParaRPr>
          </a:p>
          <a:p>
            <a:endParaRPr lang="zh-CN" altLang="en-US" sz="600" dirty="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6" name="表格 5"/>
          <p:cNvGraphicFramePr>
            <a:graphicFrameLocks noGrp="1"/>
          </p:cNvGraphicFramePr>
          <p:nvPr/>
        </p:nvGraphicFramePr>
        <p:xfrm>
          <a:off x="549590" y="1142147"/>
          <a:ext cx="11065383" cy="2845285"/>
        </p:xfrm>
        <a:graphic>
          <a:graphicData uri="http://schemas.openxmlformats.org/drawingml/2006/table">
            <a:tbl>
              <a:tblPr firstRow="1" bandRow="1">
                <a:tableStyleId>{5C22544A-7EE6-4342-B048-85BDC9FD1C3A}</a:tableStyleId>
              </a:tblPr>
              <a:tblGrid>
                <a:gridCol w="1914404"/>
                <a:gridCol w="5151353"/>
                <a:gridCol w="3999626"/>
              </a:tblGrid>
              <a:tr h="391160">
                <a:tc>
                  <a:txBody>
                    <a:bodyPr/>
                    <a:lstStyle/>
                    <a:p>
                      <a:r>
                        <a:rPr lang="zh-CN" altLang="en-US" sz="1500" dirty="0"/>
                        <a:t>适应症</a:t>
                      </a:r>
                      <a:endParaRPr lang="zh-CN" altLang="en-US" sz="1500" dirty="0"/>
                    </a:p>
                  </a:txBody>
                  <a:tcPr marL="68580" marR="68580" marT="34290" marB="34290"/>
                </a:tc>
                <a:tc>
                  <a:txBody>
                    <a:bodyPr/>
                    <a:lstStyle/>
                    <a:p>
                      <a:r>
                        <a:rPr lang="zh-CN" altLang="en-US" sz="1500" dirty="0"/>
                        <a:t>特点</a:t>
                      </a:r>
                      <a:endParaRPr lang="zh-CN" altLang="en-US" sz="1500" dirty="0"/>
                    </a:p>
                  </a:txBody>
                  <a:tcPr marL="68580" marR="68580" marT="34290" marB="34290"/>
                </a:tc>
                <a:tc>
                  <a:txBody>
                    <a:bodyPr/>
                    <a:lstStyle/>
                    <a:p>
                      <a:r>
                        <a:rPr lang="zh-CN" altLang="en-US" sz="1500" dirty="0"/>
                        <a:t>临床优势</a:t>
                      </a:r>
                      <a:endParaRPr lang="zh-CN" altLang="en-US" sz="1500" dirty="0"/>
                    </a:p>
                  </a:txBody>
                  <a:tcPr marL="68580" marR="68580" marT="34290" marB="34290"/>
                </a:tc>
              </a:tr>
              <a:tr h="414156">
                <a:tc>
                  <a:txBody>
                    <a:bodyPr/>
                    <a:lstStyle/>
                    <a:p>
                      <a:r>
                        <a:rPr lang="zh-CN" altLang="en-US" sz="1500" b="1" dirty="0">
                          <a:solidFill>
                            <a:schemeClr val="accent6">
                              <a:lumMod val="75000"/>
                            </a:schemeClr>
                          </a:solidFill>
                          <a:latin typeface="微软雅黑" panose="020B0503020204020204" charset="-122"/>
                          <a:ea typeface="微软雅黑" panose="020B0503020204020204" charset="-122"/>
                        </a:rPr>
                        <a:t>脓毒症</a:t>
                      </a:r>
                      <a:endParaRPr lang="zh-CN" altLang="en-US" sz="1500" b="1" dirty="0">
                        <a:solidFill>
                          <a:schemeClr val="accent6">
                            <a:lumMod val="75000"/>
                          </a:schemeClr>
                        </a:solidFill>
                        <a:latin typeface="微软雅黑" panose="020B0503020204020204" charset="-122"/>
                        <a:ea typeface="微软雅黑" panose="020B0503020204020204" charset="-122"/>
                      </a:endParaRPr>
                    </a:p>
                  </a:txBody>
                  <a:tcPr marL="68580" marR="68580" marT="34290" marB="34290"/>
                </a:tc>
                <a:tc>
                  <a:txBody>
                    <a:bodyPr/>
                    <a:lstStyle/>
                    <a:p>
                      <a:r>
                        <a:rPr lang="zh-CN" altLang="en-US" sz="1500" b="1" kern="1200" dirty="0">
                          <a:solidFill>
                            <a:srgbClr val="FF0000"/>
                          </a:solidFill>
                          <a:latin typeface="微软雅黑" panose="020B0503020204020204" charset="-122"/>
                          <a:ea typeface="微软雅黑" panose="020B0503020204020204" charset="-122"/>
                          <a:cs typeface="+mn-cs"/>
                        </a:rPr>
                        <a:t>大量应用亦不会引起高氯性酸中毒</a:t>
                      </a:r>
                      <a:r>
                        <a:rPr lang="en-US" altLang="zh-CN" sz="1500" b="1" kern="1200" dirty="0">
                          <a:solidFill>
                            <a:srgbClr val="FF0000"/>
                          </a:solidFill>
                          <a:latin typeface="微软雅黑" panose="020B0503020204020204" charset="-122"/>
                          <a:ea typeface="微软雅黑" panose="020B0503020204020204" charset="-122"/>
                          <a:cs typeface="+mn-cs"/>
                        </a:rPr>
                        <a:t>,</a:t>
                      </a:r>
                      <a:r>
                        <a:rPr lang="zh-CN" altLang="en-US" sz="1500" b="1" kern="1200" dirty="0">
                          <a:solidFill>
                            <a:srgbClr val="FF0000"/>
                          </a:solidFill>
                          <a:latin typeface="微软雅黑" panose="020B0503020204020204" charset="-122"/>
                          <a:ea typeface="微软雅黑" panose="020B0503020204020204" charset="-122"/>
                          <a:cs typeface="+mn-cs"/>
                        </a:rPr>
                        <a:t>而且不会额外升高血糖</a:t>
                      </a:r>
                      <a:endParaRPr lang="zh-CN" altLang="en-US" sz="1500" b="1" kern="1200" dirty="0">
                        <a:solidFill>
                          <a:srgbClr val="FF0000"/>
                        </a:solidFill>
                        <a:latin typeface="微软雅黑" panose="020B0503020204020204" charset="-122"/>
                        <a:ea typeface="微软雅黑" panose="020B0503020204020204" charset="-122"/>
                        <a:cs typeface="+mn-cs"/>
                      </a:endParaRPr>
                    </a:p>
                  </a:txBody>
                  <a:tcPr marL="68580" marR="68580" marT="34290" marB="34290"/>
                </a:tc>
                <a:tc>
                  <a:txBody>
                    <a:bodyPr/>
                    <a:lstStyle/>
                    <a:p>
                      <a:r>
                        <a:rPr lang="zh-CN" altLang="en-US" sz="1500" b="1" dirty="0">
                          <a:solidFill>
                            <a:srgbClr val="FF0000"/>
                          </a:solidFill>
                          <a:latin typeface="微软雅黑" panose="020B0503020204020204" charset="-122"/>
                          <a:ea typeface="微软雅黑" panose="020B0503020204020204" charset="-122"/>
                        </a:rPr>
                        <a:t>有利于维持内环境稳定</a:t>
                      </a:r>
                      <a:r>
                        <a:rPr lang="en-US" altLang="zh-CN" sz="900" b="1" dirty="0">
                          <a:solidFill>
                            <a:schemeClr val="tx1"/>
                          </a:solidFill>
                          <a:sym typeface="+mn-ea"/>
                        </a:rPr>
                        <a:t>[1] </a:t>
                      </a:r>
                      <a:endParaRPr lang="zh-CN" altLang="en-US" sz="900" b="1" dirty="0">
                        <a:solidFill>
                          <a:schemeClr val="tx1"/>
                        </a:solidFill>
                        <a:latin typeface="微软雅黑" panose="020B0503020204020204" charset="-122"/>
                        <a:ea typeface="微软雅黑" panose="020B0503020204020204" charset="-122"/>
                      </a:endParaRPr>
                    </a:p>
                  </a:txBody>
                  <a:tcPr marL="68580" marR="68580" marT="34290" marB="34290"/>
                </a:tc>
              </a:tr>
              <a:tr h="411829">
                <a:tc>
                  <a:txBody>
                    <a:bodyPr/>
                    <a:lstStyle/>
                    <a:p>
                      <a:r>
                        <a:rPr lang="zh-CN" altLang="en-US" sz="1500" b="1" dirty="0">
                          <a:solidFill>
                            <a:srgbClr val="FF0000"/>
                          </a:solidFill>
                          <a:latin typeface="微软雅黑" panose="020B0503020204020204" charset="-122"/>
                          <a:ea typeface="微软雅黑" panose="020B0503020204020204" charset="-122"/>
                        </a:rPr>
                        <a:t>脓毒症</a:t>
                      </a:r>
                      <a:endParaRPr lang="zh-CN" altLang="en-US" sz="1500" b="1" dirty="0">
                        <a:solidFill>
                          <a:srgbClr val="FF0000"/>
                        </a:solidFill>
                        <a:latin typeface="微软雅黑" panose="020B0503020204020204" charset="-122"/>
                        <a:ea typeface="微软雅黑" panose="020B0503020204020204" charset="-122"/>
                      </a:endParaRPr>
                    </a:p>
                  </a:txBody>
                  <a:tcPr marL="68580" marR="68580" marT="34290" marB="34290"/>
                </a:tc>
                <a:tc>
                  <a:txBody>
                    <a:bodyPr/>
                    <a:lstStyle/>
                    <a:p>
                      <a:r>
                        <a:rPr lang="zh-CN" altLang="en-US" sz="1500" b="1" kern="1200" dirty="0">
                          <a:solidFill>
                            <a:srgbClr val="FF0000"/>
                          </a:solidFill>
                          <a:latin typeface="微软雅黑" panose="020B0503020204020204" charset="-122"/>
                          <a:ea typeface="微软雅黑" panose="020B0503020204020204" charset="-122"/>
                          <a:cs typeface="+mn-cs"/>
                        </a:rPr>
                        <a:t>具 有与血浆 </a:t>
                      </a:r>
                      <a:r>
                        <a:rPr lang="en-US" altLang="zh-CN" sz="1500" b="1" kern="1200" dirty="0">
                          <a:solidFill>
                            <a:srgbClr val="FF0000"/>
                          </a:solidFill>
                          <a:latin typeface="微软雅黑" panose="020B0503020204020204" charset="-122"/>
                          <a:ea typeface="微软雅黑" panose="020B0503020204020204" charset="-122"/>
                          <a:cs typeface="+mn-cs"/>
                        </a:rPr>
                        <a:t>pH </a:t>
                      </a:r>
                      <a:r>
                        <a:rPr lang="zh-CN" altLang="en-US" sz="1500" b="1" kern="1200" dirty="0">
                          <a:solidFill>
                            <a:srgbClr val="FF0000"/>
                          </a:solidFill>
                          <a:latin typeface="微软雅黑" panose="020B0503020204020204" charset="-122"/>
                          <a:ea typeface="微软雅黑" panose="020B0503020204020204" charset="-122"/>
                          <a:cs typeface="+mn-cs"/>
                        </a:rPr>
                        <a:t>值相似的 </a:t>
                      </a:r>
                      <a:r>
                        <a:rPr lang="en-US" altLang="zh-CN" sz="1500" b="1" kern="1200" dirty="0">
                          <a:solidFill>
                            <a:srgbClr val="FF0000"/>
                          </a:solidFill>
                          <a:latin typeface="微软雅黑" panose="020B0503020204020204" charset="-122"/>
                          <a:ea typeface="微软雅黑" panose="020B0503020204020204" charset="-122"/>
                          <a:cs typeface="+mn-cs"/>
                        </a:rPr>
                        <a:t>SID</a:t>
                      </a:r>
                      <a:r>
                        <a:rPr lang="zh-CN" altLang="en-US" sz="1500" b="1" kern="1200" dirty="0">
                          <a:solidFill>
                            <a:srgbClr val="FF0000"/>
                          </a:solidFill>
                          <a:latin typeface="微软雅黑" panose="020B0503020204020204" charset="-122"/>
                          <a:ea typeface="微软雅黑" panose="020B0503020204020204" charset="-122"/>
                          <a:cs typeface="+mn-cs"/>
                        </a:rPr>
                        <a:t>，减少急性肾损伤</a:t>
                      </a:r>
                      <a:endParaRPr lang="zh-CN" altLang="en-US" sz="1500" b="1" kern="1200" dirty="0">
                        <a:solidFill>
                          <a:srgbClr val="FF0000"/>
                        </a:solidFill>
                        <a:latin typeface="微软雅黑" panose="020B0503020204020204" charset="-122"/>
                        <a:ea typeface="微软雅黑" panose="020B0503020204020204" charset="-122"/>
                        <a:cs typeface="+mn-cs"/>
                      </a:endParaRPr>
                    </a:p>
                  </a:txBody>
                  <a:tcPr marL="68580" marR="68580" marT="34290" marB="34290"/>
                </a:tc>
                <a:tc>
                  <a:txBody>
                    <a:bodyPr/>
                    <a:lstStyle/>
                    <a:p>
                      <a:r>
                        <a:rPr lang="en-US" altLang="zh-CN" sz="1500" b="1" kern="1200" dirty="0">
                          <a:solidFill>
                            <a:srgbClr val="FF0000"/>
                          </a:solidFill>
                          <a:latin typeface="微软雅黑" panose="020B0503020204020204" charset="-122"/>
                          <a:ea typeface="微软雅黑" panose="020B0503020204020204" charset="-122"/>
                          <a:cs typeface="+mn-cs"/>
                        </a:rPr>
                        <a:t>BF </a:t>
                      </a:r>
                      <a:r>
                        <a:rPr lang="zh-CN" altLang="en-US" sz="1500" b="1" kern="1200" dirty="0">
                          <a:solidFill>
                            <a:srgbClr val="FF0000"/>
                          </a:solidFill>
                          <a:latin typeface="微软雅黑" panose="020B0503020204020204" charset="-122"/>
                          <a:ea typeface="微软雅黑" panose="020B0503020204020204" charset="-122"/>
                          <a:cs typeface="+mn-cs"/>
                        </a:rPr>
                        <a:t>每增加 </a:t>
                      </a:r>
                      <a:r>
                        <a:rPr lang="en-US" altLang="zh-CN" sz="1500" b="1" kern="1200" dirty="0">
                          <a:solidFill>
                            <a:srgbClr val="FF0000"/>
                          </a:solidFill>
                          <a:latin typeface="微软雅黑" panose="020B0503020204020204" charset="-122"/>
                          <a:ea typeface="微软雅黑" panose="020B0503020204020204" charset="-122"/>
                          <a:cs typeface="+mn-cs"/>
                        </a:rPr>
                        <a:t>1%</a:t>
                      </a:r>
                      <a:r>
                        <a:rPr lang="zh-CN" altLang="en-US" sz="1500" b="1" kern="1200" dirty="0">
                          <a:solidFill>
                            <a:srgbClr val="FF0000"/>
                          </a:solidFill>
                          <a:latin typeface="微软雅黑" panose="020B0503020204020204" charset="-122"/>
                          <a:ea typeface="微软雅黑" panose="020B0503020204020204" charset="-122"/>
                          <a:cs typeface="+mn-cs"/>
                        </a:rPr>
                        <a:t>，院内死亡率就会降低 </a:t>
                      </a:r>
                      <a:r>
                        <a:rPr lang="en-US" altLang="zh-CN" sz="1500" b="1" kern="1200" dirty="0">
                          <a:solidFill>
                            <a:srgbClr val="FF0000"/>
                          </a:solidFill>
                          <a:latin typeface="微软雅黑" panose="020B0503020204020204" charset="-122"/>
                          <a:ea typeface="微软雅黑" panose="020B0503020204020204" charset="-122"/>
                          <a:cs typeface="+mn-cs"/>
                        </a:rPr>
                        <a:t>2.7%</a:t>
                      </a:r>
                      <a:r>
                        <a:rPr lang="en-US" altLang="zh-CN" sz="1200" b="1" kern="1200" dirty="0">
                          <a:solidFill>
                            <a:srgbClr val="FF0000"/>
                          </a:solidFill>
                          <a:latin typeface="微软雅黑" panose="020B0503020204020204" charset="-122"/>
                          <a:ea typeface="微软雅黑" panose="020B0503020204020204" charset="-122"/>
                          <a:cs typeface="+mn-cs"/>
                        </a:rPr>
                        <a:t> </a:t>
                      </a:r>
                      <a:r>
                        <a:rPr lang="en-US" altLang="zh-CN" sz="1200" b="1" dirty="0">
                          <a:sym typeface="+mn-ea"/>
                        </a:rPr>
                        <a:t>[2] </a:t>
                      </a:r>
                      <a:endParaRPr lang="zh-CN" altLang="en-US" sz="1200" b="1" kern="1200" dirty="0">
                        <a:solidFill>
                          <a:srgbClr val="FF0000"/>
                        </a:solidFill>
                        <a:latin typeface="微软雅黑" panose="020B0503020204020204" charset="-122"/>
                        <a:ea typeface="微软雅黑" panose="020B0503020204020204" charset="-122"/>
                        <a:cs typeface="+mn-cs"/>
                      </a:endParaRPr>
                    </a:p>
                  </a:txBody>
                  <a:tcPr marL="68580" marR="68580" marT="34290" marB="34290"/>
                </a:tc>
              </a:tr>
              <a:tr h="325120">
                <a:tc>
                  <a:txBody>
                    <a:bodyPr/>
                    <a:lstStyle/>
                    <a:p>
                      <a:r>
                        <a:rPr lang="zh-CN" altLang="en-US" sz="1500" dirty="0">
                          <a:latin typeface="微软雅黑" panose="020B0503020204020204" charset="-122"/>
                          <a:ea typeface="微软雅黑" panose="020B0503020204020204" charset="-122"/>
                        </a:rPr>
                        <a:t>肝切除术</a:t>
                      </a:r>
                      <a:endParaRPr lang="zh-CN" altLang="en-US" sz="1500" dirty="0">
                        <a:latin typeface="微软雅黑" panose="020B0503020204020204" charset="-122"/>
                        <a:ea typeface="微软雅黑" panose="020B0503020204020204" charset="-122"/>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500" dirty="0">
                          <a:latin typeface="微软雅黑" panose="020B0503020204020204" charset="-122"/>
                          <a:ea typeface="微软雅黑" panose="020B0503020204020204" charset="-122"/>
                        </a:rPr>
                        <a:t>有效降低乳酸浓度</a:t>
                      </a:r>
                      <a:endParaRPr lang="zh-CN" altLang="en-US" sz="1500" dirty="0">
                        <a:latin typeface="微软雅黑" panose="020B0503020204020204" charset="-122"/>
                        <a:ea typeface="微软雅黑" panose="020B0503020204020204" charset="-122"/>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500" kern="1200" dirty="0">
                          <a:solidFill>
                            <a:schemeClr val="dk1"/>
                          </a:solidFill>
                          <a:latin typeface="微软雅黑" panose="020B0503020204020204" charset="-122"/>
                          <a:ea typeface="微软雅黑" panose="020B0503020204020204" charset="-122"/>
                          <a:cs typeface="+mn-cs"/>
                        </a:rPr>
                        <a:t>肝功能恢复快于乳酸钠林格氏液组</a:t>
                      </a:r>
                      <a:r>
                        <a:rPr lang="zh-CN" altLang="en-US" sz="900" b="1" dirty="0">
                          <a:latin typeface="宋体" panose="02010600030101010101" pitchFamily="2" charset="-122"/>
                          <a:ea typeface="宋体" panose="02010600030101010101" pitchFamily="2" charset="-122"/>
                          <a:cs typeface="宋体" panose="02010600030101010101" pitchFamily="2" charset="-122"/>
                        </a:rPr>
                        <a:t>[</a:t>
                      </a:r>
                      <a:r>
                        <a:rPr lang="en-US" altLang="zh-CN" sz="900" b="1" dirty="0">
                          <a:latin typeface="宋体" panose="02010600030101010101" pitchFamily="2" charset="-122"/>
                          <a:ea typeface="宋体" panose="02010600030101010101" pitchFamily="2" charset="-122"/>
                          <a:cs typeface="宋体" panose="02010600030101010101" pitchFamily="2" charset="-122"/>
                        </a:rPr>
                        <a:t>3</a:t>
                      </a:r>
                      <a:r>
                        <a:rPr lang="zh-CN" altLang="en-US" sz="900" b="1" dirty="0">
                          <a:latin typeface="宋体" panose="02010600030101010101" pitchFamily="2" charset="-122"/>
                          <a:ea typeface="宋体" panose="02010600030101010101" pitchFamily="2" charset="-122"/>
                          <a:cs typeface="宋体" panose="02010600030101010101" pitchFamily="2" charset="-122"/>
                        </a:rPr>
                        <a:t>] </a:t>
                      </a:r>
                      <a:endParaRPr lang="zh-CN" altLang="en-US" sz="900" kern="1200" dirty="0">
                        <a:solidFill>
                          <a:schemeClr val="dk1"/>
                        </a:solidFill>
                        <a:latin typeface="微软雅黑" panose="020B0503020204020204" charset="-122"/>
                        <a:ea typeface="微软雅黑" panose="020B0503020204020204" charset="-122"/>
                        <a:cs typeface="+mn-cs"/>
                      </a:endParaRPr>
                    </a:p>
                  </a:txBody>
                  <a:tcPr marL="68580" marR="68580" marT="34290" marB="34290"/>
                </a:tc>
              </a:tr>
              <a:tr h="325755">
                <a:tc>
                  <a:txBody>
                    <a:bodyPr/>
                    <a:lstStyle/>
                    <a:p>
                      <a:r>
                        <a:rPr lang="zh-CN" altLang="en-US" sz="1500" dirty="0">
                          <a:latin typeface="微软雅黑" panose="020B0503020204020204" charset="-122"/>
                          <a:ea typeface="微软雅黑" panose="020B0503020204020204" charset="-122"/>
                        </a:rPr>
                        <a:t>术中出血</a:t>
                      </a:r>
                      <a:endParaRPr lang="zh-CN" altLang="en-US" sz="1500" dirty="0">
                        <a:latin typeface="微软雅黑" panose="020B0503020204020204" charset="-122"/>
                        <a:ea typeface="微软雅黑" panose="020B0503020204020204" charset="-122"/>
                      </a:endParaRPr>
                    </a:p>
                  </a:txBody>
                  <a:tcPr marL="68580" marR="68580" marT="34290" marB="34290"/>
                </a:tc>
                <a:tc>
                  <a:txBody>
                    <a:bodyPr/>
                    <a:lstStyle/>
                    <a:p>
                      <a:r>
                        <a:rPr lang="zh-CN" altLang="en-US" sz="1500" dirty="0">
                          <a:latin typeface="微软雅黑" panose="020B0503020204020204" charset="-122"/>
                          <a:ea typeface="微软雅黑" panose="020B0503020204020204" charset="-122"/>
                        </a:rPr>
                        <a:t>减少出血量，缩短手术时间</a:t>
                      </a:r>
                      <a:endParaRPr lang="zh-CN" altLang="en-US" sz="1500" dirty="0">
                        <a:latin typeface="微软雅黑" panose="020B0503020204020204" charset="-122"/>
                        <a:ea typeface="微软雅黑" panose="020B0503020204020204" charset="-122"/>
                      </a:endParaRPr>
                    </a:p>
                  </a:txBody>
                  <a:tcPr marL="68580" marR="68580" marT="34290" marB="34290"/>
                </a:tc>
                <a:tc>
                  <a:txBody>
                    <a:bodyPr/>
                    <a:lstStyle/>
                    <a:p>
                      <a:r>
                        <a:rPr lang="zh-CN" altLang="en-US" sz="1500" dirty="0">
                          <a:latin typeface="微软雅黑" panose="020B0503020204020204" charset="-122"/>
                          <a:ea typeface="微软雅黑" panose="020B0503020204020204" charset="-122"/>
                        </a:rPr>
                        <a:t>有效降低血糖，调解电解质平衡</a:t>
                      </a:r>
                      <a:r>
                        <a:rPr lang="zh-CN" altLang="en-US" sz="900" b="1" dirty="0">
                          <a:latin typeface="宋体" panose="02010600030101010101" pitchFamily="2" charset="-122"/>
                          <a:ea typeface="宋体" panose="02010600030101010101" pitchFamily="2" charset="-122"/>
                          <a:cs typeface="宋体" panose="02010600030101010101" pitchFamily="2" charset="-122"/>
                        </a:rPr>
                        <a:t>[</a:t>
                      </a:r>
                      <a:r>
                        <a:rPr lang="en-US" altLang="zh-CN" sz="900" b="1" dirty="0">
                          <a:latin typeface="宋体" panose="02010600030101010101" pitchFamily="2" charset="-122"/>
                          <a:ea typeface="宋体" panose="02010600030101010101" pitchFamily="2" charset="-122"/>
                          <a:cs typeface="宋体" panose="02010600030101010101" pitchFamily="2" charset="-122"/>
                        </a:rPr>
                        <a:t>4</a:t>
                      </a:r>
                      <a:r>
                        <a:rPr lang="zh-CN" altLang="en-US" sz="900" b="1" dirty="0">
                          <a:latin typeface="宋体" panose="02010600030101010101" pitchFamily="2" charset="-122"/>
                          <a:ea typeface="宋体" panose="02010600030101010101" pitchFamily="2" charset="-122"/>
                          <a:cs typeface="宋体" panose="02010600030101010101" pitchFamily="2" charset="-122"/>
                        </a:rPr>
                        <a:t>] </a:t>
                      </a:r>
                      <a:endParaRPr lang="zh-CN" altLang="en-US" sz="900" dirty="0">
                        <a:latin typeface="微软雅黑" panose="020B0503020204020204" charset="-122"/>
                        <a:ea typeface="微软雅黑" panose="020B0503020204020204" charset="-122"/>
                      </a:endParaRPr>
                    </a:p>
                  </a:txBody>
                  <a:tcPr marL="68580" marR="68580" marT="34290" marB="34290"/>
                </a:tc>
              </a:tr>
              <a:tr h="325755">
                <a:tc>
                  <a:txBody>
                    <a:bodyPr/>
                    <a:lstStyle/>
                    <a:p>
                      <a:r>
                        <a:rPr lang="en-US" altLang="zh-CN" sz="1500" dirty="0">
                          <a:latin typeface="微软雅黑" panose="020B0503020204020204" charset="-122"/>
                          <a:ea typeface="微软雅黑" panose="020B0503020204020204" charset="-122"/>
                        </a:rPr>
                        <a:t>DM</a:t>
                      </a:r>
                      <a:r>
                        <a:rPr lang="zh-CN" altLang="en-US" sz="1500" dirty="0">
                          <a:latin typeface="微软雅黑" panose="020B0503020204020204" charset="-122"/>
                          <a:ea typeface="微软雅黑" panose="020B0503020204020204" charset="-122"/>
                        </a:rPr>
                        <a:t>乳腺癌根治术</a:t>
                      </a:r>
                      <a:endParaRPr lang="zh-CN" altLang="en-US" sz="1500" dirty="0">
                        <a:latin typeface="微软雅黑" panose="020B0503020204020204" charset="-122"/>
                        <a:ea typeface="微软雅黑" panose="020B0503020204020204" charset="-122"/>
                      </a:endParaRPr>
                    </a:p>
                  </a:txBody>
                  <a:tcPr marL="68580" marR="68580" marT="34290" marB="34290"/>
                </a:tc>
                <a:tc>
                  <a:txBody>
                    <a:bodyPr/>
                    <a:lstStyle/>
                    <a:p>
                      <a:r>
                        <a:rPr lang="zh-CN" altLang="en-US" sz="1500" dirty="0">
                          <a:latin typeface="微软雅黑" panose="020B0503020204020204" charset="-122"/>
                          <a:ea typeface="微软雅黑" panose="020B0503020204020204" charset="-122"/>
                        </a:rPr>
                        <a:t>安全性好，且临床效果良好</a:t>
                      </a:r>
                      <a:endParaRPr lang="zh-CN" altLang="en-US" sz="1500" dirty="0">
                        <a:latin typeface="微软雅黑" panose="020B0503020204020204" charset="-122"/>
                        <a:ea typeface="微软雅黑" panose="020B0503020204020204" charset="-122"/>
                      </a:endParaRPr>
                    </a:p>
                  </a:txBody>
                  <a:tcPr marL="68580" marR="68580" marT="34290" marB="34290"/>
                </a:tc>
                <a:tc>
                  <a:txBody>
                    <a:bodyPr/>
                    <a:lstStyle/>
                    <a:p>
                      <a:r>
                        <a:rPr lang="zh-CN" altLang="en-US" sz="1500" dirty="0">
                          <a:latin typeface="微软雅黑" panose="020B0503020204020204" charset="-122"/>
                          <a:ea typeface="微软雅黑" panose="020B0503020204020204" charset="-122"/>
                        </a:rPr>
                        <a:t>具有积极意义</a:t>
                      </a:r>
                      <a:r>
                        <a:rPr lang="zh-CN" altLang="en-US" sz="900" b="1" dirty="0">
                          <a:latin typeface="宋体" panose="02010600030101010101" pitchFamily="2" charset="-122"/>
                          <a:ea typeface="宋体" panose="02010600030101010101" pitchFamily="2" charset="-122"/>
                          <a:cs typeface="宋体" panose="02010600030101010101" pitchFamily="2" charset="-122"/>
                        </a:rPr>
                        <a:t>[</a:t>
                      </a:r>
                      <a:r>
                        <a:rPr lang="en-US" altLang="zh-CN" sz="900" b="1" dirty="0">
                          <a:latin typeface="宋体" panose="02010600030101010101" pitchFamily="2" charset="-122"/>
                          <a:ea typeface="宋体" panose="02010600030101010101" pitchFamily="2" charset="-122"/>
                          <a:cs typeface="宋体" panose="02010600030101010101" pitchFamily="2" charset="-122"/>
                        </a:rPr>
                        <a:t>5</a:t>
                      </a:r>
                      <a:r>
                        <a:rPr lang="zh-CN" altLang="en-US" sz="900" b="1" dirty="0">
                          <a:latin typeface="宋体" panose="02010600030101010101" pitchFamily="2" charset="-122"/>
                          <a:ea typeface="宋体" panose="02010600030101010101" pitchFamily="2" charset="-122"/>
                          <a:cs typeface="宋体" panose="02010600030101010101" pitchFamily="2" charset="-122"/>
                        </a:rPr>
                        <a:t>] </a:t>
                      </a:r>
                      <a:endParaRPr lang="zh-CN" altLang="en-US" sz="900" dirty="0">
                        <a:latin typeface="微软雅黑" panose="020B0503020204020204" charset="-122"/>
                        <a:ea typeface="微软雅黑" panose="020B0503020204020204" charset="-122"/>
                      </a:endParaRPr>
                    </a:p>
                  </a:txBody>
                  <a:tcPr marL="68580" marR="68580" marT="34290" marB="34290"/>
                </a:tc>
              </a:tr>
              <a:tr h="325755">
                <a:tc>
                  <a:txBody>
                    <a:bodyPr/>
                    <a:lstStyle/>
                    <a:p>
                      <a:r>
                        <a:rPr lang="zh-CN" altLang="en-US" sz="1500" dirty="0">
                          <a:latin typeface="微软雅黑" panose="020B0503020204020204" charset="-122"/>
                          <a:ea typeface="微软雅黑" panose="020B0503020204020204" charset="-122"/>
                        </a:rPr>
                        <a:t>胃肠道恶性肿瘤</a:t>
                      </a:r>
                      <a:endParaRPr lang="zh-CN" altLang="en-US" sz="1500" dirty="0">
                        <a:latin typeface="微软雅黑" panose="020B0503020204020204" charset="-122"/>
                        <a:ea typeface="微软雅黑" panose="020B0503020204020204" charset="-122"/>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500" dirty="0">
                          <a:latin typeface="微软雅黑" panose="020B0503020204020204" charset="-122"/>
                          <a:ea typeface="微软雅黑" panose="020B0503020204020204" charset="-122"/>
                        </a:rPr>
                        <a:t>降低乳酸浓度</a:t>
                      </a:r>
                      <a:endParaRPr lang="zh-CN" altLang="en-US" sz="1500" dirty="0">
                        <a:latin typeface="微软雅黑" panose="020B0503020204020204" charset="-122"/>
                        <a:ea typeface="微软雅黑" panose="020B0503020204020204" charset="-122"/>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500" dirty="0">
                          <a:latin typeface="微软雅黑" panose="020B0503020204020204" charset="-122"/>
                          <a:ea typeface="微软雅黑" panose="020B0503020204020204" charset="-122"/>
                        </a:rPr>
                        <a:t>改善酸碱平衡</a:t>
                      </a:r>
                      <a:r>
                        <a:rPr lang="zh-CN" altLang="en-US" sz="900" b="1" dirty="0">
                          <a:latin typeface="宋体" panose="02010600030101010101" pitchFamily="2" charset="-122"/>
                          <a:ea typeface="宋体" panose="02010600030101010101" pitchFamily="2" charset="-122"/>
                          <a:cs typeface="宋体" panose="02010600030101010101" pitchFamily="2" charset="-122"/>
                        </a:rPr>
                        <a:t>[</a:t>
                      </a:r>
                      <a:r>
                        <a:rPr lang="en-US" altLang="zh-CN" sz="900" b="1" dirty="0">
                          <a:latin typeface="宋体" panose="02010600030101010101" pitchFamily="2" charset="-122"/>
                          <a:ea typeface="宋体" panose="02010600030101010101" pitchFamily="2" charset="-122"/>
                          <a:cs typeface="宋体" panose="02010600030101010101" pitchFamily="2" charset="-122"/>
                        </a:rPr>
                        <a:t>6</a:t>
                      </a:r>
                      <a:r>
                        <a:rPr lang="zh-CN" altLang="en-US" sz="900" b="1" dirty="0">
                          <a:latin typeface="宋体" panose="02010600030101010101" pitchFamily="2" charset="-122"/>
                          <a:ea typeface="宋体" panose="02010600030101010101" pitchFamily="2" charset="-122"/>
                          <a:cs typeface="宋体" panose="02010600030101010101" pitchFamily="2" charset="-122"/>
                        </a:rPr>
                        <a:t>] </a:t>
                      </a:r>
                      <a:endParaRPr lang="zh-CN" altLang="en-US" sz="900" dirty="0">
                        <a:latin typeface="微软雅黑" panose="020B0503020204020204" charset="-122"/>
                        <a:ea typeface="微软雅黑" panose="020B0503020204020204" charset="-122"/>
                      </a:endParaRPr>
                    </a:p>
                  </a:txBody>
                  <a:tcPr marL="68580" marR="68580" marT="34290" marB="34290"/>
                </a:tc>
              </a:tr>
              <a:tr h="325755">
                <a:tc>
                  <a:txBody>
                    <a:bodyPr/>
                    <a:lstStyle/>
                    <a:p>
                      <a:r>
                        <a:rPr lang="zh-CN" altLang="en-US" sz="1500" dirty="0">
                          <a:latin typeface="微软雅黑" panose="020B0503020204020204" charset="-122"/>
                          <a:ea typeface="微软雅黑" panose="020B0503020204020204" charset="-122"/>
                        </a:rPr>
                        <a:t>体外循环术</a:t>
                      </a:r>
                      <a:endParaRPr lang="zh-CN" altLang="en-US" sz="1500" dirty="0">
                        <a:latin typeface="微软雅黑" panose="020B0503020204020204" charset="-122"/>
                        <a:ea typeface="微软雅黑" panose="020B0503020204020204" charset="-122"/>
                      </a:endParaRPr>
                    </a:p>
                  </a:txBody>
                  <a:tcPr marL="68580" marR="68580" marT="34290" marB="34290"/>
                </a:tc>
                <a:tc>
                  <a:txBody>
                    <a:bodyPr/>
                    <a:lstStyle/>
                    <a:p>
                      <a:r>
                        <a:rPr lang="zh-CN" altLang="en-US" sz="1500" dirty="0">
                          <a:latin typeface="微软雅黑" panose="020B0503020204020204" charset="-122"/>
                          <a:ea typeface="微软雅黑" panose="020B0503020204020204" charset="-122"/>
                        </a:rPr>
                        <a:t>改善肝功能</a:t>
                      </a:r>
                      <a:endParaRPr lang="zh-CN" altLang="en-US" sz="1500" dirty="0">
                        <a:latin typeface="微软雅黑" panose="020B0503020204020204" charset="-122"/>
                        <a:ea typeface="微软雅黑" panose="020B0503020204020204" charset="-122"/>
                      </a:endParaRPr>
                    </a:p>
                  </a:txBody>
                  <a:tcPr marL="68580" marR="68580" marT="34290" marB="34290"/>
                </a:tc>
                <a:tc>
                  <a:txBody>
                    <a:bodyPr/>
                    <a:lstStyle/>
                    <a:p>
                      <a:r>
                        <a:rPr lang="zh-CN" altLang="en-US" sz="1500" dirty="0">
                          <a:latin typeface="微软雅黑" panose="020B0503020204020204" charset="-122"/>
                          <a:ea typeface="微软雅黑" panose="020B0503020204020204" charset="-122"/>
                        </a:rPr>
                        <a:t>适合体外循环手术</a:t>
                      </a:r>
                      <a:r>
                        <a:rPr lang="zh-CN" altLang="en-US" sz="900" b="1" dirty="0">
                          <a:latin typeface="宋体" panose="02010600030101010101" pitchFamily="2" charset="-122"/>
                          <a:ea typeface="宋体" panose="02010600030101010101" pitchFamily="2" charset="-122"/>
                          <a:cs typeface="宋体" panose="02010600030101010101" pitchFamily="2" charset="-122"/>
                        </a:rPr>
                        <a:t>[</a:t>
                      </a:r>
                      <a:r>
                        <a:rPr lang="en-US" altLang="zh-CN" sz="900" b="1" dirty="0">
                          <a:latin typeface="宋体" panose="02010600030101010101" pitchFamily="2" charset="-122"/>
                          <a:ea typeface="宋体" panose="02010600030101010101" pitchFamily="2" charset="-122"/>
                          <a:cs typeface="宋体" panose="02010600030101010101" pitchFamily="2" charset="-122"/>
                        </a:rPr>
                        <a:t>7</a:t>
                      </a:r>
                      <a:r>
                        <a:rPr lang="zh-CN" altLang="en-US" sz="900" b="1" dirty="0">
                          <a:latin typeface="宋体" panose="02010600030101010101" pitchFamily="2" charset="-122"/>
                          <a:ea typeface="宋体" panose="02010600030101010101" pitchFamily="2" charset="-122"/>
                          <a:cs typeface="宋体" panose="02010600030101010101" pitchFamily="2" charset="-122"/>
                        </a:rPr>
                        <a:t>] </a:t>
                      </a:r>
                      <a:endParaRPr lang="zh-CN" altLang="en-US" sz="900" dirty="0">
                        <a:latin typeface="微软雅黑" panose="020B0503020204020204" charset="-122"/>
                        <a:ea typeface="微软雅黑" panose="020B0503020204020204" charset="-122"/>
                      </a:endParaRPr>
                    </a:p>
                  </a:txBody>
                  <a:tcPr marL="68580" marR="68580" marT="34290" marB="3429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1"/>
          <p:cNvSpPr txBox="1"/>
          <p:nvPr>
            <p:custDataLst>
              <p:tags r:id="rId1"/>
            </p:custDataLst>
          </p:nvPr>
        </p:nvSpPr>
        <p:spPr>
          <a:xfrm>
            <a:off x="415713" y="260774"/>
            <a:ext cx="11873654" cy="575733"/>
          </a:xfrm>
          <a:prstGeom prst="rect">
            <a:avLst/>
          </a:prstGeom>
        </p:spPr>
        <p:txBody>
          <a:bodyPr vert="horz" lIns="91428" tIns="45713" rIns="91428" bIns="45713" rtlCol="0" anchor="ctr">
            <a:noAutofit/>
          </a:bodyPr>
          <a:lstStyle>
            <a:lvl1pPr algn="l" defTabSz="914400" rtl="0" eaLnBrk="1" latinLnBrk="0" hangingPunct="1">
              <a:spcBef>
                <a:spcPct val="0"/>
              </a:spcBef>
              <a:buNone/>
              <a:defRPr sz="2000" b="1" kern="1200">
                <a:solidFill>
                  <a:schemeClr val="bg1"/>
                </a:solidFill>
                <a:latin typeface="+mj-ea"/>
                <a:ea typeface="+mj-ea"/>
                <a:cs typeface="+mj-cs"/>
              </a:defRPr>
            </a:lvl1pPr>
          </a:lstStyle>
          <a:p>
            <a:pPr defTabSz="2167255" fontAlgn="base">
              <a:buFont typeface="Arial" panose="020B0604020202020204" pitchFamily="34" charset="0"/>
            </a:pPr>
            <a:r>
              <a:rPr lang="en-US" altLang="zh-CN" sz="4270" dirty="0">
                <a:latin typeface="微软雅黑" panose="020B0503020204020204" charset="-122"/>
                <a:ea typeface="微软雅黑" panose="020B0503020204020204" charset="-122"/>
                <a:cs typeface="+mn-cs"/>
                <a:sym typeface="+mn-lt"/>
              </a:rPr>
              <a:t>02 </a:t>
            </a:r>
            <a:r>
              <a:rPr lang="zh-CN" altLang="en-US" sz="4270" dirty="0">
                <a:latin typeface="微软雅黑" panose="020B0503020204020204" charset="-122"/>
                <a:ea typeface="微软雅黑" panose="020B0503020204020204" charset="-122"/>
                <a:cs typeface="+mn-cs"/>
                <a:sym typeface="+mn-lt"/>
              </a:rPr>
              <a:t>安全性</a:t>
            </a:r>
            <a:endParaRPr lang="zh-CN" altLang="en-US" sz="4270" dirty="0">
              <a:latin typeface="微软雅黑" panose="020B0503020204020204" charset="-122"/>
              <a:ea typeface="微软雅黑" panose="020B0503020204020204" charset="-122"/>
              <a:cs typeface="+mn-cs"/>
              <a:sym typeface="+mn-lt"/>
            </a:endParaRPr>
          </a:p>
        </p:txBody>
      </p:sp>
      <p:pic>
        <p:nvPicPr>
          <p:cNvPr id="2" name="图片 1" descr="华仁药业logo.png"/>
          <p:cNvPicPr>
            <a:picLocks noChangeAspect="1"/>
          </p:cNvPicPr>
          <p:nvPr>
            <p:custDataLst>
              <p:tags r:id="rId2"/>
            </p:custDataLst>
          </p:nvPr>
        </p:nvPicPr>
        <p:blipFill>
          <a:blip r:embed="rId3" cstate="print"/>
          <a:stretch>
            <a:fillRect/>
          </a:stretch>
        </p:blipFill>
        <p:spPr>
          <a:xfrm>
            <a:off x="8976320" y="164638"/>
            <a:ext cx="2873587" cy="503767"/>
          </a:xfrm>
          <a:prstGeom prst="rect">
            <a:avLst/>
          </a:prstGeom>
        </p:spPr>
      </p:pic>
      <p:sp>
        <p:nvSpPr>
          <p:cNvPr id="3" name="rect"/>
          <p:cNvSpPr/>
          <p:nvPr/>
        </p:nvSpPr>
        <p:spPr>
          <a:xfrm>
            <a:off x="13547" y="0"/>
            <a:ext cx="12178453" cy="6778592"/>
          </a:xfrm>
          <a:prstGeom prst="rect">
            <a:avLst/>
          </a:prstGeom>
          <a:solidFill>
            <a:srgbClr val="F3FBFE">
              <a:alpha val="100000"/>
            </a:srgbClr>
          </a:solidFill>
          <a:ln cap="flat">
            <a:miter lim="0"/>
          </a:ln>
        </p:spPr>
        <p:txBody>
          <a:bodyPr rtlCol="0"/>
          <a:lstStyle/>
          <a:p>
            <a:pPr algn="ctr"/>
            <a:endParaRPr lang="zh-CN" altLang="en-US" sz="1350"/>
          </a:p>
        </p:txBody>
      </p:sp>
      <p:sp>
        <p:nvSpPr>
          <p:cNvPr id="10" name="rect"/>
          <p:cNvSpPr/>
          <p:nvPr/>
        </p:nvSpPr>
        <p:spPr>
          <a:xfrm>
            <a:off x="165945" y="544649"/>
            <a:ext cx="11873654" cy="3974412"/>
          </a:xfrm>
          <a:prstGeom prst="rect">
            <a:avLst/>
          </a:prstGeom>
          <a:solidFill>
            <a:srgbClr val="F3FBFE">
              <a:alpha val="100000"/>
            </a:srgbClr>
          </a:solidFill>
          <a:ln cap="flat">
            <a:miter lim="0"/>
          </a:ln>
        </p:spPr>
        <p:txBody>
          <a:bodyPr rtlCol="0"/>
          <a:lstStyle/>
          <a:p>
            <a:pPr algn="ctr"/>
            <a:endParaRPr lang="zh-CN" altLang="en-US" sz="1350"/>
          </a:p>
        </p:txBody>
      </p:sp>
      <p:sp>
        <p:nvSpPr>
          <p:cNvPr id="12" name="文本框 11"/>
          <p:cNvSpPr txBox="1"/>
          <p:nvPr/>
        </p:nvSpPr>
        <p:spPr>
          <a:xfrm>
            <a:off x="238864" y="531662"/>
            <a:ext cx="10012043" cy="1476375"/>
          </a:xfrm>
          <a:prstGeom prst="rect">
            <a:avLst/>
          </a:prstGeom>
          <a:noFill/>
        </p:spPr>
        <p:txBody>
          <a:bodyPr wrap="square">
            <a:spAutoFit/>
          </a:bodyPr>
          <a:lstStyle/>
          <a:p>
            <a:r>
              <a:rPr lang="zh-CN" altLang="en-US" sz="3000" b="1" dirty="0">
                <a:solidFill>
                  <a:schemeClr val="accent1"/>
                </a:solidFill>
                <a:latin typeface="微软雅黑" panose="020B0503020204020204" charset="-122"/>
                <a:ea typeface="微软雅黑" panose="020B0503020204020204" charset="-122"/>
              </a:rPr>
              <a:t>有效性    </a:t>
            </a:r>
            <a:r>
              <a:rPr lang="zh-CN" altLang="en-US" dirty="0">
                <a:solidFill>
                  <a:schemeClr val="dk1"/>
                </a:solidFill>
                <a:latin typeface="微软雅黑" panose="020B0503020204020204" charset="-122"/>
                <a:ea typeface="微软雅黑" panose="020B0503020204020204" charset="-122"/>
              </a:rPr>
              <a:t>复方电解质注射液（</a:t>
            </a:r>
            <a:r>
              <a:rPr lang="en-US" altLang="zh-CN" dirty="0">
                <a:solidFill>
                  <a:schemeClr val="dk1"/>
                </a:solidFill>
                <a:latin typeface="微软雅黑" panose="020B0503020204020204" charset="-122"/>
                <a:ea typeface="微软雅黑" panose="020B0503020204020204" charset="-122"/>
              </a:rPr>
              <a:t>Ⅴ</a:t>
            </a:r>
            <a:r>
              <a:rPr lang="zh-CN" altLang="en-US" dirty="0">
                <a:solidFill>
                  <a:schemeClr val="dk1"/>
                </a:solidFill>
                <a:latin typeface="微软雅黑" panose="020B0503020204020204" charset="-122"/>
                <a:ea typeface="微软雅黑" panose="020B0503020204020204" charset="-122"/>
              </a:rPr>
              <a:t>）获得了国内外相关的指南共识的一致推荐：</a:t>
            </a:r>
            <a:endParaRPr lang="en-US" altLang="zh-CN" dirty="0">
              <a:solidFill>
                <a:schemeClr val="dk1"/>
              </a:solidFill>
              <a:latin typeface="微软雅黑" panose="020B0503020204020204" charset="-122"/>
              <a:ea typeface="微软雅黑" panose="020B0503020204020204" charset="-122"/>
            </a:endParaRPr>
          </a:p>
          <a:p>
            <a:r>
              <a:rPr lang="zh-CN" altLang="en-US" sz="3000" b="1" dirty="0">
                <a:solidFill>
                  <a:schemeClr val="accent1"/>
                </a:solidFill>
                <a:latin typeface="微软雅黑" panose="020B0503020204020204" charset="-122"/>
                <a:ea typeface="微软雅黑" panose="020B0503020204020204" charset="-122"/>
              </a:rPr>
              <a:t>        </a:t>
            </a:r>
            <a:r>
              <a:rPr lang="en-US" altLang="zh-CN" b="1" i="0" u="none" strike="noStrike" dirty="0">
                <a:solidFill>
                  <a:srgbClr val="000000"/>
                </a:solidFill>
                <a:effectLst/>
                <a:latin typeface="微软雅黑" panose="020B0503020204020204" charset="-122"/>
                <a:ea typeface="微软雅黑" panose="020B0503020204020204" charset="-122"/>
                <a:cs typeface="微软雅黑" panose="020B0503020204020204" charset="-122"/>
              </a:rPr>
              <a:t> </a:t>
            </a:r>
            <a:endParaRPr lang="en-US" altLang="zh-CN" b="1" i="0" u="none" strike="noStrike" dirty="0">
              <a:solidFill>
                <a:srgbClr val="000000"/>
              </a:solidFill>
              <a:effectLst/>
              <a:highlight>
                <a:srgbClr val="FFFF00"/>
              </a:highlight>
              <a:latin typeface="微软雅黑" panose="020B0503020204020204" charset="-122"/>
              <a:ea typeface="微软雅黑" panose="020B0503020204020204" charset="-122"/>
              <a:cs typeface="微软雅黑" panose="020B0503020204020204" charset="-122"/>
            </a:endParaRPr>
          </a:p>
          <a:p>
            <a:endParaRPr lang="zh-CN" altLang="en-US" sz="3000" b="1" dirty="0">
              <a:solidFill>
                <a:schemeClr val="accent1"/>
              </a:solidFill>
              <a:latin typeface="微软雅黑" panose="020B0503020204020204" charset="-122"/>
              <a:ea typeface="微软雅黑" panose="020B0503020204020204" charset="-122"/>
            </a:endParaRPr>
          </a:p>
        </p:txBody>
      </p:sp>
      <p:pic>
        <p:nvPicPr>
          <p:cNvPr id="13" name="图片 12" descr="华仁药业logo.png"/>
          <p:cNvPicPr>
            <a:picLocks noChangeAspect="1"/>
          </p:cNvPicPr>
          <p:nvPr>
            <p:custDataLst>
              <p:tags r:id="rId4"/>
            </p:custDataLst>
          </p:nvPr>
        </p:nvPicPr>
        <p:blipFill>
          <a:blip r:embed="rId3" cstate="print"/>
          <a:stretch>
            <a:fillRect/>
          </a:stretch>
        </p:blipFill>
        <p:spPr>
          <a:xfrm>
            <a:off x="9079550" y="161892"/>
            <a:ext cx="2873587" cy="503767"/>
          </a:xfrm>
          <a:prstGeom prst="rect">
            <a:avLst/>
          </a:prstGeom>
        </p:spPr>
      </p:pic>
      <p:sp>
        <p:nvSpPr>
          <p:cNvPr id="8" name="文本框 7"/>
          <p:cNvSpPr txBox="1"/>
          <p:nvPr>
            <p:custDataLst>
              <p:tags r:id="rId5"/>
            </p:custDataLst>
          </p:nvPr>
        </p:nvSpPr>
        <p:spPr>
          <a:xfrm>
            <a:off x="238864" y="5369260"/>
            <a:ext cx="8344201" cy="813732"/>
          </a:xfrm>
          <a:prstGeom prst="rect">
            <a:avLst/>
          </a:prstGeom>
          <a:noFill/>
        </p:spPr>
        <p:txBody>
          <a:bodyPr wrap="square">
            <a:noAutofit/>
          </a:bodyPr>
          <a:lstStyle/>
          <a:p>
            <a:pPr indent="269240" algn="just">
              <a:lnSpc>
                <a:spcPct val="150000"/>
              </a:lnSpc>
            </a:pPr>
            <a:r>
              <a:rPr lang="zh-CN" altLang="en-US" sz="900" kern="100" dirty="0">
                <a:effectLst/>
                <a:latin typeface="微软雅黑" panose="020B0503020204020204" charset="-122"/>
                <a:ea typeface="微软雅黑" panose="020B0503020204020204" charset="-122"/>
                <a:cs typeface="Times New Roman" panose="02020603050405020304" pitchFamily="18" charset="0"/>
              </a:rPr>
              <a:t>参考文献：</a:t>
            </a:r>
            <a:endParaRPr lang="en-US" altLang="zh-CN" sz="900" kern="100" dirty="0">
              <a:effectLst/>
              <a:latin typeface="微软雅黑" panose="020B0503020204020204" charset="-122"/>
              <a:ea typeface="微软雅黑" panose="020B050302020402020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900" kern="100" dirty="0">
                <a:effectLst/>
                <a:latin typeface="微软雅黑" panose="020B0503020204020204" charset="-122"/>
                <a:ea typeface="微软雅黑" panose="020B0503020204020204" charset="-122"/>
                <a:cs typeface="Times New Roman" panose="02020603050405020304" pitchFamily="18" charset="0"/>
              </a:rPr>
              <a:t>        [1]</a:t>
            </a:r>
            <a:r>
              <a:rPr lang="zh-CN" altLang="en-US" sz="900" kern="100" dirty="0">
                <a:effectLst/>
                <a:latin typeface="微软雅黑" panose="020B0503020204020204" charset="-122"/>
                <a:ea typeface="微软雅黑" panose="020B0503020204020204" charset="-122"/>
                <a:cs typeface="Times New Roman" panose="02020603050405020304" pitchFamily="18" charset="0"/>
              </a:rPr>
              <a:t> </a:t>
            </a:r>
            <a:r>
              <a:rPr lang="zh-CN" altLang="en-US" sz="900" dirty="0">
                <a:latin typeface="微软雅黑" panose="020B0503020204020204" charset="-122"/>
                <a:ea typeface="微软雅黑" panose="020B0503020204020204" charset="-122"/>
              </a:rPr>
              <a:t>围术期醋酸盐平衡晶体液临床应用专家共识工作小组。围术期醋酸盐平衡晶体液临床应用专家共识。中华麻醉学杂志</a:t>
            </a:r>
            <a:r>
              <a:rPr lang="en-US" altLang="zh-CN" sz="900" dirty="0">
                <a:latin typeface="微软雅黑" panose="020B0503020204020204" charset="-122"/>
                <a:ea typeface="微软雅黑" panose="020B0503020204020204" charset="-122"/>
              </a:rPr>
              <a:t>2023</a:t>
            </a:r>
            <a:r>
              <a:rPr lang="zh-CN" altLang="en-US" sz="900" dirty="0">
                <a:latin typeface="微软雅黑" panose="020B0503020204020204" charset="-122"/>
                <a:ea typeface="微软雅黑" panose="020B0503020204020204" charset="-122"/>
              </a:rPr>
              <a:t>年</a:t>
            </a:r>
            <a:r>
              <a:rPr lang="en-US" altLang="zh-CN" sz="900" dirty="0">
                <a:latin typeface="微软雅黑" panose="020B0503020204020204" charset="-122"/>
                <a:ea typeface="微软雅黑" panose="020B0503020204020204" charset="-122"/>
              </a:rPr>
              <a:t>5</a:t>
            </a:r>
            <a:r>
              <a:rPr lang="zh-CN" altLang="en-US" sz="900" dirty="0">
                <a:latin typeface="微软雅黑" panose="020B0503020204020204" charset="-122"/>
                <a:ea typeface="微软雅黑" panose="020B0503020204020204" charset="-122"/>
              </a:rPr>
              <a:t>月第</a:t>
            </a:r>
            <a:r>
              <a:rPr lang="en-US" altLang="zh-CN" sz="900" dirty="0">
                <a:latin typeface="微软雅黑" panose="020B0503020204020204" charset="-122"/>
                <a:ea typeface="微软雅黑" panose="020B0503020204020204" charset="-122"/>
              </a:rPr>
              <a:t>43</a:t>
            </a:r>
            <a:r>
              <a:rPr lang="zh-CN" altLang="en-US" sz="900" dirty="0">
                <a:latin typeface="微软雅黑" panose="020B0503020204020204" charset="-122"/>
                <a:ea typeface="微软雅黑" panose="020B0503020204020204" charset="-122"/>
              </a:rPr>
              <a:t>卷第</a:t>
            </a:r>
            <a:r>
              <a:rPr lang="en-US" altLang="zh-CN" sz="900" dirty="0">
                <a:latin typeface="微软雅黑" panose="020B0503020204020204" charset="-122"/>
                <a:ea typeface="微软雅黑" panose="020B0503020204020204" charset="-122"/>
              </a:rPr>
              <a:t>5</a:t>
            </a:r>
            <a:r>
              <a:rPr lang="zh-CN" altLang="en-US" sz="900" dirty="0">
                <a:latin typeface="微软雅黑" panose="020B0503020204020204" charset="-122"/>
                <a:ea typeface="微软雅黑" panose="020B0503020204020204" charset="-122"/>
              </a:rPr>
              <a:t>期</a:t>
            </a:r>
            <a:endParaRPr lang="en-US" altLang="zh-CN" sz="900" dirty="0">
              <a:latin typeface="微软雅黑" panose="020B0503020204020204" charset="-122"/>
              <a:ea typeface="微软雅黑" panose="020B0503020204020204" charset="-122"/>
            </a:endParaRPr>
          </a:p>
          <a:p>
            <a:pPr indent="269240" algn="just">
              <a:lnSpc>
                <a:spcPct val="150000"/>
              </a:lnSpc>
            </a:pPr>
            <a:r>
              <a:rPr lang="en-US" altLang="zh-CN" sz="900" kern="100" dirty="0">
                <a:effectLst/>
                <a:latin typeface="微软雅黑" panose="020B0503020204020204" charset="-122"/>
                <a:ea typeface="微软雅黑" panose="020B0503020204020204" charset="-122"/>
                <a:cs typeface="Times New Roman" panose="02020603050405020304" pitchFamily="18" charset="0"/>
              </a:rPr>
              <a:t>[</a:t>
            </a:r>
            <a:r>
              <a:rPr lang="en-US" altLang="zh-CN" sz="900" kern="100" dirty="0">
                <a:latin typeface="微软雅黑" panose="020B0503020204020204" charset="-122"/>
                <a:ea typeface="微软雅黑" panose="020B0503020204020204" charset="-122"/>
                <a:cs typeface="Times New Roman" panose="02020603050405020304" pitchFamily="18" charset="0"/>
              </a:rPr>
              <a:t>2</a:t>
            </a:r>
            <a:r>
              <a:rPr lang="en-US" altLang="zh-CN" sz="900" kern="100" dirty="0">
                <a:effectLst/>
                <a:latin typeface="微软雅黑" panose="020B0503020204020204" charset="-122"/>
                <a:ea typeface="微软雅黑" panose="020B0503020204020204" charset="-122"/>
                <a:cs typeface="Times New Roman" panose="02020603050405020304" pitchFamily="18" charset="0"/>
              </a:rPr>
              <a:t>].</a:t>
            </a:r>
            <a:r>
              <a:rPr lang="zh-CN" altLang="en-US" sz="900" kern="100" dirty="0">
                <a:effectLst/>
                <a:latin typeface="微软雅黑" panose="020B0503020204020204" charset="-122"/>
                <a:ea typeface="微软雅黑" panose="020B0503020204020204" charset="-122"/>
                <a:cs typeface="Times New Roman" panose="02020603050405020304" pitchFamily="18" charset="0"/>
              </a:rPr>
              <a:t> 中华医学会外科学分会</a:t>
            </a:r>
            <a:r>
              <a:rPr lang="en-US" altLang="zh-CN" sz="900" kern="100" dirty="0">
                <a:effectLst/>
                <a:latin typeface="微软雅黑" panose="020B0503020204020204" charset="-122"/>
                <a:ea typeface="微软雅黑" panose="020B0503020204020204" charset="-122"/>
                <a:cs typeface="Times New Roman" panose="02020603050405020304" pitchFamily="18" charset="0"/>
              </a:rPr>
              <a:t>, </a:t>
            </a:r>
            <a:r>
              <a:rPr lang="zh-CN" altLang="en-US" sz="900" kern="100" dirty="0">
                <a:effectLst/>
                <a:latin typeface="微软雅黑" panose="020B0503020204020204" charset="-122"/>
                <a:ea typeface="微软雅黑" panose="020B0503020204020204" charset="-122"/>
                <a:cs typeface="Times New Roman" panose="02020603050405020304" pitchFamily="18" charset="0"/>
              </a:rPr>
              <a:t>中华医学会麻醉学分会</a:t>
            </a:r>
            <a:r>
              <a:rPr lang="en-US" altLang="zh-CN" sz="900" kern="100" dirty="0">
                <a:effectLst/>
                <a:latin typeface="微软雅黑" panose="020B0503020204020204" charset="-122"/>
                <a:ea typeface="微软雅黑" panose="020B0503020204020204" charset="-122"/>
                <a:cs typeface="Times New Roman" panose="02020603050405020304" pitchFamily="18" charset="0"/>
              </a:rPr>
              <a:t>. </a:t>
            </a:r>
            <a:r>
              <a:rPr lang="zh-CN" altLang="en-US" sz="900" kern="100" dirty="0">
                <a:effectLst/>
                <a:latin typeface="微软雅黑" panose="020B0503020204020204" charset="-122"/>
                <a:ea typeface="微软雅黑" panose="020B0503020204020204" charset="-122"/>
                <a:cs typeface="Times New Roman" panose="02020603050405020304" pitchFamily="18" charset="0"/>
              </a:rPr>
              <a:t>中国加速康复外科临床实践指南</a:t>
            </a:r>
            <a:r>
              <a:rPr lang="en-US" altLang="zh-CN" sz="900" kern="100" dirty="0">
                <a:effectLst/>
                <a:latin typeface="微软雅黑" panose="020B0503020204020204" charset="-122"/>
                <a:ea typeface="微软雅黑" panose="020B0503020204020204" charset="-122"/>
                <a:cs typeface="Times New Roman" panose="02020603050405020304" pitchFamily="18" charset="0"/>
              </a:rPr>
              <a:t>(2021</a:t>
            </a:r>
            <a:r>
              <a:rPr lang="zh-CN" altLang="en-US" sz="900" kern="100" dirty="0">
                <a:effectLst/>
                <a:latin typeface="微软雅黑" panose="020B0503020204020204" charset="-122"/>
                <a:ea typeface="微软雅黑" panose="020B0503020204020204" charset="-122"/>
                <a:cs typeface="Times New Roman" panose="02020603050405020304" pitchFamily="18" charset="0"/>
              </a:rPr>
              <a:t>版</a:t>
            </a:r>
            <a:r>
              <a:rPr lang="en-US" altLang="zh-CN" sz="900" kern="100" dirty="0">
                <a:effectLst/>
                <a:latin typeface="微软雅黑" panose="020B0503020204020204" charset="-122"/>
                <a:ea typeface="微软雅黑" panose="020B0503020204020204" charset="-122"/>
                <a:cs typeface="Times New Roman" panose="02020603050405020304" pitchFamily="18" charset="0"/>
              </a:rPr>
              <a:t>)[J]. </a:t>
            </a:r>
            <a:r>
              <a:rPr lang="zh-CN" altLang="en-US" sz="900" kern="100" dirty="0">
                <a:effectLst/>
                <a:latin typeface="微软雅黑" panose="020B0503020204020204" charset="-122"/>
                <a:ea typeface="微软雅黑" panose="020B0503020204020204" charset="-122"/>
                <a:cs typeface="Times New Roman" panose="02020603050405020304" pitchFamily="18" charset="0"/>
              </a:rPr>
              <a:t>中国实用外科杂志</a:t>
            </a:r>
            <a:r>
              <a:rPr lang="en-US" altLang="zh-CN" sz="900" kern="100" dirty="0">
                <a:effectLst/>
                <a:latin typeface="微软雅黑" panose="020B0503020204020204" charset="-122"/>
                <a:ea typeface="微软雅黑" panose="020B0503020204020204" charset="-122"/>
                <a:cs typeface="Times New Roman" panose="02020603050405020304" pitchFamily="18" charset="0"/>
              </a:rPr>
              <a:t>, 2021, 41(09):961-992.</a:t>
            </a:r>
            <a:endParaRPr lang="en-US" altLang="zh-CN" sz="900" kern="100" dirty="0">
              <a:effectLst/>
              <a:latin typeface="微软雅黑" panose="020B0503020204020204" charset="-122"/>
              <a:ea typeface="微软雅黑" panose="020B0503020204020204" charset="-122"/>
              <a:cs typeface="Times New Roman" panose="02020603050405020304" pitchFamily="18" charset="0"/>
            </a:endParaRPr>
          </a:p>
          <a:p>
            <a:pPr indent="269240" algn="just">
              <a:lnSpc>
                <a:spcPct val="150000"/>
              </a:lnSpc>
            </a:pPr>
            <a:r>
              <a:rPr lang="en-US" altLang="zh-CN" sz="900" kern="100" dirty="0">
                <a:effectLst/>
                <a:latin typeface="微软雅黑" panose="020B0503020204020204" charset="-122"/>
                <a:ea typeface="微软雅黑" panose="020B0503020204020204" charset="-122"/>
                <a:cs typeface="Times New Roman" panose="02020603050405020304" pitchFamily="18" charset="0"/>
              </a:rPr>
              <a:t>[3].</a:t>
            </a:r>
            <a:r>
              <a:rPr lang="zh-CN" altLang="en-US" sz="900" kern="100" dirty="0">
                <a:effectLst/>
                <a:latin typeface="微软雅黑" panose="020B0503020204020204" charset="-122"/>
                <a:ea typeface="微软雅黑" panose="020B0503020204020204" charset="-122"/>
                <a:cs typeface="Times New Roman" panose="02020603050405020304" pitchFamily="18" charset="0"/>
              </a:rPr>
              <a:t>曹钰，蔡艳芬，邓颖等，</a:t>
            </a:r>
            <a:r>
              <a:rPr lang="zh-CN" altLang="en-US" sz="900" kern="1200" dirty="0">
                <a:solidFill>
                  <a:schemeClr val="dk1"/>
                </a:solidFill>
                <a:latin typeface="微软雅黑" panose="020B0503020204020204" charset="-122"/>
                <a:ea typeface="微软雅黑" panose="020B0503020204020204" charset="-122"/>
                <a:cs typeface="+mn-cs"/>
              </a:rPr>
              <a:t>中国脓毒症</a:t>
            </a:r>
            <a:r>
              <a:rPr lang="en-US" altLang="zh-CN" sz="900" kern="1200" dirty="0">
                <a:solidFill>
                  <a:schemeClr val="dk1"/>
                </a:solidFill>
                <a:latin typeface="微软雅黑" panose="020B0503020204020204" charset="-122"/>
                <a:ea typeface="微软雅黑" panose="020B0503020204020204" charset="-122"/>
                <a:cs typeface="+mn-cs"/>
              </a:rPr>
              <a:t>/</a:t>
            </a:r>
            <a:r>
              <a:rPr lang="zh-CN" altLang="en-US" sz="900" kern="1200" dirty="0">
                <a:solidFill>
                  <a:schemeClr val="dk1"/>
                </a:solidFill>
                <a:latin typeface="微软雅黑" panose="020B0503020204020204" charset="-122"/>
                <a:ea typeface="微软雅黑" panose="020B0503020204020204" charset="-122"/>
                <a:cs typeface="+mn-cs"/>
              </a:rPr>
              <a:t>脓毒性休克急诊治疗指南（</a:t>
            </a:r>
            <a:r>
              <a:rPr lang="en-US" altLang="zh-CN" sz="900" kern="1200" dirty="0">
                <a:solidFill>
                  <a:schemeClr val="dk1"/>
                </a:solidFill>
                <a:latin typeface="微软雅黑" panose="020B0503020204020204" charset="-122"/>
                <a:ea typeface="微软雅黑" panose="020B0503020204020204" charset="-122"/>
                <a:cs typeface="+mn-cs"/>
              </a:rPr>
              <a:t>2018</a:t>
            </a:r>
            <a:r>
              <a:rPr lang="en-US" altLang="zh-CN" sz="900" dirty="0">
                <a:solidFill>
                  <a:schemeClr val="dk1"/>
                </a:solidFill>
                <a:latin typeface="微软雅黑" panose="020B0503020204020204" charset="-122"/>
                <a:ea typeface="微软雅黑" panose="020B0503020204020204" charset="-122"/>
              </a:rPr>
              <a:t>)</a:t>
            </a:r>
            <a:r>
              <a:rPr lang="zh-CN" altLang="en-US" sz="900" kern="1200" dirty="0">
                <a:solidFill>
                  <a:schemeClr val="dk1"/>
                </a:solidFill>
                <a:latin typeface="微软雅黑" panose="020B0503020204020204" charset="-122"/>
                <a:ea typeface="微软雅黑" panose="020B0503020204020204" charset="-122"/>
                <a:cs typeface="+mn-cs"/>
              </a:rPr>
              <a:t>（</a:t>
            </a:r>
            <a:r>
              <a:rPr lang="en-US" altLang="zh-CN" sz="900" kern="1200" dirty="0">
                <a:solidFill>
                  <a:schemeClr val="dk1"/>
                </a:solidFill>
                <a:latin typeface="微软雅黑" panose="020B0503020204020204" charset="-122"/>
                <a:ea typeface="微软雅黑" panose="020B0503020204020204" charset="-122"/>
                <a:cs typeface="+mn-cs"/>
              </a:rPr>
              <a:t>J</a:t>
            </a:r>
            <a:r>
              <a:rPr lang="zh-CN" altLang="en-US" sz="900" kern="1200" dirty="0">
                <a:solidFill>
                  <a:schemeClr val="dk1"/>
                </a:solidFill>
                <a:latin typeface="微软雅黑" panose="020B0503020204020204" charset="-122"/>
                <a:ea typeface="微软雅黑" panose="020B0503020204020204" charset="-122"/>
                <a:cs typeface="+mn-cs"/>
              </a:rPr>
              <a:t>）</a:t>
            </a:r>
            <a:r>
              <a:rPr lang="zh-CN" altLang="en-US" sz="900" dirty="0">
                <a:solidFill>
                  <a:schemeClr val="dk1"/>
                </a:solidFill>
                <a:latin typeface="微软雅黑" panose="020B0503020204020204" charset="-122"/>
                <a:ea typeface="微软雅黑" panose="020B0503020204020204" charset="-122"/>
              </a:rPr>
              <a:t>临床急诊杂志，</a:t>
            </a:r>
            <a:r>
              <a:rPr lang="en-US" altLang="zh-CN" sz="900" dirty="0">
                <a:solidFill>
                  <a:schemeClr val="dk1"/>
                </a:solidFill>
                <a:latin typeface="微软雅黑" panose="020B0503020204020204" charset="-122"/>
                <a:ea typeface="微软雅黑" panose="020B0503020204020204" charset="-122"/>
              </a:rPr>
              <a:t>2018</a:t>
            </a:r>
            <a:endParaRPr lang="zh-CN" altLang="zh-CN" sz="900" kern="100" dirty="0">
              <a:effectLst/>
              <a:latin typeface="微软雅黑" panose="020B0503020204020204" charset="-122"/>
              <a:ea typeface="微软雅黑" panose="020B0503020204020204" charset="-122"/>
              <a:cs typeface="Times New Roman" panose="02020603050405020304" pitchFamily="18" charset="0"/>
            </a:endParaRPr>
          </a:p>
          <a:p>
            <a:pPr indent="269240" algn="just">
              <a:lnSpc>
                <a:spcPct val="150000"/>
              </a:lnSpc>
            </a:pPr>
            <a:r>
              <a:rPr lang="en-US" altLang="zh-CN" sz="900" kern="100" dirty="0">
                <a:effectLst/>
                <a:latin typeface="微软雅黑" panose="020B0503020204020204" charset="-122"/>
                <a:ea typeface="微软雅黑" panose="020B0503020204020204" charset="-122"/>
                <a:cs typeface="Times New Roman" panose="02020603050405020304" pitchFamily="18" charset="0"/>
              </a:rPr>
              <a:t>[4]</a:t>
            </a:r>
            <a:r>
              <a:rPr lang="zh-CN" altLang="zh-CN" sz="900" kern="100" dirty="0">
                <a:effectLst/>
                <a:latin typeface="微软雅黑" panose="020B0503020204020204" charset="-122"/>
                <a:ea typeface="微软雅黑" panose="020B0503020204020204" charset="-122"/>
                <a:cs typeface="Times New Roman" panose="02020603050405020304" pitchFamily="18" charset="0"/>
              </a:rPr>
              <a:t>佚名</a:t>
            </a:r>
            <a:r>
              <a:rPr lang="en-US" altLang="zh-CN" sz="900" kern="100" dirty="0">
                <a:effectLst/>
                <a:latin typeface="微软雅黑" panose="020B0503020204020204" charset="-122"/>
                <a:ea typeface="微软雅黑" panose="020B0503020204020204" charset="-122"/>
                <a:cs typeface="Times New Roman" panose="02020603050405020304" pitchFamily="18" charset="0"/>
              </a:rPr>
              <a:t>. </a:t>
            </a:r>
            <a:r>
              <a:rPr lang="zh-CN" altLang="zh-CN" sz="900" kern="100" dirty="0">
                <a:effectLst/>
                <a:latin typeface="微软雅黑" panose="020B0503020204020204" charset="-122"/>
                <a:ea typeface="微软雅黑" panose="020B0503020204020204" charset="-122"/>
                <a:cs typeface="Times New Roman" panose="02020603050405020304" pitchFamily="18" charset="0"/>
              </a:rPr>
              <a:t>外科病人围手术期液体治疗专家共识</a:t>
            </a:r>
            <a:r>
              <a:rPr lang="en-US" altLang="zh-CN" sz="900" kern="100" dirty="0">
                <a:effectLst/>
                <a:latin typeface="微软雅黑" panose="020B0503020204020204" charset="-122"/>
                <a:ea typeface="微软雅黑" panose="020B0503020204020204" charset="-122"/>
                <a:cs typeface="Times New Roman" panose="02020603050405020304" pitchFamily="18" charset="0"/>
              </a:rPr>
              <a:t>(2015)[J]. </a:t>
            </a:r>
            <a:r>
              <a:rPr lang="zh-CN" altLang="zh-CN" sz="900" kern="100" dirty="0">
                <a:effectLst/>
                <a:latin typeface="微软雅黑" panose="020B0503020204020204" charset="-122"/>
                <a:ea typeface="微软雅黑" panose="020B0503020204020204" charset="-122"/>
                <a:cs typeface="Times New Roman" panose="02020603050405020304" pitchFamily="18" charset="0"/>
              </a:rPr>
              <a:t>中国实用外科杂志</a:t>
            </a:r>
            <a:r>
              <a:rPr lang="en-US" altLang="zh-CN" sz="900" kern="100" dirty="0">
                <a:effectLst/>
                <a:latin typeface="微软雅黑" panose="020B0503020204020204" charset="-122"/>
                <a:ea typeface="微软雅黑" panose="020B0503020204020204" charset="-122"/>
                <a:cs typeface="Times New Roman" panose="02020603050405020304" pitchFamily="18" charset="0"/>
              </a:rPr>
              <a:t>, 2015, 35(009):960-966.</a:t>
            </a:r>
            <a:endParaRPr lang="zh-CN" altLang="zh-CN" sz="900" kern="100" dirty="0">
              <a:effectLst/>
              <a:latin typeface="微软雅黑" panose="020B0503020204020204" charset="-122"/>
              <a:ea typeface="微软雅黑" panose="020B0503020204020204" charset="-122"/>
              <a:cs typeface="Times New Roman" panose="02020603050405020304" pitchFamily="18" charset="0"/>
            </a:endParaRPr>
          </a:p>
          <a:p>
            <a:pPr indent="269240" algn="just">
              <a:lnSpc>
                <a:spcPct val="150000"/>
              </a:lnSpc>
            </a:pPr>
            <a:r>
              <a:rPr lang="en-US" altLang="zh-CN" sz="900" kern="100" dirty="0">
                <a:effectLst/>
                <a:latin typeface="微软雅黑" panose="020B0503020204020204" charset="-122"/>
                <a:ea typeface="微软雅黑" panose="020B0503020204020204" charset="-122"/>
                <a:cs typeface="Times New Roman" panose="02020603050405020304" pitchFamily="18" charset="0"/>
              </a:rPr>
              <a:t>[5] </a:t>
            </a:r>
            <a:r>
              <a:rPr lang="zh-CN" altLang="zh-CN" sz="900" kern="100" dirty="0">
                <a:effectLst/>
                <a:latin typeface="微软雅黑" panose="020B0503020204020204" charset="-122"/>
                <a:ea typeface="微软雅黑" panose="020B0503020204020204" charset="-122"/>
                <a:cs typeface="Times New Roman" panose="02020603050405020304" pitchFamily="18" charset="0"/>
              </a:rPr>
              <a:t>吴新民</a:t>
            </a:r>
            <a:r>
              <a:rPr lang="en-US" altLang="zh-CN" sz="900" kern="100" dirty="0">
                <a:effectLst/>
                <a:latin typeface="微软雅黑" panose="020B0503020204020204" charset="-122"/>
                <a:ea typeface="微软雅黑" panose="020B0503020204020204" charset="-122"/>
                <a:cs typeface="Times New Roman" panose="02020603050405020304" pitchFamily="18" charset="0"/>
              </a:rPr>
              <a:t>,</a:t>
            </a:r>
            <a:r>
              <a:rPr lang="zh-CN" altLang="zh-CN" sz="900" kern="100" dirty="0">
                <a:effectLst/>
                <a:latin typeface="微软雅黑" panose="020B0503020204020204" charset="-122"/>
                <a:ea typeface="微软雅黑" panose="020B0503020204020204" charset="-122"/>
                <a:cs typeface="Times New Roman" panose="02020603050405020304" pitchFamily="18" charset="0"/>
              </a:rPr>
              <a:t>于布为等</a:t>
            </a:r>
            <a:r>
              <a:rPr lang="en-US" altLang="zh-CN" sz="900" kern="100" dirty="0">
                <a:effectLst/>
                <a:latin typeface="微软雅黑" panose="020B0503020204020204" charset="-122"/>
                <a:ea typeface="微软雅黑" panose="020B0503020204020204" charset="-122"/>
                <a:cs typeface="Times New Roman" panose="02020603050405020304" pitchFamily="18" charset="0"/>
              </a:rPr>
              <a:t>.</a:t>
            </a:r>
            <a:r>
              <a:rPr lang="zh-CN" altLang="zh-CN" sz="900" kern="100" dirty="0">
                <a:effectLst/>
                <a:latin typeface="微软雅黑" panose="020B0503020204020204" charset="-122"/>
                <a:ea typeface="微软雅黑" panose="020B0503020204020204" charset="-122"/>
                <a:cs typeface="Times New Roman" panose="02020603050405020304" pitchFamily="18" charset="0"/>
              </a:rPr>
              <a:t>麻醉手术期间液体治疗专家共识</a:t>
            </a:r>
            <a:r>
              <a:rPr lang="en-US" altLang="zh-CN" sz="900" kern="100" dirty="0">
                <a:effectLst/>
                <a:latin typeface="微软雅黑" panose="020B0503020204020204" charset="-122"/>
                <a:ea typeface="微软雅黑" panose="020B0503020204020204" charset="-122"/>
                <a:cs typeface="Times New Roman" panose="02020603050405020304" pitchFamily="18" charset="0"/>
              </a:rPr>
              <a:t>(2014</a:t>
            </a:r>
            <a:r>
              <a:rPr lang="zh-CN" altLang="zh-CN" sz="900" kern="100" dirty="0">
                <a:effectLst/>
                <a:latin typeface="微软雅黑" panose="020B0503020204020204" charset="-122"/>
                <a:ea typeface="微软雅黑" panose="020B0503020204020204" charset="-122"/>
                <a:cs typeface="Times New Roman" panose="02020603050405020304" pitchFamily="18" charset="0"/>
              </a:rPr>
              <a:t>版</a:t>
            </a:r>
            <a:r>
              <a:rPr lang="en-US" altLang="zh-CN" sz="900" kern="100" dirty="0">
                <a:effectLst/>
                <a:latin typeface="微软雅黑" panose="020B0503020204020204" charset="-122"/>
                <a:ea typeface="微软雅黑" panose="020B0503020204020204" charset="-122"/>
                <a:cs typeface="Times New Roman" panose="02020603050405020304" pitchFamily="18" charset="0"/>
              </a:rPr>
              <a:t>)</a:t>
            </a:r>
            <a:r>
              <a:rPr lang="zh-CN" altLang="zh-CN" sz="900" kern="100" dirty="0">
                <a:effectLst/>
                <a:latin typeface="微软雅黑" panose="020B0503020204020204" charset="-122"/>
                <a:ea typeface="微软雅黑" panose="020B0503020204020204" charset="-122"/>
                <a:cs typeface="Times New Roman" panose="02020603050405020304" pitchFamily="18" charset="0"/>
              </a:rPr>
              <a:t>等</a:t>
            </a:r>
            <a:r>
              <a:rPr lang="en-US" altLang="zh-CN" sz="900" kern="100" dirty="0">
                <a:effectLst/>
                <a:latin typeface="微软雅黑" panose="020B0503020204020204" charset="-122"/>
                <a:ea typeface="微软雅黑" panose="020B0503020204020204" charset="-122"/>
                <a:cs typeface="Times New Roman" panose="02020603050405020304" pitchFamily="18" charset="0"/>
              </a:rPr>
              <a:t>. 2014</a:t>
            </a:r>
            <a:r>
              <a:rPr lang="zh-CN" altLang="zh-CN" sz="900" kern="100" dirty="0">
                <a:effectLst/>
                <a:latin typeface="微软雅黑" panose="020B0503020204020204" charset="-122"/>
                <a:ea typeface="微软雅黑" panose="020B0503020204020204" charset="-122"/>
                <a:cs typeface="Times New Roman" panose="02020603050405020304" pitchFamily="18" charset="0"/>
              </a:rPr>
              <a:t>北京医学会麻醉学分会学术年会</a:t>
            </a:r>
            <a:r>
              <a:rPr lang="en-US" altLang="zh-CN" sz="900" kern="100" dirty="0">
                <a:effectLst/>
                <a:latin typeface="微软雅黑" panose="020B0503020204020204" charset="-122"/>
                <a:ea typeface="微软雅黑" panose="020B0503020204020204" charset="-122"/>
                <a:cs typeface="Times New Roman" panose="02020603050405020304" pitchFamily="18" charset="0"/>
              </a:rPr>
              <a:t>,2014.</a:t>
            </a:r>
            <a:endParaRPr lang="en-US" altLang="zh-CN" sz="900" kern="100" dirty="0">
              <a:effectLst/>
              <a:latin typeface="微软雅黑" panose="020B0503020204020204" charset="-122"/>
              <a:ea typeface="微软雅黑" panose="020B0503020204020204" charset="-122"/>
              <a:cs typeface="Times New Roman" panose="02020603050405020304" pitchFamily="18" charset="0"/>
            </a:endParaRPr>
          </a:p>
        </p:txBody>
      </p:sp>
      <p:graphicFrame>
        <p:nvGraphicFramePr>
          <p:cNvPr id="4" name="表格 3"/>
          <p:cNvGraphicFramePr>
            <a:graphicFrameLocks noGrp="1"/>
          </p:cNvGraphicFramePr>
          <p:nvPr/>
        </p:nvGraphicFramePr>
        <p:xfrm>
          <a:off x="317634" y="1379439"/>
          <a:ext cx="11635105" cy="3992245"/>
        </p:xfrm>
        <a:graphic>
          <a:graphicData uri="http://schemas.openxmlformats.org/drawingml/2006/table">
            <a:tbl>
              <a:tblPr firstRow="1" bandRow="1">
                <a:tableStyleId>{5C22544A-7EE6-4342-B048-85BDC9FD1C3A}</a:tableStyleId>
              </a:tblPr>
              <a:tblGrid>
                <a:gridCol w="558165"/>
                <a:gridCol w="2655570"/>
                <a:gridCol w="3434080"/>
                <a:gridCol w="4987290"/>
              </a:tblGrid>
              <a:tr h="405765">
                <a:tc>
                  <a:txBody>
                    <a:bodyPr/>
                    <a:lstStyle/>
                    <a:p>
                      <a:pPr algn="ctr"/>
                      <a:r>
                        <a:rPr lang="zh-CN" altLang="en-US" sz="1350" dirty="0">
                          <a:latin typeface="微软雅黑" panose="020B0503020204020204" charset="-122"/>
                          <a:ea typeface="微软雅黑" panose="020B0503020204020204" charset="-122"/>
                        </a:rPr>
                        <a:t>时间</a:t>
                      </a:r>
                      <a:endParaRPr lang="zh-CN" altLang="en-US" sz="1350" dirty="0">
                        <a:latin typeface="微软雅黑" panose="020B0503020204020204" charset="-122"/>
                        <a:ea typeface="微软雅黑" panose="020B0503020204020204" charset="-122"/>
                      </a:endParaRPr>
                    </a:p>
                  </a:txBody>
                  <a:tcPr marL="68580" marR="68580" marT="34290" marB="34290"/>
                </a:tc>
                <a:tc>
                  <a:txBody>
                    <a:bodyPr/>
                    <a:lstStyle/>
                    <a:p>
                      <a:pPr algn="ctr"/>
                      <a:r>
                        <a:rPr lang="zh-CN" altLang="en-US" sz="1350" dirty="0">
                          <a:latin typeface="微软雅黑" panose="020B0503020204020204" charset="-122"/>
                          <a:ea typeface="微软雅黑" panose="020B0503020204020204" charset="-122"/>
                        </a:rPr>
                        <a:t>临床指南</a:t>
                      </a:r>
                      <a:r>
                        <a:rPr lang="en-US" altLang="zh-CN" sz="1350" dirty="0">
                          <a:latin typeface="微软雅黑" panose="020B0503020204020204" charset="-122"/>
                          <a:ea typeface="微软雅黑" panose="020B0503020204020204" charset="-122"/>
                        </a:rPr>
                        <a:t>/</a:t>
                      </a:r>
                      <a:r>
                        <a:rPr lang="zh-CN" altLang="en-US" sz="1350" dirty="0">
                          <a:latin typeface="微软雅黑" panose="020B0503020204020204" charset="-122"/>
                          <a:ea typeface="微软雅黑" panose="020B0503020204020204" charset="-122"/>
                        </a:rPr>
                        <a:t>诊疗规范</a:t>
                      </a:r>
                      <a:endParaRPr lang="zh-CN" altLang="en-US" sz="1350" dirty="0">
                        <a:latin typeface="微软雅黑" panose="020B0503020204020204" charset="-122"/>
                        <a:ea typeface="微软雅黑" panose="020B0503020204020204" charset="-122"/>
                      </a:endParaRPr>
                    </a:p>
                  </a:txBody>
                  <a:tcPr marL="68580" marR="68580" marT="34290" marB="34290"/>
                </a:tc>
                <a:tc>
                  <a:txBody>
                    <a:bodyPr/>
                    <a:lstStyle/>
                    <a:p>
                      <a:pPr algn="ctr"/>
                      <a:r>
                        <a:rPr lang="zh-CN" altLang="en-US" sz="1350" dirty="0">
                          <a:latin typeface="微软雅黑" panose="020B0503020204020204" charset="-122"/>
                          <a:ea typeface="微软雅黑" panose="020B0503020204020204" charset="-122"/>
                        </a:rPr>
                        <a:t>发布组织机构</a:t>
                      </a:r>
                      <a:endParaRPr lang="zh-CN" altLang="en-US" sz="1350" dirty="0">
                        <a:latin typeface="微软雅黑" panose="020B0503020204020204" charset="-122"/>
                        <a:ea typeface="微软雅黑" panose="020B0503020204020204" charset="-122"/>
                      </a:endParaRPr>
                    </a:p>
                  </a:txBody>
                  <a:tcPr marL="68580" marR="68580" marT="34290" marB="34290"/>
                </a:tc>
                <a:tc>
                  <a:txBody>
                    <a:bodyPr/>
                    <a:lstStyle/>
                    <a:p>
                      <a:pPr algn="ctr"/>
                      <a:r>
                        <a:rPr lang="zh-CN" altLang="en-US" sz="1350" dirty="0">
                          <a:latin typeface="微软雅黑" panose="020B0503020204020204" charset="-122"/>
                          <a:ea typeface="微软雅黑" panose="020B0503020204020204" charset="-122"/>
                        </a:rPr>
                        <a:t>相关具体描述</a:t>
                      </a:r>
                      <a:endParaRPr lang="zh-CN" altLang="en-US" sz="1350" dirty="0">
                        <a:latin typeface="微软雅黑" panose="020B0503020204020204" charset="-122"/>
                        <a:ea typeface="微软雅黑" panose="020B0503020204020204" charset="-122"/>
                      </a:endParaRPr>
                    </a:p>
                  </a:txBody>
                  <a:tcPr marL="68580" marR="68580" marT="34290" marB="34290"/>
                </a:tc>
              </a:tr>
              <a:tr h="1088390">
                <a:tc>
                  <a:txBody>
                    <a:bodyPr/>
                    <a:lstStyle/>
                    <a:p>
                      <a:pPr algn="l"/>
                      <a:r>
                        <a:rPr lang="en-US" altLang="zh-CN" sz="1350" dirty="0">
                          <a:latin typeface="微软雅黑" panose="020B0503020204020204" charset="-122"/>
                          <a:ea typeface="微软雅黑" panose="020B0503020204020204" charset="-122"/>
                        </a:rPr>
                        <a:t>2023</a:t>
                      </a:r>
                      <a:endParaRPr lang="zh-CN" altLang="en-US" sz="1350" dirty="0">
                        <a:latin typeface="微软雅黑" panose="020B0503020204020204" charset="-122"/>
                        <a:ea typeface="微软雅黑" panose="020B0503020204020204" charset="-122"/>
                      </a:endParaRPr>
                    </a:p>
                  </a:txBody>
                  <a:tcPr marL="68580" marR="68580" marT="34290" marB="34290"/>
                </a:tc>
                <a:tc>
                  <a:txBody>
                    <a:bodyPr/>
                    <a:lstStyle/>
                    <a:p>
                      <a:pPr algn="l"/>
                      <a:r>
                        <a:rPr lang="zh-CN" altLang="en-US" sz="1350" dirty="0">
                          <a:latin typeface="微软雅黑" panose="020B0503020204020204" charset="-122"/>
                          <a:ea typeface="微软雅黑" panose="020B0503020204020204" charset="-122"/>
                        </a:rPr>
                        <a:t>围术期醋酸盐平衡晶体液临床应用专家共识</a:t>
                      </a:r>
                      <a:r>
                        <a:rPr lang="en-US" altLang="zh-CN" sz="750" kern="100" dirty="0">
                          <a:effectLst/>
                          <a:latin typeface="微软雅黑" panose="020B0503020204020204" charset="-122"/>
                          <a:ea typeface="微软雅黑" panose="020B0503020204020204" charset="-122"/>
                          <a:cs typeface="Times New Roman" panose="02020603050405020304" pitchFamily="18" charset="0"/>
                        </a:rPr>
                        <a:t>[1]</a:t>
                      </a:r>
                      <a:endParaRPr lang="zh-CN" altLang="en-US" sz="750" dirty="0">
                        <a:latin typeface="微软雅黑" panose="020B0503020204020204" charset="-122"/>
                        <a:ea typeface="微软雅黑" panose="020B0503020204020204" charset="-122"/>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350" dirty="0">
                          <a:latin typeface="微软雅黑" panose="020B0503020204020204" charset="-122"/>
                          <a:ea typeface="微软雅黑" panose="020B0503020204020204" charset="-122"/>
                        </a:rPr>
                        <a:t>围术期醋酸盐平衡晶体液临床应用专家共识</a:t>
                      </a:r>
                      <a:endParaRPr lang="en-US" altLang="zh-CN" sz="1350" dirty="0">
                        <a:latin typeface="微软雅黑" panose="020B0503020204020204" charset="-122"/>
                        <a:ea typeface="微软雅黑" panose="020B050302020402020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350" dirty="0">
                          <a:latin typeface="微软雅黑" panose="020B0503020204020204" charset="-122"/>
                          <a:ea typeface="微软雅黑" panose="020B0503020204020204" charset="-122"/>
                        </a:rPr>
                        <a:t>工作小组</a:t>
                      </a:r>
                      <a:endParaRPr lang="zh-CN" altLang="en-US" sz="1350" dirty="0">
                        <a:latin typeface="微软雅黑" panose="020B0503020204020204" charset="-122"/>
                        <a:ea typeface="微软雅黑" panose="020B0503020204020204" charset="-122"/>
                      </a:endParaRPr>
                    </a:p>
                  </a:txBody>
                  <a:tcPr marL="68580" marR="68580" marT="34290" marB="34290"/>
                </a:tc>
                <a:tc>
                  <a:txBody>
                    <a:bodyPr/>
                    <a:lstStyle/>
                    <a:p>
                      <a:pPr algn="l"/>
                      <a:r>
                        <a:rPr lang="zh-CN" altLang="en-US" sz="1350" dirty="0">
                          <a:latin typeface="微软雅黑" panose="020B0503020204020204" charset="-122"/>
                          <a:ea typeface="微软雅黑" panose="020B0503020204020204" charset="-122"/>
                        </a:rPr>
                        <a:t>目前国内临床上使用的醋酸盐平衡晶体液主要包括以下种类：复方电解质注射液，复方电解质注射液（</a:t>
                      </a:r>
                      <a:r>
                        <a:rPr lang="en-US" altLang="zh-CN" sz="1350" dirty="0">
                          <a:latin typeface="微软雅黑" panose="020B0503020204020204" charset="-122"/>
                          <a:ea typeface="微软雅黑" panose="020B0503020204020204" charset="-122"/>
                        </a:rPr>
                        <a:t>V</a:t>
                      </a:r>
                      <a:r>
                        <a:rPr lang="zh-CN" altLang="en-US" sz="1350" dirty="0">
                          <a:latin typeface="微软雅黑" panose="020B0503020204020204" charset="-122"/>
                          <a:ea typeface="微软雅黑" panose="020B0503020204020204" charset="-122"/>
                        </a:rPr>
                        <a:t>）等。</a:t>
                      </a:r>
                      <a:endParaRPr lang="en-US" altLang="zh-CN" sz="1350" dirty="0">
                        <a:latin typeface="微软雅黑" panose="020B0503020204020204" charset="-122"/>
                        <a:ea typeface="微软雅黑" panose="020B0503020204020204" charset="-122"/>
                      </a:endParaRPr>
                    </a:p>
                    <a:p>
                      <a:pPr algn="l"/>
                      <a:r>
                        <a:rPr lang="zh-CN" altLang="en-US" sz="1350" dirty="0">
                          <a:latin typeface="微软雅黑" panose="020B0503020204020204" charset="-122"/>
                          <a:ea typeface="微软雅黑" panose="020B0503020204020204" charset="-122"/>
                        </a:rPr>
                        <a:t>使用平衡晶体液可以有效避免液体输注引起的高氯血症和代谢性酸中毒。</a:t>
                      </a:r>
                      <a:endParaRPr lang="zh-CN" altLang="en-US" sz="1350" dirty="0">
                        <a:latin typeface="微软雅黑" panose="020B0503020204020204" charset="-122"/>
                        <a:ea typeface="微软雅黑" panose="020B0503020204020204" charset="-122"/>
                      </a:endParaRPr>
                    </a:p>
                  </a:txBody>
                  <a:tcPr marL="68580" marR="68580" marT="34290" marB="34290"/>
                </a:tc>
              </a:tr>
              <a:tr h="685800">
                <a:tc>
                  <a:txBody>
                    <a:bodyPr/>
                    <a:lstStyle/>
                    <a:p>
                      <a:pPr algn="l"/>
                      <a:r>
                        <a:rPr lang="en-US" altLang="zh-CN" sz="1350" dirty="0"/>
                        <a:t>2021</a:t>
                      </a:r>
                      <a:endParaRPr lang="zh-CN" altLang="en-US" sz="1350" dirty="0"/>
                    </a:p>
                  </a:txBody>
                  <a:tcPr marL="68580" marR="68580" marT="34290" marB="34290"/>
                </a:tc>
                <a:tc>
                  <a:txBody>
                    <a:bodyPr/>
                    <a:lstStyle/>
                    <a:p>
                      <a:pPr algn="l"/>
                      <a:r>
                        <a:rPr lang="zh-CN" altLang="en-US" sz="1350" kern="1200" dirty="0">
                          <a:solidFill>
                            <a:schemeClr val="dk1"/>
                          </a:solidFill>
                          <a:latin typeface="微软雅黑" panose="020B0503020204020204" charset="-122"/>
                          <a:ea typeface="微软雅黑" panose="020B0503020204020204" charset="-122"/>
                          <a:cs typeface="+mn-cs"/>
                        </a:rPr>
                        <a:t>中国加速康复外科临床实践指南</a:t>
                      </a:r>
                      <a:r>
                        <a:rPr lang="en-US" altLang="zh-CN" sz="750" kern="100" dirty="0">
                          <a:effectLst/>
                          <a:latin typeface="微软雅黑" panose="020B0503020204020204" charset="-122"/>
                          <a:ea typeface="微软雅黑" panose="020B0503020204020204" charset="-122"/>
                          <a:cs typeface="Times New Roman" panose="02020603050405020304" pitchFamily="18" charset="0"/>
                        </a:rPr>
                        <a:t>[2]</a:t>
                      </a:r>
                      <a:endParaRPr lang="zh-CN" altLang="en-US" sz="750" kern="1200" dirty="0">
                        <a:solidFill>
                          <a:schemeClr val="dk1"/>
                        </a:solidFill>
                        <a:latin typeface="微软雅黑" panose="020B0503020204020204" charset="-122"/>
                        <a:ea typeface="微软雅黑" panose="020B0503020204020204" charset="-122"/>
                        <a:cs typeface="+mn-cs"/>
                      </a:endParaRPr>
                    </a:p>
                  </a:txBody>
                  <a:tcPr marL="68580" marR="68580" marT="34290" marB="34290"/>
                </a:tc>
                <a:tc>
                  <a:txBody>
                    <a:bodyPr/>
                    <a:lstStyle/>
                    <a:p>
                      <a:pPr algn="l"/>
                      <a:r>
                        <a:rPr lang="zh-CN" altLang="en-US" sz="1350" kern="1200" dirty="0">
                          <a:solidFill>
                            <a:schemeClr val="dk1"/>
                          </a:solidFill>
                          <a:latin typeface="微软雅黑" panose="020B0503020204020204" charset="-122"/>
                          <a:ea typeface="微软雅黑" panose="020B0503020204020204" charset="-122"/>
                          <a:cs typeface="+mn-cs"/>
                        </a:rPr>
                        <a:t>中华医学会外科学分会</a:t>
                      </a:r>
                      <a:endParaRPr lang="en-US" altLang="zh-CN" sz="1350" kern="1200" dirty="0">
                        <a:solidFill>
                          <a:schemeClr val="dk1"/>
                        </a:solidFill>
                        <a:latin typeface="微软雅黑" panose="020B0503020204020204" charset="-122"/>
                        <a:ea typeface="微软雅黑" panose="020B0503020204020204" charset="-122"/>
                        <a:cs typeface="+mn-cs"/>
                      </a:endParaRPr>
                    </a:p>
                    <a:p>
                      <a:pPr algn="l"/>
                      <a:r>
                        <a:rPr lang="zh-CN" altLang="en-US" sz="1350" kern="1200" dirty="0">
                          <a:solidFill>
                            <a:schemeClr val="dk1"/>
                          </a:solidFill>
                          <a:latin typeface="微软雅黑" panose="020B0503020204020204" charset="-122"/>
                          <a:ea typeface="微软雅黑" panose="020B0503020204020204" charset="-122"/>
                          <a:cs typeface="+mn-cs"/>
                        </a:rPr>
                        <a:t>中华医学会麻醉学分会</a:t>
                      </a:r>
                      <a:endParaRPr lang="zh-CN" altLang="en-US" sz="1350" kern="1200" dirty="0">
                        <a:solidFill>
                          <a:schemeClr val="dk1"/>
                        </a:solidFill>
                        <a:latin typeface="微软雅黑" panose="020B0503020204020204" charset="-122"/>
                        <a:ea typeface="微软雅黑" panose="020B0503020204020204" charset="-122"/>
                        <a:cs typeface="+mn-cs"/>
                      </a:endParaRPr>
                    </a:p>
                  </a:txBody>
                  <a:tcPr marL="68580" marR="68580" marT="34290" marB="34290"/>
                </a:tc>
                <a:tc>
                  <a:txBody>
                    <a:bodyPr/>
                    <a:lstStyle/>
                    <a:p>
                      <a:pPr marL="0" lvl="1" indent="0" algn="l" defTabSz="914400" rtl="0" eaLnBrk="1" latinLnBrk="0" hangingPunct="1">
                        <a:lnSpc>
                          <a:spcPct val="150000"/>
                        </a:lnSpc>
                        <a:buFont typeface="Arial" panose="020B0604020202020204" pitchFamily="34" charset="0"/>
                        <a:buNone/>
                      </a:pPr>
                      <a:r>
                        <a:rPr lang="zh-CN" altLang="en-US" sz="1350" kern="1200" dirty="0">
                          <a:solidFill>
                            <a:schemeClr val="dk1"/>
                          </a:solidFill>
                          <a:latin typeface="微软雅黑" panose="020B0503020204020204" charset="-122"/>
                          <a:ea typeface="微软雅黑" panose="020B0503020204020204" charset="-122"/>
                          <a:cs typeface="+mn-cs"/>
                        </a:rPr>
                        <a:t>合并肠梗阻、恶心呕吐及长时间禁饮禁食的病人，可能存在低血容量、电解质紊乱风险，建议使用复方电解质溶液扩容</a:t>
                      </a:r>
                      <a:r>
                        <a:rPr lang="en-US" altLang="zh-CN" sz="1350" kern="1200" dirty="0">
                          <a:solidFill>
                            <a:schemeClr val="dk1"/>
                          </a:solidFill>
                          <a:latin typeface="微软雅黑" panose="020B0503020204020204" charset="-122"/>
                          <a:ea typeface="微软雅黑" panose="020B0503020204020204" charset="-122"/>
                          <a:cs typeface="+mn-cs"/>
                        </a:rPr>
                        <a:t>                   </a:t>
                      </a:r>
                      <a:endParaRPr lang="en-US" altLang="zh-CN" sz="1350" kern="1200" dirty="0">
                        <a:solidFill>
                          <a:schemeClr val="dk1"/>
                        </a:solidFill>
                        <a:latin typeface="微软雅黑" panose="020B0503020204020204" charset="-122"/>
                        <a:ea typeface="微软雅黑" panose="020B0503020204020204" charset="-122"/>
                        <a:cs typeface="+mn-cs"/>
                      </a:endParaRPr>
                    </a:p>
                  </a:txBody>
                  <a:tcPr marL="68580" marR="68580" marT="34290" marB="34290"/>
                </a:tc>
              </a:tr>
              <a:tr h="604520">
                <a:tc>
                  <a:txBody>
                    <a:bodyPr/>
                    <a:lstStyle/>
                    <a:p>
                      <a:pPr algn="l"/>
                      <a:r>
                        <a:rPr lang="en-US" altLang="zh-CN" sz="1350" dirty="0"/>
                        <a:t>2018</a:t>
                      </a:r>
                      <a:endParaRPr lang="zh-CN" altLang="en-US" sz="1350" dirty="0"/>
                    </a:p>
                  </a:txBody>
                  <a:tcPr marL="68580" marR="68580" marT="34290" marB="34290"/>
                </a:tc>
                <a:tc>
                  <a:txBody>
                    <a:bodyPr/>
                    <a:lstStyle/>
                    <a:p>
                      <a:pPr algn="l"/>
                      <a:r>
                        <a:rPr lang="zh-CN" altLang="en-US" sz="1350" kern="1200" dirty="0">
                          <a:solidFill>
                            <a:schemeClr val="dk1"/>
                          </a:solidFill>
                          <a:latin typeface="微软雅黑" panose="020B0503020204020204" charset="-122"/>
                          <a:ea typeface="微软雅黑" panose="020B0503020204020204" charset="-122"/>
                          <a:cs typeface="+mn-cs"/>
                        </a:rPr>
                        <a:t>中国脓毒症</a:t>
                      </a:r>
                      <a:r>
                        <a:rPr lang="en-US" altLang="zh-CN" sz="1350" kern="1200" dirty="0">
                          <a:solidFill>
                            <a:schemeClr val="dk1"/>
                          </a:solidFill>
                          <a:latin typeface="微软雅黑" panose="020B0503020204020204" charset="-122"/>
                          <a:ea typeface="微软雅黑" panose="020B0503020204020204" charset="-122"/>
                          <a:cs typeface="+mn-cs"/>
                        </a:rPr>
                        <a:t>/</a:t>
                      </a:r>
                      <a:r>
                        <a:rPr lang="zh-CN" altLang="en-US" sz="1350" kern="1200" dirty="0">
                          <a:solidFill>
                            <a:schemeClr val="dk1"/>
                          </a:solidFill>
                          <a:latin typeface="微软雅黑" panose="020B0503020204020204" charset="-122"/>
                          <a:ea typeface="微软雅黑" panose="020B0503020204020204" charset="-122"/>
                          <a:cs typeface="+mn-cs"/>
                        </a:rPr>
                        <a:t>脓毒性休克急诊治疗指南</a:t>
                      </a:r>
                      <a:r>
                        <a:rPr lang="en-US" altLang="zh-CN" sz="750" kern="100" dirty="0">
                          <a:effectLst/>
                          <a:latin typeface="微软雅黑" panose="020B0503020204020204" charset="-122"/>
                          <a:ea typeface="微软雅黑" panose="020B0503020204020204" charset="-122"/>
                          <a:cs typeface="Times New Roman" panose="02020603050405020304" pitchFamily="18" charset="0"/>
                        </a:rPr>
                        <a:t>[3]</a:t>
                      </a:r>
                      <a:endParaRPr lang="zh-CN" altLang="en-US" sz="750" kern="1200" dirty="0">
                        <a:solidFill>
                          <a:schemeClr val="dk1"/>
                        </a:solidFill>
                        <a:latin typeface="微软雅黑" panose="020B0503020204020204" charset="-122"/>
                        <a:ea typeface="微软雅黑" panose="020B0503020204020204" charset="-122"/>
                        <a:cs typeface="+mn-cs"/>
                      </a:endParaRPr>
                    </a:p>
                  </a:txBody>
                  <a:tcPr marL="68580" marR="68580" marT="34290" marB="34290"/>
                </a:tc>
                <a:tc>
                  <a:txBody>
                    <a:bodyPr/>
                    <a:lstStyle/>
                    <a:p>
                      <a:pPr algn="l"/>
                      <a:r>
                        <a:rPr lang="zh-CN" altLang="en-US" sz="1350" kern="1200" dirty="0">
                          <a:solidFill>
                            <a:schemeClr val="dk1"/>
                          </a:solidFill>
                          <a:latin typeface="微软雅黑" panose="020B0503020204020204" charset="-122"/>
                          <a:ea typeface="微软雅黑" panose="020B0503020204020204" charset="-122"/>
                          <a:cs typeface="+mn-cs"/>
                        </a:rPr>
                        <a:t>中国医师协会急诊医师分会</a:t>
                      </a:r>
                      <a:endParaRPr lang="en-US" altLang="zh-CN" sz="1350" kern="1200" dirty="0">
                        <a:solidFill>
                          <a:schemeClr val="dk1"/>
                        </a:solidFill>
                        <a:latin typeface="微软雅黑" panose="020B0503020204020204" charset="-122"/>
                        <a:ea typeface="微软雅黑" panose="020B0503020204020204" charset="-122"/>
                        <a:cs typeface="+mn-cs"/>
                      </a:endParaRPr>
                    </a:p>
                    <a:p>
                      <a:pPr algn="l"/>
                      <a:r>
                        <a:rPr lang="zh-CN" altLang="en-US" sz="1350" kern="1200" dirty="0">
                          <a:solidFill>
                            <a:schemeClr val="dk1"/>
                          </a:solidFill>
                          <a:latin typeface="微软雅黑" panose="020B0503020204020204" charset="-122"/>
                          <a:ea typeface="微软雅黑" panose="020B0503020204020204" charset="-122"/>
                          <a:cs typeface="+mn-cs"/>
                        </a:rPr>
                        <a:t>中国研究型医院学会休克与脓毒专业委员会</a:t>
                      </a:r>
                      <a:endParaRPr lang="zh-CN" altLang="en-US" sz="1350" kern="1200" dirty="0">
                        <a:solidFill>
                          <a:schemeClr val="dk1"/>
                        </a:solidFill>
                        <a:latin typeface="微软雅黑" panose="020B0503020204020204" charset="-122"/>
                        <a:ea typeface="微软雅黑" panose="020B0503020204020204" charset="-122"/>
                        <a:cs typeface="+mn-cs"/>
                      </a:endParaRPr>
                    </a:p>
                  </a:txBody>
                  <a:tcPr marL="68580" marR="68580" marT="34290" marB="34290"/>
                </a:tc>
                <a:tc>
                  <a:txBody>
                    <a:bodyPr/>
                    <a:lstStyle/>
                    <a:p>
                      <a:pPr algn="l"/>
                      <a:r>
                        <a:rPr lang="zh-CN" altLang="en-US" sz="1350" kern="1200" dirty="0">
                          <a:solidFill>
                            <a:schemeClr val="dk1"/>
                          </a:solidFill>
                          <a:latin typeface="微软雅黑" panose="020B0503020204020204" charset="-122"/>
                          <a:ea typeface="微软雅黑" panose="020B0503020204020204" charset="-122"/>
                          <a:cs typeface="+mn-cs"/>
                        </a:rPr>
                        <a:t>平衡晶体液能降低</a:t>
                      </a:r>
                      <a:r>
                        <a:rPr lang="en-US" altLang="zh-CN" sz="1350" kern="1200" dirty="0">
                          <a:solidFill>
                            <a:schemeClr val="dk1"/>
                          </a:solidFill>
                          <a:latin typeface="微软雅黑" panose="020B0503020204020204" charset="-122"/>
                          <a:ea typeface="微软雅黑" panose="020B0503020204020204" charset="-122"/>
                          <a:cs typeface="+mn-cs"/>
                        </a:rPr>
                        <a:t>30</a:t>
                      </a:r>
                      <a:r>
                        <a:rPr lang="zh-CN" altLang="en-US" sz="1350" kern="1200" dirty="0">
                          <a:solidFill>
                            <a:schemeClr val="dk1"/>
                          </a:solidFill>
                          <a:latin typeface="微软雅黑" panose="020B0503020204020204" charset="-122"/>
                          <a:ea typeface="微软雅黑" panose="020B0503020204020204" charset="-122"/>
                          <a:cs typeface="+mn-cs"/>
                        </a:rPr>
                        <a:t>天主要肾脏不良事件发生率，高肌酐和高氯人群使用平衡晶体液避免主要肾脏不良事件，获益最大</a:t>
                      </a:r>
                      <a:endParaRPr lang="zh-CN" altLang="en-US" sz="1350" kern="1200" dirty="0">
                        <a:solidFill>
                          <a:schemeClr val="dk1"/>
                        </a:solidFill>
                        <a:latin typeface="微软雅黑" panose="020B0503020204020204" charset="-122"/>
                        <a:ea typeface="微软雅黑" panose="020B0503020204020204" charset="-122"/>
                        <a:cs typeface="+mn-cs"/>
                      </a:endParaRPr>
                    </a:p>
                  </a:txBody>
                  <a:tcPr marL="68580" marR="68580" marT="34290" marB="34290"/>
                </a:tc>
              </a:tr>
              <a:tr h="603885">
                <a:tc>
                  <a:txBody>
                    <a:bodyPr/>
                    <a:lstStyle/>
                    <a:p>
                      <a:pPr algn="l"/>
                      <a:r>
                        <a:rPr lang="en-US" altLang="zh-CN" sz="1350" dirty="0"/>
                        <a:t>2015</a:t>
                      </a:r>
                      <a:endParaRPr lang="zh-CN" altLang="en-US" sz="1350" dirty="0"/>
                    </a:p>
                  </a:txBody>
                  <a:tcPr marL="68580" marR="68580" marT="34290" marB="34290"/>
                </a:tc>
                <a:tc>
                  <a:txBody>
                    <a:bodyPr/>
                    <a:lstStyle/>
                    <a:p>
                      <a:pPr algn="l"/>
                      <a:r>
                        <a:rPr lang="zh-CN" altLang="en-US" sz="1350" kern="100" dirty="0">
                          <a:effectLst/>
                          <a:latin typeface="微软雅黑" panose="020B0503020204020204" charset="-122"/>
                          <a:ea typeface="微软雅黑" panose="020B0503020204020204" charset="-122"/>
                          <a:cs typeface="微软雅黑" panose="020B0503020204020204" charset="-122"/>
                        </a:rPr>
                        <a:t>外科病人围手术期液体治疗专家共识</a:t>
                      </a:r>
                      <a:r>
                        <a:rPr lang="en-US" altLang="zh-CN" sz="750" kern="100" dirty="0">
                          <a:effectLst/>
                          <a:latin typeface="微软雅黑" panose="020B0503020204020204" charset="-122"/>
                          <a:ea typeface="微软雅黑" panose="020B0503020204020204" charset="-122"/>
                          <a:cs typeface="Times New Roman" panose="02020603050405020304" pitchFamily="18" charset="0"/>
                        </a:rPr>
                        <a:t>[4]</a:t>
                      </a:r>
                      <a:endParaRPr lang="zh-CN" altLang="en-US" sz="750" dirty="0"/>
                    </a:p>
                  </a:txBody>
                  <a:tcPr marL="68580" marR="68580" marT="34290" marB="34290"/>
                </a:tc>
                <a:tc>
                  <a:txBody>
                    <a:bodyPr/>
                    <a:lstStyle/>
                    <a:p>
                      <a:pPr marL="0" algn="l" defTabSz="914400" rtl="0" eaLnBrk="1" latinLnBrk="0" hangingPunct="1"/>
                      <a:r>
                        <a:rPr lang="zh-CN" altLang="en-US" sz="1350" kern="1200" dirty="0">
                          <a:solidFill>
                            <a:schemeClr val="dk1"/>
                          </a:solidFill>
                          <a:latin typeface="微软雅黑" panose="020B0503020204020204" charset="-122"/>
                          <a:ea typeface="微软雅黑" panose="020B0503020204020204" charset="-122"/>
                          <a:cs typeface="+mn-cs"/>
                        </a:rPr>
                        <a:t>中华医学会外科分会</a:t>
                      </a:r>
                      <a:endParaRPr lang="zh-CN" altLang="en-US" sz="1350" kern="1200" dirty="0">
                        <a:solidFill>
                          <a:schemeClr val="dk1"/>
                        </a:solidFill>
                        <a:latin typeface="微软雅黑" panose="020B0503020204020204" charset="-122"/>
                        <a:ea typeface="微软雅黑" panose="020B0503020204020204" charset="-122"/>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350" kern="100" dirty="0">
                          <a:effectLst/>
                          <a:latin typeface="微软雅黑" panose="020B0503020204020204" charset="-122"/>
                          <a:ea typeface="微软雅黑" panose="020B0503020204020204" charset="-122"/>
                          <a:cs typeface="微软雅黑" panose="020B0503020204020204" charset="-122"/>
                        </a:rPr>
                        <a:t>醋酸在肌肉和外周组织代谢为碳酸氢根，最后转化为二氧化碳和水，具有较强的抗酸缓冲能力 。</a:t>
                      </a:r>
                      <a:r>
                        <a:rPr lang="en-US" altLang="zh-CN" sz="1350" kern="100" dirty="0">
                          <a:effectLst/>
                          <a:latin typeface="微软雅黑" panose="020B0503020204020204" charset="-122"/>
                          <a:ea typeface="微软雅黑" panose="020B0503020204020204" charset="-122"/>
                          <a:cs typeface="微软雅黑" panose="020B0503020204020204" charset="-122"/>
                        </a:rPr>
                        <a:t>                                            </a:t>
                      </a:r>
                      <a:endParaRPr lang="en-US" altLang="zh-CN" sz="1350" kern="100" dirty="0">
                        <a:effectLst/>
                        <a:latin typeface="微软雅黑" panose="020B0503020204020204" charset="-122"/>
                        <a:ea typeface="微软雅黑" panose="020B0503020204020204" charset="-122"/>
                        <a:cs typeface="微软雅黑" panose="020B0503020204020204" charset="-122"/>
                      </a:endParaRPr>
                    </a:p>
                  </a:txBody>
                  <a:tcPr marL="68580" marR="68580" marT="34290" marB="34290"/>
                </a:tc>
              </a:tr>
              <a:tr h="603885">
                <a:tc>
                  <a:txBody>
                    <a:bodyPr/>
                    <a:lstStyle/>
                    <a:p>
                      <a:pPr algn="l"/>
                      <a:r>
                        <a:rPr lang="en-US" altLang="zh-CN" sz="1350" dirty="0"/>
                        <a:t>2014</a:t>
                      </a:r>
                      <a:endParaRPr lang="zh-CN" altLang="en-US" sz="1350" dirty="0"/>
                    </a:p>
                  </a:txBody>
                  <a:tcPr marL="68580" marR="68580" marT="34290" marB="34290"/>
                </a:tc>
                <a:tc>
                  <a:txBody>
                    <a:bodyPr/>
                    <a:lstStyle/>
                    <a:p>
                      <a:pPr algn="l"/>
                      <a:r>
                        <a:rPr lang="zh-CN" altLang="en-US" sz="1350" dirty="0"/>
                        <a:t>麻醉</a:t>
                      </a:r>
                      <a:r>
                        <a:rPr lang="zh-CN" altLang="en-US" sz="1350" kern="1200" dirty="0">
                          <a:solidFill>
                            <a:schemeClr val="dk1"/>
                          </a:solidFill>
                          <a:latin typeface="微软雅黑" panose="020B0503020204020204" charset="-122"/>
                          <a:ea typeface="微软雅黑" panose="020B0503020204020204" charset="-122"/>
                          <a:cs typeface="+mn-cs"/>
                        </a:rPr>
                        <a:t>手术期间液体治疗专家共识</a:t>
                      </a:r>
                      <a:r>
                        <a:rPr lang="en-US" altLang="zh-CN" sz="750" kern="100" dirty="0">
                          <a:effectLst/>
                          <a:latin typeface="微软雅黑" panose="020B0503020204020204" charset="-122"/>
                          <a:ea typeface="微软雅黑" panose="020B0503020204020204" charset="-122"/>
                          <a:cs typeface="Times New Roman" panose="02020603050405020304" pitchFamily="18" charset="0"/>
                        </a:rPr>
                        <a:t>[5]</a:t>
                      </a:r>
                      <a:endParaRPr lang="zh-CN" altLang="en-US" sz="750" dirty="0"/>
                    </a:p>
                  </a:txBody>
                  <a:tcPr marL="68580" marR="68580" marT="34290" marB="34290"/>
                </a:tc>
                <a:tc>
                  <a:txBody>
                    <a:bodyPr/>
                    <a:lstStyle/>
                    <a:p>
                      <a:pPr algn="l"/>
                      <a:r>
                        <a:rPr lang="zh-CN" altLang="en-US" sz="1350" kern="1200" dirty="0">
                          <a:solidFill>
                            <a:schemeClr val="dk1"/>
                          </a:solidFill>
                          <a:latin typeface="微软雅黑" panose="020B0503020204020204" charset="-122"/>
                          <a:ea typeface="微软雅黑" panose="020B0503020204020204" charset="-122"/>
                          <a:cs typeface="+mn-cs"/>
                        </a:rPr>
                        <a:t>中华医学会麻醉学分会</a:t>
                      </a:r>
                      <a:endParaRPr lang="zh-CN" altLang="en-US" sz="1350" kern="1200" dirty="0">
                        <a:solidFill>
                          <a:schemeClr val="dk1"/>
                        </a:solidFill>
                        <a:latin typeface="微软雅黑" panose="020B0503020204020204" charset="-122"/>
                        <a:ea typeface="微软雅黑" panose="020B0503020204020204" charset="-122"/>
                        <a:cs typeface="+mn-cs"/>
                      </a:endParaRPr>
                    </a:p>
                  </a:txBody>
                  <a:tcPr marL="68580" marR="68580" marT="34290" marB="34290"/>
                </a:tc>
                <a:tc>
                  <a:txBody>
                    <a:bodyPr/>
                    <a:lstStyle/>
                    <a:p>
                      <a:pPr marL="0" algn="l" defTabSz="914400" rtl="0" eaLnBrk="1" latinLnBrk="0" hangingPunct="1"/>
                      <a:r>
                        <a:rPr lang="zh-CN" altLang="en-US" sz="1350" kern="1200" dirty="0">
                          <a:solidFill>
                            <a:schemeClr val="dk1"/>
                          </a:solidFill>
                          <a:latin typeface="微软雅黑" panose="020B0503020204020204" charset="-122"/>
                          <a:ea typeface="微软雅黑" panose="020B0503020204020204" charset="-122"/>
                          <a:cs typeface="+mn-cs"/>
                        </a:rPr>
                        <a:t>故对严重颅脑损伤，脑水肿和严重肝脏功能受损患者不宜选用，可给与最接近血浆成分和理化特性的醋酸林格氏液</a:t>
                      </a:r>
                      <a:endParaRPr lang="zh-CN" altLang="en-US" sz="1350" kern="1200" dirty="0">
                        <a:solidFill>
                          <a:schemeClr val="dk1"/>
                        </a:solidFill>
                        <a:latin typeface="微软雅黑" panose="020B0503020204020204" charset="-122"/>
                        <a:ea typeface="微软雅黑" panose="020B0503020204020204" charset="-122"/>
                        <a:cs typeface="+mn-cs"/>
                      </a:endParaRPr>
                    </a:p>
                  </a:txBody>
                  <a:tcPr marL="68580" marR="68580" marT="34290" marB="34290"/>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1"/>
          <p:cNvSpPr txBox="1"/>
          <p:nvPr>
            <p:custDataLst>
              <p:tags r:id="rId1"/>
            </p:custDataLst>
          </p:nvPr>
        </p:nvSpPr>
        <p:spPr>
          <a:xfrm>
            <a:off x="415713" y="260774"/>
            <a:ext cx="11873654" cy="575733"/>
          </a:xfrm>
          <a:prstGeom prst="rect">
            <a:avLst/>
          </a:prstGeom>
        </p:spPr>
        <p:txBody>
          <a:bodyPr vert="horz" lIns="91428" tIns="45713" rIns="91428" bIns="45713" rtlCol="0" anchor="ctr">
            <a:noAutofit/>
          </a:bodyPr>
          <a:lstStyle>
            <a:lvl1pPr algn="l" defTabSz="914400" rtl="0" eaLnBrk="1" latinLnBrk="0" hangingPunct="1">
              <a:spcBef>
                <a:spcPct val="0"/>
              </a:spcBef>
              <a:buNone/>
              <a:defRPr sz="2000" b="1" kern="1200">
                <a:solidFill>
                  <a:schemeClr val="bg1"/>
                </a:solidFill>
                <a:latin typeface="+mj-ea"/>
                <a:ea typeface="+mj-ea"/>
                <a:cs typeface="+mj-cs"/>
              </a:defRPr>
            </a:lvl1pPr>
          </a:lstStyle>
          <a:p>
            <a:pPr defTabSz="2167255" fontAlgn="base">
              <a:buFont typeface="Arial" panose="020B0604020202020204" pitchFamily="34" charset="0"/>
            </a:pPr>
            <a:r>
              <a:rPr lang="en-US" altLang="zh-CN" sz="4270" dirty="0">
                <a:latin typeface="微软雅黑" panose="020B0503020204020204" charset="-122"/>
                <a:ea typeface="微软雅黑" panose="020B0503020204020204" charset="-122"/>
                <a:cs typeface="+mn-cs"/>
                <a:sym typeface="+mn-lt"/>
              </a:rPr>
              <a:t>02 </a:t>
            </a:r>
            <a:r>
              <a:rPr lang="zh-CN" altLang="en-US" sz="4270" dirty="0">
                <a:latin typeface="微软雅黑" panose="020B0503020204020204" charset="-122"/>
                <a:ea typeface="微软雅黑" panose="020B0503020204020204" charset="-122"/>
                <a:cs typeface="+mn-cs"/>
                <a:sym typeface="+mn-lt"/>
              </a:rPr>
              <a:t>安全性</a:t>
            </a:r>
            <a:endParaRPr lang="zh-CN" altLang="en-US" sz="4270" dirty="0">
              <a:latin typeface="微软雅黑" panose="020B0503020204020204" charset="-122"/>
              <a:ea typeface="微软雅黑" panose="020B0503020204020204" charset="-122"/>
              <a:cs typeface="+mn-cs"/>
              <a:sym typeface="+mn-lt"/>
            </a:endParaRPr>
          </a:p>
        </p:txBody>
      </p:sp>
      <p:pic>
        <p:nvPicPr>
          <p:cNvPr id="2" name="图片 1" descr="华仁药业logo.png"/>
          <p:cNvPicPr>
            <a:picLocks noChangeAspect="1"/>
          </p:cNvPicPr>
          <p:nvPr>
            <p:custDataLst>
              <p:tags r:id="rId2"/>
            </p:custDataLst>
          </p:nvPr>
        </p:nvPicPr>
        <p:blipFill>
          <a:blip r:embed="rId3" cstate="print"/>
          <a:stretch>
            <a:fillRect/>
          </a:stretch>
        </p:blipFill>
        <p:spPr>
          <a:xfrm>
            <a:off x="8976320" y="164638"/>
            <a:ext cx="2873587" cy="503767"/>
          </a:xfrm>
          <a:prstGeom prst="rect">
            <a:avLst/>
          </a:prstGeom>
        </p:spPr>
      </p:pic>
      <p:sp>
        <p:nvSpPr>
          <p:cNvPr id="10" name="rect"/>
          <p:cNvSpPr/>
          <p:nvPr/>
        </p:nvSpPr>
        <p:spPr>
          <a:xfrm>
            <a:off x="72190" y="57752"/>
            <a:ext cx="12012329" cy="6800248"/>
          </a:xfrm>
          <a:prstGeom prst="rect">
            <a:avLst/>
          </a:prstGeom>
          <a:solidFill>
            <a:srgbClr val="F3FBFE">
              <a:alpha val="100000"/>
            </a:srgbClr>
          </a:solidFill>
          <a:ln cap="flat">
            <a:miter lim="0"/>
          </a:ln>
        </p:spPr>
        <p:txBody>
          <a:bodyPr rtlCol="0"/>
          <a:lstStyle/>
          <a:p>
            <a:pPr algn="ctr"/>
            <a:endParaRPr lang="zh-CN" altLang="en-US" sz="1350"/>
          </a:p>
        </p:txBody>
      </p:sp>
      <p:sp>
        <p:nvSpPr>
          <p:cNvPr id="12" name="文本框 11"/>
          <p:cNvSpPr txBox="1"/>
          <p:nvPr/>
        </p:nvSpPr>
        <p:spPr>
          <a:xfrm>
            <a:off x="238863" y="565820"/>
            <a:ext cx="10012043" cy="1014730"/>
          </a:xfrm>
          <a:prstGeom prst="rect">
            <a:avLst/>
          </a:prstGeom>
          <a:noFill/>
        </p:spPr>
        <p:txBody>
          <a:bodyPr wrap="square">
            <a:spAutoFit/>
          </a:bodyPr>
          <a:lstStyle/>
          <a:p>
            <a:r>
              <a:rPr lang="zh-CN" altLang="en-US" sz="3000" b="1" dirty="0">
                <a:solidFill>
                  <a:schemeClr val="accent1"/>
                </a:solidFill>
                <a:latin typeface="微软雅黑" panose="020B0503020204020204" charset="-122"/>
                <a:ea typeface="微软雅黑" panose="020B0503020204020204" charset="-122"/>
              </a:rPr>
              <a:t>创新性        </a:t>
            </a:r>
            <a:r>
              <a:rPr lang="en-US" altLang="zh-CN" b="1" i="0" u="none" strike="noStrike" dirty="0">
                <a:solidFill>
                  <a:srgbClr val="000000"/>
                </a:solidFill>
                <a:effectLst/>
                <a:latin typeface="微软雅黑" panose="020B0503020204020204" charset="-122"/>
                <a:ea typeface="微软雅黑" panose="020B0503020204020204" charset="-122"/>
                <a:cs typeface="微软雅黑" panose="020B0503020204020204" charset="-122"/>
              </a:rPr>
              <a:t> </a:t>
            </a:r>
            <a:endParaRPr lang="en-US" altLang="zh-CN" b="1" i="0" u="none" strike="noStrike" dirty="0">
              <a:solidFill>
                <a:srgbClr val="000000"/>
              </a:solidFill>
              <a:effectLst/>
              <a:highlight>
                <a:srgbClr val="FFFF00"/>
              </a:highlight>
              <a:latin typeface="微软雅黑" panose="020B0503020204020204" charset="-122"/>
              <a:ea typeface="微软雅黑" panose="020B0503020204020204" charset="-122"/>
              <a:cs typeface="微软雅黑" panose="020B0503020204020204" charset="-122"/>
            </a:endParaRPr>
          </a:p>
          <a:p>
            <a:endParaRPr lang="zh-CN" altLang="en-US" sz="3000" b="1" dirty="0">
              <a:solidFill>
                <a:schemeClr val="accent1"/>
              </a:solidFill>
              <a:latin typeface="微软雅黑" panose="020B0503020204020204" charset="-122"/>
              <a:ea typeface="微软雅黑" panose="020B0503020204020204" charset="-122"/>
            </a:endParaRPr>
          </a:p>
        </p:txBody>
      </p:sp>
      <p:pic>
        <p:nvPicPr>
          <p:cNvPr id="13" name="图片 12" descr="华仁药业logo.png"/>
          <p:cNvPicPr>
            <a:picLocks noChangeAspect="1"/>
          </p:cNvPicPr>
          <p:nvPr>
            <p:custDataLst>
              <p:tags r:id="rId4"/>
            </p:custDataLst>
          </p:nvPr>
        </p:nvPicPr>
        <p:blipFill>
          <a:blip r:embed="rId3" cstate="print"/>
          <a:stretch>
            <a:fillRect/>
          </a:stretch>
        </p:blipFill>
        <p:spPr>
          <a:xfrm>
            <a:off x="9079550" y="161892"/>
            <a:ext cx="2873587" cy="503767"/>
          </a:xfrm>
          <a:prstGeom prst="rect">
            <a:avLst/>
          </a:prstGeom>
        </p:spPr>
      </p:pic>
      <p:sp>
        <p:nvSpPr>
          <p:cNvPr id="4" name="文本框 3"/>
          <p:cNvSpPr txBox="1"/>
          <p:nvPr>
            <p:custDataLst>
              <p:tags r:id="rId5"/>
            </p:custDataLst>
          </p:nvPr>
        </p:nvSpPr>
        <p:spPr>
          <a:xfrm>
            <a:off x="893308" y="1039529"/>
            <a:ext cx="10370092" cy="3561329"/>
          </a:xfrm>
          <a:prstGeom prst="rect">
            <a:avLst/>
          </a:prstGeom>
          <a:noFill/>
        </p:spPr>
        <p:txBody>
          <a:bodyPr wrap="square">
            <a:noAutofit/>
          </a:bodyPr>
          <a:lstStyle/>
          <a:p>
            <a:pPr marL="342900" lvl="0" indent="-342900" algn="just">
              <a:lnSpc>
                <a:spcPct val="150000"/>
              </a:lnSpc>
              <a:buFont typeface="Wingdings" panose="05000000000000000000" pitchFamily="2" charset="2"/>
              <a:buChar char="Ø"/>
            </a:pPr>
            <a:r>
              <a:rPr lang="zh-CN" altLang="en-US" sz="1350" kern="100" dirty="0">
                <a:effectLst/>
                <a:latin typeface="微软雅黑" panose="020B0503020204020204" charset="-122"/>
                <a:ea typeface="微软雅黑" panose="020B0503020204020204" charset="-122"/>
                <a:cs typeface="微软雅黑" panose="020B0503020204020204" charset="-122"/>
              </a:rPr>
              <a:t>复方电解质注射液</a:t>
            </a:r>
            <a:r>
              <a:rPr lang="en-US" altLang="zh-CN" sz="1350" kern="100" dirty="0">
                <a:latin typeface="微软雅黑" panose="020B0503020204020204" charset="-122"/>
                <a:ea typeface="微软雅黑" panose="020B0503020204020204" charset="-122"/>
                <a:cs typeface="微软雅黑" panose="020B0503020204020204" charset="-122"/>
              </a:rPr>
              <a:t>(V) </a:t>
            </a:r>
            <a:r>
              <a:rPr lang="zh-CN" altLang="en-US" sz="1350" kern="100" dirty="0">
                <a:effectLst/>
                <a:latin typeface="微软雅黑" panose="020B0503020204020204" charset="-122"/>
                <a:ea typeface="微软雅黑" panose="020B0503020204020204" charset="-122"/>
                <a:cs typeface="微软雅黑" panose="020B0503020204020204" charset="-122"/>
              </a:rPr>
              <a:t>创新点：</a:t>
            </a:r>
            <a:endParaRPr lang="zh-CN" altLang="en-US" sz="1350" kern="100" dirty="0">
              <a:effectLst/>
              <a:latin typeface="微软雅黑" panose="020B0503020204020204" charset="-122"/>
              <a:ea typeface="微软雅黑" panose="020B0503020204020204" charset="-122"/>
              <a:cs typeface="微软雅黑" panose="020B0503020204020204" charset="-122"/>
            </a:endParaRPr>
          </a:p>
          <a:p>
            <a:pPr lvl="0" indent="355600" algn="just">
              <a:lnSpc>
                <a:spcPct val="150000"/>
              </a:lnSpc>
            </a:pPr>
            <a:r>
              <a:rPr lang="zh-CN" altLang="en-US" sz="1350" kern="100" dirty="0">
                <a:effectLst/>
                <a:latin typeface="微软雅黑" panose="020B0503020204020204" charset="-122"/>
                <a:ea typeface="微软雅黑" panose="020B0503020204020204" charset="-122"/>
                <a:cs typeface="微软雅黑" panose="020B0503020204020204" charset="-122"/>
              </a:rPr>
              <a:t>本品含有钠离子、镁离子、钾离子、氯离子、醋酸根、葡萄糖酸根、磷酸根，</a:t>
            </a:r>
            <a:endParaRPr lang="en-US" altLang="zh-CN" sz="1350" kern="100" dirty="0">
              <a:effectLst/>
              <a:latin typeface="微软雅黑" panose="020B0503020204020204" charset="-122"/>
              <a:ea typeface="微软雅黑" panose="020B0503020204020204" charset="-122"/>
              <a:cs typeface="微软雅黑" panose="020B0503020204020204" charset="-122"/>
            </a:endParaRPr>
          </a:p>
          <a:p>
            <a:pPr lvl="0" indent="355600" algn="just">
              <a:lnSpc>
                <a:spcPct val="150000"/>
              </a:lnSpc>
            </a:pPr>
            <a:r>
              <a:rPr lang="zh-CN" altLang="en-US" sz="1350" kern="100" dirty="0">
                <a:effectLst/>
                <a:latin typeface="微软雅黑" panose="020B0503020204020204" charset="-122"/>
                <a:ea typeface="微软雅黑" panose="020B0503020204020204" charset="-122"/>
                <a:cs typeface="微软雅黑" panose="020B0503020204020204" charset="-122"/>
              </a:rPr>
              <a:t>不含有钙离子，不含乳酸，不含葡萄糖，低钾配方，</a:t>
            </a:r>
            <a:r>
              <a:rPr lang="en-US" altLang="zh-CN" sz="1350" kern="100" dirty="0">
                <a:effectLst/>
                <a:latin typeface="微软雅黑" panose="020B0503020204020204" charset="-122"/>
                <a:ea typeface="微软雅黑" panose="020B0503020204020204" charset="-122"/>
                <a:cs typeface="微软雅黑" panose="020B0503020204020204" charset="-122"/>
              </a:rPr>
              <a:t>pH</a:t>
            </a:r>
            <a:r>
              <a:rPr lang="zh-CN" altLang="en-US" sz="1350" kern="100" dirty="0">
                <a:effectLst/>
                <a:latin typeface="微软雅黑" panose="020B0503020204020204" charset="-122"/>
                <a:ea typeface="微软雅黑" panose="020B0503020204020204" charset="-122"/>
                <a:cs typeface="微软雅黑" panose="020B0503020204020204" charset="-122"/>
              </a:rPr>
              <a:t>值</a:t>
            </a:r>
            <a:r>
              <a:rPr lang="zh-CN" altLang="en-US" sz="1350" kern="100" dirty="0">
                <a:latin typeface="微软雅黑" panose="020B0503020204020204" charset="-122"/>
                <a:ea typeface="微软雅黑" panose="020B0503020204020204" charset="-122"/>
                <a:cs typeface="微软雅黑" panose="020B0503020204020204" charset="-122"/>
              </a:rPr>
              <a:t>和</a:t>
            </a:r>
            <a:r>
              <a:rPr lang="zh-CN" altLang="en-US" sz="1350" kern="100" dirty="0">
                <a:effectLst/>
                <a:latin typeface="微软雅黑" panose="020B0503020204020204" charset="-122"/>
                <a:ea typeface="微软雅黑" panose="020B0503020204020204" charset="-122"/>
                <a:cs typeface="微软雅黑" panose="020B0503020204020204" charset="-122"/>
              </a:rPr>
              <a:t>渗透压与血浆相似。</a:t>
            </a:r>
            <a:endParaRPr lang="en-US" altLang="zh-CN" sz="1350" kern="100" dirty="0">
              <a:effectLst/>
              <a:latin typeface="微软雅黑" panose="020B0503020204020204" charset="-122"/>
              <a:ea typeface="微软雅黑" panose="020B0503020204020204" charset="-122"/>
              <a:cs typeface="微软雅黑" panose="020B0503020204020204" charset="-122"/>
            </a:endParaRPr>
          </a:p>
          <a:p>
            <a:pPr lvl="0" indent="355600" algn="just">
              <a:lnSpc>
                <a:spcPct val="150000"/>
              </a:lnSpc>
            </a:pPr>
            <a:endParaRPr lang="zh-CN" altLang="en-US" sz="1350" kern="100" dirty="0">
              <a:effectLst/>
              <a:latin typeface="微软雅黑" panose="020B0503020204020204" charset="-122"/>
              <a:ea typeface="微软雅黑" panose="020B0503020204020204" charset="-122"/>
              <a:cs typeface="微软雅黑" panose="020B0503020204020204" charset="-122"/>
            </a:endParaRPr>
          </a:p>
          <a:p>
            <a:pPr marL="342900" lvl="0" indent="-342900" algn="just">
              <a:lnSpc>
                <a:spcPct val="150000"/>
              </a:lnSpc>
              <a:buFont typeface="Wingdings" panose="05000000000000000000" pitchFamily="2" charset="2"/>
              <a:buChar char="Ø"/>
            </a:pPr>
            <a:r>
              <a:rPr lang="en-US" altLang="zh-CN" sz="1350" kern="100" dirty="0">
                <a:effectLst/>
                <a:latin typeface="微软雅黑" panose="020B0503020204020204" charset="-122"/>
                <a:ea typeface="微软雅黑" panose="020B0503020204020204" charset="-122"/>
                <a:cs typeface="微软雅黑" panose="020B0503020204020204" charset="-122"/>
              </a:rPr>
              <a:t> </a:t>
            </a:r>
            <a:endParaRPr lang="en-US" altLang="zh-CN" sz="1350" b="1" dirty="0">
              <a:solidFill>
                <a:srgbClr val="FF0000"/>
              </a:solidFill>
              <a:latin typeface="微软雅黑" panose="020B0503020204020204" charset="-122"/>
              <a:ea typeface="微软雅黑" panose="020B0503020204020204" charset="-122"/>
              <a:sym typeface="+mn-ea"/>
            </a:endParaRPr>
          </a:p>
          <a:p>
            <a:pPr marL="355600" lvl="1" indent="101600" algn="just">
              <a:lnSpc>
                <a:spcPct val="150000"/>
              </a:lnSpc>
              <a:buFont typeface="Arial" panose="020B0604020202020204" pitchFamily="34" charset="0"/>
              <a:buChar char="•"/>
            </a:pPr>
            <a:endParaRPr lang="zh-CN" altLang="en-US" sz="1350" kern="100" dirty="0">
              <a:effectLst/>
              <a:latin typeface="微软雅黑" panose="020B0503020204020204" charset="-122"/>
              <a:ea typeface="微软雅黑" panose="020B0503020204020204" charset="-122"/>
              <a:cs typeface="微软雅黑" panose="020B0503020204020204" charset="-122"/>
            </a:endParaRPr>
          </a:p>
        </p:txBody>
      </p:sp>
      <p:graphicFrame>
        <p:nvGraphicFramePr>
          <p:cNvPr id="3" name="表格 2"/>
          <p:cNvGraphicFramePr>
            <a:graphicFrameLocks noGrp="1"/>
          </p:cNvGraphicFramePr>
          <p:nvPr/>
        </p:nvGraphicFramePr>
        <p:xfrm>
          <a:off x="1140594" y="2194560"/>
          <a:ext cx="10140315" cy="3091815"/>
        </p:xfrm>
        <a:graphic>
          <a:graphicData uri="http://schemas.openxmlformats.org/drawingml/2006/table">
            <a:tbl>
              <a:tblPr firstRow="1" bandRow="1">
                <a:tableStyleId>{5C22544A-7EE6-4342-B048-85BDC9FD1C3A}</a:tableStyleId>
              </a:tblPr>
              <a:tblGrid>
                <a:gridCol w="3442970"/>
                <a:gridCol w="3348990"/>
                <a:gridCol w="3348355"/>
              </a:tblGrid>
              <a:tr h="343535">
                <a:tc>
                  <a:txBody>
                    <a:bodyPr/>
                    <a:lstStyle/>
                    <a:p>
                      <a:r>
                        <a:rPr lang="zh-CN" altLang="en-US" sz="1350" dirty="0"/>
                        <a:t>特性</a:t>
                      </a:r>
                      <a:endParaRPr lang="zh-CN" altLang="en-US" sz="1350" dirty="0"/>
                    </a:p>
                  </a:txBody>
                  <a:tcPr marL="68580" marR="68580" marT="34290" marB="34290"/>
                </a:tc>
                <a:tc>
                  <a:txBody>
                    <a:bodyPr/>
                    <a:lstStyle/>
                    <a:p>
                      <a:r>
                        <a:rPr lang="zh-CN" altLang="en-US" sz="1350" dirty="0"/>
                        <a:t>优势</a:t>
                      </a:r>
                      <a:endParaRPr lang="zh-CN" altLang="en-US" sz="1350" dirty="0"/>
                    </a:p>
                  </a:txBody>
                  <a:tcPr marL="68580" marR="68580" marT="34290" marB="34290"/>
                </a:tc>
                <a:tc>
                  <a:txBody>
                    <a:bodyPr/>
                    <a:lstStyle/>
                    <a:p>
                      <a:r>
                        <a:rPr lang="zh-CN" altLang="en-US" sz="1350" dirty="0"/>
                        <a:t>利益</a:t>
                      </a:r>
                      <a:endParaRPr lang="zh-CN" altLang="en-US" sz="1350" dirty="0"/>
                    </a:p>
                  </a:txBody>
                  <a:tcPr marL="68580" marR="68580" marT="34290" marB="34290"/>
                </a:tc>
              </a:tr>
              <a:tr h="343535">
                <a:tc>
                  <a:txBody>
                    <a:bodyPr/>
                    <a:lstStyle/>
                    <a:p>
                      <a:r>
                        <a:rPr lang="zh-CN" altLang="en-US" sz="1350" kern="1200" dirty="0">
                          <a:solidFill>
                            <a:srgbClr val="FF0000"/>
                          </a:solidFill>
                          <a:latin typeface="微软雅黑" panose="020B0503020204020204" charset="-122"/>
                          <a:ea typeface="微软雅黑" panose="020B0503020204020204" charset="-122"/>
                          <a:cs typeface="+mn-cs"/>
                        </a:rPr>
                        <a:t>醋酸钠和磷酸盐双缓冲</a:t>
                      </a:r>
                      <a:endParaRPr lang="zh-CN" altLang="en-US" sz="1350" kern="1200" dirty="0">
                        <a:solidFill>
                          <a:srgbClr val="FF0000"/>
                        </a:solidFill>
                        <a:latin typeface="微软雅黑" panose="020B0503020204020204" charset="-122"/>
                        <a:ea typeface="微软雅黑" panose="020B0503020204020204" charset="-122"/>
                        <a:cs typeface="+mn-cs"/>
                      </a:endParaRPr>
                    </a:p>
                  </a:txBody>
                  <a:tcPr marL="68580" marR="68580" marT="34290" marB="34290"/>
                </a:tc>
                <a:tc>
                  <a:txBody>
                    <a:bodyPr/>
                    <a:lstStyle/>
                    <a:p>
                      <a:r>
                        <a:rPr lang="zh-CN" altLang="en-US" sz="1350" kern="1200" dirty="0">
                          <a:solidFill>
                            <a:schemeClr val="dk1"/>
                          </a:solidFill>
                          <a:latin typeface="微软雅黑" panose="020B0503020204020204" charset="-122"/>
                          <a:ea typeface="微软雅黑" panose="020B0503020204020204" charset="-122"/>
                          <a:cs typeface="+mn-cs"/>
                        </a:rPr>
                        <a:t>抗酸缓冲性好，代谢快无蓄积</a:t>
                      </a:r>
                      <a:endParaRPr lang="zh-CN" altLang="en-US" sz="1350" kern="1200" dirty="0">
                        <a:solidFill>
                          <a:schemeClr val="dk1"/>
                        </a:solidFill>
                        <a:latin typeface="微软雅黑" panose="020B0503020204020204" charset="-122"/>
                        <a:ea typeface="微软雅黑" panose="020B0503020204020204" charset="-122"/>
                        <a:cs typeface="+mn-cs"/>
                      </a:endParaRPr>
                    </a:p>
                  </a:txBody>
                  <a:tcPr marL="68580" marR="68580" marT="34290" marB="34290"/>
                </a:tc>
                <a:tc>
                  <a:txBody>
                    <a:bodyPr/>
                    <a:lstStyle/>
                    <a:p>
                      <a:r>
                        <a:rPr lang="zh-CN" altLang="en-US" sz="1350" kern="1200" dirty="0">
                          <a:solidFill>
                            <a:schemeClr val="dk1"/>
                          </a:solidFill>
                          <a:latin typeface="微软雅黑" panose="020B0503020204020204" charset="-122"/>
                          <a:ea typeface="微软雅黑" panose="020B0503020204020204" charset="-122"/>
                          <a:cs typeface="+mn-cs"/>
                        </a:rPr>
                        <a:t>不会引起酸中毒</a:t>
                      </a:r>
                      <a:endParaRPr lang="zh-CN" altLang="en-US" sz="1350" kern="1200" dirty="0">
                        <a:solidFill>
                          <a:schemeClr val="dk1"/>
                        </a:solidFill>
                        <a:latin typeface="微软雅黑" panose="020B0503020204020204" charset="-122"/>
                        <a:ea typeface="微软雅黑" panose="020B0503020204020204" charset="-122"/>
                        <a:cs typeface="+mn-cs"/>
                      </a:endParaRPr>
                    </a:p>
                  </a:txBody>
                  <a:tcPr marL="68580" marR="68580" marT="34290" marB="34290"/>
                </a:tc>
              </a:tr>
              <a:tr h="343535">
                <a:tc>
                  <a:txBody>
                    <a:bodyPr/>
                    <a:lstStyle/>
                    <a:p>
                      <a:r>
                        <a:rPr lang="zh-CN" altLang="en-US" sz="1350" kern="1200" dirty="0">
                          <a:solidFill>
                            <a:schemeClr val="dk1"/>
                          </a:solidFill>
                          <a:latin typeface="微软雅黑" panose="020B0503020204020204" charset="-122"/>
                          <a:ea typeface="微软雅黑" panose="020B0503020204020204" charset="-122"/>
                          <a:cs typeface="+mn-cs"/>
                        </a:rPr>
                        <a:t>不含乳酸根</a:t>
                      </a:r>
                      <a:endParaRPr lang="zh-CN" altLang="en-US" sz="1350" kern="1200" dirty="0">
                        <a:solidFill>
                          <a:schemeClr val="dk1"/>
                        </a:solidFill>
                        <a:latin typeface="微软雅黑" panose="020B0503020204020204" charset="-122"/>
                        <a:ea typeface="微软雅黑" panose="020B0503020204020204" charset="-122"/>
                        <a:cs typeface="+mn-cs"/>
                      </a:endParaRPr>
                    </a:p>
                  </a:txBody>
                  <a:tcPr marL="68580" marR="68580" marT="34290" marB="34290"/>
                </a:tc>
                <a:tc>
                  <a:txBody>
                    <a:bodyPr/>
                    <a:lstStyle/>
                    <a:p>
                      <a:r>
                        <a:rPr lang="zh-CN" altLang="en-US" sz="1350" kern="1200" dirty="0">
                          <a:solidFill>
                            <a:schemeClr val="dk1"/>
                          </a:solidFill>
                          <a:latin typeface="微软雅黑" panose="020B0503020204020204" charset="-122"/>
                          <a:ea typeface="微软雅黑" panose="020B0503020204020204" charset="-122"/>
                          <a:cs typeface="+mn-cs"/>
                        </a:rPr>
                        <a:t>避免乳酸转化为葡萄糖</a:t>
                      </a:r>
                      <a:endParaRPr lang="zh-CN" altLang="en-US" sz="1350" kern="1200" dirty="0">
                        <a:solidFill>
                          <a:schemeClr val="dk1"/>
                        </a:solidFill>
                        <a:latin typeface="微软雅黑" panose="020B0503020204020204" charset="-122"/>
                        <a:ea typeface="微软雅黑" panose="020B0503020204020204" charset="-122"/>
                        <a:cs typeface="+mn-cs"/>
                      </a:endParaRPr>
                    </a:p>
                  </a:txBody>
                  <a:tcPr marL="68580" marR="68580" marT="34290" marB="34290"/>
                </a:tc>
                <a:tc>
                  <a:txBody>
                    <a:bodyPr/>
                    <a:lstStyle/>
                    <a:p>
                      <a:r>
                        <a:rPr lang="zh-CN" altLang="en-US" sz="1350" kern="1200" dirty="0">
                          <a:solidFill>
                            <a:schemeClr val="dk1"/>
                          </a:solidFill>
                          <a:latin typeface="微软雅黑" panose="020B0503020204020204" charset="-122"/>
                          <a:ea typeface="微软雅黑" panose="020B0503020204020204" charset="-122"/>
                          <a:cs typeface="+mn-cs"/>
                        </a:rPr>
                        <a:t>不会导致血糖升高</a:t>
                      </a:r>
                      <a:endParaRPr lang="zh-CN" altLang="en-US" sz="1350" kern="1200" dirty="0">
                        <a:solidFill>
                          <a:schemeClr val="dk1"/>
                        </a:solidFill>
                        <a:latin typeface="微软雅黑" panose="020B0503020204020204" charset="-122"/>
                        <a:ea typeface="微软雅黑" panose="020B0503020204020204" charset="-122"/>
                        <a:cs typeface="+mn-cs"/>
                      </a:endParaRPr>
                    </a:p>
                  </a:txBody>
                  <a:tcPr marL="68580" marR="68580" marT="34290" marB="34290"/>
                </a:tc>
              </a:tr>
              <a:tr h="343535">
                <a:tc>
                  <a:txBody>
                    <a:bodyPr/>
                    <a:lstStyle/>
                    <a:p>
                      <a:r>
                        <a:rPr lang="zh-CN" altLang="en-US" sz="1350" kern="1200" dirty="0">
                          <a:solidFill>
                            <a:schemeClr val="dk1"/>
                          </a:solidFill>
                          <a:latin typeface="微软雅黑" panose="020B0503020204020204" charset="-122"/>
                          <a:ea typeface="微软雅黑" panose="020B0503020204020204" charset="-122"/>
                          <a:cs typeface="+mn-cs"/>
                        </a:rPr>
                        <a:t>所含离子种类和浓度</a:t>
                      </a:r>
                      <a:endParaRPr lang="zh-CN" altLang="en-US" sz="1350" kern="1200" dirty="0">
                        <a:solidFill>
                          <a:schemeClr val="dk1"/>
                        </a:solidFill>
                        <a:latin typeface="微软雅黑" panose="020B0503020204020204" charset="-122"/>
                        <a:ea typeface="微软雅黑" panose="020B0503020204020204" charset="-122"/>
                        <a:cs typeface="+mn-cs"/>
                      </a:endParaRPr>
                    </a:p>
                  </a:txBody>
                  <a:tcPr marL="68580" marR="68580" marT="34290" marB="34290"/>
                </a:tc>
                <a:tc>
                  <a:txBody>
                    <a:bodyPr/>
                    <a:lstStyle/>
                    <a:p>
                      <a:r>
                        <a:rPr lang="zh-CN" altLang="en-US" sz="1350" kern="1200" dirty="0">
                          <a:solidFill>
                            <a:schemeClr val="dk1"/>
                          </a:solidFill>
                          <a:latin typeface="微软雅黑" panose="020B0503020204020204" charset="-122"/>
                          <a:ea typeface="微软雅黑" panose="020B0503020204020204" charset="-122"/>
                          <a:cs typeface="+mn-cs"/>
                        </a:rPr>
                        <a:t>与血浆接近</a:t>
                      </a:r>
                      <a:endParaRPr lang="zh-CN" altLang="en-US" sz="1350" kern="1200" dirty="0">
                        <a:solidFill>
                          <a:schemeClr val="dk1"/>
                        </a:solidFill>
                        <a:latin typeface="微软雅黑" panose="020B0503020204020204" charset="-122"/>
                        <a:ea typeface="微软雅黑" panose="020B0503020204020204" charset="-122"/>
                        <a:cs typeface="+mn-cs"/>
                      </a:endParaRPr>
                    </a:p>
                  </a:txBody>
                  <a:tcPr marL="68580" marR="68580" marT="34290" marB="34290"/>
                </a:tc>
                <a:tc>
                  <a:txBody>
                    <a:bodyPr/>
                    <a:lstStyle/>
                    <a:p>
                      <a:r>
                        <a:rPr lang="zh-CN" altLang="en-US" sz="1350" kern="1200" dirty="0">
                          <a:solidFill>
                            <a:schemeClr val="dk1"/>
                          </a:solidFill>
                          <a:latin typeface="微软雅黑" panose="020B0503020204020204" charset="-122"/>
                          <a:ea typeface="微软雅黑" panose="020B0503020204020204" charset="-122"/>
                          <a:cs typeface="+mn-cs"/>
                        </a:rPr>
                        <a:t>血液相容性高</a:t>
                      </a:r>
                      <a:endParaRPr lang="zh-CN" altLang="en-US" sz="1350" kern="1200" dirty="0">
                        <a:solidFill>
                          <a:schemeClr val="dk1"/>
                        </a:solidFill>
                        <a:latin typeface="微软雅黑" panose="020B0503020204020204" charset="-122"/>
                        <a:ea typeface="微软雅黑" panose="020B0503020204020204" charset="-122"/>
                        <a:cs typeface="+mn-cs"/>
                      </a:endParaRPr>
                    </a:p>
                  </a:txBody>
                  <a:tcPr marL="68580" marR="68580" marT="34290" marB="34290"/>
                </a:tc>
              </a:tr>
              <a:tr h="343535">
                <a:tc>
                  <a:txBody>
                    <a:bodyPr/>
                    <a:lstStyle/>
                    <a:p>
                      <a:r>
                        <a:rPr lang="en-US" altLang="zh-CN" sz="1350" kern="1200" dirty="0">
                          <a:solidFill>
                            <a:srgbClr val="FF0000"/>
                          </a:solidFill>
                          <a:latin typeface="微软雅黑" panose="020B0503020204020204" charset="-122"/>
                          <a:ea typeface="微软雅黑" panose="020B0503020204020204" charset="-122"/>
                          <a:cs typeface="+mn-cs"/>
                        </a:rPr>
                        <a:t>PH</a:t>
                      </a:r>
                      <a:r>
                        <a:rPr lang="zh-CN" altLang="en-US" sz="1350" kern="1200" dirty="0">
                          <a:solidFill>
                            <a:srgbClr val="FF0000"/>
                          </a:solidFill>
                          <a:latin typeface="微软雅黑" panose="020B0503020204020204" charset="-122"/>
                          <a:ea typeface="微软雅黑" panose="020B0503020204020204" charset="-122"/>
                          <a:cs typeface="+mn-cs"/>
                        </a:rPr>
                        <a:t>值</a:t>
                      </a:r>
                      <a:endParaRPr lang="zh-CN" altLang="en-US" sz="1350" kern="1200" dirty="0">
                        <a:solidFill>
                          <a:srgbClr val="FF0000"/>
                        </a:solidFill>
                        <a:latin typeface="微软雅黑" panose="020B0503020204020204" charset="-122"/>
                        <a:ea typeface="微软雅黑" panose="020B0503020204020204" charset="-122"/>
                        <a:cs typeface="+mn-cs"/>
                      </a:endParaRPr>
                    </a:p>
                  </a:txBody>
                  <a:tcPr marL="68580" marR="68580" marT="34290" marB="34290"/>
                </a:tc>
                <a:tc>
                  <a:txBody>
                    <a:bodyPr/>
                    <a:lstStyle/>
                    <a:p>
                      <a:r>
                        <a:rPr lang="en-US" altLang="zh-CN" sz="1350" kern="1200" dirty="0">
                          <a:solidFill>
                            <a:schemeClr val="dk1"/>
                          </a:solidFill>
                          <a:latin typeface="微软雅黑" panose="020B0503020204020204" charset="-122"/>
                          <a:ea typeface="微软雅黑" panose="020B0503020204020204" charset="-122"/>
                          <a:cs typeface="+mn-cs"/>
                        </a:rPr>
                        <a:t>7.0-7.8 </a:t>
                      </a:r>
                      <a:r>
                        <a:rPr lang="zh-CN" altLang="en-US" sz="1350" kern="1200" dirty="0">
                          <a:solidFill>
                            <a:schemeClr val="dk1"/>
                          </a:solidFill>
                          <a:latin typeface="微软雅黑" panose="020B0503020204020204" charset="-122"/>
                          <a:ea typeface="微软雅黑" panose="020B0503020204020204" charset="-122"/>
                          <a:cs typeface="+mn-cs"/>
                        </a:rPr>
                        <a:t>，与血浆相近</a:t>
                      </a:r>
                      <a:endParaRPr lang="zh-CN" altLang="en-US" sz="1350" kern="1200" dirty="0">
                        <a:solidFill>
                          <a:schemeClr val="dk1"/>
                        </a:solidFill>
                        <a:latin typeface="微软雅黑" panose="020B0503020204020204" charset="-122"/>
                        <a:ea typeface="微软雅黑" panose="020B0503020204020204" charset="-122"/>
                        <a:cs typeface="+mn-cs"/>
                      </a:endParaRPr>
                    </a:p>
                  </a:txBody>
                  <a:tcPr marL="68580" marR="68580" marT="34290" marB="34290"/>
                </a:tc>
                <a:tc>
                  <a:txBody>
                    <a:bodyPr/>
                    <a:lstStyle/>
                    <a:p>
                      <a:r>
                        <a:rPr lang="zh-CN" altLang="en-US" sz="1350" kern="1200" dirty="0">
                          <a:solidFill>
                            <a:schemeClr val="dk1"/>
                          </a:solidFill>
                          <a:latin typeface="微软雅黑" panose="020B0503020204020204" charset="-122"/>
                          <a:ea typeface="微软雅黑" panose="020B0503020204020204" charset="-122"/>
                          <a:cs typeface="+mn-cs"/>
                        </a:rPr>
                        <a:t>静脉注射无痛感</a:t>
                      </a:r>
                      <a:endParaRPr lang="zh-CN" altLang="en-US" sz="1350" kern="1200" dirty="0">
                        <a:solidFill>
                          <a:schemeClr val="dk1"/>
                        </a:solidFill>
                        <a:latin typeface="微软雅黑" panose="020B0503020204020204" charset="-122"/>
                        <a:ea typeface="微软雅黑" panose="020B0503020204020204" charset="-122"/>
                        <a:cs typeface="+mn-cs"/>
                      </a:endParaRPr>
                    </a:p>
                  </a:txBody>
                  <a:tcPr marL="68580" marR="68580" marT="34290" marB="34290"/>
                </a:tc>
              </a:tr>
              <a:tr h="343535">
                <a:tc>
                  <a:txBody>
                    <a:bodyPr/>
                    <a:lstStyle/>
                    <a:p>
                      <a:r>
                        <a:rPr lang="zh-CN" altLang="en-US" sz="1350" kern="1200" dirty="0">
                          <a:solidFill>
                            <a:srgbClr val="FF0000"/>
                          </a:solidFill>
                          <a:latin typeface="微软雅黑" panose="020B0503020204020204" charset="-122"/>
                          <a:ea typeface="微软雅黑" panose="020B0503020204020204" charset="-122"/>
                          <a:cs typeface="+mn-cs"/>
                        </a:rPr>
                        <a:t>不含钙离子</a:t>
                      </a:r>
                      <a:endParaRPr lang="zh-CN" altLang="en-US" sz="1350" kern="1200" dirty="0">
                        <a:solidFill>
                          <a:srgbClr val="FF0000"/>
                        </a:solidFill>
                        <a:latin typeface="微软雅黑" panose="020B0503020204020204" charset="-122"/>
                        <a:ea typeface="微软雅黑" panose="020B0503020204020204" charset="-122"/>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350" kern="1200" dirty="0">
                          <a:solidFill>
                            <a:schemeClr val="dk1"/>
                          </a:solidFill>
                          <a:latin typeface="微软雅黑" panose="020B0503020204020204" charset="-122"/>
                          <a:ea typeface="微软雅黑" panose="020B0503020204020204" charset="-122"/>
                          <a:cs typeface="+mn-cs"/>
                        </a:rPr>
                        <a:t>-</a:t>
                      </a:r>
                      <a:endParaRPr lang="zh-CN" altLang="en-US" sz="1350" kern="1200" dirty="0">
                        <a:solidFill>
                          <a:schemeClr val="dk1"/>
                        </a:solidFill>
                        <a:latin typeface="微软雅黑" panose="020B0503020204020204" charset="-122"/>
                        <a:ea typeface="微软雅黑" panose="020B0503020204020204" charset="-122"/>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350" kern="1200" dirty="0">
                          <a:solidFill>
                            <a:schemeClr val="dk1"/>
                          </a:solidFill>
                          <a:latin typeface="微软雅黑" panose="020B0503020204020204" charset="-122"/>
                          <a:ea typeface="微软雅黑" panose="020B0503020204020204" charset="-122"/>
                          <a:cs typeface="+mn-cs"/>
                        </a:rPr>
                        <a:t>提高其他药物配伍安全性</a:t>
                      </a:r>
                      <a:endParaRPr lang="zh-CN" altLang="en-US" sz="1350" kern="1200" dirty="0">
                        <a:solidFill>
                          <a:schemeClr val="dk1"/>
                        </a:solidFill>
                        <a:latin typeface="微软雅黑" panose="020B0503020204020204" charset="-122"/>
                        <a:ea typeface="微软雅黑" panose="020B0503020204020204" charset="-122"/>
                        <a:cs typeface="+mn-cs"/>
                      </a:endParaRPr>
                    </a:p>
                  </a:txBody>
                  <a:tcPr marL="68580" marR="68580" marT="34290" marB="34290"/>
                </a:tc>
              </a:tr>
              <a:tr h="343535">
                <a:tc>
                  <a:txBody>
                    <a:bodyPr/>
                    <a:lstStyle/>
                    <a:p>
                      <a:r>
                        <a:rPr lang="zh-CN" altLang="en-US" sz="1350" kern="1200" dirty="0">
                          <a:solidFill>
                            <a:srgbClr val="FF0000"/>
                          </a:solidFill>
                          <a:latin typeface="微软雅黑" panose="020B0503020204020204" charset="-122"/>
                          <a:ea typeface="微软雅黑" panose="020B0503020204020204" charset="-122"/>
                          <a:cs typeface="+mn-cs"/>
                        </a:rPr>
                        <a:t>低钾配方</a:t>
                      </a:r>
                      <a:endParaRPr lang="zh-CN" altLang="en-US" sz="1350" kern="1200" dirty="0">
                        <a:solidFill>
                          <a:srgbClr val="FF0000"/>
                        </a:solidFill>
                        <a:latin typeface="微软雅黑" panose="020B0503020204020204" charset="-122"/>
                        <a:ea typeface="微软雅黑" panose="020B0503020204020204" charset="-122"/>
                        <a:cs typeface="+mn-cs"/>
                      </a:endParaRPr>
                    </a:p>
                  </a:txBody>
                  <a:tcPr marL="68580" marR="68580" marT="34290" marB="34290"/>
                </a:tc>
                <a:tc>
                  <a:txBody>
                    <a:bodyPr/>
                    <a:lstStyle/>
                    <a:p>
                      <a:r>
                        <a:rPr lang="en-US" altLang="zh-CN" sz="1350" kern="1200" dirty="0" err="1">
                          <a:solidFill>
                            <a:schemeClr val="dk1"/>
                          </a:solidFill>
                          <a:latin typeface="微软雅黑" panose="020B0503020204020204" charset="-122"/>
                          <a:ea typeface="微软雅黑" panose="020B0503020204020204" charset="-122"/>
                          <a:cs typeface="+mn-cs"/>
                        </a:rPr>
                        <a:t>Kcl</a:t>
                      </a:r>
                      <a:r>
                        <a:rPr lang="zh-CN" altLang="en-US" sz="1350" kern="1200" dirty="0">
                          <a:solidFill>
                            <a:schemeClr val="dk1"/>
                          </a:solidFill>
                          <a:latin typeface="微软雅黑" panose="020B0503020204020204" charset="-122"/>
                          <a:ea typeface="微软雅黑" panose="020B0503020204020204" charset="-122"/>
                          <a:cs typeface="+mn-cs"/>
                        </a:rPr>
                        <a:t>含量</a:t>
                      </a:r>
                      <a:r>
                        <a:rPr lang="en-US" altLang="zh-CN" sz="1350" kern="1200" dirty="0">
                          <a:solidFill>
                            <a:schemeClr val="dk1"/>
                          </a:solidFill>
                          <a:latin typeface="微软雅黑" panose="020B0503020204020204" charset="-122"/>
                          <a:ea typeface="微软雅黑" panose="020B0503020204020204" charset="-122"/>
                          <a:cs typeface="+mn-cs"/>
                        </a:rPr>
                        <a:t>0.37 g/1000ml</a:t>
                      </a:r>
                      <a:endParaRPr lang="zh-CN" altLang="en-US" sz="1350" kern="1200" dirty="0">
                        <a:solidFill>
                          <a:schemeClr val="dk1"/>
                        </a:solidFill>
                        <a:latin typeface="微软雅黑" panose="020B0503020204020204" charset="-122"/>
                        <a:ea typeface="微软雅黑" panose="020B0503020204020204" charset="-122"/>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350" kern="1200" dirty="0">
                          <a:solidFill>
                            <a:schemeClr val="dk1"/>
                          </a:solidFill>
                          <a:latin typeface="微软雅黑" panose="020B0503020204020204" charset="-122"/>
                          <a:ea typeface="微软雅黑" panose="020B0503020204020204" charset="-122"/>
                          <a:cs typeface="+mn-cs"/>
                        </a:rPr>
                        <a:t>适合不同程度补钾需要</a:t>
                      </a:r>
                      <a:endParaRPr lang="zh-CN" altLang="en-US" sz="1350" kern="1200" dirty="0">
                        <a:solidFill>
                          <a:schemeClr val="dk1"/>
                        </a:solidFill>
                        <a:latin typeface="微软雅黑" panose="020B0503020204020204" charset="-122"/>
                        <a:ea typeface="微软雅黑" panose="020B0503020204020204" charset="-122"/>
                        <a:cs typeface="+mn-cs"/>
                      </a:endParaRPr>
                    </a:p>
                  </a:txBody>
                  <a:tcPr marL="68580" marR="68580" marT="34290" marB="34290"/>
                </a:tc>
              </a:tr>
              <a:tr h="343535">
                <a:tc>
                  <a:txBody>
                    <a:bodyPr/>
                    <a:lstStyle/>
                    <a:p>
                      <a:r>
                        <a:rPr lang="zh-CN" altLang="en-US" sz="1350" kern="1200" dirty="0">
                          <a:solidFill>
                            <a:srgbClr val="FF0000"/>
                          </a:solidFill>
                          <a:latin typeface="微软雅黑" panose="020B0503020204020204" charset="-122"/>
                          <a:ea typeface="微软雅黑" panose="020B0503020204020204" charset="-122"/>
                          <a:cs typeface="+mn-cs"/>
                        </a:rPr>
                        <a:t>不含葡萄糖</a:t>
                      </a:r>
                      <a:endParaRPr lang="zh-CN" altLang="en-US" sz="1350" kern="1200" dirty="0">
                        <a:solidFill>
                          <a:srgbClr val="FF0000"/>
                        </a:solidFill>
                        <a:latin typeface="微软雅黑" panose="020B0503020204020204" charset="-122"/>
                        <a:ea typeface="微软雅黑" panose="020B0503020204020204" charset="-122"/>
                        <a:cs typeface="+mn-cs"/>
                      </a:endParaRPr>
                    </a:p>
                  </a:txBody>
                  <a:tcPr marL="68580" marR="68580" marT="34290" marB="34290"/>
                </a:tc>
                <a:tc>
                  <a:txBody>
                    <a:bodyPr/>
                    <a:lstStyle/>
                    <a:p>
                      <a:r>
                        <a:rPr lang="zh-CN" altLang="en-US" sz="1350" kern="1200" dirty="0">
                          <a:solidFill>
                            <a:schemeClr val="dk1"/>
                          </a:solidFill>
                          <a:latin typeface="微软雅黑" panose="020B0503020204020204" charset="-122"/>
                          <a:ea typeface="微软雅黑" panose="020B0503020204020204" charset="-122"/>
                          <a:cs typeface="+mn-cs"/>
                        </a:rPr>
                        <a:t>不影响血糖浓度</a:t>
                      </a:r>
                      <a:endParaRPr lang="zh-CN" altLang="en-US" sz="1350" kern="1200" dirty="0">
                        <a:solidFill>
                          <a:schemeClr val="dk1"/>
                        </a:solidFill>
                        <a:latin typeface="微软雅黑" panose="020B0503020204020204" charset="-122"/>
                        <a:ea typeface="微软雅黑" panose="020B0503020204020204" charset="-122"/>
                        <a:cs typeface="+mn-cs"/>
                      </a:endParaRPr>
                    </a:p>
                  </a:txBody>
                  <a:tcPr marL="68580" marR="68580" marT="34290" marB="34290"/>
                </a:tc>
                <a:tc>
                  <a:txBody>
                    <a:bodyPr/>
                    <a:lstStyle/>
                    <a:p>
                      <a:r>
                        <a:rPr lang="zh-CN" altLang="en-US" sz="1350" kern="1200" dirty="0">
                          <a:solidFill>
                            <a:schemeClr val="dk1"/>
                          </a:solidFill>
                          <a:latin typeface="微软雅黑" panose="020B0503020204020204" charset="-122"/>
                          <a:ea typeface="微软雅黑" panose="020B0503020204020204" charset="-122"/>
                          <a:cs typeface="+mn-cs"/>
                        </a:rPr>
                        <a:t>适合糖尿病患者快速补充血容量</a:t>
                      </a:r>
                      <a:endParaRPr lang="zh-CN" altLang="en-US" sz="1350" kern="1200" dirty="0">
                        <a:solidFill>
                          <a:schemeClr val="dk1"/>
                        </a:solidFill>
                        <a:latin typeface="微软雅黑" panose="020B0503020204020204" charset="-122"/>
                        <a:ea typeface="微软雅黑" panose="020B0503020204020204" charset="-122"/>
                        <a:cs typeface="+mn-cs"/>
                      </a:endParaRPr>
                    </a:p>
                  </a:txBody>
                  <a:tcPr marL="68580" marR="68580" marT="34290" marB="34290"/>
                </a:tc>
              </a:tr>
              <a:tr h="343535">
                <a:tc>
                  <a:txBody>
                    <a:bodyPr/>
                    <a:lstStyle/>
                    <a:p>
                      <a:r>
                        <a:rPr lang="zh-CN" altLang="en-US" sz="1350" kern="1200" dirty="0">
                          <a:solidFill>
                            <a:srgbClr val="FF0000"/>
                          </a:solidFill>
                          <a:latin typeface="微软雅黑" panose="020B0503020204020204" charset="-122"/>
                          <a:ea typeface="微软雅黑" panose="020B0503020204020204" charset="-122"/>
                          <a:cs typeface="+mn-cs"/>
                        </a:rPr>
                        <a:t>渗透压</a:t>
                      </a:r>
                      <a:endParaRPr lang="zh-CN" altLang="en-US" sz="1350" kern="1200" dirty="0">
                        <a:solidFill>
                          <a:srgbClr val="FF0000"/>
                        </a:solidFill>
                        <a:latin typeface="微软雅黑" panose="020B0503020204020204" charset="-122"/>
                        <a:ea typeface="微软雅黑" panose="020B0503020204020204" charset="-122"/>
                        <a:cs typeface="+mn-cs"/>
                      </a:endParaRPr>
                    </a:p>
                  </a:txBody>
                  <a:tcPr marL="68580" marR="68580" marT="34290" marB="34290"/>
                </a:tc>
                <a:tc>
                  <a:txBody>
                    <a:bodyPr/>
                    <a:lstStyle/>
                    <a:p>
                      <a:r>
                        <a:rPr lang="en-US" altLang="zh-CN" sz="1350" kern="1200" dirty="0">
                          <a:solidFill>
                            <a:schemeClr val="dk1"/>
                          </a:solidFill>
                          <a:latin typeface="微软雅黑" panose="020B0503020204020204" charset="-122"/>
                          <a:ea typeface="微软雅黑" panose="020B0503020204020204" charset="-122"/>
                          <a:cs typeface="+mn-cs"/>
                        </a:rPr>
                        <a:t>270-320mmol/</a:t>
                      </a:r>
                      <a:r>
                        <a:rPr lang="en-US" altLang="zh-CN" sz="1350" kern="1200" dirty="0" err="1">
                          <a:solidFill>
                            <a:schemeClr val="dk1"/>
                          </a:solidFill>
                          <a:latin typeface="微软雅黑" panose="020B0503020204020204" charset="-122"/>
                          <a:ea typeface="微软雅黑" panose="020B0503020204020204" charset="-122"/>
                          <a:cs typeface="+mn-cs"/>
                        </a:rPr>
                        <a:t>lL</a:t>
                      </a:r>
                      <a:r>
                        <a:rPr lang="zh-CN" altLang="en-US" sz="1350" kern="1200" dirty="0">
                          <a:solidFill>
                            <a:schemeClr val="dk1"/>
                          </a:solidFill>
                          <a:latin typeface="微软雅黑" panose="020B0503020204020204" charset="-122"/>
                          <a:ea typeface="微软雅黑" panose="020B0503020204020204" charset="-122"/>
                          <a:cs typeface="+mn-cs"/>
                        </a:rPr>
                        <a:t>，与血浆相近</a:t>
                      </a:r>
                      <a:endParaRPr lang="zh-CN" altLang="en-US" sz="1350" kern="1200" dirty="0">
                        <a:solidFill>
                          <a:schemeClr val="dk1"/>
                        </a:solidFill>
                        <a:latin typeface="微软雅黑" panose="020B0503020204020204" charset="-122"/>
                        <a:ea typeface="微软雅黑" panose="020B0503020204020204" charset="-122"/>
                        <a:cs typeface="+mn-cs"/>
                      </a:endParaRPr>
                    </a:p>
                  </a:txBody>
                  <a:tcPr marL="68580" marR="68580" marT="34290" marB="34290"/>
                </a:tc>
                <a:tc>
                  <a:txBody>
                    <a:bodyPr/>
                    <a:lstStyle/>
                    <a:p>
                      <a:r>
                        <a:rPr lang="zh-CN" altLang="en-US" sz="1350" kern="1200" dirty="0">
                          <a:solidFill>
                            <a:schemeClr val="dk1"/>
                          </a:solidFill>
                          <a:latin typeface="微软雅黑" panose="020B0503020204020204" charset="-122"/>
                          <a:ea typeface="微软雅黑" panose="020B0503020204020204" charset="-122"/>
                          <a:cs typeface="+mn-cs"/>
                        </a:rPr>
                        <a:t>快速补充血容量</a:t>
                      </a:r>
                      <a:endParaRPr lang="zh-CN" altLang="en-US" sz="1350" kern="1200" dirty="0">
                        <a:solidFill>
                          <a:schemeClr val="dk1"/>
                        </a:solidFill>
                        <a:latin typeface="微软雅黑" panose="020B0503020204020204" charset="-122"/>
                        <a:ea typeface="微软雅黑" panose="020B0503020204020204" charset="-122"/>
                        <a:cs typeface="+mn-cs"/>
                      </a:endParaRPr>
                    </a:p>
                  </a:txBody>
                  <a:tcPr marL="68580" marR="68580" marT="34290" marB="34290"/>
                </a:tc>
              </a:tr>
            </a:tbl>
          </a:graphicData>
        </a:graphic>
      </p:graphicFrame>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UNIT_TABLE_BEAUTIFY" val="smartTable{ec23d900-bb42-484c-ae29-f8ce22e19275}"/>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RESOURCE_RECORD_KEY" val="{&quot;13&quot;:[4364974]}"/>
  <p:tag name="COMMONDATA" val="eyJoZGlkIjoiM2FiNjgyNmNiZWIzMWEwMTllNTJkZTI3ZjA3ZmY1OGEifQ=="/>
</p:tagLst>
</file>

<file path=ppt/theme/theme1.xml><?xml version="1.0" encoding="utf-8"?>
<a:theme xmlns:a="http://schemas.openxmlformats.org/drawingml/2006/main" name="觅知网">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a:font script="Hant" typeface="新細明體"/>
        <a:font script="Arab" typeface="阿里巴巴普惠体"/>
        <a:font script="Hebr" typeface="阿里巴巴普惠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a:font script="Uigh" typeface="Microsoft Uighur"/>
        <a:font script="Geor" typeface="Sylfaen"/>
      </a:majorFont>
      <a:minorFont>
        <a:latin typeface="阿里巴巴普惠体"/>
        <a:ea typeface=""/>
        <a:cs typeface=""/>
        <a:font script="Jpan" typeface="ＭＳ Ｐゴシック"/>
        <a:font script="Hang" typeface="맑은 고딕"/>
        <a:font script="Hans" typeface="阿里巴巴普惠体"/>
        <a:font script="Hant" typeface="新細明體"/>
        <a:font script="Arab" typeface="阿里巴巴普惠体"/>
        <a:font script="Hebr" typeface="阿里巴巴普惠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a:font script="Hant" typeface="新細明體"/>
        <a:font script="Arab" typeface="阿里巴巴普惠体"/>
        <a:font script="Hebr" typeface="阿里巴巴普惠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a:font script="Uigh" typeface="Microsoft Uighur"/>
        <a:font script="Geor" typeface="Sylfaen"/>
      </a:majorFont>
      <a:minorFont>
        <a:latin typeface="阿里巴巴普惠体"/>
        <a:ea typeface=""/>
        <a:cs typeface=""/>
        <a:font script="Jpan" typeface="ＭＳ Ｐゴシック"/>
        <a:font script="Hang" typeface="맑은 고딕"/>
        <a:font script="Hans" typeface="阿里巴巴普惠体"/>
        <a:font script="Hant" typeface="新細明體"/>
        <a:font script="Arab" typeface="阿里巴巴普惠体"/>
        <a:font script="Hebr" typeface="阿里巴巴普惠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4842</Words>
  <Application>WPS 演示</Application>
  <PresentationFormat>宽屏</PresentationFormat>
  <Paragraphs>415</Paragraphs>
  <Slides>11</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11</vt:i4>
      </vt:variant>
    </vt:vector>
  </HeadingPairs>
  <TitlesOfParts>
    <vt:vector size="24" baseType="lpstr">
      <vt:lpstr>Arial</vt:lpstr>
      <vt:lpstr>宋体</vt:lpstr>
      <vt:lpstr>Wingdings</vt:lpstr>
      <vt:lpstr>阿里巴巴普惠体</vt:lpstr>
      <vt:lpstr>Wingdings</vt:lpstr>
      <vt:lpstr>微软雅黑</vt:lpstr>
      <vt:lpstr>Times New Roman</vt:lpstr>
      <vt:lpstr>TimesNewRoman</vt:lpstr>
      <vt:lpstr>Segoe Print</vt:lpstr>
      <vt:lpstr>华文楷体</vt:lpstr>
      <vt:lpstr>Times New Roman</vt:lpstr>
      <vt:lpstr>Arial Unicode MS</vt:lpstr>
      <vt:lpstr>觅知网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夏菁</cp:lastModifiedBy>
  <cp:revision>217</cp:revision>
  <dcterms:created xsi:type="dcterms:W3CDTF">2019-06-19T02:08:00Z</dcterms:created>
  <dcterms:modified xsi:type="dcterms:W3CDTF">2024-07-13T10:27:59Z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BF71FA2B144C4E78A918A338351EE095_13</vt:lpwstr>
  </property>
</Properties>
</file>