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tags/tag17.xml" ContentType="application/vnd.openxmlformats-officedocument.presentationml.tags+xml"/>
  <Override PartName="/ppt/notesSlides/notesSlide4.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13"/>
  </p:notesMasterIdLst>
  <p:sldIdLst>
    <p:sldId id="395" r:id="rId3"/>
    <p:sldId id="405" r:id="rId4"/>
    <p:sldId id="347" r:id="rId5"/>
    <p:sldId id="396" r:id="rId6"/>
    <p:sldId id="398" r:id="rId7"/>
    <p:sldId id="400" r:id="rId8"/>
    <p:sldId id="401" r:id="rId9"/>
    <p:sldId id="402" r:id="rId10"/>
    <p:sldId id="403" r:id="rId11"/>
    <p:sldId id="370"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95" d="100"/>
          <a:sy n="95" d="100"/>
        </p:scale>
        <p:origin x="424" y="64"/>
      </p:cViewPr>
      <p:guideLst>
        <p:guide orient="horz" pos="246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Microsoft%20Office%20PowerPoint%20&#20013;&#30340;&#22270;&#34920;"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icrosoft%20Office%20PowerPoint%20&#20013;&#30340;&#22270;&#34920;"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icrosoft%20Office%20PowerPoint%20&#20013;&#30340;&#22270;&#34920;"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icrosoft%20Office%20PowerPoint%20&#20013;&#30340;&#22270;&#34920;"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icrosoft%20Office%20PowerPoint%20&#20013;&#30340;&#22270;&#34920;"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66218650689265"/>
          <c:y val="9.1976495133062344E-2"/>
          <c:w val="0.85048087498060176"/>
          <c:h val="0.70873448619574364"/>
        </c:manualLayout>
      </c:layout>
      <c:barChart>
        <c:barDir val="col"/>
        <c:grouping val="clustered"/>
        <c:varyColors val="0"/>
        <c:ser>
          <c:idx val="0"/>
          <c:order val="0"/>
          <c:tx>
            <c:strRef>
              <c:f>'[Microsoft Office PowerPoint 中的图表]Sheet1'!$A$52</c:f>
              <c:strCache>
                <c:ptCount val="1"/>
                <c:pt idx="0">
                  <c:v>试验组</c:v>
                </c:pt>
              </c:strCache>
            </c:strRef>
          </c:tx>
          <c:spPr>
            <a:solidFill>
              <a:schemeClr val="tx2">
                <a:lumMod val="90000"/>
                <a:lumOff val="1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中的图表]Sheet1'!$B$51:$C$51</c:f>
              <c:strCache>
                <c:ptCount val="2"/>
                <c:pt idx="0">
                  <c:v>愈显率 </c:v>
                </c:pt>
                <c:pt idx="1">
                  <c:v>总有效率 </c:v>
                </c:pt>
              </c:strCache>
            </c:strRef>
          </c:cat>
          <c:val>
            <c:numRef>
              <c:f>'[Microsoft Office PowerPoint 中的图表]Sheet1'!$B$52:$C$52</c:f>
              <c:numCache>
                <c:formatCode>0.00%</c:formatCode>
                <c:ptCount val="2"/>
                <c:pt idx="0">
                  <c:v>0.53949999999999998</c:v>
                </c:pt>
                <c:pt idx="1">
                  <c:v>0.86500000000000177</c:v>
                </c:pt>
              </c:numCache>
            </c:numRef>
          </c:val>
          <c:extLst>
            <c:ext xmlns:c16="http://schemas.microsoft.com/office/drawing/2014/chart" uri="{C3380CC4-5D6E-409C-BE32-E72D297353CC}">
              <c16:uniqueId val="{00000000-4AAE-45FD-AB07-07D73D30C3D7}"/>
            </c:ext>
          </c:extLst>
        </c:ser>
        <c:ser>
          <c:idx val="1"/>
          <c:order val="1"/>
          <c:tx>
            <c:strRef>
              <c:f>'[Microsoft Office PowerPoint 中的图表]Sheet1'!$A$53</c:f>
              <c:strCache>
                <c:ptCount val="1"/>
                <c:pt idx="0">
                  <c:v>对照组 </c:v>
                </c:pt>
              </c:strCache>
            </c:strRef>
          </c:tx>
          <c:spPr>
            <a:solidFill>
              <a:schemeClr val="bg1">
                <a:lumMod val="5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中的图表]Sheet1'!$B$51:$C$51</c:f>
              <c:strCache>
                <c:ptCount val="2"/>
                <c:pt idx="0">
                  <c:v>愈显率 </c:v>
                </c:pt>
                <c:pt idx="1">
                  <c:v>总有效率 </c:v>
                </c:pt>
              </c:strCache>
            </c:strRef>
          </c:cat>
          <c:val>
            <c:numRef>
              <c:f>'[Microsoft Office PowerPoint 中的图表]Sheet1'!$B$53:$C$53</c:f>
              <c:numCache>
                <c:formatCode>0.00%</c:formatCode>
                <c:ptCount val="2"/>
                <c:pt idx="0">
                  <c:v>0.33920000000000089</c:v>
                </c:pt>
                <c:pt idx="1">
                  <c:v>0.78269999999999995</c:v>
                </c:pt>
              </c:numCache>
            </c:numRef>
          </c:val>
          <c:extLst>
            <c:ext xmlns:c16="http://schemas.microsoft.com/office/drawing/2014/chart" uri="{C3380CC4-5D6E-409C-BE32-E72D297353CC}">
              <c16:uniqueId val="{00000001-4AAE-45FD-AB07-07D73D30C3D7}"/>
            </c:ext>
          </c:extLst>
        </c:ser>
        <c:dLbls>
          <c:showLegendKey val="0"/>
          <c:showVal val="0"/>
          <c:showCatName val="0"/>
          <c:showSerName val="0"/>
          <c:showPercent val="0"/>
          <c:showBubbleSize val="0"/>
        </c:dLbls>
        <c:gapWidth val="150"/>
        <c:axId val="200251264"/>
        <c:axId val="200252800"/>
      </c:barChart>
      <c:catAx>
        <c:axId val="200251264"/>
        <c:scaling>
          <c:orientation val="minMax"/>
        </c:scaling>
        <c:delete val="0"/>
        <c:axPos val="b"/>
        <c:numFmt formatCode="General" sourceLinked="0"/>
        <c:majorTickMark val="out"/>
        <c:minorTickMark val="none"/>
        <c:tickLblPos val="nextTo"/>
        <c:txPr>
          <a:bodyPr/>
          <a:lstStyle/>
          <a:p>
            <a:pPr>
              <a:defRPr>
                <a:latin typeface="微软雅黑" pitchFamily="34" charset="-122"/>
                <a:ea typeface="微软雅黑" pitchFamily="34" charset="-122"/>
              </a:defRPr>
            </a:pPr>
            <a:endParaRPr lang="zh-CN"/>
          </a:p>
        </c:txPr>
        <c:crossAx val="200252800"/>
        <c:crosses val="autoZero"/>
        <c:auto val="1"/>
        <c:lblAlgn val="ctr"/>
        <c:lblOffset val="100"/>
        <c:noMultiLvlLbl val="0"/>
      </c:catAx>
      <c:valAx>
        <c:axId val="200252800"/>
        <c:scaling>
          <c:orientation val="minMax"/>
        </c:scaling>
        <c:delete val="0"/>
        <c:axPos val="l"/>
        <c:numFmt formatCode="0%" sourceLinked="0"/>
        <c:majorTickMark val="out"/>
        <c:minorTickMark val="none"/>
        <c:tickLblPos val="nextTo"/>
        <c:txPr>
          <a:bodyPr/>
          <a:lstStyle/>
          <a:p>
            <a:pPr>
              <a:defRPr sz="800">
                <a:latin typeface="微软雅黑" pitchFamily="34" charset="-122"/>
                <a:ea typeface="微软雅黑" pitchFamily="34" charset="-122"/>
              </a:defRPr>
            </a:pPr>
            <a:endParaRPr lang="zh-CN"/>
          </a:p>
        </c:txPr>
        <c:crossAx val="200251264"/>
        <c:crosses val="autoZero"/>
        <c:crossBetween val="between"/>
      </c:valAx>
    </c:plotArea>
    <c:legend>
      <c:legendPos val="r"/>
      <c:layout>
        <c:manualLayout>
          <c:xMode val="edge"/>
          <c:yMode val="edge"/>
          <c:x val="0.40416277014216506"/>
          <c:y val="4.2146763197682471E-2"/>
          <c:w val="0.17424339952364618"/>
          <c:h val="0.29555044591982443"/>
        </c:manualLayout>
      </c:layout>
      <c:overlay val="0"/>
      <c:txPr>
        <a:bodyPr/>
        <a:lstStyle/>
        <a:p>
          <a:pPr>
            <a:defRPr>
              <a:latin typeface="微软雅黑" pitchFamily="34" charset="-122"/>
              <a:ea typeface="微软雅黑" pitchFamily="34" charset="-122"/>
            </a:defRPr>
          </a:pPr>
          <a:endParaRPr lang="zh-CN"/>
        </a:p>
      </c:txPr>
    </c:legend>
    <c:plotVisOnly val="1"/>
    <c:dispBlanksAs val="gap"/>
    <c:showDLblsOverMax val="0"/>
  </c:chart>
  <c:spPr>
    <a:ln w="25400">
      <a:solidFill>
        <a:srgbClr val="E89A53">
          <a:lumMod val="75000"/>
        </a:srgbClr>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005133027547241"/>
          <c:y val="0.11475189463008455"/>
          <c:w val="0.83994866972452864"/>
          <c:h val="0.66797123516306034"/>
        </c:manualLayout>
      </c:layout>
      <c:barChart>
        <c:barDir val="col"/>
        <c:grouping val="clustered"/>
        <c:varyColors val="0"/>
        <c:ser>
          <c:idx val="0"/>
          <c:order val="0"/>
          <c:tx>
            <c:strRef>
              <c:f>'[Microsoft Office PowerPoint 中的图表]Sheet1'!$A$57</c:f>
              <c:strCache>
                <c:ptCount val="1"/>
                <c:pt idx="0">
                  <c:v>试验组</c:v>
                </c:pt>
              </c:strCache>
            </c:strRef>
          </c:tx>
          <c:spPr>
            <a:solidFill>
              <a:schemeClr val="tx2">
                <a:lumMod val="90000"/>
                <a:lumOff val="1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中的图表]Sheet1'!$B$56:$C$56</c:f>
              <c:strCache>
                <c:ptCount val="2"/>
                <c:pt idx="0">
                  <c:v>愈显率 </c:v>
                </c:pt>
                <c:pt idx="1">
                  <c:v>总有效率 </c:v>
                </c:pt>
              </c:strCache>
            </c:strRef>
          </c:cat>
          <c:val>
            <c:numRef>
              <c:f>'[Microsoft Office PowerPoint 中的图表]Sheet1'!$B$57:$C$57</c:f>
              <c:numCache>
                <c:formatCode>0.00%</c:formatCode>
                <c:ptCount val="2"/>
                <c:pt idx="0">
                  <c:v>0.39000000000000101</c:v>
                </c:pt>
                <c:pt idx="1">
                  <c:v>0.85040000000000004</c:v>
                </c:pt>
              </c:numCache>
            </c:numRef>
          </c:val>
          <c:extLst>
            <c:ext xmlns:c16="http://schemas.microsoft.com/office/drawing/2014/chart" uri="{C3380CC4-5D6E-409C-BE32-E72D297353CC}">
              <c16:uniqueId val="{00000000-ACD1-4A55-B736-3459AF581EC9}"/>
            </c:ext>
          </c:extLst>
        </c:ser>
        <c:ser>
          <c:idx val="1"/>
          <c:order val="1"/>
          <c:tx>
            <c:strRef>
              <c:f>'[Microsoft Office PowerPoint 中的图表]Sheet1'!$A$58</c:f>
              <c:strCache>
                <c:ptCount val="1"/>
                <c:pt idx="0">
                  <c:v>对照组 </c:v>
                </c:pt>
              </c:strCache>
            </c:strRef>
          </c:tx>
          <c:spPr>
            <a:solidFill>
              <a:schemeClr val="bg1">
                <a:lumMod val="5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中的图表]Sheet1'!$B$56:$C$56</c:f>
              <c:strCache>
                <c:ptCount val="2"/>
                <c:pt idx="0">
                  <c:v>愈显率 </c:v>
                </c:pt>
                <c:pt idx="1">
                  <c:v>总有效率 </c:v>
                </c:pt>
              </c:strCache>
            </c:strRef>
          </c:cat>
          <c:val>
            <c:numRef>
              <c:f>'[Microsoft Office PowerPoint 中的图表]Sheet1'!$B$58:$C$58</c:f>
              <c:numCache>
                <c:formatCode>0.00%</c:formatCode>
                <c:ptCount val="2"/>
                <c:pt idx="0">
                  <c:v>0.2261</c:v>
                </c:pt>
                <c:pt idx="1">
                  <c:v>0.75649999999999995</c:v>
                </c:pt>
              </c:numCache>
            </c:numRef>
          </c:val>
          <c:extLst>
            <c:ext xmlns:c16="http://schemas.microsoft.com/office/drawing/2014/chart" uri="{C3380CC4-5D6E-409C-BE32-E72D297353CC}">
              <c16:uniqueId val="{00000001-ACD1-4A55-B736-3459AF581EC9}"/>
            </c:ext>
          </c:extLst>
        </c:ser>
        <c:dLbls>
          <c:showLegendKey val="0"/>
          <c:showVal val="0"/>
          <c:showCatName val="0"/>
          <c:showSerName val="0"/>
          <c:showPercent val="0"/>
          <c:showBubbleSize val="0"/>
        </c:dLbls>
        <c:gapWidth val="150"/>
        <c:axId val="200270208"/>
        <c:axId val="200271744"/>
      </c:barChart>
      <c:catAx>
        <c:axId val="200270208"/>
        <c:scaling>
          <c:orientation val="minMax"/>
        </c:scaling>
        <c:delete val="0"/>
        <c:axPos val="b"/>
        <c:numFmt formatCode="General" sourceLinked="0"/>
        <c:majorTickMark val="out"/>
        <c:minorTickMark val="none"/>
        <c:tickLblPos val="nextTo"/>
        <c:txPr>
          <a:bodyPr/>
          <a:lstStyle/>
          <a:p>
            <a:pPr>
              <a:defRPr>
                <a:latin typeface="微软雅黑" pitchFamily="34" charset="-122"/>
                <a:ea typeface="微软雅黑" pitchFamily="34" charset="-122"/>
              </a:defRPr>
            </a:pPr>
            <a:endParaRPr lang="zh-CN"/>
          </a:p>
        </c:txPr>
        <c:crossAx val="200271744"/>
        <c:crosses val="autoZero"/>
        <c:auto val="1"/>
        <c:lblAlgn val="ctr"/>
        <c:lblOffset val="100"/>
        <c:noMultiLvlLbl val="0"/>
      </c:catAx>
      <c:valAx>
        <c:axId val="200271744"/>
        <c:scaling>
          <c:orientation val="minMax"/>
        </c:scaling>
        <c:delete val="0"/>
        <c:axPos val="l"/>
        <c:numFmt formatCode="0%" sourceLinked="0"/>
        <c:majorTickMark val="out"/>
        <c:minorTickMark val="none"/>
        <c:tickLblPos val="nextTo"/>
        <c:txPr>
          <a:bodyPr/>
          <a:lstStyle/>
          <a:p>
            <a:pPr>
              <a:defRPr sz="800">
                <a:latin typeface="微软雅黑" pitchFamily="34" charset="-122"/>
                <a:ea typeface="微软雅黑" pitchFamily="34" charset="-122"/>
              </a:defRPr>
            </a:pPr>
            <a:endParaRPr lang="zh-CN"/>
          </a:p>
        </c:txPr>
        <c:crossAx val="200270208"/>
        <c:crosses val="autoZero"/>
        <c:crossBetween val="between"/>
      </c:valAx>
    </c:plotArea>
    <c:legend>
      <c:legendPos val="r"/>
      <c:layout>
        <c:manualLayout>
          <c:xMode val="edge"/>
          <c:yMode val="edge"/>
          <c:x val="0.42305793183473522"/>
          <c:y val="9.3789180311286566E-2"/>
          <c:w val="0.21347198194909606"/>
          <c:h val="0.32222686581467391"/>
        </c:manualLayout>
      </c:layout>
      <c:overlay val="0"/>
      <c:txPr>
        <a:bodyPr/>
        <a:lstStyle/>
        <a:p>
          <a:pPr>
            <a:defRPr>
              <a:latin typeface="微软雅黑" pitchFamily="34" charset="-122"/>
              <a:ea typeface="微软雅黑" pitchFamily="34" charset="-122"/>
            </a:defRPr>
          </a:pPr>
          <a:endParaRPr lang="zh-CN"/>
        </a:p>
      </c:txPr>
    </c:legend>
    <c:plotVisOnly val="1"/>
    <c:dispBlanksAs val="gap"/>
    <c:showDLblsOverMax val="0"/>
  </c:chart>
  <c:spPr>
    <a:ln w="25400">
      <a:solidFill>
        <a:srgbClr val="E89A53">
          <a:lumMod val="75000"/>
        </a:srgbClr>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8220239210568662E-2"/>
          <c:y val="9.868906386701698E-2"/>
          <c:w val="0.91797428809734238"/>
          <c:h val="0.67156325459317934"/>
        </c:manualLayout>
      </c:layout>
      <c:barChart>
        <c:barDir val="col"/>
        <c:grouping val="clustered"/>
        <c:varyColors val="0"/>
        <c:ser>
          <c:idx val="0"/>
          <c:order val="0"/>
          <c:tx>
            <c:strRef>
              <c:f>'[Microsoft Office PowerPoint 中的图表]Sheet1'!$A$63</c:f>
              <c:strCache>
                <c:ptCount val="1"/>
                <c:pt idx="0">
                  <c:v>试验组</c:v>
                </c:pt>
              </c:strCache>
            </c:strRef>
          </c:tx>
          <c:spPr>
            <a:solidFill>
              <a:schemeClr val="tx2">
                <a:lumMod val="90000"/>
                <a:lumOff val="1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中的图表]Sheet1'!$B$62:$D$62</c:f>
              <c:strCache>
                <c:ptCount val="3"/>
                <c:pt idx="0">
                  <c:v>基线</c:v>
                </c:pt>
                <c:pt idx="1">
                  <c:v>治疗28天</c:v>
                </c:pt>
                <c:pt idx="2">
                  <c:v>发病180天</c:v>
                </c:pt>
              </c:strCache>
            </c:strRef>
          </c:cat>
          <c:val>
            <c:numRef>
              <c:f>'[Microsoft Office PowerPoint 中的图表]Sheet1'!$B$63:$D$63</c:f>
              <c:numCache>
                <c:formatCode>General</c:formatCode>
                <c:ptCount val="3"/>
                <c:pt idx="0">
                  <c:v>14.709999999999999</c:v>
                </c:pt>
                <c:pt idx="1">
                  <c:v>7.96</c:v>
                </c:pt>
                <c:pt idx="2">
                  <c:v>6.6899999999999995</c:v>
                </c:pt>
              </c:numCache>
            </c:numRef>
          </c:val>
          <c:extLst>
            <c:ext xmlns:c16="http://schemas.microsoft.com/office/drawing/2014/chart" uri="{C3380CC4-5D6E-409C-BE32-E72D297353CC}">
              <c16:uniqueId val="{00000000-0AF9-4E88-B860-094F958F781F}"/>
            </c:ext>
          </c:extLst>
        </c:ser>
        <c:ser>
          <c:idx val="1"/>
          <c:order val="1"/>
          <c:tx>
            <c:strRef>
              <c:f>'[Microsoft Office PowerPoint 中的图表]Sheet1'!$A$64</c:f>
              <c:strCache>
                <c:ptCount val="1"/>
                <c:pt idx="0">
                  <c:v>安慰剂 </c:v>
                </c:pt>
              </c:strCache>
            </c:strRef>
          </c:tx>
          <c:spPr>
            <a:solidFill>
              <a:schemeClr val="bg1">
                <a:lumMod val="50000"/>
              </a:schemeClr>
            </a:solidFill>
          </c:spPr>
          <c:invertIfNegative val="0"/>
          <c:dLbls>
            <c:spPr>
              <a:noFill/>
              <a:ln>
                <a:noFill/>
              </a:ln>
              <a:effectLst/>
            </c:spPr>
            <c:txPr>
              <a:bodyPr/>
              <a:lstStyle/>
              <a:p>
                <a:pPr>
                  <a:defRPr>
                    <a:latin typeface="微软雅黑" pitchFamily="34" charset="-122"/>
                    <a:ea typeface="微软雅黑"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中的图表]Sheet1'!$B$62:$D$62</c:f>
              <c:strCache>
                <c:ptCount val="3"/>
                <c:pt idx="0">
                  <c:v>基线</c:v>
                </c:pt>
                <c:pt idx="1">
                  <c:v>治疗28天</c:v>
                </c:pt>
                <c:pt idx="2">
                  <c:v>发病180天</c:v>
                </c:pt>
              </c:strCache>
            </c:strRef>
          </c:cat>
          <c:val>
            <c:numRef>
              <c:f>'[Microsoft Office PowerPoint 中的图表]Sheet1'!$B$64:$D$64</c:f>
              <c:numCache>
                <c:formatCode>General</c:formatCode>
                <c:ptCount val="3"/>
                <c:pt idx="0">
                  <c:v>14.139999999999999</c:v>
                </c:pt>
                <c:pt idx="1">
                  <c:v>9.75</c:v>
                </c:pt>
                <c:pt idx="2">
                  <c:v>8.3000000000000007</c:v>
                </c:pt>
              </c:numCache>
            </c:numRef>
          </c:val>
          <c:extLst>
            <c:ext xmlns:c16="http://schemas.microsoft.com/office/drawing/2014/chart" uri="{C3380CC4-5D6E-409C-BE32-E72D297353CC}">
              <c16:uniqueId val="{00000001-0AF9-4E88-B860-094F958F781F}"/>
            </c:ext>
          </c:extLst>
        </c:ser>
        <c:dLbls>
          <c:showLegendKey val="0"/>
          <c:showVal val="0"/>
          <c:showCatName val="0"/>
          <c:showSerName val="0"/>
          <c:showPercent val="0"/>
          <c:showBubbleSize val="0"/>
        </c:dLbls>
        <c:gapWidth val="150"/>
        <c:axId val="200307840"/>
        <c:axId val="200309376"/>
      </c:barChart>
      <c:catAx>
        <c:axId val="200307840"/>
        <c:scaling>
          <c:orientation val="minMax"/>
        </c:scaling>
        <c:delete val="0"/>
        <c:axPos val="b"/>
        <c:numFmt formatCode="General" sourceLinked="0"/>
        <c:majorTickMark val="out"/>
        <c:minorTickMark val="none"/>
        <c:tickLblPos val="nextTo"/>
        <c:txPr>
          <a:bodyPr/>
          <a:lstStyle/>
          <a:p>
            <a:pPr>
              <a:defRPr>
                <a:latin typeface="微软雅黑" pitchFamily="34" charset="-122"/>
                <a:ea typeface="微软雅黑" pitchFamily="34" charset="-122"/>
              </a:defRPr>
            </a:pPr>
            <a:endParaRPr lang="zh-CN"/>
          </a:p>
        </c:txPr>
        <c:crossAx val="200309376"/>
        <c:crosses val="autoZero"/>
        <c:auto val="1"/>
        <c:lblAlgn val="ctr"/>
        <c:lblOffset val="100"/>
        <c:noMultiLvlLbl val="0"/>
      </c:catAx>
      <c:valAx>
        <c:axId val="200309376"/>
        <c:scaling>
          <c:orientation val="minMax"/>
        </c:scaling>
        <c:delete val="0"/>
        <c:axPos val="l"/>
        <c:numFmt formatCode="General" sourceLinked="1"/>
        <c:majorTickMark val="out"/>
        <c:minorTickMark val="none"/>
        <c:tickLblPos val="nextTo"/>
        <c:txPr>
          <a:bodyPr/>
          <a:lstStyle/>
          <a:p>
            <a:pPr>
              <a:defRPr>
                <a:latin typeface="微软雅黑" pitchFamily="34" charset="-122"/>
                <a:ea typeface="微软雅黑" pitchFamily="34" charset="-122"/>
              </a:defRPr>
            </a:pPr>
            <a:endParaRPr lang="zh-CN"/>
          </a:p>
        </c:txPr>
        <c:crossAx val="200307840"/>
        <c:crosses val="autoZero"/>
        <c:crossBetween val="between"/>
      </c:valAx>
    </c:plotArea>
    <c:legend>
      <c:legendPos val="r"/>
      <c:layout>
        <c:manualLayout>
          <c:xMode val="edge"/>
          <c:yMode val="edge"/>
          <c:x val="0.55448456664988321"/>
          <c:y val="9.9262992125984592E-2"/>
          <c:w val="0.36555263700858637"/>
          <c:h val="0.15258512685914274"/>
        </c:manualLayout>
      </c:layout>
      <c:overlay val="0"/>
      <c:txPr>
        <a:bodyPr/>
        <a:lstStyle/>
        <a:p>
          <a:pPr>
            <a:defRPr>
              <a:latin typeface="微软雅黑" pitchFamily="34" charset="-122"/>
              <a:ea typeface="微软雅黑" pitchFamily="34" charset="-122"/>
            </a:defRPr>
          </a:pPr>
          <a:endParaRPr lang="zh-CN"/>
        </a:p>
      </c:txPr>
    </c:legend>
    <c:plotVisOnly val="1"/>
    <c:dispBlanksAs val="gap"/>
    <c:showDLblsOverMax val="0"/>
  </c:chart>
  <c:spPr>
    <a:ln w="22225">
      <a:solidFill>
        <a:srgbClr val="D86D14"/>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20372943578188"/>
          <c:y val="6.2858705161854767E-2"/>
          <c:w val="0.86279267379159597"/>
          <c:h val="0.76338644365185493"/>
        </c:manualLayout>
      </c:layout>
      <c:barChart>
        <c:barDir val="col"/>
        <c:grouping val="clustered"/>
        <c:varyColors val="0"/>
        <c:ser>
          <c:idx val="0"/>
          <c:order val="0"/>
          <c:tx>
            <c:strRef>
              <c:f>'[Microsoft Office PowerPoint 中的图表]Sheet1'!$B$20</c:f>
              <c:strCache>
                <c:ptCount val="1"/>
                <c:pt idx="0">
                  <c:v>实验组</c:v>
                </c:pt>
              </c:strCache>
            </c:strRef>
          </c:tx>
          <c:spPr>
            <a:solidFill>
              <a:schemeClr val="tx2">
                <a:lumMod val="90000"/>
                <a:lumOff val="10000"/>
              </a:schemeClr>
            </a:solidFill>
          </c:spPr>
          <c:invertIfNegative val="0"/>
          <c:dLbls>
            <c:dLbl>
              <c:idx val="2"/>
              <c:layout>
                <c:manualLayout>
                  <c:x val="8.8184646150427457E-3"/>
                  <c:y val="-3.040849867256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E7-4117-8476-F8634F00EF21}"/>
                </c:ext>
              </c:extLst>
            </c:dLbl>
            <c:dLbl>
              <c:idx val="3"/>
              <c:layout>
                <c:manualLayout>
                  <c:x val="-1.76369292300856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E7-4117-8476-F8634F00EF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中的图表]Sheet1'!$A$21:$A$24</c:f>
              <c:strCache>
                <c:ptCount val="4"/>
                <c:pt idx="0">
                  <c:v>临床痊愈</c:v>
                </c:pt>
                <c:pt idx="1">
                  <c:v>显效</c:v>
                </c:pt>
                <c:pt idx="2">
                  <c:v>有效</c:v>
                </c:pt>
                <c:pt idx="3">
                  <c:v>无效</c:v>
                </c:pt>
              </c:strCache>
            </c:strRef>
          </c:cat>
          <c:val>
            <c:numRef>
              <c:f>'[Microsoft Office PowerPoint 中的图表]Sheet1'!$B$21:$B$24</c:f>
              <c:numCache>
                <c:formatCode>0.00%</c:formatCode>
                <c:ptCount val="4"/>
                <c:pt idx="0">
                  <c:v>2.1300000000000006E-2</c:v>
                </c:pt>
                <c:pt idx="1">
                  <c:v>0.28940000000000032</c:v>
                </c:pt>
                <c:pt idx="2">
                  <c:v>0.51060000000000005</c:v>
                </c:pt>
                <c:pt idx="3">
                  <c:v>0.17870000000000041</c:v>
                </c:pt>
              </c:numCache>
            </c:numRef>
          </c:val>
          <c:extLst>
            <c:ext xmlns:c16="http://schemas.microsoft.com/office/drawing/2014/chart" uri="{C3380CC4-5D6E-409C-BE32-E72D297353CC}">
              <c16:uniqueId val="{00000002-71E7-4117-8476-F8634F00EF21}"/>
            </c:ext>
          </c:extLst>
        </c:ser>
        <c:ser>
          <c:idx val="1"/>
          <c:order val="1"/>
          <c:tx>
            <c:strRef>
              <c:f>'[Microsoft Office PowerPoint 中的图表]Sheet1'!$C$20</c:f>
              <c:strCache>
                <c:ptCount val="1"/>
                <c:pt idx="0">
                  <c:v>安慰剂</c:v>
                </c:pt>
              </c:strCache>
            </c:strRef>
          </c:tx>
          <c:spPr>
            <a:solidFill>
              <a:schemeClr val="bg1">
                <a:lumMod val="50000"/>
              </a:schemeClr>
            </a:solidFill>
          </c:spPr>
          <c:invertIfNegative val="0"/>
          <c:dLbls>
            <c:dLbl>
              <c:idx val="0"/>
              <c:layout>
                <c:manualLayout>
                  <c:x val="2.2862686038999786E-2"/>
                  <c:y val="-2.432679893804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E7-4117-8476-F8634F00EF21}"/>
                </c:ext>
              </c:extLst>
            </c:dLbl>
            <c:dLbl>
              <c:idx val="1"/>
              <c:layout>
                <c:manualLayout>
                  <c:x val="3.93564809671353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E7-4117-8476-F8634F00EF21}"/>
                </c:ext>
              </c:extLst>
            </c:dLbl>
            <c:dLbl>
              <c:idx val="2"/>
              <c:layout>
                <c:manualLayout>
                  <c:x val="1.1023080768803597E-2"/>
                  <c:y val="1.2163399469024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E7-4117-8476-F8634F00EF2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中的图表]Sheet1'!$A$21:$A$24</c:f>
              <c:strCache>
                <c:ptCount val="4"/>
                <c:pt idx="0">
                  <c:v>临床痊愈</c:v>
                </c:pt>
                <c:pt idx="1">
                  <c:v>显效</c:v>
                </c:pt>
                <c:pt idx="2">
                  <c:v>有效</c:v>
                </c:pt>
                <c:pt idx="3">
                  <c:v>无效</c:v>
                </c:pt>
              </c:strCache>
            </c:strRef>
          </c:cat>
          <c:val>
            <c:numRef>
              <c:f>'[Microsoft Office PowerPoint 中的图表]Sheet1'!$C$21:$C$24</c:f>
              <c:numCache>
                <c:formatCode>0.00%</c:formatCode>
                <c:ptCount val="4"/>
                <c:pt idx="0" formatCode="0%">
                  <c:v>0</c:v>
                </c:pt>
                <c:pt idx="1">
                  <c:v>0.1013</c:v>
                </c:pt>
                <c:pt idx="2">
                  <c:v>0.49360000000000032</c:v>
                </c:pt>
                <c:pt idx="3">
                  <c:v>0.40510000000000002</c:v>
                </c:pt>
              </c:numCache>
            </c:numRef>
          </c:val>
          <c:extLst>
            <c:ext xmlns:c16="http://schemas.microsoft.com/office/drawing/2014/chart" uri="{C3380CC4-5D6E-409C-BE32-E72D297353CC}">
              <c16:uniqueId val="{00000006-71E7-4117-8476-F8634F00EF21}"/>
            </c:ext>
          </c:extLst>
        </c:ser>
        <c:dLbls>
          <c:showLegendKey val="0"/>
          <c:showVal val="0"/>
          <c:showCatName val="0"/>
          <c:showSerName val="0"/>
          <c:showPercent val="0"/>
          <c:showBubbleSize val="0"/>
        </c:dLbls>
        <c:gapWidth val="150"/>
        <c:axId val="212142720"/>
        <c:axId val="212152704"/>
      </c:barChart>
      <c:catAx>
        <c:axId val="212142720"/>
        <c:scaling>
          <c:orientation val="minMax"/>
        </c:scaling>
        <c:delete val="0"/>
        <c:axPos val="b"/>
        <c:numFmt formatCode="General" sourceLinked="0"/>
        <c:majorTickMark val="out"/>
        <c:minorTickMark val="none"/>
        <c:tickLblPos val="nextTo"/>
        <c:txPr>
          <a:bodyPr/>
          <a:lstStyle/>
          <a:p>
            <a:pPr>
              <a:defRPr>
                <a:latin typeface="微软雅黑" pitchFamily="34" charset="-122"/>
                <a:ea typeface="微软雅黑" pitchFamily="34" charset="-122"/>
              </a:defRPr>
            </a:pPr>
            <a:endParaRPr lang="zh-CN"/>
          </a:p>
        </c:txPr>
        <c:crossAx val="212152704"/>
        <c:crosses val="autoZero"/>
        <c:auto val="1"/>
        <c:lblAlgn val="ctr"/>
        <c:lblOffset val="100"/>
        <c:noMultiLvlLbl val="0"/>
      </c:catAx>
      <c:valAx>
        <c:axId val="212152704"/>
        <c:scaling>
          <c:orientation val="minMax"/>
        </c:scaling>
        <c:delete val="0"/>
        <c:axPos val="l"/>
        <c:numFmt formatCode="0%" sourceLinked="0"/>
        <c:majorTickMark val="out"/>
        <c:minorTickMark val="none"/>
        <c:tickLblPos val="nextTo"/>
        <c:txPr>
          <a:bodyPr/>
          <a:lstStyle/>
          <a:p>
            <a:pPr>
              <a:defRPr sz="800">
                <a:latin typeface="微软雅黑" pitchFamily="34" charset="-122"/>
                <a:ea typeface="微软雅黑" pitchFamily="34" charset="-122"/>
              </a:defRPr>
            </a:pPr>
            <a:endParaRPr lang="zh-CN"/>
          </a:p>
        </c:txPr>
        <c:crossAx val="212142720"/>
        <c:crosses val="autoZero"/>
        <c:crossBetween val="between"/>
      </c:valAx>
    </c:plotArea>
    <c:legend>
      <c:legendPos val="r"/>
      <c:layout>
        <c:manualLayout>
          <c:xMode val="edge"/>
          <c:yMode val="edge"/>
          <c:x val="0.12337205588268001"/>
          <c:y val="0.10620132245842447"/>
          <c:w val="0.25288745694922787"/>
          <c:h val="0.16743438320210052"/>
        </c:manualLayout>
      </c:layout>
      <c:overlay val="0"/>
    </c:legend>
    <c:plotVisOnly val="1"/>
    <c:dispBlanksAs val="gap"/>
    <c:showDLblsOverMax val="0"/>
  </c:chart>
  <c:spPr>
    <a:ln w="25400">
      <a:solidFill>
        <a:srgbClr val="E89A53">
          <a:lumMod val="75000"/>
        </a:srgbClr>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'[Microsoft Office PowerPoint 中的图表]Sheet1'!$A$70</c:f>
              <c:strCache>
                <c:ptCount val="1"/>
                <c:pt idx="0">
                  <c:v>试验组</c:v>
                </c:pt>
              </c:strCache>
            </c:strRef>
          </c:tx>
          <c:spPr>
            <a:solidFill>
              <a:schemeClr val="tx2">
                <a:lumMod val="90000"/>
                <a:lumOff val="1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中的图表]Sheet1'!$B$69:$C$69</c:f>
              <c:strCache>
                <c:ptCount val="2"/>
                <c:pt idx="0">
                  <c:v>治疗28天</c:v>
                </c:pt>
                <c:pt idx="1">
                  <c:v>发病180天</c:v>
                </c:pt>
              </c:strCache>
            </c:strRef>
          </c:cat>
          <c:val>
            <c:numRef>
              <c:f>'[Microsoft Office PowerPoint 中的图表]Sheet1'!$B$70:$C$70</c:f>
              <c:numCache>
                <c:formatCode>General</c:formatCode>
                <c:ptCount val="2"/>
                <c:pt idx="0">
                  <c:v>1.28</c:v>
                </c:pt>
                <c:pt idx="1">
                  <c:v>1.3</c:v>
                </c:pt>
              </c:numCache>
            </c:numRef>
          </c:val>
          <c:extLst>
            <c:ext xmlns:c16="http://schemas.microsoft.com/office/drawing/2014/chart" uri="{C3380CC4-5D6E-409C-BE32-E72D297353CC}">
              <c16:uniqueId val="{00000000-AA06-4AC6-981B-EFF2E95B6A94}"/>
            </c:ext>
          </c:extLst>
        </c:ser>
        <c:ser>
          <c:idx val="1"/>
          <c:order val="1"/>
          <c:tx>
            <c:strRef>
              <c:f>'[Microsoft Office PowerPoint 中的图表]Sheet1'!$A$71</c:f>
              <c:strCache>
                <c:ptCount val="1"/>
                <c:pt idx="0">
                  <c:v>安慰剂 </c:v>
                </c:pt>
              </c:strCache>
            </c:strRef>
          </c:tx>
          <c:spPr>
            <a:solidFill>
              <a:schemeClr val="bg1">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Office PowerPoint 中的图表]Sheet1'!$B$69:$C$69</c:f>
              <c:strCache>
                <c:ptCount val="2"/>
                <c:pt idx="0">
                  <c:v>治疗28天</c:v>
                </c:pt>
                <c:pt idx="1">
                  <c:v>发病180天</c:v>
                </c:pt>
              </c:strCache>
            </c:strRef>
          </c:cat>
          <c:val>
            <c:numRef>
              <c:f>'[Microsoft Office PowerPoint 中的图表]Sheet1'!$B$71:$C$71</c:f>
              <c:numCache>
                <c:formatCode>General</c:formatCode>
                <c:ptCount val="2"/>
                <c:pt idx="0">
                  <c:v>0.92</c:v>
                </c:pt>
                <c:pt idx="1">
                  <c:v>0.95000000000000062</c:v>
                </c:pt>
              </c:numCache>
            </c:numRef>
          </c:val>
          <c:extLst>
            <c:ext xmlns:c16="http://schemas.microsoft.com/office/drawing/2014/chart" uri="{C3380CC4-5D6E-409C-BE32-E72D297353CC}">
              <c16:uniqueId val="{00000001-AA06-4AC6-981B-EFF2E95B6A94}"/>
            </c:ext>
          </c:extLst>
        </c:ser>
        <c:dLbls>
          <c:showLegendKey val="0"/>
          <c:showVal val="0"/>
          <c:showCatName val="0"/>
          <c:showSerName val="0"/>
          <c:showPercent val="0"/>
          <c:showBubbleSize val="0"/>
        </c:dLbls>
        <c:gapWidth val="150"/>
        <c:axId val="200712192"/>
        <c:axId val="200713728"/>
      </c:barChart>
      <c:catAx>
        <c:axId val="200712192"/>
        <c:scaling>
          <c:orientation val="minMax"/>
        </c:scaling>
        <c:delete val="0"/>
        <c:axPos val="b"/>
        <c:numFmt formatCode="General" sourceLinked="0"/>
        <c:majorTickMark val="out"/>
        <c:minorTickMark val="none"/>
        <c:tickLblPos val="nextTo"/>
        <c:txPr>
          <a:bodyPr/>
          <a:lstStyle/>
          <a:p>
            <a:pPr>
              <a:defRPr>
                <a:latin typeface="微软雅黑" pitchFamily="34" charset="-122"/>
                <a:ea typeface="微软雅黑" pitchFamily="34" charset="-122"/>
              </a:defRPr>
            </a:pPr>
            <a:endParaRPr lang="zh-CN"/>
          </a:p>
        </c:txPr>
        <c:crossAx val="200713728"/>
        <c:crosses val="autoZero"/>
        <c:auto val="1"/>
        <c:lblAlgn val="ctr"/>
        <c:lblOffset val="100"/>
        <c:noMultiLvlLbl val="0"/>
      </c:catAx>
      <c:valAx>
        <c:axId val="200713728"/>
        <c:scaling>
          <c:orientation val="minMax"/>
        </c:scaling>
        <c:delete val="0"/>
        <c:axPos val="l"/>
        <c:numFmt formatCode="General" sourceLinked="1"/>
        <c:majorTickMark val="out"/>
        <c:minorTickMark val="none"/>
        <c:tickLblPos val="nextTo"/>
        <c:txPr>
          <a:bodyPr/>
          <a:lstStyle/>
          <a:p>
            <a:pPr>
              <a:defRPr>
                <a:latin typeface="微软雅黑" pitchFamily="34" charset="-122"/>
                <a:ea typeface="微软雅黑" pitchFamily="34" charset="-122"/>
              </a:defRPr>
            </a:pPr>
            <a:endParaRPr lang="zh-CN"/>
          </a:p>
        </c:txPr>
        <c:crossAx val="200712192"/>
        <c:crosses val="autoZero"/>
        <c:crossBetween val="between"/>
      </c:valAx>
    </c:plotArea>
    <c:legend>
      <c:legendPos val="r"/>
      <c:overlay val="0"/>
      <c:txPr>
        <a:bodyPr/>
        <a:lstStyle/>
        <a:p>
          <a:pPr>
            <a:defRPr>
              <a:latin typeface="微软雅黑" pitchFamily="34" charset="-122"/>
              <a:ea typeface="微软雅黑" pitchFamily="34" charset="-122"/>
            </a:defRPr>
          </a:pPr>
          <a:endParaRPr lang="zh-CN"/>
        </a:p>
      </c:txPr>
    </c:legend>
    <c:plotVisOnly val="1"/>
    <c:dispBlanksAs val="gap"/>
    <c:showDLblsOverMax val="0"/>
  </c:chart>
  <c:spPr>
    <a:ln w="25400">
      <a:solidFill>
        <a:srgbClr val="D86D14"/>
      </a:solid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有效</c:v>
                </c:pt>
              </c:strCache>
            </c:strRef>
          </c:tx>
          <c:spPr>
            <a:solidFill>
              <a:srgbClr val="C00000"/>
            </a:solidFill>
            <a:ln>
              <a:noFill/>
            </a:ln>
            <a:effectLst/>
          </c:spPr>
          <c:invertIfNegative val="0"/>
          <c:dLbls>
            <c:dLbl>
              <c:idx val="0"/>
              <c:layout>
                <c:manualLayout>
                  <c:x val="-1.8911875764505665E-2"/>
                  <c:y val="-3.88556015703782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3F-4CDF-99F8-B644EFA63CA5}"/>
                </c:ext>
              </c:extLst>
            </c:dLbl>
            <c:dLbl>
              <c:idx val="1"/>
              <c:layout>
                <c:manualLayout>
                  <c:x val="-1.621017922671909E-2"/>
                  <c:y val="-3.88556015703789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3F-4CDF-99F8-B644EFA63C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治疗第四周</c:v>
                </c:pt>
                <c:pt idx="1">
                  <c:v>发病90天</c:v>
                </c:pt>
                <c:pt idx="2">
                  <c:v>发病后180天</c:v>
                </c:pt>
              </c:strCache>
            </c:strRef>
          </c:cat>
          <c:val>
            <c:numRef>
              <c:f>Sheet1!$B$2:$B$4</c:f>
              <c:numCache>
                <c:formatCode>0.00%</c:formatCode>
                <c:ptCount val="3"/>
                <c:pt idx="0">
                  <c:v>0.24460000000000001</c:v>
                </c:pt>
                <c:pt idx="1">
                  <c:v>0.39019999999999999</c:v>
                </c:pt>
                <c:pt idx="2">
                  <c:v>0.64600000000000002</c:v>
                </c:pt>
              </c:numCache>
            </c:numRef>
          </c:val>
          <c:extLst>
            <c:ext xmlns:c16="http://schemas.microsoft.com/office/drawing/2014/chart" uri="{C3380CC4-5D6E-409C-BE32-E72D297353CC}">
              <c16:uniqueId val="{00000002-623F-4CDF-99F8-B644EFA63CA5}"/>
            </c:ext>
          </c:extLst>
        </c:ser>
        <c:ser>
          <c:idx val="1"/>
          <c:order val="1"/>
          <c:tx>
            <c:strRef>
              <c:f>Sheet1!$C$1</c:f>
              <c:strCache>
                <c:ptCount val="1"/>
                <c:pt idx="0">
                  <c:v>无效</c:v>
                </c:pt>
              </c:strCache>
            </c:strRef>
          </c:tx>
          <c:spPr>
            <a:solidFill>
              <a:schemeClr val="bg2">
                <a:lumMod val="25000"/>
              </a:schemeClr>
            </a:solidFill>
            <a:ln>
              <a:noFill/>
            </a:ln>
            <a:effectLst/>
          </c:spPr>
          <c:invertIfNegative val="0"/>
          <c:dLbls>
            <c:dLbl>
              <c:idx val="2"/>
              <c:layout>
                <c:manualLayout>
                  <c:x val="3.567740332820124E-2"/>
                  <c:y val="4.36655398436009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3F-4CDF-99F8-B644EFA63C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治疗第四周</c:v>
                </c:pt>
                <c:pt idx="1">
                  <c:v>发病90天</c:v>
                </c:pt>
                <c:pt idx="2">
                  <c:v>发病后180天</c:v>
                </c:pt>
              </c:strCache>
            </c:strRef>
          </c:cat>
          <c:val>
            <c:numRef>
              <c:f>Sheet1!$C$2:$C$4</c:f>
              <c:numCache>
                <c:formatCode>0.00%</c:formatCode>
                <c:ptCount val="3"/>
                <c:pt idx="0">
                  <c:v>0.75539999999999996</c:v>
                </c:pt>
                <c:pt idx="1">
                  <c:v>0.60880000000000001</c:v>
                </c:pt>
                <c:pt idx="2">
                  <c:v>0.35399999999999998</c:v>
                </c:pt>
              </c:numCache>
            </c:numRef>
          </c:val>
          <c:extLst>
            <c:ext xmlns:c16="http://schemas.microsoft.com/office/drawing/2014/chart" uri="{C3380CC4-5D6E-409C-BE32-E72D297353CC}">
              <c16:uniqueId val="{00000004-623F-4CDF-99F8-B644EFA63CA5}"/>
            </c:ext>
          </c:extLst>
        </c:ser>
        <c:dLbls>
          <c:dLblPos val="outEnd"/>
          <c:showLegendKey val="0"/>
          <c:showVal val="1"/>
          <c:showCatName val="0"/>
          <c:showSerName val="0"/>
          <c:showPercent val="0"/>
          <c:showBubbleSize val="0"/>
        </c:dLbls>
        <c:gapWidth val="219"/>
        <c:axId val="1101945944"/>
        <c:axId val="1101955456"/>
      </c:barChart>
      <c:dateAx>
        <c:axId val="1101945944"/>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101955456"/>
        <c:crosses val="autoZero"/>
        <c:auto val="0"/>
        <c:lblOffset val="100"/>
        <c:baseTimeUnit val="days"/>
      </c:dateAx>
      <c:valAx>
        <c:axId val="1101955456"/>
        <c:scaling>
          <c:orientation val="minMax"/>
          <c:max val="1"/>
        </c:scaling>
        <c:delete val="0"/>
        <c:axPos val="l"/>
        <c:numFmt formatCode="0%" sourceLinked="0"/>
        <c:majorTickMark val="out"/>
        <c:minorTickMark val="none"/>
        <c:tickLblPos val="nextTo"/>
        <c:spPr>
          <a:noFill/>
          <a:ln>
            <a:solidFill>
              <a:schemeClr val="tx1">
                <a:lumMod val="50000"/>
                <a:lumOff val="50000"/>
              </a:schemeClr>
            </a:solidFill>
          </a:ln>
          <a:effectLst/>
        </c:spPr>
        <c:txPr>
          <a:bodyPr rot="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01945944"/>
        <c:crosses val="autoZero"/>
        <c:crossBetween val="between"/>
        <c:majorUnit val="0.2"/>
      </c:valAx>
      <c:spPr>
        <a:noFill/>
        <a:ln>
          <a:noFill/>
        </a:ln>
        <a:effectLst/>
      </c:spPr>
    </c:plotArea>
    <c:legend>
      <c:legendPos val="b"/>
      <c:layout>
        <c:manualLayout>
          <c:xMode val="edge"/>
          <c:yMode val="edge"/>
          <c:x val="0.3319935864310774"/>
          <c:y val="0.87929985229357543"/>
          <c:w val="0.32251590440222161"/>
          <c:h val="9.450082380026350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bar"/>
        <c:grouping val="clustered"/>
        <c:varyColors val="0"/>
        <c:ser>
          <c:idx val="0"/>
          <c:order val="0"/>
          <c:tx>
            <c:strRef>
              <c:f>Sheet1!$B$1</c:f>
              <c:strCache>
                <c:ptCount val="1"/>
                <c:pt idx="0">
                  <c:v>≤2分</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发病后180天</c:v>
                </c:pt>
                <c:pt idx="1">
                  <c:v>发病90天</c:v>
                </c:pt>
                <c:pt idx="2">
                  <c:v>治疗第四周</c:v>
                </c:pt>
                <c:pt idx="3">
                  <c:v>基线</c:v>
                </c:pt>
              </c:strCache>
            </c:strRef>
          </c:cat>
          <c:val>
            <c:numRef>
              <c:f>Sheet1!$B$2:$B$5</c:f>
              <c:numCache>
                <c:formatCode>0.00%</c:formatCode>
                <c:ptCount val="4"/>
                <c:pt idx="0">
                  <c:v>0.8891</c:v>
                </c:pt>
                <c:pt idx="1">
                  <c:v>0.87480000000000002</c:v>
                </c:pt>
                <c:pt idx="2">
                  <c:v>0.84260000000000002</c:v>
                </c:pt>
                <c:pt idx="3">
                  <c:v>0.67700000000000005</c:v>
                </c:pt>
              </c:numCache>
            </c:numRef>
          </c:val>
          <c:extLst>
            <c:ext xmlns:c16="http://schemas.microsoft.com/office/drawing/2014/chart" uri="{C3380CC4-5D6E-409C-BE32-E72D297353CC}">
              <c16:uniqueId val="{00000000-9F03-4D68-B8AC-944662357A76}"/>
            </c:ext>
          </c:extLst>
        </c:ser>
        <c:ser>
          <c:idx val="1"/>
          <c:order val="1"/>
          <c:tx>
            <c:strRef>
              <c:f>Sheet1!$C$1</c:f>
              <c:strCache>
                <c:ptCount val="1"/>
                <c:pt idx="0">
                  <c:v>＞2分</c:v>
                </c:pt>
              </c:strCache>
            </c:strRef>
          </c:tx>
          <c:spPr>
            <a:solidFill>
              <a:schemeClr val="accent4"/>
            </a:solidFill>
            <a:ln>
              <a:noFill/>
            </a:ln>
            <a:effectLst/>
          </c:spPr>
          <c:invertIfNegative val="0"/>
          <c:dLbls>
            <c:delete val="1"/>
          </c:dLbls>
          <c:cat>
            <c:strRef>
              <c:f>Sheet1!$A$2:$A$5</c:f>
              <c:strCache>
                <c:ptCount val="4"/>
                <c:pt idx="0">
                  <c:v>发病后180天</c:v>
                </c:pt>
                <c:pt idx="1">
                  <c:v>发病90天</c:v>
                </c:pt>
                <c:pt idx="2">
                  <c:v>治疗第四周</c:v>
                </c:pt>
                <c:pt idx="3">
                  <c:v>基线</c:v>
                </c:pt>
              </c:strCache>
            </c:strRef>
          </c:cat>
          <c:val>
            <c:numRef>
              <c:f>Sheet1!$C$2:$C$5</c:f>
              <c:numCache>
                <c:formatCode>0.00%</c:formatCode>
                <c:ptCount val="4"/>
                <c:pt idx="0">
                  <c:v>0.1109</c:v>
                </c:pt>
                <c:pt idx="1">
                  <c:v>0.12520000000000001</c:v>
                </c:pt>
                <c:pt idx="2">
                  <c:v>0.15740000000000001</c:v>
                </c:pt>
                <c:pt idx="3">
                  <c:v>0.32300000000000001</c:v>
                </c:pt>
              </c:numCache>
            </c:numRef>
          </c:val>
          <c:extLst>
            <c:ext xmlns:c16="http://schemas.microsoft.com/office/drawing/2014/chart" uri="{C3380CC4-5D6E-409C-BE32-E72D297353CC}">
              <c16:uniqueId val="{00000001-9F03-4D68-B8AC-944662357A76}"/>
            </c:ext>
          </c:extLst>
        </c:ser>
        <c:dLbls>
          <c:showLegendKey val="0"/>
          <c:showVal val="1"/>
          <c:showCatName val="0"/>
          <c:showSerName val="0"/>
          <c:showPercent val="0"/>
          <c:showBubbleSize val="0"/>
        </c:dLbls>
        <c:gapWidth val="219"/>
        <c:axId val="1101945944"/>
        <c:axId val="1101955456"/>
      </c:barChart>
      <c:dateAx>
        <c:axId val="1101945944"/>
        <c:scaling>
          <c:orientation val="minMax"/>
        </c:scaling>
        <c:delete val="0"/>
        <c:axPos val="l"/>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101955456"/>
        <c:crosses val="autoZero"/>
        <c:auto val="0"/>
        <c:lblOffset val="100"/>
        <c:baseTimeUnit val="days"/>
      </c:dateAx>
      <c:valAx>
        <c:axId val="1101955456"/>
        <c:scaling>
          <c:orientation val="minMax"/>
          <c:max val="1"/>
        </c:scaling>
        <c:delete val="0"/>
        <c:axPos val="b"/>
        <c:numFmt formatCode="0%" sourceLinked="0"/>
        <c:majorTickMark val="out"/>
        <c:minorTickMark val="none"/>
        <c:tickLblPos val="nextTo"/>
        <c:spPr>
          <a:noFill/>
          <a:ln>
            <a:solidFill>
              <a:schemeClr val="tx1">
                <a:lumMod val="50000"/>
                <a:lumOff val="50000"/>
              </a:schemeClr>
            </a:solidFill>
          </a:ln>
          <a:effectLst/>
        </c:spPr>
        <c:txPr>
          <a:bodyPr rot="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0194594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rnd">
      <a:solidFill>
        <a:schemeClr val="tx1">
          <a:lumMod val="50000"/>
          <a:lumOff val="50000"/>
        </a:schemeClr>
      </a:solidFill>
      <a:round/>
    </a:ln>
    <a:effectLst>
      <a:outerShdw blurRad="50800" dist="38100" dir="5400000" algn="t" rotWithShape="0">
        <a:prstClr val="black">
          <a:alpha val="40000"/>
        </a:prstClr>
      </a:outerShdw>
    </a:effectLst>
  </c:spPr>
  <c:txPr>
    <a:bodyPr/>
    <a:lstStyle/>
    <a:p>
      <a:pPr>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DCDB-B2D4-4D8F-8AAC-CDCA5954F4B2}" type="datetimeFigureOut">
              <a:rPr lang="zh-CN" altLang="en-US" smtClean="0"/>
              <a:t>2024/7/12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051B5-468E-4E31-BF0F-BBE86D9FCDC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4</a:t>
            </a:fld>
            <a:endParaRPr lang="zh-CN" altLang="en-US"/>
          </a:p>
        </p:txBody>
      </p:sp>
    </p:spTree>
    <p:extLst>
      <p:ext uri="{BB962C8B-B14F-4D97-AF65-F5344CB8AC3E}">
        <p14:creationId xmlns:p14="http://schemas.microsoft.com/office/powerpoint/2010/main" val="129992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5</a:t>
            </a:fld>
            <a:endParaRPr lang="zh-CN" altLang="en-US"/>
          </a:p>
        </p:txBody>
      </p:sp>
    </p:spTree>
    <p:extLst>
      <p:ext uri="{BB962C8B-B14F-4D97-AF65-F5344CB8AC3E}">
        <p14:creationId xmlns:p14="http://schemas.microsoft.com/office/powerpoint/2010/main" val="349672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6</a:t>
            </a:fld>
            <a:endParaRPr lang="zh-CN" altLang="en-US"/>
          </a:p>
        </p:txBody>
      </p:sp>
    </p:spTree>
    <p:extLst>
      <p:ext uri="{BB962C8B-B14F-4D97-AF65-F5344CB8AC3E}">
        <p14:creationId xmlns:p14="http://schemas.microsoft.com/office/powerpoint/2010/main" val="387091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7</a:t>
            </a:fld>
            <a:endParaRPr lang="zh-CN" altLang="en-US"/>
          </a:p>
        </p:txBody>
      </p:sp>
    </p:spTree>
    <p:extLst>
      <p:ext uri="{BB962C8B-B14F-4D97-AF65-F5344CB8AC3E}">
        <p14:creationId xmlns:p14="http://schemas.microsoft.com/office/powerpoint/2010/main" val="247930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8</a:t>
            </a:fld>
            <a:endParaRPr lang="zh-CN" altLang="en-US"/>
          </a:p>
        </p:txBody>
      </p:sp>
    </p:spTree>
    <p:extLst>
      <p:ext uri="{BB962C8B-B14F-4D97-AF65-F5344CB8AC3E}">
        <p14:creationId xmlns:p14="http://schemas.microsoft.com/office/powerpoint/2010/main" val="355720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FB051B5-468E-4E31-BF0F-BBE86D9FCDC1}" type="slidenum">
              <a:rPr lang="zh-CN" altLang="en-US" smtClean="0"/>
              <a:t>9</a:t>
            </a:fld>
            <a:endParaRPr lang="zh-CN" altLang="en-US"/>
          </a:p>
        </p:txBody>
      </p:sp>
    </p:spTree>
    <p:extLst>
      <p:ext uri="{BB962C8B-B14F-4D97-AF65-F5344CB8AC3E}">
        <p14:creationId xmlns:p14="http://schemas.microsoft.com/office/powerpoint/2010/main" val="33753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t>2024/7/12</a:t>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t>2024/7/12</a:t>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75833C9-CF22-41C5-ACF0-533D843D6583}"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6.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notesSlide" Target="../notesSlides/notesSlide3.xml"/><Relationship Id="rId7" Type="http://schemas.openxmlformats.org/officeDocument/2006/relationships/chart" Target="../charts/chart3.xml"/><Relationship Id="rId2" Type="http://schemas.openxmlformats.org/officeDocument/2006/relationships/slideLayout" Target="../slideLayouts/slideLayout28.xml"/><Relationship Id="rId1" Type="http://schemas.openxmlformats.org/officeDocument/2006/relationships/tags" Target="../tags/tag1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png"/><Relationship Id="rId9"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1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02"/>
          <p:cNvPicPr>
            <a:picLocks noChangeAspect="1"/>
          </p:cNvPicPr>
          <p:nvPr/>
        </p:nvPicPr>
        <p:blipFill>
          <a:blip r:embed="rId2"/>
          <a:stretch>
            <a:fillRect/>
          </a:stretch>
        </p:blipFill>
        <p:spPr>
          <a:xfrm>
            <a:off x="-47065" y="-101600"/>
            <a:ext cx="12182475" cy="6959600"/>
          </a:xfrm>
          <a:prstGeom prst="rect">
            <a:avLst/>
          </a:prstGeom>
        </p:spPr>
      </p:pic>
      <p:sp>
        <p:nvSpPr>
          <p:cNvPr id="5" name="文本框 4"/>
          <p:cNvSpPr txBox="1"/>
          <p:nvPr/>
        </p:nvSpPr>
        <p:spPr>
          <a:xfrm>
            <a:off x="1055687" y="2183765"/>
            <a:ext cx="10080625" cy="1245235"/>
          </a:xfrm>
          <a:prstGeom prst="rect">
            <a:avLst/>
          </a:prstGeom>
          <a:noFill/>
        </p:spPr>
        <p:txBody>
          <a:bodyPr wrap="square" rtlCol="0" anchor="t">
            <a:spAutoFit/>
          </a:bodyPr>
          <a:lstStyle/>
          <a:p>
            <a:pPr algn="ctr">
              <a:lnSpc>
                <a:spcPct val="100000"/>
              </a:lnSpc>
            </a:pPr>
            <a:r>
              <a:rPr lang="zh-CN" altLang="en-US" sz="7500" b="1" dirty="0">
                <a:solidFill>
                  <a:schemeClr val="accent1"/>
                </a:solidFill>
                <a:effectLst/>
                <a:latin typeface="微软雅黑" panose="020B0503020204020204" pitchFamily="34" charset="-122"/>
                <a:ea typeface="微软雅黑" panose="020B0503020204020204" pitchFamily="34" charset="-122"/>
                <a:cs typeface="联盟起艺卢帅正锐黑体" panose="02000509000000000000" charset="-122"/>
                <a:sym typeface="阿里巴巴普惠体" panose="00020600040101010101" pitchFamily="18" charset="-122"/>
              </a:rPr>
              <a:t>蒺藜皂苷胶囊</a:t>
            </a:r>
            <a:endParaRPr lang="zh-CN" altLang="en-US" sz="7500" b="1" dirty="0">
              <a:solidFill>
                <a:schemeClr val="accent1"/>
              </a:solidFill>
              <a:effectLst/>
              <a:latin typeface="微软雅黑" panose="020B0503020204020204" pitchFamily="34" charset="-122"/>
              <a:ea typeface="微软雅黑" panose="020B0503020204020204" pitchFamily="34" charset="-122"/>
              <a:cs typeface="联盟起艺卢帅正锐黑体" panose="02000509000000000000" charset="-122"/>
            </a:endParaRPr>
          </a:p>
        </p:txBody>
      </p:sp>
      <p:pic>
        <p:nvPicPr>
          <p:cNvPr id="13" name="图片 12">
            <a:extLst>
              <a:ext uri="{FF2B5EF4-FFF2-40B4-BE49-F238E27FC236}">
                <a16:creationId xmlns:a16="http://schemas.microsoft.com/office/drawing/2014/main" id="{31876D8E-9240-C3C3-3D33-5E10C3BD3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947" y="4446265"/>
            <a:ext cx="2933700" cy="2200275"/>
          </a:xfrm>
          <a:prstGeom prst="rect">
            <a:avLst/>
          </a:prstGeom>
        </p:spPr>
      </p:pic>
      <p:pic>
        <p:nvPicPr>
          <p:cNvPr id="16" name="图片 15">
            <a:extLst>
              <a:ext uri="{FF2B5EF4-FFF2-40B4-BE49-F238E27FC236}">
                <a16:creationId xmlns:a16="http://schemas.microsoft.com/office/drawing/2014/main" id="{8D7F8704-2DE0-EE5D-B154-34F4BD453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778" y="100856"/>
            <a:ext cx="1445272" cy="1021974"/>
          </a:xfrm>
          <a:prstGeom prst="rect">
            <a:avLst/>
          </a:prstGeom>
        </p:spPr>
      </p:pic>
      <p:sp>
        <p:nvSpPr>
          <p:cNvPr id="17" name="副标题 2">
            <a:extLst>
              <a:ext uri="{FF2B5EF4-FFF2-40B4-BE49-F238E27FC236}">
                <a16:creationId xmlns:a16="http://schemas.microsoft.com/office/drawing/2014/main" id="{0FBCD563-428C-952E-E116-17D53CDC16AF}"/>
              </a:ext>
            </a:extLst>
          </p:cNvPr>
          <p:cNvSpPr txBox="1">
            <a:spLocks/>
          </p:cNvSpPr>
          <p:nvPr/>
        </p:nvSpPr>
        <p:spPr>
          <a:xfrm>
            <a:off x="4215652" y="4489935"/>
            <a:ext cx="4436151" cy="791430"/>
          </a:xfrm>
          <a:prstGeom prst="roundRect">
            <a:avLst>
              <a:gd name="adj" fmla="val 50000"/>
            </a:avLst>
          </a:prstGeom>
          <a:ln>
            <a:solidFill>
              <a:schemeClr val="accent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Arial" panose="020B0604020202020204" pitchFamily="34" charset="0"/>
              </a:rPr>
              <a:t>申报企业：长白山制药股份有限公司</a:t>
            </a:r>
          </a:p>
        </p:txBody>
      </p:sp>
      <p:sp>
        <p:nvSpPr>
          <p:cNvPr id="19" name="文本框 18">
            <a:extLst>
              <a:ext uri="{FF2B5EF4-FFF2-40B4-BE49-F238E27FC236}">
                <a16:creationId xmlns:a16="http://schemas.microsoft.com/office/drawing/2014/main" id="{399DD0D5-6839-0A42-6BF6-6DB8A5D0CE1F}"/>
              </a:ext>
            </a:extLst>
          </p:cNvPr>
          <p:cNvSpPr txBox="1"/>
          <p:nvPr/>
        </p:nvSpPr>
        <p:spPr>
          <a:xfrm>
            <a:off x="4397189" y="3767089"/>
            <a:ext cx="6158752" cy="369332"/>
          </a:xfrm>
          <a:prstGeom prst="rect">
            <a:avLst/>
          </a:prstGeom>
          <a:noFill/>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目录内药品调整申报-药品申报条件2</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片1副本"/>
          <p:cNvPicPr>
            <a:picLocks noChangeAspect="1"/>
          </p:cNvPicPr>
          <p:nvPr/>
        </p:nvPicPr>
        <p:blipFill>
          <a:blip r:embed="rId3"/>
          <a:stretch>
            <a:fillRect/>
          </a:stretch>
        </p:blipFill>
        <p:spPr>
          <a:xfrm>
            <a:off x="0" y="0"/>
            <a:ext cx="12190095" cy="6896100"/>
          </a:xfrm>
          <a:prstGeom prst="rect">
            <a:avLst/>
          </a:prstGeom>
        </p:spPr>
      </p:pic>
      <p:sp>
        <p:nvSpPr>
          <p:cNvPr id="11" name="文本框 10"/>
          <p:cNvSpPr txBox="1"/>
          <p:nvPr>
            <p:custDataLst>
              <p:tags r:id="rId1"/>
            </p:custDataLst>
          </p:nvPr>
        </p:nvSpPr>
        <p:spPr>
          <a:xfrm>
            <a:off x="4476987" y="3037529"/>
            <a:ext cx="3365025" cy="1015663"/>
          </a:xfrm>
          <a:prstGeom prst="rect">
            <a:avLst/>
          </a:prstGeom>
          <a:noFill/>
        </p:spPr>
        <p:txBody>
          <a:bodyPr wrap="none" rtlCol="0">
            <a:spAutoFit/>
          </a:bodyPr>
          <a:lstStyle/>
          <a:p>
            <a:pPr algn="ctr"/>
            <a:r>
              <a:rPr lang="zh-CN" altLang="en-US" sz="6000" spc="300" dirty="0">
                <a:solidFill>
                  <a:schemeClr val="tx1">
                    <a:lumMod val="65000"/>
                    <a:lumOff val="35000"/>
                  </a:schemeClr>
                </a:solidFill>
                <a:latin typeface="阿里巴巴普惠体 Medium" panose="00020600040101010101" charset="-122"/>
                <a:ea typeface="阿里巴巴普惠体 Medium" panose="00020600040101010101" charset="-122"/>
              </a:rPr>
              <a:t>感谢审阅</a:t>
            </a:r>
          </a:p>
        </p:txBody>
      </p:sp>
      <p:grpSp>
        <p:nvGrpSpPr>
          <p:cNvPr id="9" name="组合 8"/>
          <p:cNvGrpSpPr/>
          <p:nvPr/>
        </p:nvGrpSpPr>
        <p:grpSpPr>
          <a:xfrm>
            <a:off x="5077141" y="573560"/>
            <a:ext cx="2164715" cy="2145030"/>
            <a:chOff x="7901" y="1078"/>
            <a:chExt cx="3409" cy="3378"/>
          </a:xfrm>
        </p:grpSpPr>
        <p:pic>
          <p:nvPicPr>
            <p:cNvPr id="3" name="图片 2" descr="51miz-E411289-FD7C1B6E"/>
            <p:cNvPicPr>
              <a:picLocks noChangeAspect="1"/>
            </p:cNvPicPr>
            <p:nvPr/>
          </p:nvPicPr>
          <p:blipFill>
            <a:blip r:embed="rId4"/>
            <a:stretch>
              <a:fillRect/>
            </a:stretch>
          </p:blipFill>
          <p:spPr>
            <a:xfrm>
              <a:off x="7901" y="1078"/>
              <a:ext cx="3409" cy="3378"/>
            </a:xfrm>
            <a:prstGeom prst="rect">
              <a:avLst/>
            </a:prstGeom>
          </p:spPr>
        </p:pic>
        <p:sp>
          <p:nvSpPr>
            <p:cNvPr id="7" name="文本框 6"/>
            <p:cNvSpPr txBox="1"/>
            <p:nvPr/>
          </p:nvSpPr>
          <p:spPr>
            <a:xfrm>
              <a:off x="8873" y="2320"/>
              <a:ext cx="291" cy="1236"/>
            </a:xfrm>
            <a:prstGeom prst="rect">
              <a:avLst/>
            </a:prstGeom>
            <a:noFill/>
          </p:spPr>
          <p:txBody>
            <a:bodyPr wrap="none" rtlCol="0" anchor="t">
              <a:spAutoFit/>
            </a:bodyPr>
            <a:lstStyle/>
            <a:p>
              <a:endParaRPr lang="en-US" altLang="zh-CN" sz="4500" b="1" spc="300" dirty="0">
                <a:solidFill>
                  <a:schemeClr val="accent1"/>
                </a:solidFill>
                <a:latin typeface="阿里巴巴普惠体 Medium" panose="00020600040101010101" charset="-122"/>
                <a:ea typeface="阿里巴巴普惠体 Medium" panose="00020600040101010101" charset="-122"/>
                <a:sym typeface="+mn-ea"/>
              </a:endParaRPr>
            </a:p>
          </p:txBody>
        </p:sp>
      </p:grpSp>
      <p:pic>
        <p:nvPicPr>
          <p:cNvPr id="10" name="图片 9" descr="C:\Users\Administrator\Desktop\工作总结\51miz-E349415-3094AF01.png51miz-E349415-3094AF01"/>
          <p:cNvPicPr>
            <a:picLocks noChangeAspect="1"/>
          </p:cNvPicPr>
          <p:nvPr/>
        </p:nvPicPr>
        <p:blipFill>
          <a:blip r:embed="rId5"/>
          <a:srcRect/>
          <a:stretch>
            <a:fillRect/>
          </a:stretch>
        </p:blipFill>
        <p:spPr>
          <a:xfrm flipH="1">
            <a:off x="461645" y="2244408"/>
            <a:ext cx="3124835" cy="4613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58" presetClass="entr" presetSubtype="0" ac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ppt_w*2.5"/>
                                          </p:val>
                                        </p:tav>
                                        <p:tav tm="100000">
                                          <p:val>
                                            <p:strVal val="#ppt_w"/>
                                          </p:val>
                                        </p:tav>
                                      </p:tavLst>
                                    </p:anim>
                                    <p:anim calcmode="lin" valueType="num">
                                      <p:cBhvr>
                                        <p:cTn id="12" dur="500" fill="hold"/>
                                        <p:tgtEl>
                                          <p:spTgt spid="11"/>
                                        </p:tgtEl>
                                        <p:attrNameLst>
                                          <p:attrName>ppt_h</p:attrName>
                                        </p:attrNameLst>
                                      </p:cBhvr>
                                      <p:tavLst>
                                        <p:tav tm="0">
                                          <p:val>
                                            <p:strVal val="#ppt_h*0.01"/>
                                          </p:val>
                                        </p:tav>
                                        <p:tav tm="100000">
                                          <p:val>
                                            <p:strVal val="#ppt_h"/>
                                          </p:val>
                                        </p:tav>
                                      </p:tavLst>
                                    </p:anim>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h+1"/>
                                          </p:val>
                                        </p:tav>
                                        <p:tav tm="100000">
                                          <p:val>
                                            <p:strVal val="#ppt_y"/>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1miz-E1238549-2EF4AAD5-3840x1920"/>
          <p:cNvPicPr>
            <a:picLocks noChangeAspect="1"/>
          </p:cNvPicPr>
          <p:nvPr/>
        </p:nvPicPr>
        <p:blipFill>
          <a:blip r:embed="rId14"/>
          <a:srcRect l="26036" t="10405" r="13099" b="16457"/>
          <a:stretch>
            <a:fillRect/>
          </a:stretch>
        </p:blipFill>
        <p:spPr>
          <a:xfrm>
            <a:off x="0" y="0"/>
            <a:ext cx="12198350" cy="6930390"/>
          </a:xfrm>
          <a:prstGeom prst="rect">
            <a:avLst/>
          </a:prstGeom>
        </p:spPr>
      </p:pic>
      <p:grpSp>
        <p:nvGrpSpPr>
          <p:cNvPr id="22" name="组合 21"/>
          <p:cNvGrpSpPr/>
          <p:nvPr/>
        </p:nvGrpSpPr>
        <p:grpSpPr>
          <a:xfrm>
            <a:off x="1798955" y="1336040"/>
            <a:ext cx="3632200" cy="4131310"/>
            <a:chOff x="2852" y="1940"/>
            <a:chExt cx="5720" cy="6506"/>
          </a:xfrm>
        </p:grpSpPr>
        <p:pic>
          <p:nvPicPr>
            <p:cNvPr id="12" name="图片 11" descr="51miz-E301363-C306F7B4"/>
            <p:cNvPicPr>
              <a:picLocks noChangeAspect="1"/>
            </p:cNvPicPr>
            <p:nvPr/>
          </p:nvPicPr>
          <p:blipFill>
            <a:blip r:embed="rId15"/>
            <a:srcRect l="13099" t="13214" r="9415" b="8561"/>
            <a:stretch>
              <a:fillRect/>
            </a:stretch>
          </p:blipFill>
          <p:spPr>
            <a:xfrm>
              <a:off x="2852" y="1940"/>
              <a:ext cx="5720" cy="6506"/>
            </a:xfrm>
            <a:prstGeom prst="rect">
              <a:avLst/>
            </a:prstGeom>
          </p:spPr>
        </p:pic>
        <p:sp>
          <p:nvSpPr>
            <p:cNvPr id="11" name="文本框 10"/>
            <p:cNvSpPr txBox="1"/>
            <p:nvPr>
              <p:custDataLst>
                <p:tags r:id="rId11"/>
              </p:custDataLst>
            </p:nvPr>
          </p:nvSpPr>
          <p:spPr>
            <a:xfrm>
              <a:off x="4172" y="4200"/>
              <a:ext cx="2808" cy="1598"/>
            </a:xfrm>
            <a:prstGeom prst="rect">
              <a:avLst/>
            </a:prstGeom>
            <a:noFill/>
          </p:spPr>
          <p:txBody>
            <a:bodyPr wrap="none" rtlCol="0">
              <a:spAutoFit/>
            </a:bodyPr>
            <a:lstStyle/>
            <a:p>
              <a:pPr algn="ctr"/>
              <a:r>
                <a:rPr lang="zh-CN" altLang="en-US" sz="6000" spc="300" dirty="0">
                  <a:solidFill>
                    <a:schemeClr val="accent1"/>
                  </a:solidFill>
                  <a:latin typeface="微软雅黑" panose="020B0503020204020204" pitchFamily="34" charset="-122"/>
                  <a:ea typeface="微软雅黑" panose="020B0503020204020204" pitchFamily="34" charset="-122"/>
                </a:rPr>
                <a:t>目录</a:t>
              </a:r>
            </a:p>
          </p:txBody>
        </p:sp>
        <p:sp>
          <p:nvSpPr>
            <p:cNvPr id="14" name="文本框 13"/>
            <p:cNvSpPr txBox="1"/>
            <p:nvPr>
              <p:custDataLst>
                <p:tags r:id="rId12"/>
              </p:custDataLst>
            </p:nvPr>
          </p:nvSpPr>
          <p:spPr>
            <a:xfrm>
              <a:off x="4368" y="5517"/>
              <a:ext cx="2530" cy="628"/>
            </a:xfrm>
            <a:prstGeom prst="rect">
              <a:avLst/>
            </a:prstGeom>
            <a:noFill/>
          </p:spPr>
          <p:txBody>
            <a:bodyPr wrap="none" rtlCol="0">
              <a:spAutoFit/>
            </a:bodyPr>
            <a:lstStyle>
              <a:defPPr>
                <a:defRPr lang="zh-CN"/>
              </a:defPPr>
              <a:lvl1pPr algn="ctr">
                <a:defRPr sz="5400" spc="300">
                  <a:solidFill>
                    <a:schemeClr val="bg1"/>
                  </a:solidFill>
                  <a:latin typeface="方正俊黑简体" panose="02000000000000000000" pitchFamily="2" charset="-122"/>
                  <a:ea typeface="方正俊黑简体" panose="02000000000000000000" pitchFamily="2" charset="-122"/>
                </a:defRPr>
              </a:lvl1pPr>
            </a:lstStyle>
            <a:p>
              <a:r>
                <a:rPr lang="en-US" altLang="zh-CN" sz="2000" dirty="0">
                  <a:solidFill>
                    <a:schemeClr val="accent2"/>
                  </a:solidFill>
                  <a:latin typeface="微软雅黑" panose="020B0503020204020204" pitchFamily="34" charset="-122"/>
                  <a:ea typeface="微软雅黑" panose="020B0503020204020204" pitchFamily="34" charset="-122"/>
                </a:rPr>
                <a:t>Contents</a:t>
              </a:r>
            </a:p>
          </p:txBody>
        </p:sp>
      </p:grpSp>
      <p:grpSp>
        <p:nvGrpSpPr>
          <p:cNvPr id="10" name="组合 9"/>
          <p:cNvGrpSpPr/>
          <p:nvPr/>
        </p:nvGrpSpPr>
        <p:grpSpPr>
          <a:xfrm>
            <a:off x="6555740" y="1513205"/>
            <a:ext cx="3294380" cy="735330"/>
            <a:chOff x="10324" y="2383"/>
            <a:chExt cx="5188" cy="1158"/>
          </a:xfrm>
        </p:grpSpPr>
        <p:sp>
          <p:nvSpPr>
            <p:cNvPr id="31" name="任意多边形 30"/>
            <p:cNvSpPr/>
            <p:nvPr>
              <p:custDataLst>
                <p:tags r:id="rId9"/>
              </p:custDataLst>
            </p:nvPr>
          </p:nvSpPr>
          <p:spPr>
            <a:xfrm>
              <a:off x="10324" y="2383"/>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01</a:t>
              </a:r>
            </a:p>
          </p:txBody>
        </p:sp>
        <p:sp>
          <p:nvSpPr>
            <p:cNvPr id="15" name="文本框 14"/>
            <p:cNvSpPr txBox="1"/>
            <p:nvPr>
              <p:custDataLst>
                <p:tags r:id="rId10"/>
              </p:custDataLst>
            </p:nvPr>
          </p:nvSpPr>
          <p:spPr>
            <a:xfrm>
              <a:off x="11586" y="2494"/>
              <a:ext cx="3926"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药物基本信息</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grpSp>
        <p:nvGrpSpPr>
          <p:cNvPr id="9" name="组合 8"/>
          <p:cNvGrpSpPr/>
          <p:nvPr/>
        </p:nvGrpSpPr>
        <p:grpSpPr>
          <a:xfrm>
            <a:off x="6555740" y="2525395"/>
            <a:ext cx="2324100" cy="735330"/>
            <a:chOff x="10324" y="3977"/>
            <a:chExt cx="3660" cy="1158"/>
          </a:xfrm>
        </p:grpSpPr>
        <p:sp>
          <p:nvSpPr>
            <p:cNvPr id="33" name="任意多边形 32"/>
            <p:cNvSpPr/>
            <p:nvPr>
              <p:custDataLst>
                <p:tags r:id="rId7"/>
              </p:custDataLst>
            </p:nvPr>
          </p:nvSpPr>
          <p:spPr>
            <a:xfrm>
              <a:off x="10324" y="3977"/>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02</a:t>
              </a:r>
            </a:p>
          </p:txBody>
        </p:sp>
        <p:sp>
          <p:nvSpPr>
            <p:cNvPr id="16" name="文本框 15"/>
            <p:cNvSpPr txBox="1"/>
            <p:nvPr>
              <p:custDataLst>
                <p:tags r:id="rId8"/>
              </p:custDataLst>
            </p:nvPr>
          </p:nvSpPr>
          <p:spPr>
            <a:xfrm>
              <a:off x="11876" y="4074"/>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ctr"/>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安全性</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grpSp>
        <p:nvGrpSpPr>
          <p:cNvPr id="4" name="组合 3"/>
          <p:cNvGrpSpPr/>
          <p:nvPr/>
        </p:nvGrpSpPr>
        <p:grpSpPr>
          <a:xfrm>
            <a:off x="6555740" y="3537585"/>
            <a:ext cx="2354580" cy="735330"/>
            <a:chOff x="10324" y="5571"/>
            <a:chExt cx="3708" cy="1158"/>
          </a:xfrm>
        </p:grpSpPr>
        <p:sp>
          <p:nvSpPr>
            <p:cNvPr id="34" name="任意多边形 33"/>
            <p:cNvSpPr/>
            <p:nvPr>
              <p:custDataLst>
                <p:tags r:id="rId5"/>
              </p:custDataLst>
            </p:nvPr>
          </p:nvSpPr>
          <p:spPr>
            <a:xfrm>
              <a:off x="10324" y="5571"/>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03</a:t>
              </a:r>
            </a:p>
          </p:txBody>
        </p:sp>
        <p:sp>
          <p:nvSpPr>
            <p:cNvPr id="17" name="文本框 16"/>
            <p:cNvSpPr txBox="1"/>
            <p:nvPr>
              <p:custDataLst>
                <p:tags r:id="rId6"/>
              </p:custDataLst>
            </p:nvPr>
          </p:nvSpPr>
          <p:spPr>
            <a:xfrm>
              <a:off x="11924" y="5681"/>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Arial" panose="020B0604020202020204" pitchFamily="34" charset="0"/>
                  <a:ea typeface="微软雅黑" panose="020B0503020204020204" pitchFamily="34" charset="-122"/>
                  <a:sym typeface="Arial" panose="020B0604020202020204" pitchFamily="34" charset="0"/>
                </a:rPr>
                <a:t>有效性</a:t>
              </a:r>
              <a:endParaRPr lang="en-US" altLang="zh-CN" sz="2400" b="1"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6555740" y="4549140"/>
            <a:ext cx="2354580" cy="735330"/>
            <a:chOff x="10324" y="7164"/>
            <a:chExt cx="3708" cy="1158"/>
          </a:xfrm>
        </p:grpSpPr>
        <p:sp>
          <p:nvSpPr>
            <p:cNvPr id="35" name="任意多边形 34"/>
            <p:cNvSpPr/>
            <p:nvPr>
              <p:custDataLst>
                <p:tags r:id="rId3"/>
              </p:custDataLst>
            </p:nvPr>
          </p:nvSpPr>
          <p:spPr>
            <a:xfrm>
              <a:off x="10324" y="7164"/>
              <a:ext cx="998" cy="1158"/>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04</a:t>
              </a:r>
            </a:p>
          </p:txBody>
        </p:sp>
        <p:sp>
          <p:nvSpPr>
            <p:cNvPr id="18" name="文本框 17"/>
            <p:cNvSpPr txBox="1"/>
            <p:nvPr>
              <p:custDataLst>
                <p:tags r:id="rId4"/>
              </p:custDataLst>
            </p:nvPr>
          </p:nvSpPr>
          <p:spPr>
            <a:xfrm>
              <a:off x="11924" y="7379"/>
              <a:ext cx="2108" cy="727"/>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ctr"/>
              <a:r>
                <a:rPr lang="zh-CN" altLang="en-US" sz="2400" dirty="0">
                  <a:latin typeface="微软雅黑" panose="020B0503020204020204" pitchFamily="34" charset="-122"/>
                  <a:ea typeface="微软雅黑" panose="020B0503020204020204" pitchFamily="34" charset="-122"/>
                  <a:sym typeface="阿里巴巴普惠体" panose="00020600040101010101" pitchFamily="18" charset="-122"/>
                </a:rPr>
                <a:t>创新性</a:t>
              </a:r>
              <a:endParaRPr lang="zh-CN" altLang="en-US" sz="2400" dirty="0">
                <a:solidFill>
                  <a:schemeClr val="accent1"/>
                </a:solidFill>
                <a:latin typeface="微软雅黑" panose="020B0503020204020204" pitchFamily="34" charset="-122"/>
                <a:ea typeface="微软雅黑" panose="020B0503020204020204" pitchFamily="34" charset="-122"/>
                <a:sym typeface="阿里巴巴普惠体" panose="00020600040101010101" pitchFamily="18" charset="-122"/>
              </a:endParaRPr>
            </a:p>
          </p:txBody>
        </p:sp>
      </p:grpSp>
      <p:sp>
        <p:nvSpPr>
          <p:cNvPr id="32" name="任意多边形 34">
            <a:extLst>
              <a:ext uri="{FF2B5EF4-FFF2-40B4-BE49-F238E27FC236}">
                <a16:creationId xmlns:a16="http://schemas.microsoft.com/office/drawing/2014/main" id="{7B9F0841-28A8-D03D-385E-E060EFAB55D4}"/>
              </a:ext>
            </a:extLst>
          </p:cNvPr>
          <p:cNvSpPr/>
          <p:nvPr>
            <p:custDataLst>
              <p:tags r:id="rId1"/>
            </p:custDataLst>
          </p:nvPr>
        </p:nvSpPr>
        <p:spPr>
          <a:xfrm>
            <a:off x="6555740" y="5467350"/>
            <a:ext cx="633730" cy="735330"/>
          </a:xfrm>
          <a:custGeom>
            <a:avLst/>
            <a:gdLst>
              <a:gd name="connsiteX0" fmla="*/ 317019 w 634036"/>
              <a:gd name="connsiteY0" fmla="*/ 0 h 735481"/>
              <a:gd name="connsiteX1" fmla="*/ 634036 w 634036"/>
              <a:gd name="connsiteY1" fmla="*/ 180548 h 735481"/>
              <a:gd name="connsiteX2" fmla="*/ 634036 w 634036"/>
              <a:gd name="connsiteY2" fmla="*/ 554933 h 735481"/>
              <a:gd name="connsiteX3" fmla="*/ 317019 w 634036"/>
              <a:gd name="connsiteY3" fmla="*/ 735481 h 735481"/>
              <a:gd name="connsiteX4" fmla="*/ 0 w 634036"/>
              <a:gd name="connsiteY4" fmla="*/ 554933 h 735481"/>
              <a:gd name="connsiteX5" fmla="*/ 0 w 634036"/>
              <a:gd name="connsiteY5" fmla="*/ 180548 h 7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036" h="735481">
                <a:moveTo>
                  <a:pt x="317019" y="0"/>
                </a:moveTo>
                <a:lnTo>
                  <a:pt x="634036" y="180548"/>
                </a:lnTo>
                <a:lnTo>
                  <a:pt x="634036" y="554933"/>
                </a:lnTo>
                <a:lnTo>
                  <a:pt x="317019" y="735481"/>
                </a:lnTo>
                <a:lnTo>
                  <a:pt x="0" y="554933"/>
                </a:lnTo>
                <a:lnTo>
                  <a:pt x="0" y="180548"/>
                </a:lnTo>
                <a:close/>
              </a:path>
            </a:pathLst>
          </a:custGeom>
          <a:solidFill>
            <a:schemeClr val="l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i="1" dirty="0">
                <a:solidFill>
                  <a:schemeClr val="accent2"/>
                </a:solidFill>
                <a:latin typeface="微软雅黑" panose="020B0503020204020204" pitchFamily="34" charset="-122"/>
                <a:ea typeface="微软雅黑" panose="020B0503020204020204" pitchFamily="34" charset="-122"/>
              </a:rPr>
              <a:t>05</a:t>
            </a:r>
          </a:p>
        </p:txBody>
      </p:sp>
      <p:sp>
        <p:nvSpPr>
          <p:cNvPr id="36" name="文本框 35">
            <a:extLst>
              <a:ext uri="{FF2B5EF4-FFF2-40B4-BE49-F238E27FC236}">
                <a16:creationId xmlns:a16="http://schemas.microsoft.com/office/drawing/2014/main" id="{12F0DEB3-B315-A8AC-03DF-D710AF912ED2}"/>
              </a:ext>
            </a:extLst>
          </p:cNvPr>
          <p:cNvSpPr txBox="1"/>
          <p:nvPr>
            <p:custDataLst>
              <p:tags r:id="rId2"/>
            </p:custDataLst>
          </p:nvPr>
        </p:nvSpPr>
        <p:spPr>
          <a:xfrm>
            <a:off x="7644765" y="5631180"/>
            <a:ext cx="1338580" cy="461645"/>
          </a:xfrm>
          <a:prstGeom prst="rect">
            <a:avLst/>
          </a:prstGeom>
          <a:noFill/>
        </p:spPr>
        <p:txBody>
          <a:bodyPr wrap="none" rtlCol="0">
            <a:spAutoFit/>
          </a:bodyPr>
          <a:lstStyle>
            <a:defPPr>
              <a:defRPr lang="zh-CN"/>
            </a:defPPr>
            <a:lvl1pPr algn="ctr">
              <a:defRPr sz="2800" spc="600">
                <a:solidFill>
                  <a:schemeClr val="accent1"/>
                </a:solidFill>
                <a:latin typeface="+mj-ea"/>
                <a:ea typeface="+mj-ea"/>
              </a:defRPr>
            </a:lvl1pPr>
          </a:lstStyle>
          <a:p>
            <a:pPr algn="l"/>
            <a:r>
              <a:rPr lang="zh-CN" altLang="en-US" sz="2400" dirty="0">
                <a:latin typeface="Arial" panose="020B0604020202020204" pitchFamily="34" charset="0"/>
                <a:ea typeface="微软雅黑" panose="020B0503020204020204" pitchFamily="34" charset="-122"/>
                <a:sym typeface="Arial" panose="020B0604020202020204" pitchFamily="34" charset="0"/>
              </a:rPr>
              <a:t>公平性</a:t>
            </a:r>
            <a:endParaRPr lang="en-US" altLang="zh-CN" sz="2400" b="1"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2"/>
            <a:stretch>
              <a:fillRect/>
            </a:stretch>
          </p:blipFill>
          <p:spPr>
            <a:xfrm>
              <a:off x="627" y="77"/>
              <a:ext cx="1572" cy="1572"/>
            </a:xfrm>
            <a:prstGeom prst="rect">
              <a:avLst/>
            </a:prstGeom>
          </p:spPr>
        </p:pic>
        <p:sp>
          <p:nvSpPr>
            <p:cNvPr id="17" name="文本框 16"/>
            <p:cNvSpPr txBox="1"/>
            <p:nvPr/>
          </p:nvSpPr>
          <p:spPr>
            <a:xfrm>
              <a:off x="986" y="500"/>
              <a:ext cx="840" cy="725"/>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基本信息</a:t>
                </a: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-1</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endParaRP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graphicFrame>
        <p:nvGraphicFramePr>
          <p:cNvPr id="7" name="表格 4">
            <a:extLst>
              <a:ext uri="{FF2B5EF4-FFF2-40B4-BE49-F238E27FC236}">
                <a16:creationId xmlns:a16="http://schemas.microsoft.com/office/drawing/2014/main" id="{A1B5B079-CC03-97B8-1597-973E72E9187D}"/>
              </a:ext>
            </a:extLst>
          </p:cNvPr>
          <p:cNvGraphicFramePr>
            <a:graphicFrameLocks noGrp="1"/>
          </p:cNvGraphicFramePr>
          <p:nvPr>
            <p:extLst>
              <p:ext uri="{D42A27DB-BD31-4B8C-83A1-F6EECF244321}">
                <p14:modId xmlns:p14="http://schemas.microsoft.com/office/powerpoint/2010/main" val="1735294033"/>
              </p:ext>
            </p:extLst>
          </p:nvPr>
        </p:nvGraphicFramePr>
        <p:xfrm>
          <a:off x="920414" y="1601153"/>
          <a:ext cx="10351172" cy="4160909"/>
        </p:xfrm>
        <a:graphic>
          <a:graphicData uri="http://schemas.openxmlformats.org/drawingml/2006/table">
            <a:tbl>
              <a:tblPr firstRow="1" bandRow="1"/>
              <a:tblGrid>
                <a:gridCol w="2281151">
                  <a:extLst>
                    <a:ext uri="{9D8B030D-6E8A-4147-A177-3AD203B41FA5}">
                      <a16:colId xmlns:a16="http://schemas.microsoft.com/office/drawing/2014/main" val="862097189"/>
                    </a:ext>
                  </a:extLst>
                </a:gridCol>
                <a:gridCol w="2576584">
                  <a:extLst>
                    <a:ext uri="{9D8B030D-6E8A-4147-A177-3AD203B41FA5}">
                      <a16:colId xmlns:a16="http://schemas.microsoft.com/office/drawing/2014/main" val="2917624535"/>
                    </a:ext>
                  </a:extLst>
                </a:gridCol>
                <a:gridCol w="2642070">
                  <a:extLst>
                    <a:ext uri="{9D8B030D-6E8A-4147-A177-3AD203B41FA5}">
                      <a16:colId xmlns:a16="http://schemas.microsoft.com/office/drawing/2014/main" val="2005842428"/>
                    </a:ext>
                  </a:extLst>
                </a:gridCol>
                <a:gridCol w="2851367">
                  <a:extLst>
                    <a:ext uri="{9D8B030D-6E8A-4147-A177-3AD203B41FA5}">
                      <a16:colId xmlns:a16="http://schemas.microsoft.com/office/drawing/2014/main" val="3439431904"/>
                    </a:ext>
                  </a:extLst>
                </a:gridCol>
              </a:tblGrid>
              <a:tr h="6102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通用名</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en-US" sz="1400" b="1" i="0" u="none" strike="noStrike" kern="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宋体" panose="02010600030101010101" pitchFamily="2" charset="-122"/>
                        </a:rPr>
                        <a:t>蒺藜皂苷胶囊</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kumimoji="0" lang="zh-CN" altLang="en-US" sz="1400" b="1" i="0" u="none" strike="noStrike" kern="1200" cap="none" spc="0" normalizeH="0" baseline="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药品类别</a:t>
                      </a: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r>
                        <a:rPr kumimoji="0" lang="zh-CN" altLang="en-US"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rPr>
                        <a:t>中成药</a:t>
                      </a:r>
                      <a:endParaRPr kumimoji="0" lang="zh-CN" altLang="en-US" sz="1400" b="0" i="0" u="none" strike="noStrike" kern="0" cap="none" spc="0" normalizeH="0" baseline="30000" dirty="0">
                        <a:ln>
                          <a:noFill/>
                        </a:ln>
                        <a:solidFill>
                          <a:schemeClr val="tx1"/>
                        </a:solidFill>
                        <a:effectLst/>
                        <a:uLnTx/>
                        <a:uFillTx/>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36126211"/>
                  </a:ext>
                </a:extLst>
              </a:tr>
              <a:tr h="610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注册规格</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400" dirty="0">
                          <a:solidFill>
                            <a:schemeClr val="tx1"/>
                          </a:solidFill>
                          <a:latin typeface="Microsoft YaHei" panose="020B0503020204020204" pitchFamily="34" charset="-122"/>
                          <a:ea typeface="Microsoft YaHei" panose="020B0503020204020204" pitchFamily="34" charset="-122"/>
                        </a:rPr>
                        <a:t>65mg</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注册分类</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中药五类（</a:t>
                      </a:r>
                      <a:r>
                        <a:rPr lang="en-US" altLang="zh-CN" sz="1400" dirty="0">
                          <a:solidFill>
                            <a:schemeClr val="tx1"/>
                          </a:solidFill>
                          <a:latin typeface="Microsoft YaHei" panose="020B0503020204020204" pitchFamily="34" charset="-122"/>
                          <a:ea typeface="Microsoft YaHei" panose="020B0503020204020204" pitchFamily="34" charset="-122"/>
                        </a:rPr>
                        <a:t>1.2</a:t>
                      </a:r>
                      <a:r>
                        <a:rPr lang="zh-CN" altLang="en-US" sz="1400" dirty="0">
                          <a:solidFill>
                            <a:schemeClr val="tx1"/>
                          </a:solidFill>
                          <a:latin typeface="Microsoft YaHei" panose="020B0503020204020204" pitchFamily="34" charset="-122"/>
                          <a:ea typeface="Microsoft YaHei" panose="020B0503020204020204" pitchFamily="34" charset="-122"/>
                        </a:rPr>
                        <a:t>类新药）</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15720811"/>
                  </a:ext>
                </a:extLst>
              </a:tr>
              <a:tr h="610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是否为</a:t>
                      </a:r>
                      <a:r>
                        <a:rPr kumimoji="0" lang="zh-CN" altLang="en-US"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独家</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schemeClr val="tx1"/>
                          </a:solidFill>
                          <a:latin typeface="Microsoft YaHei" panose="020B0503020204020204" pitchFamily="34" charset="-122"/>
                          <a:ea typeface="Microsoft YaHei" panose="020B0503020204020204" pitchFamily="34" charset="-122"/>
                        </a:rPr>
                        <a:t>是</a:t>
                      </a:r>
                    </a:p>
                  </a:txBody>
                  <a:tcPr marL="45720" marR="4572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zh-CN" altLang="en-US" sz="1400" b="1" dirty="0">
                          <a:solidFill>
                            <a:schemeClr val="bg1"/>
                          </a:solidFill>
                          <a:latin typeface="Microsoft YaHei" panose="020B0503020204020204" pitchFamily="34" charset="-122"/>
                          <a:ea typeface="Microsoft YaHei" panose="020B0503020204020204" pitchFamily="34" charset="-122"/>
                        </a:rPr>
                        <a:t>是否</a:t>
                      </a:r>
                      <a:r>
                        <a:rPr lang="en-US" altLang="zh-CN" sz="1400" b="1" dirty="0">
                          <a:solidFill>
                            <a:schemeClr val="bg1"/>
                          </a:solidFill>
                          <a:latin typeface="Microsoft YaHei" panose="020B0503020204020204" pitchFamily="34" charset="-122"/>
                          <a:ea typeface="Microsoft YaHei" panose="020B0503020204020204" pitchFamily="34" charset="-122"/>
                        </a:rPr>
                        <a:t>OTC</a:t>
                      </a:r>
                      <a:endParaRPr lang="zh-CN" altLang="en-US" sz="1400" b="1"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否</a:t>
                      </a:r>
                    </a:p>
                  </a:txBody>
                  <a:tcPr marL="45720" marR="45720" anchor="ctr">
                    <a:lnL w="12700" cap="flat" cmpd="sng" algn="ctr">
                      <a:solidFill>
                        <a:sysClr val="window" lastClr="FFFFFF"/>
                      </a:solidFill>
                      <a:prstDash val="solid"/>
                      <a:round/>
                      <a:headEnd type="none" w="med" len="med"/>
                      <a:tailEnd type="none" w="med" len="med"/>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22708017"/>
                  </a:ext>
                </a:extLst>
              </a:tr>
              <a:tr h="610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中国大陆首次上市时间</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ap="flat" cmpd="sng" algn="ctr">
                      <a:solidFill>
                        <a:sysClr val="window" lastClr="FFFFFF"/>
                      </a:solidFill>
                      <a:prstDash val="sysDash"/>
                      <a:round/>
                      <a:headEnd type="none" w="med" len="med"/>
                      <a:tailEnd type="none" w="med" len="med"/>
                    </a:lnT>
                    <a:lnB w="12700" cap="flat" cmpd="sng" algn="ctr">
                      <a:solidFill>
                        <a:sysClr val="window" lastClr="FFFFFF"/>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solidFill>
                          <a:latin typeface="Microsoft YaHei" panose="020B0503020204020204" pitchFamily="34" charset="-122"/>
                          <a:ea typeface="Microsoft YaHei" panose="020B0503020204020204" pitchFamily="34" charset="-122"/>
                        </a:rPr>
                        <a:t>2015</a:t>
                      </a:r>
                      <a:r>
                        <a:rPr lang="zh-CN" altLang="en-US" sz="1400" dirty="0">
                          <a:solidFill>
                            <a:schemeClr val="tx1"/>
                          </a:solidFill>
                          <a:latin typeface="Microsoft YaHei" panose="020B0503020204020204" pitchFamily="34" charset="-122"/>
                          <a:ea typeface="Microsoft YaHei" panose="020B0503020204020204" pitchFamily="34" charset="-122"/>
                        </a:rPr>
                        <a:t>年</a:t>
                      </a:r>
                      <a:r>
                        <a:rPr lang="en-US" altLang="zh-CN" sz="1400" dirty="0">
                          <a:solidFill>
                            <a:schemeClr val="tx1"/>
                          </a:solidFill>
                          <a:latin typeface="Microsoft YaHei" panose="020B0503020204020204" pitchFamily="34" charset="-122"/>
                          <a:ea typeface="Microsoft YaHei" panose="020B0503020204020204" pitchFamily="34" charset="-122"/>
                        </a:rPr>
                        <a:t>7</a:t>
                      </a:r>
                      <a:r>
                        <a:rPr lang="zh-CN" altLang="en-US" sz="1400" dirty="0">
                          <a:solidFill>
                            <a:schemeClr val="tx1"/>
                          </a:solidFill>
                          <a:latin typeface="Microsoft YaHei" panose="020B0503020204020204" pitchFamily="34" charset="-122"/>
                          <a:ea typeface="Microsoft YaHei" panose="020B0503020204020204" pitchFamily="34" charset="-122"/>
                        </a:rPr>
                        <a:t>月</a:t>
                      </a: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全球首个上市地区</a:t>
                      </a:r>
                      <a:r>
                        <a:rPr kumimoji="0" lang="en-US" altLang="zh-CN"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时间</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altLang="zh-CN"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2015</a:t>
                      </a:r>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CN"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7</a:t>
                      </a:r>
                      <a:r>
                        <a:rPr kumimoji="0" lang="zh-CN" altLang="en-US" sz="14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 （中国）</a:t>
                      </a:r>
                      <a:endParaRPr lang="zh-CN" altLang="en-US" sz="140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35119193"/>
                  </a:ext>
                </a:extLst>
              </a:tr>
              <a:tr h="10590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适应症</a:t>
                      </a:r>
                      <a:r>
                        <a:rPr kumimoji="0" lang="en-US" altLang="zh-CN"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宋体" panose="02010600030101010101" pitchFamily="2" charset="-122"/>
                        </a:rPr>
                        <a:t>功能主治</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ysDash"/>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50000"/>
                      </a:scheme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zh-CN"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活血化瘀、通经活络。用于中风病中经络（轻中度脑梗死）恢复期风痰瘀阻证。症见半身不遂、口舌歪斜、言语蹇涩或不语、偏身麻木等。</a:t>
                      </a:r>
                    </a:p>
                    <a:p>
                      <a:pPr marL="0" marR="0" lvl="0" indent="0" algn="l" defTabSz="914400" rtl="0" eaLnBrk="1" fontAlgn="auto" latinLnBrk="0" hangingPunct="1">
                        <a:spcBef>
                          <a:spcPts val="0"/>
                        </a:spcBef>
                        <a:spcAft>
                          <a:spcPts val="300"/>
                        </a:spcAft>
                        <a:buClrTx/>
                        <a:buSzTx/>
                        <a:buFontTx/>
                        <a:buNone/>
                        <a:tabLst/>
                        <a:defRPr/>
                      </a:pPr>
                      <a:endParaRPr kumimoji="0" lang="en-US" altLang="zh-CN" sz="1400" b="1" i="0" u="none" strike="noStrike" kern="0" cap="none" spc="0" normalizeH="0" baseline="0" noProof="0" dirty="0">
                        <a:ln>
                          <a:noFill/>
                        </a:ln>
                        <a:solidFill>
                          <a:schemeClr val="accent2"/>
                        </a:solidFill>
                        <a:effectLst/>
                        <a:uLnTx/>
                        <a:uFillTx/>
                        <a:latin typeface="Microsoft YaHei" panose="020B0503020204020204" pitchFamily="34" charset="-122"/>
                        <a:ea typeface="Microsoft YaHei" panose="020B0503020204020204" pitchFamily="34" charset="-122"/>
                        <a:cs typeface="宋体" panose="02010600030101010101" pitchFamily="2" charset="-122"/>
                      </a:endParaRPr>
                    </a:p>
                  </a:txBody>
                  <a:tcPr marL="45720" marR="45720" anchor="b">
                    <a:lnL w="12700" cap="flat" cmpd="sng" algn="ctr">
                      <a:solidFill>
                        <a:sysClr val="window" lastClr="FFFFFF"/>
                      </a:solidFill>
                      <a:prstDash val="solid"/>
                      <a:round/>
                      <a:headEnd type="none" w="med" len="med"/>
                      <a:tailEnd type="none" w="med" len="med"/>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ltLang="en-US"/>
                    </a:p>
                  </a:txBody>
                  <a:tcPr>
                    <a:lnT w="6350" cap="flat" cmpd="sng" algn="ctr">
                      <a:solidFill>
                        <a:schemeClr val="bg1">
                          <a:lumMod val="85000"/>
                        </a:schemeClr>
                      </a:solidFill>
                      <a:prstDash val="sysDash"/>
                      <a:round/>
                      <a:headEnd type="none" w="med" len="med"/>
                      <a:tailEnd type="none" w="med" len="med"/>
                    </a:lnT>
                  </a:tcPr>
                </a:tc>
                <a:tc hMerge="1">
                  <a:txBody>
                    <a:bodyPr/>
                    <a:lstStyle/>
                    <a:p>
                      <a:endParaRPr lang="zh-CN" altLang="en-US"/>
                    </a:p>
                  </a:txBody>
                  <a:tcPr>
                    <a:lnT w="6350" cap="flat" cmpd="sng" algn="ctr">
                      <a:solidFill>
                        <a:schemeClr val="bg1">
                          <a:lumMod val="85000"/>
                        </a:schemeClr>
                      </a:solidFill>
                      <a:prstDash val="sysDash"/>
                      <a:round/>
                      <a:headEnd type="none" w="med" len="med"/>
                      <a:tailEnd type="none" w="med" len="med"/>
                    </a:lnT>
                  </a:tcPr>
                </a:tc>
                <a:extLst>
                  <a:ext uri="{0D108BD9-81ED-4DB2-BD59-A6C34878D82A}">
                    <a16:rowId xmlns:a16="http://schemas.microsoft.com/office/drawing/2014/main" val="4234715870"/>
                  </a:ext>
                </a:extLst>
              </a:tr>
              <a:tr h="661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zh-CN" altLang="zh-CN" sz="1400" b="1"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用法用量</a:t>
                      </a:r>
                      <a:endParaRPr lang="zh-CN" altLang="en-US" sz="1400" dirty="0">
                        <a:solidFill>
                          <a:schemeClr val="bg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50000"/>
                      </a:scheme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kumimoji="0" lang="zh-CN"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口服。一次</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 2 </a:t>
                      </a:r>
                      <a:r>
                        <a:rPr kumimoji="0" lang="zh-CN"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粒，一日</a:t>
                      </a:r>
                      <a:r>
                        <a:rPr kumimoji="0" lang="en-US"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2 </a:t>
                      </a:r>
                      <a:r>
                        <a:rPr kumimoji="0" lang="zh-CN" altLang="zh-CN" sz="1400" b="0" i="0" u="none" strike="noStrike" kern="0" cap="none" spc="0" normalizeH="0" baseline="0" dirty="0">
                          <a:ln>
                            <a:noFill/>
                          </a:ln>
                          <a:solidFill>
                            <a:schemeClr val="tx1"/>
                          </a:solidFill>
                          <a:effectLst/>
                          <a:uLnTx/>
                          <a:uFillTx/>
                          <a:latin typeface="Microsoft YaHei" panose="020B0503020204020204" pitchFamily="34" charset="-122"/>
                          <a:ea typeface="Microsoft YaHei" panose="020B0503020204020204" pitchFamily="34" charset="-122"/>
                          <a:cs typeface="+mn-cs"/>
                        </a:rPr>
                        <a:t>次。疗程四周</a:t>
                      </a:r>
                      <a:r>
                        <a:rPr lang="zh-CN" altLang="zh-CN" sz="1800" kern="1200" dirty="0">
                          <a:solidFill>
                            <a:schemeClr val="tx1"/>
                          </a:solidFill>
                          <a:effectLst/>
                          <a:latin typeface="Calibri" panose="020F0502020204030204"/>
                          <a:ea typeface="+mn-ea"/>
                          <a:cs typeface="+mn-cs"/>
                        </a:rPr>
                        <a:t>。</a:t>
                      </a:r>
                      <a:endParaRPr lang="zh-CN" altLang="en-US" sz="1400" b="0" dirty="0">
                        <a:solidFill>
                          <a:schemeClr val="tx1"/>
                        </a:solidFill>
                        <a:latin typeface="Microsoft YaHei" panose="020B0503020204020204" pitchFamily="34" charset="-122"/>
                        <a:ea typeface="Microsoft YaHei" panose="020B0503020204020204" pitchFamily="34" charset="-122"/>
                      </a:endParaRPr>
                    </a:p>
                  </a:txBody>
                  <a:tcPr marL="45720" marR="45720" anchor="ctr">
                    <a:lnL w="12700" cmpd="sng">
                      <a:solidFill>
                        <a:sysClr val="window" lastClr="FFFFFF"/>
                      </a:solidFill>
                    </a:lnL>
                    <a:lnR w="12700" cmpd="sng">
                      <a:solidFill>
                        <a:sysClr val="window" lastClr="FFFFFF"/>
                      </a:solidFill>
                    </a:lnR>
                    <a:lnT w="6350" cap="flat" cmpd="sng" algn="ctr">
                      <a:solidFill>
                        <a:sysClr val="window" lastClr="FFFFFF">
                          <a:lumMod val="85000"/>
                        </a:sysClr>
                      </a:solidFill>
                      <a:prstDash val="sysDash"/>
                      <a:round/>
                      <a:headEnd type="none" w="med" len="med"/>
                      <a:tailEnd type="none" w="med" len="med"/>
                    </a:lnT>
                    <a:lnB w="6350" cap="flat" cmpd="sng" algn="ctr">
                      <a:solidFill>
                        <a:sysClr val="window" lastClr="FFFFFF">
                          <a:lumMod val="85000"/>
                        </a:sysClr>
                      </a:solidFill>
                      <a:prstDash val="sysDash"/>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9644768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6"/>
            <a:stretch>
              <a:fillRect/>
            </a:stretch>
          </p:blipFill>
          <p:spPr>
            <a:xfrm>
              <a:off x="627" y="77"/>
              <a:ext cx="1572" cy="1572"/>
            </a:xfrm>
            <a:prstGeom prst="rect">
              <a:avLst/>
            </a:prstGeom>
          </p:spPr>
        </p:pic>
        <p:sp>
          <p:nvSpPr>
            <p:cNvPr id="17" name="文本框 16"/>
            <p:cNvSpPr txBox="1"/>
            <p:nvPr/>
          </p:nvSpPr>
          <p:spPr>
            <a:xfrm>
              <a:off x="986" y="500"/>
              <a:ext cx="840" cy="725"/>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基本信息</a:t>
                </a: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-2</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endParaRP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sp>
        <p:nvSpPr>
          <p:cNvPr id="11" name="矩形: 圆角 58">
            <a:extLst>
              <a:ext uri="{FF2B5EF4-FFF2-40B4-BE49-F238E27FC236}">
                <a16:creationId xmlns:a16="http://schemas.microsoft.com/office/drawing/2014/main" id="{28835480-D87A-E353-84D8-06DCAB50B627}"/>
              </a:ext>
            </a:extLst>
          </p:cNvPr>
          <p:cNvSpPr/>
          <p:nvPr/>
        </p:nvSpPr>
        <p:spPr>
          <a:xfrm>
            <a:off x="397510" y="1244918"/>
            <a:ext cx="6340475" cy="1827736"/>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 name="文本框 119">
            <a:extLst>
              <a:ext uri="{FF2B5EF4-FFF2-40B4-BE49-F238E27FC236}">
                <a16:creationId xmlns:a16="http://schemas.microsoft.com/office/drawing/2014/main" id="{307DA431-AC58-081C-618F-5EC0B968BEF1}"/>
              </a:ext>
            </a:extLst>
          </p:cNvPr>
          <p:cNvSpPr txBox="1">
            <a:spLocks noChangeArrowheads="1"/>
          </p:cNvSpPr>
          <p:nvPr/>
        </p:nvSpPr>
        <p:spPr bwMode="auto">
          <a:xfrm>
            <a:off x="615315" y="1389063"/>
            <a:ext cx="612267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                    </a:t>
            </a:r>
            <a:r>
              <a:rPr lang="zh-CN" altLang="en-US" sz="1200" b="1" dirty="0">
                <a:solidFill>
                  <a:srgbClr val="C00000"/>
                </a:solidFill>
                <a:latin typeface="微软雅黑" panose="020B0503020204020204" pitchFamily="34" charset="-122"/>
                <a:ea typeface="微软雅黑" panose="020B0503020204020204" pitchFamily="34" charset="-122"/>
              </a:rPr>
              <a:t>杜蛭丸</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just">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选择理由：</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a:p>
            <a:pPr algn="just">
              <a:lnSpc>
                <a:spcPct val="150000"/>
              </a:lnSpc>
            </a:pP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1</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同为国谈目录同领域产品，应用适应症相同，均为中风病中经络恢复期用药。</a:t>
            </a:r>
            <a:endPar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endParaRPr>
          </a:p>
          <a:p>
            <a:pPr algn="just">
              <a:lnSpc>
                <a:spcPct val="150000"/>
              </a:lnSpc>
            </a:pP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2.</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均因适应症的限制影响医生处方和患者使用，杜蛭丸于</a:t>
            </a:r>
            <a:r>
              <a:rPr lang="en-US" altLang="zh-CN" sz="1200" dirty="0">
                <a:solidFill>
                  <a:srgbClr val="606266"/>
                </a:solidFill>
                <a:highlight>
                  <a:srgbClr val="FFFFFF"/>
                </a:highlight>
                <a:latin typeface="Microsoft YaHei" panose="020B0503020204020204" pitchFamily="34" charset="-122"/>
                <a:ea typeface="Microsoft YaHei" panose="020B0503020204020204" pitchFamily="34" charset="-122"/>
              </a:rPr>
              <a:t>2023</a:t>
            </a: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年针对此情况予以申请调整并解限。</a:t>
            </a:r>
            <a:endParaRPr lang="en-US" altLang="zh-CN"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 name="矩形: 圆角 58">
            <a:extLst>
              <a:ext uri="{FF2B5EF4-FFF2-40B4-BE49-F238E27FC236}">
                <a16:creationId xmlns:a16="http://schemas.microsoft.com/office/drawing/2014/main" id="{0D174BB6-0D1F-1A3B-05F5-3DEC9682AF85}"/>
              </a:ext>
            </a:extLst>
          </p:cNvPr>
          <p:cNvSpPr/>
          <p:nvPr/>
        </p:nvSpPr>
        <p:spPr>
          <a:xfrm>
            <a:off x="6967854" y="1284923"/>
            <a:ext cx="4885727" cy="1787732"/>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B9969DDF-8F53-03D7-8CA5-3F5D4BDCD211}"/>
              </a:ext>
            </a:extLst>
          </p:cNvPr>
          <p:cNvSpPr txBox="1"/>
          <p:nvPr/>
        </p:nvSpPr>
        <p:spPr bwMode="auto">
          <a:xfrm>
            <a:off x="7437389" y="1149497"/>
            <a:ext cx="2650778" cy="307777"/>
          </a:xfrm>
          <a:prstGeom prst="rect">
            <a:avLst/>
          </a:prstGeom>
          <a:blipFill>
            <a:blip r:embed="rId7"/>
            <a:stretch>
              <a:fillRect t="-45000"/>
            </a:stretch>
          </a:blipFill>
        </p:spPr>
        <p:txBody>
          <a:bodyPr wrap="square">
            <a:spAutoFit/>
          </a:bodyPr>
          <a:lstStyle/>
          <a:p>
            <a:pPr algn="ctr">
              <a:defRPr/>
            </a:pPr>
            <a:r>
              <a:rPr lang="zh-CN" altLang="en-US" sz="1400" b="1" dirty="0">
                <a:solidFill>
                  <a:srgbClr val="044875"/>
                </a:solidFill>
                <a:latin typeface="微软雅黑" panose="020B0503020204020204" pitchFamily="34" charset="-122"/>
                <a:ea typeface="微软雅黑" panose="020B0503020204020204" pitchFamily="34" charset="-122"/>
              </a:rPr>
              <a:t>与对照品对比优势或不足</a:t>
            </a:r>
          </a:p>
        </p:txBody>
      </p:sp>
      <p:sp>
        <p:nvSpPr>
          <p:cNvPr id="21" name="文本框 20">
            <a:extLst>
              <a:ext uri="{FF2B5EF4-FFF2-40B4-BE49-F238E27FC236}">
                <a16:creationId xmlns:a16="http://schemas.microsoft.com/office/drawing/2014/main" id="{BFBC06D5-B639-DAC3-41F8-2EAE50ECE63E}"/>
              </a:ext>
            </a:extLst>
          </p:cNvPr>
          <p:cNvSpPr txBox="1"/>
          <p:nvPr/>
        </p:nvSpPr>
        <p:spPr bwMode="auto">
          <a:xfrm>
            <a:off x="911225" y="1119823"/>
            <a:ext cx="2031365" cy="334010"/>
          </a:xfrm>
          <a:prstGeom prst="rect">
            <a:avLst/>
          </a:prstGeom>
          <a:blipFill>
            <a:blip r:embed="rId7"/>
            <a:stretch>
              <a:fillRect t="-45000"/>
            </a:stretch>
          </a:blipFill>
        </p:spPr>
        <p:txBody>
          <a:bodyPr wrap="square">
            <a:noAutofit/>
          </a:bodyPr>
          <a:lstStyle/>
          <a:p>
            <a:pPr algn="ctr">
              <a:defRPr/>
            </a:pPr>
            <a:r>
              <a:rPr lang="zh-CN" altLang="en-US" sz="1400" b="1" dirty="0">
                <a:solidFill>
                  <a:srgbClr val="044875"/>
                </a:solidFill>
                <a:latin typeface="微软雅黑" panose="020B0503020204020204" pitchFamily="34" charset="-122"/>
                <a:ea typeface="微软雅黑" panose="020B0503020204020204" pitchFamily="34" charset="-122"/>
              </a:rPr>
              <a:t>参照品建议和选择理由</a:t>
            </a:r>
          </a:p>
        </p:txBody>
      </p:sp>
      <p:sp>
        <p:nvSpPr>
          <p:cNvPr id="22" name="文本框 21">
            <a:extLst>
              <a:ext uri="{FF2B5EF4-FFF2-40B4-BE49-F238E27FC236}">
                <a16:creationId xmlns:a16="http://schemas.microsoft.com/office/drawing/2014/main" id="{1672A00E-06F7-35F4-F9D8-BA958BD9281F}"/>
              </a:ext>
            </a:extLst>
          </p:cNvPr>
          <p:cNvSpPr txBox="1"/>
          <p:nvPr/>
        </p:nvSpPr>
        <p:spPr bwMode="auto">
          <a:xfrm>
            <a:off x="7090147" y="1389063"/>
            <a:ext cx="4641140" cy="1062990"/>
          </a:xfrm>
          <a:prstGeom prst="rect">
            <a:avLst/>
          </a:prstGeom>
          <a:noFill/>
        </p:spPr>
        <p:txBody>
          <a:bodyPr wrap="square">
            <a:noAutofit/>
          </a:bodyPr>
          <a:lstStyle>
            <a:defPPr>
              <a:defRPr lang="zh-CN"/>
            </a:defPPr>
            <a:lvl1pPr algn="just">
              <a:lnSpc>
                <a:spcPct val="150000"/>
              </a:lnSpc>
              <a:defRPr sz="1200">
                <a:solidFill>
                  <a:prstClr val="black">
                    <a:lumMod val="75000"/>
                    <a:lumOff val="25000"/>
                  </a:prstClr>
                </a:solidFill>
                <a:latin typeface="微软雅黑" panose="020B0503020204020204" pitchFamily="34" charset="-122"/>
                <a:ea typeface="微软雅黑" panose="020B0503020204020204" pitchFamily="34" charset="-122"/>
              </a:defRPr>
            </a:lvl1pPr>
          </a:lstStyle>
          <a:p>
            <a:r>
              <a:rPr lang="zh-CN" altLang="en-US" b="1" dirty="0">
                <a:solidFill>
                  <a:srgbClr val="C00000"/>
                </a:solidFill>
                <a:sym typeface="+mn-ea"/>
              </a:rPr>
              <a:t>优势</a:t>
            </a:r>
            <a:r>
              <a:rPr lang="zh-CN" altLang="en-US" dirty="0">
                <a:sym typeface="+mn-ea"/>
              </a:rPr>
              <a:t>：</a:t>
            </a:r>
            <a:endParaRPr lang="en-US" altLang="zh-CN" dirty="0">
              <a:sym typeface="+mn-ea"/>
            </a:endParaRPr>
          </a:p>
          <a:p>
            <a:r>
              <a:rPr lang="en-US" altLang="zh-CN" dirty="0">
                <a:sym typeface="+mn-ea"/>
              </a:rPr>
              <a:t>1.</a:t>
            </a:r>
            <a:r>
              <a:rPr lang="zh-CN" altLang="en-US" dirty="0">
                <a:sym typeface="+mn-ea"/>
              </a:rPr>
              <a:t>经济性：单日日治疗费用低于参照品</a:t>
            </a:r>
            <a:r>
              <a:rPr lang="en-US" altLang="zh-CN" dirty="0">
                <a:sym typeface="+mn-ea"/>
              </a:rPr>
              <a:t>;</a:t>
            </a:r>
          </a:p>
          <a:p>
            <a:r>
              <a:rPr lang="en-US" altLang="zh-CN" dirty="0">
                <a:sym typeface="+mn-ea"/>
              </a:rPr>
              <a:t>2.</a:t>
            </a:r>
            <a:r>
              <a:rPr lang="zh-CN" altLang="en-US" dirty="0">
                <a:sym typeface="+mn-ea"/>
              </a:rPr>
              <a:t>从质量层次上看，与同类药物相比较，成分更单纯，毒副作用小。</a:t>
            </a:r>
            <a:endParaRPr lang="en-US" altLang="zh-CN" dirty="0">
              <a:sym typeface="+mn-ea"/>
            </a:endParaRPr>
          </a:p>
          <a:p>
            <a:r>
              <a:rPr lang="en-US" altLang="zh-CN" dirty="0">
                <a:sym typeface="+mn-ea"/>
              </a:rPr>
              <a:t>3.</a:t>
            </a:r>
            <a:r>
              <a:rPr lang="zh-CN" altLang="en-US" dirty="0">
                <a:sym typeface="+mn-ea"/>
              </a:rPr>
              <a:t>服用方便，次数少，患者依从性高</a:t>
            </a:r>
            <a:endParaRPr lang="en-US" altLang="zh-CN" dirty="0">
              <a:sym typeface="+mn-ea"/>
            </a:endParaRPr>
          </a:p>
          <a:p>
            <a:r>
              <a:rPr lang="zh-CN" altLang="en-US" b="1" dirty="0">
                <a:sym typeface="+mn-ea"/>
              </a:rPr>
              <a:t>劣势：</a:t>
            </a:r>
            <a:endParaRPr lang="en-US" altLang="zh-CN" b="1" dirty="0">
              <a:sym typeface="+mn-ea"/>
            </a:endParaRPr>
          </a:p>
          <a:p>
            <a:r>
              <a:rPr lang="zh-CN" altLang="en-US" dirty="0">
                <a:sym typeface="+mn-ea"/>
              </a:rPr>
              <a:t>不足：由于蒺藜上市时间较晚，真实世界数据相对较少。</a:t>
            </a:r>
          </a:p>
          <a:p>
            <a:endParaRPr lang="zh-CN" altLang="en-US" dirty="0">
              <a:sym typeface="+mn-ea"/>
            </a:endParaRPr>
          </a:p>
        </p:txBody>
      </p:sp>
      <p:sp>
        <p:nvSpPr>
          <p:cNvPr id="23" name="矩形: 圆角 58">
            <a:extLst>
              <a:ext uri="{FF2B5EF4-FFF2-40B4-BE49-F238E27FC236}">
                <a16:creationId xmlns:a16="http://schemas.microsoft.com/office/drawing/2014/main" id="{2026B9CB-8B6C-F9A1-A19D-4016760D933C}"/>
              </a:ext>
            </a:extLst>
          </p:cNvPr>
          <p:cNvSpPr/>
          <p:nvPr>
            <p:custDataLst>
              <p:tags r:id="rId1"/>
            </p:custDataLst>
          </p:nvPr>
        </p:nvSpPr>
        <p:spPr>
          <a:xfrm>
            <a:off x="324373" y="3456096"/>
            <a:ext cx="11270615" cy="1415415"/>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B8A3A93E-30C6-66AC-1198-C5E30210439C}"/>
              </a:ext>
            </a:extLst>
          </p:cNvPr>
          <p:cNvSpPr txBox="1"/>
          <p:nvPr>
            <p:custDataLst>
              <p:tags r:id="rId2"/>
            </p:custDataLst>
          </p:nvPr>
        </p:nvSpPr>
        <p:spPr>
          <a:xfrm>
            <a:off x="782395" y="3303251"/>
            <a:ext cx="1977502" cy="363220"/>
          </a:xfrm>
          <a:prstGeom prst="rect">
            <a:avLst/>
          </a:prstGeom>
          <a:noFill/>
        </p:spPr>
        <p:txBody>
          <a:bodyPr wrap="square">
            <a:noAutofit/>
          </a:bodyPr>
          <a:lstStyle/>
          <a:p>
            <a:pPr algn="ctr">
              <a:lnSpc>
                <a:spcPct val="200000"/>
              </a:lnSpc>
            </a:pPr>
            <a:endParaRPr lang="zh-CN" altLang="en-US" sz="2000" b="1" baseline="30000" dirty="0">
              <a:solidFill>
                <a:srgbClr val="044875"/>
              </a:solidFill>
              <a:latin typeface="微软雅黑" panose="020B0503020204020204" pitchFamily="34" charset="-122"/>
              <a:ea typeface="微软雅黑" panose="020B0503020204020204" pitchFamily="34" charset="-122"/>
            </a:endParaRPr>
          </a:p>
        </p:txBody>
      </p:sp>
      <p:sp>
        <p:nvSpPr>
          <p:cNvPr id="25" name="文本框 119">
            <a:extLst>
              <a:ext uri="{FF2B5EF4-FFF2-40B4-BE49-F238E27FC236}">
                <a16:creationId xmlns:a16="http://schemas.microsoft.com/office/drawing/2014/main" id="{2326A789-C786-1F12-908F-2B4299C8C383}"/>
              </a:ext>
            </a:extLst>
          </p:cNvPr>
          <p:cNvSpPr txBox="1">
            <a:spLocks noChangeArrowheads="1"/>
          </p:cNvSpPr>
          <p:nvPr/>
        </p:nvSpPr>
        <p:spPr bwMode="auto">
          <a:xfrm>
            <a:off x="728532" y="3702293"/>
            <a:ext cx="997398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(1)</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脑卒中（脑梗死）是脑中风的学名，是一种突然起病的脑血液循环障碍性疾病。是指因各种诱发因素引起脑内动脉狭窄，闭塞或破裂，而造成急性脑血液循环障碍，临床上表现为一次性或永久性脑功能障碍的症状和体征。它是以猝然昏倒，不省人事，伴发口角歪斜、语言不利而出现半身不遂为主要症状的一类脑血液循环障碍性疾病。 </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(2)</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根据流行病学调查数据显示，该病存在患病率高、发病率高、病死率高的特点。发病率</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246.8/10</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万人，患病率</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1114.8/10</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万人，病死率</a:t>
            </a:r>
            <a:r>
              <a:rPr lang="en-US" altLang="zh-CN"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114.8/10 </a:t>
            </a:r>
            <a:r>
              <a:rPr lang="zh-CN" altLang="en-US" sz="1200" b="0" i="0" dirty="0">
                <a:solidFill>
                  <a:srgbClr val="606266"/>
                </a:solidFill>
                <a:effectLst/>
                <a:highlight>
                  <a:srgbClr val="FFFFFF"/>
                </a:highlight>
                <a:latin typeface="Microsoft YaHei" panose="020B0503020204020204" pitchFamily="34" charset="-122"/>
                <a:ea typeface="Microsoft YaHei" panose="020B0503020204020204" pitchFamily="34" charset="-122"/>
              </a:rPr>
              <a:t>万人。</a:t>
            </a:r>
            <a:endParaRPr lang="en-US" altLang="zh-CN" sz="1200" b="1" u="sng"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E945C1D7-CA08-8312-2AB7-90A94A1EA0B1}"/>
              </a:ext>
            </a:extLst>
          </p:cNvPr>
          <p:cNvSpPr txBox="1"/>
          <p:nvPr/>
        </p:nvSpPr>
        <p:spPr bwMode="auto">
          <a:xfrm>
            <a:off x="728532" y="3339073"/>
            <a:ext cx="2031365" cy="334010"/>
          </a:xfrm>
          <a:prstGeom prst="rect">
            <a:avLst/>
          </a:prstGeom>
          <a:blipFill>
            <a:blip r:embed="rId7"/>
            <a:stretch>
              <a:fillRect t="-45000"/>
            </a:stretch>
          </a:blipFill>
        </p:spPr>
        <p:txBody>
          <a:bodyPr wrap="square">
            <a:noAutofit/>
          </a:bodyPr>
          <a:lstStyle/>
          <a:p>
            <a:pPr algn="ctr">
              <a:lnSpc>
                <a:spcPct val="200000"/>
              </a:lnSpc>
            </a:pPr>
            <a:r>
              <a:rPr lang="zh-CN" altLang="en-US" b="1" baseline="30000" dirty="0">
                <a:solidFill>
                  <a:srgbClr val="044875"/>
                </a:solidFill>
                <a:latin typeface="微软雅黑" panose="020B0503020204020204" pitchFamily="34" charset="-122"/>
                <a:ea typeface="微软雅黑" panose="020B0503020204020204" pitchFamily="34" charset="-122"/>
              </a:rPr>
              <a:t>所治疗疾病基本情况</a:t>
            </a:r>
          </a:p>
        </p:txBody>
      </p:sp>
      <p:sp>
        <p:nvSpPr>
          <p:cNvPr id="27" name="矩形: 圆角 58">
            <a:extLst>
              <a:ext uri="{FF2B5EF4-FFF2-40B4-BE49-F238E27FC236}">
                <a16:creationId xmlns:a16="http://schemas.microsoft.com/office/drawing/2014/main" id="{0466F428-324A-F278-02BA-8BB0AE938233}"/>
              </a:ext>
            </a:extLst>
          </p:cNvPr>
          <p:cNvSpPr/>
          <p:nvPr>
            <p:custDataLst>
              <p:tags r:id="rId3"/>
            </p:custDataLst>
          </p:nvPr>
        </p:nvSpPr>
        <p:spPr>
          <a:xfrm>
            <a:off x="324373" y="5231746"/>
            <a:ext cx="11270615" cy="1327150"/>
          </a:xfrm>
          <a:prstGeom prst="roundRect">
            <a:avLst>
              <a:gd name="adj" fmla="val 7478"/>
            </a:avLst>
          </a:prstGeom>
          <a:noFill/>
          <a:ln w="31750" cmpd="thickThin">
            <a:solidFill>
              <a:srgbClr val="E7E6E6">
                <a:lumMod val="90000"/>
              </a:srgbClr>
            </a:solidFill>
          </a:ln>
          <a:effectLst>
            <a:outerShdw blurRad="50800" dist="38100" dir="2700000" algn="tl" rotWithShape="0">
              <a:prstClr val="black">
                <a:alpha val="40000"/>
              </a:prstClr>
            </a:outerShdw>
          </a:effectLst>
        </p:spPr>
        <p:txBody>
          <a:bodyPr spcFirstLastPara="0" vert="horz" wrap="square" lIns="2587746" tIns="506173" rIns="2587746" bIns="5538991" numCol="1" spcCol="2539"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AC75F6E7-9F28-3F37-1DE6-F599E07E5813}"/>
              </a:ext>
            </a:extLst>
          </p:cNvPr>
          <p:cNvSpPr txBox="1"/>
          <p:nvPr/>
        </p:nvSpPr>
        <p:spPr bwMode="auto">
          <a:xfrm>
            <a:off x="733761" y="5055668"/>
            <a:ext cx="2031365" cy="334010"/>
          </a:xfrm>
          <a:prstGeom prst="rect">
            <a:avLst/>
          </a:prstGeom>
          <a:blipFill>
            <a:blip r:embed="rId7"/>
            <a:stretch>
              <a:fillRect t="-45000"/>
            </a:stretch>
          </a:blipFill>
        </p:spPr>
        <p:txBody>
          <a:bodyPr wrap="square">
            <a:noAutofit/>
          </a:bodyPr>
          <a:lstStyle/>
          <a:p>
            <a:pPr algn="ctr">
              <a:lnSpc>
                <a:spcPct val="200000"/>
              </a:lnSpc>
            </a:pPr>
            <a:r>
              <a:rPr lang="zh-CN" altLang="en-US" b="1" baseline="30000" dirty="0">
                <a:solidFill>
                  <a:srgbClr val="044875"/>
                </a:solidFill>
                <a:latin typeface="微软雅黑" panose="020B0503020204020204" pitchFamily="34" charset="-122"/>
                <a:ea typeface="微软雅黑" panose="020B0503020204020204" pitchFamily="34" charset="-122"/>
              </a:rPr>
              <a:t>弥补临床未满足需求</a:t>
            </a:r>
          </a:p>
        </p:txBody>
      </p:sp>
      <p:sp>
        <p:nvSpPr>
          <p:cNvPr id="29" name="文本框 119">
            <a:extLst>
              <a:ext uri="{FF2B5EF4-FFF2-40B4-BE49-F238E27FC236}">
                <a16:creationId xmlns:a16="http://schemas.microsoft.com/office/drawing/2014/main" id="{15243D89-D51B-CB4F-9940-FC669650D758}"/>
              </a:ext>
            </a:extLst>
          </p:cNvPr>
          <p:cNvSpPr txBox="1">
            <a:spLocks noChangeArrowheads="1"/>
          </p:cNvSpPr>
          <p:nvPr/>
        </p:nvSpPr>
        <p:spPr bwMode="auto">
          <a:xfrm>
            <a:off x="728532" y="5361908"/>
            <a:ext cx="997398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1200" dirty="0">
                <a:solidFill>
                  <a:srgbClr val="606266"/>
                </a:solidFill>
                <a:highlight>
                  <a:srgbClr val="FFFFFF"/>
                </a:highlight>
                <a:latin typeface="Microsoft YaHei" panose="020B0503020204020204" pitchFamily="34" charset="-122"/>
                <a:ea typeface="Microsoft YaHei" panose="020B0503020204020204" pitchFamily="34" charset="-122"/>
              </a:rPr>
              <a:t>西医治疗缺血性中风的治疗原则及方法包括溶栓、抗凝、降纤、抗血小板、扩容、神经保护、外科手术和康复治疗，但至今尚未有治愈的有效方法。而且大部分患者存在恢复期后遗症情况，并且需要长期服药。蒺藜皂苷胶囊具有血化瘀、祛风化痰、开窍醒神功效，能有效缓解症状、提高患者生活质量，缩短恢复时间，从而减轻公共资源压力。</a:t>
            </a:r>
          </a:p>
          <a:p>
            <a:pPr algn="just">
              <a:lnSpc>
                <a:spcPct val="150000"/>
              </a:lnSpc>
            </a:pPr>
            <a:endParaRPr lang="en-US" altLang="zh-CN" sz="1200" b="1" u="sng"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320040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69545" y="12922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安全性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sym typeface="+mn-ea"/>
                </a:endParaRPr>
              </a:p>
            </p:txBody>
          </p:sp>
        </p:grpSp>
      </p:grpSp>
      <p:sp>
        <p:nvSpPr>
          <p:cNvPr id="3" name="矩形 2">
            <a:extLst>
              <a:ext uri="{FF2B5EF4-FFF2-40B4-BE49-F238E27FC236}">
                <a16:creationId xmlns:a16="http://schemas.microsoft.com/office/drawing/2014/main" id="{3F0AD8BD-362F-98C3-04EB-A52A22EE2749}"/>
              </a:ext>
            </a:extLst>
          </p:cNvPr>
          <p:cNvSpPr/>
          <p:nvPr/>
        </p:nvSpPr>
        <p:spPr>
          <a:xfrm>
            <a:off x="968905" y="3177431"/>
            <a:ext cx="10331793" cy="1818151"/>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a:extLst>
              <a:ext uri="{FF2B5EF4-FFF2-40B4-BE49-F238E27FC236}">
                <a16:creationId xmlns:a16="http://schemas.microsoft.com/office/drawing/2014/main" id="{1AEE0140-C3B1-9131-47BD-1D42A90B012F}"/>
              </a:ext>
            </a:extLst>
          </p:cNvPr>
          <p:cNvSpPr/>
          <p:nvPr/>
        </p:nvSpPr>
        <p:spPr>
          <a:xfrm>
            <a:off x="935283" y="1292477"/>
            <a:ext cx="10331795" cy="1429497"/>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TextBox 43">
            <a:extLst>
              <a:ext uri="{FF2B5EF4-FFF2-40B4-BE49-F238E27FC236}">
                <a16:creationId xmlns:a16="http://schemas.microsoft.com/office/drawing/2014/main" id="{64D24EB6-A256-776B-B68C-9160B1A16304}"/>
              </a:ext>
            </a:extLst>
          </p:cNvPr>
          <p:cNvSpPr txBox="1"/>
          <p:nvPr/>
        </p:nvSpPr>
        <p:spPr>
          <a:xfrm>
            <a:off x="935284" y="1553165"/>
            <a:ext cx="10203305" cy="1543628"/>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en-US" altLang="zh-CN" sz="1200" kern="100" dirty="0">
                <a:effectLst/>
                <a:latin typeface="微软雅黑" panose="020B0503020204020204" pitchFamily="34" charset="-122"/>
                <a:ea typeface="等线" panose="02010600030101010101" pitchFamily="2" charset="-122"/>
                <a:cs typeface="Times New Roman" panose="02020603050405020304" pitchFamily="18" charset="0"/>
              </a:rPr>
              <a:t>[</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不良反应</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用药后偶见血肌酐和尿素氮异常升高</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p>
          <a:p>
            <a:pPr marL="285750" indent="-285750">
              <a:lnSpc>
                <a:spcPct val="125000"/>
              </a:lnSpc>
              <a:spcBef>
                <a:spcPts val="600"/>
              </a:spcBef>
              <a:buFont typeface="Wingdings" panose="05000000000000000000" pitchFamily="2" charset="2"/>
              <a:buChar char="n"/>
            </a:pP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禁忌</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对本品及相关成分过敏者禁用</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p>
          <a:p>
            <a:pPr marL="285750" indent="-285750">
              <a:lnSpc>
                <a:spcPct val="125000"/>
              </a:lnSpc>
              <a:spcBef>
                <a:spcPts val="600"/>
              </a:spcBef>
              <a:buFont typeface="Wingdings" panose="05000000000000000000" pitchFamily="2" charset="2"/>
              <a:buChar char="n"/>
            </a:pP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注意事项</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]1.</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用药后偶见头晕、头痛等症状，偶见用药后原有的心电图缺血异常加重，与药物的关系尚无法确定。</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 2. </a:t>
            </a:r>
            <a:r>
              <a:rPr lang="zh-CN"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有出血性疾病患者或有出血倾向者慎用。</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endParaRPr lang="en-US" altLang="zh-CN" sz="1700" b="1" dirty="0">
              <a:solidFill>
                <a:srgbClr val="ED7D31"/>
              </a:solidFill>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D1409606-3FD4-1D9D-F3BC-AFB89D56FA3B}"/>
              </a:ext>
            </a:extLst>
          </p:cNvPr>
          <p:cNvSpPr/>
          <p:nvPr/>
        </p:nvSpPr>
        <p:spPr>
          <a:xfrm>
            <a:off x="874391" y="2724040"/>
            <a:ext cx="4080468" cy="453391"/>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临床试验</a:t>
            </a: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不良反应监测  安全性信息</a:t>
            </a:r>
          </a:p>
        </p:txBody>
      </p:sp>
      <p:sp>
        <p:nvSpPr>
          <p:cNvPr id="10" name="矩形: 圆角 9">
            <a:extLst>
              <a:ext uri="{FF2B5EF4-FFF2-40B4-BE49-F238E27FC236}">
                <a16:creationId xmlns:a16="http://schemas.microsoft.com/office/drawing/2014/main" id="{C21B7F36-A262-5FD6-A626-47F50C3C84B9}"/>
              </a:ext>
            </a:extLst>
          </p:cNvPr>
          <p:cNvSpPr/>
          <p:nvPr/>
        </p:nvSpPr>
        <p:spPr>
          <a:xfrm>
            <a:off x="919916" y="1053558"/>
            <a:ext cx="3134741" cy="45339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1800" b="1" dirty="0">
                <a:latin typeface="微软雅黑" panose="020B0503020204020204" pitchFamily="34" charset="-122"/>
                <a:ea typeface="微软雅黑" panose="020B0503020204020204" pitchFamily="34" charset="-122"/>
                <a:sym typeface="Arial" panose="020B0604020202020204" pitchFamily="34" charset="0"/>
              </a:rPr>
              <a:t>   说明书收载的安全性信息</a:t>
            </a:r>
            <a:endParaRPr lang="zh-CN" altLang="en-US" sz="1800" dirty="0">
              <a:latin typeface="微软雅黑" panose="020B0503020204020204" pitchFamily="34" charset="-122"/>
              <a:ea typeface="微软雅黑" panose="020B0503020204020204" pitchFamily="34" charset="-122"/>
            </a:endParaRPr>
          </a:p>
        </p:txBody>
      </p:sp>
      <p:sp>
        <p:nvSpPr>
          <p:cNvPr id="14" name="TextBox 43">
            <a:extLst>
              <a:ext uri="{FF2B5EF4-FFF2-40B4-BE49-F238E27FC236}">
                <a16:creationId xmlns:a16="http://schemas.microsoft.com/office/drawing/2014/main" id="{153D640E-D5AC-5304-ADA2-1599031849D9}"/>
              </a:ext>
            </a:extLst>
          </p:cNvPr>
          <p:cNvSpPr txBox="1"/>
          <p:nvPr/>
        </p:nvSpPr>
        <p:spPr>
          <a:xfrm>
            <a:off x="1002878" y="3411283"/>
            <a:ext cx="10203305" cy="1845442"/>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不良反应数据监测：</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根据在国家药品不良反应监测系统查询，蒺藜皂苷胶囊的不良反应发生率属于罕见级；公司近</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4</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年来收集到该品种的不良反应信息仅</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1</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例，属于常见的不良反应，由于有和其他药物连用，临床怀疑可能与蒺藜皂苷胶囊有关</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患者在停药、休息之后已痊愈， 对患者没有继发影响。根据</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CTCAE5.0</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版定义分级为</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1</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级。</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en-US" altLang="zh-CN" sz="1200" b="1" kern="100" dirty="0">
                <a:effectLst/>
                <a:latin typeface="等线" panose="02010600030101010101" pitchFamily="2" charset="-122"/>
                <a:ea typeface="微软雅黑" panose="020B0503020204020204" pitchFamily="34" charset="-122"/>
                <a:cs typeface="Times New Roman" panose="02020603050405020304" pitchFamily="18" charset="0"/>
              </a:rPr>
              <a:t>Ⅳ</a:t>
            </a:r>
            <a:r>
              <a:rPr lang="zh-CN" altLang="en-US" sz="1200" b="1" kern="100" dirty="0">
                <a:effectLst/>
                <a:latin typeface="等线" panose="02010600030101010101" pitchFamily="2" charset="-122"/>
                <a:ea typeface="微软雅黑" panose="020B0503020204020204" pitchFamily="34" charset="-122"/>
                <a:cs typeface="Times New Roman" panose="02020603050405020304" pitchFamily="18" charset="0"/>
              </a:rPr>
              <a:t>期临床研究：</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在</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Ⅳ</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期</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2284</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例大样本人群临床广泛使用的情况下，与研究药物相关的不良事件发生率低（发生率为</a:t>
            </a:r>
            <a:r>
              <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rPr>
              <a:t>0.36%</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，均表现为头晕，严重程度为轻度），且未发生严重不良反应。安全性指标结果显示，受试者虽然呈现不同程度的指标异常，但均与试验药物无关，且在试验期间受试者生命体征平稳。</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p:txBody>
      </p:sp>
      <p:pic>
        <p:nvPicPr>
          <p:cNvPr id="31" name="图片 30">
            <a:extLst>
              <a:ext uri="{FF2B5EF4-FFF2-40B4-BE49-F238E27FC236}">
                <a16:creationId xmlns:a16="http://schemas.microsoft.com/office/drawing/2014/main" id="{563E1F53-32DA-5F2D-628F-9B51C6CCF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3548" y="105737"/>
            <a:ext cx="5112225" cy="2043411"/>
          </a:xfrm>
          <a:prstGeom prst="rect">
            <a:avLst/>
          </a:prstGeom>
        </p:spPr>
      </p:pic>
      <p:sp>
        <p:nvSpPr>
          <p:cNvPr id="29" name="矩形 28">
            <a:extLst>
              <a:ext uri="{FF2B5EF4-FFF2-40B4-BE49-F238E27FC236}">
                <a16:creationId xmlns:a16="http://schemas.microsoft.com/office/drawing/2014/main" id="{FB33665C-DD74-DCA6-A3AD-ACAFC13DC93B}"/>
              </a:ext>
            </a:extLst>
          </p:cNvPr>
          <p:cNvSpPr/>
          <p:nvPr/>
        </p:nvSpPr>
        <p:spPr>
          <a:xfrm>
            <a:off x="953324" y="5111962"/>
            <a:ext cx="10331793" cy="1408136"/>
          </a:xfrm>
          <a:prstGeom prst="rect">
            <a:avLst/>
          </a:prstGeom>
          <a:solidFill>
            <a:sysClr val="window" lastClr="FFFFFF">
              <a:lumMod val="95000"/>
            </a:sysClr>
          </a:solidFill>
          <a:ln w="12700" cap="flat" cmpd="sng" algn="ctr">
            <a:noFill/>
            <a:prstDash val="solid"/>
            <a:miter lim="800000"/>
          </a:ln>
          <a:effectLst/>
        </p:spPr>
        <p:txBody>
          <a:bodyPr rtlCol="0" anchor="ctr"/>
          <a:lstStyle/>
          <a:p>
            <a:pPr marL="171450" marR="0" lvl="0" indent="-28800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zh-CN" altLang="en-US" sz="1800"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矩形: 圆角 29">
            <a:extLst>
              <a:ext uri="{FF2B5EF4-FFF2-40B4-BE49-F238E27FC236}">
                <a16:creationId xmlns:a16="http://schemas.microsoft.com/office/drawing/2014/main" id="{5C264D45-064C-1698-8B2C-A7E35A0B47BD}"/>
              </a:ext>
            </a:extLst>
          </p:cNvPr>
          <p:cNvSpPr/>
          <p:nvPr/>
        </p:nvSpPr>
        <p:spPr>
          <a:xfrm>
            <a:off x="835589" y="4925566"/>
            <a:ext cx="4080468" cy="453391"/>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优势或不足</a:t>
            </a:r>
          </a:p>
        </p:txBody>
      </p:sp>
      <p:sp>
        <p:nvSpPr>
          <p:cNvPr id="32" name="TextBox 43">
            <a:extLst>
              <a:ext uri="{FF2B5EF4-FFF2-40B4-BE49-F238E27FC236}">
                <a16:creationId xmlns:a16="http://schemas.microsoft.com/office/drawing/2014/main" id="{16D4AC52-F9B9-23CB-F47F-2B8838AF36D8}"/>
              </a:ext>
            </a:extLst>
          </p:cNvPr>
          <p:cNvSpPr txBox="1"/>
          <p:nvPr/>
        </p:nvSpPr>
        <p:spPr>
          <a:xfrm>
            <a:off x="1256131" y="5496846"/>
            <a:ext cx="10203305" cy="844205"/>
          </a:xfrm>
          <a:prstGeom prst="rect">
            <a:avLst/>
          </a:prstGeom>
          <a:noFill/>
        </p:spPr>
        <p:txBody>
          <a:bodyPr wrap="square">
            <a:spAutoFit/>
          </a:bodyPr>
          <a:lstStyle/>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优势：</a:t>
            </a:r>
            <a:r>
              <a:rPr lang="zh-CN" altLang="en-US" sz="1200" kern="100" dirty="0">
                <a:effectLst/>
                <a:latin typeface="等线" panose="02010600030101010101" pitchFamily="2" charset="-122"/>
                <a:ea typeface="微软雅黑" panose="020B0503020204020204" pitchFamily="34" charset="-122"/>
                <a:cs typeface="Times New Roman" panose="02020603050405020304" pitchFamily="18" charset="0"/>
              </a:rPr>
              <a:t>蒺藜皂苷胶囊成分单一、结构清晰、机制明确。不良反应发生率，大大低于目录内同类产品的不良反应发生率，且以轻度为主，患者多能好转或痊愈，安全性高。 </a:t>
            </a:r>
            <a:endParaRPr lang="en-US" altLang="zh-CN" sz="1200" kern="100" dirty="0">
              <a:effectLst/>
              <a:latin typeface="等线" panose="02010600030101010101" pitchFamily="2" charset="-122"/>
              <a:ea typeface="微软雅黑" panose="020B0503020204020204" pitchFamily="34" charset="-122"/>
              <a:cs typeface="Times New Roman" panose="02020603050405020304" pitchFamily="18" charset="0"/>
            </a:endParaRPr>
          </a:p>
          <a:p>
            <a:pPr marL="285750" indent="-285750">
              <a:lnSpc>
                <a:spcPct val="125000"/>
              </a:lnSpc>
              <a:spcBef>
                <a:spcPts val="600"/>
              </a:spcBef>
              <a:buFont typeface="Wingdings" panose="05000000000000000000" pitchFamily="2" charset="2"/>
              <a:buChar char="n"/>
            </a:pPr>
            <a:r>
              <a:rPr lang="zh-CN" altLang="en-US" sz="1200" b="1" kern="100" dirty="0">
                <a:latin typeface="等线" panose="02010600030101010101" pitchFamily="2" charset="-122"/>
                <a:ea typeface="微软雅黑" panose="020B0503020204020204" pitchFamily="34" charset="-122"/>
                <a:cs typeface="Times New Roman" panose="02020603050405020304" pitchFamily="18" charset="0"/>
              </a:rPr>
              <a:t>劣势</a:t>
            </a:r>
            <a:r>
              <a:rPr lang="zh-CN" altLang="en-US" sz="1200" b="1" kern="100" dirty="0">
                <a:effectLst/>
                <a:latin typeface="等线" panose="02010600030101010101" pitchFamily="2" charset="-122"/>
                <a:ea typeface="微软雅黑" panose="020B0503020204020204" pitchFamily="34" charset="-122"/>
                <a:cs typeface="Times New Roman" panose="02020603050405020304" pitchFamily="18" charset="0"/>
              </a:rPr>
              <a:t>：</a:t>
            </a:r>
            <a:r>
              <a:rPr lang="zh-CN" altLang="en-US" sz="1200" kern="100" dirty="0">
                <a:latin typeface="等线" panose="02010600030101010101" pitchFamily="2" charset="-122"/>
                <a:ea typeface="微软雅黑" panose="020B0503020204020204" pitchFamily="34" charset="-122"/>
                <a:cs typeface="Times New Roman" panose="02020603050405020304" pitchFamily="18" charset="0"/>
              </a:rPr>
              <a:t>企业近期未开展大样本量安全性研究</a:t>
            </a:r>
            <a:endParaRPr lang="en-US" altLang="zh-CN" sz="1200" kern="100" dirty="0">
              <a:latin typeface="等线" panose="02010600030101010101" pitchFamily="2"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38967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4"/>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03</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有效性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21" name="文本框 20">
            <a:extLst>
              <a:ext uri="{FF2B5EF4-FFF2-40B4-BE49-F238E27FC236}">
                <a16:creationId xmlns:a16="http://schemas.microsoft.com/office/drawing/2014/main" id="{A3132D2E-038D-B32C-0DED-36FD7B4CE5C7}"/>
              </a:ext>
            </a:extLst>
          </p:cNvPr>
          <p:cNvSpPr txBox="1"/>
          <p:nvPr/>
        </p:nvSpPr>
        <p:spPr>
          <a:xfrm>
            <a:off x="2147320" y="385751"/>
            <a:ext cx="9847456" cy="584775"/>
          </a:xfrm>
          <a:prstGeom prst="rect">
            <a:avLst/>
          </a:prstGeom>
          <a:noFill/>
        </p:spPr>
        <p:txBody>
          <a:bodyPr wrap="square">
            <a:spAutoFit/>
          </a:bodyPr>
          <a:lstStyle/>
          <a:p>
            <a:r>
              <a:rPr kumimoji="1" lang="en-US" altLang="zh-CN" sz="1600" b="1" dirty="0">
                <a:solidFill>
                  <a:schemeClr val="accent1"/>
                </a:solidFill>
                <a:latin typeface="微软雅黑" panose="020B0503020204020204" pitchFamily="34" charset="-122"/>
                <a:ea typeface="微软雅黑" panose="020B0503020204020204" pitchFamily="34" charset="-122"/>
              </a:rPr>
              <a:t>-III</a:t>
            </a:r>
            <a:r>
              <a:rPr kumimoji="1" lang="zh-CN" altLang="en-US" sz="1600" b="1" dirty="0">
                <a:solidFill>
                  <a:schemeClr val="accent1"/>
                </a:solidFill>
                <a:latin typeface="微软雅黑" panose="020B0503020204020204" pitchFamily="34" charset="-122"/>
                <a:ea typeface="微软雅黑" panose="020B0503020204020204" pitchFamily="34" charset="-122"/>
              </a:rPr>
              <a:t>期临床证明了蒺藜皂苷胶囊能改善脑梗死恢复期患者的神经功能缺损评分（</a:t>
            </a:r>
            <a:r>
              <a:rPr kumimoji="1" lang="en-US" altLang="zh-CN" sz="1600" b="1" dirty="0">
                <a:solidFill>
                  <a:schemeClr val="accent1"/>
                </a:solidFill>
                <a:latin typeface="微软雅黑" panose="020B0503020204020204" pitchFamily="34" charset="-122"/>
                <a:ea typeface="微软雅黑" panose="020B0503020204020204" pitchFamily="34" charset="-122"/>
              </a:rPr>
              <a:t>NIHSS</a:t>
            </a:r>
            <a:r>
              <a:rPr kumimoji="1" lang="zh-CN" altLang="en-US" sz="1600" b="1" dirty="0">
                <a:solidFill>
                  <a:schemeClr val="accent1"/>
                </a:solidFill>
                <a:latin typeface="微软雅黑" panose="020B0503020204020204" pitchFamily="34" charset="-122"/>
                <a:ea typeface="微软雅黑" panose="020B0503020204020204" pitchFamily="34" charset="-122"/>
              </a:rPr>
              <a:t>评分）、残障程度评分（</a:t>
            </a:r>
            <a:r>
              <a:rPr kumimoji="1" lang="en-US" altLang="zh-CN" sz="1600" b="1" dirty="0" err="1">
                <a:solidFill>
                  <a:schemeClr val="accent1"/>
                </a:solidFill>
                <a:latin typeface="微软雅黑" panose="020B0503020204020204" pitchFamily="34" charset="-122"/>
                <a:ea typeface="微软雅黑" panose="020B0503020204020204" pitchFamily="34" charset="-122"/>
              </a:rPr>
              <a:t>mRS</a:t>
            </a:r>
            <a:r>
              <a:rPr kumimoji="1" lang="zh-CN" altLang="en-US" sz="1600" b="1" dirty="0">
                <a:solidFill>
                  <a:schemeClr val="accent1"/>
                </a:solidFill>
                <a:latin typeface="微软雅黑" panose="020B0503020204020204" pitchFamily="34" charset="-122"/>
                <a:ea typeface="微软雅黑" panose="020B0503020204020204" pitchFamily="34" charset="-122"/>
              </a:rPr>
              <a:t>评分），降低患者致残、减少再卒中等脑血管事件发生。</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3" name="文本框 8">
            <a:extLst>
              <a:ext uri="{FF2B5EF4-FFF2-40B4-BE49-F238E27FC236}">
                <a16:creationId xmlns:a16="http://schemas.microsoft.com/office/drawing/2014/main" id="{19BB25BD-93D2-7F89-24E8-C2408C89294A}"/>
              </a:ext>
            </a:extLst>
          </p:cNvPr>
          <p:cNvSpPr txBox="1">
            <a:spLocks noChangeArrowheads="1"/>
          </p:cNvSpPr>
          <p:nvPr/>
        </p:nvSpPr>
        <p:spPr bwMode="auto">
          <a:xfrm>
            <a:off x="627174" y="911058"/>
            <a:ext cx="4085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gn="ctr">
              <a:spcBef>
                <a:spcPct val="20000"/>
              </a:spcBef>
            </a:pP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新增适应症</a:t>
            </a:r>
            <a:r>
              <a:rPr lang="en-US" altLang="zh-CN"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1:  </a:t>
            </a:r>
            <a:r>
              <a:rPr lang="zh-CN" altLang="en-US" sz="1400" b="1" dirty="0">
                <a:solidFill>
                  <a:prstClr val="white"/>
                </a:solidFill>
                <a:latin typeface="微软雅黑" panose="020B0503020204020204" pitchFamily="34" charset="-122"/>
                <a:ea typeface="微软雅黑" panose="020B0503020204020204" pitchFamily="34" charset="-122"/>
                <a:sym typeface="Arial" panose="020B0604020202020204" pitchFamily="34" charset="0"/>
              </a:rPr>
              <a:t>重症监护期间机械通气时的镇静 </a:t>
            </a:r>
            <a:endParaRPr lang="zh-CN" altLang="en-US" sz="1400" b="1" dirty="0">
              <a:solidFill>
                <a:srgbClr val="E7E6E6">
                  <a:lumMod val="9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4">
            <a:extLst>
              <a:ext uri="{FF2B5EF4-FFF2-40B4-BE49-F238E27FC236}">
                <a16:creationId xmlns:a16="http://schemas.microsoft.com/office/drawing/2014/main" id="{9D7E1B6B-DCE0-936E-3D66-55F912C975EE}"/>
              </a:ext>
            </a:extLst>
          </p:cNvPr>
          <p:cNvSpPr txBox="1"/>
          <p:nvPr/>
        </p:nvSpPr>
        <p:spPr bwMode="auto">
          <a:xfrm>
            <a:off x="614867" y="996922"/>
            <a:ext cx="2425700" cy="338554"/>
          </a:xfrm>
          <a:prstGeom prst="rect">
            <a:avLst/>
          </a:prstGeom>
          <a:noFill/>
        </p:spPr>
        <p:txBody>
          <a:bodyPr>
            <a:spAutoFit/>
          </a:bodyPr>
          <a:lstStyle/>
          <a:p>
            <a:pPr algn="just">
              <a:defRPr/>
            </a:pPr>
            <a:r>
              <a:rPr lang="zh-CN" altLang="en-US" sz="1600" b="1" dirty="0">
                <a:solidFill>
                  <a:srgbClr val="044875"/>
                </a:solidFill>
                <a:latin typeface="微软雅黑" panose="020B0503020204020204" pitchFamily="34" charset="-122"/>
                <a:ea typeface="微软雅黑" panose="020B0503020204020204" pitchFamily="34" charset="-122"/>
                <a:cs typeface="Arial" panose="020B0604020202020204" pitchFamily="34" charset="0"/>
              </a:rPr>
              <a:t>阳性药物对照</a:t>
            </a:r>
          </a:p>
        </p:txBody>
      </p:sp>
      <p:sp>
        <p:nvSpPr>
          <p:cNvPr id="8" name="圆角矩形 56">
            <a:extLst>
              <a:ext uri="{FF2B5EF4-FFF2-40B4-BE49-F238E27FC236}">
                <a16:creationId xmlns:a16="http://schemas.microsoft.com/office/drawing/2014/main" id="{8AD43C49-8B0A-65FF-58E5-F8C22BE3E2FE}"/>
              </a:ext>
            </a:extLst>
          </p:cNvPr>
          <p:cNvSpPr/>
          <p:nvPr/>
        </p:nvSpPr>
        <p:spPr>
          <a:xfrm flipV="1">
            <a:off x="627174" y="1339198"/>
            <a:ext cx="2141604" cy="45719"/>
          </a:xfrm>
          <a:prstGeom prst="roundRect">
            <a:avLst>
              <a:gd name="adj" fmla="val 50000"/>
            </a:avLst>
          </a:prstGeom>
          <a:gradFill>
            <a:gsLst>
              <a:gs pos="0">
                <a:sysClr val="window" lastClr="FFFFFF">
                  <a:lumMod val="75000"/>
                </a:sysClr>
              </a:gs>
              <a:gs pos="100000">
                <a:sysClr val="window" lastClr="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22" name="MH_Other_1">
            <a:extLst>
              <a:ext uri="{FF2B5EF4-FFF2-40B4-BE49-F238E27FC236}">
                <a16:creationId xmlns:a16="http://schemas.microsoft.com/office/drawing/2014/main" id="{BB664A7F-FB30-DA57-A2EC-9CD951E61B64}"/>
              </a:ext>
            </a:extLst>
          </p:cNvPr>
          <p:cNvCxnSpPr/>
          <p:nvPr>
            <p:custDataLst>
              <p:tags r:id="rId1"/>
            </p:custDataLst>
          </p:nvPr>
        </p:nvCxnSpPr>
        <p:spPr>
          <a:xfrm>
            <a:off x="165979" y="4050289"/>
            <a:ext cx="11631614" cy="0"/>
          </a:xfrm>
          <a:prstGeom prst="straightConnector1">
            <a:avLst/>
          </a:prstGeom>
          <a:noFill/>
          <a:ln w="19050" cap="flat" cmpd="sng" algn="ctr">
            <a:solidFill>
              <a:srgbClr val="003948"/>
            </a:solidFill>
            <a:prstDash val="sysDash"/>
            <a:miter lim="800000"/>
            <a:headEnd type="oval"/>
            <a:tailEnd type="stealth"/>
          </a:ln>
          <a:effectLst/>
        </p:spPr>
      </p:cxnSp>
      <p:sp>
        <p:nvSpPr>
          <p:cNvPr id="23" name="TextBox 6">
            <a:extLst>
              <a:ext uri="{FF2B5EF4-FFF2-40B4-BE49-F238E27FC236}">
                <a16:creationId xmlns:a16="http://schemas.microsoft.com/office/drawing/2014/main" id="{9B31A17C-5921-B53E-A481-15FF281B5582}"/>
              </a:ext>
            </a:extLst>
          </p:cNvPr>
          <p:cNvSpPr txBox="1"/>
          <p:nvPr/>
        </p:nvSpPr>
        <p:spPr>
          <a:xfrm>
            <a:off x="2455573" y="1439915"/>
            <a:ext cx="2597616" cy="553998"/>
          </a:xfrm>
          <a:prstGeom prst="rect">
            <a:avLst/>
          </a:prstGeom>
          <a:noFill/>
        </p:spPr>
        <p:txBody>
          <a:bodyPr wrap="square" rtlCol="0">
            <a:spAutoFit/>
          </a:bodyPr>
          <a:lstStyle/>
          <a:p>
            <a:pPr algn="ctr">
              <a:lnSpc>
                <a:spcPts val="1800"/>
              </a:lnSpc>
            </a:pPr>
            <a:r>
              <a:rPr lang="zh-CN" altLang="en-US" sz="1200" dirty="0">
                <a:solidFill>
                  <a:prstClr val="black"/>
                </a:solidFill>
                <a:latin typeface="微软雅黑" pitchFamily="34" charset="-122"/>
                <a:ea typeface="微软雅黑" pitchFamily="34" charset="-122"/>
              </a:rPr>
              <a:t>治疗</a:t>
            </a:r>
            <a:r>
              <a:rPr lang="en-US" altLang="zh-CN" sz="1200" dirty="0">
                <a:solidFill>
                  <a:prstClr val="black"/>
                </a:solidFill>
                <a:latin typeface="微软雅黑" pitchFamily="34" charset="-122"/>
                <a:ea typeface="微软雅黑" pitchFamily="34" charset="-122"/>
              </a:rPr>
              <a:t>28</a:t>
            </a:r>
            <a:r>
              <a:rPr lang="zh-CN" altLang="en-US" sz="1200" dirty="0">
                <a:solidFill>
                  <a:prstClr val="black"/>
                </a:solidFill>
                <a:latin typeface="微软雅黑" pitchFamily="34" charset="-122"/>
                <a:ea typeface="微软雅黑" pitchFamily="34" charset="-122"/>
              </a:rPr>
              <a:t>天后，蒺藜胶囊治疗中风病综合疗效与心脑舒通胶囊比较</a:t>
            </a:r>
            <a:endParaRPr lang="en-US" altLang="zh-CN" sz="1200" dirty="0">
              <a:solidFill>
                <a:prstClr val="black"/>
              </a:solidFill>
              <a:latin typeface="微软雅黑" pitchFamily="34" charset="-122"/>
              <a:ea typeface="微软雅黑" pitchFamily="34" charset="-122"/>
            </a:endParaRPr>
          </a:p>
        </p:txBody>
      </p:sp>
      <p:sp>
        <p:nvSpPr>
          <p:cNvPr id="24" name="TextBox 10">
            <a:extLst>
              <a:ext uri="{FF2B5EF4-FFF2-40B4-BE49-F238E27FC236}">
                <a16:creationId xmlns:a16="http://schemas.microsoft.com/office/drawing/2014/main" id="{DBFC2C02-A235-6A11-3C8D-A512BAFBB5D5}"/>
              </a:ext>
            </a:extLst>
          </p:cNvPr>
          <p:cNvSpPr txBox="1"/>
          <p:nvPr/>
        </p:nvSpPr>
        <p:spPr>
          <a:xfrm>
            <a:off x="7130217" y="1425952"/>
            <a:ext cx="2952770" cy="553998"/>
          </a:xfrm>
          <a:prstGeom prst="rect">
            <a:avLst/>
          </a:prstGeom>
          <a:noFill/>
        </p:spPr>
        <p:txBody>
          <a:bodyPr wrap="square" rtlCol="0">
            <a:spAutoFit/>
          </a:bodyPr>
          <a:lstStyle/>
          <a:p>
            <a:pPr algn="ctr">
              <a:lnSpc>
                <a:spcPts val="1800"/>
              </a:lnSpc>
            </a:pPr>
            <a:r>
              <a:rPr lang="zh-CN" altLang="en-US" sz="1200" dirty="0">
                <a:solidFill>
                  <a:prstClr val="black"/>
                </a:solidFill>
                <a:latin typeface="微软雅黑" pitchFamily="34" charset="-122"/>
                <a:ea typeface="微软雅黑" pitchFamily="34" charset="-122"/>
              </a:rPr>
              <a:t>治疗</a:t>
            </a:r>
            <a:r>
              <a:rPr lang="en-US" altLang="zh-CN" sz="1200" dirty="0">
                <a:solidFill>
                  <a:prstClr val="black"/>
                </a:solidFill>
                <a:latin typeface="微软雅黑" pitchFamily="34" charset="-122"/>
                <a:ea typeface="微软雅黑" pitchFamily="34" charset="-122"/>
              </a:rPr>
              <a:t>28</a:t>
            </a:r>
            <a:r>
              <a:rPr lang="zh-CN" altLang="en-US" sz="1200" dirty="0">
                <a:solidFill>
                  <a:prstClr val="black"/>
                </a:solidFill>
                <a:latin typeface="微软雅黑" pitchFamily="34" charset="-122"/>
                <a:ea typeface="微软雅黑" pitchFamily="34" charset="-122"/>
              </a:rPr>
              <a:t>天后，蒺藜胶囊治疗中风病中医症候疗效与心脑舒通胶囊比较</a:t>
            </a:r>
            <a:endParaRPr lang="en-US" altLang="zh-CN" sz="1200" dirty="0">
              <a:solidFill>
                <a:prstClr val="black"/>
              </a:solidFill>
              <a:latin typeface="微软雅黑" pitchFamily="34" charset="-122"/>
              <a:ea typeface="微软雅黑" pitchFamily="34" charset="-122"/>
            </a:endParaRPr>
          </a:p>
        </p:txBody>
      </p:sp>
      <p:graphicFrame>
        <p:nvGraphicFramePr>
          <p:cNvPr id="25" name="图表 24">
            <a:extLst>
              <a:ext uri="{FF2B5EF4-FFF2-40B4-BE49-F238E27FC236}">
                <a16:creationId xmlns:a16="http://schemas.microsoft.com/office/drawing/2014/main" id="{62A8149B-F818-3E79-E363-DDD1BF759B54}"/>
              </a:ext>
            </a:extLst>
          </p:cNvPr>
          <p:cNvGraphicFramePr/>
          <p:nvPr>
            <p:extLst>
              <p:ext uri="{D42A27DB-BD31-4B8C-83A1-F6EECF244321}">
                <p14:modId xmlns:p14="http://schemas.microsoft.com/office/powerpoint/2010/main" val="3466688006"/>
              </p:ext>
            </p:extLst>
          </p:nvPr>
        </p:nvGraphicFramePr>
        <p:xfrm>
          <a:off x="1666744" y="2038993"/>
          <a:ext cx="3705225" cy="1638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图表 25">
            <a:extLst>
              <a:ext uri="{FF2B5EF4-FFF2-40B4-BE49-F238E27FC236}">
                <a16:creationId xmlns:a16="http://schemas.microsoft.com/office/drawing/2014/main" id="{ADF2854F-11C1-6D4F-BEE2-67DE35327A4A}"/>
              </a:ext>
            </a:extLst>
          </p:cNvPr>
          <p:cNvGraphicFramePr/>
          <p:nvPr>
            <p:extLst>
              <p:ext uri="{D42A27DB-BD31-4B8C-83A1-F6EECF244321}">
                <p14:modId xmlns:p14="http://schemas.microsoft.com/office/powerpoint/2010/main" val="3878952016"/>
              </p:ext>
            </p:extLst>
          </p:nvPr>
        </p:nvGraphicFramePr>
        <p:xfrm>
          <a:off x="6629862" y="2025030"/>
          <a:ext cx="3888432" cy="1656184"/>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6">
            <a:extLst>
              <a:ext uri="{FF2B5EF4-FFF2-40B4-BE49-F238E27FC236}">
                <a16:creationId xmlns:a16="http://schemas.microsoft.com/office/drawing/2014/main" id="{DB8ACFA1-7275-F8BB-2ABC-70AE8972611B}"/>
              </a:ext>
            </a:extLst>
          </p:cNvPr>
          <p:cNvSpPr txBox="1"/>
          <p:nvPr/>
        </p:nvSpPr>
        <p:spPr>
          <a:xfrm>
            <a:off x="-53788" y="4387303"/>
            <a:ext cx="5112568" cy="302070"/>
          </a:xfrm>
          <a:prstGeom prst="rect">
            <a:avLst/>
          </a:prstGeom>
          <a:noFill/>
        </p:spPr>
        <p:txBody>
          <a:bodyPr wrap="square" rtlCol="0">
            <a:spAutoFit/>
          </a:bodyPr>
          <a:lstStyle/>
          <a:p>
            <a:pPr algn="ctr">
              <a:lnSpc>
                <a:spcPts val="1800"/>
              </a:lnSpc>
            </a:pPr>
            <a:r>
              <a:rPr lang="zh-CN" altLang="en-US" sz="1200" dirty="0">
                <a:solidFill>
                  <a:prstClr val="black"/>
                </a:solidFill>
                <a:latin typeface="微软雅黑" pitchFamily="34" charset="-122"/>
                <a:ea typeface="微软雅黑" pitchFamily="34" charset="-122"/>
              </a:rPr>
              <a:t>蒺藜胶囊治疗中风病神经功能缺损评分与安慰剂疗效比较</a:t>
            </a:r>
            <a:endParaRPr lang="en-US" altLang="zh-CN" sz="1200" dirty="0">
              <a:solidFill>
                <a:prstClr val="black"/>
              </a:solidFill>
              <a:latin typeface="微软雅黑" pitchFamily="34" charset="-122"/>
              <a:ea typeface="微软雅黑" pitchFamily="34" charset="-122"/>
            </a:endParaRPr>
          </a:p>
        </p:txBody>
      </p:sp>
      <p:graphicFrame>
        <p:nvGraphicFramePr>
          <p:cNvPr id="29" name="图表 28">
            <a:extLst>
              <a:ext uri="{FF2B5EF4-FFF2-40B4-BE49-F238E27FC236}">
                <a16:creationId xmlns:a16="http://schemas.microsoft.com/office/drawing/2014/main" id="{587B8A66-E132-1EB1-F5CE-DA3B93D5EDE6}"/>
              </a:ext>
            </a:extLst>
          </p:cNvPr>
          <p:cNvGraphicFramePr/>
          <p:nvPr>
            <p:extLst>
              <p:ext uri="{D42A27DB-BD31-4B8C-83A1-F6EECF244321}">
                <p14:modId xmlns:p14="http://schemas.microsoft.com/office/powerpoint/2010/main" val="2524895086"/>
              </p:ext>
            </p:extLst>
          </p:nvPr>
        </p:nvGraphicFramePr>
        <p:xfrm>
          <a:off x="343722" y="4817894"/>
          <a:ext cx="3888432" cy="18607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图表 29">
            <a:extLst>
              <a:ext uri="{FF2B5EF4-FFF2-40B4-BE49-F238E27FC236}">
                <a16:creationId xmlns:a16="http://schemas.microsoft.com/office/drawing/2014/main" id="{AF42E6EC-F5D3-3C93-D1A4-7D800628CA4D}"/>
              </a:ext>
            </a:extLst>
          </p:cNvPr>
          <p:cNvGraphicFramePr/>
          <p:nvPr>
            <p:extLst>
              <p:ext uri="{D42A27DB-BD31-4B8C-83A1-F6EECF244321}">
                <p14:modId xmlns:p14="http://schemas.microsoft.com/office/powerpoint/2010/main" val="1177934599"/>
              </p:ext>
            </p:extLst>
          </p:nvPr>
        </p:nvGraphicFramePr>
        <p:xfrm>
          <a:off x="4645467" y="4795486"/>
          <a:ext cx="3888432" cy="1891748"/>
        </p:xfrm>
        <a:graphic>
          <a:graphicData uri="http://schemas.openxmlformats.org/drawingml/2006/chart">
            <c:chart xmlns:c="http://schemas.openxmlformats.org/drawingml/2006/chart" xmlns:r="http://schemas.openxmlformats.org/officeDocument/2006/relationships" r:id="rId8"/>
          </a:graphicData>
        </a:graphic>
      </p:graphicFrame>
      <p:sp>
        <p:nvSpPr>
          <p:cNvPr id="31" name="TextBox 14">
            <a:extLst>
              <a:ext uri="{FF2B5EF4-FFF2-40B4-BE49-F238E27FC236}">
                <a16:creationId xmlns:a16="http://schemas.microsoft.com/office/drawing/2014/main" id="{DE527455-2871-D264-B024-C59F1A5415AD}"/>
              </a:ext>
            </a:extLst>
          </p:cNvPr>
          <p:cNvSpPr txBox="1"/>
          <p:nvPr/>
        </p:nvSpPr>
        <p:spPr>
          <a:xfrm>
            <a:off x="4366146" y="4368875"/>
            <a:ext cx="4464496" cy="302070"/>
          </a:xfrm>
          <a:prstGeom prst="rect">
            <a:avLst/>
          </a:prstGeom>
          <a:noFill/>
        </p:spPr>
        <p:txBody>
          <a:bodyPr wrap="square" rtlCol="0">
            <a:spAutoFit/>
          </a:bodyPr>
          <a:lstStyle/>
          <a:p>
            <a:pPr algn="ctr">
              <a:lnSpc>
                <a:spcPts val="1800"/>
              </a:lnSpc>
            </a:pPr>
            <a:r>
              <a:rPr lang="zh-CN" altLang="en-US" sz="1200" dirty="0">
                <a:solidFill>
                  <a:prstClr val="black"/>
                </a:solidFill>
                <a:latin typeface="微软雅黑" pitchFamily="34" charset="-122"/>
                <a:ea typeface="微软雅黑" pitchFamily="34" charset="-122"/>
              </a:rPr>
              <a:t>蒺藜胶囊治疗中风病中医症候疗效与安慰剂比较</a:t>
            </a:r>
            <a:endParaRPr lang="en-US" altLang="zh-CN" sz="1200" dirty="0">
              <a:solidFill>
                <a:prstClr val="black"/>
              </a:solidFill>
              <a:latin typeface="微软雅黑" pitchFamily="34" charset="-122"/>
              <a:ea typeface="微软雅黑" pitchFamily="34" charset="-122"/>
            </a:endParaRPr>
          </a:p>
        </p:txBody>
      </p:sp>
      <p:sp>
        <p:nvSpPr>
          <p:cNvPr id="32" name="TextBox 6">
            <a:extLst>
              <a:ext uri="{FF2B5EF4-FFF2-40B4-BE49-F238E27FC236}">
                <a16:creationId xmlns:a16="http://schemas.microsoft.com/office/drawing/2014/main" id="{AD745EC6-00B1-9361-3EC9-07F907A1F24A}"/>
              </a:ext>
            </a:extLst>
          </p:cNvPr>
          <p:cNvSpPr txBox="1"/>
          <p:nvPr/>
        </p:nvSpPr>
        <p:spPr>
          <a:xfrm>
            <a:off x="8953966" y="4298363"/>
            <a:ext cx="2642104" cy="532903"/>
          </a:xfrm>
          <a:prstGeom prst="rect">
            <a:avLst/>
          </a:prstGeom>
          <a:noFill/>
        </p:spPr>
        <p:txBody>
          <a:bodyPr wrap="square" rtlCol="0">
            <a:spAutoFit/>
          </a:bodyPr>
          <a:lstStyle/>
          <a:p>
            <a:pPr algn="ctr">
              <a:lnSpc>
                <a:spcPts val="1800"/>
              </a:lnSpc>
            </a:pPr>
            <a:r>
              <a:rPr lang="zh-CN" altLang="en-US" sz="1200" dirty="0">
                <a:solidFill>
                  <a:prstClr val="black"/>
                </a:solidFill>
                <a:latin typeface="微软雅黑" pitchFamily="34" charset="-122"/>
                <a:ea typeface="微软雅黑" pitchFamily="34" charset="-122"/>
              </a:rPr>
              <a:t>蒺藜胶囊治疗中风病生活能力状态评级降低值与安慰剂疗效比较</a:t>
            </a:r>
            <a:endParaRPr lang="en-US" altLang="zh-CN" sz="1200" dirty="0">
              <a:solidFill>
                <a:prstClr val="black"/>
              </a:solidFill>
              <a:latin typeface="微软雅黑" pitchFamily="34" charset="-122"/>
              <a:ea typeface="微软雅黑" pitchFamily="34" charset="-122"/>
            </a:endParaRPr>
          </a:p>
        </p:txBody>
      </p:sp>
      <p:graphicFrame>
        <p:nvGraphicFramePr>
          <p:cNvPr id="33" name="图表 32">
            <a:extLst>
              <a:ext uri="{FF2B5EF4-FFF2-40B4-BE49-F238E27FC236}">
                <a16:creationId xmlns:a16="http://schemas.microsoft.com/office/drawing/2014/main" id="{D84D3F38-65A0-4D8F-0379-202952FBDCE1}"/>
              </a:ext>
            </a:extLst>
          </p:cNvPr>
          <p:cNvGraphicFramePr/>
          <p:nvPr>
            <p:extLst>
              <p:ext uri="{D42A27DB-BD31-4B8C-83A1-F6EECF244321}">
                <p14:modId xmlns:p14="http://schemas.microsoft.com/office/powerpoint/2010/main" val="1952782972"/>
              </p:ext>
            </p:extLst>
          </p:nvPr>
        </p:nvGraphicFramePr>
        <p:xfrm>
          <a:off x="8830642" y="4887034"/>
          <a:ext cx="3224921" cy="1800200"/>
        </p:xfrm>
        <a:graphic>
          <a:graphicData uri="http://schemas.openxmlformats.org/drawingml/2006/chart">
            <c:chart xmlns:c="http://schemas.openxmlformats.org/drawingml/2006/chart" xmlns:r="http://schemas.openxmlformats.org/officeDocument/2006/relationships" r:id="rId9"/>
          </a:graphicData>
        </a:graphic>
      </p:graphicFrame>
      <p:sp>
        <p:nvSpPr>
          <p:cNvPr id="34" name="文本框 33">
            <a:extLst>
              <a:ext uri="{FF2B5EF4-FFF2-40B4-BE49-F238E27FC236}">
                <a16:creationId xmlns:a16="http://schemas.microsoft.com/office/drawing/2014/main" id="{793F0881-035E-2714-7EB0-604BF0D67DE6}"/>
              </a:ext>
            </a:extLst>
          </p:cNvPr>
          <p:cNvSpPr txBox="1"/>
          <p:nvPr/>
        </p:nvSpPr>
        <p:spPr bwMode="auto">
          <a:xfrm>
            <a:off x="594284" y="4058785"/>
            <a:ext cx="2425700" cy="338554"/>
          </a:xfrm>
          <a:prstGeom prst="rect">
            <a:avLst/>
          </a:prstGeom>
          <a:noFill/>
        </p:spPr>
        <p:txBody>
          <a:bodyPr>
            <a:spAutoFit/>
          </a:bodyPr>
          <a:lstStyle/>
          <a:p>
            <a:pPr algn="just">
              <a:defRPr/>
            </a:pPr>
            <a:r>
              <a:rPr lang="zh-CN" altLang="en-US" sz="1600" b="1" dirty="0">
                <a:solidFill>
                  <a:srgbClr val="044875"/>
                </a:solidFill>
                <a:latin typeface="微软雅黑" panose="020B0503020204020204" pitchFamily="34" charset="-122"/>
                <a:ea typeface="微软雅黑" panose="020B0503020204020204" pitchFamily="34" charset="-122"/>
                <a:cs typeface="Arial" panose="020B0604020202020204" pitchFamily="34" charset="0"/>
              </a:rPr>
              <a:t>安慰剂对照</a:t>
            </a:r>
          </a:p>
        </p:txBody>
      </p:sp>
      <p:sp>
        <p:nvSpPr>
          <p:cNvPr id="35" name="圆角矩形 56">
            <a:extLst>
              <a:ext uri="{FF2B5EF4-FFF2-40B4-BE49-F238E27FC236}">
                <a16:creationId xmlns:a16="http://schemas.microsoft.com/office/drawing/2014/main" id="{996591A1-92EF-8744-145A-F3970526CE5E}"/>
              </a:ext>
            </a:extLst>
          </p:cNvPr>
          <p:cNvSpPr/>
          <p:nvPr/>
        </p:nvSpPr>
        <p:spPr>
          <a:xfrm flipV="1">
            <a:off x="400556" y="4360721"/>
            <a:ext cx="2141604" cy="45719"/>
          </a:xfrm>
          <a:prstGeom prst="roundRect">
            <a:avLst>
              <a:gd name="adj" fmla="val 50000"/>
            </a:avLst>
          </a:prstGeom>
          <a:gradFill>
            <a:gsLst>
              <a:gs pos="0">
                <a:sysClr val="window" lastClr="FFFFFF">
                  <a:lumMod val="75000"/>
                </a:sysClr>
              </a:gs>
              <a:gs pos="100000">
                <a:sysClr val="window" lastClr="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9CBD1A8A-3FDC-7C49-85A3-DB6493C3DBA8}"/>
              </a:ext>
            </a:extLst>
          </p:cNvPr>
          <p:cNvSpPr txBox="1"/>
          <p:nvPr/>
        </p:nvSpPr>
        <p:spPr>
          <a:xfrm>
            <a:off x="1055594" y="3668479"/>
            <a:ext cx="10831606" cy="369332"/>
          </a:xfrm>
          <a:prstGeom prst="rect">
            <a:avLst/>
          </a:prstGeom>
          <a:noFill/>
        </p:spPr>
        <p:txBody>
          <a:bodyPr wrap="square">
            <a:spAutoFit/>
          </a:bodyPr>
          <a:lstStyle/>
          <a:p>
            <a:r>
              <a:rPr lang="zh-CN" altLang="en-US" sz="1600" b="1" dirty="0">
                <a:ln w="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III期临床试验验由北京东直门医院牵头，共计收集了786例患者，远高于一般Ⅲ期临床的标准</a:t>
            </a:r>
            <a:r>
              <a:rPr lang="zh-CN" altLang="en-US" dirty="0">
                <a:ln w="0"/>
                <a:solidFill>
                  <a:srgbClr val="C00000"/>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9539950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4"/>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03</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有效性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21" name="文本框 20">
            <a:extLst>
              <a:ext uri="{FF2B5EF4-FFF2-40B4-BE49-F238E27FC236}">
                <a16:creationId xmlns:a16="http://schemas.microsoft.com/office/drawing/2014/main" id="{A3132D2E-038D-B32C-0DED-36FD7B4CE5C7}"/>
              </a:ext>
            </a:extLst>
          </p:cNvPr>
          <p:cNvSpPr txBox="1"/>
          <p:nvPr/>
        </p:nvSpPr>
        <p:spPr>
          <a:xfrm>
            <a:off x="2147320" y="385751"/>
            <a:ext cx="10257592" cy="338554"/>
          </a:xfrm>
          <a:prstGeom prst="rect">
            <a:avLst/>
          </a:prstGeom>
          <a:noFill/>
        </p:spPr>
        <p:txBody>
          <a:bodyPr wrap="square">
            <a:spAutoFit/>
          </a:bodyPr>
          <a:lstStyle/>
          <a:p>
            <a:r>
              <a:rPr kumimoji="1" lang="en-US" altLang="zh-CN" sz="1600" b="1" dirty="0">
                <a:solidFill>
                  <a:schemeClr val="accent1"/>
                </a:solidFill>
                <a:latin typeface="微软雅黑" panose="020B0503020204020204" pitchFamily="34" charset="-122"/>
                <a:ea typeface="微软雅黑" panose="020B0503020204020204" pitchFamily="34" charset="-122"/>
              </a:rPr>
              <a:t>Ⅳ</a:t>
            </a:r>
            <a:r>
              <a:rPr kumimoji="1" lang="zh-CN" altLang="en-US" sz="1600" b="1" dirty="0">
                <a:solidFill>
                  <a:schemeClr val="accent1"/>
                </a:solidFill>
                <a:latin typeface="微软雅黑" panose="020B0503020204020204" pitchFamily="34" charset="-122"/>
                <a:ea typeface="微软雅黑" panose="020B0503020204020204" pitchFamily="34" charset="-122"/>
              </a:rPr>
              <a:t>期临床表面蒺藜皂苷胶囊能有效改善患者神经功能缺损评分、降低患者致残、减少再卒中等脑血管事件发生。</a:t>
            </a:r>
            <a:endParaRPr lang="zh-CN" altLang="en-US" dirty="0">
              <a:solidFill>
                <a:schemeClr val="accent1"/>
              </a:solidFill>
              <a:latin typeface="微软雅黑" panose="020B0503020204020204" pitchFamily="34" charset="-122"/>
              <a:ea typeface="微软雅黑" panose="020B0503020204020204" pitchFamily="34" charset="-122"/>
            </a:endParaRPr>
          </a:p>
        </p:txBody>
      </p:sp>
      <p:cxnSp>
        <p:nvCxnSpPr>
          <p:cNvPr id="22" name="MH_Other_1">
            <a:extLst>
              <a:ext uri="{FF2B5EF4-FFF2-40B4-BE49-F238E27FC236}">
                <a16:creationId xmlns:a16="http://schemas.microsoft.com/office/drawing/2014/main" id="{BB664A7F-FB30-DA57-A2EC-9CD951E61B64}"/>
              </a:ext>
            </a:extLst>
          </p:cNvPr>
          <p:cNvCxnSpPr/>
          <p:nvPr>
            <p:custDataLst>
              <p:tags r:id="rId1"/>
            </p:custDataLst>
          </p:nvPr>
        </p:nvCxnSpPr>
        <p:spPr>
          <a:xfrm>
            <a:off x="343722" y="4366296"/>
            <a:ext cx="11631614" cy="0"/>
          </a:xfrm>
          <a:prstGeom prst="straightConnector1">
            <a:avLst/>
          </a:prstGeom>
          <a:noFill/>
          <a:ln w="19050" cap="flat" cmpd="sng" algn="ctr">
            <a:solidFill>
              <a:srgbClr val="003948"/>
            </a:solidFill>
            <a:prstDash val="sysDash"/>
            <a:miter lim="800000"/>
            <a:headEnd type="oval"/>
            <a:tailEnd type="stealth"/>
          </a:ln>
          <a:effectLst/>
        </p:spPr>
      </p:cxnSp>
      <p:graphicFrame>
        <p:nvGraphicFramePr>
          <p:cNvPr id="4" name="图表 3">
            <a:extLst>
              <a:ext uri="{FF2B5EF4-FFF2-40B4-BE49-F238E27FC236}">
                <a16:creationId xmlns:a16="http://schemas.microsoft.com/office/drawing/2014/main" id="{77851596-D2FD-6C66-74C8-417DCCF2C9C1}"/>
              </a:ext>
            </a:extLst>
          </p:cNvPr>
          <p:cNvGraphicFramePr/>
          <p:nvPr>
            <p:extLst>
              <p:ext uri="{D42A27DB-BD31-4B8C-83A1-F6EECF244321}">
                <p14:modId xmlns:p14="http://schemas.microsoft.com/office/powerpoint/2010/main" val="787541349"/>
              </p:ext>
            </p:extLst>
          </p:nvPr>
        </p:nvGraphicFramePr>
        <p:xfrm>
          <a:off x="4390465" y="1435320"/>
          <a:ext cx="3765177" cy="23507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图表 5">
            <a:extLst>
              <a:ext uri="{FF2B5EF4-FFF2-40B4-BE49-F238E27FC236}">
                <a16:creationId xmlns:a16="http://schemas.microsoft.com/office/drawing/2014/main" id="{83ED1BE8-2C24-92AF-B52E-A88B236527CE}"/>
              </a:ext>
            </a:extLst>
          </p:cNvPr>
          <p:cNvGraphicFramePr/>
          <p:nvPr>
            <p:extLst>
              <p:ext uri="{D42A27DB-BD31-4B8C-83A1-F6EECF244321}">
                <p14:modId xmlns:p14="http://schemas.microsoft.com/office/powerpoint/2010/main" val="2738704243"/>
              </p:ext>
            </p:extLst>
          </p:nvPr>
        </p:nvGraphicFramePr>
        <p:xfrm>
          <a:off x="254420" y="1424070"/>
          <a:ext cx="3664776" cy="2331357"/>
        </p:xfrm>
        <a:graphic>
          <a:graphicData uri="http://schemas.openxmlformats.org/drawingml/2006/chart">
            <c:chart xmlns:c="http://schemas.openxmlformats.org/drawingml/2006/chart" xmlns:r="http://schemas.openxmlformats.org/officeDocument/2006/relationships" r:id="rId6"/>
          </a:graphicData>
        </a:graphic>
      </p:graphicFrame>
      <p:sp>
        <p:nvSpPr>
          <p:cNvPr id="7" name="文本框 6">
            <a:extLst>
              <a:ext uri="{FF2B5EF4-FFF2-40B4-BE49-F238E27FC236}">
                <a16:creationId xmlns:a16="http://schemas.microsoft.com/office/drawing/2014/main" id="{75C6CD0F-E2DB-7994-4499-9CC2311CD7C2}"/>
              </a:ext>
            </a:extLst>
          </p:cNvPr>
          <p:cNvSpPr txBox="1"/>
          <p:nvPr/>
        </p:nvSpPr>
        <p:spPr>
          <a:xfrm>
            <a:off x="-370482" y="804840"/>
            <a:ext cx="4588932" cy="461665"/>
          </a:xfrm>
          <a:prstGeom prst="rect">
            <a:avLst/>
          </a:prstGeom>
          <a:noFill/>
        </p:spPr>
        <p:txBody>
          <a:bodyPr wrap="square">
            <a:spAutoFit/>
          </a:bodyPr>
          <a:lstStyle/>
          <a:p>
            <a:r>
              <a:rPr lang="zh-CN" altLang="zh-CN" sz="1200" kern="100" dirty="0">
                <a:solidFill>
                  <a:srgbClr val="000000"/>
                </a:solidFill>
                <a:latin typeface="Times New Roman" panose="02020603050405020304" pitchFamily="18" charset="0"/>
                <a:ea typeface="宋体" panose="02010600030101010101" pitchFamily="2" charset="-122"/>
              </a:rPr>
              <a:t> </a:t>
            </a:r>
            <a:endParaRPr lang="zh-CN" altLang="zh-CN" sz="1200" kern="100" dirty="0">
              <a:solidFill>
                <a:prstClr val="black"/>
              </a:solidFill>
              <a:latin typeface="Times New Roman" panose="02020603050405020304" pitchFamily="18" charset="0"/>
              <a:ea typeface="宋体" panose="02010600030101010101" pitchFamily="2" charset="-122"/>
            </a:endParaRPr>
          </a:p>
          <a:p>
            <a:pPr algn="ct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治疗前后</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各时点</a:t>
            </a:r>
            <a:r>
              <a:rPr lang="en-US" altLang="zh-CN" sz="11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mRS</a:t>
            </a:r>
            <a:r>
              <a:rPr lang="en-US"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分受试者比例</a:t>
            </a:r>
          </a:p>
        </p:txBody>
      </p:sp>
      <p:sp>
        <p:nvSpPr>
          <p:cNvPr id="9" name="文本框 8">
            <a:extLst>
              <a:ext uri="{FF2B5EF4-FFF2-40B4-BE49-F238E27FC236}">
                <a16:creationId xmlns:a16="http://schemas.microsoft.com/office/drawing/2014/main" id="{41AA78B9-246B-D205-5070-32A59179FFCD}"/>
              </a:ext>
            </a:extLst>
          </p:cNvPr>
          <p:cNvSpPr txBox="1"/>
          <p:nvPr/>
        </p:nvSpPr>
        <p:spPr>
          <a:xfrm>
            <a:off x="4218450" y="1075801"/>
            <a:ext cx="4340603" cy="261610"/>
          </a:xfrm>
          <a:prstGeom prst="rect">
            <a:avLst/>
          </a:prstGeom>
          <a:noFill/>
        </p:spPr>
        <p:txBody>
          <a:bodyPr wrap="square">
            <a:spAutoFit/>
          </a:bodyPr>
          <a:lstStyle/>
          <a:p>
            <a:r>
              <a:rPr lang="zh-CN" altLang="zh-CN" sz="11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治疗后各时点</a:t>
            </a:r>
            <a:r>
              <a:rPr lang="en-US" altLang="zh-CN" sz="1100" kern="100" dirty="0">
                <a:solidFill>
                  <a:prstClr val="black"/>
                </a:solidFill>
                <a:latin typeface="微软雅黑" panose="020B0503020204020204" pitchFamily="34" charset="-122"/>
                <a:ea typeface="微软雅黑" panose="020B0503020204020204" pitchFamily="34" charset="-122"/>
              </a:rPr>
              <a:t>NIHSS</a:t>
            </a:r>
            <a:r>
              <a:rPr lang="zh-CN" altLang="zh-CN" sz="11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评分改善为有效（减分值</a:t>
            </a:r>
            <a:r>
              <a:rPr lang="en-US" altLang="zh-CN" sz="1100" kern="100" dirty="0">
                <a:solidFill>
                  <a:prstClr val="black"/>
                </a:solidFill>
                <a:latin typeface="微软雅黑" panose="020B0503020204020204" pitchFamily="34" charset="-122"/>
                <a:ea typeface="微软雅黑" panose="020B0503020204020204" pitchFamily="34" charset="-122"/>
              </a:rPr>
              <a:t>≥5</a:t>
            </a:r>
            <a:r>
              <a:rPr lang="zh-CN" altLang="zh-CN" sz="11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）的受试者比例</a:t>
            </a:r>
            <a:endParaRPr lang="zh-CN" altLang="en-US" sz="1100" dirty="0">
              <a:solidFill>
                <a:prstClr val="black"/>
              </a:solidFill>
              <a:latin typeface="微软雅黑" panose="020B0503020204020204" pitchFamily="34" charset="-122"/>
              <a:ea typeface="微软雅黑" panose="020B0503020204020204" pitchFamily="34" charset="-122"/>
            </a:endParaRPr>
          </a:p>
        </p:txBody>
      </p:sp>
      <p:sp>
        <p:nvSpPr>
          <p:cNvPr id="12" name="圆角矩形 14">
            <a:extLst>
              <a:ext uri="{FF2B5EF4-FFF2-40B4-BE49-F238E27FC236}">
                <a16:creationId xmlns:a16="http://schemas.microsoft.com/office/drawing/2014/main" id="{92997546-2F2D-6401-A2A7-FBA56B215F15}"/>
              </a:ext>
            </a:extLst>
          </p:cNvPr>
          <p:cNvSpPr/>
          <p:nvPr/>
        </p:nvSpPr>
        <p:spPr>
          <a:xfrm>
            <a:off x="8559053" y="1384081"/>
            <a:ext cx="3243869" cy="2411334"/>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304800" indent="266700">
              <a:lnSpc>
                <a:spcPct val="150000"/>
              </a:lnSpc>
            </a:pPr>
            <a:r>
              <a:rPr lang="en-US" altLang="zh-CN" sz="1200" dirty="0"/>
              <a:t>1.</a:t>
            </a:r>
            <a:r>
              <a:rPr lang="zh-CN" altLang="en-US" sz="1200" dirty="0"/>
              <a:t>可减低</a:t>
            </a:r>
            <a:r>
              <a:rPr lang="en-US" altLang="zh-CN" sz="1200" dirty="0"/>
              <a:t>ET</a:t>
            </a:r>
            <a:r>
              <a:rPr lang="zh-CN" altLang="en-US" sz="1200" dirty="0"/>
              <a:t>含量，升高</a:t>
            </a:r>
            <a:r>
              <a:rPr lang="en-US" altLang="zh-CN" sz="1200" dirty="0"/>
              <a:t>CGRP</a:t>
            </a:r>
            <a:r>
              <a:rPr lang="zh-CN" altLang="en-US" sz="1200" dirty="0"/>
              <a:t>水平，调节脑血管舒缩功能；</a:t>
            </a:r>
          </a:p>
          <a:p>
            <a:pPr marL="304800" indent="266700">
              <a:lnSpc>
                <a:spcPct val="150000"/>
              </a:lnSpc>
            </a:pPr>
            <a:r>
              <a:rPr lang="en-US" altLang="zh-CN" sz="1200" dirty="0"/>
              <a:t>2.</a:t>
            </a:r>
            <a:r>
              <a:rPr lang="zh-CN" altLang="en-US" sz="1200" dirty="0"/>
              <a:t>降低</a:t>
            </a:r>
            <a:r>
              <a:rPr lang="en-US" altLang="zh-CN" sz="1200" dirty="0"/>
              <a:t>TXA2</a:t>
            </a:r>
            <a:r>
              <a:rPr lang="zh-CN" altLang="en-US" sz="1200" dirty="0"/>
              <a:t>水平，提高</a:t>
            </a:r>
            <a:r>
              <a:rPr lang="en-US" altLang="zh-CN" sz="1200" dirty="0"/>
              <a:t>PGI2</a:t>
            </a:r>
            <a:r>
              <a:rPr lang="zh-CN" altLang="en-US" sz="1200" dirty="0"/>
              <a:t>水平，减轻脑血管内皮功能受损、改善脑血管功能、缓解脑缺血严重程度；</a:t>
            </a:r>
          </a:p>
          <a:p>
            <a:pPr marL="304800" indent="266700">
              <a:lnSpc>
                <a:spcPct val="150000"/>
              </a:lnSpc>
            </a:pPr>
            <a:r>
              <a:rPr lang="en-US" altLang="zh-CN" sz="1200" dirty="0"/>
              <a:t>3.</a:t>
            </a:r>
            <a:r>
              <a:rPr lang="zh-CN" altLang="en-US" sz="1200" dirty="0"/>
              <a:t>促进</a:t>
            </a:r>
            <a:r>
              <a:rPr lang="en-US" altLang="zh-CN" sz="1200" dirty="0"/>
              <a:t>NO</a:t>
            </a:r>
            <a:r>
              <a:rPr lang="zh-CN" altLang="en-US" sz="1200" dirty="0"/>
              <a:t>释放，舒张脑血管、改善脑血循环，缓解脑缺血状态</a:t>
            </a:r>
          </a:p>
        </p:txBody>
      </p:sp>
      <p:sp>
        <p:nvSpPr>
          <p:cNvPr id="13" name="圆角矩形 15">
            <a:extLst>
              <a:ext uri="{FF2B5EF4-FFF2-40B4-BE49-F238E27FC236}">
                <a16:creationId xmlns:a16="http://schemas.microsoft.com/office/drawing/2014/main" id="{D81DA784-D61A-9960-B96A-8B88958440B2}"/>
              </a:ext>
            </a:extLst>
          </p:cNvPr>
          <p:cNvSpPr/>
          <p:nvPr/>
        </p:nvSpPr>
        <p:spPr>
          <a:xfrm>
            <a:off x="8962464" y="1012641"/>
            <a:ext cx="2647085" cy="376514"/>
          </a:xfrm>
          <a:prstGeom prst="roundRect">
            <a:avLst>
              <a:gd name="adj" fmla="val 20000"/>
            </a:avLst>
          </a:prstGeom>
          <a:solidFill>
            <a:schemeClr val="accent1"/>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fontScale="92500" lnSpcReduction="10000"/>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机理探究</a:t>
            </a:r>
          </a:p>
        </p:txBody>
      </p:sp>
      <p:sp>
        <p:nvSpPr>
          <p:cNvPr id="15" name="矩形: 圆角 14">
            <a:extLst>
              <a:ext uri="{FF2B5EF4-FFF2-40B4-BE49-F238E27FC236}">
                <a16:creationId xmlns:a16="http://schemas.microsoft.com/office/drawing/2014/main" id="{8A8B6B7E-8715-B3DB-121E-0D003CE5C632}"/>
              </a:ext>
            </a:extLst>
          </p:cNvPr>
          <p:cNvSpPr/>
          <p:nvPr/>
        </p:nvSpPr>
        <p:spPr>
          <a:xfrm>
            <a:off x="608272" y="4549735"/>
            <a:ext cx="1906922" cy="483329"/>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权威指南推荐</a:t>
            </a:r>
          </a:p>
        </p:txBody>
      </p:sp>
      <p:sp>
        <p:nvSpPr>
          <p:cNvPr id="16" name="文本框 15">
            <a:extLst>
              <a:ext uri="{FF2B5EF4-FFF2-40B4-BE49-F238E27FC236}">
                <a16:creationId xmlns:a16="http://schemas.microsoft.com/office/drawing/2014/main" id="{F30DECC0-ACFC-BFB5-E7F0-D74E2DBABA69}"/>
              </a:ext>
            </a:extLst>
          </p:cNvPr>
          <p:cNvSpPr txBox="1"/>
          <p:nvPr/>
        </p:nvSpPr>
        <p:spPr>
          <a:xfrm>
            <a:off x="176789" y="5090247"/>
            <a:ext cx="2479006" cy="1144929"/>
          </a:xfrm>
          <a:prstGeom prst="rect">
            <a:avLst/>
          </a:prstGeom>
          <a:noFill/>
        </p:spPr>
        <p:txBody>
          <a:bodyPr wrap="square">
            <a:spAutoFit/>
          </a:bodyPr>
          <a:lstStyle/>
          <a:p>
            <a:pPr marL="284400" indent="-284400" algn="just">
              <a:lnSpc>
                <a:spcPct val="125000"/>
              </a:lnSpc>
              <a:spcBef>
                <a:spcPts val="600"/>
              </a:spcBef>
              <a:buFont typeface="Arial" panose="020B0604020202020204" pitchFamily="34" charset="0"/>
              <a:buChar char="•"/>
              <a:defRP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活血化瘀类中成药合理用药指南</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在脑卒中恢复期方面，蒺藜皂苷胶囊成功为推荐治疗用药</a:t>
            </a:r>
          </a:p>
        </p:txBody>
      </p:sp>
      <p:sp>
        <p:nvSpPr>
          <p:cNvPr id="28" name="矩形: 圆角 27">
            <a:extLst>
              <a:ext uri="{FF2B5EF4-FFF2-40B4-BE49-F238E27FC236}">
                <a16:creationId xmlns:a16="http://schemas.microsoft.com/office/drawing/2014/main" id="{F7A10F3F-C019-3238-0BC6-B2AEB8CE58D7}"/>
              </a:ext>
            </a:extLst>
          </p:cNvPr>
          <p:cNvSpPr/>
          <p:nvPr/>
        </p:nvSpPr>
        <p:spPr>
          <a:xfrm>
            <a:off x="4189078" y="4569266"/>
            <a:ext cx="1906922" cy="483329"/>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组方合理性</a:t>
            </a:r>
          </a:p>
        </p:txBody>
      </p:sp>
      <p:sp>
        <p:nvSpPr>
          <p:cNvPr id="38" name="文本框 37">
            <a:extLst>
              <a:ext uri="{FF2B5EF4-FFF2-40B4-BE49-F238E27FC236}">
                <a16:creationId xmlns:a16="http://schemas.microsoft.com/office/drawing/2014/main" id="{E8856F13-4DCE-F3B8-F67A-22550294738D}"/>
              </a:ext>
            </a:extLst>
          </p:cNvPr>
          <p:cNvSpPr txBox="1"/>
          <p:nvPr/>
        </p:nvSpPr>
        <p:spPr>
          <a:xfrm>
            <a:off x="3755138" y="5296110"/>
            <a:ext cx="2965935" cy="875624"/>
          </a:xfrm>
          <a:prstGeom prst="rect">
            <a:avLst/>
          </a:prstGeom>
          <a:noFill/>
        </p:spPr>
        <p:txBody>
          <a:bodyPr wrap="square">
            <a:spAutoFit/>
          </a:bodyPr>
          <a:lstStyle/>
          <a:p>
            <a:pPr algn="just">
              <a:lnSpc>
                <a:spcPct val="125000"/>
              </a:lnSpc>
              <a:spcBef>
                <a:spcPts val="600"/>
              </a:spcBef>
              <a:defRP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版</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中国药典</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关于蒺藜的描述，具有平肝解郁、活血益气、止痒和祛风明目等功效。</a:t>
            </a:r>
          </a:p>
        </p:txBody>
      </p:sp>
      <p:sp>
        <p:nvSpPr>
          <p:cNvPr id="40" name="圆角矩形 14">
            <a:extLst>
              <a:ext uri="{FF2B5EF4-FFF2-40B4-BE49-F238E27FC236}">
                <a16:creationId xmlns:a16="http://schemas.microsoft.com/office/drawing/2014/main" id="{D5CD8521-A6FF-F7CD-95E2-35ED63AE6368}"/>
              </a:ext>
            </a:extLst>
          </p:cNvPr>
          <p:cNvSpPr/>
          <p:nvPr/>
        </p:nvSpPr>
        <p:spPr>
          <a:xfrm>
            <a:off x="7909470" y="4997415"/>
            <a:ext cx="4282530" cy="1759149"/>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a:lnSpc>
                <a:spcPct val="150000"/>
              </a:lnSpc>
            </a:pPr>
            <a:r>
              <a:rPr lang="zh-CN" altLang="en-US" sz="1400" dirty="0">
                <a:latin typeface="微软雅黑" panose="020B0503020204020204" pitchFamily="34" charset="-122"/>
                <a:ea typeface="微软雅黑" panose="020B0503020204020204" pitchFamily="34" charset="-122"/>
              </a:rPr>
              <a:t>在</a:t>
            </a:r>
            <a:r>
              <a:rPr lang="en-US" altLang="zh-CN" sz="1400" dirty="0">
                <a:latin typeface="微软雅黑" panose="020B0503020204020204" pitchFamily="34" charset="-122"/>
                <a:ea typeface="微软雅黑" panose="020B0503020204020204" pitchFamily="34" charset="-122"/>
              </a:rPr>
              <a:t>III</a:t>
            </a:r>
            <a:r>
              <a:rPr lang="zh-CN" altLang="en-US" sz="1400" dirty="0">
                <a:latin typeface="微软雅黑" panose="020B0503020204020204" pitchFamily="34" charset="-122"/>
                <a:ea typeface="微软雅黑" panose="020B0503020204020204" pitchFamily="34" charset="-122"/>
              </a:rPr>
              <a:t>期临床中与安慰剂对照方面，</a:t>
            </a:r>
            <a:r>
              <a:rPr lang="zh-CN" altLang="en-US" sz="1400" b="0" dirty="0">
                <a:latin typeface="微软雅黑" panose="020B0503020204020204" pitchFamily="34" charset="-122"/>
                <a:ea typeface="微软雅黑" panose="020B0503020204020204" pitchFamily="34" charset="-122"/>
              </a:rPr>
              <a:t>在中医症候单项症状疗效方面，蒺藜皂苷胶囊对于中风病患者</a:t>
            </a:r>
            <a:r>
              <a:rPr lang="zh-CN" altLang="en-US" sz="1400" dirty="0">
                <a:latin typeface="微软雅黑" panose="020B0503020204020204" pitchFamily="34" charset="-122"/>
                <a:ea typeface="微软雅黑" panose="020B0503020204020204" pitchFamily="34" charset="-122"/>
              </a:rPr>
              <a:t>上肢不遂、下肢不遂、口舌歪斜、言语謇涩、偏身麻木、头晕目眩、痰多</a:t>
            </a:r>
            <a:r>
              <a:rPr lang="zh-CN" altLang="en-US" sz="1400" b="0" dirty="0">
                <a:latin typeface="微软雅黑" panose="020B0503020204020204" pitchFamily="34" charset="-122"/>
                <a:ea typeface="微软雅黑" panose="020B0503020204020204" pitchFamily="34" charset="-122"/>
              </a:rPr>
              <a:t>均有改善作用，且显著优于对照组。</a:t>
            </a:r>
          </a:p>
        </p:txBody>
      </p:sp>
      <p:sp>
        <p:nvSpPr>
          <p:cNvPr id="41" name="圆角矩形 15">
            <a:extLst>
              <a:ext uri="{FF2B5EF4-FFF2-40B4-BE49-F238E27FC236}">
                <a16:creationId xmlns:a16="http://schemas.microsoft.com/office/drawing/2014/main" id="{6C802704-DF9E-4A99-A037-EE42D8D355AF}"/>
              </a:ext>
            </a:extLst>
          </p:cNvPr>
          <p:cNvSpPr/>
          <p:nvPr/>
        </p:nvSpPr>
        <p:spPr>
          <a:xfrm>
            <a:off x="8342125" y="4523314"/>
            <a:ext cx="2647085" cy="398305"/>
          </a:xfrm>
          <a:prstGeom prst="roundRect">
            <a:avLst>
              <a:gd name="adj" fmla="val 20000"/>
            </a:avLst>
          </a:prstGeom>
          <a:solidFill>
            <a:srgbClr val="C0504D"/>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lnSpcReduction="10000"/>
          </a:bodyPr>
          <a:lstStyle/>
          <a:p>
            <a:pPr marL="0" marR="0" lvl="0" indent="0" algn="ctr" defTabSz="913765" eaLnBrk="1" fontAlgn="auto" latinLnBrk="0" hangingPunct="1">
              <a:lnSpc>
                <a:spcPct val="100000"/>
              </a:lnSpc>
              <a:spcBef>
                <a:spcPts val="0"/>
              </a:spcBef>
              <a:spcAft>
                <a:spcPts val="0"/>
              </a:spcAft>
              <a:buClrTx/>
              <a:buSzTx/>
              <a:buFontTx/>
              <a:buNone/>
              <a:tabLst/>
              <a:defRPr/>
            </a:pPr>
            <a:r>
              <a:rPr lang="zh-CN" altLang="en-US" b="1" kern="0" dirty="0">
                <a:solidFill>
                  <a:prstClr val="white"/>
                </a:solidFill>
                <a:latin typeface="微软雅黑" panose="020B0503020204020204" pitchFamily="34" charset="-122"/>
                <a:ea typeface="微软雅黑" panose="020B0503020204020204" pitchFamily="34" charset="-122"/>
              </a:rPr>
              <a:t>中成药优势</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49B04DE-F8E5-B740-3026-19AF47779BAE}"/>
              </a:ext>
            </a:extLst>
          </p:cNvPr>
          <p:cNvSpPr txBox="1"/>
          <p:nvPr/>
        </p:nvSpPr>
        <p:spPr>
          <a:xfrm>
            <a:off x="2016698" y="3931572"/>
            <a:ext cx="8512710" cy="338554"/>
          </a:xfrm>
          <a:prstGeom prst="rect">
            <a:avLst/>
          </a:prstGeom>
          <a:noFill/>
        </p:spPr>
        <p:txBody>
          <a:bodyPr wrap="square">
            <a:spAutoFit/>
          </a:bodyPr>
          <a:lstStyle/>
          <a:p>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2017</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-2019</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年Ⅳ期临床试验验由北京东直门医院牵头，共计收集了2284例患者。</a:t>
            </a:r>
          </a:p>
        </p:txBody>
      </p:sp>
    </p:spTree>
    <p:extLst>
      <p:ext uri="{BB962C8B-B14F-4D97-AF65-F5344CB8AC3E}">
        <p14:creationId xmlns:p14="http://schemas.microsoft.com/office/powerpoint/2010/main" val="273364116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04</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 创新性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grpSp>
        <p:nvGrpSpPr>
          <p:cNvPr id="3" name="组合 2">
            <a:extLst>
              <a:ext uri="{FF2B5EF4-FFF2-40B4-BE49-F238E27FC236}">
                <a16:creationId xmlns:a16="http://schemas.microsoft.com/office/drawing/2014/main" id="{C97C98CA-BA2C-C564-2178-55FCB89C3090}"/>
              </a:ext>
            </a:extLst>
          </p:cNvPr>
          <p:cNvGrpSpPr/>
          <p:nvPr/>
        </p:nvGrpSpPr>
        <p:grpSpPr>
          <a:xfrm>
            <a:off x="289620" y="1368457"/>
            <a:ext cx="7467477" cy="4803742"/>
            <a:chOff x="655392" y="2407011"/>
            <a:chExt cx="5982605" cy="4244716"/>
          </a:xfrm>
        </p:grpSpPr>
        <p:sp>
          <p:nvSpPr>
            <p:cNvPr id="5" name="圆角矩形 14">
              <a:extLst>
                <a:ext uri="{FF2B5EF4-FFF2-40B4-BE49-F238E27FC236}">
                  <a16:creationId xmlns:a16="http://schemas.microsoft.com/office/drawing/2014/main" id="{A247B4DE-C8C8-79ED-049C-43C2FF103D3C}"/>
                </a:ext>
              </a:extLst>
            </p:cNvPr>
            <p:cNvSpPr/>
            <p:nvPr/>
          </p:nvSpPr>
          <p:spPr>
            <a:xfrm>
              <a:off x="3975508" y="2733626"/>
              <a:ext cx="2662489" cy="3805220"/>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36号-正文宋楷"/>
                <a:cs typeface="+mn-cs"/>
              </a:endParaRPr>
            </a:p>
          </p:txBody>
        </p:sp>
        <p:sp>
          <p:nvSpPr>
            <p:cNvPr id="8" name="圆角矩形 15">
              <a:extLst>
                <a:ext uri="{FF2B5EF4-FFF2-40B4-BE49-F238E27FC236}">
                  <a16:creationId xmlns:a16="http://schemas.microsoft.com/office/drawing/2014/main" id="{E1DB1DB7-49DB-C9D9-587D-AD58B96E7778}"/>
                </a:ext>
              </a:extLst>
            </p:cNvPr>
            <p:cNvSpPr/>
            <p:nvPr/>
          </p:nvSpPr>
          <p:spPr>
            <a:xfrm>
              <a:off x="4487278" y="2407011"/>
              <a:ext cx="1638949" cy="417130"/>
            </a:xfrm>
            <a:prstGeom prst="roundRect">
              <a:avLst>
                <a:gd name="adj" fmla="val 20000"/>
              </a:avLst>
            </a:prstGeom>
            <a:solidFill>
              <a:schemeClr val="accent1"/>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字魂36号-正文宋楷"/>
                  <a:cs typeface="+mn-cs"/>
                </a:rPr>
                <a:t>创新应用</a:t>
              </a:r>
            </a:p>
          </p:txBody>
        </p:sp>
        <p:sp>
          <p:nvSpPr>
            <p:cNvPr id="10" name="文本框 9">
              <a:extLst>
                <a:ext uri="{FF2B5EF4-FFF2-40B4-BE49-F238E27FC236}">
                  <a16:creationId xmlns:a16="http://schemas.microsoft.com/office/drawing/2014/main" id="{343D6A18-5A2E-0DC6-850D-532929B873A7}"/>
                </a:ext>
              </a:extLst>
            </p:cNvPr>
            <p:cNvSpPr txBox="1"/>
            <p:nvPr/>
          </p:nvSpPr>
          <p:spPr>
            <a:xfrm>
              <a:off x="3975508" y="3059486"/>
              <a:ext cx="2513631" cy="2989027"/>
            </a:xfrm>
            <a:prstGeom prst="rect">
              <a:avLst/>
            </a:prstGeom>
            <a:noFill/>
          </p:spPr>
          <p:txBody>
            <a:bodyPr wrap="square" anchor="t" anchorCtr="0">
              <a:spAutoFit/>
            </a:bodyPr>
            <a:lstStyle/>
            <a:p>
              <a:pPr marL="171450" indent="-171450" defTabSz="457200">
                <a:lnSpc>
                  <a:spcPct val="150000"/>
                </a:lnSpc>
                <a:buFont typeface="Arial" panose="020B0604020202020204" pitchFamily="34" charset="0"/>
                <a:buChar char="•"/>
              </a:pPr>
              <a:r>
                <a:rPr lang="zh-CN" altLang="zh-CN" sz="1400" kern="0" dirty="0">
                  <a:latin typeface="微软雅黑" panose="020B0503020204020204" pitchFamily="34" charset="-122"/>
                  <a:ea typeface="微软雅黑" panose="020B0503020204020204" pitchFamily="34" charset="-122"/>
                </a:rPr>
                <a:t>蒺藜皂苷胶囊作为单味药制剂，蒺藜总皂苷（以蒺藜皂苷</a:t>
              </a:r>
              <a:r>
                <a:rPr lang="en-US" altLang="zh-CN" sz="1400" kern="0" dirty="0">
                  <a:latin typeface="微软雅黑" panose="020B0503020204020204" pitchFamily="34" charset="-122"/>
                  <a:ea typeface="微软雅黑" panose="020B0503020204020204" pitchFamily="34" charset="-122"/>
                </a:rPr>
                <a:t>D</a:t>
              </a:r>
              <a:r>
                <a:rPr lang="zh-CN" altLang="zh-CN" sz="1400" kern="0" dirty="0">
                  <a:latin typeface="微软雅黑" panose="020B0503020204020204" pitchFamily="34" charset="-122"/>
                  <a:ea typeface="微软雅黑" panose="020B0503020204020204" pitchFamily="34" charset="-122"/>
                </a:rPr>
                <a:t>计）含量在</a:t>
              </a:r>
              <a:r>
                <a:rPr lang="en-US" altLang="zh-CN" sz="1400" kern="0" dirty="0">
                  <a:latin typeface="微软雅黑" panose="020B0503020204020204" pitchFamily="34" charset="-122"/>
                  <a:ea typeface="微软雅黑" panose="020B0503020204020204" pitchFamily="34" charset="-122"/>
                </a:rPr>
                <a:t>≥60%</a:t>
              </a:r>
              <a:r>
                <a:rPr lang="zh-CN" altLang="zh-CN" sz="1400" kern="0" dirty="0">
                  <a:latin typeface="微软雅黑" panose="020B0503020204020204" pitchFamily="34" charset="-122"/>
                  <a:ea typeface="微软雅黑" panose="020B0503020204020204" pitchFamily="34" charset="-122"/>
                </a:rPr>
                <a:t>，高于现代植物药标准。临床疗效显著、起效迅速，安全性高。服用次数用，患者依从性高。</a:t>
              </a:r>
              <a:r>
                <a:rPr lang="en-US" altLang="zh-CN" sz="1400" kern="0" dirty="0">
                  <a:latin typeface="微软雅黑" panose="020B0503020204020204" pitchFamily="34" charset="-122"/>
                  <a:ea typeface="微软雅黑" panose="020B0503020204020204" pitchFamily="34" charset="-122"/>
                </a:rPr>
                <a:t>24</a:t>
              </a:r>
              <a:r>
                <a:rPr lang="zh-CN" altLang="zh-CN" sz="1400" kern="0" dirty="0">
                  <a:latin typeface="微软雅黑" panose="020B0503020204020204" pitchFamily="34" charset="-122"/>
                  <a:ea typeface="微软雅黑" panose="020B0503020204020204" pitchFamily="34" charset="-122"/>
                </a:rPr>
                <a:t>个月长效期，稳定性好，运输、储存方便。不含蔗糖等其他添加性辅料，可满足患有糖尿病等基础性疾病的人群的用药需求。</a:t>
              </a:r>
            </a:p>
            <a:p>
              <a:pPr marL="171450" marR="0" lvl="0" indent="-171450" defTabSz="4572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4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圆角矩形 7">
              <a:extLst>
                <a:ext uri="{FF2B5EF4-FFF2-40B4-BE49-F238E27FC236}">
                  <a16:creationId xmlns:a16="http://schemas.microsoft.com/office/drawing/2014/main" id="{D98EC0D7-9BE2-364D-BF36-6E9095E42ACB}"/>
                </a:ext>
              </a:extLst>
            </p:cNvPr>
            <p:cNvSpPr/>
            <p:nvPr/>
          </p:nvSpPr>
          <p:spPr>
            <a:xfrm>
              <a:off x="655392" y="2693521"/>
              <a:ext cx="3173495" cy="3958206"/>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36号-正文宋楷"/>
                <a:cs typeface="+mn-cs"/>
              </a:endParaRPr>
            </a:p>
          </p:txBody>
        </p:sp>
        <p:sp>
          <p:nvSpPr>
            <p:cNvPr id="14" name="圆角矩形 8">
              <a:extLst>
                <a:ext uri="{FF2B5EF4-FFF2-40B4-BE49-F238E27FC236}">
                  <a16:creationId xmlns:a16="http://schemas.microsoft.com/office/drawing/2014/main" id="{46E3695B-3E86-4A4B-5B8F-099325EF790C}"/>
                </a:ext>
              </a:extLst>
            </p:cNvPr>
            <p:cNvSpPr/>
            <p:nvPr/>
          </p:nvSpPr>
          <p:spPr>
            <a:xfrm>
              <a:off x="1473849" y="2407768"/>
              <a:ext cx="1638949" cy="417130"/>
            </a:xfrm>
            <a:prstGeom prst="roundRect">
              <a:avLst>
                <a:gd name="adj" fmla="val 20000"/>
              </a:avLst>
            </a:prstGeom>
            <a:solidFill>
              <a:schemeClr val="accent1"/>
            </a:solidFill>
            <a:ln w="57150" cap="rnd" cmpd="sng" algn="ctr">
              <a:noFill/>
              <a:prstDash val="solid"/>
              <a:round/>
            </a:ln>
            <a:effectLst/>
          </p:spPr>
          <p:txBody>
            <a:bodyPr rot="0" spcFirstLastPara="0" vert="horz" wrap="square" lIns="91440" tIns="45720" rIns="91440" bIns="45720" numCol="1" spcCol="0" rtlCol="0" fromWordArt="0" anchor="ctr" anchorCtr="0" forceAA="0" compatLnSpc="1">
              <a:norm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字魂36号-正文宋楷"/>
                  <a:cs typeface="+mn-cs"/>
                </a:rPr>
                <a:t>创新点</a:t>
              </a:r>
            </a:p>
          </p:txBody>
        </p:sp>
        <p:sp>
          <p:nvSpPr>
            <p:cNvPr id="23" name="文本框 22">
              <a:extLst>
                <a:ext uri="{FF2B5EF4-FFF2-40B4-BE49-F238E27FC236}">
                  <a16:creationId xmlns:a16="http://schemas.microsoft.com/office/drawing/2014/main" id="{B5F637B9-9A45-8E96-3FC3-529F53F80F21}"/>
                </a:ext>
              </a:extLst>
            </p:cNvPr>
            <p:cNvSpPr txBox="1"/>
            <p:nvPr/>
          </p:nvSpPr>
          <p:spPr>
            <a:xfrm>
              <a:off x="837314" y="2981641"/>
              <a:ext cx="2912019" cy="3189067"/>
            </a:xfrm>
            <a:prstGeom prst="rect">
              <a:avLst/>
            </a:prstGeom>
            <a:noFill/>
          </p:spPr>
          <p:txBody>
            <a:bodyPr wrap="square" anchor="t" anchorCtr="0">
              <a:spAutoFit/>
            </a:bodyPr>
            <a:lstStyle/>
            <a:p>
              <a:pPr marL="171450" marR="0" lvl="0" indent="-171450" defTabSz="4572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蒺藜皂苷胶囊是国内首个选用药典收录的蒺藜果实制成的新药，填补了此类现代中药的“空白”。与同类植物药相比较，有效成分含量高，成分更单纯，毒副作用小。药理研究显示了产品可通过调节炎症因子（降低</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ET</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TXA2</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，升高</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CGRP</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PGI2</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NO</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）达到保护脑细胞、改善脑缺血的作用。产品上市后，建立</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HPLC</a:t>
              </a:r>
              <a:r>
                <a:rPr kumimoji="0" lang="zh-CN" altLang="en-US"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特征图谱，更能精准控制产品质量，更符合中药现代化的要求。 </a:t>
              </a:r>
              <a:r>
                <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2018</a:t>
              </a:r>
              <a:r>
                <a:rPr kumimoji="0" lang="zh-CN" altLang="en-US" sz="140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年产品成功入选卫健委“重大新药创制”专项。</a:t>
              </a:r>
              <a:endParaRPr kumimoji="0" lang="en-US" altLang="zh-CN" sz="1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sp>
        <p:nvSpPr>
          <p:cNvPr id="24" name="圆角矩形 14">
            <a:extLst>
              <a:ext uri="{FF2B5EF4-FFF2-40B4-BE49-F238E27FC236}">
                <a16:creationId xmlns:a16="http://schemas.microsoft.com/office/drawing/2014/main" id="{1DFFBFDE-231F-1018-FCBC-461F74FDA0CC}"/>
              </a:ext>
            </a:extLst>
          </p:cNvPr>
          <p:cNvSpPr/>
          <p:nvPr/>
        </p:nvSpPr>
        <p:spPr>
          <a:xfrm>
            <a:off x="8344513" y="1840523"/>
            <a:ext cx="3148224" cy="4203929"/>
          </a:xfrm>
          <a:prstGeom prst="roundRect">
            <a:avLst>
              <a:gd name="adj" fmla="val 5121"/>
            </a:avLst>
          </a:prstGeom>
          <a:solidFill>
            <a:sysClr val="windowText" lastClr="000000">
              <a:lumMod val="50000"/>
              <a:lumOff val="5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200000"/>
              </a:lnSpc>
              <a:spcBef>
                <a:spcPts val="0"/>
              </a:spcBef>
              <a:spcAft>
                <a:spcPts val="0"/>
              </a:spcAft>
              <a:buClrTx/>
              <a:buSzTx/>
              <a:buFontTx/>
              <a:buNone/>
              <a:tabLst/>
              <a:defRPr/>
            </a:pP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神农本草经</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中载有“主恶血</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破瘫结积聚</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喉痹</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乳 难”</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蒺藜作为中国药用历史悠的中药材，有</a:t>
            </a:r>
            <a:r>
              <a:rPr lang="en-US" altLang="zh-CN" sz="1400" kern="0" dirty="0">
                <a:latin typeface="微软雅黑" panose="020B0503020204020204" pitchFamily="34" charset="-122"/>
                <a:ea typeface="微软雅黑" panose="020B0503020204020204" pitchFamily="34" charset="-122"/>
              </a:rPr>
              <a:t>2000</a:t>
            </a:r>
            <a:r>
              <a:rPr lang="zh-CN" altLang="en-US" sz="1400" kern="0" dirty="0">
                <a:latin typeface="微软雅黑" panose="020B0503020204020204" pitchFamily="34" charset="-122"/>
                <a:ea typeface="微软雅黑" panose="020B0503020204020204" pitchFamily="34" charset="-122"/>
              </a:rPr>
              <a:t>多年应用历史。其中，</a:t>
            </a:r>
            <a:r>
              <a:rPr lang="en-US" altLang="zh-CN" sz="1400" kern="0" dirty="0">
                <a:latin typeface="微软雅黑" panose="020B0503020204020204" pitchFamily="34" charset="-122"/>
                <a:ea typeface="微软雅黑" panose="020B0503020204020204" pitchFamily="34" charset="-122"/>
              </a:rPr>
              <a:t>2020</a:t>
            </a:r>
            <a:r>
              <a:rPr lang="zh-CN" altLang="en-US" sz="1400" kern="0" dirty="0">
                <a:latin typeface="微软雅黑" panose="020B0503020204020204" pitchFamily="34" charset="-122"/>
                <a:ea typeface="微软雅黑" panose="020B0503020204020204" pitchFamily="34" charset="-122"/>
              </a:rPr>
              <a:t>版</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中国药典</a:t>
            </a:r>
            <a:r>
              <a:rPr lang="en-US" altLang="zh-CN" sz="1400" kern="0" dirty="0">
                <a:latin typeface="微软雅黑" panose="020B0503020204020204" pitchFamily="34" charset="-122"/>
                <a:ea typeface="微软雅黑" panose="020B0503020204020204" pitchFamily="34" charset="-122"/>
              </a:rPr>
              <a:t>》</a:t>
            </a:r>
            <a:r>
              <a:rPr lang="zh-CN" altLang="en-US" sz="1400" kern="0" dirty="0">
                <a:latin typeface="微软雅黑" panose="020B0503020204020204" pitchFamily="34" charset="-122"/>
                <a:ea typeface="微软雅黑" panose="020B0503020204020204" pitchFamily="34" charset="-122"/>
              </a:rPr>
              <a:t>关于蒺藜的描述，具有平肝解郁、活血益气、止痒和祛风明目等功效。</a:t>
            </a:r>
          </a:p>
        </p:txBody>
      </p:sp>
      <p:sp>
        <p:nvSpPr>
          <p:cNvPr id="25" name="圆角矩形 8">
            <a:extLst>
              <a:ext uri="{FF2B5EF4-FFF2-40B4-BE49-F238E27FC236}">
                <a16:creationId xmlns:a16="http://schemas.microsoft.com/office/drawing/2014/main" id="{E54566A8-0522-703B-C3F7-E16334C6B1D6}"/>
              </a:ext>
            </a:extLst>
          </p:cNvPr>
          <p:cNvSpPr/>
          <p:nvPr/>
        </p:nvSpPr>
        <p:spPr>
          <a:xfrm>
            <a:off x="8885125" y="1508808"/>
            <a:ext cx="2067001" cy="458560"/>
          </a:xfrm>
          <a:prstGeom prst="roundRect">
            <a:avLst>
              <a:gd name="adj" fmla="val 20000"/>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zh-CN" altLang="en-US" b="1" dirty="0">
                <a:solidFill>
                  <a:schemeClr val="bg1"/>
                </a:solidFill>
              </a:rPr>
              <a:t>传承性</a:t>
            </a:r>
          </a:p>
        </p:txBody>
      </p:sp>
    </p:spTree>
    <p:extLst>
      <p:ext uri="{BB962C8B-B14F-4D97-AF65-F5344CB8AC3E}">
        <p14:creationId xmlns:p14="http://schemas.microsoft.com/office/powerpoint/2010/main" val="37447591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15757" y="109053"/>
            <a:ext cx="3628390" cy="998220"/>
            <a:chOff x="627" y="77"/>
            <a:chExt cx="5714" cy="1572"/>
          </a:xfrm>
        </p:grpSpPr>
        <p:pic>
          <p:nvPicPr>
            <p:cNvPr id="2" name="图片 1" descr="51miz-E1125086-61ADA3B6"/>
            <p:cNvPicPr>
              <a:picLocks noChangeAspect="1"/>
            </p:cNvPicPr>
            <p:nvPr/>
          </p:nvPicPr>
          <p:blipFill>
            <a:blip r:embed="rId3"/>
            <a:stretch>
              <a:fillRect/>
            </a:stretch>
          </p:blipFill>
          <p:spPr>
            <a:xfrm>
              <a:off x="627" y="77"/>
              <a:ext cx="1572" cy="1572"/>
            </a:xfrm>
            <a:prstGeom prst="rect">
              <a:avLst/>
            </a:prstGeom>
          </p:spPr>
        </p:pic>
        <p:sp>
          <p:nvSpPr>
            <p:cNvPr id="17" name="文本框 16"/>
            <p:cNvSpPr txBox="1"/>
            <p:nvPr/>
          </p:nvSpPr>
          <p:spPr>
            <a:xfrm>
              <a:off x="986" y="500"/>
              <a:ext cx="861" cy="727"/>
            </a:xfrm>
            <a:prstGeom prst="rect">
              <a:avLst/>
            </a:prstGeom>
            <a:noFill/>
          </p:spPr>
          <p:txBody>
            <a:bodyPr wrap="none" rtlCol="0" anchor="t">
              <a:spAutoFit/>
            </a:bodyPr>
            <a:lstStyle/>
            <a:p>
              <a:r>
                <a:rPr lang="en-US" altLang="zh-CN" sz="2400" dirty="0">
                  <a:solidFill>
                    <a:schemeClr val="accent1"/>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05</a:t>
              </a:r>
            </a:p>
          </p:txBody>
        </p:sp>
        <p:grpSp>
          <p:nvGrpSpPr>
            <p:cNvPr id="19" name="组合 18"/>
            <p:cNvGrpSpPr/>
            <p:nvPr/>
          </p:nvGrpSpPr>
          <p:grpSpPr>
            <a:xfrm>
              <a:off x="2020" y="398"/>
              <a:ext cx="4321" cy="942"/>
              <a:chOff x="2224" y="506"/>
              <a:chExt cx="4321" cy="942"/>
            </a:xfrm>
          </p:grpSpPr>
          <p:sp>
            <p:nvSpPr>
              <p:cNvPr id="16431" name="TextBox 15"/>
              <p:cNvSpPr txBox="1"/>
              <p:nvPr/>
            </p:nvSpPr>
            <p:spPr>
              <a:xfrm>
                <a:off x="2224" y="506"/>
                <a:ext cx="3967" cy="725"/>
              </a:xfrm>
              <a:prstGeom prst="rect">
                <a:avLst/>
              </a:prstGeom>
              <a:noFill/>
              <a:ln w="9525">
                <a:noFill/>
              </a:ln>
            </p:spPr>
            <p:txBody>
              <a:bodyPr>
                <a:spAutoFit/>
              </a:bodyPr>
              <a:lstStyle/>
              <a:p>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阿里巴巴普惠体 Medium" panose="00020600040101010101" charset="-122"/>
                    <a:sym typeface="阿里巴巴普惠体" panose="00020600040101010101" pitchFamily="18" charset="-122"/>
                  </a:rPr>
                  <a:t>公平性</a:t>
                </a:r>
              </a:p>
            </p:txBody>
          </p:sp>
          <p:sp>
            <p:nvSpPr>
              <p:cNvPr id="18" name="文本框 17"/>
              <p:cNvSpPr txBox="1"/>
              <p:nvPr/>
            </p:nvSpPr>
            <p:spPr>
              <a:xfrm>
                <a:off x="2224" y="1178"/>
                <a:ext cx="4321" cy="270"/>
              </a:xfrm>
              <a:prstGeom prst="rect">
                <a:avLst/>
              </a:prstGeom>
              <a:noFill/>
            </p:spPr>
            <p:txBody>
              <a:bodyPr wrap="square" rtlCol="0" anchor="t">
                <a:spAutoFit/>
              </a:bodyPr>
              <a:lstStyle/>
              <a:p>
                <a:endParaRPr lang="zh-CN" altLang="en-US" sz="500" cap="all" dirty="0">
                  <a:solidFill>
                    <a:schemeClr val="bg1">
                      <a:lumMod val="65000"/>
                    </a:schemeClr>
                  </a:solidFill>
                  <a:uFillTx/>
                  <a:latin typeface="微软雅黑" panose="020B0503020204020204" pitchFamily="34" charset="-122"/>
                  <a:ea typeface="微软雅黑" panose="020B0503020204020204" pitchFamily="34" charset="-122"/>
                  <a:sym typeface="+mn-ea"/>
                </a:endParaRPr>
              </a:p>
            </p:txBody>
          </p:sp>
        </p:grpSp>
      </p:grpSp>
      <p:sp>
        <p:nvSpPr>
          <p:cNvPr id="38" name="文本框 37">
            <a:extLst>
              <a:ext uri="{FF2B5EF4-FFF2-40B4-BE49-F238E27FC236}">
                <a16:creationId xmlns:a16="http://schemas.microsoft.com/office/drawing/2014/main" id="{F53A458A-C7B2-7EC4-12A3-7C0366BFF95C}"/>
              </a:ext>
            </a:extLst>
          </p:cNvPr>
          <p:cNvSpPr txBox="1"/>
          <p:nvPr/>
        </p:nvSpPr>
        <p:spPr bwMode="auto">
          <a:xfrm>
            <a:off x="1307494" y="1225326"/>
            <a:ext cx="10300531" cy="957185"/>
          </a:xfrm>
          <a:prstGeom prst="rect">
            <a:avLst/>
          </a:prstGeom>
          <a:noFill/>
        </p:spPr>
        <p:txBody>
          <a:bodyPr wrap="square">
            <a:spAutoFit/>
          </a:bodyPr>
          <a:lstStyle/>
          <a:p>
            <a:pPr marL="285750" indent="-285750" algn="just">
              <a:lnSpc>
                <a:spcPct val="150000"/>
              </a:lnSpc>
              <a:buFont typeface="Wingdings" pitchFamily="2" charset="2"/>
              <a:buChar char="n"/>
              <a:defRPr/>
            </a:pP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蒺藜皂苷胶囊支付标准为</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3.07</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粒，日均治疗费用为</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12.28</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人，远远低于同国谈目录杜蛭丸（</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12.66</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元），以及原国谈目录的蛭蛇通络胶囊（</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19.8</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元）、脑心安胶囊（</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16.56</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元）、八味芪龙颗粒（</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17.58</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元）的单日治疗费用。产品疗效显著，安全性高。可满足群众治疗需求，同时降低患者经济负担，减少医保基金支出。</a:t>
            </a:r>
            <a:endParaRPr lang="en-US" altLang="zh-CN" sz="1300" dirty="0">
              <a:latin typeface="Microsoft YaHei" panose="020B0503020204020204" pitchFamily="34" charset="-122"/>
              <a:ea typeface="Microsoft YaHei" panose="020B0503020204020204" pitchFamily="34" charset="-122"/>
              <a:cs typeface="Arial" panose="020B0604020202020204" pitchFamily="34" charset="0"/>
            </a:endParaRPr>
          </a:p>
        </p:txBody>
      </p:sp>
      <p:grpSp>
        <p:nvGrpSpPr>
          <p:cNvPr id="39" name="组合 4">
            <a:extLst>
              <a:ext uri="{FF2B5EF4-FFF2-40B4-BE49-F238E27FC236}">
                <a16:creationId xmlns:a16="http://schemas.microsoft.com/office/drawing/2014/main" id="{E80D20A4-E21C-2262-6DEF-5BE386CB88D2}"/>
              </a:ext>
            </a:extLst>
          </p:cNvPr>
          <p:cNvGrpSpPr>
            <a:grpSpLocks/>
          </p:cNvGrpSpPr>
          <p:nvPr/>
        </p:nvGrpSpPr>
        <p:grpSpPr bwMode="auto">
          <a:xfrm>
            <a:off x="1156285" y="805234"/>
            <a:ext cx="10401536" cy="1715956"/>
            <a:chOff x="538007" y="2622116"/>
            <a:chExt cx="10400128" cy="1715101"/>
          </a:xfrm>
        </p:grpSpPr>
        <p:sp>
          <p:nvSpPr>
            <p:cNvPr id="40" name="矩形 39">
              <a:extLst>
                <a:ext uri="{FF2B5EF4-FFF2-40B4-BE49-F238E27FC236}">
                  <a16:creationId xmlns:a16="http://schemas.microsoft.com/office/drawing/2014/main" id="{E6B4C2E2-B699-3BD6-6C65-24908F307E4D}"/>
                </a:ext>
              </a:extLst>
            </p:cNvPr>
            <p:cNvSpPr/>
            <p:nvPr/>
          </p:nvSpPr>
          <p:spPr>
            <a:xfrm>
              <a:off x="618761" y="2855926"/>
              <a:ext cx="10319374" cy="1481291"/>
            </a:xfrm>
            <a:prstGeom prst="rect">
              <a:avLst/>
            </a:prstGeom>
            <a:noFill/>
            <a:ln w="1905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1" name="文本框 40">
              <a:extLst>
                <a:ext uri="{FF2B5EF4-FFF2-40B4-BE49-F238E27FC236}">
                  <a16:creationId xmlns:a16="http://schemas.microsoft.com/office/drawing/2014/main" id="{49432649-9566-254C-A79D-84D47D78B732}"/>
                </a:ext>
              </a:extLst>
            </p:cNvPr>
            <p:cNvSpPr txBox="1"/>
            <p:nvPr/>
          </p:nvSpPr>
          <p:spPr>
            <a:xfrm>
              <a:off x="790188" y="2670355"/>
              <a:ext cx="2237279" cy="307624"/>
            </a:xfrm>
            <a:prstGeom prst="rect">
              <a:avLst/>
            </a:prstGeom>
            <a:blipFill>
              <a:blip r:embed="rId4"/>
              <a:stretch>
                <a:fillRect t="-45000"/>
              </a:stretch>
            </a:blip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符合“保基本”原则描述</a:t>
              </a:r>
              <a:r>
                <a:rPr kumimoji="0" lang="zh-CN" altLang="en-US" sz="1400" b="1" i="0" u="none" strike="noStrike" kern="0" cap="none" spc="0" normalizeH="0" baseline="0" noProof="0" dirty="0">
                  <a:ln>
                    <a:noFill/>
                  </a:ln>
                  <a:solidFill>
                    <a:srgbClr val="044875"/>
                  </a:solidFill>
                  <a:effectLst/>
                  <a:uLnTx/>
                  <a:uFillTx/>
                  <a:latin typeface="Microsoft YaHei" panose="020B0503020204020204" pitchFamily="34" charset="-122"/>
                  <a:ea typeface="Microsoft YaHei" panose="020B0503020204020204" pitchFamily="34" charset="-122"/>
                </a:rPr>
                <a:t>：</a:t>
              </a:r>
            </a:p>
          </p:txBody>
        </p:sp>
        <p:sp>
          <p:nvSpPr>
            <p:cNvPr id="42" name="矩形 41">
              <a:extLst>
                <a:ext uri="{FF2B5EF4-FFF2-40B4-BE49-F238E27FC236}">
                  <a16:creationId xmlns:a16="http://schemas.microsoft.com/office/drawing/2014/main" id="{CBB7EC29-CA08-108D-1345-DEAA3B720E58}"/>
                </a:ext>
              </a:extLst>
            </p:cNvPr>
            <p:cNvSpPr/>
            <p:nvPr/>
          </p:nvSpPr>
          <p:spPr>
            <a:xfrm>
              <a:off x="538007" y="2622116"/>
              <a:ext cx="171427" cy="461731"/>
            </a:xfrm>
            <a:prstGeom prst="rect">
              <a:avLst/>
            </a:prstGeom>
            <a:solidFill>
              <a:schemeClr val="accent1"/>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3" name="文本框 42">
            <a:extLst>
              <a:ext uri="{FF2B5EF4-FFF2-40B4-BE49-F238E27FC236}">
                <a16:creationId xmlns:a16="http://schemas.microsoft.com/office/drawing/2014/main" id="{4B2FA72D-3DC1-F2AF-5973-3C429EC29DED}"/>
              </a:ext>
            </a:extLst>
          </p:cNvPr>
          <p:cNvSpPr txBox="1"/>
          <p:nvPr/>
        </p:nvSpPr>
        <p:spPr bwMode="auto">
          <a:xfrm>
            <a:off x="1270645" y="3336307"/>
            <a:ext cx="10287176" cy="957185"/>
          </a:xfrm>
          <a:prstGeom prst="rect">
            <a:avLst/>
          </a:prstGeom>
          <a:noFill/>
        </p:spPr>
        <p:txBody>
          <a:bodyPr wrap="square">
            <a:spAutoFit/>
          </a:bodyPr>
          <a:lstStyle/>
          <a:p>
            <a:pPr marL="285750" indent="-285750" algn="just">
              <a:lnSpc>
                <a:spcPct val="150000"/>
              </a:lnSpc>
              <a:buFont typeface="Wingdings" panose="05000000000000000000" pitchFamily="2" charset="2"/>
              <a:buChar char="n"/>
              <a:defRPr/>
            </a:pP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蒺藜皂苷胶囊是是国内首个选用药典收录的蒺藜药材制成的新药，打破了使用民间药材</a:t>
            </a:r>
            <a:r>
              <a:rPr lang="en-US" altLang="zh-CN" sz="13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蒺藜地上部分的入药习惯，以蒺藜果实为原料。丰富了临床用药方案的多样，填补了目录中的空白。蒺藜皂苷胶囊，有效成分含量高，与同类药物相比较，成分更单纯，临床效果更佳，毒副作用小。</a:t>
            </a:r>
          </a:p>
        </p:txBody>
      </p:sp>
      <p:grpSp>
        <p:nvGrpSpPr>
          <p:cNvPr id="44" name="组合 3">
            <a:extLst>
              <a:ext uri="{FF2B5EF4-FFF2-40B4-BE49-F238E27FC236}">
                <a16:creationId xmlns:a16="http://schemas.microsoft.com/office/drawing/2014/main" id="{499946F0-1D60-6969-78D0-AA9D189B2E0A}"/>
              </a:ext>
            </a:extLst>
          </p:cNvPr>
          <p:cNvGrpSpPr>
            <a:grpSpLocks/>
          </p:cNvGrpSpPr>
          <p:nvPr/>
        </p:nvGrpSpPr>
        <p:grpSpPr bwMode="auto">
          <a:xfrm>
            <a:off x="1155094" y="2931341"/>
            <a:ext cx="10402728" cy="1341830"/>
            <a:chOff x="671736" y="724105"/>
            <a:chExt cx="10401317" cy="1341272"/>
          </a:xfrm>
        </p:grpSpPr>
        <p:sp>
          <p:nvSpPr>
            <p:cNvPr id="45" name="矩形 44">
              <a:extLst>
                <a:ext uri="{FF2B5EF4-FFF2-40B4-BE49-F238E27FC236}">
                  <a16:creationId xmlns:a16="http://schemas.microsoft.com/office/drawing/2014/main" id="{3849BEEE-70B9-9A70-FDC4-2EFC904256D5}"/>
                </a:ext>
              </a:extLst>
            </p:cNvPr>
            <p:cNvSpPr/>
            <p:nvPr/>
          </p:nvSpPr>
          <p:spPr>
            <a:xfrm>
              <a:off x="753681" y="948593"/>
              <a:ext cx="10319372" cy="1116784"/>
            </a:xfrm>
            <a:prstGeom prst="rect">
              <a:avLst/>
            </a:prstGeom>
            <a:noFill/>
            <a:ln w="19050" cap="flat" cmpd="sng" algn="ctr">
              <a:solidFill>
                <a:schemeClr val="tx2"/>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1"/>
                </a:solidFill>
                <a:effectLst/>
                <a:uLnTx/>
                <a:uFillTx/>
                <a:latin typeface="Microsoft YaHei" panose="020B0503020204020204" pitchFamily="34" charset="-122"/>
                <a:ea typeface="Microsoft YaHei" panose="020B0503020204020204" pitchFamily="34" charset="-122"/>
                <a:cs typeface="+mn-cs"/>
              </a:endParaRPr>
            </a:p>
          </p:txBody>
        </p:sp>
        <p:sp>
          <p:nvSpPr>
            <p:cNvPr id="46" name="文本框 45">
              <a:extLst>
                <a:ext uri="{FF2B5EF4-FFF2-40B4-BE49-F238E27FC236}">
                  <a16:creationId xmlns:a16="http://schemas.microsoft.com/office/drawing/2014/main" id="{E50FABFC-A972-F998-AD38-946626C8B39A}"/>
                </a:ext>
              </a:extLst>
            </p:cNvPr>
            <p:cNvSpPr txBox="1"/>
            <p:nvPr/>
          </p:nvSpPr>
          <p:spPr>
            <a:xfrm>
              <a:off x="965129" y="771589"/>
              <a:ext cx="1622393" cy="307649"/>
            </a:xfrm>
            <a:prstGeom prst="rect">
              <a:avLst/>
            </a:prstGeom>
            <a:blipFill>
              <a:blip r:embed="rId4"/>
              <a:stretch>
                <a:fillRect t="-45000"/>
              </a:stretch>
            </a:blipFill>
            <a:ln>
              <a:solidFill>
                <a:schemeClr val="tx2"/>
              </a:solid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弥补目录短板描述</a:t>
              </a:r>
              <a:endParaRPr kumimoji="0" lang="en-US" altLang="zh-CN"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endParaRPr>
            </a:p>
          </p:txBody>
        </p:sp>
        <p:sp>
          <p:nvSpPr>
            <p:cNvPr id="47" name="矩形 46">
              <a:extLst>
                <a:ext uri="{FF2B5EF4-FFF2-40B4-BE49-F238E27FC236}">
                  <a16:creationId xmlns:a16="http://schemas.microsoft.com/office/drawing/2014/main" id="{78C1A4F5-B5DD-0F9C-A74C-C2BA10C53617}"/>
                </a:ext>
              </a:extLst>
            </p:cNvPr>
            <p:cNvSpPr/>
            <p:nvPr/>
          </p:nvSpPr>
          <p:spPr>
            <a:xfrm>
              <a:off x="671736" y="724105"/>
              <a:ext cx="171427" cy="461771"/>
            </a:xfrm>
            <a:prstGeom prst="rect">
              <a:avLst/>
            </a:prstGeom>
            <a:solidFill>
              <a:schemeClr val="tx2"/>
            </a:solidFill>
            <a:ln w="12700" cap="flat" cmpd="sng" algn="ctr">
              <a:solidFill>
                <a:schemeClr val="tx2"/>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cs typeface="+mn-cs"/>
              </a:endParaRPr>
            </a:p>
          </p:txBody>
        </p:sp>
      </p:grpSp>
      <p:sp>
        <p:nvSpPr>
          <p:cNvPr id="48" name="文本框 47">
            <a:extLst>
              <a:ext uri="{FF2B5EF4-FFF2-40B4-BE49-F238E27FC236}">
                <a16:creationId xmlns:a16="http://schemas.microsoft.com/office/drawing/2014/main" id="{69B1872A-B394-6ACF-A075-09A9A3C16C53}"/>
              </a:ext>
            </a:extLst>
          </p:cNvPr>
          <p:cNvSpPr txBox="1"/>
          <p:nvPr/>
        </p:nvSpPr>
        <p:spPr bwMode="auto">
          <a:xfrm>
            <a:off x="1237050" y="5159088"/>
            <a:ext cx="10320771" cy="1232260"/>
          </a:xfrm>
          <a:prstGeom prst="rect">
            <a:avLst/>
          </a:prstGeom>
          <a:noFill/>
          <a:ln>
            <a:solidFill>
              <a:schemeClr val="tx2"/>
            </a:solidFill>
          </a:ln>
        </p:spPr>
        <p:txBody>
          <a:bodyPr wrap="square">
            <a:spAutoFit/>
          </a:bodyPr>
          <a:lstStyle/>
          <a:p>
            <a:pPr marL="285750" indent="-285750">
              <a:lnSpc>
                <a:spcPct val="200000"/>
              </a:lnSpc>
              <a:buFont typeface="Wingdings" pitchFamily="2" charset="2"/>
              <a:buChar char="l"/>
              <a:defRPr/>
            </a:pPr>
            <a:r>
              <a:rPr lang="zh-CN" altLang="en-US" sz="1300" dirty="0">
                <a:latin typeface="Microsoft YaHei" panose="020B0503020204020204" pitchFamily="34" charset="-122"/>
                <a:ea typeface="Microsoft YaHei" panose="020B0503020204020204" pitchFamily="34" charset="-122"/>
                <a:cs typeface="Arial" panose="020B0604020202020204" pitchFamily="34" charset="0"/>
              </a:rPr>
              <a:t>中经络是中医术语里面相对专业的词汇，缺血性脑卒中恢复期的患者根据国家三级诊疗的要求大部分在基层医院以及二级医院进行恢复及用药。因综合性医院医生处方习惯以及对中经络的理解不同，致使患者在医保结算时会受到限制，为临床医生处方的便捷性、患者结算的合理性，申请对使用范围予以去除。</a:t>
            </a:r>
          </a:p>
        </p:txBody>
      </p:sp>
      <p:grpSp>
        <p:nvGrpSpPr>
          <p:cNvPr id="49" name="组合 3">
            <a:extLst>
              <a:ext uri="{FF2B5EF4-FFF2-40B4-BE49-F238E27FC236}">
                <a16:creationId xmlns:a16="http://schemas.microsoft.com/office/drawing/2014/main" id="{61F6064D-C2FD-DE34-4516-C4D3F7217B3A}"/>
              </a:ext>
            </a:extLst>
          </p:cNvPr>
          <p:cNvGrpSpPr>
            <a:grpSpLocks/>
          </p:cNvGrpSpPr>
          <p:nvPr/>
        </p:nvGrpSpPr>
        <p:grpSpPr bwMode="auto">
          <a:xfrm>
            <a:off x="1136044" y="4781049"/>
            <a:ext cx="10421777" cy="1764064"/>
            <a:chOff x="652689" y="724105"/>
            <a:chExt cx="10420364" cy="2025651"/>
          </a:xfrm>
        </p:grpSpPr>
        <p:sp>
          <p:nvSpPr>
            <p:cNvPr id="50" name="矩形 49">
              <a:extLst>
                <a:ext uri="{FF2B5EF4-FFF2-40B4-BE49-F238E27FC236}">
                  <a16:creationId xmlns:a16="http://schemas.microsoft.com/office/drawing/2014/main" id="{B727EAAD-5B5B-999A-459E-5A1361EAB0DA}"/>
                </a:ext>
              </a:extLst>
            </p:cNvPr>
            <p:cNvSpPr/>
            <p:nvPr/>
          </p:nvSpPr>
          <p:spPr>
            <a:xfrm>
              <a:off x="753681" y="948592"/>
              <a:ext cx="10319372" cy="1801164"/>
            </a:xfrm>
            <a:prstGeom prst="rect">
              <a:avLst/>
            </a:prstGeom>
            <a:noFill/>
            <a:ln w="1905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51" name="文本框 50">
              <a:extLst>
                <a:ext uri="{FF2B5EF4-FFF2-40B4-BE49-F238E27FC236}">
                  <a16:creationId xmlns:a16="http://schemas.microsoft.com/office/drawing/2014/main" id="{A0C263B6-70E7-0826-54D9-2D58B860F4E6}"/>
                </a:ext>
              </a:extLst>
            </p:cNvPr>
            <p:cNvSpPr txBox="1"/>
            <p:nvPr/>
          </p:nvSpPr>
          <p:spPr>
            <a:xfrm>
              <a:off x="965130" y="745748"/>
              <a:ext cx="1476232" cy="307649"/>
            </a:xfrm>
            <a:prstGeom prst="rect">
              <a:avLst/>
            </a:prstGeom>
            <a:blipFill>
              <a:blip r:embed="rId4"/>
              <a:stretch>
                <a:fillRect t="-45000"/>
              </a:stretch>
            </a:blipFill>
            <a:ln>
              <a:solidFill>
                <a:schemeClr val="accent1"/>
              </a:solid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chemeClr val="accent1"/>
                  </a:solidFill>
                  <a:effectLst/>
                  <a:uLnTx/>
                  <a:uFillTx/>
                  <a:latin typeface="Microsoft YaHei" panose="020B0503020204020204" pitchFamily="34" charset="-122"/>
                  <a:ea typeface="Microsoft YaHei" panose="020B0503020204020204" pitchFamily="34" charset="-122"/>
                </a:rPr>
                <a:t>临床管理难度</a:t>
              </a:r>
            </a:p>
          </p:txBody>
        </p:sp>
        <p:sp>
          <p:nvSpPr>
            <p:cNvPr id="52" name="矩形 51">
              <a:extLst>
                <a:ext uri="{FF2B5EF4-FFF2-40B4-BE49-F238E27FC236}">
                  <a16:creationId xmlns:a16="http://schemas.microsoft.com/office/drawing/2014/main" id="{240436FE-D9C3-98C4-4963-4B6436808684}"/>
                </a:ext>
              </a:extLst>
            </p:cNvPr>
            <p:cNvSpPr/>
            <p:nvPr/>
          </p:nvSpPr>
          <p:spPr>
            <a:xfrm>
              <a:off x="652689" y="724105"/>
              <a:ext cx="171427" cy="461771"/>
            </a:xfrm>
            <a:prstGeom prst="rect">
              <a:avLst/>
            </a:prstGeom>
            <a:solidFill>
              <a:schemeClr val="tx2"/>
            </a:solidFill>
            <a:ln w="12700" cap="flat" cmpd="sng" algn="ctr">
              <a:solidFill>
                <a:schemeClr val="accent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4988233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6"/>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MH" val="20160317234101"/>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317234101"/>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6"/>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557160"/>
      </a:dk2>
      <a:lt2>
        <a:srgbClr val="DEEEE5"/>
      </a:lt2>
      <a:accent1>
        <a:srgbClr val="46795A"/>
      </a:accent1>
      <a:accent2>
        <a:srgbClr val="496E60"/>
      </a:accent2>
      <a:accent3>
        <a:srgbClr val="4D6466"/>
      </a:accent3>
      <a:accent4>
        <a:srgbClr val="51596C"/>
      </a:accent4>
      <a:accent5>
        <a:srgbClr val="554F72"/>
      </a:accent5>
      <a:accent6>
        <a:srgbClr val="594578"/>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239</TotalTime>
  <Words>1806</Words>
  <Application>Microsoft Office PowerPoint</Application>
  <PresentationFormat>宽屏</PresentationFormat>
  <Paragraphs>127</Paragraphs>
  <Slides>10</Slides>
  <Notes>6</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10</vt:i4>
      </vt:variant>
    </vt:vector>
  </HeadingPairs>
  <TitlesOfParts>
    <vt:vector size="22" baseType="lpstr">
      <vt:lpstr>阿里巴巴普惠体</vt:lpstr>
      <vt:lpstr>阿里巴巴普惠体 Medium</vt:lpstr>
      <vt:lpstr>等线</vt:lpstr>
      <vt:lpstr>微软雅黑</vt:lpstr>
      <vt:lpstr>微软雅黑</vt:lpstr>
      <vt:lpstr>字魂36号-正文宋楷</vt:lpstr>
      <vt:lpstr>Arial</vt:lpstr>
      <vt:lpstr>Calibri</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大学生创新创业项目答辩</dc:title>
  <dc:creator>ASUS</dc:creator>
  <cp:lastModifiedBy>天泽 林</cp:lastModifiedBy>
  <cp:revision>44</cp:revision>
  <dcterms:created xsi:type="dcterms:W3CDTF">2022-03-15T03:38:00Z</dcterms:created>
  <dcterms:modified xsi:type="dcterms:W3CDTF">2024-07-12T03:55:40Z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FA64636C61014832B1E1059BC4B155C3</vt:lpwstr>
  </property>
  <property fmtid="{D5CDD505-2E9C-101B-9397-08002B2CF9AE}" pid="3" name="KSOProductBuildVer">
    <vt:lpwstr>2052-11.1.0.11636</vt:lpwstr>
  </property>
</Properties>
</file>