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6" r:id="rId3"/>
    <p:sldId id="259" r:id="rId4"/>
    <p:sldId id="260" r:id="rId5"/>
    <p:sldId id="261" r:id="rId6"/>
    <p:sldId id="264" r:id="rId7"/>
    <p:sldId id="262" r:id="rId8"/>
    <p:sldId id="263" r:id="rId9"/>
    <p:sldId id="265" r:id="rId10"/>
    <p:sldId id="267" r:id="rId11"/>
    <p:sldId id="268" r:id="rId12"/>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userDrawn="1">
          <p15:clr>
            <a:srgbClr val="A4A3A4"/>
          </p15:clr>
        </p15:guide>
        <p15:guide id="2" pos="38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FFFF"/>
    <a:srgbClr val="A6D2D3"/>
    <a:srgbClr val="83C2D7"/>
    <a:srgbClr val="4EAADD"/>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F9D4DD-23FA-4A1F-B4F3-994118A7BB89}" styleName="{d27b558c-881a-4a59-9799-e04a28f8aa34}">
    <a:wholeTbl>
      <a:tcTxStyle>
        <a:fontRef idx="none">
          <a:prstClr val="black"/>
        </a:fontRef>
      </a:tcTxStyle>
      <a:tcStyle>
        <a:tcBdr>
          <a:top>
            <a:ln w="12700" cmpd="sng">
              <a:solidFill>
                <a:srgbClr val="8EBFD6"/>
              </a:solidFill>
            </a:ln>
          </a:top>
          <a:bottom>
            <a:ln w="12700" cmpd="sng">
              <a:solidFill>
                <a:srgbClr val="8EBFD6"/>
              </a:solidFill>
            </a:ln>
          </a:bottom>
          <a:insideV>
            <a:ln w="12700" cmpd="sng">
              <a:solidFill>
                <a:srgbClr val="8EBFD6"/>
              </a:solidFill>
            </a:ln>
          </a:insideV>
        </a:tcBdr>
        <a:fill>
          <a:solidFill>
            <a:srgbClr val="FFFFFF"/>
          </a:solidFill>
        </a:fill>
      </a:tcStyle>
    </a:wholeTbl>
    <a:band2H>
      <a:tcTxStyle>
        <a:fontRef idx="none">
          <a:prstClr val="black"/>
        </a:fontRef>
      </a:tcTxStyle>
      <a:tcStyle>
        <a:tcBdr/>
        <a:fill>
          <a:solidFill>
            <a:srgbClr val="B9D6E6"/>
          </a:solidFill>
        </a:fill>
      </a:tcStyle>
    </a:band2H>
    <a:firstRow>
      <a:tcTxStyle>
        <a:fontRef idx="none">
          <a:prstClr val="black"/>
        </a:fontRef>
      </a:tcTxStyle>
      <a:tcStyle>
        <a:tcBdr>
          <a:bottom>
            <a:ln w="12700" cmpd="sng">
              <a:solidFill>
                <a:srgbClr val="8EBFD6"/>
              </a:solidFill>
            </a:ln>
          </a:bottom>
        </a:tcBdr>
        <a:fill>
          <a:solidFill>
            <a:srgbClr val="B9D6E6"/>
          </a:solidFill>
        </a:fill>
      </a:tcStyle>
    </a:firstRow>
  </a:tblStyle>
  <a:tblStyle styleId="{1F468A6D-FD57-445B-983A-14EA8F392B02}" styleName="{9007f31c-41a2-438a-a62f-a73b1a99f2de}">
    <a:band1H>
      <a:tcTxStyle>
        <a:fontRef idx="none">
          <a:prstClr val="black"/>
        </a:fontRef>
      </a:tcTxStyle>
      <a:tcStyle>
        <a:tcBdr>
          <a:top>
            <a:ln w="12700" cmpd="sng">
              <a:solidFill>
                <a:srgbClr val="DDDDDD"/>
              </a:solidFill>
            </a:ln>
          </a:top>
          <a:bottom>
            <a:ln w="12700" cmpd="sng">
              <a:solidFill>
                <a:srgbClr val="DDDDDD"/>
              </a:solidFill>
            </a:ln>
          </a:bottom>
        </a:tcBdr>
        <a:fill>
          <a:solidFill>
            <a:srgbClr val="FFFFFF"/>
          </a:solidFill>
        </a:fill>
      </a:tcStyle>
    </a:band1H>
    <a:band2H>
      <a:tcTxStyle>
        <a:fontRef idx="none">
          <a:prstClr val="black"/>
        </a:fontRef>
      </a:tcTxStyle>
      <a:tcStyle>
        <a:tcBdr>
          <a:top>
            <a:ln w="12700" cmpd="sng">
              <a:solidFill>
                <a:srgbClr val="DDDDDD"/>
              </a:solidFill>
            </a:ln>
          </a:top>
          <a:bottom>
            <a:ln w="12700" cmpd="sng">
              <a:solidFill>
                <a:srgbClr val="DDDDDD"/>
              </a:solidFill>
            </a:ln>
          </a:bottom>
        </a:tcBdr>
        <a:fill>
          <a:solidFill>
            <a:srgbClr val="EAEAEA"/>
          </a:solidFill>
        </a:fill>
      </a:tcStyle>
    </a:band2H>
    <a:firstRow>
      <a:tcTxStyle>
        <a:fontRef idx="none">
          <a:prstClr val="black"/>
        </a:fontRef>
      </a:tcTxStyle>
      <a:tcStyle>
        <a:tcBdr/>
        <a:fill>
          <a:solidFill>
            <a:srgbClr val="8BADDA"/>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03"/>
        <p:guide pos="384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05.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微软雅黑" panose="020B0503020204020204" charset="-122"/>
                <a:cs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微软雅黑" panose="020B0503020204020204" charset="-122"/>
                <a:cs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微软雅黑" panose="020B0503020204020204" charset="-122"/>
                <a:cs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微软雅黑" panose="020B0503020204020204" charset="-122"/>
          <a:ea typeface="+mj-ea"/>
          <a:cs typeface="微软雅黑" panose="020B0503020204020204"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image" Target="../media/image2.png"/><Relationship Id="rId3" Type="http://schemas.openxmlformats.org/officeDocument/2006/relationships/tags" Target="../tags/tag64.xml"/><Relationship Id="rId26" Type="http://schemas.openxmlformats.org/officeDocument/2006/relationships/slideLayout" Target="../slideLayouts/slideLayout1.xml"/><Relationship Id="rId25" Type="http://schemas.openxmlformats.org/officeDocument/2006/relationships/tags" Target="../tags/tag85.xml"/><Relationship Id="rId24" Type="http://schemas.openxmlformats.org/officeDocument/2006/relationships/tags" Target="../tags/tag84.xml"/><Relationship Id="rId23" Type="http://schemas.openxmlformats.org/officeDocument/2006/relationships/tags" Target="../tags/tag83.xml"/><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tags" Target="../tags/tag63.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4.xml"/><Relationship Id="rId3" Type="http://schemas.openxmlformats.org/officeDocument/2006/relationships/image" Target="../media/image2.png"/><Relationship Id="rId2" Type="http://schemas.openxmlformats.org/officeDocument/2006/relationships/tags" Target="../tags/tag103.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7.xml"/><Relationship Id="rId3" Type="http://schemas.openxmlformats.org/officeDocument/2006/relationships/image" Target="../media/image2.png"/><Relationship Id="rId2" Type="http://schemas.openxmlformats.org/officeDocument/2006/relationships/tags" Target="../tags/tag86.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9.xml"/><Relationship Id="rId3" Type="http://schemas.openxmlformats.org/officeDocument/2006/relationships/image" Target="../media/image2.png"/><Relationship Id="rId2" Type="http://schemas.openxmlformats.org/officeDocument/2006/relationships/tags" Target="../tags/tag88.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1.xml"/><Relationship Id="rId3" Type="http://schemas.openxmlformats.org/officeDocument/2006/relationships/image" Target="../media/image2.png"/><Relationship Id="rId2" Type="http://schemas.openxmlformats.org/officeDocument/2006/relationships/tags" Target="../tags/tag90.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3.xml"/><Relationship Id="rId3" Type="http://schemas.openxmlformats.org/officeDocument/2006/relationships/image" Target="../media/image2.png"/><Relationship Id="rId2" Type="http://schemas.openxmlformats.org/officeDocument/2006/relationships/tags" Target="../tags/tag9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image" Target="../media/image2.png"/><Relationship Id="rId2" Type="http://schemas.openxmlformats.org/officeDocument/2006/relationships/tags" Target="../tags/tag94.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98.xml"/><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tags" Target="../tags/tag9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0.xml"/><Relationship Id="rId3" Type="http://schemas.openxmlformats.org/officeDocument/2006/relationships/image" Target="../media/image2.png"/><Relationship Id="rId2" Type="http://schemas.openxmlformats.org/officeDocument/2006/relationships/tags" Target="../tags/tag99.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2.xml"/><Relationship Id="rId3" Type="http://schemas.openxmlformats.org/officeDocument/2006/relationships/image" Target="../media/image2.png"/><Relationship Id="rId2" Type="http://schemas.openxmlformats.org/officeDocument/2006/relationships/tags" Target="../tags/tag10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3" name="PA_文本框 18"/>
          <p:cNvSpPr txBox="1"/>
          <p:nvPr>
            <p:custDataLst>
              <p:tags r:id="rId2"/>
            </p:custDataLst>
          </p:nvPr>
        </p:nvSpPr>
        <p:spPr>
          <a:xfrm>
            <a:off x="1971551" y="1716302"/>
            <a:ext cx="7799317" cy="1106805"/>
          </a:xfrm>
          <a:prstGeom prst="rect">
            <a:avLst/>
          </a:prstGeom>
          <a:noFill/>
          <a:effectLst/>
          <a:extLst>
            <a:ext uri="{909E8E84-426E-40DD-AFC4-6F175D3DCCD1}">
              <a14:hiddenFill xmlns:a14="http://schemas.microsoft.com/office/drawing/2010/main">
                <a:gradFill>
                  <a:gsLst>
                    <a:gs pos="50000">
                      <a:srgbClr val="B2DFDC"/>
                    </a:gs>
                    <a:gs pos="2000">
                      <a:srgbClr val="2DA59C"/>
                    </a:gs>
                    <a:gs pos="100000">
                      <a:srgbClr val="B2DFDC"/>
                    </a:gs>
                  </a:gsLst>
                  <a:lin ang="5400000" scaled="0"/>
                </a:gradFill>
              </a14:hiddenFill>
            </a:ext>
          </a:extLst>
        </p:spPr>
        <p:txBody>
          <a:bodyPr wrap="square" rtlCol="0" anchor="b" anchorCtr="0">
            <a:spAutoFit/>
          </a:bodyPr>
          <a:lstStyle>
            <a:defPPr>
              <a:defRPr lang="zh-CN"/>
            </a:defPPr>
            <a:lvl1pPr>
              <a:defRPr sz="5400" b="1">
                <a:solidFill>
                  <a:srgbClr val="6BB2E1">
                    <a:lumMod val="75000"/>
                  </a:srgbClr>
                </a:solidFill>
                <a:effectLst>
                  <a:innerShdw blurRad="127000" dist="63500" dir="16200000">
                    <a:prstClr val="black">
                      <a:alpha val="50000"/>
                    </a:prstClr>
                  </a:innerShdw>
                </a:effectLst>
                <a:latin typeface="微软雅黑" panose="020B0503020204020204" charset="-122"/>
                <a:ea typeface="微软雅黑" panose="020B0503020204020204" charset="-122"/>
              </a:defRPr>
            </a:lvl1pPr>
          </a:lstStyle>
          <a:p>
            <a:pPr algn="ctr"/>
            <a:r>
              <a:rPr lang="zh-CN" altLang="en-US" sz="6600" dirty="0">
                <a:gradFill>
                  <a:gsLst>
                    <a:gs pos="50000">
                      <a:schemeClr val="accent1"/>
                    </a:gs>
                    <a:gs pos="0">
                      <a:schemeClr val="accent1">
                        <a:lumMod val="25000"/>
                        <a:lumOff val="75000"/>
                      </a:schemeClr>
                    </a:gs>
                    <a:gs pos="100000">
                      <a:schemeClr val="accent1">
                        <a:lumMod val="85000"/>
                      </a:schemeClr>
                    </a:gs>
                  </a:gsLst>
                  <a:lin ang="5400000" scaled="1"/>
                </a:gradFill>
                <a:cs typeface="微软雅黑" panose="020B0503020204020204" charset="-122"/>
                <a:sym typeface="+mn-lt"/>
              </a:rPr>
              <a:t>依巴斯汀口服溶液</a:t>
            </a:r>
            <a:endParaRPr lang="zh-CN" altLang="en-US" sz="6600" dirty="0">
              <a:gradFill>
                <a:gsLst>
                  <a:gs pos="50000">
                    <a:schemeClr val="accent1"/>
                  </a:gs>
                  <a:gs pos="0">
                    <a:schemeClr val="accent1">
                      <a:lumMod val="25000"/>
                      <a:lumOff val="75000"/>
                    </a:schemeClr>
                  </a:gs>
                  <a:gs pos="100000">
                    <a:schemeClr val="accent1">
                      <a:lumMod val="85000"/>
                    </a:schemeClr>
                  </a:gs>
                </a:gsLst>
                <a:lin ang="5400000" scaled="1"/>
              </a:gradFill>
              <a:cs typeface="微软雅黑" panose="020B0503020204020204" charset="-122"/>
              <a:sym typeface="+mn-lt"/>
            </a:endParaRPr>
          </a:p>
        </p:txBody>
      </p:sp>
      <p:cxnSp>
        <p:nvCxnSpPr>
          <p:cNvPr id="6" name="直接连接符 5"/>
          <p:cNvCxnSpPr/>
          <p:nvPr/>
        </p:nvCxnSpPr>
        <p:spPr>
          <a:xfrm>
            <a:off x="3417736" y="2823362"/>
            <a:ext cx="5451624" cy="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7" name="文本框 6"/>
          <p:cNvSpPr txBox="1"/>
          <p:nvPr/>
        </p:nvSpPr>
        <p:spPr>
          <a:xfrm>
            <a:off x="3417570" y="3104515"/>
            <a:ext cx="5627370" cy="521970"/>
          </a:xfrm>
          <a:prstGeom prst="rect">
            <a:avLst/>
          </a:prstGeom>
          <a:noFill/>
        </p:spPr>
        <p:txBody>
          <a:bodyPr wrap="square" rtlCol="0">
            <a:spAutoFit/>
          </a:bodyPr>
          <a:lstStyle/>
          <a:p>
            <a:r>
              <a:rPr sz="2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微软雅黑" panose="020B0503020204020204" charset="-122"/>
              </a:rPr>
              <a:t>江苏联环药业股份有限公司</a:t>
            </a:r>
            <a:endParaRPr sz="2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140" name="组合 139"/>
          <p:cNvGrpSpPr/>
          <p:nvPr/>
        </p:nvGrpSpPr>
        <p:grpSpPr>
          <a:xfrm>
            <a:off x="12065" y="5307330"/>
            <a:ext cx="12192000" cy="1552575"/>
            <a:chOff x="1" y="4569910"/>
            <a:chExt cx="12192000" cy="2296233"/>
          </a:xfrm>
          <a:solidFill>
            <a:srgbClr val="5CB6D9">
              <a:alpha val="38000"/>
            </a:srgbClr>
          </a:solidFill>
        </p:grpSpPr>
        <p:sp>
          <p:nvSpPr>
            <p:cNvPr id="145" name="任意多边形 144"/>
            <p:cNvSpPr/>
            <p:nvPr/>
          </p:nvSpPr>
          <p:spPr>
            <a:xfrm>
              <a:off x="1" y="4569910"/>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42" name="任意多边形 141"/>
            <p:cNvSpPr/>
            <p:nvPr/>
          </p:nvSpPr>
          <p:spPr>
            <a:xfrm>
              <a:off x="1" y="5245922"/>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100000">
                      <a:srgbClr val="F9F8CA"/>
                    </a:gs>
                    <a:gs pos="6000">
                      <a:srgbClr val="4EAADD"/>
                    </a:gs>
                  </a:gsLst>
                  <a:lin ang="18900000" scaled="1"/>
                </a:gradFill>
                <a:cs typeface="微软雅黑" panose="020B0503020204020204" charset="-122"/>
              </a:endParaRPr>
            </a:p>
          </p:txBody>
        </p:sp>
        <p:sp>
          <p:nvSpPr>
            <p:cNvPr id="144" name="任意多边形 143"/>
            <p:cNvSpPr/>
            <p:nvPr/>
          </p:nvSpPr>
          <p:spPr>
            <a:xfrm>
              <a:off x="1" y="4881054"/>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grpSp>
      <p:pic>
        <p:nvPicPr>
          <p:cNvPr id="5" name="图片 4"/>
          <p:cNvPicPr>
            <a:picLocks noChangeAspect="1"/>
          </p:cNvPicPr>
          <p:nvPr>
            <p:custDataLst>
              <p:tags r:id="rId3"/>
            </p:custDataLst>
          </p:nvPr>
        </p:nvPicPr>
        <p:blipFill>
          <a:blip r:embed="rId4"/>
          <a:stretch>
            <a:fillRect/>
          </a:stretch>
        </p:blipFill>
        <p:spPr>
          <a:xfrm>
            <a:off x="10825480" y="-154940"/>
            <a:ext cx="1444625" cy="1444625"/>
          </a:xfrm>
          <a:prstGeom prst="rect">
            <a:avLst/>
          </a:prstGeom>
        </p:spPr>
      </p:pic>
      <p:sp>
        <p:nvSpPr>
          <p:cNvPr id="18" name="文本框 17"/>
          <p:cNvSpPr txBox="1"/>
          <p:nvPr>
            <p:custDataLst>
              <p:tags r:id="rId5"/>
            </p:custDataLst>
          </p:nvPr>
        </p:nvSpPr>
        <p:spPr>
          <a:xfrm>
            <a:off x="843978" y="4203924"/>
            <a:ext cx="1706880" cy="491490"/>
          </a:xfrm>
          <a:prstGeom prst="rect">
            <a:avLst/>
          </a:prstGeom>
          <a:noFill/>
        </p:spPr>
        <p:txBody>
          <a:bodyPr wrap="none" rtlCol="0">
            <a:spAutoFit/>
          </a:bodyPr>
          <a:lstStyle/>
          <a:p>
            <a:pPr algn="l">
              <a:lnSpc>
                <a:spcPct val="130000"/>
              </a:lnSpc>
            </a:pPr>
            <a:r>
              <a:rPr kumimoji="1" lang="zh-CN" altLang="en-US" sz="2000" b="1" dirty="0">
                <a:latin typeface="+mj-ea"/>
                <a:ea typeface="+mj-ea"/>
              </a:rPr>
              <a:t>药品基本信息</a:t>
            </a:r>
            <a:endParaRPr kumimoji="1" lang="zh-CN" altLang="en-US" sz="2000" b="1" dirty="0">
              <a:latin typeface="+mj-ea"/>
              <a:ea typeface="+mj-ea"/>
            </a:endParaRPr>
          </a:p>
        </p:txBody>
      </p:sp>
      <p:sp>
        <p:nvSpPr>
          <p:cNvPr id="20" name="文本框 19"/>
          <p:cNvSpPr txBox="1"/>
          <p:nvPr>
            <p:custDataLst>
              <p:tags r:id="rId6"/>
            </p:custDataLst>
          </p:nvPr>
        </p:nvSpPr>
        <p:spPr>
          <a:xfrm>
            <a:off x="4053268" y="4201398"/>
            <a:ext cx="944880" cy="491490"/>
          </a:xfrm>
          <a:prstGeom prst="rect">
            <a:avLst/>
          </a:prstGeom>
          <a:noFill/>
        </p:spPr>
        <p:txBody>
          <a:bodyPr wrap="none" rtlCol="0">
            <a:spAutoFit/>
          </a:bodyPr>
          <a:lstStyle/>
          <a:p>
            <a:pPr algn="l">
              <a:lnSpc>
                <a:spcPct val="130000"/>
              </a:lnSpc>
            </a:pPr>
            <a:r>
              <a:rPr kumimoji="1" lang="zh-CN" altLang="en-US" sz="2000" b="1" dirty="0">
                <a:latin typeface="+mj-ea"/>
                <a:ea typeface="+mj-ea"/>
              </a:rPr>
              <a:t>安全性</a:t>
            </a:r>
            <a:endParaRPr kumimoji="1" lang="zh-CN" altLang="en-US" sz="2000" b="1" dirty="0">
              <a:latin typeface="+mj-ea"/>
              <a:ea typeface="+mj-ea"/>
            </a:endParaRPr>
          </a:p>
        </p:txBody>
      </p:sp>
      <p:sp>
        <p:nvSpPr>
          <p:cNvPr id="22" name="文本框 21"/>
          <p:cNvSpPr txBox="1"/>
          <p:nvPr>
            <p:custDataLst>
              <p:tags r:id="rId7"/>
            </p:custDataLst>
          </p:nvPr>
        </p:nvSpPr>
        <p:spPr>
          <a:xfrm>
            <a:off x="6471348" y="4202047"/>
            <a:ext cx="944880" cy="491490"/>
          </a:xfrm>
          <a:prstGeom prst="rect">
            <a:avLst/>
          </a:prstGeom>
          <a:noFill/>
        </p:spPr>
        <p:txBody>
          <a:bodyPr wrap="none" rtlCol="0">
            <a:spAutoFit/>
          </a:bodyPr>
          <a:lstStyle/>
          <a:p>
            <a:pPr algn="l">
              <a:lnSpc>
                <a:spcPct val="130000"/>
              </a:lnSpc>
            </a:pPr>
            <a:r>
              <a:rPr kumimoji="1" lang="zh-CN" altLang="en-US" sz="2000" b="1" dirty="0">
                <a:latin typeface="+mj-ea"/>
                <a:ea typeface="+mj-ea"/>
              </a:rPr>
              <a:t>有效性</a:t>
            </a:r>
            <a:endParaRPr kumimoji="1" lang="zh-CN" altLang="en-US" sz="2000" b="1" dirty="0">
              <a:latin typeface="+mj-ea"/>
              <a:ea typeface="+mj-ea"/>
            </a:endParaRPr>
          </a:p>
        </p:txBody>
      </p:sp>
      <p:sp>
        <p:nvSpPr>
          <p:cNvPr id="24" name="文本框 23"/>
          <p:cNvSpPr txBox="1"/>
          <p:nvPr>
            <p:custDataLst>
              <p:tags r:id="rId8"/>
            </p:custDataLst>
          </p:nvPr>
        </p:nvSpPr>
        <p:spPr>
          <a:xfrm>
            <a:off x="10912538" y="4153800"/>
            <a:ext cx="944880" cy="491490"/>
          </a:xfrm>
          <a:prstGeom prst="rect">
            <a:avLst/>
          </a:prstGeom>
          <a:noFill/>
        </p:spPr>
        <p:txBody>
          <a:bodyPr wrap="none" rtlCol="0">
            <a:spAutoFit/>
          </a:bodyPr>
          <a:lstStyle/>
          <a:p>
            <a:pPr algn="l">
              <a:lnSpc>
                <a:spcPct val="130000"/>
              </a:lnSpc>
            </a:pPr>
            <a:r>
              <a:rPr kumimoji="1" lang="zh-CN" altLang="en-US" sz="2000" b="1" dirty="0">
                <a:latin typeface="+mj-ea"/>
                <a:ea typeface="+mj-ea"/>
              </a:rPr>
              <a:t>公平性</a:t>
            </a:r>
            <a:endParaRPr kumimoji="1" lang="zh-CN" altLang="en-US" sz="2000" b="1" dirty="0">
              <a:latin typeface="+mj-ea"/>
              <a:ea typeface="+mj-ea"/>
            </a:endParaRPr>
          </a:p>
        </p:txBody>
      </p:sp>
      <p:grpSp>
        <p:nvGrpSpPr>
          <p:cNvPr id="28" name="组合 27"/>
          <p:cNvGrpSpPr/>
          <p:nvPr>
            <p:custDataLst>
              <p:tags r:id="rId9"/>
            </p:custDataLst>
          </p:nvPr>
        </p:nvGrpSpPr>
        <p:grpSpPr>
          <a:xfrm>
            <a:off x="158750" y="4173220"/>
            <a:ext cx="617220" cy="666115"/>
            <a:chOff x="13926" y="508"/>
            <a:chExt cx="1094" cy="1094"/>
          </a:xfrm>
        </p:grpSpPr>
        <p:sp>
          <p:nvSpPr>
            <p:cNvPr id="9" name="Shape 1489"/>
            <p:cNvSpPr/>
            <p:nvPr>
              <p:custDataLst>
                <p:tags r:id="rId10"/>
              </p:custDataLst>
            </p:nvPr>
          </p:nvSpPr>
          <p:spPr>
            <a:xfrm>
              <a:off x="13926" y="508"/>
              <a:ext cx="1095" cy="1095"/>
            </a:xfrm>
            <a:prstGeom prst="ellipse">
              <a:avLst/>
            </a:prstGeom>
            <a:solidFill>
              <a:schemeClr val="accent1"/>
            </a:solidFill>
            <a:ln w="25400" cap="flat" cmpd="sng">
              <a:solidFill>
                <a:schemeClr val="dk1">
                  <a:alpha val="0"/>
                </a:schemeClr>
              </a:solidFill>
              <a:prstDash val="solid"/>
              <a:miter/>
              <a:headEnd type="none" w="med" len="med"/>
              <a:tailEnd type="none" w="med" len="med"/>
            </a:ln>
            <a:effectLst/>
          </p:spPr>
          <p:txBody>
            <a:bodyPr lIns="0" tIns="0" rIns="0" bIns="0" anchor="t" anchorCtr="0">
              <a:noAutofit/>
            </a:bodyPr>
            <a:lstStyle/>
            <a:p>
              <a:endParaRPr sz="1600" dirty="0">
                <a:solidFill>
                  <a:schemeClr val="dk1"/>
                </a:solidFill>
                <a:latin typeface="思源黑体 CN Light" panose="020B0300000000000000" pitchFamily="34" charset="-122"/>
                <a:ea typeface="思源黑体 CN Light" panose="020B0300000000000000" pitchFamily="34" charset="-122"/>
                <a:cs typeface="Roboto" panose="02000000000000000000"/>
                <a:sym typeface="Roboto" panose="02000000000000000000"/>
              </a:endParaRPr>
            </a:p>
          </p:txBody>
        </p:sp>
        <p:sp>
          <p:nvSpPr>
            <p:cNvPr id="3" name="文本框 2"/>
            <p:cNvSpPr txBox="1"/>
            <p:nvPr>
              <p:custDataLst>
                <p:tags r:id="rId11"/>
              </p:custDataLst>
            </p:nvPr>
          </p:nvSpPr>
          <p:spPr>
            <a:xfrm>
              <a:off x="14019" y="717"/>
              <a:ext cx="1001" cy="582"/>
            </a:xfrm>
            <a:prstGeom prst="rect">
              <a:avLst/>
            </a:prstGeom>
            <a:noFill/>
          </p:spPr>
          <p:txBody>
            <a:bodyPr wrap="square" rtlCol="0">
              <a:noAutofit/>
            </a:bodyPr>
            <a:p>
              <a:r>
                <a:rPr lang="en-US" altLang="zh-CN" sz="2400">
                  <a:solidFill>
                    <a:schemeClr val="bg1"/>
                  </a:solidFill>
                </a:rPr>
                <a:t>01</a:t>
              </a:r>
              <a:endParaRPr lang="en-US" altLang="zh-CN" sz="2400">
                <a:solidFill>
                  <a:schemeClr val="bg1"/>
                </a:solidFill>
              </a:endParaRPr>
            </a:p>
          </p:txBody>
        </p:sp>
      </p:grpSp>
      <p:sp>
        <p:nvSpPr>
          <p:cNvPr id="4" name="文本框 3"/>
          <p:cNvSpPr txBox="1"/>
          <p:nvPr>
            <p:custDataLst>
              <p:tags r:id="rId12"/>
            </p:custDataLst>
          </p:nvPr>
        </p:nvSpPr>
        <p:spPr>
          <a:xfrm>
            <a:off x="8738933" y="4203330"/>
            <a:ext cx="944880" cy="491490"/>
          </a:xfrm>
          <a:prstGeom prst="rect">
            <a:avLst/>
          </a:prstGeom>
          <a:noFill/>
        </p:spPr>
        <p:txBody>
          <a:bodyPr wrap="none" rtlCol="0">
            <a:spAutoFit/>
          </a:bodyPr>
          <a:p>
            <a:pPr algn="l">
              <a:lnSpc>
                <a:spcPct val="130000"/>
              </a:lnSpc>
            </a:pPr>
            <a:r>
              <a:rPr kumimoji="1" lang="zh-CN" altLang="en-US" sz="2000" b="1" dirty="0">
                <a:latin typeface="+mj-ea"/>
                <a:ea typeface="+mj-ea"/>
              </a:rPr>
              <a:t>创新性</a:t>
            </a:r>
            <a:endParaRPr kumimoji="1" lang="zh-CN" altLang="en-US" sz="2000" b="1" dirty="0">
              <a:latin typeface="+mj-ea"/>
              <a:ea typeface="+mj-ea"/>
            </a:endParaRPr>
          </a:p>
        </p:txBody>
      </p:sp>
      <p:grpSp>
        <p:nvGrpSpPr>
          <p:cNvPr id="30" name="组合 29"/>
          <p:cNvGrpSpPr/>
          <p:nvPr>
            <p:custDataLst>
              <p:tags r:id="rId13"/>
            </p:custDataLst>
          </p:nvPr>
        </p:nvGrpSpPr>
        <p:grpSpPr>
          <a:xfrm>
            <a:off x="3166110" y="4153535"/>
            <a:ext cx="617220" cy="666115"/>
            <a:chOff x="13926" y="508"/>
            <a:chExt cx="1094" cy="1094"/>
          </a:xfrm>
        </p:grpSpPr>
        <p:sp>
          <p:nvSpPr>
            <p:cNvPr id="31" name="Shape 1489"/>
            <p:cNvSpPr/>
            <p:nvPr>
              <p:custDataLst>
                <p:tags r:id="rId14"/>
              </p:custDataLst>
            </p:nvPr>
          </p:nvSpPr>
          <p:spPr>
            <a:xfrm>
              <a:off x="13926" y="508"/>
              <a:ext cx="1095" cy="1095"/>
            </a:xfrm>
            <a:prstGeom prst="ellipse">
              <a:avLst/>
            </a:prstGeom>
            <a:solidFill>
              <a:schemeClr val="accent1"/>
            </a:solidFill>
            <a:ln w="25400" cap="flat" cmpd="sng">
              <a:solidFill>
                <a:schemeClr val="dk1">
                  <a:alpha val="0"/>
                </a:schemeClr>
              </a:solidFill>
              <a:prstDash val="solid"/>
              <a:miter/>
              <a:headEnd type="none" w="med" len="med"/>
              <a:tailEnd type="none" w="med" len="med"/>
            </a:ln>
            <a:effectLst/>
          </p:spPr>
          <p:txBody>
            <a:bodyPr lIns="0" tIns="0" rIns="0" bIns="0" anchor="t" anchorCtr="0">
              <a:noAutofit/>
            </a:bodyPr>
            <a:p>
              <a:endParaRPr sz="1600" dirty="0">
                <a:solidFill>
                  <a:schemeClr val="dk1"/>
                </a:solidFill>
                <a:latin typeface="思源黑体 CN Light" panose="020B0300000000000000" pitchFamily="34" charset="-122"/>
                <a:ea typeface="思源黑体 CN Light" panose="020B0300000000000000" pitchFamily="34" charset="-122"/>
                <a:cs typeface="Roboto" panose="02000000000000000000"/>
                <a:sym typeface="Roboto" panose="02000000000000000000"/>
              </a:endParaRPr>
            </a:p>
          </p:txBody>
        </p:sp>
        <p:sp>
          <p:nvSpPr>
            <p:cNvPr id="32" name="文本框 31"/>
            <p:cNvSpPr txBox="1"/>
            <p:nvPr>
              <p:custDataLst>
                <p:tags r:id="rId15"/>
              </p:custDataLst>
            </p:nvPr>
          </p:nvSpPr>
          <p:spPr>
            <a:xfrm>
              <a:off x="14019" y="717"/>
              <a:ext cx="1001" cy="582"/>
            </a:xfrm>
            <a:prstGeom prst="rect">
              <a:avLst/>
            </a:prstGeom>
            <a:noFill/>
          </p:spPr>
          <p:txBody>
            <a:bodyPr wrap="square" rtlCol="0">
              <a:noAutofit/>
            </a:bodyPr>
            <a:p>
              <a:r>
                <a:rPr lang="en-US" altLang="zh-CN" sz="2400">
                  <a:solidFill>
                    <a:schemeClr val="bg1"/>
                  </a:solidFill>
                </a:rPr>
                <a:t>02</a:t>
              </a:r>
              <a:endParaRPr lang="en-US" altLang="zh-CN" sz="2400">
                <a:solidFill>
                  <a:schemeClr val="bg1"/>
                </a:solidFill>
              </a:endParaRPr>
            </a:p>
          </p:txBody>
        </p:sp>
      </p:grpSp>
      <p:grpSp>
        <p:nvGrpSpPr>
          <p:cNvPr id="33" name="组合 32"/>
          <p:cNvGrpSpPr/>
          <p:nvPr>
            <p:custDataLst>
              <p:tags r:id="rId16"/>
            </p:custDataLst>
          </p:nvPr>
        </p:nvGrpSpPr>
        <p:grpSpPr>
          <a:xfrm>
            <a:off x="5535295" y="4153535"/>
            <a:ext cx="617220" cy="666115"/>
            <a:chOff x="13926" y="508"/>
            <a:chExt cx="1094" cy="1094"/>
          </a:xfrm>
        </p:grpSpPr>
        <p:sp>
          <p:nvSpPr>
            <p:cNvPr id="34" name="Shape 1489"/>
            <p:cNvSpPr/>
            <p:nvPr>
              <p:custDataLst>
                <p:tags r:id="rId17"/>
              </p:custDataLst>
            </p:nvPr>
          </p:nvSpPr>
          <p:spPr>
            <a:xfrm>
              <a:off x="13926" y="508"/>
              <a:ext cx="1095" cy="1095"/>
            </a:xfrm>
            <a:prstGeom prst="ellipse">
              <a:avLst/>
            </a:prstGeom>
            <a:solidFill>
              <a:schemeClr val="accent1"/>
            </a:solidFill>
            <a:ln w="25400" cap="flat" cmpd="sng">
              <a:solidFill>
                <a:schemeClr val="dk1">
                  <a:alpha val="0"/>
                </a:schemeClr>
              </a:solidFill>
              <a:prstDash val="solid"/>
              <a:miter/>
              <a:headEnd type="none" w="med" len="med"/>
              <a:tailEnd type="none" w="med" len="med"/>
            </a:ln>
            <a:effectLst/>
          </p:spPr>
          <p:txBody>
            <a:bodyPr lIns="0" tIns="0" rIns="0" bIns="0" anchor="t" anchorCtr="0">
              <a:noAutofit/>
            </a:bodyPr>
            <a:lstStyle/>
            <a:p>
              <a:endParaRPr sz="1600" dirty="0">
                <a:solidFill>
                  <a:schemeClr val="dk1"/>
                </a:solidFill>
                <a:latin typeface="思源黑体 CN Light" panose="020B0300000000000000" pitchFamily="34" charset="-122"/>
                <a:ea typeface="思源黑体 CN Light" panose="020B0300000000000000" pitchFamily="34" charset="-122"/>
                <a:cs typeface="Roboto" panose="02000000000000000000"/>
                <a:sym typeface="Roboto" panose="02000000000000000000"/>
              </a:endParaRPr>
            </a:p>
          </p:txBody>
        </p:sp>
        <p:sp>
          <p:nvSpPr>
            <p:cNvPr id="35" name="文本框 34"/>
            <p:cNvSpPr txBox="1"/>
            <p:nvPr>
              <p:custDataLst>
                <p:tags r:id="rId18"/>
              </p:custDataLst>
            </p:nvPr>
          </p:nvSpPr>
          <p:spPr>
            <a:xfrm>
              <a:off x="14019" y="717"/>
              <a:ext cx="1001" cy="582"/>
            </a:xfrm>
            <a:prstGeom prst="rect">
              <a:avLst/>
            </a:prstGeom>
            <a:noFill/>
          </p:spPr>
          <p:txBody>
            <a:bodyPr wrap="square" rtlCol="0">
              <a:noAutofit/>
            </a:bodyPr>
            <a:p>
              <a:r>
                <a:rPr lang="en-US" altLang="zh-CN" sz="2400">
                  <a:solidFill>
                    <a:schemeClr val="bg1"/>
                  </a:solidFill>
                </a:rPr>
                <a:t>03</a:t>
              </a:r>
              <a:endParaRPr lang="en-US" altLang="zh-CN" sz="2400">
                <a:solidFill>
                  <a:schemeClr val="bg1"/>
                </a:solidFill>
              </a:endParaRPr>
            </a:p>
          </p:txBody>
        </p:sp>
      </p:grpSp>
      <p:grpSp>
        <p:nvGrpSpPr>
          <p:cNvPr id="36" name="组合 35"/>
          <p:cNvGrpSpPr/>
          <p:nvPr>
            <p:custDataLst>
              <p:tags r:id="rId19"/>
            </p:custDataLst>
          </p:nvPr>
        </p:nvGrpSpPr>
        <p:grpSpPr>
          <a:xfrm>
            <a:off x="7918450" y="4145915"/>
            <a:ext cx="617220" cy="666115"/>
            <a:chOff x="13926" y="508"/>
            <a:chExt cx="1094" cy="1094"/>
          </a:xfrm>
        </p:grpSpPr>
        <p:sp>
          <p:nvSpPr>
            <p:cNvPr id="37" name="Shape 1489"/>
            <p:cNvSpPr/>
            <p:nvPr>
              <p:custDataLst>
                <p:tags r:id="rId20"/>
              </p:custDataLst>
            </p:nvPr>
          </p:nvSpPr>
          <p:spPr>
            <a:xfrm>
              <a:off x="13926" y="508"/>
              <a:ext cx="1095" cy="1095"/>
            </a:xfrm>
            <a:prstGeom prst="ellipse">
              <a:avLst/>
            </a:prstGeom>
            <a:solidFill>
              <a:schemeClr val="accent1"/>
            </a:solidFill>
            <a:ln w="25400" cap="flat" cmpd="sng">
              <a:solidFill>
                <a:schemeClr val="dk1">
                  <a:alpha val="0"/>
                </a:schemeClr>
              </a:solidFill>
              <a:prstDash val="solid"/>
              <a:miter/>
              <a:headEnd type="none" w="med" len="med"/>
              <a:tailEnd type="none" w="med" len="med"/>
            </a:ln>
            <a:effectLst/>
          </p:spPr>
          <p:txBody>
            <a:bodyPr lIns="0" tIns="0" rIns="0" bIns="0" anchor="t" anchorCtr="0">
              <a:noAutofit/>
            </a:bodyPr>
            <a:lstStyle/>
            <a:p>
              <a:endParaRPr sz="1600" dirty="0">
                <a:solidFill>
                  <a:schemeClr val="dk1"/>
                </a:solidFill>
                <a:latin typeface="思源黑体 CN Light" panose="020B0300000000000000" pitchFamily="34" charset="-122"/>
                <a:ea typeface="思源黑体 CN Light" panose="020B0300000000000000" pitchFamily="34" charset="-122"/>
                <a:cs typeface="Roboto" panose="02000000000000000000"/>
                <a:sym typeface="Roboto" panose="02000000000000000000"/>
              </a:endParaRPr>
            </a:p>
          </p:txBody>
        </p:sp>
        <p:sp>
          <p:nvSpPr>
            <p:cNvPr id="38" name="文本框 37"/>
            <p:cNvSpPr txBox="1"/>
            <p:nvPr>
              <p:custDataLst>
                <p:tags r:id="rId21"/>
              </p:custDataLst>
            </p:nvPr>
          </p:nvSpPr>
          <p:spPr>
            <a:xfrm>
              <a:off x="14019" y="717"/>
              <a:ext cx="1001" cy="582"/>
            </a:xfrm>
            <a:prstGeom prst="rect">
              <a:avLst/>
            </a:prstGeom>
            <a:noFill/>
          </p:spPr>
          <p:txBody>
            <a:bodyPr wrap="square" rtlCol="0">
              <a:noAutofit/>
            </a:bodyPr>
            <a:p>
              <a:r>
                <a:rPr lang="en-US" altLang="zh-CN" sz="2400">
                  <a:solidFill>
                    <a:schemeClr val="bg1"/>
                  </a:solidFill>
                </a:rPr>
                <a:t>04</a:t>
              </a:r>
              <a:endParaRPr lang="en-US" altLang="zh-CN" sz="2400">
                <a:solidFill>
                  <a:schemeClr val="bg1"/>
                </a:solidFill>
              </a:endParaRPr>
            </a:p>
          </p:txBody>
        </p:sp>
      </p:grpSp>
      <p:grpSp>
        <p:nvGrpSpPr>
          <p:cNvPr id="39" name="组合 38"/>
          <p:cNvGrpSpPr/>
          <p:nvPr>
            <p:custDataLst>
              <p:tags r:id="rId22"/>
            </p:custDataLst>
          </p:nvPr>
        </p:nvGrpSpPr>
        <p:grpSpPr>
          <a:xfrm>
            <a:off x="10134600" y="4106545"/>
            <a:ext cx="617220" cy="666115"/>
            <a:chOff x="13926" y="508"/>
            <a:chExt cx="1094" cy="1094"/>
          </a:xfrm>
        </p:grpSpPr>
        <p:sp>
          <p:nvSpPr>
            <p:cNvPr id="40" name="Shape 1489"/>
            <p:cNvSpPr/>
            <p:nvPr>
              <p:custDataLst>
                <p:tags r:id="rId23"/>
              </p:custDataLst>
            </p:nvPr>
          </p:nvSpPr>
          <p:spPr>
            <a:xfrm>
              <a:off x="13926" y="508"/>
              <a:ext cx="1095" cy="1095"/>
            </a:xfrm>
            <a:prstGeom prst="ellipse">
              <a:avLst/>
            </a:prstGeom>
            <a:solidFill>
              <a:schemeClr val="accent1"/>
            </a:solidFill>
            <a:ln w="25400" cap="flat" cmpd="sng">
              <a:solidFill>
                <a:schemeClr val="dk1">
                  <a:alpha val="0"/>
                </a:schemeClr>
              </a:solidFill>
              <a:prstDash val="solid"/>
              <a:miter/>
              <a:headEnd type="none" w="med" len="med"/>
              <a:tailEnd type="none" w="med" len="med"/>
            </a:ln>
            <a:effectLst/>
          </p:spPr>
          <p:txBody>
            <a:bodyPr lIns="0" tIns="0" rIns="0" bIns="0" anchor="t" anchorCtr="0">
              <a:noAutofit/>
            </a:bodyPr>
            <a:lstStyle/>
            <a:p>
              <a:endParaRPr sz="1600" dirty="0">
                <a:solidFill>
                  <a:schemeClr val="dk1"/>
                </a:solidFill>
                <a:latin typeface="思源黑体 CN Light" panose="020B0300000000000000" pitchFamily="34" charset="-122"/>
                <a:ea typeface="思源黑体 CN Light" panose="020B0300000000000000" pitchFamily="34" charset="-122"/>
                <a:cs typeface="Roboto" panose="02000000000000000000"/>
                <a:sym typeface="Roboto" panose="02000000000000000000"/>
              </a:endParaRPr>
            </a:p>
          </p:txBody>
        </p:sp>
        <p:sp>
          <p:nvSpPr>
            <p:cNvPr id="41" name="文本框 40"/>
            <p:cNvSpPr txBox="1"/>
            <p:nvPr>
              <p:custDataLst>
                <p:tags r:id="rId24"/>
              </p:custDataLst>
            </p:nvPr>
          </p:nvSpPr>
          <p:spPr>
            <a:xfrm>
              <a:off x="14019" y="717"/>
              <a:ext cx="1001" cy="582"/>
            </a:xfrm>
            <a:prstGeom prst="rect">
              <a:avLst/>
            </a:prstGeom>
            <a:noFill/>
          </p:spPr>
          <p:txBody>
            <a:bodyPr wrap="square" rtlCol="0">
              <a:noAutofit/>
            </a:bodyPr>
            <a:p>
              <a:r>
                <a:rPr lang="en-US" altLang="zh-CN" sz="2400">
                  <a:solidFill>
                    <a:schemeClr val="bg1"/>
                  </a:solidFill>
                </a:rPr>
                <a:t>05</a:t>
              </a:r>
              <a:endParaRPr lang="en-US" altLang="zh-CN" sz="2400">
                <a:solidFill>
                  <a:schemeClr val="bg1"/>
                </a:solidFill>
              </a:endParaRPr>
            </a:p>
          </p:txBody>
        </p:sp>
      </p:grpSp>
    </p:spTree>
    <p:custDataLst>
      <p:tags r:id="rId25"/>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40" name="组合 139"/>
          <p:cNvGrpSpPr/>
          <p:nvPr/>
        </p:nvGrpSpPr>
        <p:grpSpPr>
          <a:xfrm>
            <a:off x="12065" y="6116320"/>
            <a:ext cx="12192000" cy="743585"/>
            <a:chOff x="1" y="4569910"/>
            <a:chExt cx="12192000" cy="2296233"/>
          </a:xfrm>
          <a:solidFill>
            <a:srgbClr val="5CB6D9">
              <a:alpha val="38000"/>
            </a:srgbClr>
          </a:solidFill>
        </p:grpSpPr>
        <p:sp>
          <p:nvSpPr>
            <p:cNvPr id="145" name="任意多边形 144"/>
            <p:cNvSpPr/>
            <p:nvPr/>
          </p:nvSpPr>
          <p:spPr>
            <a:xfrm>
              <a:off x="1" y="4569910"/>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42" name="任意多边形 141"/>
            <p:cNvSpPr/>
            <p:nvPr/>
          </p:nvSpPr>
          <p:spPr>
            <a:xfrm>
              <a:off x="1" y="5245922"/>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100000">
                      <a:srgbClr val="F9F8CA"/>
                    </a:gs>
                    <a:gs pos="6000">
                      <a:srgbClr val="4EAADD"/>
                    </a:gs>
                  </a:gsLst>
                  <a:lin ang="18900000" scaled="1"/>
                </a:gradFill>
                <a:cs typeface="微软雅黑" panose="020B0503020204020204" charset="-122"/>
              </a:endParaRPr>
            </a:p>
          </p:txBody>
        </p:sp>
        <p:sp>
          <p:nvSpPr>
            <p:cNvPr id="144" name="任意多边形 143"/>
            <p:cNvSpPr/>
            <p:nvPr/>
          </p:nvSpPr>
          <p:spPr>
            <a:xfrm>
              <a:off x="1" y="4881054"/>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grpSp>
      <p:sp>
        <p:nvSpPr>
          <p:cNvPr id="4" name="矩形 3"/>
          <p:cNvSpPr/>
          <p:nvPr/>
        </p:nvSpPr>
        <p:spPr>
          <a:xfrm>
            <a:off x="0" y="235331"/>
            <a:ext cx="3897748" cy="643345"/>
          </a:xfrm>
          <a:prstGeom prst="rect">
            <a:avLst/>
          </a:prstGeom>
          <a:solidFill>
            <a:srgbClr val="4EA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微软雅黑" panose="020B0503020204020204" charset="-122"/>
            </a:endParaRPr>
          </a:p>
        </p:txBody>
      </p:sp>
      <p:sp>
        <p:nvSpPr>
          <p:cNvPr id="5" name="矩形 4"/>
          <p:cNvSpPr/>
          <p:nvPr/>
        </p:nvSpPr>
        <p:spPr>
          <a:xfrm>
            <a:off x="276225" y="839387"/>
            <a:ext cx="4053072" cy="78577"/>
          </a:xfrm>
          <a:prstGeom prst="rect">
            <a:avLst/>
          </a:prstGeom>
          <a:solidFill>
            <a:srgbClr val="83C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矩形 1"/>
          <p:cNvSpPr/>
          <p:nvPr/>
        </p:nvSpPr>
        <p:spPr>
          <a:xfrm>
            <a:off x="4057415" y="617967"/>
            <a:ext cx="112215" cy="442840"/>
          </a:xfrm>
          <a:prstGeom prst="rect">
            <a:avLst/>
          </a:prstGeom>
          <a:solidFill>
            <a:srgbClr val="A6D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微软雅黑" panose="020B0503020204020204" charset="-122"/>
            </a:endParaRPr>
          </a:p>
        </p:txBody>
      </p:sp>
      <p:sp>
        <p:nvSpPr>
          <p:cNvPr id="3" name="文本框 2"/>
          <p:cNvSpPr txBox="1"/>
          <p:nvPr/>
        </p:nvSpPr>
        <p:spPr>
          <a:xfrm>
            <a:off x="657175" y="293091"/>
            <a:ext cx="2476500" cy="521970"/>
          </a:xfrm>
          <a:prstGeom prst="rect">
            <a:avLst/>
          </a:prstGeom>
          <a:noFill/>
        </p:spPr>
        <p:txBody>
          <a:bodyPr wrap="square" rtlCol="0">
            <a:spAutoFit/>
          </a:bodyPr>
          <a:p>
            <a:r>
              <a:rPr lang="en-US" altLang="zh-CN" sz="2800" b="1" dirty="0">
                <a:solidFill>
                  <a:schemeClr val="bg1"/>
                </a:solidFill>
                <a:latin typeface="+mj-ea"/>
                <a:ea typeface="+mj-ea"/>
                <a:cs typeface="微软雅黑" panose="020B0503020204020204" charset="-122"/>
              </a:rPr>
              <a:t>05</a:t>
            </a:r>
            <a:r>
              <a:rPr lang="zh-CN" altLang="en-US" sz="2800" b="1" dirty="0">
                <a:solidFill>
                  <a:schemeClr val="bg1"/>
                </a:solidFill>
                <a:latin typeface="+mj-ea"/>
                <a:ea typeface="+mj-ea"/>
                <a:cs typeface="微软雅黑" panose="020B0503020204020204" charset="-122"/>
              </a:rPr>
              <a:t>公平性</a:t>
            </a:r>
            <a:endParaRPr lang="zh-CN" altLang="en-US" sz="2800" b="1" dirty="0">
              <a:solidFill>
                <a:schemeClr val="bg1"/>
              </a:solidFill>
              <a:latin typeface="+mj-ea"/>
              <a:ea typeface="+mj-ea"/>
              <a:cs typeface="微软雅黑" panose="020B0503020204020204" charset="-122"/>
            </a:endParaRPr>
          </a:p>
        </p:txBody>
      </p:sp>
      <p:sp>
        <p:nvSpPr>
          <p:cNvPr id="6" name="文本框 5"/>
          <p:cNvSpPr txBox="1"/>
          <p:nvPr/>
        </p:nvSpPr>
        <p:spPr>
          <a:xfrm>
            <a:off x="198755" y="912495"/>
            <a:ext cx="10833735" cy="5487035"/>
          </a:xfrm>
          <a:prstGeom prst="rect">
            <a:avLst/>
          </a:prstGeom>
          <a:noFill/>
        </p:spPr>
        <p:txBody>
          <a:bodyPr wrap="square" rtlCol="0" anchor="t">
            <a:noAutofit/>
          </a:bodyPr>
          <a:p>
            <a:pPr indent="0" fontAlgn="auto">
              <a:lnSpc>
                <a:spcPct val="150000"/>
              </a:lnSpc>
            </a:pPr>
            <a:r>
              <a:rPr lang="zh-CN" altLang="en-US" b="1" noProof="0" dirty="0">
                <a:solidFill>
                  <a:schemeClr val="tx1"/>
                </a:solidFill>
                <a:latin typeface="微软雅黑" panose="020B0503020204020204" charset="-122"/>
                <a:ea typeface="微软雅黑" panose="020B0503020204020204" charset="-122"/>
                <a:cs typeface="+mn-ea"/>
              </a:rPr>
              <a:t>所治疗疾病对公共健康的影响：</a:t>
            </a:r>
            <a:endParaRPr lang="zh-CN" altLang="en-US" b="1" noProof="0" dirty="0">
              <a:solidFill>
                <a:schemeClr val="tx1"/>
              </a:solidFill>
              <a:latin typeface="微软雅黑" panose="020B0503020204020204" charset="-122"/>
              <a:ea typeface="微软雅黑" panose="020B0503020204020204" charset="-122"/>
              <a:cs typeface="+mn-ea"/>
            </a:endParaRPr>
          </a:p>
          <a:p>
            <a:pPr indent="0" fontAlgn="auto">
              <a:lnSpc>
                <a:spcPct val="150000"/>
              </a:lnSpc>
            </a:pPr>
            <a:r>
              <a:rPr lang="zh-CN" altLang="en-US" sz="1600" noProof="0" dirty="0">
                <a:solidFill>
                  <a:schemeClr val="tx1"/>
                </a:solidFill>
                <a:latin typeface="微软雅黑" panose="020B0503020204020204" charset="-122"/>
                <a:ea typeface="微软雅黑" panose="020B0503020204020204" charset="-122"/>
                <a:cs typeface="+mn-ea"/>
              </a:rPr>
              <a:t>荨麻疹是常见皮肤病，在我国</a:t>
            </a:r>
            <a:r>
              <a:rPr lang="zh-CN" altLang="en-US" sz="1600" noProof="0" dirty="0">
                <a:solidFill>
                  <a:schemeClr val="tx1"/>
                </a:solidFill>
                <a:latin typeface="微软雅黑" panose="020B0503020204020204" charset="-122"/>
                <a:ea typeface="微软雅黑" panose="020B0503020204020204" charset="-122"/>
                <a:cs typeface="+mn-ea"/>
                <a:sym typeface="+mn-ea"/>
              </a:rPr>
              <a:t>荨</a:t>
            </a:r>
            <a:r>
              <a:rPr lang="zh-CN" altLang="en-US" sz="1600" noProof="0" dirty="0">
                <a:solidFill>
                  <a:schemeClr val="tx1"/>
                </a:solidFill>
                <a:latin typeface="微软雅黑" panose="020B0503020204020204" charset="-122"/>
                <a:ea typeface="微软雅黑" panose="020B0503020204020204" charset="-122"/>
                <a:cs typeface="+mn-ea"/>
              </a:rPr>
              <a:t>麻疹的患病率约为0.75%,女性患病率高于男性[1]。</a:t>
            </a:r>
            <a:endParaRPr lang="zh-CN" altLang="en-US" sz="1600" noProof="0" dirty="0">
              <a:solidFill>
                <a:schemeClr val="tx1"/>
              </a:solidFill>
              <a:latin typeface="微软雅黑" panose="020B0503020204020204" charset="-122"/>
              <a:ea typeface="微软雅黑" panose="020B0503020204020204" charset="-122"/>
              <a:cs typeface="+mn-ea"/>
            </a:endParaRPr>
          </a:p>
          <a:p>
            <a:pPr indent="0" fontAlgn="auto">
              <a:lnSpc>
                <a:spcPct val="150000"/>
              </a:lnSpc>
            </a:pPr>
            <a:r>
              <a:rPr lang="zh-CN" altLang="en-US" sz="1600" noProof="0" dirty="0">
                <a:solidFill>
                  <a:schemeClr val="tx1"/>
                </a:solidFill>
                <a:latin typeface="微软雅黑" panose="020B0503020204020204" charset="-122"/>
                <a:ea typeface="微软雅黑" panose="020B0503020204020204" charset="-122"/>
                <a:cs typeface="+mn-ea"/>
              </a:rPr>
              <a:t>我国自2005年首次开展成人AR全国流行病学调查后,2011年再次开展了全国18个中心城市电话问卷调查，结果显示国内成人AR的自报患病率已从2005年的11.1%上升到17.6%,北京、上海、广州、杭州、南京、西安、沈阳和长春8个城市的AR患病率均呈现上升趋势，且各城市之间患病率差异明显，最低为成都(9.6%)，最高为上海(23.9%)。</a:t>
            </a:r>
            <a:endParaRPr lang="zh-CN" altLang="en-US" sz="1600" noProof="0" dirty="0">
              <a:solidFill>
                <a:schemeClr val="tx1"/>
              </a:solidFill>
              <a:latin typeface="微软雅黑" panose="020B0503020204020204" charset="-122"/>
              <a:ea typeface="微软雅黑" panose="020B0503020204020204" charset="-122"/>
              <a:cs typeface="+mn-ea"/>
            </a:endParaRPr>
          </a:p>
          <a:p>
            <a:pPr indent="0" fontAlgn="auto">
              <a:lnSpc>
                <a:spcPct val="150000"/>
              </a:lnSpc>
            </a:pPr>
            <a:r>
              <a:rPr lang="zh-CN" altLang="en-US" b="1" noProof="0" dirty="0">
                <a:solidFill>
                  <a:schemeClr val="tx1"/>
                </a:solidFill>
                <a:latin typeface="微软雅黑" panose="020B0503020204020204" charset="-122"/>
                <a:ea typeface="微软雅黑" panose="020B0503020204020204" charset="-122"/>
                <a:cs typeface="+mn-ea"/>
              </a:rPr>
              <a:t>符合“保基本”原则：</a:t>
            </a:r>
            <a:endParaRPr lang="zh-CN" altLang="en-US" b="1" noProof="0" dirty="0">
              <a:solidFill>
                <a:schemeClr val="tx1"/>
              </a:solidFill>
              <a:latin typeface="微软雅黑" panose="020B0503020204020204" charset="-122"/>
              <a:ea typeface="微软雅黑" panose="020B0503020204020204" charset="-122"/>
              <a:cs typeface="+mn-ea"/>
            </a:endParaRPr>
          </a:p>
          <a:p>
            <a:pPr indent="0" fontAlgn="auto">
              <a:lnSpc>
                <a:spcPct val="150000"/>
              </a:lnSpc>
            </a:pPr>
            <a:r>
              <a:rPr lang="zh-CN" altLang="en-US" noProof="0" dirty="0">
                <a:solidFill>
                  <a:schemeClr val="tx1"/>
                </a:solidFill>
                <a:latin typeface="微软雅黑" panose="020B0503020204020204" charset="-122"/>
                <a:ea typeface="微软雅黑" panose="020B0503020204020204" charset="-122"/>
                <a:cs typeface="+mn-ea"/>
              </a:rPr>
              <a:t>众多指南推荐为一线治疗方案</a:t>
            </a:r>
            <a:endParaRPr lang="zh-CN" altLang="en-US" b="1" noProof="0" dirty="0">
              <a:solidFill>
                <a:schemeClr val="tx1"/>
              </a:solidFill>
              <a:latin typeface="微软雅黑" panose="020B0503020204020204" charset="-122"/>
              <a:ea typeface="微软雅黑" panose="020B0503020204020204" charset="-122"/>
              <a:cs typeface="+mn-ea"/>
            </a:endParaRPr>
          </a:p>
          <a:p>
            <a:pPr indent="0" fontAlgn="auto">
              <a:lnSpc>
                <a:spcPct val="150000"/>
              </a:lnSpc>
            </a:pPr>
            <a:r>
              <a:rPr lang="zh-CN" altLang="en-US" b="1" noProof="0" dirty="0">
                <a:solidFill>
                  <a:schemeClr val="tx1"/>
                </a:solidFill>
                <a:latin typeface="微软雅黑" panose="020B0503020204020204" charset="-122"/>
                <a:ea typeface="微软雅黑" panose="020B0503020204020204" charset="-122"/>
                <a:cs typeface="+mn-ea"/>
              </a:rPr>
              <a:t>临床管理难度</a:t>
            </a:r>
            <a:endParaRPr lang="zh-CN" altLang="en-US" b="1" noProof="0" dirty="0">
              <a:solidFill>
                <a:schemeClr val="tx1"/>
              </a:solidFill>
              <a:latin typeface="微软雅黑" panose="020B0503020204020204" charset="-122"/>
              <a:ea typeface="微软雅黑" panose="020B0503020204020204" charset="-122"/>
              <a:cs typeface="+mn-ea"/>
            </a:endParaRPr>
          </a:p>
          <a:p>
            <a:pPr indent="0" fontAlgn="auto">
              <a:lnSpc>
                <a:spcPct val="150000"/>
              </a:lnSpc>
            </a:pPr>
            <a:endParaRPr lang="zh-CN" altLang="en-US" b="1" noProof="0" dirty="0">
              <a:latin typeface="微软雅黑" panose="020B0503020204020204" charset="-122"/>
              <a:ea typeface="微软雅黑" panose="020B0503020204020204" charset="-122"/>
              <a:cs typeface="+mn-ea"/>
              <a:sym typeface="+mn-ea"/>
            </a:endParaRPr>
          </a:p>
          <a:p>
            <a:pPr indent="0" fontAlgn="auto">
              <a:lnSpc>
                <a:spcPct val="150000"/>
              </a:lnSpc>
            </a:pPr>
            <a:endParaRPr lang="zh-CN" altLang="en-US" b="1" noProof="0" dirty="0">
              <a:latin typeface="微软雅黑" panose="020B0503020204020204" charset="-122"/>
              <a:ea typeface="微软雅黑" panose="020B0503020204020204" charset="-122"/>
              <a:cs typeface="+mn-ea"/>
              <a:sym typeface="+mn-ea"/>
            </a:endParaRPr>
          </a:p>
          <a:p>
            <a:pPr indent="0" fontAlgn="auto">
              <a:lnSpc>
                <a:spcPct val="150000"/>
              </a:lnSpc>
            </a:pPr>
            <a:endParaRPr lang="zh-CN" altLang="en-US" b="1" noProof="0" dirty="0">
              <a:solidFill>
                <a:schemeClr val="tx1"/>
              </a:solidFill>
              <a:latin typeface="微软雅黑" panose="020B0503020204020204" charset="-122"/>
              <a:ea typeface="微软雅黑" panose="020B0503020204020204" charset="-122"/>
              <a:cs typeface="+mn-ea"/>
            </a:endParaRPr>
          </a:p>
        </p:txBody>
      </p:sp>
      <p:sp>
        <p:nvSpPr>
          <p:cNvPr id="7" name="文本框 6"/>
          <p:cNvSpPr txBox="1"/>
          <p:nvPr/>
        </p:nvSpPr>
        <p:spPr>
          <a:xfrm>
            <a:off x="12065" y="6496685"/>
            <a:ext cx="11207750" cy="245110"/>
          </a:xfrm>
          <a:prstGeom prst="rect">
            <a:avLst/>
          </a:prstGeom>
          <a:noFill/>
        </p:spPr>
        <p:txBody>
          <a:bodyPr wrap="square" rtlCol="0">
            <a:spAutoFit/>
          </a:bodyPr>
          <a:p>
            <a:r>
              <a:rPr lang="zh-CN" altLang="en-US" sz="1000">
                <a:solidFill>
                  <a:schemeClr val="tx1"/>
                </a:solidFill>
                <a:cs typeface="微软雅黑" panose="020B0503020204020204" charset="-122"/>
                <a:sym typeface="+mn-ea"/>
              </a:rPr>
              <a:t>[</a:t>
            </a:r>
            <a:r>
              <a:rPr lang="en-US" altLang="zh-CN" sz="1000">
                <a:solidFill>
                  <a:schemeClr val="tx1"/>
                </a:solidFill>
                <a:cs typeface="微软雅黑" panose="020B0503020204020204" charset="-122"/>
                <a:sym typeface="+mn-ea"/>
              </a:rPr>
              <a:t>1</a:t>
            </a:r>
            <a:r>
              <a:rPr lang="zh-CN" altLang="en-US" sz="1000">
                <a:solidFill>
                  <a:schemeClr val="tx1"/>
                </a:solidFill>
                <a:cs typeface="微软雅黑" panose="020B0503020204020204" charset="-122"/>
                <a:sym typeface="+mn-ea"/>
              </a:rPr>
              <a:t>]</a:t>
            </a:r>
            <a:r>
              <a:rPr lang="zh-CN" altLang="en-US" sz="1000">
                <a:solidFill>
                  <a:schemeClr val="tx1"/>
                </a:solidFill>
                <a:cs typeface="微软雅黑" panose="020B0503020204020204" charset="-122"/>
              </a:rPr>
              <a:t>J</a:t>
            </a:r>
            <a:r>
              <a:rPr lang="zh-CN" altLang="en-US" sz="1000">
                <a:cs typeface="微软雅黑" panose="020B0503020204020204" charset="-122"/>
              </a:rPr>
              <a:t>,MaoD,LiuS,etal.EpidemiologyofurticariainChina:a</a:t>
            </a:r>
            <a:r>
              <a:rPr lang="zh-CN" altLang="en-US" sz="1000">
                <a:cs typeface="微软雅黑" panose="020B0503020204020204" charset="-122"/>
              </a:rPr>
              <a:t>population-basedstudy[J].ChinMedJ(Engl),2022,135(11):1369-1375.doi:10.1097/CM9.0000000000002172.</a:t>
            </a:r>
            <a:endParaRPr lang="zh-CN" altLang="en-US" sz="1000">
              <a:cs typeface="微软雅黑" panose="020B0503020204020204" charset="-122"/>
            </a:endParaRPr>
          </a:p>
        </p:txBody>
      </p:sp>
      <p:pic>
        <p:nvPicPr>
          <p:cNvPr id="10" name="图片 9"/>
          <p:cNvPicPr>
            <a:picLocks noChangeAspect="1"/>
          </p:cNvPicPr>
          <p:nvPr>
            <p:custDataLst>
              <p:tags r:id="rId2"/>
            </p:custDataLst>
          </p:nvPr>
        </p:nvPicPr>
        <p:blipFill>
          <a:blip r:embed="rId3"/>
          <a:stretch>
            <a:fillRect/>
          </a:stretch>
        </p:blipFill>
        <p:spPr>
          <a:xfrm>
            <a:off x="10825480" y="-154940"/>
            <a:ext cx="1444625" cy="1444625"/>
          </a:xfrm>
          <a:prstGeom prst="rect">
            <a:avLst/>
          </a:prstGeom>
        </p:spPr>
      </p:pic>
      <p:sp>
        <p:nvSpPr>
          <p:cNvPr id="11" name="文本框 10"/>
          <p:cNvSpPr txBox="1"/>
          <p:nvPr/>
        </p:nvSpPr>
        <p:spPr>
          <a:xfrm>
            <a:off x="276225" y="4797425"/>
            <a:ext cx="6606540" cy="1198880"/>
          </a:xfrm>
          <a:prstGeom prst="rect">
            <a:avLst/>
          </a:prstGeom>
          <a:noFill/>
        </p:spPr>
        <p:txBody>
          <a:bodyPr wrap="square" rtlCol="0">
            <a:spAutoFit/>
          </a:bodyPr>
          <a:p>
            <a:r>
              <a:rPr lang="zh-CN" altLang="en-US" b="1"/>
              <a:t>弥补目录不足</a:t>
            </a:r>
            <a:endParaRPr lang="zh-CN" altLang="en-US" b="1"/>
          </a:p>
          <a:p>
            <a:r>
              <a:rPr lang="zh-CN" altLang="en-US"/>
              <a:t>目前依巴斯汀该品种仅有片剂剂型，儿童患者需掰开使用，造成服用剂量不精确，且易造成浪费。依巴斯汀口服溶液可以精确调整剂量，更适用于2-11岁的儿童，提高儿童患者依从性。</a:t>
            </a:r>
            <a:endParaRPr lang="zh-CN" altLang="en-US"/>
          </a:p>
        </p:txBody>
      </p:sp>
      <p:sp>
        <p:nvSpPr>
          <p:cNvPr id="13" name="文本框 12"/>
          <p:cNvSpPr txBox="1"/>
          <p:nvPr/>
        </p:nvSpPr>
        <p:spPr>
          <a:xfrm>
            <a:off x="198755" y="4031615"/>
            <a:ext cx="4239260" cy="645160"/>
          </a:xfrm>
          <a:prstGeom prst="rect">
            <a:avLst/>
          </a:prstGeom>
          <a:noFill/>
        </p:spPr>
        <p:txBody>
          <a:bodyPr wrap="square" rtlCol="0">
            <a:spAutoFit/>
          </a:bodyPr>
          <a:p>
            <a:r>
              <a:rPr lang="zh-CN" altLang="en-US" noProof="0" dirty="0">
                <a:latin typeface="微软雅黑" panose="020B0503020204020204" charset="-122"/>
                <a:ea typeface="微软雅黑" panose="020B0503020204020204" charset="-122"/>
                <a:cs typeface="+mn-ea"/>
                <a:sym typeface="+mn-ea"/>
              </a:rPr>
              <a:t>说明书适应症明确，用法用量明确，患者依从性高。儿童、成人患者均能使用。</a:t>
            </a:r>
            <a:endParaRPr lang="zh-CN" altLang="en-US"/>
          </a:p>
        </p:txBody>
      </p:sp>
    </p:spTree>
    <p:custDataLst>
      <p:tags r:id="rId4"/>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40" name="组合 139"/>
          <p:cNvGrpSpPr/>
          <p:nvPr/>
        </p:nvGrpSpPr>
        <p:grpSpPr>
          <a:xfrm>
            <a:off x="12065" y="6116320"/>
            <a:ext cx="12192000" cy="743585"/>
            <a:chOff x="1" y="4569910"/>
            <a:chExt cx="12192000" cy="2296233"/>
          </a:xfrm>
          <a:solidFill>
            <a:srgbClr val="5CB6D9">
              <a:alpha val="38000"/>
            </a:srgbClr>
          </a:solidFill>
        </p:grpSpPr>
        <p:sp>
          <p:nvSpPr>
            <p:cNvPr id="145" name="任意多边形 144"/>
            <p:cNvSpPr/>
            <p:nvPr/>
          </p:nvSpPr>
          <p:spPr>
            <a:xfrm>
              <a:off x="1" y="4569910"/>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42" name="任意多边形 141"/>
            <p:cNvSpPr/>
            <p:nvPr/>
          </p:nvSpPr>
          <p:spPr>
            <a:xfrm>
              <a:off x="1" y="5245922"/>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100000">
                      <a:srgbClr val="F9F8CA"/>
                    </a:gs>
                    <a:gs pos="6000">
                      <a:srgbClr val="4EAADD"/>
                    </a:gs>
                  </a:gsLst>
                  <a:lin ang="18900000" scaled="1"/>
                </a:gradFill>
                <a:cs typeface="微软雅黑" panose="020B0503020204020204" charset="-122"/>
              </a:endParaRPr>
            </a:p>
          </p:txBody>
        </p:sp>
        <p:sp>
          <p:nvSpPr>
            <p:cNvPr id="144" name="任意多边形 143"/>
            <p:cNvSpPr/>
            <p:nvPr/>
          </p:nvSpPr>
          <p:spPr>
            <a:xfrm>
              <a:off x="1" y="4881054"/>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grpSp>
      <p:sp>
        <p:nvSpPr>
          <p:cNvPr id="4" name="矩形 3"/>
          <p:cNvSpPr/>
          <p:nvPr/>
        </p:nvSpPr>
        <p:spPr>
          <a:xfrm>
            <a:off x="0" y="235331"/>
            <a:ext cx="3897748" cy="643345"/>
          </a:xfrm>
          <a:prstGeom prst="rect">
            <a:avLst/>
          </a:prstGeom>
          <a:solidFill>
            <a:srgbClr val="4EA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微软雅黑" panose="020B0503020204020204" charset="-122"/>
            </a:endParaRPr>
          </a:p>
        </p:txBody>
      </p:sp>
      <p:sp>
        <p:nvSpPr>
          <p:cNvPr id="5" name="矩形 4"/>
          <p:cNvSpPr/>
          <p:nvPr/>
        </p:nvSpPr>
        <p:spPr>
          <a:xfrm>
            <a:off x="276225" y="839387"/>
            <a:ext cx="4053072" cy="78577"/>
          </a:xfrm>
          <a:prstGeom prst="rect">
            <a:avLst/>
          </a:prstGeom>
          <a:solidFill>
            <a:srgbClr val="83C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矩形 1"/>
          <p:cNvSpPr/>
          <p:nvPr/>
        </p:nvSpPr>
        <p:spPr>
          <a:xfrm>
            <a:off x="4057415" y="617967"/>
            <a:ext cx="112215" cy="442840"/>
          </a:xfrm>
          <a:prstGeom prst="rect">
            <a:avLst/>
          </a:prstGeom>
          <a:solidFill>
            <a:srgbClr val="A6D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微软雅黑" panose="020B0503020204020204" charset="-122"/>
            </a:endParaRPr>
          </a:p>
        </p:txBody>
      </p:sp>
      <p:sp>
        <p:nvSpPr>
          <p:cNvPr id="3" name="文本框 2"/>
          <p:cNvSpPr txBox="1"/>
          <p:nvPr/>
        </p:nvSpPr>
        <p:spPr>
          <a:xfrm>
            <a:off x="367030" y="293370"/>
            <a:ext cx="2766695" cy="521970"/>
          </a:xfrm>
          <a:prstGeom prst="rect">
            <a:avLst/>
          </a:prstGeom>
          <a:noFill/>
        </p:spPr>
        <p:txBody>
          <a:bodyPr wrap="square" rtlCol="0">
            <a:spAutoFit/>
          </a:bodyPr>
          <a:p>
            <a:r>
              <a:rPr lang="en-US" altLang="zh-CN" sz="2800" b="1" dirty="0">
                <a:solidFill>
                  <a:schemeClr val="bg1"/>
                </a:solidFill>
                <a:latin typeface="+mj-ea"/>
                <a:ea typeface="+mj-ea"/>
                <a:cs typeface="微软雅黑" panose="020B0503020204020204" charset="-122"/>
              </a:rPr>
              <a:t>01</a:t>
            </a:r>
            <a:r>
              <a:rPr lang="zh-CN" altLang="en-US" sz="2800" b="1" dirty="0">
                <a:solidFill>
                  <a:schemeClr val="bg1"/>
                </a:solidFill>
                <a:latin typeface="+mj-ea"/>
                <a:ea typeface="+mj-ea"/>
                <a:cs typeface="微软雅黑" panose="020B0503020204020204" charset="-122"/>
              </a:rPr>
              <a:t>药品基本信息</a:t>
            </a:r>
            <a:endParaRPr lang="zh-CN" altLang="en-US" sz="2800" b="1" dirty="0">
              <a:solidFill>
                <a:schemeClr val="bg1"/>
              </a:solidFill>
              <a:latin typeface="+mj-ea"/>
              <a:ea typeface="+mj-ea"/>
              <a:cs typeface="微软雅黑" panose="020B0503020204020204" charset="-122"/>
            </a:endParaRPr>
          </a:p>
        </p:txBody>
      </p:sp>
      <p:sp>
        <p:nvSpPr>
          <p:cNvPr id="35" name="文本框 34"/>
          <p:cNvSpPr txBox="1"/>
          <p:nvPr/>
        </p:nvSpPr>
        <p:spPr>
          <a:xfrm>
            <a:off x="276225" y="1212850"/>
            <a:ext cx="6725920" cy="4788535"/>
          </a:xfrm>
          <a:prstGeom prst="rect">
            <a:avLst/>
          </a:prstGeom>
          <a:noFill/>
        </p:spPr>
        <p:txBody>
          <a:bodyPr wrap="square" rtlCol="0">
            <a:noAutofit/>
          </a:bodyPr>
          <a:p>
            <a:pPr marL="285750" indent="-179705" algn="just" fontAlgn="auto">
              <a:lnSpc>
                <a:spcPct val="250000"/>
              </a:lnSpc>
              <a:spcAft>
                <a:spcPts val="600"/>
              </a:spcAft>
              <a:buFont typeface="微软雅黑" panose="020B0503020204020204" charset="-122"/>
              <a:buChar char="•"/>
            </a:pPr>
            <a:r>
              <a:rPr lang="zh-CN" altLang="en-US" sz="2000" b="1" dirty="0">
                <a:latin typeface="微软雅黑" panose="020B0503020204020204" charset="-122"/>
                <a:ea typeface="微软雅黑" panose="020B0503020204020204" charset="-122"/>
                <a:cs typeface="微软雅黑" panose="020B0503020204020204" charset="-122"/>
              </a:rPr>
              <a:t>通用名:依巴斯汀口服溶液。</a:t>
            </a:r>
            <a:endParaRPr lang="zh-CN" altLang="en-US" sz="2000" b="1" dirty="0">
              <a:latin typeface="微软雅黑" panose="020B0503020204020204" charset="-122"/>
              <a:ea typeface="微软雅黑" panose="020B0503020204020204" charset="-122"/>
              <a:cs typeface="微软雅黑" panose="020B0503020204020204" charset="-122"/>
            </a:endParaRPr>
          </a:p>
          <a:p>
            <a:pPr marL="285750" indent="-179705" algn="just" fontAlgn="auto">
              <a:lnSpc>
                <a:spcPct val="250000"/>
              </a:lnSpc>
              <a:spcAft>
                <a:spcPts val="600"/>
              </a:spcAft>
              <a:buFont typeface="微软雅黑" panose="020B0503020204020204" charset="-122"/>
              <a:buChar char="•"/>
            </a:pPr>
            <a:r>
              <a:rPr lang="zh-CN" altLang="en-US" sz="2000" b="1" dirty="0">
                <a:latin typeface="微软雅黑" panose="020B0503020204020204" charset="-122"/>
                <a:ea typeface="微软雅黑" panose="020B0503020204020204" charset="-122"/>
                <a:cs typeface="微软雅黑" panose="020B0503020204020204" charset="-122"/>
              </a:rPr>
              <a:t>注册规格：120ml：120mg</a:t>
            </a:r>
            <a:endParaRPr lang="zh-CN" altLang="en-US" sz="2000" b="1" dirty="0">
              <a:latin typeface="微软雅黑" panose="020B0503020204020204" charset="-122"/>
              <a:ea typeface="微软雅黑" panose="020B0503020204020204" charset="-122"/>
              <a:cs typeface="微软雅黑" panose="020B0503020204020204" charset="-122"/>
            </a:endParaRPr>
          </a:p>
          <a:p>
            <a:pPr marL="285750" indent="-179705" algn="just" fontAlgn="auto">
              <a:lnSpc>
                <a:spcPct val="250000"/>
              </a:lnSpc>
              <a:spcAft>
                <a:spcPts val="600"/>
              </a:spcAft>
              <a:buFont typeface="微软雅黑" panose="020B0503020204020204" charset="-122"/>
              <a:buChar char="•"/>
            </a:pPr>
            <a:r>
              <a:rPr lang="zh-CN" altLang="en-US" sz="2000" b="1" dirty="0">
                <a:latin typeface="微软雅黑" panose="020B0503020204020204" charset="-122"/>
                <a:ea typeface="微软雅黑" panose="020B0503020204020204" charset="-122"/>
                <a:cs typeface="微软雅黑" panose="020B0503020204020204" charset="-122"/>
              </a:rPr>
              <a:t>中国大陆首次上市时间：2024年。</a:t>
            </a:r>
            <a:endParaRPr lang="zh-CN" altLang="en-US" sz="2000" b="1" dirty="0">
              <a:latin typeface="微软雅黑" panose="020B0503020204020204" charset="-122"/>
              <a:ea typeface="微软雅黑" panose="020B0503020204020204" charset="-122"/>
              <a:cs typeface="微软雅黑" panose="020B0503020204020204" charset="-122"/>
            </a:endParaRPr>
          </a:p>
          <a:p>
            <a:pPr marL="285750" indent="-179705" algn="just" fontAlgn="auto">
              <a:lnSpc>
                <a:spcPct val="250000"/>
              </a:lnSpc>
              <a:spcAft>
                <a:spcPts val="600"/>
              </a:spcAft>
              <a:buFont typeface="微软雅黑" panose="020B0503020204020204" charset="-122"/>
              <a:buChar char="•"/>
            </a:pPr>
            <a:r>
              <a:rPr lang="zh-CN" altLang="en-US" sz="2000" b="1" dirty="0">
                <a:latin typeface="微软雅黑" panose="020B0503020204020204" charset="-122"/>
                <a:ea typeface="微软雅黑" panose="020B0503020204020204" charset="-122"/>
                <a:cs typeface="微软雅黑" panose="020B0503020204020204" charset="-122"/>
              </a:rPr>
              <a:t>目前大陆地区同通用名药品的上市情况：共2家</a:t>
            </a:r>
            <a:endParaRPr lang="zh-CN" altLang="en-US" sz="2000" b="1" dirty="0">
              <a:latin typeface="微软雅黑" panose="020B0503020204020204" charset="-122"/>
              <a:ea typeface="微软雅黑" panose="020B0503020204020204" charset="-122"/>
              <a:cs typeface="微软雅黑" panose="020B0503020204020204" charset="-122"/>
            </a:endParaRPr>
          </a:p>
          <a:p>
            <a:pPr marL="285750" indent="-179705" algn="just" fontAlgn="auto">
              <a:lnSpc>
                <a:spcPct val="250000"/>
              </a:lnSpc>
              <a:spcAft>
                <a:spcPts val="600"/>
              </a:spcAft>
              <a:buFont typeface="微软雅黑" panose="020B0503020204020204" charset="-122"/>
              <a:buChar char="•"/>
            </a:pPr>
            <a:r>
              <a:rPr lang="zh-CN" altLang="en-US" sz="2000" b="1" dirty="0">
                <a:latin typeface="微软雅黑" panose="020B0503020204020204" charset="-122"/>
                <a:ea typeface="微软雅黑" panose="020B0503020204020204" charset="-122"/>
                <a:cs typeface="微软雅黑" panose="020B0503020204020204" charset="-122"/>
              </a:rPr>
              <a:t>全球首个上市国家/地区及上市时间：1989年，西班牙。</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7086600" y="1289685"/>
            <a:ext cx="5201285" cy="1706880"/>
          </a:xfrm>
          <a:prstGeom prst="rect">
            <a:avLst/>
          </a:prstGeom>
          <a:noFill/>
        </p:spPr>
        <p:txBody>
          <a:bodyPr wrap="square" rtlCol="0" anchor="t">
            <a:spAutoFit/>
          </a:bodyPr>
          <a:p>
            <a:pPr marL="285750" indent="-179705" algn="just">
              <a:lnSpc>
                <a:spcPct val="250000"/>
              </a:lnSpc>
              <a:spcAft>
                <a:spcPts val="600"/>
              </a:spcAft>
              <a:buFont typeface="微软雅黑" panose="020B0503020204020204" charset="-122"/>
              <a:buChar char="•"/>
            </a:pPr>
            <a:r>
              <a:rPr lang="zh-CN" altLang="en-US" sz="2000" b="1" dirty="0">
                <a:latin typeface="微软雅黑" panose="020B0503020204020204" charset="-122"/>
                <a:ea typeface="微软雅黑" panose="020B0503020204020204" charset="-122"/>
                <a:cs typeface="微软雅黑" panose="020B0503020204020204" charset="-122"/>
                <a:sym typeface="+mn-ea"/>
              </a:rPr>
              <a:t>是否为OTC药品：否.</a:t>
            </a:r>
            <a:endParaRPr lang="zh-CN" altLang="en-US" sz="2000" b="1" dirty="0">
              <a:latin typeface="微软雅黑" panose="020B0503020204020204" charset="-122"/>
              <a:ea typeface="微软雅黑" panose="020B0503020204020204" charset="-122"/>
              <a:cs typeface="微软雅黑" panose="020B0503020204020204" charset="-122"/>
            </a:endParaRPr>
          </a:p>
          <a:p>
            <a:pPr marL="285750" indent="-179705" algn="just">
              <a:lnSpc>
                <a:spcPct val="250000"/>
              </a:lnSpc>
              <a:spcAft>
                <a:spcPts val="600"/>
              </a:spcAft>
              <a:buFont typeface="微软雅黑" panose="020B0503020204020204" charset="-122"/>
              <a:buChar char="•"/>
            </a:pPr>
            <a:r>
              <a:rPr lang="zh-CN" altLang="en-US" sz="2000" b="1" dirty="0">
                <a:latin typeface="微软雅黑" panose="020B0503020204020204" charset="-122"/>
                <a:ea typeface="微软雅黑" panose="020B0503020204020204" charset="-122"/>
                <a:cs typeface="微软雅黑" panose="020B0503020204020204" charset="-122"/>
                <a:sym typeface="+mn-ea"/>
              </a:rPr>
              <a:t>参照药品建议：盐酸左西替利嗪</a:t>
            </a:r>
            <a:r>
              <a:rPr lang="zh-CN" altLang="en-US" sz="2000" b="1" dirty="0">
                <a:latin typeface="微软雅黑" panose="020B0503020204020204" charset="-122"/>
                <a:ea typeface="微软雅黑" panose="020B0503020204020204" charset="-122"/>
                <a:cs typeface="微软雅黑" panose="020B0503020204020204" charset="-122"/>
                <a:sym typeface="+mn-ea"/>
              </a:rPr>
              <a:t>口服溶液。</a:t>
            </a:r>
            <a:endParaRPr lang="zh-CN" altLang="en-US" sz="2000" b="1" dirty="0">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custDataLst>
              <p:tags r:id="rId2"/>
            </p:custDataLst>
          </p:nvPr>
        </p:nvPicPr>
        <p:blipFill>
          <a:blip r:embed="rId3"/>
          <a:stretch>
            <a:fillRect/>
          </a:stretch>
        </p:blipFill>
        <p:spPr>
          <a:xfrm>
            <a:off x="10825480" y="-154940"/>
            <a:ext cx="1444625" cy="1444625"/>
          </a:xfrm>
          <a:prstGeom prst="rect">
            <a:avLst/>
          </a:prstGeom>
        </p:spPr>
      </p:pic>
    </p:spTree>
    <p:custDataLst>
      <p:tags r:id="rId4"/>
    </p:custDataLst>
  </p:cSld>
  <p:clrMapOvr>
    <a:masterClrMapping/>
  </p:clrMapOvr>
  <p:transition/>
  <p:timing>
    <p:tnLst>
      <p:par>
        <p:cTn id="1" dur="indefinite" restart="never" nodeType="tmRoot"/>
      </p:par>
    </p:tnLst>
    <p:bldLst>
      <p:bldP spid="35" grpId="0"/>
      <p:bldP spid="3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40" name="组合 139"/>
          <p:cNvGrpSpPr/>
          <p:nvPr/>
        </p:nvGrpSpPr>
        <p:grpSpPr>
          <a:xfrm>
            <a:off x="12065" y="6116320"/>
            <a:ext cx="12192000" cy="743585"/>
            <a:chOff x="1" y="4569910"/>
            <a:chExt cx="12192000" cy="2296233"/>
          </a:xfrm>
          <a:solidFill>
            <a:srgbClr val="5CB6D9">
              <a:alpha val="38000"/>
            </a:srgbClr>
          </a:solidFill>
        </p:grpSpPr>
        <p:sp>
          <p:nvSpPr>
            <p:cNvPr id="145" name="任意多边形 144"/>
            <p:cNvSpPr/>
            <p:nvPr/>
          </p:nvSpPr>
          <p:spPr>
            <a:xfrm>
              <a:off x="1" y="4569910"/>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42" name="任意多边形 141"/>
            <p:cNvSpPr/>
            <p:nvPr/>
          </p:nvSpPr>
          <p:spPr>
            <a:xfrm>
              <a:off x="1" y="5245922"/>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100000">
                      <a:srgbClr val="F9F8CA"/>
                    </a:gs>
                    <a:gs pos="6000">
                      <a:srgbClr val="4EAADD"/>
                    </a:gs>
                  </a:gsLst>
                  <a:lin ang="18900000" scaled="1"/>
                </a:gradFill>
                <a:cs typeface="微软雅黑" panose="020B0503020204020204" charset="-122"/>
              </a:endParaRPr>
            </a:p>
          </p:txBody>
        </p:sp>
        <p:sp>
          <p:nvSpPr>
            <p:cNvPr id="144" name="任意多边形 143"/>
            <p:cNvSpPr/>
            <p:nvPr/>
          </p:nvSpPr>
          <p:spPr>
            <a:xfrm>
              <a:off x="1" y="4881054"/>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grpSp>
      <p:sp>
        <p:nvSpPr>
          <p:cNvPr id="4" name="矩形 3"/>
          <p:cNvSpPr/>
          <p:nvPr/>
        </p:nvSpPr>
        <p:spPr>
          <a:xfrm>
            <a:off x="0" y="235331"/>
            <a:ext cx="3897748" cy="643345"/>
          </a:xfrm>
          <a:prstGeom prst="rect">
            <a:avLst/>
          </a:prstGeom>
          <a:solidFill>
            <a:srgbClr val="4EA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微软雅黑" panose="020B0503020204020204" charset="-122"/>
            </a:endParaRPr>
          </a:p>
        </p:txBody>
      </p:sp>
      <p:sp>
        <p:nvSpPr>
          <p:cNvPr id="5" name="矩形 4"/>
          <p:cNvSpPr/>
          <p:nvPr/>
        </p:nvSpPr>
        <p:spPr>
          <a:xfrm>
            <a:off x="276225" y="839387"/>
            <a:ext cx="4053072" cy="78577"/>
          </a:xfrm>
          <a:prstGeom prst="rect">
            <a:avLst/>
          </a:prstGeom>
          <a:solidFill>
            <a:srgbClr val="83C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矩形 1"/>
          <p:cNvSpPr/>
          <p:nvPr/>
        </p:nvSpPr>
        <p:spPr>
          <a:xfrm>
            <a:off x="4057415" y="617967"/>
            <a:ext cx="112215" cy="442840"/>
          </a:xfrm>
          <a:prstGeom prst="rect">
            <a:avLst/>
          </a:prstGeom>
          <a:solidFill>
            <a:srgbClr val="A6D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微软雅黑" panose="020B0503020204020204" charset="-122"/>
            </a:endParaRPr>
          </a:p>
        </p:txBody>
      </p:sp>
      <p:sp>
        <p:nvSpPr>
          <p:cNvPr id="3" name="文本框 2"/>
          <p:cNvSpPr txBox="1"/>
          <p:nvPr/>
        </p:nvSpPr>
        <p:spPr>
          <a:xfrm>
            <a:off x="346710" y="293370"/>
            <a:ext cx="2787015" cy="521970"/>
          </a:xfrm>
          <a:prstGeom prst="rect">
            <a:avLst/>
          </a:prstGeom>
          <a:noFill/>
        </p:spPr>
        <p:txBody>
          <a:bodyPr wrap="square" rtlCol="0">
            <a:spAutoFit/>
          </a:bodyPr>
          <a:p>
            <a:r>
              <a:rPr lang="en-US" altLang="zh-CN" sz="2800" b="1" dirty="0">
                <a:solidFill>
                  <a:schemeClr val="bg1"/>
                </a:solidFill>
                <a:latin typeface="+mj-ea"/>
                <a:ea typeface="+mj-ea"/>
                <a:cs typeface="微软雅黑" panose="020B0503020204020204" charset="-122"/>
              </a:rPr>
              <a:t>01</a:t>
            </a:r>
            <a:r>
              <a:rPr lang="zh-CN" altLang="en-US" sz="2800" b="1" dirty="0">
                <a:solidFill>
                  <a:schemeClr val="bg1"/>
                </a:solidFill>
                <a:latin typeface="+mj-ea"/>
                <a:ea typeface="+mj-ea"/>
                <a:cs typeface="微软雅黑" panose="020B0503020204020204" charset="-122"/>
              </a:rPr>
              <a:t>药品基本信息</a:t>
            </a:r>
            <a:endParaRPr lang="zh-CN" altLang="en-US" sz="2800" b="1" dirty="0">
              <a:solidFill>
                <a:schemeClr val="bg1"/>
              </a:solidFill>
              <a:latin typeface="+mj-ea"/>
              <a:ea typeface="+mj-ea"/>
              <a:cs typeface="微软雅黑" panose="020B0503020204020204" charset="-122"/>
            </a:endParaRPr>
          </a:p>
        </p:txBody>
      </p:sp>
      <p:sp>
        <p:nvSpPr>
          <p:cNvPr id="38" name="文本框 37"/>
          <p:cNvSpPr txBox="1"/>
          <p:nvPr/>
        </p:nvSpPr>
        <p:spPr>
          <a:xfrm>
            <a:off x="275928" y="2282193"/>
            <a:ext cx="7779849" cy="423545"/>
          </a:xfrm>
          <a:prstGeom prst="rect">
            <a:avLst/>
          </a:prstGeom>
          <a:noFill/>
        </p:spPr>
        <p:txBody>
          <a:bodyPr wrap="square" rtlCol="0">
            <a:spAutoFit/>
          </a:bodyPr>
          <a:p>
            <a:pPr marL="285750" marR="0" lvl="0" indent="-285750" algn="just" defTabSz="914400" rtl="0" eaLnBrk="1" fontAlgn="auto" latinLnBrk="0" hangingPunct="1">
              <a:lnSpc>
                <a:spcPct val="120000"/>
              </a:lnSpc>
              <a:spcBef>
                <a:spcPts val="0"/>
              </a:spcBef>
              <a:spcAft>
                <a:spcPts val="600"/>
              </a:spcAft>
              <a:buClrTx/>
              <a:buSzTx/>
              <a:buFont typeface="微软雅黑" panose="020B0503020204020204" charset="-122"/>
              <a:buChar char="•"/>
              <a:defRPr/>
            </a:pPr>
            <a:r>
              <a:rPr kumimoji="0" lang="en-US" altLang="zh-CN"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a:t>
            </a:r>
            <a:r>
              <a:rPr kumimoji="0" lang="zh-CN" altLang="en-US"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疾病基本情况</a:t>
            </a:r>
            <a:r>
              <a:rPr kumimoji="0" lang="en-US" altLang="zh-CN"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a:t>
            </a:r>
            <a:endParaRPr kumimoji="0" lang="en-US" altLang="zh-CN"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40" name="文本框 39"/>
          <p:cNvSpPr txBox="1"/>
          <p:nvPr/>
        </p:nvSpPr>
        <p:spPr>
          <a:xfrm>
            <a:off x="657225" y="2737485"/>
            <a:ext cx="8207375" cy="3566795"/>
          </a:xfrm>
          <a:prstGeom prst="rect">
            <a:avLst/>
          </a:prstGeom>
          <a:noFill/>
        </p:spPr>
        <p:txBody>
          <a:bodyPr wrap="square" rtlCol="0">
            <a:spAutoFit/>
          </a:bodyPr>
          <a:p>
            <a:pPr marR="0" lvl="0" indent="0" algn="just" defTabSz="914400" rtl="0" eaLnBrk="1" fontAlgn="auto" latinLnBrk="0" hangingPunct="1">
              <a:lnSpc>
                <a:spcPct val="120000"/>
              </a:lnSpc>
              <a:spcBef>
                <a:spcPts val="0"/>
              </a:spcBef>
              <a:spcAft>
                <a:spcPts val="600"/>
              </a:spcAft>
              <a:buClrTx/>
              <a:buSzTx/>
              <a:buFont typeface="微软雅黑" panose="020B0503020204020204" charset="-122"/>
              <a:buNone/>
              <a:defRPr/>
            </a:pPr>
            <a:r>
              <a:rPr kumimoji="0" lang="zh-CN"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荨</a:t>
            </a:r>
            <a:r>
              <a:rPr kumimoji="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麻疹是由于皮肤、黏膜小血管扩张及渗透性增加出现的一种局限性水肿反应。临床表现为大小不等的风团伴瘙痒，约20%的患者伴有血管性水肿。慢性荨麻疹是指风团每天发作或间歇发作，持续时间&gt;6周。荨麻疹是常见皮肤病，在我国</a:t>
            </a:r>
            <a:r>
              <a:rPr kumimoji="0" lang="zh-CN"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荨麻疹</a:t>
            </a:r>
            <a:r>
              <a:rPr kumimoji="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的患病率约为0.75%,女性患病率高于男性。</a:t>
            </a:r>
            <a:endParaRPr kumimoji="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endParaRPr>
          </a:p>
          <a:p>
            <a:pPr marL="285750" marR="0" lvl="0" indent="-285750" algn="just" defTabSz="914400" rtl="0" eaLnBrk="1" fontAlgn="auto" latinLnBrk="0" hangingPunct="1">
              <a:lnSpc>
                <a:spcPct val="120000"/>
              </a:lnSpc>
              <a:spcBef>
                <a:spcPts val="0"/>
              </a:spcBef>
              <a:spcAft>
                <a:spcPts val="600"/>
              </a:spcAft>
              <a:buClrTx/>
              <a:buSzTx/>
              <a:buFont typeface="微软雅黑" panose="020B0503020204020204" charset="-122"/>
              <a:buChar char="•"/>
              <a:defRPr/>
            </a:pPr>
            <a:endParaRPr kumimoji="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endParaRPr>
          </a:p>
          <a:p>
            <a:pPr marR="0" lvl="0" indent="0" algn="just" defTabSz="914400" rtl="0" eaLnBrk="1" fontAlgn="auto" latinLnBrk="0" hangingPunct="1">
              <a:lnSpc>
                <a:spcPct val="120000"/>
              </a:lnSpc>
              <a:spcBef>
                <a:spcPts val="0"/>
              </a:spcBef>
              <a:spcAft>
                <a:spcPts val="600"/>
              </a:spcAft>
              <a:buClrTx/>
              <a:buSzTx/>
              <a:buFont typeface="微软雅黑" panose="020B0503020204020204" charset="-122"/>
              <a:buNone/>
              <a:defRPr/>
            </a:pPr>
            <a:r>
              <a:rPr kumimoji="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变应性鼻炎(AR)是特应性个体暴露于过敏原(变应原）后主要由免疫球蛋白E(immunoglobulinE，IgE)介导的鼻黏膜非感染性慢性炎性疾病。国内外大量的流行病学调查显示，近年来AR的患病率显著增加，已成为主要的呼吸道慢性炎性疾病，给患者生活质量和社会经济带来严重影响。AR是临床常见的慢性鼻病，影响着全世界10%〜20%的人口</a:t>
            </a:r>
            <a:r>
              <a:rPr kumimoji="0" lang="zh-CN"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a:t>
            </a:r>
            <a:r>
              <a:rPr b="1" noProof="0" dirty="0">
                <a:ln>
                  <a:noFill/>
                </a:ln>
                <a:effectLst/>
                <a:uLnTx/>
                <a:uFillTx/>
                <a:latin typeface="微软雅黑" panose="020B0503020204020204" charset="-122"/>
                <a:ea typeface="微软雅黑" panose="020B0503020204020204" charset="-122"/>
                <a:cs typeface="+mn-ea"/>
                <a:sym typeface="+mn-lt"/>
              </a:rPr>
              <a:t>变应性鼻炎</a:t>
            </a:r>
            <a:r>
              <a:rPr kumimoji="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已成为全球性的健康问题。</a:t>
            </a:r>
            <a:endParaRPr kumimoji="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42" name="文本框 41"/>
          <p:cNvSpPr txBox="1"/>
          <p:nvPr/>
        </p:nvSpPr>
        <p:spPr>
          <a:xfrm>
            <a:off x="276175" y="1222345"/>
            <a:ext cx="8588375" cy="755650"/>
          </a:xfrm>
          <a:prstGeom prst="rect">
            <a:avLst/>
          </a:prstGeom>
          <a:noFill/>
        </p:spPr>
        <p:txBody>
          <a:bodyPr wrap="square" rtlCol="0">
            <a:spAutoFit/>
          </a:bodyPr>
          <a:p>
            <a:pPr marL="285750" marR="0" lvl="0" indent="-285750" algn="just" defTabSz="914400" rtl="0" eaLnBrk="1" fontAlgn="auto" latinLnBrk="0" hangingPunct="1">
              <a:lnSpc>
                <a:spcPct val="120000"/>
              </a:lnSpc>
              <a:spcBef>
                <a:spcPts val="0"/>
              </a:spcBef>
              <a:spcAft>
                <a:spcPts val="600"/>
              </a:spcAft>
              <a:buClrTx/>
              <a:buSzTx/>
              <a:buFont typeface="微软雅黑" panose="020B0503020204020204" charset="-122"/>
              <a:buChar char="•"/>
              <a:defRPr/>
            </a:pPr>
            <a:r>
              <a:rPr kumimoji="0" lang="en-US" altLang="zh-CN"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a:t>
            </a:r>
            <a:r>
              <a:rPr kumimoji="0" lang="zh-CN" altLang="en-US"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适应症</a:t>
            </a:r>
            <a:r>
              <a:rPr kumimoji="0" lang="en-US" altLang="zh-CN"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a:t>
            </a:r>
            <a:r>
              <a:rPr kumimoji="0" lang="zh-CN" altLang="en-US"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适用于伴有或不伴有过敏性结膜炎的过敏性鼻炎（季节性和常年性）。慢性特发性荨麻疹的对症治疗。</a:t>
            </a:r>
            <a:endParaRPr kumimoji="0" lang="zh-CN" altLang="en-US"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endParaRPr>
          </a:p>
        </p:txBody>
      </p:sp>
      <p:cxnSp>
        <p:nvCxnSpPr>
          <p:cNvPr id="15" name="直接连接符 14"/>
          <p:cNvCxnSpPr/>
          <p:nvPr/>
        </p:nvCxnSpPr>
        <p:spPr>
          <a:xfrm flipV="1">
            <a:off x="276175" y="2139285"/>
            <a:ext cx="9010650" cy="762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custDataLst>
              <p:tags r:id="rId2"/>
            </p:custDataLst>
          </p:nvPr>
        </p:nvPicPr>
        <p:blipFill>
          <a:blip r:embed="rId3"/>
          <a:stretch>
            <a:fillRect/>
          </a:stretch>
        </p:blipFill>
        <p:spPr>
          <a:xfrm>
            <a:off x="10825480" y="-154940"/>
            <a:ext cx="1444625" cy="1444625"/>
          </a:xfrm>
          <a:prstGeom prst="rect">
            <a:avLst/>
          </a:prstGeom>
        </p:spPr>
      </p:pic>
    </p:spTree>
    <p:custDataLst>
      <p:tags r:id="rId4"/>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40" name="组合 139"/>
          <p:cNvGrpSpPr/>
          <p:nvPr/>
        </p:nvGrpSpPr>
        <p:grpSpPr>
          <a:xfrm>
            <a:off x="12065" y="6116320"/>
            <a:ext cx="12192000" cy="743585"/>
            <a:chOff x="1" y="4569910"/>
            <a:chExt cx="12192000" cy="2296233"/>
          </a:xfrm>
          <a:solidFill>
            <a:srgbClr val="5CB6D9">
              <a:alpha val="38000"/>
            </a:srgbClr>
          </a:solidFill>
        </p:grpSpPr>
        <p:sp>
          <p:nvSpPr>
            <p:cNvPr id="145" name="任意多边形 144"/>
            <p:cNvSpPr/>
            <p:nvPr/>
          </p:nvSpPr>
          <p:spPr>
            <a:xfrm>
              <a:off x="1" y="4569910"/>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42" name="任意多边形 141"/>
            <p:cNvSpPr/>
            <p:nvPr/>
          </p:nvSpPr>
          <p:spPr>
            <a:xfrm>
              <a:off x="1" y="5245922"/>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100000">
                      <a:srgbClr val="F9F8CA"/>
                    </a:gs>
                    <a:gs pos="6000">
                      <a:srgbClr val="4EAADD"/>
                    </a:gs>
                  </a:gsLst>
                  <a:lin ang="18900000" scaled="1"/>
                </a:gradFill>
                <a:cs typeface="微软雅黑" panose="020B0503020204020204" charset="-122"/>
              </a:endParaRPr>
            </a:p>
          </p:txBody>
        </p:sp>
        <p:sp>
          <p:nvSpPr>
            <p:cNvPr id="144" name="任意多边形 143"/>
            <p:cNvSpPr/>
            <p:nvPr/>
          </p:nvSpPr>
          <p:spPr>
            <a:xfrm>
              <a:off x="1" y="4881054"/>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grpSp>
      <p:sp>
        <p:nvSpPr>
          <p:cNvPr id="4" name="矩形 3"/>
          <p:cNvSpPr/>
          <p:nvPr/>
        </p:nvSpPr>
        <p:spPr>
          <a:xfrm>
            <a:off x="0" y="235331"/>
            <a:ext cx="3897748" cy="643345"/>
          </a:xfrm>
          <a:prstGeom prst="rect">
            <a:avLst/>
          </a:prstGeom>
          <a:solidFill>
            <a:srgbClr val="4EA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微软雅黑" panose="020B0503020204020204" charset="-122"/>
            </a:endParaRPr>
          </a:p>
        </p:txBody>
      </p:sp>
      <p:sp>
        <p:nvSpPr>
          <p:cNvPr id="5" name="矩形 4"/>
          <p:cNvSpPr/>
          <p:nvPr/>
        </p:nvSpPr>
        <p:spPr>
          <a:xfrm>
            <a:off x="276225" y="839387"/>
            <a:ext cx="4053072" cy="78577"/>
          </a:xfrm>
          <a:prstGeom prst="rect">
            <a:avLst/>
          </a:prstGeom>
          <a:solidFill>
            <a:srgbClr val="83C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矩形 1"/>
          <p:cNvSpPr/>
          <p:nvPr/>
        </p:nvSpPr>
        <p:spPr>
          <a:xfrm>
            <a:off x="4057415" y="617967"/>
            <a:ext cx="112215" cy="442840"/>
          </a:xfrm>
          <a:prstGeom prst="rect">
            <a:avLst/>
          </a:prstGeom>
          <a:solidFill>
            <a:srgbClr val="A6D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微软雅黑" panose="020B0503020204020204" charset="-122"/>
            </a:endParaRPr>
          </a:p>
        </p:txBody>
      </p:sp>
      <p:sp>
        <p:nvSpPr>
          <p:cNvPr id="3" name="文本框 2"/>
          <p:cNvSpPr txBox="1"/>
          <p:nvPr/>
        </p:nvSpPr>
        <p:spPr>
          <a:xfrm>
            <a:off x="347345" y="293370"/>
            <a:ext cx="2814320" cy="521970"/>
          </a:xfrm>
          <a:prstGeom prst="rect">
            <a:avLst/>
          </a:prstGeom>
          <a:noFill/>
        </p:spPr>
        <p:txBody>
          <a:bodyPr wrap="square" rtlCol="0">
            <a:spAutoFit/>
          </a:bodyPr>
          <a:p>
            <a:r>
              <a:rPr lang="en-US" altLang="zh-CN" sz="2800" b="1" dirty="0">
                <a:solidFill>
                  <a:schemeClr val="bg1"/>
                </a:solidFill>
                <a:latin typeface="+mj-ea"/>
                <a:ea typeface="+mj-ea"/>
                <a:cs typeface="微软雅黑" panose="020B0503020204020204" charset="-122"/>
              </a:rPr>
              <a:t>01</a:t>
            </a:r>
            <a:r>
              <a:rPr lang="zh-CN" altLang="en-US" sz="2800" b="1" dirty="0">
                <a:solidFill>
                  <a:schemeClr val="bg1"/>
                </a:solidFill>
                <a:latin typeface="+mj-ea"/>
                <a:ea typeface="+mj-ea"/>
                <a:cs typeface="微软雅黑" panose="020B0503020204020204" charset="-122"/>
              </a:rPr>
              <a:t>药品基本信息</a:t>
            </a:r>
            <a:endParaRPr lang="zh-CN" altLang="en-US" sz="2800" b="1" dirty="0">
              <a:solidFill>
                <a:schemeClr val="bg1"/>
              </a:solidFill>
              <a:latin typeface="+mj-ea"/>
              <a:ea typeface="+mj-ea"/>
              <a:cs typeface="微软雅黑" panose="020B0503020204020204" charset="-122"/>
            </a:endParaRPr>
          </a:p>
        </p:txBody>
      </p:sp>
      <p:sp>
        <p:nvSpPr>
          <p:cNvPr id="18" name="文本框 17"/>
          <p:cNvSpPr txBox="1"/>
          <p:nvPr/>
        </p:nvSpPr>
        <p:spPr>
          <a:xfrm>
            <a:off x="514985" y="1438275"/>
            <a:ext cx="10716895" cy="4518025"/>
          </a:xfrm>
          <a:prstGeom prst="rect">
            <a:avLst/>
          </a:prstGeom>
          <a:noFill/>
        </p:spPr>
        <p:txBody>
          <a:bodyPr wrap="square" rtlCol="0">
            <a:spAutoFit/>
          </a:bodyPr>
          <a:p>
            <a:pPr marR="0" indent="0" algn="just" defTabSz="914400" fontAlgn="auto">
              <a:lnSpc>
                <a:spcPts val="2200"/>
              </a:lnSpc>
              <a:spcBef>
                <a:spcPts val="0"/>
              </a:spcBef>
              <a:spcAft>
                <a:spcPts val="800"/>
              </a:spcAft>
              <a:buClrTx/>
              <a:buSzTx/>
              <a:buFont typeface="微软雅黑" panose="020B0503020204020204" charset="-122"/>
              <a:buNone/>
              <a:defRPr/>
            </a:pPr>
            <a:r>
              <a:rPr kumimoji="0" lang="zh-CN" altLang="en-US" sz="3200" b="1" i="0" kern="1200" cap="none" spc="0" normalizeH="0" baseline="0" noProof="0" dirty="0">
                <a:solidFill>
                  <a:schemeClr val="tx1"/>
                </a:solidFill>
                <a:latin typeface="微软雅黑" panose="020B0503020204020204" charset="-122"/>
                <a:ea typeface="微软雅黑" panose="020B0503020204020204" charset="-122"/>
                <a:cs typeface="+mn-ea"/>
                <a:sym typeface="+mn-lt"/>
              </a:rPr>
              <a:t>用法用量</a:t>
            </a:r>
            <a:endParaRPr kumimoji="0" lang="zh-CN" altLang="en-US" sz="3200" b="1" i="0" kern="1200" cap="none" spc="0" normalizeH="0" baseline="0" noProof="0" dirty="0">
              <a:solidFill>
                <a:schemeClr val="tx1"/>
              </a:solidFill>
              <a:latin typeface="微软雅黑" panose="020B0503020204020204" charset="-122"/>
              <a:ea typeface="微软雅黑" panose="020B0503020204020204" charset="-122"/>
              <a:cs typeface="+mn-ea"/>
              <a:sym typeface="+mn-lt"/>
            </a:endParaRPr>
          </a:p>
          <a:p>
            <a:pPr marR="0" indent="0" algn="just" defTabSz="914400" fontAlgn="auto">
              <a:lnSpc>
                <a:spcPct val="150000"/>
              </a:lnSpc>
              <a:spcBef>
                <a:spcPts val="0"/>
              </a:spcBef>
              <a:spcAft>
                <a:spcPts val="800"/>
              </a:spcAft>
              <a:buClrTx/>
              <a:buSzTx/>
              <a:buFont typeface="微软雅黑" panose="020B0503020204020204" charset="-122"/>
              <a:buNone/>
              <a:defRPr/>
            </a:pPr>
            <a:endPar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endParaRPr>
          </a:p>
          <a:p>
            <a:pPr marR="0" indent="0" algn="just" defTabSz="914400" fontAlgn="auto">
              <a:lnSpc>
                <a:spcPct val="150000"/>
              </a:lnSpc>
              <a:spcBef>
                <a:spcPts val="0"/>
              </a:spcBef>
              <a:spcAft>
                <a:spcPts val="800"/>
              </a:spcAft>
              <a:buClrTx/>
              <a:buSzTx/>
              <a:buFont typeface="微软雅黑" panose="020B0503020204020204" charset="-122"/>
              <a:buNone/>
              <a:defRPr/>
            </a:pPr>
            <a:r>
              <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rPr>
              <a:t>口服。成人或12岁及以上儿童：每次10ml（10mg依巴斯汀）或20ml（20mg依巴斯汀），每日一次。</a:t>
            </a:r>
            <a:endPar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endParaRPr>
          </a:p>
          <a:p>
            <a:pPr marR="0" indent="0" algn="just" defTabSz="914400" fontAlgn="auto">
              <a:lnSpc>
                <a:spcPct val="150000"/>
              </a:lnSpc>
              <a:spcBef>
                <a:spcPts val="0"/>
              </a:spcBef>
              <a:spcAft>
                <a:spcPts val="800"/>
              </a:spcAft>
              <a:buClrTx/>
              <a:buSzTx/>
              <a:buFont typeface="微软雅黑" panose="020B0503020204020204" charset="-122"/>
              <a:buNone/>
              <a:defRPr/>
            </a:pPr>
            <a:r>
              <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rPr>
              <a:t>2至11岁儿童：</a:t>
            </a:r>
            <a:endPar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endParaRPr>
          </a:p>
          <a:p>
            <a:pPr marR="0" indent="0" algn="just" defTabSz="914400" fontAlgn="auto">
              <a:lnSpc>
                <a:spcPct val="150000"/>
              </a:lnSpc>
              <a:spcBef>
                <a:spcPts val="0"/>
              </a:spcBef>
              <a:spcAft>
                <a:spcPts val="800"/>
              </a:spcAft>
              <a:buClrTx/>
              <a:buSzTx/>
              <a:buFont typeface="微软雅黑" panose="020B0503020204020204" charset="-122"/>
              <a:buNone/>
              <a:defRPr/>
            </a:pPr>
            <a:r>
              <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rPr>
              <a:t>6至11岁儿童：每次5ml（5mg依巴斯汀），每日一次。</a:t>
            </a:r>
            <a:endPar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endParaRPr>
          </a:p>
          <a:p>
            <a:pPr marR="0" indent="0" algn="just" defTabSz="914400" fontAlgn="auto">
              <a:lnSpc>
                <a:spcPct val="150000"/>
              </a:lnSpc>
              <a:spcBef>
                <a:spcPts val="0"/>
              </a:spcBef>
              <a:spcAft>
                <a:spcPts val="800"/>
              </a:spcAft>
              <a:buClrTx/>
              <a:buSzTx/>
              <a:buFont typeface="微软雅黑" panose="020B0503020204020204" charset="-122"/>
              <a:buNone/>
              <a:defRPr/>
            </a:pPr>
            <a:r>
              <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rPr>
              <a:t>2至5岁儿童：每次2.5ml（2.5mg依巴斯汀），每日一次。</a:t>
            </a:r>
            <a:endPar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endParaRPr>
          </a:p>
          <a:p>
            <a:pPr marR="0" indent="0" algn="just" defTabSz="914400" fontAlgn="auto">
              <a:lnSpc>
                <a:spcPct val="150000"/>
              </a:lnSpc>
              <a:spcBef>
                <a:spcPts val="0"/>
              </a:spcBef>
              <a:spcAft>
                <a:spcPts val="800"/>
              </a:spcAft>
              <a:buClrTx/>
              <a:buSzTx/>
              <a:buFont typeface="微软雅黑" panose="020B0503020204020204" charset="-122"/>
              <a:buNone/>
              <a:defRPr/>
            </a:pPr>
            <a:r>
              <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rPr>
              <a:t>本品可与或不与食物同服均可。</a:t>
            </a:r>
            <a:endPar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endParaRPr>
          </a:p>
          <a:p>
            <a:pPr marR="0" indent="0" algn="just" defTabSz="914400" fontAlgn="auto">
              <a:lnSpc>
                <a:spcPct val="150000"/>
              </a:lnSpc>
              <a:spcBef>
                <a:spcPts val="0"/>
              </a:spcBef>
              <a:spcAft>
                <a:spcPts val="800"/>
              </a:spcAft>
              <a:buClrTx/>
              <a:buSzTx/>
              <a:buFont typeface="微软雅黑" panose="020B0503020204020204" charset="-122"/>
              <a:buNone/>
              <a:defRPr/>
            </a:pPr>
            <a:r>
              <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rPr>
              <a:t>老年患者和肾功能不全或轻度至中度肝功能不全的患者无需调整剂量。</a:t>
            </a:r>
            <a:endPar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endParaRPr>
          </a:p>
          <a:p>
            <a:pPr marR="0" indent="0" algn="just" defTabSz="914400" fontAlgn="auto">
              <a:lnSpc>
                <a:spcPct val="150000"/>
              </a:lnSpc>
              <a:spcBef>
                <a:spcPts val="0"/>
              </a:spcBef>
              <a:spcAft>
                <a:spcPts val="800"/>
              </a:spcAft>
              <a:buClrTx/>
              <a:buSzTx/>
              <a:buFont typeface="微软雅黑" panose="020B0503020204020204" charset="-122"/>
              <a:buNone/>
              <a:defRPr/>
            </a:pPr>
            <a:r>
              <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rPr>
              <a:t>严重肝功能不全患者的每日剂量不应超过10mg。</a:t>
            </a:r>
            <a:endPar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endParaRPr>
          </a:p>
          <a:p>
            <a:pPr marR="0" indent="0" algn="just" defTabSz="914400" fontAlgn="auto">
              <a:lnSpc>
                <a:spcPct val="150000"/>
              </a:lnSpc>
              <a:spcBef>
                <a:spcPts val="0"/>
              </a:spcBef>
              <a:spcAft>
                <a:spcPts val="800"/>
              </a:spcAft>
              <a:buClrTx/>
              <a:buSzTx/>
              <a:buFont typeface="微软雅黑" panose="020B0503020204020204" charset="-122"/>
              <a:buNone/>
              <a:defRPr/>
            </a:pPr>
            <a:r>
              <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rPr>
              <a:t>治疗时间可以延长直至症状消失。</a:t>
            </a:r>
            <a:endParaRPr kumimoji="0" lang="zh-CN" altLang="en-US" b="1" i="0" kern="1200" cap="none" spc="0" normalizeH="0" baseline="0" noProof="0" dirty="0">
              <a:solidFill>
                <a:schemeClr val="tx1"/>
              </a:solidFill>
              <a:latin typeface="微软雅黑" panose="020B0503020204020204" charset="-122"/>
              <a:ea typeface="微软雅黑" panose="020B0503020204020204" charset="-122"/>
              <a:cs typeface="+mn-ea"/>
              <a:sym typeface="+mn-lt"/>
            </a:endParaRPr>
          </a:p>
        </p:txBody>
      </p:sp>
      <p:pic>
        <p:nvPicPr>
          <p:cNvPr id="7" name="图片 6"/>
          <p:cNvPicPr>
            <a:picLocks noChangeAspect="1"/>
          </p:cNvPicPr>
          <p:nvPr>
            <p:custDataLst>
              <p:tags r:id="rId2"/>
            </p:custDataLst>
          </p:nvPr>
        </p:nvPicPr>
        <p:blipFill>
          <a:blip r:embed="rId3"/>
          <a:stretch>
            <a:fillRect/>
          </a:stretch>
        </p:blipFill>
        <p:spPr>
          <a:xfrm>
            <a:off x="10825480" y="-154940"/>
            <a:ext cx="1444625" cy="1444625"/>
          </a:xfrm>
          <a:prstGeom prst="rect">
            <a:avLst/>
          </a:prstGeom>
        </p:spPr>
      </p:pic>
    </p:spTree>
    <p:custDataLst>
      <p:tags r:id="rId4"/>
    </p:custDataLst>
  </p:cSld>
  <p:clrMapOvr>
    <a:masterClrMapping/>
  </p:clrMapOvr>
  <p:transition/>
  <p:timing>
    <p:tnLst>
      <p:par>
        <p:cTn id="1" dur="indefinite" restart="never" nodeType="tmRoot"/>
      </p:par>
    </p:tnLst>
    <p:bldLst>
      <p:bldP spid="18" grpId="0"/>
      <p:bldP spid="18"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40" name="组合 139"/>
          <p:cNvGrpSpPr/>
          <p:nvPr/>
        </p:nvGrpSpPr>
        <p:grpSpPr>
          <a:xfrm>
            <a:off x="12065" y="6116320"/>
            <a:ext cx="12192000" cy="743585"/>
            <a:chOff x="1" y="4569910"/>
            <a:chExt cx="12192000" cy="2296233"/>
          </a:xfrm>
          <a:solidFill>
            <a:srgbClr val="5CB6D9">
              <a:alpha val="38000"/>
            </a:srgbClr>
          </a:solidFill>
        </p:grpSpPr>
        <p:sp>
          <p:nvSpPr>
            <p:cNvPr id="145" name="任意多边形 144"/>
            <p:cNvSpPr/>
            <p:nvPr/>
          </p:nvSpPr>
          <p:spPr>
            <a:xfrm>
              <a:off x="1" y="4569910"/>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42" name="任意多边形 141"/>
            <p:cNvSpPr/>
            <p:nvPr/>
          </p:nvSpPr>
          <p:spPr>
            <a:xfrm>
              <a:off x="1" y="5245922"/>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100000">
                      <a:srgbClr val="F9F8CA"/>
                    </a:gs>
                    <a:gs pos="6000">
                      <a:srgbClr val="4EAADD"/>
                    </a:gs>
                  </a:gsLst>
                  <a:lin ang="18900000" scaled="1"/>
                </a:gradFill>
                <a:cs typeface="微软雅黑" panose="020B0503020204020204" charset="-122"/>
              </a:endParaRPr>
            </a:p>
          </p:txBody>
        </p:sp>
        <p:sp>
          <p:nvSpPr>
            <p:cNvPr id="144" name="任意多边形 143"/>
            <p:cNvSpPr/>
            <p:nvPr/>
          </p:nvSpPr>
          <p:spPr>
            <a:xfrm>
              <a:off x="1" y="4881054"/>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grpSp>
      <p:sp>
        <p:nvSpPr>
          <p:cNvPr id="4" name="矩形 3"/>
          <p:cNvSpPr/>
          <p:nvPr/>
        </p:nvSpPr>
        <p:spPr>
          <a:xfrm>
            <a:off x="0" y="235331"/>
            <a:ext cx="3897748" cy="643345"/>
          </a:xfrm>
          <a:prstGeom prst="rect">
            <a:avLst/>
          </a:prstGeom>
          <a:solidFill>
            <a:srgbClr val="4EA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微软雅黑" panose="020B0503020204020204" charset="-122"/>
            </a:endParaRPr>
          </a:p>
        </p:txBody>
      </p:sp>
      <p:sp>
        <p:nvSpPr>
          <p:cNvPr id="5" name="矩形 4"/>
          <p:cNvSpPr/>
          <p:nvPr/>
        </p:nvSpPr>
        <p:spPr>
          <a:xfrm>
            <a:off x="276225" y="839387"/>
            <a:ext cx="4053072" cy="78577"/>
          </a:xfrm>
          <a:prstGeom prst="rect">
            <a:avLst/>
          </a:prstGeom>
          <a:solidFill>
            <a:srgbClr val="83C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矩形 1"/>
          <p:cNvSpPr/>
          <p:nvPr/>
        </p:nvSpPr>
        <p:spPr>
          <a:xfrm>
            <a:off x="4057415" y="617967"/>
            <a:ext cx="112215" cy="442840"/>
          </a:xfrm>
          <a:prstGeom prst="rect">
            <a:avLst/>
          </a:prstGeom>
          <a:solidFill>
            <a:srgbClr val="A6D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微软雅黑" panose="020B0503020204020204" charset="-122"/>
            </a:endParaRPr>
          </a:p>
        </p:txBody>
      </p:sp>
      <p:sp>
        <p:nvSpPr>
          <p:cNvPr id="3" name="文本框 2"/>
          <p:cNvSpPr txBox="1"/>
          <p:nvPr/>
        </p:nvSpPr>
        <p:spPr>
          <a:xfrm>
            <a:off x="657175" y="293091"/>
            <a:ext cx="2476500" cy="521970"/>
          </a:xfrm>
          <a:prstGeom prst="rect">
            <a:avLst/>
          </a:prstGeom>
          <a:noFill/>
        </p:spPr>
        <p:txBody>
          <a:bodyPr wrap="square" rtlCol="0">
            <a:spAutoFit/>
          </a:bodyPr>
          <a:p>
            <a:r>
              <a:rPr lang="en-US" altLang="zh-CN" sz="2800" b="1" dirty="0">
                <a:solidFill>
                  <a:schemeClr val="bg1"/>
                </a:solidFill>
                <a:latin typeface="+mj-ea"/>
                <a:ea typeface="+mj-ea"/>
                <a:cs typeface="微软雅黑" panose="020B0503020204020204" charset="-122"/>
              </a:rPr>
              <a:t>02</a:t>
            </a:r>
            <a:r>
              <a:rPr lang="zh-CN" altLang="en-US" sz="2800" b="1" dirty="0">
                <a:solidFill>
                  <a:schemeClr val="bg1"/>
                </a:solidFill>
                <a:latin typeface="+mj-ea"/>
                <a:ea typeface="+mj-ea"/>
                <a:cs typeface="微软雅黑" panose="020B0503020204020204" charset="-122"/>
              </a:rPr>
              <a:t>安全性</a:t>
            </a:r>
            <a:endParaRPr lang="zh-CN" altLang="en-US" sz="2800" b="1" dirty="0">
              <a:solidFill>
                <a:schemeClr val="bg1"/>
              </a:solidFill>
              <a:latin typeface="+mj-ea"/>
              <a:ea typeface="+mj-ea"/>
              <a:cs typeface="微软雅黑" panose="020B0503020204020204" charset="-122"/>
            </a:endParaRPr>
          </a:p>
        </p:txBody>
      </p:sp>
      <p:sp>
        <p:nvSpPr>
          <p:cNvPr id="6" name="文本框 5"/>
          <p:cNvSpPr txBox="1"/>
          <p:nvPr/>
        </p:nvSpPr>
        <p:spPr>
          <a:xfrm>
            <a:off x="1505585" y="1049020"/>
            <a:ext cx="9205595" cy="4935855"/>
          </a:xfrm>
          <a:prstGeom prst="rect">
            <a:avLst/>
          </a:prstGeom>
          <a:noFill/>
        </p:spPr>
        <p:txBody>
          <a:bodyPr wrap="square" rtlCol="0" anchor="t">
            <a:noAutofit/>
          </a:bodyPr>
          <a:p>
            <a:pPr>
              <a:lnSpc>
                <a:spcPts val="2700"/>
              </a:lnSpc>
              <a:spcBef>
                <a:spcPts val="0"/>
              </a:spcBef>
              <a:spcAft>
                <a:spcPts val="0"/>
              </a:spcAft>
            </a:pPr>
            <a:r>
              <a:rPr lang="zh-CN" altLang="en-US" b="1" noProof="0" dirty="0">
                <a:solidFill>
                  <a:schemeClr val="tx1"/>
                </a:solidFill>
                <a:latin typeface="微软雅黑" panose="020B0503020204020204" charset="-122"/>
                <a:ea typeface="微软雅黑" panose="020B0503020204020204" charset="-122"/>
                <a:cs typeface="+mn-ea"/>
              </a:rPr>
              <a:t>不良反应情况:</a:t>
            </a:r>
            <a:endParaRPr lang="zh-CN" altLang="en-US" b="1" noProof="0" dirty="0">
              <a:solidFill>
                <a:schemeClr val="tx1"/>
              </a:solidFill>
              <a:latin typeface="微软雅黑" panose="020B0503020204020204" charset="-122"/>
              <a:ea typeface="微软雅黑" panose="020B0503020204020204" charset="-122"/>
              <a:cs typeface="+mn-ea"/>
            </a:endParaRPr>
          </a:p>
          <a:p>
            <a:pPr>
              <a:lnSpc>
                <a:spcPts val="2700"/>
              </a:lnSpc>
              <a:spcBef>
                <a:spcPts val="0"/>
              </a:spcBef>
              <a:spcAft>
                <a:spcPts val="0"/>
              </a:spcAft>
            </a:pPr>
            <a:endParaRPr lang="zh-CN" altLang="en-US" b="1" noProof="0" dirty="0">
              <a:solidFill>
                <a:schemeClr val="tx1"/>
              </a:solidFill>
              <a:latin typeface="微软雅黑" panose="020B0503020204020204" charset="-122"/>
              <a:ea typeface="微软雅黑" panose="020B0503020204020204" charset="-122"/>
              <a:cs typeface="+mn-ea"/>
            </a:endParaRPr>
          </a:p>
          <a:p>
            <a:pPr>
              <a:lnSpc>
                <a:spcPts val="2700"/>
              </a:lnSpc>
              <a:spcBef>
                <a:spcPts val="0"/>
              </a:spcBef>
              <a:spcAft>
                <a:spcPts val="0"/>
              </a:spcAft>
            </a:pPr>
            <a:r>
              <a:rPr lang="zh-CN" altLang="en-US" b="1" noProof="0" dirty="0">
                <a:solidFill>
                  <a:schemeClr val="tx1"/>
                </a:solidFill>
                <a:latin typeface="微软雅黑" panose="020B0503020204020204" charset="-122"/>
                <a:ea typeface="微软雅黑" panose="020B0503020204020204" charset="-122"/>
                <a:cs typeface="+mn-ea"/>
              </a:rPr>
              <a:t>在一项安慰剂对照临床试验的汇总分析中，5708名患者接受依巴斯汀治疗，最常报告的不良反应为头痛、嗜睡和口干。儿童临床试验中报告的不良反应（n=460）与成人中的观察结果类似。下页表格中列出了临床试验和上市后使用以下惯例的不良反应：十分常见（≥1/10）、常见（≥1/100至&lt;1/10）、偶见（少见（≥1/1,000至&lt;1/100）、罕见（≥1/10,000至&lt;1/1,000）、十分罕见（非常罕见（&lt;1/10,000）以及发生率未知（无法从现有数据中估算）。</a:t>
            </a:r>
            <a:endParaRPr lang="zh-CN" altLang="en-US" b="1" noProof="0" dirty="0">
              <a:solidFill>
                <a:schemeClr val="tx1"/>
              </a:solidFill>
              <a:latin typeface="微软雅黑" panose="020B0503020204020204" charset="-122"/>
              <a:ea typeface="微软雅黑" panose="020B0503020204020204" charset="-122"/>
              <a:cs typeface="+mn-ea"/>
            </a:endParaRPr>
          </a:p>
          <a:p>
            <a:pPr>
              <a:lnSpc>
                <a:spcPts val="2700"/>
              </a:lnSpc>
              <a:spcBef>
                <a:spcPts val="0"/>
              </a:spcBef>
              <a:spcAft>
                <a:spcPts val="0"/>
              </a:spcAft>
            </a:pPr>
            <a:endParaRPr lang="zh-CN" altLang="en-US" b="1" noProof="0" dirty="0">
              <a:solidFill>
                <a:schemeClr val="tx1"/>
              </a:solidFill>
              <a:latin typeface="微软雅黑" panose="020B0503020204020204" charset="-122"/>
              <a:ea typeface="微软雅黑" panose="020B0503020204020204" charset="-122"/>
              <a:cs typeface="+mn-ea"/>
            </a:endParaRPr>
          </a:p>
          <a:p>
            <a:pPr>
              <a:lnSpc>
                <a:spcPts val="2700"/>
              </a:lnSpc>
              <a:spcBef>
                <a:spcPts val="0"/>
              </a:spcBef>
              <a:spcAft>
                <a:spcPts val="0"/>
              </a:spcAft>
            </a:pPr>
            <a:r>
              <a:rPr lang="zh-CN" altLang="en-US" b="1" noProof="0" dirty="0">
                <a:solidFill>
                  <a:schemeClr val="tx1"/>
                </a:solidFill>
                <a:latin typeface="微软雅黑" panose="020B0503020204020204" charset="-122"/>
                <a:ea typeface="微软雅黑" panose="020B0503020204020204" charset="-122"/>
                <a:cs typeface="+mn-ea"/>
              </a:rPr>
              <a:t>在大于12岁的儿童中报道的小于1%的不良作用如下：腹痛、消化不良、鼻衄、鼻炎、鼻窦炎、恶心和失眠。在小于12岁的儿童中报道其他小于1%的不良作用还包括：食欲增加、腹泻、皮疹、烦躁、情绪不稳、多动、口味改变以及虚弱。</a:t>
            </a:r>
            <a:endParaRPr lang="zh-CN" altLang="en-US" b="1" noProof="0" dirty="0">
              <a:solidFill>
                <a:schemeClr val="tx1"/>
              </a:solidFill>
              <a:latin typeface="微软雅黑" panose="020B0503020204020204" charset="-122"/>
              <a:ea typeface="微软雅黑" panose="020B0503020204020204" charset="-122"/>
              <a:cs typeface="+mn-ea"/>
            </a:endParaRPr>
          </a:p>
          <a:p>
            <a:pPr>
              <a:lnSpc>
                <a:spcPts val="2700"/>
              </a:lnSpc>
              <a:spcBef>
                <a:spcPts val="0"/>
              </a:spcBef>
              <a:spcAft>
                <a:spcPts val="0"/>
              </a:spcAft>
            </a:pPr>
            <a:endParaRPr lang="zh-CN" altLang="en-US" b="1" noProof="0" dirty="0">
              <a:solidFill>
                <a:schemeClr val="tx1"/>
              </a:solidFill>
              <a:latin typeface="微软雅黑" panose="020B0503020204020204" charset="-122"/>
              <a:ea typeface="微软雅黑" panose="020B0503020204020204" charset="-122"/>
              <a:cs typeface="+mn-ea"/>
            </a:endParaRPr>
          </a:p>
          <a:p>
            <a:pPr>
              <a:lnSpc>
                <a:spcPts val="2700"/>
              </a:lnSpc>
              <a:spcBef>
                <a:spcPts val="0"/>
              </a:spcBef>
              <a:spcAft>
                <a:spcPts val="0"/>
              </a:spcAft>
            </a:pPr>
            <a:r>
              <a:rPr lang="zh-CN" altLang="en-US" b="1" noProof="0" dirty="0">
                <a:solidFill>
                  <a:schemeClr val="tx1"/>
                </a:solidFill>
                <a:latin typeface="微软雅黑" panose="020B0503020204020204" charset="-122"/>
                <a:ea typeface="微软雅黑" panose="020B0503020204020204" charset="-122"/>
                <a:cs typeface="+mn-ea"/>
              </a:rPr>
              <a:t>安全性方面优势和不足:依巴斯汀作为第二代口服抗组胺药，依巴斯汀具有良好的安全性，其血脑屏障的穿透性低，减少了对中枢神经系统的抑制作用，镇静和嗜睡不良反应较少见。</a:t>
            </a:r>
            <a:endParaRPr lang="zh-CN" altLang="en-US" b="1" noProof="0" dirty="0">
              <a:solidFill>
                <a:schemeClr val="tx1"/>
              </a:solidFill>
              <a:latin typeface="微软雅黑" panose="020B0503020204020204" charset="-122"/>
              <a:ea typeface="微软雅黑" panose="020B0503020204020204" charset="-122"/>
              <a:cs typeface="+mn-ea"/>
            </a:endParaRPr>
          </a:p>
        </p:txBody>
      </p:sp>
      <p:pic>
        <p:nvPicPr>
          <p:cNvPr id="7" name="图片 6"/>
          <p:cNvPicPr>
            <a:picLocks noChangeAspect="1"/>
          </p:cNvPicPr>
          <p:nvPr>
            <p:custDataLst>
              <p:tags r:id="rId2"/>
            </p:custDataLst>
          </p:nvPr>
        </p:nvPicPr>
        <p:blipFill>
          <a:blip r:embed="rId3"/>
          <a:stretch>
            <a:fillRect/>
          </a:stretch>
        </p:blipFill>
        <p:spPr>
          <a:xfrm>
            <a:off x="10825480" y="-154940"/>
            <a:ext cx="1444625" cy="1444625"/>
          </a:xfrm>
          <a:prstGeom prst="rect">
            <a:avLst/>
          </a:prstGeom>
        </p:spPr>
      </p:pic>
    </p:spTree>
    <p:custDataLst>
      <p:tags r:id="rId4"/>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40" name="组合 139"/>
          <p:cNvGrpSpPr/>
          <p:nvPr/>
        </p:nvGrpSpPr>
        <p:grpSpPr>
          <a:xfrm>
            <a:off x="12065" y="6116320"/>
            <a:ext cx="12192000" cy="743585"/>
            <a:chOff x="1" y="4569910"/>
            <a:chExt cx="12192000" cy="2296233"/>
          </a:xfrm>
          <a:solidFill>
            <a:srgbClr val="5CB6D9">
              <a:alpha val="38000"/>
            </a:srgbClr>
          </a:solidFill>
        </p:grpSpPr>
        <p:sp>
          <p:nvSpPr>
            <p:cNvPr id="145" name="任意多边形 144"/>
            <p:cNvSpPr/>
            <p:nvPr/>
          </p:nvSpPr>
          <p:spPr>
            <a:xfrm>
              <a:off x="1" y="4569910"/>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42" name="任意多边形 141"/>
            <p:cNvSpPr/>
            <p:nvPr/>
          </p:nvSpPr>
          <p:spPr>
            <a:xfrm>
              <a:off x="1" y="5245922"/>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100000">
                      <a:srgbClr val="F9F8CA"/>
                    </a:gs>
                    <a:gs pos="6000">
                      <a:srgbClr val="4EAADD"/>
                    </a:gs>
                  </a:gsLst>
                  <a:lin ang="18900000" scaled="1"/>
                </a:gradFill>
                <a:cs typeface="微软雅黑" panose="020B0503020204020204" charset="-122"/>
              </a:endParaRPr>
            </a:p>
          </p:txBody>
        </p:sp>
        <p:sp>
          <p:nvSpPr>
            <p:cNvPr id="144" name="任意多边形 143"/>
            <p:cNvSpPr/>
            <p:nvPr/>
          </p:nvSpPr>
          <p:spPr>
            <a:xfrm>
              <a:off x="1" y="4881054"/>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grpSp>
      <p:sp>
        <p:nvSpPr>
          <p:cNvPr id="4" name="矩形 3"/>
          <p:cNvSpPr/>
          <p:nvPr/>
        </p:nvSpPr>
        <p:spPr>
          <a:xfrm>
            <a:off x="0" y="235331"/>
            <a:ext cx="3897748" cy="643345"/>
          </a:xfrm>
          <a:prstGeom prst="rect">
            <a:avLst/>
          </a:prstGeom>
          <a:solidFill>
            <a:srgbClr val="4EA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微软雅黑" panose="020B0503020204020204" charset="-122"/>
            </a:endParaRPr>
          </a:p>
        </p:txBody>
      </p:sp>
      <p:sp>
        <p:nvSpPr>
          <p:cNvPr id="5" name="矩形 4"/>
          <p:cNvSpPr/>
          <p:nvPr/>
        </p:nvSpPr>
        <p:spPr>
          <a:xfrm>
            <a:off x="276225" y="839387"/>
            <a:ext cx="4053072" cy="78577"/>
          </a:xfrm>
          <a:prstGeom prst="rect">
            <a:avLst/>
          </a:prstGeom>
          <a:solidFill>
            <a:srgbClr val="83C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矩形 1"/>
          <p:cNvSpPr/>
          <p:nvPr/>
        </p:nvSpPr>
        <p:spPr>
          <a:xfrm>
            <a:off x="4057415" y="617967"/>
            <a:ext cx="112215" cy="442840"/>
          </a:xfrm>
          <a:prstGeom prst="rect">
            <a:avLst/>
          </a:prstGeom>
          <a:solidFill>
            <a:srgbClr val="A6D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微软雅黑" panose="020B0503020204020204" charset="-122"/>
            </a:endParaRPr>
          </a:p>
        </p:txBody>
      </p:sp>
      <p:sp>
        <p:nvSpPr>
          <p:cNvPr id="3" name="文本框 2"/>
          <p:cNvSpPr txBox="1"/>
          <p:nvPr/>
        </p:nvSpPr>
        <p:spPr>
          <a:xfrm>
            <a:off x="657175" y="293091"/>
            <a:ext cx="2476500" cy="521970"/>
          </a:xfrm>
          <a:prstGeom prst="rect">
            <a:avLst/>
          </a:prstGeom>
          <a:noFill/>
        </p:spPr>
        <p:txBody>
          <a:bodyPr wrap="square" rtlCol="0">
            <a:spAutoFit/>
          </a:bodyPr>
          <a:p>
            <a:r>
              <a:rPr lang="en-US" altLang="zh-CN" sz="2800" b="1" dirty="0">
                <a:solidFill>
                  <a:schemeClr val="bg1"/>
                </a:solidFill>
                <a:latin typeface="+mj-ea"/>
                <a:ea typeface="+mj-ea"/>
                <a:cs typeface="微软雅黑" panose="020B0503020204020204" charset="-122"/>
              </a:rPr>
              <a:t>02</a:t>
            </a:r>
            <a:r>
              <a:rPr lang="zh-CN" altLang="en-US" sz="2800" b="1" dirty="0">
                <a:solidFill>
                  <a:schemeClr val="bg1"/>
                </a:solidFill>
                <a:latin typeface="+mj-ea"/>
                <a:ea typeface="+mj-ea"/>
                <a:cs typeface="微软雅黑" panose="020B0503020204020204" charset="-122"/>
              </a:rPr>
              <a:t>安全性</a:t>
            </a:r>
            <a:endParaRPr lang="zh-CN" altLang="en-US" sz="2800" b="1" dirty="0">
              <a:solidFill>
                <a:schemeClr val="bg1"/>
              </a:solidFill>
              <a:latin typeface="+mj-ea"/>
              <a:ea typeface="+mj-ea"/>
              <a:cs typeface="微软雅黑" panose="020B0503020204020204" charset="-122"/>
            </a:endParaRPr>
          </a:p>
        </p:txBody>
      </p:sp>
      <p:pic>
        <p:nvPicPr>
          <p:cNvPr id="8" name="图片 7"/>
          <p:cNvPicPr>
            <a:picLocks noChangeAspect="1"/>
          </p:cNvPicPr>
          <p:nvPr>
            <p:custDataLst>
              <p:tags r:id="rId2"/>
            </p:custDataLst>
          </p:nvPr>
        </p:nvPicPr>
        <p:blipFill>
          <a:blip r:embed="rId3"/>
          <a:stretch>
            <a:fillRect/>
          </a:stretch>
        </p:blipFill>
        <p:spPr>
          <a:xfrm>
            <a:off x="10825480" y="-154940"/>
            <a:ext cx="1444625" cy="1444625"/>
          </a:xfrm>
          <a:prstGeom prst="rect">
            <a:avLst/>
          </a:prstGeom>
        </p:spPr>
      </p:pic>
      <p:graphicFrame>
        <p:nvGraphicFramePr>
          <p:cNvPr id="9" name="表格 8"/>
          <p:cNvGraphicFramePr/>
          <p:nvPr>
            <p:custDataLst>
              <p:tags r:id="rId4"/>
            </p:custDataLst>
          </p:nvPr>
        </p:nvGraphicFramePr>
        <p:xfrm>
          <a:off x="1149350" y="1134745"/>
          <a:ext cx="10170795" cy="4986655"/>
        </p:xfrm>
        <a:graphic>
          <a:graphicData uri="http://schemas.openxmlformats.org/drawingml/2006/table">
            <a:tbl>
              <a:tblPr firstRow="1" bandRow="1">
                <a:tableStyleId>{30F9D4DD-23FA-4A1F-B4F3-994118A7BB89}</a:tableStyleId>
              </a:tblPr>
              <a:tblGrid>
                <a:gridCol w="1419860"/>
                <a:gridCol w="1087755"/>
                <a:gridCol w="1487805"/>
                <a:gridCol w="1722755"/>
                <a:gridCol w="2390140"/>
                <a:gridCol w="2062480"/>
              </a:tblGrid>
              <a:tr h="690880">
                <a:tc>
                  <a:txBody>
                    <a:bodyPr/>
                    <a:p>
                      <a:pPr indent="0" algn="ctr">
                        <a:lnSpc>
                          <a:spcPct val="120000"/>
                        </a:lnSpc>
                        <a:spcBef>
                          <a:spcPts val="0"/>
                        </a:spcBef>
                        <a:spcAft>
                          <a:spcPts val="0"/>
                        </a:spcAft>
                        <a:buNone/>
                      </a:pPr>
                      <a:r>
                        <a:rPr lang="en-US" sz="1400" b="1" spc="120"/>
                        <a:t>系统器官分类</a:t>
                      </a:r>
                      <a:endParaRPr lang="en-US" sz="1400" b="1" spc="120"/>
                    </a:p>
                  </a:txBody>
                  <a:tcPr marL="25400" marR="25400" marT="6350" marB="6350" vert="horz" anchor="ctr" anchorCtr="0"/>
                </a:tc>
                <a:tc>
                  <a:txBody>
                    <a:bodyPr/>
                    <a:p>
                      <a:pPr indent="0" algn="ctr">
                        <a:lnSpc>
                          <a:spcPct val="120000"/>
                        </a:lnSpc>
                        <a:spcBef>
                          <a:spcPts val="0"/>
                        </a:spcBef>
                        <a:spcAft>
                          <a:spcPts val="0"/>
                        </a:spcAft>
                        <a:buNone/>
                      </a:pPr>
                      <a:r>
                        <a:rPr lang="en-US" sz="1400" b="1" spc="120"/>
                        <a:t>十分常见(≥1/10)</a:t>
                      </a:r>
                      <a:endParaRPr lang="en-US" altLang="en-US" sz="1400" b="1" spc="120"/>
                    </a:p>
                  </a:txBody>
                  <a:tcPr marL="25400" marR="25400" marT="6350" marB="6350" vert="horz" anchor="ctr" anchorCtr="0"/>
                </a:tc>
                <a:tc>
                  <a:txBody>
                    <a:bodyPr/>
                    <a:p>
                      <a:pPr indent="0" algn="ctr">
                        <a:lnSpc>
                          <a:spcPct val="120000"/>
                        </a:lnSpc>
                        <a:spcBef>
                          <a:spcPts val="0"/>
                        </a:spcBef>
                        <a:spcAft>
                          <a:spcPts val="0"/>
                        </a:spcAft>
                        <a:buNone/>
                      </a:pPr>
                      <a:r>
                        <a:rPr lang="en-US" sz="1400" b="1" spc="120"/>
                        <a:t>常见(≥1/100至&lt;1/10)</a:t>
                      </a:r>
                      <a:endParaRPr lang="en-US" altLang="en-US" sz="1400" b="1" spc="120"/>
                    </a:p>
                  </a:txBody>
                  <a:tcPr marL="25400" marR="25400" marT="6350" marB="6350" vert="horz" anchor="ctr" anchorCtr="0"/>
                </a:tc>
                <a:tc>
                  <a:txBody>
                    <a:bodyPr/>
                    <a:p>
                      <a:pPr indent="0" algn="ctr">
                        <a:lnSpc>
                          <a:spcPct val="120000"/>
                        </a:lnSpc>
                        <a:spcBef>
                          <a:spcPts val="0"/>
                        </a:spcBef>
                        <a:spcAft>
                          <a:spcPts val="0"/>
                        </a:spcAft>
                        <a:buNone/>
                      </a:pPr>
                      <a:r>
                        <a:rPr lang="en-US" sz="1400" b="1" spc="120"/>
                        <a:t>偶见(少见)(≥1/1,000至&lt;1/100)</a:t>
                      </a:r>
                      <a:endParaRPr lang="en-US" altLang="en-US" sz="1400" b="1" spc="120"/>
                    </a:p>
                  </a:txBody>
                  <a:tcPr marL="25400" marR="25400" marT="6350" marB="6350" vert="horz" anchor="ctr" anchorCtr="0"/>
                </a:tc>
                <a:tc>
                  <a:txBody>
                    <a:bodyPr/>
                    <a:p>
                      <a:pPr indent="0" algn="ctr">
                        <a:lnSpc>
                          <a:spcPct val="120000"/>
                        </a:lnSpc>
                        <a:spcBef>
                          <a:spcPts val="0"/>
                        </a:spcBef>
                        <a:spcAft>
                          <a:spcPts val="0"/>
                        </a:spcAft>
                        <a:buNone/>
                      </a:pPr>
                      <a:r>
                        <a:rPr lang="en-US" sz="1400" b="1" spc="120"/>
                        <a:t>罕见(≥1/10,000至&lt;1/1,000)</a:t>
                      </a:r>
                      <a:endParaRPr lang="en-US" altLang="en-US" sz="1400" b="1" spc="120"/>
                    </a:p>
                  </a:txBody>
                  <a:tcPr marL="25400" marR="25400" marT="6350" marB="6350" vert="horz" anchor="ctr" anchorCtr="0"/>
                </a:tc>
                <a:tc>
                  <a:txBody>
                    <a:bodyPr/>
                    <a:p>
                      <a:pPr indent="0" algn="ctr">
                        <a:lnSpc>
                          <a:spcPct val="120000"/>
                        </a:lnSpc>
                        <a:spcBef>
                          <a:spcPts val="0"/>
                        </a:spcBef>
                        <a:spcAft>
                          <a:spcPts val="0"/>
                        </a:spcAft>
                        <a:buNone/>
                      </a:pPr>
                      <a:r>
                        <a:rPr lang="en-US" sz="1400" b="1" spc="120"/>
                        <a:t>未知</a:t>
                      </a:r>
                      <a:endParaRPr lang="en-US" altLang="en-US" sz="1400" b="1" spc="120"/>
                    </a:p>
                  </a:txBody>
                  <a:tcPr marL="25400" marR="25400" marT="6350" marB="6350" vert="horz" anchor="ctr" anchorCtr="0"/>
                </a:tc>
              </a:tr>
              <a:tr h="391160">
                <a:tc>
                  <a:txBody>
                    <a:bodyPr/>
                    <a:p>
                      <a:pPr indent="0" algn="ctr">
                        <a:lnSpc>
                          <a:spcPct val="120000"/>
                        </a:lnSpc>
                        <a:spcBef>
                          <a:spcPts val="0"/>
                        </a:spcBef>
                        <a:spcAft>
                          <a:spcPts val="0"/>
                        </a:spcAft>
                        <a:buNone/>
                      </a:pPr>
                      <a:r>
                        <a:rPr lang="en-US" sz="1200" b="1" spc="60"/>
                        <a:t>免疫系统疾病</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r>
                        <a:rPr lang="en-US" sz="1200" b="1" spc="60"/>
                        <a:t>超敏反应(如过敏反应和</a:t>
                      </a:r>
                      <a:endParaRPr lang="en-US" sz="1200" b="1" spc="60"/>
                    </a:p>
                    <a:p>
                      <a:pPr indent="0" algn="ctr">
                        <a:lnSpc>
                          <a:spcPct val="120000"/>
                        </a:lnSpc>
                        <a:spcBef>
                          <a:spcPts val="0"/>
                        </a:spcBef>
                        <a:spcAft>
                          <a:spcPts val="0"/>
                        </a:spcAft>
                        <a:buNone/>
                      </a:pPr>
                      <a:r>
                        <a:rPr lang="en-US" sz="1200" b="1" spc="60"/>
                        <a:t>血管性水肿)</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r>
              <a:tr h="390525">
                <a:tc>
                  <a:txBody>
                    <a:bodyPr/>
                    <a:p>
                      <a:pPr indent="0" algn="ctr">
                        <a:lnSpc>
                          <a:spcPct val="120000"/>
                        </a:lnSpc>
                        <a:spcBef>
                          <a:spcPts val="0"/>
                        </a:spcBef>
                        <a:spcAft>
                          <a:spcPts val="0"/>
                        </a:spcAft>
                        <a:buNone/>
                      </a:pPr>
                      <a:r>
                        <a:rPr lang="en-US" sz="1200" b="1" spc="60"/>
                        <a:t>代谢及营养类疾病</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r>
                        <a:rPr lang="en-US" sz="1200" b="1" spc="60"/>
                        <a:t>食欲亢进症</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r>
                        <a:rPr lang="en-US" sz="1200" b="1" spc="60"/>
                        <a:t>食欲增加</a:t>
                      </a:r>
                      <a:endParaRPr lang="en-US" altLang="en-US" sz="1200" b="1" spc="60"/>
                    </a:p>
                  </a:txBody>
                  <a:tcPr marL="25400" marR="25400" marT="6350" marB="6350" vert="horz" anchor="ctr" anchorCtr="0"/>
                </a:tc>
              </a:tr>
              <a:tr h="201930">
                <a:tc>
                  <a:txBody>
                    <a:bodyPr/>
                    <a:p>
                      <a:pPr indent="0" algn="ctr">
                        <a:lnSpc>
                          <a:spcPct val="120000"/>
                        </a:lnSpc>
                        <a:spcBef>
                          <a:spcPts val="0"/>
                        </a:spcBef>
                        <a:spcAft>
                          <a:spcPts val="0"/>
                        </a:spcAft>
                        <a:buNone/>
                      </a:pPr>
                      <a:r>
                        <a:rPr lang="en-US" sz="1200" b="1" spc="60"/>
                        <a:t>精神病类</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r>
                        <a:rPr lang="en-US" sz="1200" b="1" spc="60"/>
                        <a:t>神经紧张不安、失眠</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r>
              <a:tr h="389890">
                <a:tc>
                  <a:txBody>
                    <a:bodyPr/>
                    <a:p>
                      <a:pPr indent="0" algn="ctr">
                        <a:lnSpc>
                          <a:spcPct val="120000"/>
                        </a:lnSpc>
                        <a:spcBef>
                          <a:spcPts val="0"/>
                        </a:spcBef>
                        <a:spcAft>
                          <a:spcPts val="0"/>
                        </a:spcAft>
                        <a:buNone/>
                      </a:pPr>
                      <a:r>
                        <a:rPr lang="en-US" sz="1200" b="1" spc="60"/>
                        <a:t>各类神经系统疾病</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r>
                        <a:rPr lang="en-US" sz="1200" b="1" spc="60"/>
                        <a:t>头痛</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r>
                        <a:rPr lang="en-US" sz="1200" b="1" spc="60"/>
                        <a:t>嗜睡</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r>
                        <a:rPr lang="en-US" sz="1200" b="1" spc="60"/>
                        <a:t>头晕、触觉减退、味觉障碍</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r>
              <a:tr h="201930">
                <a:tc>
                  <a:txBody>
                    <a:bodyPr/>
                    <a:p>
                      <a:pPr indent="0" algn="ctr">
                        <a:lnSpc>
                          <a:spcPct val="120000"/>
                        </a:lnSpc>
                        <a:spcBef>
                          <a:spcPts val="0"/>
                        </a:spcBef>
                        <a:spcAft>
                          <a:spcPts val="0"/>
                        </a:spcAft>
                        <a:buNone/>
                      </a:pPr>
                      <a:r>
                        <a:rPr lang="en-US" sz="1200" b="1" spc="60"/>
                        <a:t>心脏器官疾病</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r>
                        <a:rPr lang="en-US" sz="1200" b="1" spc="60"/>
                        <a:t>心悸、心动过速</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r>
              <a:tr h="390525">
                <a:tc>
                  <a:txBody>
                    <a:bodyPr/>
                    <a:p>
                      <a:pPr indent="0" algn="ctr">
                        <a:lnSpc>
                          <a:spcPct val="120000"/>
                        </a:lnSpc>
                        <a:spcBef>
                          <a:spcPts val="0"/>
                        </a:spcBef>
                        <a:spcAft>
                          <a:spcPts val="0"/>
                        </a:spcAft>
                        <a:buNone/>
                      </a:pPr>
                      <a:r>
                        <a:rPr lang="en-US" sz="1200" b="1" spc="60"/>
                        <a:t>胃肠系统疾病</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r>
                        <a:rPr lang="en-US" sz="1200" b="1" spc="60"/>
                        <a:t>口干</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r>
                        <a:rPr lang="en-US" sz="1200" b="1" spc="60"/>
                        <a:t>呕吐、腹痛、恶心、消化不良</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r>
              <a:tr h="767715">
                <a:tc>
                  <a:txBody>
                    <a:bodyPr/>
                    <a:p>
                      <a:pPr indent="0" algn="ctr">
                        <a:lnSpc>
                          <a:spcPct val="120000"/>
                        </a:lnSpc>
                        <a:spcBef>
                          <a:spcPts val="0"/>
                        </a:spcBef>
                        <a:spcAft>
                          <a:spcPts val="0"/>
                        </a:spcAft>
                        <a:buNone/>
                      </a:pPr>
                      <a:r>
                        <a:rPr lang="en-US" sz="1200" b="1" spc="60"/>
                        <a:t>肝胆系统疾病</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r>
                        <a:rPr lang="en-US" sz="1200" b="1" spc="60"/>
                        <a:t>肝炎、胆汁淤积、肝功检查异常(转氨酶、γ-谷氨酰转移酶、碱性磷酸酶和胆红素升高)</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r>
              <a:tr h="390525">
                <a:tc>
                  <a:txBody>
                    <a:bodyPr/>
                    <a:p>
                      <a:pPr indent="0" algn="ctr">
                        <a:lnSpc>
                          <a:spcPct val="120000"/>
                        </a:lnSpc>
                        <a:spcBef>
                          <a:spcPts val="0"/>
                        </a:spcBef>
                        <a:spcAft>
                          <a:spcPts val="0"/>
                        </a:spcAft>
                        <a:buNone/>
                      </a:pPr>
                      <a:r>
                        <a:rPr lang="en-US" sz="1200" b="1" spc="60"/>
                        <a:t>皮肤及皮下组织类疾病</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r>
                        <a:rPr lang="en-US" sz="1200" b="1" spc="60"/>
                        <a:t>荨麻疹、皮疹、皮炎</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r>
              <a:tr h="391160">
                <a:tc>
                  <a:txBody>
                    <a:bodyPr/>
                    <a:p>
                      <a:pPr indent="0" algn="ctr">
                        <a:lnSpc>
                          <a:spcPct val="120000"/>
                        </a:lnSpc>
                        <a:spcBef>
                          <a:spcPts val="0"/>
                        </a:spcBef>
                        <a:spcAft>
                          <a:spcPts val="0"/>
                        </a:spcAft>
                        <a:buNone/>
                      </a:pPr>
                      <a:r>
                        <a:rPr lang="en-US" sz="1200" b="1" spc="60"/>
                        <a:t>生殖系统及乳腺疾病</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r>
                        <a:rPr lang="en-US" sz="1200" b="1" spc="60"/>
                        <a:t>月经不调</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r>
              <a:tr h="578485">
                <a:tc>
                  <a:txBody>
                    <a:bodyPr/>
                    <a:p>
                      <a:pPr indent="0" algn="ctr">
                        <a:lnSpc>
                          <a:spcPct val="120000"/>
                        </a:lnSpc>
                        <a:spcBef>
                          <a:spcPts val="0"/>
                        </a:spcBef>
                        <a:spcAft>
                          <a:spcPts val="0"/>
                        </a:spcAft>
                        <a:buNone/>
                      </a:pPr>
                      <a:r>
                        <a:rPr lang="en-US" sz="1200" b="1" spc="60"/>
                        <a:t>全身性疾病及给药部位各种反应</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r>
                        <a:rPr lang="en-US" sz="1200" b="1" spc="60"/>
                        <a:t>水肿、乏力</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r>
              <a:tr h="201930">
                <a:tc>
                  <a:txBody>
                    <a:bodyPr/>
                    <a:p>
                      <a:pPr indent="0" algn="ctr">
                        <a:lnSpc>
                          <a:spcPct val="120000"/>
                        </a:lnSpc>
                        <a:spcBef>
                          <a:spcPts val="0"/>
                        </a:spcBef>
                        <a:spcAft>
                          <a:spcPts val="0"/>
                        </a:spcAft>
                        <a:buNone/>
                      </a:pPr>
                      <a:r>
                        <a:rPr lang="en-US" sz="1200" b="1" spc="60"/>
                        <a:t>各类检查</a:t>
                      </a: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endParaRPr lang="en-US" altLang="en-US" sz="1200" b="1" spc="60"/>
                    </a:p>
                  </a:txBody>
                  <a:tcPr marL="25400" marR="25400" marT="6350" marB="6350" vert="horz" anchor="ctr" anchorCtr="0"/>
                </a:tc>
                <a:tc>
                  <a:txBody>
                    <a:bodyPr/>
                    <a:p>
                      <a:pPr indent="0" algn="ctr">
                        <a:lnSpc>
                          <a:spcPct val="120000"/>
                        </a:lnSpc>
                        <a:spcBef>
                          <a:spcPts val="0"/>
                        </a:spcBef>
                        <a:spcAft>
                          <a:spcPts val="0"/>
                        </a:spcAft>
                        <a:buNone/>
                      </a:pPr>
                      <a:r>
                        <a:rPr lang="en-US" sz="1200" b="1" spc="60"/>
                        <a:t>体重增加</a:t>
                      </a:r>
                      <a:endParaRPr lang="en-US" altLang="en-US" sz="1200" b="1" spc="60"/>
                    </a:p>
                  </a:txBody>
                  <a:tcPr marL="25400" marR="25400" marT="6350" marB="6350" vert="horz" anchor="ctr" anchorCtr="0"/>
                </a:tc>
              </a:tr>
            </a:tbl>
          </a:graphicData>
        </a:graphic>
      </p:graphicFrame>
    </p:spTree>
    <p:custDataLst>
      <p:tags r:id="rId5"/>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40" name="组合 139"/>
          <p:cNvGrpSpPr/>
          <p:nvPr/>
        </p:nvGrpSpPr>
        <p:grpSpPr>
          <a:xfrm>
            <a:off x="12065" y="6116320"/>
            <a:ext cx="12192000" cy="743585"/>
            <a:chOff x="1" y="4569910"/>
            <a:chExt cx="12192000" cy="2296233"/>
          </a:xfrm>
          <a:solidFill>
            <a:srgbClr val="5CB6D9">
              <a:alpha val="38000"/>
            </a:srgbClr>
          </a:solidFill>
        </p:grpSpPr>
        <p:sp>
          <p:nvSpPr>
            <p:cNvPr id="145" name="任意多边形 144"/>
            <p:cNvSpPr/>
            <p:nvPr/>
          </p:nvSpPr>
          <p:spPr>
            <a:xfrm>
              <a:off x="1" y="4569910"/>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42" name="任意多边形 141"/>
            <p:cNvSpPr/>
            <p:nvPr/>
          </p:nvSpPr>
          <p:spPr>
            <a:xfrm>
              <a:off x="1" y="5245922"/>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100000">
                      <a:srgbClr val="F9F8CA"/>
                    </a:gs>
                    <a:gs pos="6000">
                      <a:srgbClr val="4EAADD"/>
                    </a:gs>
                  </a:gsLst>
                  <a:lin ang="18900000" scaled="1"/>
                </a:gradFill>
                <a:cs typeface="微软雅黑" panose="020B0503020204020204" charset="-122"/>
              </a:endParaRPr>
            </a:p>
          </p:txBody>
        </p:sp>
        <p:sp>
          <p:nvSpPr>
            <p:cNvPr id="144" name="任意多边形 143"/>
            <p:cNvSpPr/>
            <p:nvPr/>
          </p:nvSpPr>
          <p:spPr>
            <a:xfrm>
              <a:off x="1" y="4881054"/>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grpSp>
      <p:sp>
        <p:nvSpPr>
          <p:cNvPr id="4" name="矩形 3"/>
          <p:cNvSpPr/>
          <p:nvPr/>
        </p:nvSpPr>
        <p:spPr>
          <a:xfrm>
            <a:off x="0" y="235331"/>
            <a:ext cx="3897748" cy="643345"/>
          </a:xfrm>
          <a:prstGeom prst="rect">
            <a:avLst/>
          </a:prstGeom>
          <a:solidFill>
            <a:srgbClr val="4EA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微软雅黑" panose="020B0503020204020204" charset="-122"/>
            </a:endParaRPr>
          </a:p>
        </p:txBody>
      </p:sp>
      <p:sp>
        <p:nvSpPr>
          <p:cNvPr id="5" name="矩形 4"/>
          <p:cNvSpPr/>
          <p:nvPr/>
        </p:nvSpPr>
        <p:spPr>
          <a:xfrm>
            <a:off x="276225" y="839387"/>
            <a:ext cx="4053072" cy="78577"/>
          </a:xfrm>
          <a:prstGeom prst="rect">
            <a:avLst/>
          </a:prstGeom>
          <a:solidFill>
            <a:srgbClr val="83C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矩形 1"/>
          <p:cNvSpPr/>
          <p:nvPr/>
        </p:nvSpPr>
        <p:spPr>
          <a:xfrm>
            <a:off x="4057415" y="617967"/>
            <a:ext cx="112215" cy="442840"/>
          </a:xfrm>
          <a:prstGeom prst="rect">
            <a:avLst/>
          </a:prstGeom>
          <a:solidFill>
            <a:srgbClr val="A6D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微软雅黑" panose="020B0503020204020204" charset="-122"/>
            </a:endParaRPr>
          </a:p>
        </p:txBody>
      </p:sp>
      <p:sp>
        <p:nvSpPr>
          <p:cNvPr id="3" name="文本框 2"/>
          <p:cNvSpPr txBox="1"/>
          <p:nvPr/>
        </p:nvSpPr>
        <p:spPr>
          <a:xfrm>
            <a:off x="657175" y="293091"/>
            <a:ext cx="2476500" cy="521970"/>
          </a:xfrm>
          <a:prstGeom prst="rect">
            <a:avLst/>
          </a:prstGeom>
          <a:noFill/>
        </p:spPr>
        <p:txBody>
          <a:bodyPr wrap="square" rtlCol="0">
            <a:spAutoFit/>
          </a:bodyPr>
          <a:p>
            <a:r>
              <a:rPr lang="en-US" altLang="zh-CN" sz="2800" b="1" dirty="0">
                <a:solidFill>
                  <a:schemeClr val="bg1"/>
                </a:solidFill>
                <a:latin typeface="+mj-ea"/>
                <a:ea typeface="+mj-ea"/>
                <a:cs typeface="微软雅黑" panose="020B0503020204020204" charset="-122"/>
              </a:rPr>
              <a:t>02</a:t>
            </a:r>
            <a:r>
              <a:rPr lang="zh-CN" altLang="en-US" sz="2800" b="1" dirty="0">
                <a:solidFill>
                  <a:schemeClr val="bg1"/>
                </a:solidFill>
                <a:latin typeface="+mj-ea"/>
                <a:ea typeface="+mj-ea"/>
                <a:cs typeface="微软雅黑" panose="020B0503020204020204" charset="-122"/>
              </a:rPr>
              <a:t>安全性</a:t>
            </a:r>
            <a:endParaRPr lang="zh-CN" altLang="en-US" sz="2800" b="1" dirty="0">
              <a:solidFill>
                <a:schemeClr val="bg1"/>
              </a:solidFill>
              <a:latin typeface="+mj-ea"/>
              <a:ea typeface="+mj-ea"/>
              <a:cs typeface="微软雅黑" panose="020B0503020204020204" charset="-122"/>
            </a:endParaRPr>
          </a:p>
        </p:txBody>
      </p:sp>
      <p:sp>
        <p:nvSpPr>
          <p:cNvPr id="8" name="文本框 7"/>
          <p:cNvSpPr txBox="1"/>
          <p:nvPr/>
        </p:nvSpPr>
        <p:spPr>
          <a:xfrm>
            <a:off x="6744335" y="3317875"/>
            <a:ext cx="3667125" cy="645160"/>
          </a:xfrm>
          <a:prstGeom prst="rect">
            <a:avLst/>
          </a:prstGeom>
          <a:noFill/>
        </p:spPr>
        <p:txBody>
          <a:bodyPr wrap="square" rtlCol="0">
            <a:spAutoFit/>
          </a:bodyPr>
          <a:p>
            <a:r>
              <a:rPr lang="zh-CN" altLang="en-US" b="1" noProof="0" dirty="0">
                <a:solidFill>
                  <a:schemeClr val="tx1"/>
                </a:solidFill>
                <a:latin typeface="微软雅黑" panose="020B0503020204020204" charset="-122"/>
                <a:ea typeface="微软雅黑" panose="020B0503020204020204" charset="-122"/>
                <a:cs typeface="+mn-ea"/>
              </a:rPr>
              <a:t>肾功能不全患者：抗组胺药首选二代药物，</a:t>
            </a:r>
            <a:r>
              <a:rPr lang="zh-CN" altLang="en-US" b="1" noProof="0" dirty="0">
                <a:solidFill>
                  <a:srgbClr val="FF0000"/>
                </a:solidFill>
                <a:latin typeface="微软雅黑" panose="020B0503020204020204" charset="-122"/>
                <a:ea typeface="微软雅黑" panose="020B0503020204020204" charset="-122"/>
                <a:cs typeface="+mn-ea"/>
              </a:rPr>
              <a:t>依巴斯汀</a:t>
            </a:r>
            <a:r>
              <a:rPr lang="zh-CN" altLang="en-US" b="1" noProof="0" dirty="0">
                <a:solidFill>
                  <a:schemeClr val="tx1"/>
                </a:solidFill>
                <a:latin typeface="微软雅黑" panose="020B0503020204020204" charset="-122"/>
                <a:ea typeface="微软雅黑" panose="020B0503020204020204" charset="-122"/>
                <a:cs typeface="+mn-ea"/>
              </a:rPr>
              <a:t>可不调整剂量</a:t>
            </a:r>
            <a:endParaRPr lang="zh-CN" altLang="en-US" b="1" noProof="0" dirty="0">
              <a:solidFill>
                <a:schemeClr val="tx1"/>
              </a:solidFill>
              <a:latin typeface="微软雅黑" panose="020B0503020204020204" charset="-122"/>
              <a:ea typeface="微软雅黑" panose="020B0503020204020204" charset="-122"/>
              <a:cs typeface="+mn-ea"/>
            </a:endParaRPr>
          </a:p>
        </p:txBody>
      </p:sp>
      <p:sp>
        <p:nvSpPr>
          <p:cNvPr id="9" name="文本框 8"/>
          <p:cNvSpPr txBox="1"/>
          <p:nvPr/>
        </p:nvSpPr>
        <p:spPr>
          <a:xfrm>
            <a:off x="766445" y="1054100"/>
            <a:ext cx="10658475" cy="645160"/>
          </a:xfrm>
          <a:prstGeom prst="rect">
            <a:avLst/>
          </a:prstGeom>
          <a:noFill/>
        </p:spPr>
        <p:txBody>
          <a:bodyPr wrap="square" rtlCol="0" anchor="t">
            <a:spAutoFit/>
          </a:bodyPr>
          <a:p>
            <a:r>
              <a:rPr lang="zh-CN" altLang="en-US" sz="3600" b="1">
                <a:solidFill>
                  <a:schemeClr val="tx1"/>
                </a:solidFill>
                <a:latin typeface="微软雅黑" panose="020B0503020204020204" charset="-122"/>
                <a:ea typeface="微软雅黑" panose="020B0503020204020204" charset="-122"/>
                <a:cs typeface="微软雅黑" panose="020B0503020204020204" charset="-122"/>
              </a:rPr>
              <a:t>《湿疹皮炎类皮肤病中西医结合药物治疗专家共识》</a:t>
            </a:r>
            <a:endParaRPr lang="zh-CN" altLang="en-US" sz="3600" b="1">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custDataLst>
              <p:tags r:id="rId2"/>
            </p:custDataLst>
          </p:nvPr>
        </p:nvPicPr>
        <p:blipFill>
          <a:blip r:embed="rId3"/>
          <a:stretch>
            <a:fillRect/>
          </a:stretch>
        </p:blipFill>
        <p:spPr>
          <a:xfrm>
            <a:off x="10825480" y="-154940"/>
            <a:ext cx="1444625" cy="1444625"/>
          </a:xfrm>
          <a:prstGeom prst="rect">
            <a:avLst/>
          </a:prstGeom>
        </p:spPr>
      </p:pic>
      <p:pic>
        <p:nvPicPr>
          <p:cNvPr id="12" name="图片 11"/>
          <p:cNvPicPr>
            <a:picLocks noChangeAspect="1"/>
          </p:cNvPicPr>
          <p:nvPr/>
        </p:nvPicPr>
        <p:blipFill>
          <a:blip r:embed="rId4"/>
          <a:stretch>
            <a:fillRect/>
          </a:stretch>
        </p:blipFill>
        <p:spPr>
          <a:xfrm>
            <a:off x="1357630" y="1757680"/>
            <a:ext cx="3265805" cy="4582795"/>
          </a:xfrm>
          <a:prstGeom prst="rect">
            <a:avLst/>
          </a:prstGeom>
        </p:spPr>
      </p:pic>
      <p:sp>
        <p:nvSpPr>
          <p:cNvPr id="17" name="椭圆 16"/>
          <p:cNvSpPr/>
          <p:nvPr/>
        </p:nvSpPr>
        <p:spPr>
          <a:xfrm>
            <a:off x="3018155" y="5842635"/>
            <a:ext cx="1435735" cy="36000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云形标注 17"/>
          <p:cNvSpPr/>
          <p:nvPr/>
        </p:nvSpPr>
        <p:spPr>
          <a:xfrm rot="1740000">
            <a:off x="6205220" y="1732280"/>
            <a:ext cx="4321810" cy="3651250"/>
          </a:xfrm>
          <a:prstGeom prst="cloudCallout">
            <a:avLst>
              <a:gd name="adj1" fmla="val -45171"/>
              <a:gd name="adj2" fmla="val 95136"/>
            </a:avLst>
          </a:prstGeom>
          <a:noFill/>
          <a:ln w="47625"/>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文本框 18"/>
          <p:cNvSpPr txBox="1"/>
          <p:nvPr/>
        </p:nvSpPr>
        <p:spPr>
          <a:xfrm>
            <a:off x="12065" y="6496685"/>
            <a:ext cx="8589010" cy="245110"/>
          </a:xfrm>
          <a:prstGeom prst="rect">
            <a:avLst/>
          </a:prstGeom>
          <a:noFill/>
        </p:spPr>
        <p:txBody>
          <a:bodyPr wrap="square" rtlCol="0">
            <a:spAutoFit/>
          </a:bodyPr>
          <a:p>
            <a:r>
              <a:rPr lang="zh-CN" altLang="en-US" sz="1000"/>
              <a:t>中华皮肤科杂志2023年4月第56卷第4期ChinJDermato</a:t>
            </a:r>
            <a:r>
              <a:rPr lang="en-US" altLang="zh-CN" sz="1000"/>
              <a:t>l</a:t>
            </a:r>
            <a:r>
              <a:rPr lang="zh-CN" altLang="en-US" sz="1000"/>
              <a:t>，</a:t>
            </a:r>
            <a:r>
              <a:rPr lang="en-US" altLang="zh-CN" sz="1000"/>
              <a:t>Ap</a:t>
            </a:r>
            <a:r>
              <a:rPr lang="zh-CN" altLang="en-US" sz="1000"/>
              <a:t>ril2023</a:t>
            </a:r>
            <a:r>
              <a:rPr lang="en-US" altLang="zh-CN" sz="1000"/>
              <a:t>,</a:t>
            </a:r>
            <a:r>
              <a:rPr lang="zh-CN" altLang="en-US" sz="1000"/>
              <a:t>Vol.56,No.4</a:t>
            </a:r>
            <a:endParaRPr lang="zh-CN" altLang="en-US" sz="1000"/>
          </a:p>
        </p:txBody>
      </p:sp>
    </p:spTree>
    <p:custDataLst>
      <p:tags r:id="rId5"/>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40" name="组合 139"/>
          <p:cNvGrpSpPr/>
          <p:nvPr/>
        </p:nvGrpSpPr>
        <p:grpSpPr>
          <a:xfrm>
            <a:off x="12065" y="6116320"/>
            <a:ext cx="12192000" cy="743585"/>
            <a:chOff x="1" y="4569910"/>
            <a:chExt cx="12192000" cy="2296233"/>
          </a:xfrm>
          <a:solidFill>
            <a:srgbClr val="5CB6D9">
              <a:alpha val="38000"/>
            </a:srgbClr>
          </a:solidFill>
        </p:grpSpPr>
        <p:sp>
          <p:nvSpPr>
            <p:cNvPr id="145" name="任意多边形 144"/>
            <p:cNvSpPr/>
            <p:nvPr/>
          </p:nvSpPr>
          <p:spPr>
            <a:xfrm>
              <a:off x="1" y="4569910"/>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42" name="任意多边形 141"/>
            <p:cNvSpPr/>
            <p:nvPr/>
          </p:nvSpPr>
          <p:spPr>
            <a:xfrm>
              <a:off x="1" y="5245922"/>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100000">
                      <a:srgbClr val="F9F8CA"/>
                    </a:gs>
                    <a:gs pos="6000">
                      <a:srgbClr val="4EAADD"/>
                    </a:gs>
                  </a:gsLst>
                  <a:lin ang="18900000" scaled="1"/>
                </a:gradFill>
                <a:cs typeface="微软雅黑" panose="020B0503020204020204" charset="-122"/>
              </a:endParaRPr>
            </a:p>
          </p:txBody>
        </p:sp>
        <p:sp>
          <p:nvSpPr>
            <p:cNvPr id="144" name="任意多边形 143"/>
            <p:cNvSpPr/>
            <p:nvPr/>
          </p:nvSpPr>
          <p:spPr>
            <a:xfrm>
              <a:off x="1" y="4881054"/>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grpSp>
      <p:sp>
        <p:nvSpPr>
          <p:cNvPr id="4" name="矩形 3"/>
          <p:cNvSpPr/>
          <p:nvPr/>
        </p:nvSpPr>
        <p:spPr>
          <a:xfrm>
            <a:off x="0" y="235331"/>
            <a:ext cx="3897748" cy="643345"/>
          </a:xfrm>
          <a:prstGeom prst="rect">
            <a:avLst/>
          </a:prstGeom>
          <a:solidFill>
            <a:srgbClr val="4EA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微软雅黑" panose="020B0503020204020204" charset="-122"/>
            </a:endParaRPr>
          </a:p>
        </p:txBody>
      </p:sp>
      <p:sp>
        <p:nvSpPr>
          <p:cNvPr id="5" name="矩形 4"/>
          <p:cNvSpPr/>
          <p:nvPr/>
        </p:nvSpPr>
        <p:spPr>
          <a:xfrm>
            <a:off x="276225" y="839387"/>
            <a:ext cx="4053072" cy="78577"/>
          </a:xfrm>
          <a:prstGeom prst="rect">
            <a:avLst/>
          </a:prstGeom>
          <a:solidFill>
            <a:srgbClr val="83C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矩形 1"/>
          <p:cNvSpPr/>
          <p:nvPr/>
        </p:nvSpPr>
        <p:spPr>
          <a:xfrm>
            <a:off x="4057415" y="617967"/>
            <a:ext cx="112215" cy="442840"/>
          </a:xfrm>
          <a:prstGeom prst="rect">
            <a:avLst/>
          </a:prstGeom>
          <a:solidFill>
            <a:srgbClr val="A6D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微软雅黑" panose="020B0503020204020204" charset="-122"/>
            </a:endParaRPr>
          </a:p>
        </p:txBody>
      </p:sp>
      <p:sp>
        <p:nvSpPr>
          <p:cNvPr id="3" name="文本框 2"/>
          <p:cNvSpPr txBox="1"/>
          <p:nvPr/>
        </p:nvSpPr>
        <p:spPr>
          <a:xfrm>
            <a:off x="657175" y="293091"/>
            <a:ext cx="2476500" cy="521970"/>
          </a:xfrm>
          <a:prstGeom prst="rect">
            <a:avLst/>
          </a:prstGeom>
          <a:noFill/>
        </p:spPr>
        <p:txBody>
          <a:bodyPr wrap="square" rtlCol="0">
            <a:spAutoFit/>
          </a:bodyPr>
          <a:p>
            <a:r>
              <a:rPr lang="en-US" altLang="zh-CN" sz="2800" b="1" dirty="0">
                <a:solidFill>
                  <a:schemeClr val="bg1"/>
                </a:solidFill>
                <a:latin typeface="+mj-ea"/>
                <a:ea typeface="+mj-ea"/>
                <a:cs typeface="微软雅黑" panose="020B0503020204020204" charset="-122"/>
              </a:rPr>
              <a:t>03</a:t>
            </a:r>
            <a:r>
              <a:rPr lang="zh-CN" altLang="en-US" sz="2800" b="1" dirty="0">
                <a:solidFill>
                  <a:schemeClr val="bg1"/>
                </a:solidFill>
                <a:latin typeface="+mj-ea"/>
                <a:ea typeface="+mj-ea"/>
                <a:cs typeface="微软雅黑" panose="020B0503020204020204" charset="-122"/>
              </a:rPr>
              <a:t>有效性</a:t>
            </a:r>
            <a:endParaRPr lang="zh-CN" altLang="en-US" sz="2800" b="1" dirty="0">
              <a:solidFill>
                <a:schemeClr val="bg1"/>
              </a:solidFill>
              <a:latin typeface="+mj-ea"/>
              <a:ea typeface="+mj-ea"/>
              <a:cs typeface="微软雅黑" panose="020B0503020204020204" charset="-122"/>
            </a:endParaRPr>
          </a:p>
        </p:txBody>
      </p:sp>
      <p:pic>
        <p:nvPicPr>
          <p:cNvPr id="15" name="图片 14"/>
          <p:cNvPicPr>
            <a:picLocks noChangeAspect="1"/>
          </p:cNvPicPr>
          <p:nvPr>
            <p:custDataLst>
              <p:tags r:id="rId2"/>
            </p:custDataLst>
          </p:nvPr>
        </p:nvPicPr>
        <p:blipFill>
          <a:blip r:embed="rId3"/>
          <a:stretch>
            <a:fillRect/>
          </a:stretch>
        </p:blipFill>
        <p:spPr>
          <a:xfrm>
            <a:off x="10825480" y="-154940"/>
            <a:ext cx="1444625" cy="1444625"/>
          </a:xfrm>
          <a:prstGeom prst="rect">
            <a:avLst/>
          </a:prstGeom>
        </p:spPr>
      </p:pic>
      <p:graphicFrame>
        <p:nvGraphicFramePr>
          <p:cNvPr id="21" name="表格 20"/>
          <p:cNvGraphicFramePr/>
          <p:nvPr/>
        </p:nvGraphicFramePr>
        <p:xfrm>
          <a:off x="171450" y="1332865"/>
          <a:ext cx="11848465" cy="4612640"/>
        </p:xfrm>
        <a:graphic>
          <a:graphicData uri="http://schemas.openxmlformats.org/drawingml/2006/table">
            <a:tbl>
              <a:tblPr firstRow="1" bandRow="1">
                <a:tableStyleId>{1F468A6D-FD57-445B-983A-14EA8F392B02}</a:tableStyleId>
              </a:tblPr>
              <a:tblGrid>
                <a:gridCol w="4125595"/>
                <a:gridCol w="2863850"/>
                <a:gridCol w="4859020"/>
              </a:tblGrid>
              <a:tr h="588645">
                <a:tc>
                  <a:txBody>
                    <a:bodyPr/>
                    <a:p>
                      <a:pPr algn="ctr">
                        <a:lnSpc>
                          <a:spcPct val="100000"/>
                        </a:lnSpc>
                        <a:buNone/>
                      </a:pPr>
                      <a:r>
                        <a:rPr lang="zh-CN" altLang="en-US" sz="2000"/>
                        <a:t>指南</a:t>
                      </a:r>
                      <a:endParaRPr lang="zh-CN" altLang="en-US" sz="2000"/>
                    </a:p>
                  </a:txBody>
                  <a:tcPr anchor="ctr" anchorCtr="0"/>
                </a:tc>
                <a:tc>
                  <a:txBody>
                    <a:bodyPr/>
                    <a:p>
                      <a:pPr algn="ctr">
                        <a:lnSpc>
                          <a:spcPct val="100000"/>
                        </a:lnSpc>
                        <a:buNone/>
                      </a:pPr>
                      <a:endParaRPr lang="zh-CN" altLang="en-US" sz="2000"/>
                    </a:p>
                  </a:txBody>
                  <a:tcPr anchor="ctr" anchorCtr="0"/>
                </a:tc>
                <a:tc>
                  <a:txBody>
                    <a:bodyPr/>
                    <a:p>
                      <a:pPr algn="ctr">
                        <a:lnSpc>
                          <a:spcPct val="100000"/>
                        </a:lnSpc>
                        <a:buNone/>
                      </a:pPr>
                      <a:r>
                        <a:rPr lang="zh-CN" altLang="en-US" sz="2000"/>
                        <a:t>内容</a:t>
                      </a:r>
                      <a:endParaRPr lang="zh-CN" altLang="en-US" sz="2000"/>
                    </a:p>
                  </a:txBody>
                  <a:tcPr anchor="ctr" anchorCtr="0"/>
                </a:tc>
              </a:tr>
              <a:tr h="620395">
                <a:tc>
                  <a:txBody>
                    <a:bodyPr/>
                    <a:p>
                      <a:pPr algn="ctr">
                        <a:lnSpc>
                          <a:spcPct val="100000"/>
                        </a:lnSpc>
                        <a:buNone/>
                      </a:pPr>
                      <a:r>
                        <a:rPr lang="zh-CN" altLang="en-US" sz="1600" b="1"/>
                        <a:t>《中国荨麻疹诊疗指南（</a:t>
                      </a:r>
                      <a:r>
                        <a:rPr lang="en-US" altLang="zh-CN" sz="1600" b="1"/>
                        <a:t>2022</a:t>
                      </a:r>
                      <a:r>
                        <a:rPr lang="zh-CN" altLang="en-US" sz="1600" b="1"/>
                        <a:t>版）》</a:t>
                      </a:r>
                      <a:endParaRPr lang="zh-CN" altLang="en-US" sz="1600" b="1"/>
                    </a:p>
                  </a:txBody>
                  <a:tcPr anchor="ctr" anchorCtr="0"/>
                </a:tc>
                <a:tc>
                  <a:txBody>
                    <a:bodyPr/>
                    <a:p>
                      <a:pPr algn="ctr">
                        <a:lnSpc>
                          <a:spcPct val="100000"/>
                        </a:lnSpc>
                        <a:buNone/>
                      </a:pPr>
                      <a:r>
                        <a:rPr lang="zh-CN" altLang="en-US" sz="1000" b="1"/>
                        <a:t>中华医学会皮肤性病学分会尊麻疹研究中心</a:t>
                      </a:r>
                      <a:endParaRPr lang="zh-CN" altLang="en-US" sz="1000" b="1"/>
                    </a:p>
                  </a:txBody>
                  <a:tcPr anchor="ctr" anchorCtr="0"/>
                </a:tc>
                <a:tc>
                  <a:txBody>
                    <a:bodyPr/>
                    <a:p>
                      <a:pPr algn="ctr">
                        <a:lnSpc>
                          <a:spcPct val="100000"/>
                        </a:lnSpc>
                        <a:buNone/>
                      </a:pPr>
                      <a:r>
                        <a:rPr lang="zh-CN" altLang="en-US" sz="1600" b="1"/>
                        <a:t>推荐使用标准剂量的第二代抗组胺药物作为慢性荨麻疹的一线治疗，如依巴斯汀。</a:t>
                      </a:r>
                      <a:endParaRPr lang="zh-CN" altLang="en-US" sz="1600" b="1"/>
                    </a:p>
                  </a:txBody>
                  <a:tcPr anchor="ctr" anchorCtr="0"/>
                </a:tc>
              </a:tr>
              <a:tr h="681355">
                <a:tc>
                  <a:txBody>
                    <a:bodyPr/>
                    <a:p>
                      <a:pPr algn="ctr">
                        <a:lnSpc>
                          <a:spcPct val="100000"/>
                        </a:lnSpc>
                        <a:buNone/>
                      </a:pPr>
                      <a:r>
                        <a:rPr lang="zh-CN" altLang="en-US" sz="1600" b="1"/>
                        <a:t>《</a:t>
                      </a:r>
                      <a:r>
                        <a:rPr sz="1600" b="1"/>
                        <a:t>老年皮肤瘙痒症诊断与治疗专家共识</a:t>
                      </a:r>
                      <a:r>
                        <a:rPr lang="zh-CN" altLang="en-US" sz="1600" b="1"/>
                        <a:t>》</a:t>
                      </a:r>
                      <a:endParaRPr lang="zh-CN" altLang="en-US" sz="1600" b="1"/>
                    </a:p>
                  </a:txBody>
                  <a:tcPr anchor="ctr" anchorCtr="0"/>
                </a:tc>
                <a:tc>
                  <a:txBody>
                    <a:bodyPr/>
                    <a:p>
                      <a:pPr algn="ctr">
                        <a:lnSpc>
                          <a:spcPct val="100000"/>
                        </a:lnSpc>
                        <a:buNone/>
                      </a:pPr>
                      <a:r>
                        <a:rPr lang="zh-CN" altLang="en-US" sz="1000" b="1"/>
                        <a:t>中国中西医结合学会皮肤性病专业委员会老年皮肤病学组</a:t>
                      </a:r>
                      <a:endParaRPr lang="zh-CN" altLang="en-US" sz="1000" b="1"/>
                    </a:p>
                  </a:txBody>
                  <a:tcPr anchor="ctr" anchorCtr="0"/>
                </a:tc>
                <a:tc>
                  <a:txBody>
                    <a:bodyPr/>
                    <a:p>
                      <a:pPr algn="ctr">
                        <a:lnSpc>
                          <a:spcPct val="100000"/>
                        </a:lnSpc>
                        <a:buNone/>
                      </a:pPr>
                      <a:r>
                        <a:rPr lang="zh-CN" altLang="en-US" sz="1600" b="1"/>
                        <a:t>我们建议老年皮肤瘙痒症使用第二代抗组胺药。如依巴斯汀</a:t>
                      </a:r>
                      <a:endParaRPr lang="zh-CN" altLang="en-US" sz="1600" b="1"/>
                    </a:p>
                  </a:txBody>
                  <a:tcPr anchor="ctr" anchorCtr="0"/>
                </a:tc>
              </a:tr>
              <a:tr h="741045">
                <a:tc>
                  <a:txBody>
                    <a:bodyPr/>
                    <a:p>
                      <a:pPr algn="ctr">
                        <a:lnSpc>
                          <a:spcPct val="100000"/>
                        </a:lnSpc>
                        <a:buNone/>
                      </a:pPr>
                      <a:r>
                        <a:rPr lang="zh-CN" altLang="en-US" sz="1600" b="1"/>
                        <a:t>《</a:t>
                      </a:r>
                      <a:r>
                        <a:rPr sz="1600" b="1"/>
                        <a:t>湿疹皮炎类皮肤病中西医结合药物治疗专家共识</a:t>
                      </a:r>
                      <a:r>
                        <a:rPr lang="zh-CN" altLang="en-US" sz="1600" b="1"/>
                        <a:t>》</a:t>
                      </a:r>
                      <a:endParaRPr lang="zh-CN" altLang="en-US" sz="1600" b="1"/>
                    </a:p>
                  </a:txBody>
                  <a:tcPr anchor="ctr" anchorCtr="0"/>
                </a:tc>
                <a:tc>
                  <a:txBody>
                    <a:bodyPr/>
                    <a:p>
                      <a:pPr algn="ctr">
                        <a:lnSpc>
                          <a:spcPct val="100000"/>
                        </a:lnSpc>
                        <a:buNone/>
                      </a:pPr>
                      <a:r>
                        <a:rPr lang="zh-CN" altLang="en-US" sz="1000" b="1"/>
                        <a:t>中国中西医结合学会皮肤性病专业委员会环境与职业性皮肤病学组</a:t>
                      </a:r>
                      <a:endParaRPr lang="zh-CN" altLang="en-US" sz="1000" b="1"/>
                    </a:p>
                    <a:p>
                      <a:pPr algn="ctr">
                        <a:lnSpc>
                          <a:spcPct val="100000"/>
                        </a:lnSpc>
                        <a:buNone/>
                      </a:pPr>
                      <a:r>
                        <a:rPr lang="zh-CN" altLang="en-US" sz="1000" b="1"/>
                        <a:t>中国老年保健医学研究会皮肤科分会</a:t>
                      </a:r>
                      <a:endParaRPr lang="zh-CN" altLang="en-US" sz="1000" b="1"/>
                    </a:p>
                    <a:p>
                      <a:pPr algn="ctr">
                        <a:lnSpc>
                          <a:spcPct val="100000"/>
                        </a:lnSpc>
                        <a:buNone/>
                      </a:pPr>
                      <a:r>
                        <a:rPr lang="zh-CN" altLang="en-US" sz="1000" b="1"/>
                        <a:t>中国中药协会皮肤病药物研究专业委员会</a:t>
                      </a:r>
                      <a:endParaRPr lang="zh-CN" altLang="en-US" sz="1000" b="1"/>
                    </a:p>
                  </a:txBody>
                  <a:tcPr anchor="ctr" anchorCtr="0"/>
                </a:tc>
                <a:tc>
                  <a:txBody>
                    <a:bodyPr/>
                    <a:p>
                      <a:pPr algn="ctr">
                        <a:lnSpc>
                          <a:spcPct val="100000"/>
                        </a:lnSpc>
                        <a:buNone/>
                      </a:pPr>
                      <a:r>
                        <a:rPr lang="zh-CN" altLang="en-US" sz="1600" b="1"/>
                        <a:t>老年患者：抗组胺药首选二代非镇静性药物。</a:t>
                      </a:r>
                      <a:endParaRPr lang="zh-CN" altLang="en-US" sz="1600" b="1"/>
                    </a:p>
                  </a:txBody>
                  <a:tcPr anchor="ctr" anchorCtr="0"/>
                </a:tc>
              </a:tr>
              <a:tr h="381000">
                <a:tc>
                  <a:txBody>
                    <a:bodyPr/>
                    <a:p>
                      <a:pPr algn="ctr">
                        <a:lnSpc>
                          <a:spcPct val="100000"/>
                        </a:lnSpc>
                        <a:buNone/>
                      </a:pPr>
                      <a:r>
                        <a:rPr sz="1600" b="1"/>
                        <a:t>《中国斑秃诊疗指南(2019)</a:t>
                      </a:r>
                      <a:r>
                        <a:rPr sz="1600" b="1"/>
                        <a:t>》</a:t>
                      </a:r>
                      <a:endParaRPr sz="1600" b="1"/>
                    </a:p>
                  </a:txBody>
                  <a:tcPr anchor="ctr" anchorCtr="0"/>
                </a:tc>
                <a:tc>
                  <a:txBody>
                    <a:bodyPr/>
                    <a:p>
                      <a:pPr algn="ctr">
                        <a:lnSpc>
                          <a:spcPct val="100000"/>
                        </a:lnSpc>
                        <a:buClrTx/>
                        <a:buSzTx/>
                        <a:buNone/>
                      </a:pPr>
                      <a:r>
                        <a:rPr lang="zh-CN" altLang="en-US" sz="1000" b="1"/>
                        <a:t>中华医学会皮肤性病学分会毛发学组</a:t>
                      </a:r>
                      <a:endParaRPr lang="zh-CN" altLang="en-US" sz="1000" b="1"/>
                    </a:p>
                  </a:txBody>
                  <a:tcPr anchor="ctr" anchorCtr="0"/>
                </a:tc>
                <a:tc>
                  <a:txBody>
                    <a:bodyPr/>
                    <a:p>
                      <a:pPr algn="ctr">
                        <a:lnSpc>
                          <a:spcPct val="100000"/>
                        </a:lnSpc>
                        <a:buNone/>
                      </a:pPr>
                      <a:r>
                        <a:rPr lang="zh-CN" altLang="en-US" sz="1600" b="1"/>
                        <a:t>近年来，国内外有研究报道一些新的药物或治疗方式对AA有一定疗效，如口服JAK抑制剂、抗组胺药物如依巴斯汀</a:t>
                      </a:r>
                      <a:endParaRPr lang="zh-CN" altLang="en-US" sz="1600" b="1"/>
                    </a:p>
                  </a:txBody>
                  <a:tcPr anchor="ctr" anchorCtr="0"/>
                </a:tc>
              </a:tr>
              <a:tr h="381000">
                <a:tc>
                  <a:txBody>
                    <a:bodyPr/>
                    <a:p>
                      <a:pPr algn="ctr">
                        <a:lnSpc>
                          <a:spcPct val="100000"/>
                        </a:lnSpc>
                        <a:buNone/>
                      </a:pPr>
                      <a:r>
                        <a:rPr sz="1600" b="1"/>
                        <a:t>《中国儿童咳嗽诊断与治疗临床实践指南(2023基层版）》</a:t>
                      </a:r>
                      <a:endParaRPr sz="1600" b="1"/>
                    </a:p>
                  </a:txBody>
                  <a:tcPr anchor="ctr" anchorCtr="0"/>
                </a:tc>
                <a:tc>
                  <a:txBody>
                    <a:bodyPr/>
                    <a:p>
                      <a:pPr algn="ctr">
                        <a:lnSpc>
                          <a:spcPct val="100000"/>
                        </a:lnSpc>
                        <a:buClrTx/>
                        <a:buSzTx/>
                        <a:buNone/>
                      </a:pPr>
                      <a:r>
                        <a:rPr lang="zh-CN" altLang="en-US" sz="1000" b="1"/>
                        <a:t>中华医学会儿科学分会临床药理学组</a:t>
                      </a:r>
                      <a:endParaRPr lang="zh-CN" altLang="en-US" sz="1000" b="1"/>
                    </a:p>
                    <a:p>
                      <a:pPr algn="ctr">
                        <a:lnSpc>
                          <a:spcPct val="100000"/>
                        </a:lnSpc>
                        <a:buClrTx/>
                        <a:buSzTx/>
                        <a:buNone/>
                      </a:pPr>
                      <a:r>
                        <a:rPr lang="zh-CN" altLang="en-US" sz="1000" b="1"/>
                        <a:t>国家儿童健康与疾病临床医学研究中心</a:t>
                      </a:r>
                      <a:endParaRPr lang="zh-CN" altLang="en-US" sz="1000" b="1"/>
                    </a:p>
                    <a:p>
                      <a:pPr algn="ctr">
                        <a:lnSpc>
                          <a:spcPct val="100000"/>
                        </a:lnSpc>
                        <a:buClrTx/>
                        <a:buSzTx/>
                        <a:buNone/>
                      </a:pPr>
                      <a:r>
                        <a:rPr lang="zh-CN" altLang="en-US" sz="1000" b="1"/>
                        <a:t>中华医学会儿科学分会呼吸学组</a:t>
                      </a:r>
                      <a:endParaRPr lang="zh-CN" altLang="en-US" sz="1000" b="1"/>
                    </a:p>
                    <a:p>
                      <a:pPr algn="ctr">
                        <a:lnSpc>
                          <a:spcPct val="100000"/>
                        </a:lnSpc>
                        <a:buClrTx/>
                        <a:buSzTx/>
                        <a:buNone/>
                      </a:pPr>
                      <a:r>
                        <a:rPr lang="zh-CN" altLang="en-US" sz="1000" b="1"/>
                        <a:t>中国医师协会儿科医师分会儿童呼吸专业委员会</a:t>
                      </a:r>
                      <a:endParaRPr lang="zh-CN" altLang="en-US" sz="1000" b="1"/>
                    </a:p>
                    <a:p>
                      <a:pPr algn="ctr">
                        <a:lnSpc>
                          <a:spcPct val="100000"/>
                        </a:lnSpc>
                        <a:buClrTx/>
                        <a:buSzTx/>
                        <a:buNone/>
                      </a:pPr>
                      <a:r>
                        <a:rPr lang="zh-CN" altLang="en-US" sz="1000" b="1"/>
                        <a:t>中国妇幼保健协会儿童变态反应专业委员会呼吸学组</a:t>
                      </a:r>
                      <a:endParaRPr lang="zh-CN" altLang="en-US" sz="1000" b="1"/>
                    </a:p>
                    <a:p>
                      <a:pPr algn="ctr">
                        <a:lnSpc>
                          <a:spcPct val="100000"/>
                        </a:lnSpc>
                        <a:buClrTx/>
                        <a:buSzTx/>
                        <a:buNone/>
                      </a:pPr>
                      <a:r>
                        <a:rPr lang="zh-CN" altLang="en-US" sz="1000" b="1"/>
                        <a:t>中华儿科杂志编辑委员会</a:t>
                      </a:r>
                      <a:endParaRPr lang="zh-CN" altLang="en-US" sz="1000" b="1"/>
                    </a:p>
                  </a:txBody>
                  <a:tcPr anchor="ctr" anchorCtr="0"/>
                </a:tc>
                <a:tc>
                  <a:txBody>
                    <a:bodyPr/>
                    <a:p>
                      <a:pPr algn="ctr">
                        <a:lnSpc>
                          <a:spcPct val="100000"/>
                        </a:lnSpc>
                        <a:buNone/>
                      </a:pPr>
                      <a:r>
                        <a:rPr lang="zh-CN" altLang="en-US" sz="1600" b="1"/>
                        <a:t>对于变应性鼻炎引起的上气道咳嗽综合征（upperairwaycoughsyndrome,UACS）患</a:t>
                      </a:r>
                      <a:endParaRPr lang="zh-CN" altLang="en-US" sz="1600" b="1"/>
                    </a:p>
                    <a:p>
                      <a:pPr algn="ctr">
                        <a:lnSpc>
                          <a:spcPct val="100000"/>
                        </a:lnSpc>
                        <a:buNone/>
                      </a:pPr>
                      <a:r>
                        <a:rPr lang="zh-CN" altLang="en-US" sz="1600" b="1"/>
                        <a:t>儿，推荐口服第2代抗组胺药（1B）如依巴斯汀。</a:t>
                      </a:r>
                      <a:endParaRPr lang="zh-CN" altLang="en-US" sz="1600" b="1"/>
                    </a:p>
                  </a:txBody>
                  <a:tcPr anchor="ctr" anchorCtr="0"/>
                </a:tc>
              </a:tr>
            </a:tbl>
          </a:graphicData>
        </a:graphic>
      </p:graphicFrame>
    </p:spTree>
    <p:custDataLst>
      <p:tags r:id="rId4"/>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40" name="组合 139"/>
          <p:cNvGrpSpPr/>
          <p:nvPr/>
        </p:nvGrpSpPr>
        <p:grpSpPr>
          <a:xfrm>
            <a:off x="12065" y="6116320"/>
            <a:ext cx="12192000" cy="743585"/>
            <a:chOff x="1" y="4569910"/>
            <a:chExt cx="12192000" cy="2296233"/>
          </a:xfrm>
          <a:solidFill>
            <a:srgbClr val="5CB6D9">
              <a:alpha val="38000"/>
            </a:srgbClr>
          </a:solidFill>
        </p:grpSpPr>
        <p:sp>
          <p:nvSpPr>
            <p:cNvPr id="145" name="任意多边形 144"/>
            <p:cNvSpPr/>
            <p:nvPr/>
          </p:nvSpPr>
          <p:spPr>
            <a:xfrm>
              <a:off x="1" y="4569910"/>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42" name="任意多边形 141"/>
            <p:cNvSpPr/>
            <p:nvPr/>
          </p:nvSpPr>
          <p:spPr>
            <a:xfrm>
              <a:off x="1" y="5245922"/>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100000">
                      <a:srgbClr val="F9F8CA"/>
                    </a:gs>
                    <a:gs pos="6000">
                      <a:srgbClr val="4EAADD"/>
                    </a:gs>
                  </a:gsLst>
                  <a:lin ang="18900000" scaled="1"/>
                </a:gradFill>
                <a:cs typeface="微软雅黑" panose="020B0503020204020204" charset="-122"/>
              </a:endParaRPr>
            </a:p>
          </p:txBody>
        </p:sp>
        <p:sp>
          <p:nvSpPr>
            <p:cNvPr id="144" name="任意多边形 143"/>
            <p:cNvSpPr/>
            <p:nvPr/>
          </p:nvSpPr>
          <p:spPr>
            <a:xfrm>
              <a:off x="1" y="4881054"/>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grpSp>
      <p:sp>
        <p:nvSpPr>
          <p:cNvPr id="4" name="矩形 3"/>
          <p:cNvSpPr/>
          <p:nvPr/>
        </p:nvSpPr>
        <p:spPr>
          <a:xfrm>
            <a:off x="0" y="235331"/>
            <a:ext cx="3897748" cy="643345"/>
          </a:xfrm>
          <a:prstGeom prst="rect">
            <a:avLst/>
          </a:prstGeom>
          <a:solidFill>
            <a:srgbClr val="4EA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微软雅黑" panose="020B0503020204020204" charset="-122"/>
            </a:endParaRPr>
          </a:p>
        </p:txBody>
      </p:sp>
      <p:sp>
        <p:nvSpPr>
          <p:cNvPr id="5" name="矩形 4"/>
          <p:cNvSpPr/>
          <p:nvPr/>
        </p:nvSpPr>
        <p:spPr>
          <a:xfrm>
            <a:off x="276225" y="839387"/>
            <a:ext cx="4053072" cy="78577"/>
          </a:xfrm>
          <a:prstGeom prst="rect">
            <a:avLst/>
          </a:prstGeom>
          <a:solidFill>
            <a:srgbClr val="83C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矩形 1"/>
          <p:cNvSpPr/>
          <p:nvPr/>
        </p:nvSpPr>
        <p:spPr>
          <a:xfrm>
            <a:off x="4057415" y="617967"/>
            <a:ext cx="112215" cy="442840"/>
          </a:xfrm>
          <a:prstGeom prst="rect">
            <a:avLst/>
          </a:prstGeom>
          <a:solidFill>
            <a:srgbClr val="A6D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微软雅黑" panose="020B0503020204020204" charset="-122"/>
            </a:endParaRPr>
          </a:p>
        </p:txBody>
      </p:sp>
      <p:sp>
        <p:nvSpPr>
          <p:cNvPr id="3" name="文本框 2"/>
          <p:cNvSpPr txBox="1"/>
          <p:nvPr/>
        </p:nvSpPr>
        <p:spPr>
          <a:xfrm>
            <a:off x="657175" y="293091"/>
            <a:ext cx="2476500" cy="521970"/>
          </a:xfrm>
          <a:prstGeom prst="rect">
            <a:avLst/>
          </a:prstGeom>
          <a:noFill/>
        </p:spPr>
        <p:txBody>
          <a:bodyPr wrap="square" rtlCol="0">
            <a:spAutoFit/>
          </a:bodyPr>
          <a:p>
            <a:r>
              <a:rPr lang="en-US" altLang="zh-CN" sz="2800" b="1" dirty="0">
                <a:solidFill>
                  <a:schemeClr val="bg1"/>
                </a:solidFill>
                <a:latin typeface="+mj-ea"/>
                <a:ea typeface="+mj-ea"/>
                <a:cs typeface="微软雅黑" panose="020B0503020204020204" charset="-122"/>
              </a:rPr>
              <a:t>04</a:t>
            </a:r>
            <a:r>
              <a:rPr lang="zh-CN" altLang="en-US" sz="2800" b="1" dirty="0">
                <a:solidFill>
                  <a:schemeClr val="bg1"/>
                </a:solidFill>
                <a:latin typeface="+mj-ea"/>
                <a:ea typeface="+mj-ea"/>
                <a:cs typeface="微软雅黑" panose="020B0503020204020204" charset="-122"/>
              </a:rPr>
              <a:t>创新性</a:t>
            </a:r>
            <a:endParaRPr lang="zh-CN" altLang="en-US" sz="2800" b="1" dirty="0">
              <a:solidFill>
                <a:schemeClr val="bg1"/>
              </a:solidFill>
              <a:latin typeface="+mj-ea"/>
              <a:ea typeface="+mj-ea"/>
              <a:cs typeface="微软雅黑" panose="020B0503020204020204" charset="-122"/>
            </a:endParaRPr>
          </a:p>
        </p:txBody>
      </p:sp>
      <p:sp>
        <p:nvSpPr>
          <p:cNvPr id="6" name="文本框 5"/>
          <p:cNvSpPr txBox="1"/>
          <p:nvPr/>
        </p:nvSpPr>
        <p:spPr>
          <a:xfrm>
            <a:off x="2128520" y="1376045"/>
            <a:ext cx="8464550" cy="4462145"/>
          </a:xfrm>
          <a:prstGeom prst="rect">
            <a:avLst/>
          </a:prstGeom>
          <a:noFill/>
        </p:spPr>
        <p:txBody>
          <a:bodyPr wrap="square" rtlCol="0" anchor="t">
            <a:noAutofit/>
          </a:bodyPr>
          <a:p>
            <a:pPr indent="0" fontAlgn="auto">
              <a:lnSpc>
                <a:spcPct val="300000"/>
              </a:lnSpc>
            </a:pPr>
            <a:r>
              <a:rPr lang="zh-CN" altLang="en-US" b="1" noProof="0" dirty="0">
                <a:solidFill>
                  <a:schemeClr val="tx1"/>
                </a:solidFill>
                <a:latin typeface="微软雅黑" panose="020B0503020204020204" charset="-122"/>
                <a:ea typeface="微软雅黑" panose="020B0503020204020204" charset="-122"/>
                <a:cs typeface="+mn-ea"/>
              </a:rPr>
              <a:t>本品成分结构明确，药理作用显著，安全性好</a:t>
            </a:r>
            <a:endParaRPr lang="zh-CN" altLang="en-US" b="1" noProof="0" dirty="0">
              <a:solidFill>
                <a:schemeClr val="tx1"/>
              </a:solidFill>
              <a:latin typeface="微软雅黑" panose="020B0503020204020204" charset="-122"/>
              <a:ea typeface="微软雅黑" panose="020B0503020204020204" charset="-122"/>
              <a:cs typeface="+mn-ea"/>
            </a:endParaRPr>
          </a:p>
          <a:p>
            <a:pPr indent="0" fontAlgn="auto">
              <a:lnSpc>
                <a:spcPct val="300000"/>
              </a:lnSpc>
            </a:pPr>
            <a:r>
              <a:rPr lang="zh-CN" altLang="en-US" b="1" noProof="0" dirty="0">
                <a:solidFill>
                  <a:schemeClr val="tx1"/>
                </a:solidFill>
                <a:latin typeface="微软雅黑" panose="020B0503020204020204" charset="-122"/>
                <a:ea typeface="微软雅黑" panose="020B0503020204020204" charset="-122"/>
                <a:cs typeface="+mn-ea"/>
              </a:rPr>
              <a:t>溶液剂型：</a:t>
            </a:r>
            <a:endParaRPr lang="zh-CN" altLang="en-US" b="1" noProof="0" dirty="0">
              <a:solidFill>
                <a:schemeClr val="tx1"/>
              </a:solidFill>
              <a:latin typeface="微软雅黑" panose="020B0503020204020204" charset="-122"/>
              <a:ea typeface="微软雅黑" panose="020B0503020204020204" charset="-122"/>
              <a:cs typeface="+mn-ea"/>
            </a:endParaRPr>
          </a:p>
          <a:p>
            <a:pPr indent="0" fontAlgn="auto">
              <a:lnSpc>
                <a:spcPct val="300000"/>
              </a:lnSpc>
            </a:pPr>
            <a:r>
              <a:rPr lang="zh-CN" altLang="en-US" b="1" noProof="0" dirty="0">
                <a:solidFill>
                  <a:schemeClr val="tx1"/>
                </a:solidFill>
                <a:latin typeface="微软雅黑" panose="020B0503020204020204" charset="-122"/>
                <a:ea typeface="微软雅黑" panose="020B0503020204020204" charset="-122"/>
                <a:cs typeface="+mn-ea"/>
              </a:rPr>
              <a:t>目前依巴斯汀该品种仅有片剂剂型，儿童患者需掰开使用，造成服用剂量不精确，且易造成浪费。依巴斯汀口服溶液可以精确调整剂量，更适用于2-11岁的儿童，提高儿童患者依从性。</a:t>
            </a:r>
            <a:endParaRPr lang="zh-CN" altLang="en-US" b="1" noProof="0" dirty="0">
              <a:solidFill>
                <a:schemeClr val="tx1"/>
              </a:solidFill>
              <a:latin typeface="微软雅黑" panose="020B0503020204020204" charset="-122"/>
              <a:ea typeface="微软雅黑" panose="020B0503020204020204" charset="-122"/>
              <a:cs typeface="+mn-ea"/>
            </a:endParaRPr>
          </a:p>
        </p:txBody>
      </p:sp>
      <p:pic>
        <p:nvPicPr>
          <p:cNvPr id="7" name="图片 6"/>
          <p:cNvPicPr>
            <a:picLocks noChangeAspect="1"/>
          </p:cNvPicPr>
          <p:nvPr>
            <p:custDataLst>
              <p:tags r:id="rId2"/>
            </p:custDataLst>
          </p:nvPr>
        </p:nvPicPr>
        <p:blipFill>
          <a:blip r:embed="rId3"/>
          <a:stretch>
            <a:fillRect/>
          </a:stretch>
        </p:blipFill>
        <p:spPr>
          <a:xfrm>
            <a:off x="10825480" y="-154940"/>
            <a:ext cx="1444625" cy="1444625"/>
          </a:xfrm>
          <a:prstGeom prst="rect">
            <a:avLst/>
          </a:prstGeom>
        </p:spPr>
      </p:pic>
    </p:spTree>
    <p:custDataLst>
      <p:tags r:id="rId4"/>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1.xml><?xml version="1.0" encoding="utf-8"?>
<p:tagLst xmlns:p="http://schemas.openxmlformats.org/presentationml/2006/main">
  <p:tag name="KSO_WM_UNIT_PLACING_PICTURE_USER_VIEWPORT" val="{&quot;height&quot;:9600,&quot;width&quot;:9600}"/>
</p:tagLst>
</file>

<file path=ppt/tags/tag10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3.xml><?xml version="1.0" encoding="utf-8"?>
<p:tagLst xmlns:p="http://schemas.openxmlformats.org/presentationml/2006/main">
  <p:tag name="KSO_WM_UNIT_PLACING_PICTURE_USER_VIEWPORT" val="{&quot;height&quot;:9600,&quot;width&quot;:9600}"/>
</p:tagLst>
</file>

<file path=ppt/tags/tag10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5.xml><?xml version="1.0" encoding="utf-8"?>
<p:tagLst xmlns:p="http://schemas.openxmlformats.org/presentationml/2006/main">
  <p:tag name="resource_record_key" val="{&quot;13&quot;:[19951220,4364974],&quot;29&quot;:[20426303,20750925,20740270,20426325,20426248]}"/>
  <p:tag name="commondata" val="eyJoZGlkIjoiZGFkNTBjYmIwNTIzYzFkOTU1ZTRlNDhkNjUxMDBjOWEifQ=="/>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PA" val="v4.1.3"/>
</p:tagLst>
</file>

<file path=ppt/tags/tag64.xml><?xml version="1.0" encoding="utf-8"?>
<p:tagLst xmlns:p="http://schemas.openxmlformats.org/presentationml/2006/main">
  <p:tag name="KSO_WM_UNIT_PLACING_PICTURE_USER_VIEWPORT" val="{&quot;height&quot;:9600,&quot;width&quot;:9600}"/>
</p:tagLst>
</file>

<file path=ppt/tags/tag65.xml><?xml version="1.0" encoding="utf-8"?>
<p:tagLst xmlns:p="http://schemas.openxmlformats.org/presentationml/2006/main">
  <p:tag name="KSO_WM_DIAGRAM_VIRTUALLY_FRAME" val="{&quot;height&quot;:532.85,&quot;left&quot;:557.3907874015748,&quot;top&quot;:43.25,&quot;width&quot;:386.0141732283467}"/>
</p:tagLst>
</file>

<file path=ppt/tags/tag66.xml><?xml version="1.0" encoding="utf-8"?>
<p:tagLst xmlns:p="http://schemas.openxmlformats.org/presentationml/2006/main">
  <p:tag name="KSO_WM_DIAGRAM_VIRTUALLY_FRAME" val="{&quot;height&quot;:532.85,&quot;left&quot;:557.3907874015748,&quot;top&quot;:43.25,&quot;width&quot;:386.0141732283467}"/>
</p:tagLst>
</file>

<file path=ppt/tags/tag67.xml><?xml version="1.0" encoding="utf-8"?>
<p:tagLst xmlns:p="http://schemas.openxmlformats.org/presentationml/2006/main">
  <p:tag name="KSO_WM_DIAGRAM_VIRTUALLY_FRAME" val="{&quot;height&quot;:532.85,&quot;left&quot;:557.3907874015748,&quot;top&quot;:43.25,&quot;width&quot;:386.0141732283467}"/>
</p:tagLst>
</file>

<file path=ppt/tags/tag68.xml><?xml version="1.0" encoding="utf-8"?>
<p:tagLst xmlns:p="http://schemas.openxmlformats.org/presentationml/2006/main">
  <p:tag name="KSO_WM_DIAGRAM_VIRTUALLY_FRAME" val="{&quot;height&quot;:532.85,&quot;left&quot;:557.3907874015748,&quot;top&quot;:43.25,&quot;width&quot;:386.0141732283467}"/>
</p:tagLst>
</file>

<file path=ppt/tags/tag69.xml><?xml version="1.0" encoding="utf-8"?>
<p:tagLst xmlns:p="http://schemas.openxmlformats.org/presentationml/2006/main">
  <p:tag name="KSO_WM_DIAGRAM_VIRTUALLY_FRAME" val="{&quot;height&quot;:532.85,&quot;left&quot;:557.3907874015748,&quot;top&quot;:43.25,&quot;width&quot;:386.0141732283467}"/>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532.85,&quot;left&quot;:557.3907874015748,&quot;top&quot;:43.25,&quot;width&quot;:386.0141732283467}"/>
</p:tagLst>
</file>

<file path=ppt/tags/tag71.xml><?xml version="1.0" encoding="utf-8"?>
<p:tagLst xmlns:p="http://schemas.openxmlformats.org/presentationml/2006/main">
  <p:tag name="KSO_WM_DIAGRAM_VIRTUALLY_FRAME" val="{&quot;height&quot;:532.85,&quot;left&quot;:557.3907874015748,&quot;top&quot;:43.25,&quot;width&quot;:386.0141732283467}"/>
</p:tagLst>
</file>

<file path=ppt/tags/tag72.xml><?xml version="1.0" encoding="utf-8"?>
<p:tagLst xmlns:p="http://schemas.openxmlformats.org/presentationml/2006/main">
  <p:tag name="KSO_WM_DIAGRAM_VIRTUALLY_FRAME" val="{&quot;height&quot;:532.85,&quot;left&quot;:557.3907874015748,&quot;top&quot;:43.25,&quot;width&quot;:386.0141732283467}"/>
</p:tagLst>
</file>

<file path=ppt/tags/tag73.xml><?xml version="1.0" encoding="utf-8"?>
<p:tagLst xmlns:p="http://schemas.openxmlformats.org/presentationml/2006/main">
  <p:tag name="KSO_WM_DIAGRAM_VIRTUALLY_FRAME" val="{&quot;height&quot;:532.85,&quot;left&quot;:557.3907874015748,&quot;top&quot;:43.25,&quot;width&quot;:386.0141732283467}"/>
</p:tagLst>
</file>

<file path=ppt/tags/tag74.xml><?xml version="1.0" encoding="utf-8"?>
<p:tagLst xmlns:p="http://schemas.openxmlformats.org/presentationml/2006/main">
  <p:tag name="KSO_WM_DIAGRAM_VIRTUALLY_FRAME" val="{&quot;height&quot;:532.85,&quot;left&quot;:557.3907874015748,&quot;top&quot;:43.25,&quot;width&quot;:386.0141732283467}"/>
</p:tagLst>
</file>

<file path=ppt/tags/tag75.xml><?xml version="1.0" encoding="utf-8"?>
<p:tagLst xmlns:p="http://schemas.openxmlformats.org/presentationml/2006/main">
  <p:tag name="KSO_WM_DIAGRAM_VIRTUALLY_FRAME" val="{&quot;height&quot;:532.85,&quot;left&quot;:557.3907874015748,&quot;top&quot;:43.25,&quot;width&quot;:386.0141732283467}"/>
</p:tagLst>
</file>

<file path=ppt/tags/tag76.xml><?xml version="1.0" encoding="utf-8"?>
<p:tagLst xmlns:p="http://schemas.openxmlformats.org/presentationml/2006/main">
  <p:tag name="KSO_WM_DIAGRAM_VIRTUALLY_FRAME" val="{&quot;height&quot;:532.85,&quot;left&quot;:557.3907874015748,&quot;top&quot;:43.25,&quot;width&quot;:386.0141732283467}"/>
</p:tagLst>
</file>

<file path=ppt/tags/tag77.xml><?xml version="1.0" encoding="utf-8"?>
<p:tagLst xmlns:p="http://schemas.openxmlformats.org/presentationml/2006/main">
  <p:tag name="KSO_WM_DIAGRAM_VIRTUALLY_FRAME" val="{&quot;height&quot;:532.85,&quot;left&quot;:557.3907874015748,&quot;top&quot;:43.25,&quot;width&quot;:386.0141732283467}"/>
</p:tagLst>
</file>

<file path=ppt/tags/tag78.xml><?xml version="1.0" encoding="utf-8"?>
<p:tagLst xmlns:p="http://schemas.openxmlformats.org/presentationml/2006/main">
  <p:tag name="KSO_WM_DIAGRAM_VIRTUALLY_FRAME" val="{&quot;height&quot;:532.85,&quot;left&quot;:557.3907874015748,&quot;top&quot;:43.25,&quot;width&quot;:386.0141732283467}"/>
</p:tagLst>
</file>

<file path=ppt/tags/tag79.xml><?xml version="1.0" encoding="utf-8"?>
<p:tagLst xmlns:p="http://schemas.openxmlformats.org/presentationml/2006/main">
  <p:tag name="KSO_WM_DIAGRAM_VIRTUALLY_FRAME" val="{&quot;height&quot;:532.85,&quot;left&quot;:557.3907874015748,&quot;top&quot;:43.25,&quot;width&quot;:386.014173228346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532.85,&quot;left&quot;:557.3907874015748,&quot;top&quot;:43.25,&quot;width&quot;:386.0141732283467}"/>
</p:tagLst>
</file>

<file path=ppt/tags/tag81.xml><?xml version="1.0" encoding="utf-8"?>
<p:tagLst xmlns:p="http://schemas.openxmlformats.org/presentationml/2006/main">
  <p:tag name="KSO_WM_DIAGRAM_VIRTUALLY_FRAME" val="{&quot;height&quot;:532.85,&quot;left&quot;:557.3907874015748,&quot;top&quot;:43.25,&quot;width&quot;:386.0141732283467}"/>
</p:tagLst>
</file>

<file path=ppt/tags/tag82.xml><?xml version="1.0" encoding="utf-8"?>
<p:tagLst xmlns:p="http://schemas.openxmlformats.org/presentationml/2006/main">
  <p:tag name="KSO_WM_DIAGRAM_VIRTUALLY_FRAME" val="{&quot;height&quot;:532.85,&quot;left&quot;:557.3907874015748,&quot;top&quot;:43.25,&quot;width&quot;:386.0141732283467}"/>
</p:tagLst>
</file>

<file path=ppt/tags/tag83.xml><?xml version="1.0" encoding="utf-8"?>
<p:tagLst xmlns:p="http://schemas.openxmlformats.org/presentationml/2006/main">
  <p:tag name="KSO_WM_DIAGRAM_VIRTUALLY_FRAME" val="{&quot;height&quot;:532.85,&quot;left&quot;:557.3907874015748,&quot;top&quot;:43.25,&quot;width&quot;:386.0141732283467}"/>
</p:tagLst>
</file>

<file path=ppt/tags/tag84.xml><?xml version="1.0" encoding="utf-8"?>
<p:tagLst xmlns:p="http://schemas.openxmlformats.org/presentationml/2006/main">
  <p:tag name="KSO_WM_DIAGRAM_VIRTUALLY_FRAME" val="{&quot;height&quot;:532.85,&quot;left&quot;:557.3907874015748,&quot;top&quot;:43.25,&quot;width&quot;:386.0141732283467}"/>
</p:tagLst>
</file>

<file path=ppt/tags/tag8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p="http://schemas.openxmlformats.org/presentationml/2006/main">
  <p:tag name="KSO_WM_UNIT_PLACING_PICTURE_USER_VIEWPORT" val="{&quot;height&quot;:9600,&quot;width&quot;:9600}"/>
</p:tagLst>
</file>

<file path=ppt/tags/tag8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p="http://schemas.openxmlformats.org/presentationml/2006/main">
  <p:tag name="KSO_WM_UNIT_PLACING_PICTURE_USER_VIEWPORT" val="{&quot;height&quot;:9600,&quot;width&quot;:9600}"/>
</p:tagLst>
</file>

<file path=ppt/tags/tag8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PLACING_PICTURE_USER_VIEWPORT" val="{&quot;height&quot;:9600,&quot;width&quot;:9600}"/>
</p:tagLst>
</file>

<file path=ppt/tags/tag9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p="http://schemas.openxmlformats.org/presentationml/2006/main">
  <p:tag name="KSO_WM_UNIT_PLACING_PICTURE_USER_VIEWPORT" val="{&quot;height&quot;:9600,&quot;width&quot;:9600}"/>
</p:tagLst>
</file>

<file path=ppt/tags/tag9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p="http://schemas.openxmlformats.org/presentationml/2006/main">
  <p:tag name="KSO_WM_UNIT_PLACING_PICTURE_USER_VIEWPORT" val="{&quot;height&quot;:9600,&quot;width&quot;:9600}"/>
</p:tagLst>
</file>

<file path=ppt/tags/tag95.xml><?xml version="1.0" encoding="utf-8"?>
<p:tagLst xmlns:p="http://schemas.openxmlformats.org/presentationml/2006/main">
  <p:tag name="TABLE_ENDDRAG_ORIGIN_RECT" val="800*392"/>
  <p:tag name="TABLE_ENDDRAG_RECT" val="90*89*800*392"/>
</p:tagLst>
</file>

<file path=ppt/tags/tag9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7.xml><?xml version="1.0" encoding="utf-8"?>
<p:tagLst xmlns:p="http://schemas.openxmlformats.org/presentationml/2006/main">
  <p:tag name="KSO_WM_UNIT_PLACING_PICTURE_USER_VIEWPORT" val="{&quot;height&quot;:9600,&quot;width&quot;:9600}"/>
</p:tagLst>
</file>

<file path=ppt/tags/tag9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9.xml><?xml version="1.0" encoding="utf-8"?>
<p:tagLst xmlns:p="http://schemas.openxmlformats.org/presentationml/2006/main">
  <p:tag name="KSO_WM_UNIT_PLACING_PICTURE_USER_VIEWPORT" val="{&quot;height&quot;:9600,&quot;width&quot;:9600}"/>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微软雅黑"/>
        <a:ea typeface="微软雅黑"/>
        <a:cs typeface=""/>
      </a:majorFont>
      <a:minorFont>
        <a:latin typeface="微软雅黑"/>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2807</Words>
  <Application>WPS 演示</Application>
  <PresentationFormat>宽屏</PresentationFormat>
  <Paragraphs>212</Paragraphs>
  <Slides>10</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宋体</vt:lpstr>
      <vt:lpstr>Wingdings</vt:lpstr>
      <vt:lpstr>微软雅黑</vt:lpstr>
      <vt:lpstr>Wingdings</vt:lpstr>
      <vt:lpstr>思源黑体 CN Light</vt:lpstr>
      <vt:lpstr>Roboto</vt:lpstr>
      <vt:lpstr>黑体</vt:lpstr>
      <vt:lpstr>Arial Unicode MS</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周欣</cp:lastModifiedBy>
  <cp:revision>166</cp:revision>
  <dcterms:created xsi:type="dcterms:W3CDTF">2019-06-19T02:08:00Z</dcterms:created>
  <dcterms:modified xsi:type="dcterms:W3CDTF">2024-07-11T05:31:56Z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7B97AF2244744AB2BFF0C5BA31991B8C_13</vt:lpwstr>
  </property>
</Properties>
</file>