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4999868" r:id="rId3"/>
    <p:sldId id="14999879" r:id="rId4"/>
    <p:sldId id="320" r:id="rId5"/>
    <p:sldId id="272" r:id="rId7"/>
    <p:sldId id="14999860" r:id="rId8"/>
    <p:sldId id="14999862" r:id="rId9"/>
    <p:sldId id="278" r:id="rId10"/>
    <p:sldId id="14999861" r:id="rId11"/>
    <p:sldId id="280" r:id="rId12"/>
    <p:sldId id="329" r:id="rId13"/>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7" name="1206988966@qq.com" initials="1" lastIdx="1" clrIdx="2"/>
  <p:cmAuthor id="1" name="Administrator" initials="A" lastIdx="2" clrIdx="0"/>
  <p:cmAuthor id="8" name="姜伟光" initials="姜" lastIdx="1" clrIdx="0"/>
  <p:cmAuthor id="2" name="作者" initials="A" lastIdx="0" clrIdx="1"/>
  <p:cmAuthor id="3" name="ZHANG Yu" initials="ZY" lastIdx="1" clrIdx="2"/>
  <p:cmAuthor id="10" name="yang'q'f" initials="y" lastIdx="8" clrIdx="9"/>
  <p:cmAuthor id="4" name="Zhao Mengrui" initials="ZM" lastIdx="20" clrIdx="3"/>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9DA8"/>
    <a:srgbClr val="AADDE0"/>
    <a:srgbClr val="32A5AF"/>
    <a:srgbClr val="FFFFFF"/>
    <a:srgbClr val="ABDBCD"/>
    <a:srgbClr val="F0F8F1"/>
    <a:srgbClr val="E4EBEE"/>
    <a:srgbClr val="159FA8"/>
    <a:srgbClr val="0EB6D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91.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20061;&#20856;&#21046;&#33647;\&#20381;&#24052;&#26031;&#27712;&#21475;&#26381;&#28342;&#28082;\&#22269;&#35848;&#36164;&#26009;\&#26032;&#24314;%20XLSX%20&#24037;&#20316;&#3492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20061;&#20856;&#21046;&#33647;\&#20381;&#24052;&#26031;&#27712;&#21475;&#26381;&#28342;&#28082;\&#22269;&#35848;&#36164;&#26009;\&#26032;&#24314;%20XLSX%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rPr lang="zh-CN" altLang="en-US" sz="1200" b="0">
                <a:solidFill>
                  <a:schemeClr val="tx1">
                    <a:lumMod val="75000"/>
                    <a:lumOff val="25000"/>
                  </a:schemeClr>
                </a:solidFill>
                <a:uFillTx/>
                <a:ea typeface="黑体" panose="02010609060101010101" charset="-122"/>
              </a:rPr>
              <a:t>有效率</a:t>
            </a:r>
            <a:endParaRPr lang="zh-CN" altLang="en-US" sz="1200" b="0">
              <a:solidFill>
                <a:schemeClr val="tx1">
                  <a:lumMod val="75000"/>
                  <a:lumOff val="25000"/>
                </a:schemeClr>
              </a:solidFill>
              <a:uFillTx/>
              <a:ea typeface="黑体" panose="02010609060101010101" charset="-122"/>
            </a:endParaRPr>
          </a:p>
        </c:rich>
      </c:tx>
      <c:layout>
        <c:manualLayout>
          <c:xMode val="edge"/>
          <c:yMode val="edge"/>
          <c:x val="0.0167795566502463"/>
          <c:y val="0.0204769483480127"/>
        </c:manualLayout>
      </c:layout>
      <c:overlay val="0"/>
      <c:spPr>
        <a:noFill/>
        <a:ln>
          <a:noFill/>
        </a:ln>
        <a:effectLst/>
      </c:spPr>
    </c:title>
    <c:autoTitleDeleted val="0"/>
    <c:plotArea>
      <c:layout/>
      <c:barChart>
        <c:barDir val="col"/>
        <c:grouping val="clustered"/>
        <c:varyColors val="0"/>
        <c:ser>
          <c:idx val="0"/>
          <c:order val="0"/>
          <c:tx>
            <c:strRef>
              <c:f>'[新建 XLSX 工作表.xlsx]Sheet1'!$B$1</c:f>
              <c:strCache>
                <c:ptCount val="1"/>
                <c:pt idx="0">
                  <c:v>有效率</c:v>
                </c:pt>
              </c:strCache>
            </c:strRef>
          </c:tx>
          <c:spPr>
            <a:solidFill>
              <a:srgbClr val="AADDE0"/>
            </a:solidFill>
            <a:ln>
              <a:gradFill>
                <a:gsLst>
                  <a:gs pos="0">
                    <a:schemeClr val="accent6">
                      <a:lumMod val="20000"/>
                      <a:lumOff val="80000"/>
                    </a:schemeClr>
                  </a:gs>
                  <a:gs pos="100000">
                    <a:schemeClr val="accent6">
                      <a:lumMod val="20000"/>
                      <a:lumOff val="80000"/>
                    </a:schemeClr>
                  </a:gs>
                </a:gsLst>
                <a:lin ang="5400000" scaled="1"/>
              </a:gradFill>
            </a:ln>
            <a:effectLst>
              <a:outerShdw blurRad="76200" dist="25400" dir="2700000" algn="tl" rotWithShape="0">
                <a:schemeClr val="accent1">
                  <a:lumMod val="50000"/>
                  <a:alpha val="30000"/>
                </a:scheme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16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黑体" panose="02010609060101010101"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XLSX 工作表.xlsx]Sheet1'!$A$2:$A$3</c:f>
              <c:strCache>
                <c:ptCount val="2"/>
                <c:pt idx="0">
                  <c:v>过敏性鼻炎</c:v>
                </c:pt>
                <c:pt idx="1">
                  <c:v>荨麻疹</c:v>
                </c:pt>
              </c:strCache>
            </c:strRef>
          </c:cat>
          <c:val>
            <c:numRef>
              <c:f>'[新建 XLSX 工作表.xlsx]Sheet1'!$B$2:$B$3</c:f>
              <c:numCache>
                <c:formatCode>0.00%</c:formatCode>
                <c:ptCount val="2"/>
                <c:pt idx="0">
                  <c:v>0.944</c:v>
                </c:pt>
                <c:pt idx="1">
                  <c:v>0.9866</c:v>
                </c:pt>
              </c:numCache>
            </c:numRef>
          </c:val>
        </c:ser>
        <c:dLbls>
          <c:showLegendKey val="0"/>
          <c:showVal val="1"/>
          <c:showCatName val="0"/>
          <c:showSerName val="0"/>
          <c:showPercent val="0"/>
          <c:showBubbleSize val="0"/>
        </c:dLbls>
        <c:gapWidth val="213"/>
        <c:overlap val="-32"/>
        <c:axId val="116842329"/>
        <c:axId val="11392929"/>
      </c:barChart>
      <c:catAx>
        <c:axId val="116842329"/>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4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黑体" panose="02010609060101010101" charset="-122"/>
                <a:cs typeface="+mn-cs"/>
              </a:defRPr>
            </a:pPr>
          </a:p>
        </c:txPr>
        <c:crossAx val="11392929"/>
        <c:crosses val="autoZero"/>
        <c:auto val="1"/>
        <c:lblAlgn val="ctr"/>
        <c:lblOffset val="100"/>
        <c:noMultiLvlLbl val="0"/>
      </c:catAx>
      <c:valAx>
        <c:axId val="11392929"/>
        <c:scaling>
          <c:orientation val="minMax"/>
          <c:min val="0.8"/>
        </c:scaling>
        <c:delete val="0"/>
        <c:axPos val="l"/>
        <c:numFmt formatCode="0.00%"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1684232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t>荨麻疹活动评分改善度组间对比</a:t>
            </a:r>
          </a:p>
        </c:rich>
      </c:tx>
      <c:layout/>
      <c:overlay val="0"/>
      <c:spPr>
        <a:noFill/>
        <a:ln>
          <a:noFill/>
        </a:ln>
        <a:effectLst/>
      </c:spPr>
    </c:title>
    <c:autoTitleDeleted val="0"/>
    <c:plotArea>
      <c:layout/>
      <c:barChart>
        <c:barDir val="col"/>
        <c:grouping val="clustered"/>
        <c:varyColors val="0"/>
        <c:ser>
          <c:idx val="0"/>
          <c:order val="0"/>
          <c:tx>
            <c:strRef>
              <c:f>'[新建 XLSX 工作表.xlsx]Sheet1'!$B$1</c:f>
              <c:strCache>
                <c:ptCount val="1"/>
                <c:pt idx="0">
                  <c:v>荨麻疹活动评分改善度</c:v>
                </c:pt>
              </c:strCache>
            </c:strRef>
          </c:tx>
          <c:spPr>
            <a:solidFill>
              <a:srgbClr val="AADDE0"/>
            </a:solidFill>
            <a:ln>
              <a:gradFill>
                <a:gsLst>
                  <a:gs pos="90000">
                    <a:srgbClr val="AADDE0"/>
                  </a:gs>
                  <a:gs pos="0">
                    <a:srgbClr val="AADDE0"/>
                  </a:gs>
                  <a:gs pos="100000">
                    <a:schemeClr val="accent1">
                      <a:lumMod val="75000"/>
                    </a:schemeClr>
                  </a:gs>
                </a:gsLst>
                <a:lin ang="5400000" scaled="1"/>
              </a:gradFill>
            </a:ln>
            <a:effectLst>
              <a:outerShdw blurRad="76200" dist="25400" dir="2700000" algn="tl" rotWithShape="0">
                <a:schemeClr val="accent1">
                  <a:lumMod val="50000"/>
                  <a:alpha val="30000"/>
                </a:schemeClr>
              </a:outerShdw>
            </a:effectLst>
          </c:spPr>
          <c:invertIfNegative val="0"/>
          <c:dLbls>
            <c:dLbl>
              <c:idx val="2"/>
              <c:layout/>
              <c:tx>
                <c:rich>
                  <a:bodyPr rot="0" spcFirstLastPara="0" vertOverflow="ellipsis" vert="horz" wrap="square" lIns="38100" tIns="19050" rIns="38100" bIns="19050" anchor="ctr" anchorCtr="1"/>
                  <a:lstStyle/>
                  <a:p>
                    <a:pPr defTabSz="914400">
                      <a:defRPr lang="zh-CN" sz="1000" b="0" i="0" u="none" strike="noStrike" kern="1200" baseline="0">
                        <a:solidFill>
                          <a:schemeClr val="tx1">
                            <a:lumMod val="75000"/>
                            <a:lumOff val="25000"/>
                          </a:schemeClr>
                        </a:solidFill>
                        <a:latin typeface="+mn-lt"/>
                        <a:ea typeface="+mn-ea"/>
                        <a:cs typeface="+mn-cs"/>
                      </a:defRPr>
                    </a:pPr>
                    <a:r>
                      <a:t>23.6</a:t>
                    </a:r>
                    <a:r>
                      <a:rPr lang="en-US" altLang="zh-CN"/>
                      <a:t>2</a:t>
                    </a:r>
                    <a:endParaRPr lang="en-US" altLang="zh-CN"/>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'[新建 XLSX 工作表.xlsx]Sheet1'!$A$2:$A$4</c:f>
              <c:strCache>
                <c:ptCount val="3"/>
                <c:pt idx="0">
                  <c:v>依巴斯汀20mg</c:v>
                </c:pt>
                <c:pt idx="1">
                  <c:v>依巴斯汀10mg</c:v>
                </c:pt>
                <c:pt idx="2">
                  <c:v>地氯雷他定5mg</c:v>
                </c:pt>
              </c:strCache>
            </c:strRef>
          </c:cat>
          <c:val>
            <c:numRef>
              <c:f>'[新建 XLSX 工作表.xlsx]Sheet1'!$B$2:$B$4</c:f>
              <c:numCache>
                <c:formatCode>General</c:formatCode>
                <c:ptCount val="3"/>
                <c:pt idx="0">
                  <c:v>31.27</c:v>
                </c:pt>
                <c:pt idx="1">
                  <c:v>25.86</c:v>
                </c:pt>
                <c:pt idx="2">
                  <c:v>23.61</c:v>
                </c:pt>
              </c:numCache>
            </c:numRef>
          </c:val>
        </c:ser>
        <c:dLbls>
          <c:showLegendKey val="0"/>
          <c:showVal val="1"/>
          <c:showCatName val="0"/>
          <c:showSerName val="0"/>
          <c:showPercent val="0"/>
          <c:showBubbleSize val="0"/>
        </c:dLbls>
        <c:gapWidth val="260"/>
        <c:overlap val="-32"/>
        <c:axId val="387800762"/>
        <c:axId val="767575293"/>
      </c:barChart>
      <c:catAx>
        <c:axId val="38780076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67575293"/>
        <c:crosses val="autoZero"/>
        <c:auto val="1"/>
        <c:lblAlgn val="ctr"/>
        <c:lblOffset val="100"/>
        <c:noMultiLvlLbl val="0"/>
      </c:catAx>
      <c:valAx>
        <c:axId val="767575293"/>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8780076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B1BF9F4-6CA5-4701-A950-609C4806C72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tags" Target="../tags/tag90.xml"/></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5.png"/><Relationship Id="rId21" Type="http://schemas.openxmlformats.org/officeDocument/2006/relationships/slideLayout" Target="../slideLayouts/slideLayout2.xml"/><Relationship Id="rId20" Type="http://schemas.openxmlformats.org/officeDocument/2006/relationships/image" Target="../media/image6.png"/><Relationship Id="rId2" Type="http://schemas.openxmlformats.org/officeDocument/2006/relationships/tags" Target="../tags/tag2.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5" Type="http://schemas.openxmlformats.org/officeDocument/2006/relationships/notesSlide" Target="../notesSlides/notesSlide2.xml"/><Relationship Id="rId14" Type="http://schemas.openxmlformats.org/officeDocument/2006/relationships/slideLayout" Target="../slideLayouts/slideLayout7.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9" Type="http://schemas.openxmlformats.org/officeDocument/2006/relationships/notesSlide" Target="../notesSlides/notesSlide3.xml"/><Relationship Id="rId18" Type="http://schemas.openxmlformats.org/officeDocument/2006/relationships/slideLayout" Target="../slideLayouts/slideLayout7.xml"/><Relationship Id="rId17" Type="http://schemas.openxmlformats.org/officeDocument/2006/relationships/image" Target="../media/image6.png"/><Relationship Id="rId16" Type="http://schemas.openxmlformats.org/officeDocument/2006/relationships/tags" Target="../tags/tag49.xml"/><Relationship Id="rId15" Type="http://schemas.openxmlformats.org/officeDocument/2006/relationships/tags" Target="../tags/tag48.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tags" Target="../tags/tag34.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6.png"/><Relationship Id="rId7" Type="http://schemas.openxmlformats.org/officeDocument/2006/relationships/image" Target="../media/image8.png"/><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chart" Target="../charts/chart2.xml"/><Relationship Id="rId10" Type="http://schemas.openxmlformats.org/officeDocument/2006/relationships/notesSlide" Target="../notesSlides/notesSlide4.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6" Type="http://schemas.openxmlformats.org/officeDocument/2006/relationships/notesSlide" Target="../notesSlides/notesSlide5.xml"/><Relationship Id="rId15" Type="http://schemas.openxmlformats.org/officeDocument/2006/relationships/slideLayout" Target="../slideLayouts/slideLayout7.xml"/><Relationship Id="rId14" Type="http://schemas.openxmlformats.org/officeDocument/2006/relationships/image" Target="../media/image6.png"/><Relationship Id="rId13" Type="http://schemas.openxmlformats.org/officeDocument/2006/relationships/tags" Target="../tags/tag64.xml"/><Relationship Id="rId12" Type="http://schemas.openxmlformats.org/officeDocument/2006/relationships/image" Target="../media/image10.png"/><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tags" Target="../tags/tag54.xml"/></Relationships>
</file>

<file path=ppt/slides/_rels/slide8.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media/image6.png"/><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2" Type="http://schemas.openxmlformats.org/officeDocument/2006/relationships/notesSlide" Target="../notesSlides/notesSlide6.xml"/><Relationship Id="rId11" Type="http://schemas.openxmlformats.org/officeDocument/2006/relationships/slideLayout" Target="../slideLayouts/slideLayout7.xml"/><Relationship Id="rId10" Type="http://schemas.openxmlformats.org/officeDocument/2006/relationships/tags" Target="../tags/tag73.xml"/><Relationship Id="rId1" Type="http://schemas.openxmlformats.org/officeDocument/2006/relationships/tags" Target="../tags/tag65.xml"/></Relationships>
</file>

<file path=ppt/slides/_rels/slide9.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9" Type="http://schemas.openxmlformats.org/officeDocument/2006/relationships/notesSlide" Target="../notesSlides/notesSlide7.xml"/><Relationship Id="rId18" Type="http://schemas.openxmlformats.org/officeDocument/2006/relationships/slideLayout" Target="../slideLayouts/slideLayout7.xml"/><Relationship Id="rId17" Type="http://schemas.openxmlformats.org/officeDocument/2006/relationships/image" Target="../media/image6.png"/><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0"/>
            <a:ext cx="12192635" cy="6858000"/>
          </a:xfrm>
          <a:prstGeom prst="rect">
            <a:avLst/>
          </a:prstGeom>
        </p:spPr>
      </p:pic>
      <p:sp>
        <p:nvSpPr>
          <p:cNvPr id="8" name="Title 6"/>
          <p:cNvSpPr txBox="1"/>
          <p:nvPr>
            <p:custDataLst>
              <p:tags r:id="rId2"/>
            </p:custDataLst>
          </p:nvPr>
        </p:nvSpPr>
        <p:spPr>
          <a:xfrm>
            <a:off x="2757280" y="827681"/>
            <a:ext cx="6151880" cy="82867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no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00000"/>
              </a:lnSpc>
              <a:spcBef>
                <a:spcPts val="1000"/>
              </a:spcBef>
              <a:spcAft>
                <a:spcPts val="0"/>
              </a:spcAft>
              <a:buSzPct val="100000"/>
              <a:buNone/>
            </a:pPr>
            <a:r>
              <a:rPr lang="zh-CN" altLang="en-US" sz="4400" b="1" spc="342" dirty="0">
                <a:ln w="22225" cap="rnd" cmpd="sng">
                  <a:solidFill>
                    <a:srgbClr val="FFFFFF"/>
                  </a:solidFill>
                  <a:prstDash val="solid"/>
                </a:ln>
                <a:solidFill>
                  <a:srgbClr val="0E9DA8"/>
                </a:solidFill>
                <a:effectLst>
                  <a:reflection blurRad="6350" stA="53000" endA="300" endPos="35500" dir="5400000" sy="-90000" algn="bl" rotWithShape="0"/>
                </a:effectLst>
                <a:uFillTx/>
                <a:latin typeface="微软雅黑" panose="020B0503020204020204" charset="-122"/>
                <a:ea typeface="微软雅黑" panose="020B0503020204020204" charset="-122"/>
                <a:cs typeface="微软雅黑" panose="020B0503020204020204" charset="-122"/>
                <a:sym typeface="+mn-ea"/>
              </a:rPr>
              <a:t>畅</a:t>
            </a:r>
            <a:r>
              <a:rPr lang="zh-CN" altLang="en-US" sz="4400" b="1" spc="342" dirty="0">
                <a:ln w="22225" cap="rnd" cmpd="sng">
                  <a:solidFill>
                    <a:srgbClr val="FFFFFF"/>
                  </a:solidFill>
                  <a:prstDash val="solid"/>
                  <a:round/>
                </a:ln>
                <a:solidFill>
                  <a:srgbClr val="0E9DA8"/>
                </a:solidFill>
                <a:effectLst>
                  <a:reflection blurRad="6350" stA="53000" endA="300" endPos="35500" dir="5400000" sy="-90000" algn="bl" rotWithShape="0"/>
                </a:effectLst>
                <a:uFillTx/>
                <a:latin typeface="微软雅黑" panose="020B0503020204020204" charset="-122"/>
                <a:ea typeface="微软雅黑" panose="020B0503020204020204" charset="-122"/>
                <a:cs typeface="微软雅黑" panose="020B0503020204020204" charset="-122"/>
                <a:sym typeface="+mn-ea"/>
              </a:rPr>
              <a:t>然</a:t>
            </a:r>
            <a:r>
              <a:rPr altLang="zh-CN" sz="4400" b="1" spc="342" dirty="0">
                <a:ln w="22225" cap="rnd" cmpd="sng">
                  <a:solidFill>
                    <a:srgbClr val="FFFFFF"/>
                  </a:solidFill>
                  <a:prstDash val="solid"/>
                  <a:round/>
                </a:ln>
                <a:solidFill>
                  <a:srgbClr val="0E9DA8"/>
                </a:solidFill>
                <a:effectLst>
                  <a:reflection blurRad="6350" stA="53000" endA="300" endPos="35500" dir="5400000" sy="-90000" algn="bl" rotWithShape="0"/>
                </a:effectLst>
                <a:uFillTx/>
                <a:latin typeface="微软雅黑" panose="020B0503020204020204" charset="-122"/>
                <a:ea typeface="微软雅黑" panose="020B0503020204020204" charset="-122"/>
                <a:cs typeface="微软雅黑" panose="020B0503020204020204" charset="-122"/>
                <a:sym typeface="+mn-ea"/>
              </a:rPr>
              <a:t> </a:t>
            </a:r>
            <a:r>
              <a:rPr lang="zh-CN" altLang="en-US" sz="4400" b="1" spc="342" dirty="0">
                <a:ln w="22225" cap="rnd" cmpd="sng">
                  <a:solidFill>
                    <a:srgbClr val="FFFFFF"/>
                  </a:solidFill>
                  <a:prstDash val="solid"/>
                  <a:round/>
                </a:ln>
                <a:solidFill>
                  <a:srgbClr val="0E9DA8"/>
                </a:solidFill>
                <a:effectLst>
                  <a:reflection blurRad="6350" stA="53000" endA="300" endPos="35500" dir="5400000" sy="-90000" algn="bl" rotWithShape="0"/>
                </a:effectLst>
                <a:uFillTx/>
                <a:latin typeface="微软雅黑" panose="020B0503020204020204" charset="-122"/>
                <a:ea typeface="微软雅黑" panose="020B0503020204020204" charset="-122"/>
                <a:cs typeface="微软雅黑" panose="020B0503020204020204" charset="-122"/>
                <a:sym typeface="+mn-ea"/>
              </a:rPr>
              <a:t>依巴斯汀口服溶液</a:t>
            </a:r>
            <a:endParaRPr lang="zh-CN" altLang="en-US" sz="4400" b="1" spc="342" dirty="0">
              <a:ln w="22225" cap="rnd" cmpd="sng">
                <a:solidFill>
                  <a:srgbClr val="FFFFFF"/>
                </a:solidFill>
                <a:prstDash val="solid"/>
                <a:round/>
              </a:ln>
              <a:solidFill>
                <a:srgbClr val="0E9DA8"/>
              </a:solidFill>
              <a:effectLst>
                <a:reflection blurRad="6350" stA="53000" endA="300" endPos="35500" dir="5400000" sy="-90000" algn="bl" rotWithShape="0"/>
              </a:effectLst>
              <a:uFillTx/>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1662430" y="1723390"/>
            <a:ext cx="8676640" cy="1671320"/>
          </a:xfrm>
          <a:prstGeom prst="rect">
            <a:avLst/>
          </a:prstGeom>
          <a:noFill/>
        </p:spPr>
        <p:txBody>
          <a:bodyPr wrap="square" rtlCol="0">
            <a:noAutofit/>
          </a:bodyPr>
          <a:lstStyle/>
          <a:p>
            <a:pPr algn="ctr">
              <a:lnSpc>
                <a:spcPct val="150000"/>
              </a:lnSpc>
            </a:pPr>
            <a:r>
              <a:rPr lang="zh-CN" altLang="en-US" sz="2800" b="1" dirty="0">
                <a:solidFill>
                  <a:srgbClr val="FF0000"/>
                </a:solidFill>
                <a:effectLst>
                  <a:reflection blurRad="6350" stA="53000" endA="300" endPos="35500" dir="5400000" sy="-90000" algn="bl" rotWithShape="0"/>
                </a:effectLst>
              </a:rPr>
              <a:t>首仿产品，弥补了</a:t>
            </a:r>
            <a:r>
              <a:rPr lang="en-US" altLang="zh-CN" sz="2800" b="1" dirty="0">
                <a:solidFill>
                  <a:srgbClr val="FF0000"/>
                </a:solidFill>
                <a:effectLst>
                  <a:reflection blurRad="6350" stA="53000" endA="300" endPos="35500" dir="5400000" sy="-90000" algn="bl" rotWithShape="0"/>
                </a:effectLst>
              </a:rPr>
              <a:t>2</a:t>
            </a:r>
            <a:r>
              <a:rPr lang="zh-CN" altLang="en-US" sz="2800" b="1" dirty="0">
                <a:solidFill>
                  <a:srgbClr val="FF0000"/>
                </a:solidFill>
                <a:effectLst>
                  <a:reflection blurRad="6350" stA="53000" endA="300" endPos="35500" dir="5400000" sy="-90000" algn="bl" rotWithShape="0"/>
                </a:effectLst>
              </a:rPr>
              <a:t>岁以上儿童</a:t>
            </a:r>
            <a:r>
              <a:rPr lang="zh-CN" altLang="en-US" sz="2800" b="1" dirty="0">
                <a:solidFill>
                  <a:srgbClr val="FF0000"/>
                </a:solidFill>
                <a:effectLst>
                  <a:reflection blurRad="6350" stA="53000" endA="300" endPos="35500" dir="5400000" sy="-90000" algn="bl" rotWithShape="0"/>
                </a:effectLst>
                <a:sym typeface="+mn-ea"/>
              </a:rPr>
              <a:t>过敏性疾病用药的</a:t>
            </a:r>
            <a:r>
              <a:rPr lang="zh-CN" altLang="en-US" sz="2800" b="1" dirty="0">
                <a:solidFill>
                  <a:srgbClr val="FF0000"/>
                </a:solidFill>
                <a:effectLst>
                  <a:reflection blurRad="6350" stA="53000" endA="300" endPos="35500" dir="5400000" sy="-90000" algn="bl" rotWithShape="0"/>
                </a:effectLst>
                <a:sym typeface="+mn-ea"/>
              </a:rPr>
              <a:t>不足</a:t>
            </a:r>
            <a:endParaRPr lang="zh-CN" altLang="en-US" sz="2800" b="1" dirty="0">
              <a:solidFill>
                <a:srgbClr val="FF0000"/>
              </a:solidFill>
              <a:effectLst>
                <a:reflection blurRad="6350" stA="53000" endA="300" endPos="35500" dir="5400000" sy="-90000" algn="bl" rotWithShape="0"/>
              </a:effectLst>
              <a:sym typeface="+mn-ea"/>
            </a:endParaRPr>
          </a:p>
        </p:txBody>
      </p:sp>
      <p:pic>
        <p:nvPicPr>
          <p:cNvPr id="5" name="图片 4" descr="1"/>
          <p:cNvPicPr>
            <a:picLocks noChangeAspect="1"/>
          </p:cNvPicPr>
          <p:nvPr/>
        </p:nvPicPr>
        <p:blipFill>
          <a:blip r:embed="rId3"/>
          <a:stretch>
            <a:fillRect/>
          </a:stretch>
        </p:blipFill>
        <p:spPr>
          <a:xfrm>
            <a:off x="7891849" y="2301840"/>
            <a:ext cx="3826454" cy="3886631"/>
          </a:xfrm>
          <a:prstGeom prst="rect">
            <a:avLst/>
          </a:prstGeom>
        </p:spPr>
      </p:pic>
      <p:sp>
        <p:nvSpPr>
          <p:cNvPr id="6" name="文本框 5"/>
          <p:cNvSpPr txBox="1"/>
          <p:nvPr/>
        </p:nvSpPr>
        <p:spPr>
          <a:xfrm>
            <a:off x="3916790" y="827681"/>
            <a:ext cx="595630" cy="431800"/>
          </a:xfrm>
          <a:prstGeom prst="rect">
            <a:avLst/>
          </a:prstGeom>
          <a:noFill/>
        </p:spPr>
        <p:txBody>
          <a:bodyPr wrap="square" rtlCol="0">
            <a:noAutofit/>
          </a:bodyPr>
          <a:lstStyle/>
          <a:p>
            <a:r>
              <a:rPr lang="zh-CN" altLang="en-US" sz="3200" b="1" spc="342" baseline="30000">
                <a:ln w="22225" cap="rnd" cmpd="sng">
                  <a:noFill/>
                  <a:prstDash val="solid"/>
                  <a:round/>
                </a:ln>
                <a:solidFill>
                  <a:srgbClr val="0E9DA8"/>
                </a:solidFill>
                <a:effectLst>
                  <a:reflection blurRad="6350" stA="53000" endA="300" endPos="35500" dir="5400000" sy="-90000" algn="bl" rotWithShape="0"/>
                </a:effectLst>
                <a:uFillTx/>
                <a:latin typeface="微软雅黑" panose="020B0503020204020204" charset="-122"/>
                <a:ea typeface="微软雅黑" panose="020B0503020204020204" charset="-122"/>
                <a:cs typeface="微软雅黑" panose="020B0503020204020204" charset="-122"/>
                <a:sym typeface="+mn-ea"/>
              </a:rPr>
              <a:t>®</a:t>
            </a:r>
            <a:endParaRPr lang="zh-CN" altLang="en-US" sz="3200" b="1" spc="342" baseline="30000">
              <a:ln w="22225" cap="rnd" cmpd="sng">
                <a:noFill/>
                <a:prstDash val="solid"/>
                <a:round/>
              </a:ln>
              <a:solidFill>
                <a:srgbClr val="0E9DA8"/>
              </a:solidFill>
              <a:effectLst>
                <a:reflection blurRad="6350" stA="53000" endA="300" endPos="35500" dir="5400000" sy="-90000" algn="bl" rotWithShape="0"/>
              </a:effectLst>
              <a:uFillTx/>
              <a:latin typeface="微软雅黑" panose="020B0503020204020204" charset="-122"/>
              <a:ea typeface="微软雅黑" panose="020B0503020204020204" charset="-122"/>
              <a:cs typeface="微软雅黑" panose="020B0503020204020204" charset="-122"/>
              <a:sym typeface="+mn-ea"/>
            </a:endParaRPr>
          </a:p>
        </p:txBody>
      </p:sp>
      <p:pic>
        <p:nvPicPr>
          <p:cNvPr id="7" name="图片 6" descr="蓝色的标志&#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8923" y="5428973"/>
            <a:ext cx="3168594" cy="4469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8161" y="629920"/>
            <a:ext cx="11145520" cy="3840422"/>
          </a:xfrm>
          <a:prstGeom prst="rect">
            <a:avLst/>
          </a:prstGeom>
          <a:solidFill>
            <a:srgbClr val="0E9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518161" y="467360"/>
            <a:ext cx="11145520" cy="0"/>
          </a:xfrm>
          <a:prstGeom prst="line">
            <a:avLst/>
          </a:prstGeom>
          <a:ln w="57150">
            <a:solidFill>
              <a:srgbClr val="0E9DA8"/>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18161" y="4673600"/>
            <a:ext cx="11145520" cy="0"/>
          </a:xfrm>
          <a:prstGeom prst="line">
            <a:avLst/>
          </a:prstGeom>
          <a:ln w="12700">
            <a:solidFill>
              <a:srgbClr val="2083D4"/>
            </a:solidFill>
          </a:ln>
        </p:spPr>
        <p:style>
          <a:lnRef idx="1">
            <a:schemeClr val="accent1"/>
          </a:lnRef>
          <a:fillRef idx="0">
            <a:schemeClr val="accent1"/>
          </a:fillRef>
          <a:effectRef idx="0">
            <a:schemeClr val="accent1"/>
          </a:effectRef>
          <a:fontRef idx="minor">
            <a:schemeClr val="tx1"/>
          </a:fontRef>
        </p:style>
      </p:cxnSp>
      <p:sp>
        <p:nvSpPr>
          <p:cNvPr id="4" name="矩形 3"/>
          <p:cNvSpPr/>
          <p:nvPr>
            <p:custDataLst>
              <p:tags r:id="rId1"/>
            </p:custDataLst>
          </p:nvPr>
        </p:nvSpPr>
        <p:spPr>
          <a:xfrm>
            <a:off x="858499" y="1542787"/>
            <a:ext cx="9372600" cy="1568450"/>
          </a:xfrm>
          <a:prstGeom prst="rect">
            <a:avLst/>
          </a:prstGeom>
        </p:spPr>
        <p:txBody>
          <a:bodyPr wrap="none">
            <a:spAutoFit/>
          </a:bodyPr>
          <a:lstStyle/>
          <a:p>
            <a:pPr>
              <a:lnSpc>
                <a:spcPct val="120000"/>
              </a:lnSpc>
              <a:spcBef>
                <a:spcPts val="0"/>
              </a:spcBef>
              <a:spcAft>
                <a:spcPts val="0"/>
              </a:spcAft>
            </a:pPr>
            <a:r>
              <a:rPr lang="zh-CN" altLang="en-US" sz="4000" b="1" dirty="0">
                <a:solidFill>
                  <a:schemeClr val="bg1"/>
                </a:solidFill>
                <a:latin typeface="Times New Roman" panose="02020603050405020304" pitchFamily="18" charset="0"/>
                <a:ea typeface="黑体" panose="02010609060101010101" charset="-122"/>
              </a:rPr>
              <a:t>感谢您对</a:t>
            </a:r>
            <a:r>
              <a:rPr lang="zh-CN" altLang="en-US" sz="4000" b="1" dirty="0">
                <a:solidFill>
                  <a:srgbClr val="FF0000"/>
                </a:solidFill>
                <a:latin typeface="Times New Roman" panose="02020603050405020304" pitchFamily="18" charset="0"/>
                <a:ea typeface="黑体" panose="02010609060101010101" charset="-122"/>
              </a:rPr>
              <a:t>儿童</a:t>
            </a:r>
            <a:r>
              <a:rPr lang="zh-CN" altLang="en-US" sz="4000" b="1" dirty="0">
                <a:solidFill>
                  <a:schemeClr val="bg1"/>
                </a:solidFill>
                <a:latin typeface="Times New Roman" panose="02020603050405020304" pitchFamily="18" charset="0"/>
                <a:ea typeface="黑体" panose="02010609060101010101" charset="-122"/>
              </a:rPr>
              <a:t>变应性疾病治疗领域的关注</a:t>
            </a:r>
            <a:endParaRPr lang="zh-CN" altLang="en-US" sz="4000" b="1" dirty="0">
              <a:solidFill>
                <a:schemeClr val="bg1"/>
              </a:solidFill>
              <a:latin typeface="Times New Roman" panose="02020603050405020304" pitchFamily="18" charset="0"/>
              <a:ea typeface="黑体" panose="02010609060101010101" charset="-122"/>
            </a:endParaRPr>
          </a:p>
          <a:p>
            <a:pPr>
              <a:lnSpc>
                <a:spcPct val="120000"/>
              </a:lnSpc>
              <a:spcBef>
                <a:spcPts val="0"/>
              </a:spcBef>
              <a:spcAft>
                <a:spcPts val="0"/>
              </a:spcAft>
            </a:pPr>
            <a:r>
              <a:rPr lang="zh-CN" altLang="en-US" sz="4000" b="1" dirty="0">
                <a:solidFill>
                  <a:schemeClr val="bg1"/>
                </a:solidFill>
                <a:latin typeface="Times New Roman" panose="02020603050405020304" pitchFamily="18" charset="0"/>
                <a:ea typeface="黑体" panose="02010609060101010101" charset="-122"/>
              </a:rPr>
              <a:t>和对依巴斯汀口服溶液的支持！</a:t>
            </a:r>
            <a:endParaRPr lang="zh-CN" altLang="en-US" sz="4000" b="1" dirty="0">
              <a:solidFill>
                <a:schemeClr val="bg1"/>
              </a:solidFill>
              <a:latin typeface="Times New Roman" panose="02020603050405020304" pitchFamily="18" charset="0"/>
              <a:ea typeface="黑体" panose="02010609060101010101" charset="-122"/>
            </a:endParaRPr>
          </a:p>
        </p:txBody>
      </p:sp>
      <p:pic>
        <p:nvPicPr>
          <p:cNvPr id="6" name="图片 5" descr="2"/>
          <p:cNvPicPr>
            <a:picLocks noChangeAspect="1"/>
          </p:cNvPicPr>
          <p:nvPr/>
        </p:nvPicPr>
        <p:blipFill>
          <a:blip r:embed="rId2"/>
          <a:stretch>
            <a:fillRect/>
          </a:stretch>
        </p:blipFill>
        <p:spPr>
          <a:xfrm>
            <a:off x="6750050" y="2298976"/>
            <a:ext cx="7777981" cy="5833626"/>
          </a:xfrm>
          <a:prstGeom prst="rect">
            <a:avLst/>
          </a:prstGeom>
        </p:spPr>
      </p:pic>
      <p:grpSp>
        <p:nvGrpSpPr>
          <p:cNvPr id="5" name="组合 4"/>
          <p:cNvGrpSpPr/>
          <p:nvPr/>
        </p:nvGrpSpPr>
        <p:grpSpPr>
          <a:xfrm>
            <a:off x="323215" y="6312535"/>
            <a:ext cx="2947035" cy="444500"/>
            <a:chOff x="509" y="9941"/>
            <a:chExt cx="4641" cy="700"/>
          </a:xfrm>
        </p:grpSpPr>
        <p:sp>
          <p:nvSpPr>
            <p:cNvPr id="8" name="文本框 7"/>
            <p:cNvSpPr txBox="1"/>
            <p:nvPr/>
          </p:nvSpPr>
          <p:spPr>
            <a:xfrm>
              <a:off x="1572" y="9941"/>
              <a:ext cx="3579" cy="701"/>
            </a:xfrm>
            <a:prstGeom prst="rect">
              <a:avLst/>
            </a:prstGeom>
            <a:noFill/>
          </p:spPr>
          <p:txBody>
            <a:bodyPr wrap="square" rtlCol="0">
              <a:noAutofit/>
            </a:bodyPr>
            <a:lstStyle/>
            <a:p>
              <a:r>
                <a:rPr lang="zh-CN" altLang="en-US" sz="2000" b="1">
                  <a:solidFill>
                    <a:schemeClr val="tx1">
                      <a:lumMod val="50000"/>
                      <a:lumOff val="50000"/>
                    </a:schemeClr>
                  </a:solidFill>
                  <a:latin typeface="思源黑体 CN Heavy" panose="020B0A00000000000000" charset="-122"/>
                  <a:ea typeface="思源黑体 CN Heavy" panose="020B0A00000000000000" charset="-122"/>
                </a:rPr>
                <a:t>依巴斯汀口服溶液</a:t>
              </a:r>
              <a:endParaRPr lang="zh-CN" altLang="en-US" sz="2000" b="1">
                <a:solidFill>
                  <a:schemeClr val="tx1">
                    <a:lumMod val="50000"/>
                    <a:lumOff val="50000"/>
                  </a:schemeClr>
                </a:solidFill>
                <a:latin typeface="思源黑体 CN Heavy" panose="020B0A00000000000000" charset="-122"/>
                <a:ea typeface="思源黑体 CN Heavy" panose="020B0A00000000000000" charset="-122"/>
              </a:endParaRPr>
            </a:p>
          </p:txBody>
        </p:sp>
        <p:pic>
          <p:nvPicPr>
            <p:cNvPr id="10" name="图片 9" descr="微信图片_20240704100716"/>
            <p:cNvPicPr>
              <a:picLocks noChangeAspect="1"/>
            </p:cNvPicPr>
            <p:nvPr/>
          </p:nvPicPr>
          <p:blipFill>
            <a:blip r:embed="rId3"/>
            <a:stretch>
              <a:fillRect/>
            </a:stretch>
          </p:blipFill>
          <p:spPr>
            <a:xfrm>
              <a:off x="509" y="9976"/>
              <a:ext cx="879" cy="567"/>
            </a:xfrm>
            <a:prstGeom prst="rect">
              <a:avLst/>
            </a:prstGeom>
          </p:spPr>
        </p:pic>
        <p:cxnSp>
          <p:nvCxnSpPr>
            <p:cNvPr id="11" name="直接连接符 10"/>
            <p:cNvCxnSpPr/>
            <p:nvPr/>
          </p:nvCxnSpPr>
          <p:spPr>
            <a:xfrm flipH="1">
              <a:off x="1556" y="9983"/>
              <a:ext cx="0" cy="567"/>
            </a:xfrm>
            <a:prstGeom prst="line">
              <a:avLst/>
            </a:prstGeom>
            <a:ln w="2857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object 11"/>
          <p:cNvSpPr/>
          <p:nvPr/>
        </p:nvSpPr>
        <p:spPr>
          <a:xfrm>
            <a:off x="-1906" y="-15241"/>
            <a:ext cx="1934464" cy="875792"/>
          </a:xfrm>
          <a:prstGeom prst="rect">
            <a:avLst/>
          </a:prstGeom>
          <a:solidFill>
            <a:srgbClr val="0E9DA8"/>
          </a:solidFill>
          <a:ln>
            <a:noFill/>
          </a:ln>
        </p:spPr>
        <p:txBody>
          <a:bodyPr wrap="square" lIns="0" tIns="0" rIns="0" bIns="0" rtlCol="0"/>
          <a:lstStyle/>
          <a:p>
            <a:endParaRPr sz="2400">
              <a:latin typeface="Times New Roman" panose="02020603050405020304" pitchFamily="18" charset="0"/>
              <a:ea typeface="黑体" panose="02010609060101010101" charset="-122"/>
              <a:cs typeface="Times New Roman" panose="02020603050405020304" pitchFamily="18" charset="0"/>
            </a:endParaRPr>
          </a:p>
        </p:txBody>
      </p:sp>
      <p:sp>
        <p:nvSpPr>
          <p:cNvPr id="16" name="object 16"/>
          <p:cNvSpPr/>
          <p:nvPr/>
        </p:nvSpPr>
        <p:spPr>
          <a:xfrm>
            <a:off x="374522" y="208847"/>
            <a:ext cx="686883" cy="310963"/>
          </a:xfrm>
          <a:prstGeom prst="rect">
            <a:avLst/>
          </a:prstGeom>
          <a:blipFill>
            <a:blip r:embed="rId1" cstate="print"/>
            <a:stretch>
              <a:fillRect/>
            </a:stretch>
          </a:blipFill>
        </p:spPr>
        <p:txBody>
          <a:bodyPr wrap="square" lIns="0" tIns="0" rIns="0" bIns="0" rtlCol="0"/>
          <a:lstStyle/>
          <a:p>
            <a:endParaRPr sz="2400" b="1">
              <a:latin typeface="Times New Roman" panose="02020603050405020304" pitchFamily="18" charset="0"/>
              <a:ea typeface="黑体" panose="02010609060101010101" charset="-122"/>
              <a:cs typeface="Times New Roman" panose="02020603050405020304" pitchFamily="18" charset="0"/>
            </a:endParaRPr>
          </a:p>
        </p:txBody>
      </p:sp>
      <p:sp>
        <p:nvSpPr>
          <p:cNvPr id="17" name="object 17"/>
          <p:cNvSpPr/>
          <p:nvPr>
            <p:custDataLst>
              <p:tags r:id="rId2"/>
            </p:custDataLst>
          </p:nvPr>
        </p:nvSpPr>
        <p:spPr>
          <a:xfrm>
            <a:off x="211581" y="596899"/>
            <a:ext cx="852424" cy="114807"/>
          </a:xfrm>
          <a:prstGeom prst="rect">
            <a:avLst/>
          </a:prstGeom>
          <a:blipFill>
            <a:blip r:embed="rId3" cstate="print"/>
            <a:stretch>
              <a:fillRect/>
            </a:stretch>
          </a:blipFill>
        </p:spPr>
        <p:txBody>
          <a:bodyPr wrap="square" lIns="0" tIns="0" rIns="0" bIns="0" rtlCol="0"/>
          <a:lstStyle/>
          <a:p>
            <a:endParaRPr sz="2400" b="1">
              <a:latin typeface="Times New Roman" panose="02020603050405020304" pitchFamily="18" charset="0"/>
              <a:ea typeface="黑体" panose="02010609060101010101" charset="-122"/>
              <a:cs typeface="Times New Roman" panose="02020603050405020304" pitchFamily="18" charset="0"/>
            </a:endParaRPr>
          </a:p>
        </p:txBody>
      </p:sp>
      <p:grpSp>
        <p:nvGrpSpPr>
          <p:cNvPr id="5" name="组合 4"/>
          <p:cNvGrpSpPr/>
          <p:nvPr>
            <p:custDataLst>
              <p:tags r:id="rId4"/>
            </p:custDataLst>
          </p:nvPr>
        </p:nvGrpSpPr>
        <p:grpSpPr>
          <a:xfrm>
            <a:off x="717550" y="1400175"/>
            <a:ext cx="11221085" cy="4579620"/>
            <a:chOff x="1694" y="2261"/>
            <a:chExt cx="17617" cy="7212"/>
          </a:xfrm>
        </p:grpSpPr>
        <p:grpSp>
          <p:nvGrpSpPr>
            <p:cNvPr id="4" name="组合 8"/>
            <p:cNvGrpSpPr/>
            <p:nvPr/>
          </p:nvGrpSpPr>
          <p:grpSpPr>
            <a:xfrm>
              <a:off x="1694" y="2261"/>
              <a:ext cx="17617" cy="1208"/>
              <a:chOff x="2277162" y="1957773"/>
              <a:chExt cx="11186297" cy="767224"/>
            </a:xfrm>
          </p:grpSpPr>
          <p:sp>
            <p:nvSpPr>
              <p:cNvPr id="8" name="矩形: 圆角 32"/>
              <p:cNvSpPr/>
              <p:nvPr>
                <p:custDataLst>
                  <p:tags r:id="rId5"/>
                </p:custDataLst>
              </p:nvPr>
            </p:nvSpPr>
            <p:spPr>
              <a:xfrm>
                <a:off x="2363887" y="2044784"/>
                <a:ext cx="11099572" cy="614160"/>
              </a:xfrm>
              <a:prstGeom prst="roundRect">
                <a:avLst>
                  <a:gd name="adj" fmla="val 50000"/>
                </a:avLst>
              </a:prstGeom>
              <a:solidFill>
                <a:schemeClr val="accent6">
                  <a:lumMod val="40000"/>
                  <a:lumOff val="60000"/>
                  <a:alpha val="10000"/>
                </a:schemeClr>
              </a:solidFill>
              <a:ln w="12700" cap="flat" cmpd="sng" algn="ctr">
                <a:solidFill>
                  <a:srgbClr val="EBF6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sp>
            <p:nvSpPr>
              <p:cNvPr id="9" name="文本框 33"/>
              <p:cNvSpPr txBox="1"/>
              <p:nvPr>
                <p:custDataLst>
                  <p:tags r:id="rId6"/>
                </p:custDataLst>
              </p:nvPr>
            </p:nvSpPr>
            <p:spPr>
              <a:xfrm>
                <a:off x="3198856" y="2180065"/>
                <a:ext cx="9609416" cy="531595"/>
              </a:xfrm>
              <a:prstGeom prst="rect">
                <a:avLst/>
              </a:prstGeom>
              <a:noFill/>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rPr>
                  <a:t>药品基本信息：</a:t>
                </a:r>
                <a:r>
                  <a:rPr kumimoji="0" lang="zh-CN" altLang="en-US"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sym typeface="微软雅黑" panose="020B0503020204020204" charset="-122"/>
                  </a:rPr>
                  <a:t>国内</a:t>
                </a:r>
                <a:r>
                  <a:rPr kumimoji="0" lang="zh-CN" altLang="en-US" b="1"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charset="-122"/>
                    <a:sym typeface="微软雅黑" panose="020B0503020204020204" charset="-122"/>
                  </a:rPr>
                  <a:t>首个上市</a:t>
                </a:r>
                <a:r>
                  <a:rPr kumimoji="0" lang="zh-CN" altLang="en-US"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sym typeface="微软雅黑" panose="020B0503020204020204" charset="-122"/>
                  </a:rPr>
                  <a:t>的依巴斯汀口服溶液新剂型，适用于儿童的新一代抗组胺类药物</a:t>
                </a:r>
                <a:endParaRPr kumimoji="0" lang="zh-CN" altLang="en-US"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sym typeface="微软雅黑" panose="020B0503020204020204" charset="-122"/>
                </a:endParaRPr>
              </a:p>
            </p:txBody>
          </p:sp>
          <p:sp>
            <p:nvSpPr>
              <p:cNvPr id="10" name="矩形: 圆角 34"/>
              <p:cNvSpPr/>
              <p:nvPr>
                <p:custDataLst>
                  <p:tags r:id="rId7"/>
                </p:custDataLst>
              </p:nvPr>
            </p:nvSpPr>
            <p:spPr>
              <a:xfrm>
                <a:off x="2277162" y="1957773"/>
                <a:ext cx="767224" cy="767224"/>
              </a:xfrm>
              <a:prstGeom prst="roundRect">
                <a:avLst>
                  <a:gd name="adj" fmla="val 50000"/>
                </a:avLst>
              </a:prstGeom>
              <a:solidFill>
                <a:schemeClr val="bg1"/>
              </a:solidFill>
              <a:ln w="12700" cap="flat" cmpd="sng" algn="ctr">
                <a:noFill/>
                <a:prstDash val="solid"/>
                <a:miter lim="800000"/>
              </a:ln>
              <a:effectLst>
                <a:outerShdw blurRad="63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01</a:t>
                </a:r>
                <a:endParaRPr kumimoji="0" lang="en-US" altLang="zh-CN" sz="2000" b="1"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grpSp>
        <p:grpSp>
          <p:nvGrpSpPr>
            <p:cNvPr id="38" name="Group 26"/>
            <p:cNvGrpSpPr/>
            <p:nvPr/>
          </p:nvGrpSpPr>
          <p:grpSpPr>
            <a:xfrm>
              <a:off x="1746" y="3734"/>
              <a:ext cx="17465" cy="1208"/>
              <a:chOff x="2290098" y="2394242"/>
              <a:chExt cx="11090253" cy="767224"/>
            </a:xfrm>
          </p:grpSpPr>
          <p:sp>
            <p:nvSpPr>
              <p:cNvPr id="39" name="矩形: 圆角 74"/>
              <p:cNvSpPr/>
              <p:nvPr>
                <p:custDataLst>
                  <p:tags r:id="rId8"/>
                </p:custDataLst>
              </p:nvPr>
            </p:nvSpPr>
            <p:spPr>
              <a:xfrm>
                <a:off x="2735126" y="2492685"/>
                <a:ext cx="10645225" cy="592566"/>
              </a:xfrm>
              <a:prstGeom prst="roundRect">
                <a:avLst>
                  <a:gd name="adj" fmla="val 50000"/>
                </a:avLst>
              </a:prstGeom>
              <a:solidFill>
                <a:schemeClr val="accent6">
                  <a:lumMod val="40000"/>
                  <a:lumOff val="60000"/>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sp>
            <p:nvSpPr>
              <p:cNvPr id="41" name="文本框 75"/>
              <p:cNvSpPr txBox="1"/>
              <p:nvPr>
                <p:custDataLst>
                  <p:tags r:id="rId9"/>
                </p:custDataLst>
              </p:nvPr>
            </p:nvSpPr>
            <p:spPr>
              <a:xfrm>
                <a:off x="3211806" y="2588589"/>
                <a:ext cx="10168545" cy="368369"/>
              </a:xfrm>
              <a:prstGeom prst="rect">
                <a:avLst/>
              </a:prstGeom>
              <a:noFill/>
            </p:spPr>
            <p:txBody>
              <a:bodyPr wrap="square">
                <a:spAutoFit/>
              </a:bodyPr>
              <a:lstStyle>
                <a:defPPr>
                  <a:defRPr lang="zh-CN"/>
                </a:defPPr>
                <a:lvl1pPr marR="0" lvl="0" indent="0" defTabSz="457200" fontAlgn="auto">
                  <a:lnSpc>
                    <a:spcPct val="100000"/>
                  </a:lnSpc>
                  <a:spcBef>
                    <a:spcPts val="0"/>
                  </a:spcBef>
                  <a:spcAft>
                    <a:spcPts val="0"/>
                  </a:spcAft>
                  <a:buClrTx/>
                  <a:buSzTx/>
                  <a:buFontTx/>
                  <a:buNone/>
                  <a:defRPr kumimoji="0" sz="2400" b="1" i="0" u="none" strike="noStrike" cap="none" spc="0" normalizeH="0" baseline="0">
                    <a:ln>
                      <a:noFill/>
                    </a:ln>
                    <a:gradFill>
                      <a:gsLst>
                        <a:gs pos="100000">
                          <a:srgbClr val="F9C235"/>
                        </a:gs>
                        <a:gs pos="50000">
                          <a:srgbClr val="E43F1C"/>
                        </a:gs>
                      </a:gsLst>
                      <a:lin ang="5400000" scaled="0"/>
                    </a:gradFill>
                    <a:effectLst/>
                    <a:uLnTx/>
                    <a:uFillTx/>
                    <a:latin typeface="微软雅黑" panose="020B0503020204020204" charset="-122"/>
                    <a:ea typeface="微软雅黑" panose="020B050302020402020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rPr>
                  <a:t>安全性：</a:t>
                </a:r>
                <a:r>
                  <a:rPr kumimoji="0" lang="zh-CN" altLang="en-US" sz="180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charset="-122"/>
                    <a:sym typeface="微软雅黑" panose="020B0503020204020204" charset="-122"/>
                  </a:rPr>
                  <a:t>不通过血脑屏障，</a:t>
                </a:r>
                <a:r>
                  <a:rPr lang="zh-CN" altLang="en-US" sz="1800" b="0" noProof="0" dirty="0">
                    <a:solidFill>
                      <a:schemeClr val="tx1"/>
                    </a:solidFill>
                    <a:latin typeface="Times New Roman" panose="02020603050405020304" pitchFamily="18" charset="0"/>
                    <a:ea typeface="黑体" panose="02010609060101010101" charset="-122"/>
                    <a:sym typeface="+mn-ea"/>
                  </a:rPr>
                  <a:t>非镇静作用，无生殖毒性和致癌风险，安全性高</a:t>
                </a:r>
                <a:endParaRPr kumimoji="0"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sym typeface="+mn-ea"/>
                </a:endParaRPr>
              </a:p>
            </p:txBody>
          </p:sp>
          <p:sp>
            <p:nvSpPr>
              <p:cNvPr id="42" name="矩形: 圆角 77"/>
              <p:cNvSpPr/>
              <p:nvPr>
                <p:custDataLst>
                  <p:tags r:id="rId10"/>
                </p:custDataLst>
              </p:nvPr>
            </p:nvSpPr>
            <p:spPr>
              <a:xfrm>
                <a:off x="2290098" y="2394242"/>
                <a:ext cx="767224" cy="767224"/>
              </a:xfrm>
              <a:prstGeom prst="roundRect">
                <a:avLst>
                  <a:gd name="adj" fmla="val 50000"/>
                </a:avLst>
              </a:prstGeom>
              <a:solidFill>
                <a:schemeClr val="bg1"/>
              </a:solidFill>
              <a:ln w="12700" cap="flat" cmpd="sng" algn="ctr">
                <a:noFill/>
                <a:prstDash val="solid"/>
                <a:miter lim="800000"/>
              </a:ln>
              <a:effectLst>
                <a:outerShdw blurRad="63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02</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grpSp>
        <p:grpSp>
          <p:nvGrpSpPr>
            <p:cNvPr id="43" name="Group 39"/>
            <p:cNvGrpSpPr/>
            <p:nvPr/>
          </p:nvGrpSpPr>
          <p:grpSpPr>
            <a:xfrm>
              <a:off x="1784" y="5308"/>
              <a:ext cx="17427" cy="1208"/>
              <a:chOff x="2290098" y="3596865"/>
              <a:chExt cx="11065493" cy="767224"/>
            </a:xfrm>
          </p:grpSpPr>
          <p:sp>
            <p:nvSpPr>
              <p:cNvPr id="44" name="矩形: 圆角 80"/>
              <p:cNvSpPr/>
              <p:nvPr>
                <p:custDataLst>
                  <p:tags r:id="rId11"/>
                </p:custDataLst>
              </p:nvPr>
            </p:nvSpPr>
            <p:spPr>
              <a:xfrm>
                <a:off x="2377452" y="3683876"/>
                <a:ext cx="10978139" cy="592566"/>
              </a:xfrm>
              <a:prstGeom prst="roundRect">
                <a:avLst>
                  <a:gd name="adj" fmla="val 50000"/>
                </a:avLst>
              </a:prstGeom>
              <a:solidFill>
                <a:schemeClr val="accent6">
                  <a:lumMod val="40000"/>
                  <a:lumOff val="60000"/>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sp>
            <p:nvSpPr>
              <p:cNvPr id="45" name="文本框 81"/>
              <p:cNvSpPr txBox="1"/>
              <p:nvPr>
                <p:custDataLst>
                  <p:tags r:id="rId12"/>
                </p:custDataLst>
              </p:nvPr>
            </p:nvSpPr>
            <p:spPr>
              <a:xfrm>
                <a:off x="3187694" y="3756916"/>
                <a:ext cx="10143210" cy="492217"/>
              </a:xfrm>
              <a:prstGeom prst="rect">
                <a:avLst/>
              </a:prstGeom>
              <a:noFill/>
            </p:spPr>
            <p:txBody>
              <a:bodyPr wrap="square">
                <a:noAutofit/>
              </a:bodyPr>
              <a:lstStyle>
                <a:defPPr>
                  <a:defRPr lang="zh-CN"/>
                </a:defPPr>
                <a:lvl1pPr marR="0" lvl="0" indent="0" defTabSz="457200" fontAlgn="auto">
                  <a:lnSpc>
                    <a:spcPct val="100000"/>
                  </a:lnSpc>
                  <a:spcBef>
                    <a:spcPts val="0"/>
                  </a:spcBef>
                  <a:spcAft>
                    <a:spcPts val="0"/>
                  </a:spcAft>
                  <a:buClrTx/>
                  <a:buSzTx/>
                  <a:buFontTx/>
                  <a:buNone/>
                  <a:defRPr kumimoji="0" sz="2400" b="1" i="0" u="none" strike="noStrike" cap="none" spc="0" normalizeH="0" baseline="0">
                    <a:ln>
                      <a:noFill/>
                    </a:ln>
                    <a:gradFill>
                      <a:gsLst>
                        <a:gs pos="100000">
                          <a:srgbClr val="F9C235"/>
                        </a:gs>
                        <a:gs pos="50000">
                          <a:srgbClr val="E43F1C"/>
                        </a:gs>
                      </a:gsLst>
                      <a:lin ang="5400000" scaled="0"/>
                    </a:gradFill>
                    <a:effectLst/>
                    <a:uLnTx/>
                    <a:uFillTx/>
                    <a:latin typeface="微软雅黑" panose="020B0503020204020204" charset="-122"/>
                    <a:ea typeface="微软雅黑" panose="020B050302020402020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rPr>
                  <a:t>有效性：</a:t>
                </a:r>
                <a:r>
                  <a:rPr kumimoji="0"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sym typeface="微软雅黑" panose="020B0503020204020204" charset="-122"/>
                  </a:rPr>
                  <a:t>治疗过敏性疾病疗效显著，</a:t>
                </a:r>
                <a:r>
                  <a:rPr kumimoji="0" lang="zh-CN" altLang="en-US" sz="1800" b="0" i="0" u="none" strike="noStrike" cap="none" spc="0" normalizeH="0" baseline="0" noProof="0" dirty="0">
                    <a:solidFill>
                      <a:schemeClr val="tx1"/>
                    </a:solidFill>
                    <a:latin typeface="Times New Roman" panose="02020603050405020304" pitchFamily="18" charset="0"/>
                    <a:ea typeface="黑体" panose="02010609060101010101" charset="-122"/>
                  </a:rPr>
                  <a:t>治疗过敏性鼻炎总有效率高达</a:t>
                </a:r>
                <a:r>
                  <a:rPr kumimoji="0" lang="zh-CN" altLang="en-US" sz="1800" i="0" u="none" strike="noStrike" cap="none" spc="0" normalizeH="0" baseline="0" noProof="0" dirty="0">
                    <a:solidFill>
                      <a:srgbClr val="FF0000"/>
                    </a:solidFill>
                    <a:latin typeface="Times New Roman" panose="02020603050405020304" pitchFamily="18" charset="0"/>
                    <a:ea typeface="黑体" panose="02010609060101010101" charset="-122"/>
                  </a:rPr>
                  <a:t>94.44%</a:t>
                </a:r>
                <a:endParaRPr kumimoji="0" lang="zh-CN" altLang="en-US" sz="1800" b="0" i="0" u="none" strike="noStrike" cap="none" spc="0" normalizeH="0" baseline="0" noProof="0" dirty="0">
                  <a:solidFill>
                    <a:schemeClr val="tx1"/>
                  </a:solidFill>
                  <a:latin typeface="Times New Roman" panose="02020603050405020304" pitchFamily="18" charset="0"/>
                  <a:ea typeface="黑体" panose="02010609060101010101" charset="-122"/>
                </a:endParaRPr>
              </a:p>
            </p:txBody>
          </p:sp>
          <p:sp>
            <p:nvSpPr>
              <p:cNvPr id="46" name="矩形: 圆角 83"/>
              <p:cNvSpPr/>
              <p:nvPr>
                <p:custDataLst>
                  <p:tags r:id="rId13"/>
                </p:custDataLst>
              </p:nvPr>
            </p:nvSpPr>
            <p:spPr>
              <a:xfrm>
                <a:off x="2290098" y="3596865"/>
                <a:ext cx="767224" cy="767224"/>
              </a:xfrm>
              <a:prstGeom prst="roundRect">
                <a:avLst>
                  <a:gd name="adj" fmla="val 50000"/>
                </a:avLst>
              </a:prstGeom>
              <a:solidFill>
                <a:schemeClr val="bg1"/>
              </a:solidFill>
              <a:ln w="12700" cap="flat" cmpd="sng" algn="ctr">
                <a:noFill/>
                <a:prstDash val="solid"/>
                <a:miter lim="800000"/>
              </a:ln>
              <a:effectLst>
                <a:outerShdw blurRad="63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03</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grpSp>
        <p:grpSp>
          <p:nvGrpSpPr>
            <p:cNvPr id="47" name="组合 2"/>
            <p:cNvGrpSpPr/>
            <p:nvPr/>
          </p:nvGrpSpPr>
          <p:grpSpPr>
            <a:xfrm>
              <a:off x="1783" y="6767"/>
              <a:ext cx="17427" cy="1208"/>
              <a:chOff x="2277162" y="4307172"/>
              <a:chExt cx="11066143" cy="767224"/>
            </a:xfrm>
          </p:grpSpPr>
          <p:sp>
            <p:nvSpPr>
              <p:cNvPr id="48" name="矩形: 圆角 80"/>
              <p:cNvSpPr/>
              <p:nvPr>
                <p:custDataLst>
                  <p:tags r:id="rId14"/>
                </p:custDataLst>
              </p:nvPr>
            </p:nvSpPr>
            <p:spPr>
              <a:xfrm>
                <a:off x="2364521" y="4394183"/>
                <a:ext cx="10978784" cy="592566"/>
              </a:xfrm>
              <a:prstGeom prst="roundRect">
                <a:avLst>
                  <a:gd name="adj" fmla="val 50000"/>
                </a:avLst>
              </a:prstGeom>
              <a:solidFill>
                <a:schemeClr val="accent6">
                  <a:lumMod val="40000"/>
                  <a:lumOff val="60000"/>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sp>
            <p:nvSpPr>
              <p:cNvPr id="49" name="文本框 81"/>
              <p:cNvSpPr txBox="1"/>
              <p:nvPr>
                <p:custDataLst>
                  <p:tags r:id="rId15"/>
                </p:custDataLst>
              </p:nvPr>
            </p:nvSpPr>
            <p:spPr>
              <a:xfrm>
                <a:off x="3198846" y="4455790"/>
                <a:ext cx="9686544" cy="480785"/>
              </a:xfrm>
              <a:prstGeom prst="rect">
                <a:avLst/>
              </a:prstGeom>
              <a:noFill/>
            </p:spPr>
            <p:txBody>
              <a:bodyPr wrap="square">
                <a:noAutofit/>
              </a:bodyPr>
              <a:lstStyle>
                <a:defPPr>
                  <a:defRPr lang="zh-CN"/>
                </a:defPPr>
                <a:lvl1pPr marR="0" lvl="0" indent="0" defTabSz="457200" fontAlgn="auto">
                  <a:lnSpc>
                    <a:spcPct val="100000"/>
                  </a:lnSpc>
                  <a:spcBef>
                    <a:spcPts val="0"/>
                  </a:spcBef>
                  <a:spcAft>
                    <a:spcPts val="0"/>
                  </a:spcAft>
                  <a:buClrTx/>
                  <a:buSzTx/>
                  <a:buFontTx/>
                  <a:buNone/>
                  <a:defRPr kumimoji="0" sz="2400" b="1" i="0" u="none" strike="noStrike" cap="none" spc="0" normalizeH="0" baseline="0">
                    <a:ln>
                      <a:noFill/>
                    </a:ln>
                    <a:gradFill>
                      <a:gsLst>
                        <a:gs pos="100000">
                          <a:srgbClr val="F9C235"/>
                        </a:gs>
                        <a:gs pos="50000">
                          <a:srgbClr val="E43F1C"/>
                        </a:gs>
                      </a:gsLst>
                      <a:lin ang="5400000" scaled="0"/>
                    </a:gradFill>
                    <a:effectLst/>
                    <a:uLnTx/>
                    <a:uFillTx/>
                    <a:latin typeface="微软雅黑" panose="020B0503020204020204" charset="-122"/>
                    <a:ea typeface="微软雅黑" panose="020B050302020402020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800" noProof="0" dirty="0">
                    <a:solidFill>
                      <a:srgbClr val="0E9DA8"/>
                    </a:solidFill>
                    <a:latin typeface="Times New Roman" panose="02020603050405020304" pitchFamily="18" charset="0"/>
                    <a:ea typeface="黑体" panose="02010609060101010101" charset="-122"/>
                    <a:sym typeface="微软雅黑" panose="020B0503020204020204" charset="-122"/>
                  </a:rPr>
                  <a:t>创新性：</a:t>
                </a:r>
                <a:r>
                  <a:rPr lang="zh-CN" altLang="en-US" sz="1800" b="0" noProof="0" dirty="0">
                    <a:solidFill>
                      <a:schemeClr val="tx1"/>
                    </a:solidFill>
                    <a:latin typeface="Times New Roman" panose="02020603050405020304" pitchFamily="18" charset="0"/>
                    <a:ea typeface="黑体" panose="02010609060101010101" charset="-122"/>
                    <a:sym typeface="微软雅黑" panose="020B0503020204020204" charset="-122"/>
                  </a:rPr>
                  <a:t> 口服溶液剂型，适用于儿童及吞咽困难的患者，</a:t>
                </a:r>
                <a:r>
                  <a:rPr lang="zh-CN" altLang="en-US" sz="1800" noProof="0" dirty="0">
                    <a:solidFill>
                      <a:srgbClr val="FF0000"/>
                    </a:solidFill>
                    <a:latin typeface="Times New Roman" panose="02020603050405020304" pitchFamily="18" charset="0"/>
                    <a:ea typeface="黑体" panose="02010609060101010101" charset="-122"/>
                    <a:sym typeface="微软雅黑" panose="020B0503020204020204" charset="-122"/>
                  </a:rPr>
                  <a:t>增加了2-12岁儿童临床用药选择</a:t>
                </a:r>
                <a:endParaRPr lang="zh-CN" altLang="en-US" sz="1800" noProof="0" dirty="0">
                  <a:solidFill>
                    <a:srgbClr val="FF0000"/>
                  </a:solidFill>
                  <a:latin typeface="Times New Roman" panose="02020603050405020304" pitchFamily="18" charset="0"/>
                  <a:ea typeface="黑体" panose="02010609060101010101" charset="-122"/>
                  <a:sym typeface="微软雅黑" panose="020B0503020204020204" charset="-122"/>
                </a:endParaRPr>
              </a:p>
            </p:txBody>
          </p:sp>
          <p:sp>
            <p:nvSpPr>
              <p:cNvPr id="50" name="矩形: 圆角 83"/>
              <p:cNvSpPr/>
              <p:nvPr>
                <p:custDataLst>
                  <p:tags r:id="rId16"/>
                </p:custDataLst>
              </p:nvPr>
            </p:nvSpPr>
            <p:spPr>
              <a:xfrm>
                <a:off x="2277162" y="4307172"/>
                <a:ext cx="767224" cy="767224"/>
              </a:xfrm>
              <a:prstGeom prst="roundRect">
                <a:avLst>
                  <a:gd name="adj" fmla="val 50000"/>
                </a:avLst>
              </a:prstGeom>
              <a:solidFill>
                <a:schemeClr val="bg1"/>
              </a:solidFill>
              <a:ln w="12700" cap="flat" cmpd="sng" algn="ctr">
                <a:noFill/>
                <a:prstDash val="solid"/>
                <a:miter lim="800000"/>
              </a:ln>
              <a:effectLst>
                <a:outerShdw blurRad="63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04</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grpSp>
        <p:grpSp>
          <p:nvGrpSpPr>
            <p:cNvPr id="51" name="组合 2"/>
            <p:cNvGrpSpPr/>
            <p:nvPr/>
          </p:nvGrpSpPr>
          <p:grpSpPr>
            <a:xfrm>
              <a:off x="1838" y="8265"/>
              <a:ext cx="17372" cy="1208"/>
              <a:chOff x="2277162" y="4307172"/>
              <a:chExt cx="11031480" cy="767224"/>
            </a:xfrm>
          </p:grpSpPr>
          <p:sp>
            <p:nvSpPr>
              <p:cNvPr id="52" name="矩形: 圆角 80"/>
              <p:cNvSpPr/>
              <p:nvPr>
                <p:custDataLst>
                  <p:tags r:id="rId17"/>
                </p:custDataLst>
              </p:nvPr>
            </p:nvSpPr>
            <p:spPr>
              <a:xfrm>
                <a:off x="2790563" y="4336387"/>
                <a:ext cx="10518079" cy="592566"/>
              </a:xfrm>
              <a:prstGeom prst="roundRect">
                <a:avLst>
                  <a:gd name="adj" fmla="val 50000"/>
                </a:avLst>
              </a:prstGeom>
              <a:solidFill>
                <a:schemeClr val="accent6">
                  <a:lumMod val="40000"/>
                  <a:lumOff val="60000"/>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sp>
            <p:nvSpPr>
              <p:cNvPr id="53" name="文本框 81"/>
              <p:cNvSpPr txBox="1"/>
              <p:nvPr>
                <p:custDataLst>
                  <p:tags r:id="rId18"/>
                </p:custDataLst>
              </p:nvPr>
            </p:nvSpPr>
            <p:spPr>
              <a:xfrm>
                <a:off x="3198888" y="4429750"/>
                <a:ext cx="9091919" cy="368369"/>
              </a:xfrm>
              <a:prstGeom prst="rect">
                <a:avLst/>
              </a:prstGeom>
              <a:noFill/>
            </p:spPr>
            <p:txBody>
              <a:bodyPr wrap="square">
                <a:spAutoFit/>
              </a:bodyPr>
              <a:lstStyle>
                <a:defPPr>
                  <a:defRPr lang="zh-CN"/>
                </a:defPPr>
                <a:lvl1pPr marR="0" lvl="0" indent="0" defTabSz="457200" fontAlgn="auto">
                  <a:lnSpc>
                    <a:spcPct val="100000"/>
                  </a:lnSpc>
                  <a:spcBef>
                    <a:spcPts val="0"/>
                  </a:spcBef>
                  <a:spcAft>
                    <a:spcPts val="0"/>
                  </a:spcAft>
                  <a:buClrTx/>
                  <a:buSzTx/>
                  <a:buFontTx/>
                  <a:buNone/>
                  <a:defRPr kumimoji="0" sz="2400" b="1" i="0" u="none" strike="noStrike" cap="none" spc="0" normalizeH="0" baseline="0">
                    <a:ln>
                      <a:noFill/>
                    </a:ln>
                    <a:gradFill>
                      <a:gsLst>
                        <a:gs pos="100000">
                          <a:srgbClr val="F9C235"/>
                        </a:gs>
                        <a:gs pos="50000">
                          <a:srgbClr val="E43F1C"/>
                        </a:gs>
                      </a:gsLst>
                      <a:lin ang="5400000" scaled="0"/>
                    </a:gradFill>
                    <a:effectLst/>
                    <a:uLnTx/>
                    <a:uFillTx/>
                    <a:latin typeface="微软雅黑" panose="020B0503020204020204" charset="-122"/>
                    <a:ea typeface="微软雅黑" panose="020B050302020402020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800" noProof="0" dirty="0">
                    <a:solidFill>
                      <a:srgbClr val="0E9DA8"/>
                    </a:solidFill>
                    <a:latin typeface="Times New Roman" panose="02020603050405020304" pitchFamily="18" charset="0"/>
                    <a:ea typeface="黑体" panose="02010609060101010101" charset="-122"/>
                    <a:sym typeface="微软雅黑" panose="020B0503020204020204" charset="-122"/>
                  </a:rPr>
                  <a:t>公平性：</a:t>
                </a:r>
                <a:r>
                  <a:rPr lang="zh-CN" altLang="en-US" sz="1800" b="0" noProof="0" dirty="0">
                    <a:solidFill>
                      <a:schemeClr val="tx1"/>
                    </a:solidFill>
                    <a:latin typeface="Times New Roman" panose="02020603050405020304" pitchFamily="18" charset="0"/>
                    <a:ea typeface="黑体" panose="02010609060101010101" charset="-122"/>
                    <a:sym typeface="微软雅黑" panose="020B0503020204020204" charset="-122"/>
                  </a:rPr>
                  <a:t>临床使用易于管理，对不同层级医疗机构具有普遍适用性</a:t>
                </a:r>
                <a:endParaRPr lang="zh-CN" altLang="en-US" sz="1800" b="0" noProof="0" dirty="0">
                  <a:solidFill>
                    <a:schemeClr val="tx1"/>
                  </a:solidFill>
                  <a:latin typeface="Times New Roman" panose="02020603050405020304" pitchFamily="18" charset="0"/>
                  <a:ea typeface="黑体" panose="02010609060101010101" charset="-122"/>
                  <a:sym typeface="微软雅黑" panose="020B0503020204020204" charset="-122"/>
                </a:endParaRPr>
              </a:p>
            </p:txBody>
          </p:sp>
          <p:sp>
            <p:nvSpPr>
              <p:cNvPr id="54" name="矩形: 圆角 83"/>
              <p:cNvSpPr/>
              <p:nvPr>
                <p:custDataLst>
                  <p:tags r:id="rId19"/>
                </p:custDataLst>
              </p:nvPr>
            </p:nvSpPr>
            <p:spPr>
              <a:xfrm>
                <a:off x="2277162" y="4307172"/>
                <a:ext cx="767224" cy="767224"/>
              </a:xfrm>
              <a:prstGeom prst="roundRect">
                <a:avLst>
                  <a:gd name="adj" fmla="val 50000"/>
                </a:avLst>
              </a:prstGeom>
              <a:solidFill>
                <a:schemeClr val="bg1"/>
              </a:solidFill>
              <a:ln w="12700" cap="flat" cmpd="sng" algn="ctr">
                <a:noFill/>
                <a:prstDash val="solid"/>
                <a:miter lim="800000"/>
              </a:ln>
              <a:effectLst>
                <a:outerShdw blurRad="63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05</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grpSp>
      </p:grpSp>
      <p:grpSp>
        <p:nvGrpSpPr>
          <p:cNvPr id="13" name="组合 12"/>
          <p:cNvGrpSpPr/>
          <p:nvPr/>
        </p:nvGrpSpPr>
        <p:grpSpPr>
          <a:xfrm>
            <a:off x="323215" y="6312535"/>
            <a:ext cx="2947035" cy="444500"/>
            <a:chOff x="509" y="9941"/>
            <a:chExt cx="4641" cy="700"/>
          </a:xfrm>
        </p:grpSpPr>
        <p:sp>
          <p:nvSpPr>
            <p:cNvPr id="6" name="文本框 5"/>
            <p:cNvSpPr txBox="1"/>
            <p:nvPr/>
          </p:nvSpPr>
          <p:spPr>
            <a:xfrm>
              <a:off x="1572" y="9941"/>
              <a:ext cx="3579" cy="701"/>
            </a:xfrm>
            <a:prstGeom prst="rect">
              <a:avLst/>
            </a:prstGeom>
            <a:noFill/>
          </p:spPr>
          <p:txBody>
            <a:bodyPr wrap="square" rtlCol="0">
              <a:noAutofit/>
            </a:bodyPr>
            <a:lstStyle/>
            <a:p>
              <a:r>
                <a:rPr lang="zh-CN" altLang="en-US" sz="2000" b="1">
                  <a:solidFill>
                    <a:schemeClr val="tx1">
                      <a:lumMod val="50000"/>
                      <a:lumOff val="50000"/>
                    </a:schemeClr>
                  </a:solidFill>
                  <a:latin typeface="思源黑体 CN Heavy" panose="020B0A00000000000000" charset="-122"/>
                  <a:ea typeface="思源黑体 CN Heavy" panose="020B0A00000000000000" charset="-122"/>
                </a:rPr>
                <a:t>依巴斯汀口服溶液</a:t>
              </a:r>
              <a:endParaRPr lang="zh-CN" altLang="en-US" sz="2000" b="1">
                <a:solidFill>
                  <a:schemeClr val="tx1">
                    <a:lumMod val="50000"/>
                    <a:lumOff val="50000"/>
                  </a:schemeClr>
                </a:solidFill>
                <a:latin typeface="思源黑体 CN Heavy" panose="020B0A00000000000000" charset="-122"/>
                <a:ea typeface="思源黑体 CN Heavy" panose="020B0A00000000000000" charset="-122"/>
              </a:endParaRPr>
            </a:p>
          </p:txBody>
        </p:sp>
        <p:pic>
          <p:nvPicPr>
            <p:cNvPr id="7" name="图片 6" descr="微信图片_20240704100716"/>
            <p:cNvPicPr>
              <a:picLocks noChangeAspect="1"/>
            </p:cNvPicPr>
            <p:nvPr/>
          </p:nvPicPr>
          <p:blipFill>
            <a:blip r:embed="rId20"/>
            <a:stretch>
              <a:fillRect/>
            </a:stretch>
          </p:blipFill>
          <p:spPr>
            <a:xfrm>
              <a:off x="509" y="9976"/>
              <a:ext cx="879" cy="567"/>
            </a:xfrm>
            <a:prstGeom prst="rect">
              <a:avLst/>
            </a:prstGeom>
          </p:spPr>
        </p:pic>
        <p:cxnSp>
          <p:nvCxnSpPr>
            <p:cNvPr id="12" name="直接连接符 11"/>
            <p:cNvCxnSpPr/>
            <p:nvPr/>
          </p:nvCxnSpPr>
          <p:spPr>
            <a:xfrm flipH="1">
              <a:off x="1556" y="9983"/>
              <a:ext cx="0" cy="567"/>
            </a:xfrm>
            <a:prstGeom prst="line">
              <a:avLst/>
            </a:prstGeom>
            <a:ln w="2857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24915" y="636587"/>
            <a:ext cx="9610090" cy="0"/>
            <a:chOff x="607784" y="3571981"/>
            <a:chExt cx="10976432" cy="0"/>
          </a:xfrm>
        </p:grpSpPr>
        <p:cxnSp>
          <p:nvCxnSpPr>
            <p:cNvPr id="12" name="直接连接符 18"/>
            <p:cNvCxnSpPr/>
            <p:nvPr>
              <p:custDataLst>
                <p:tags r:id="rId1"/>
              </p:custDataLst>
            </p:nvPr>
          </p:nvCxnSpPr>
          <p:spPr>
            <a:xfrm>
              <a:off x="8506916" y="3571981"/>
              <a:ext cx="3077300" cy="0"/>
            </a:xfrm>
            <a:prstGeom prst="line">
              <a:avLst/>
            </a:prstGeom>
            <a:ln>
              <a:solidFill>
                <a:srgbClr val="32A5AF"/>
              </a:solidFill>
            </a:ln>
          </p:spPr>
          <p:style>
            <a:lnRef idx="1">
              <a:schemeClr val="accent1"/>
            </a:lnRef>
            <a:fillRef idx="0">
              <a:schemeClr val="accent1"/>
            </a:fillRef>
            <a:effectRef idx="0">
              <a:schemeClr val="accent1"/>
            </a:effectRef>
            <a:fontRef idx="minor">
              <a:schemeClr val="tx1"/>
            </a:fontRef>
          </p:style>
        </p:cxnSp>
        <p:cxnSp>
          <p:nvCxnSpPr>
            <p:cNvPr id="13" name="直接连接符 19"/>
            <p:cNvCxnSpPr/>
            <p:nvPr>
              <p:custDataLst>
                <p:tags r:id="rId2"/>
              </p:custDataLst>
            </p:nvPr>
          </p:nvCxnSpPr>
          <p:spPr>
            <a:xfrm>
              <a:off x="607784" y="3571981"/>
              <a:ext cx="2929046" cy="0"/>
            </a:xfrm>
            <a:prstGeom prst="line">
              <a:avLst/>
            </a:prstGeom>
            <a:ln>
              <a:solidFill>
                <a:srgbClr val="32A5AF"/>
              </a:solidFill>
            </a:ln>
          </p:spPr>
          <p:style>
            <a:lnRef idx="1">
              <a:schemeClr val="accent1"/>
            </a:lnRef>
            <a:fillRef idx="0">
              <a:schemeClr val="accent1"/>
            </a:fillRef>
            <a:effectRef idx="0">
              <a:schemeClr val="accent1"/>
            </a:effectRef>
            <a:fontRef idx="minor">
              <a:schemeClr val="tx1"/>
            </a:fontRef>
          </p:style>
        </p:cxnSp>
      </p:grpSp>
      <p:graphicFrame>
        <p:nvGraphicFramePr>
          <p:cNvPr id="5" name="表格 4"/>
          <p:cNvGraphicFramePr/>
          <p:nvPr>
            <p:custDataLst>
              <p:tags r:id="rId3"/>
            </p:custDataLst>
          </p:nvPr>
        </p:nvGraphicFramePr>
        <p:xfrm>
          <a:off x="602615" y="901700"/>
          <a:ext cx="11072495" cy="5792470"/>
        </p:xfrm>
        <a:graphic>
          <a:graphicData uri="http://schemas.openxmlformats.org/drawingml/2006/table">
            <a:tbl>
              <a:tblPr firstRow="1" bandRow="1">
                <a:tableStyleId>{5C22544A-7EE6-4342-B048-85BDC9FD1C3A}</a:tableStyleId>
              </a:tblPr>
              <a:tblGrid>
                <a:gridCol w="3543935"/>
                <a:gridCol w="3105150"/>
                <a:gridCol w="4423410"/>
              </a:tblGrid>
              <a:tr h="575310">
                <a:tc gridSpan="3">
                  <a:txBody>
                    <a:bodyPr/>
                    <a:lstStyle/>
                    <a:p>
                      <a:pPr algn="ctr">
                        <a:buNone/>
                      </a:pPr>
                      <a:r>
                        <a:rPr lang="zh-CN" altLang="en-US" dirty="0">
                          <a:latin typeface="Times New Roman" panose="02020603050405020304" pitchFamily="18" charset="0"/>
                          <a:ea typeface="黑体" panose="02010609060101010101" charset="-122"/>
                        </a:rPr>
                        <a:t>依巴斯汀口服溶液基本信息</a:t>
                      </a:r>
                      <a:endParaRPr lang="zh-CN" altLang="en-US" dirty="0">
                        <a:latin typeface="Times New Roman" panose="02020603050405020304" pitchFamily="18" charset="0"/>
                        <a:ea typeface="黑体" panose="02010609060101010101" charset="-122"/>
                      </a:endParaRPr>
                    </a:p>
                  </a:txBody>
                  <a:tcPr anchor="ctr">
                    <a:lnL>
                      <a:noFill/>
                    </a:lnL>
                    <a:lnR>
                      <a:noFill/>
                    </a:lnR>
                    <a:lnT>
                      <a:noFill/>
                    </a:lnT>
                    <a:lnB>
                      <a:noFill/>
                    </a:lnB>
                    <a:lnTlToBr>
                      <a:noFill/>
                    </a:lnTlToBr>
                    <a:lnBlToTr>
                      <a:noFill/>
                    </a:lnBlToTr>
                    <a:solidFill>
                      <a:srgbClr val="32A5AF"/>
                    </a:solidFill>
                  </a:tcPr>
                </a:tc>
                <a:tc hMerge="1">
                  <a:tcPr>
                    <a:lnT>
                      <a:noFill/>
                    </a:lnT>
                    <a:lnB>
                      <a:noFill/>
                    </a:lnB>
                  </a:tcPr>
                </a:tc>
                <a:tc hMerge="1">
                  <a:tcPr>
                    <a:lnR>
                      <a:noFill/>
                    </a:lnR>
                    <a:lnT>
                      <a:noFill/>
                    </a:lnT>
                    <a:lnB>
                      <a:noFill/>
                    </a:lnB>
                  </a:tcPr>
                </a:tc>
              </a:tr>
              <a:tr h="471805">
                <a:tc>
                  <a:txBody>
                    <a:bodyPr/>
                    <a:lstStyle/>
                    <a:p>
                      <a:pPr algn="ctr">
                        <a:lnSpc>
                          <a:spcPct val="150000"/>
                        </a:lnSpc>
                        <a:buNone/>
                      </a:pPr>
                      <a:r>
                        <a:rPr lang="zh-CN" altLang="en-US" sz="1600" b="1">
                          <a:solidFill>
                            <a:srgbClr val="FF0000"/>
                          </a:solidFill>
                          <a:latin typeface="Times New Roman" panose="02020603050405020304" pitchFamily="18" charset="0"/>
                          <a:ea typeface="黑体" panose="02010609060101010101" charset="-122"/>
                        </a:rPr>
                        <a:t>通用名</a:t>
                      </a:r>
                      <a:endParaRPr lang="zh-CN" altLang="en-US" sz="1600" b="1">
                        <a:solidFill>
                          <a:srgbClr val="FF0000"/>
                        </a:solidFill>
                        <a:latin typeface="Times New Roman" panose="02020603050405020304" pitchFamily="18" charset="0"/>
                        <a:ea typeface="黑体" panose="02010609060101010101" charset="-122"/>
                      </a:endParaRPr>
                    </a:p>
                  </a:txBody>
                  <a:tcPr anchor="ctr">
                    <a:lnL w="12700" cmpd="sng">
                      <a:solidFill>
                        <a:schemeClr val="tx1"/>
                      </a:solidFill>
                      <a:prstDash val="solid"/>
                    </a:lnL>
                    <a:lnR w="12700" cmpd="sng">
                      <a:solidFill>
                        <a:schemeClr val="tx1"/>
                      </a:solidFill>
                      <a:prstDash val="solid"/>
                    </a:lnR>
                    <a:lnT>
                      <a:noFill/>
                    </a:lnT>
                    <a:lnB w="12700" cmpd="sng">
                      <a:solidFill>
                        <a:schemeClr val="tx1"/>
                      </a:solidFill>
                      <a:prstDash val="solid"/>
                    </a:lnB>
                    <a:solidFill>
                      <a:srgbClr val="000000">
                        <a:alpha val="0"/>
                      </a:srgbClr>
                    </a:solidFill>
                  </a:tcPr>
                </a:tc>
                <a:tc>
                  <a:txBody>
                    <a:bodyPr/>
                    <a:lstStyle/>
                    <a:p>
                      <a:pPr algn="ctr">
                        <a:lnSpc>
                          <a:spcPct val="150000"/>
                        </a:lnSpc>
                        <a:buClrTx/>
                        <a:buSzTx/>
                        <a:buFontTx/>
                        <a:buNone/>
                      </a:pPr>
                      <a:r>
                        <a:rPr lang="zh-CN" altLang="en-US" sz="1600" b="1">
                          <a:solidFill>
                            <a:srgbClr val="FF0000"/>
                          </a:solidFill>
                          <a:latin typeface="Times New Roman" panose="02020603050405020304" pitchFamily="18" charset="0"/>
                          <a:ea typeface="黑体" panose="02010609060101010101" charset="-122"/>
                        </a:rPr>
                        <a:t>注册规格</a:t>
                      </a:r>
                      <a:endParaRPr lang="zh-CN" altLang="en-US" sz="1600" b="1">
                        <a:solidFill>
                          <a:srgbClr val="FF0000"/>
                        </a:solidFill>
                        <a:latin typeface="Times New Roman" panose="02020603050405020304" pitchFamily="18" charset="0"/>
                        <a:ea typeface="黑体" panose="02010609060101010101" charset="-122"/>
                      </a:endParaRPr>
                    </a:p>
                  </a:txBody>
                  <a:tcPr anchor="ctr">
                    <a:lnL w="12700" cmpd="sng">
                      <a:solidFill>
                        <a:schemeClr val="tx1"/>
                      </a:solidFill>
                      <a:prstDash val="solid"/>
                    </a:lnL>
                    <a:lnR w="12700" cmpd="sng">
                      <a:solidFill>
                        <a:schemeClr val="tx1"/>
                      </a:solidFill>
                      <a:prstDash val="solid"/>
                    </a:lnR>
                    <a:lnT>
                      <a:noFill/>
                    </a:lnT>
                    <a:lnB w="12700" cmpd="sng">
                      <a:solidFill>
                        <a:schemeClr val="tx1"/>
                      </a:solidFill>
                      <a:prstDash val="solid"/>
                    </a:lnB>
                    <a:solidFill>
                      <a:srgbClr val="000000">
                        <a:alpha val="0"/>
                      </a:srgbClr>
                    </a:solidFill>
                  </a:tcPr>
                </a:tc>
                <a:tc>
                  <a:txBody>
                    <a:bodyPr/>
                    <a:lstStyle/>
                    <a:p>
                      <a:pPr algn="ctr">
                        <a:lnSpc>
                          <a:spcPct val="150000"/>
                        </a:lnSpc>
                        <a:buClrTx/>
                        <a:buSzTx/>
                        <a:buFontTx/>
                        <a:buNone/>
                      </a:pPr>
                      <a:r>
                        <a:rPr lang="zh-CN" altLang="en-US" sz="1600" b="1">
                          <a:solidFill>
                            <a:srgbClr val="FF0000"/>
                          </a:solidFill>
                          <a:latin typeface="Times New Roman" panose="02020603050405020304" pitchFamily="18" charset="0"/>
                          <a:ea typeface="黑体" panose="02010609060101010101" charset="-122"/>
                          <a:cs typeface="Times New Roman" panose="02020603050405020304" pitchFamily="18" charset="0"/>
                        </a:rPr>
                        <a:t>是否为OTC药物</a:t>
                      </a:r>
                      <a:endParaRPr lang="zh-CN" altLang="en-US" sz="1600" b="1">
                        <a:solidFill>
                          <a:srgbClr val="FF0000"/>
                        </a:solidFill>
                        <a:latin typeface="Times New Roman" panose="02020603050405020304" pitchFamily="18" charset="0"/>
                        <a:ea typeface="黑体" panose="02010609060101010101"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a:noFill/>
                    </a:lnT>
                    <a:lnB w="12700" cmpd="sng">
                      <a:solidFill>
                        <a:schemeClr val="tx1"/>
                      </a:solidFill>
                      <a:prstDash val="solid"/>
                    </a:lnB>
                    <a:solidFill>
                      <a:srgbClr val="000000">
                        <a:alpha val="0"/>
                      </a:srgbClr>
                    </a:solidFill>
                  </a:tcPr>
                </a:tc>
              </a:tr>
              <a:tr h="550545">
                <a:tc>
                  <a:txBody>
                    <a:bodyPr/>
                    <a:lstStyle/>
                    <a:p>
                      <a:pPr algn="ctr">
                        <a:lnSpc>
                          <a:spcPct val="150000"/>
                        </a:lnSpc>
                        <a:buNone/>
                      </a:pPr>
                      <a:r>
                        <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依巴斯汀口服溶液</a:t>
                      </a:r>
                      <a:endPar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c>
                  <a:txBody>
                    <a:bodyPr/>
                    <a:lstStyle/>
                    <a:p>
                      <a:pPr algn="ctr">
                        <a:lnSpc>
                          <a:spcPct val="150000"/>
                        </a:lnSpc>
                        <a:buClrTx/>
                        <a:buSzTx/>
                        <a:buFontTx/>
                        <a:buNone/>
                      </a:pPr>
                      <a:r>
                        <a:rPr lang="zh-CN" sz="1400" dirty="0">
                          <a:latin typeface="Times New Roman" panose="02020603050405020304" pitchFamily="18" charset="0"/>
                          <a:ea typeface="黑体" panose="02010609060101010101" charset="-122"/>
                          <a:cs typeface="Times New Roman" panose="02020603050405020304" pitchFamily="18" charset="0"/>
                          <a:sym typeface="+mn-ea"/>
                        </a:rPr>
                        <a:t>120ml：120mg</a:t>
                      </a:r>
                      <a:endParaRPr lang="zh-CN" sz="1400" dirty="0">
                        <a:latin typeface="Times New Roman" panose="02020603050405020304" pitchFamily="18" charset="0"/>
                        <a:ea typeface="黑体" panose="02010609060101010101" charset="-122"/>
                        <a:cs typeface="Times New Roman" panose="02020603050405020304" pitchFamily="18" charset="0"/>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c>
                  <a:txBody>
                    <a:bodyPr/>
                    <a:lstStyle/>
                    <a:p>
                      <a:pPr algn="ctr">
                        <a:lnSpc>
                          <a:spcPct val="150000"/>
                        </a:lnSpc>
                        <a:buClrTx/>
                        <a:buSzTx/>
                        <a:buFontTx/>
                        <a:buNone/>
                      </a:pPr>
                      <a:r>
                        <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否</a:t>
                      </a:r>
                      <a:endPar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r>
              <a:tr h="471805">
                <a:tc>
                  <a:txBody>
                    <a:bodyPr/>
                    <a:lstStyle/>
                    <a:p>
                      <a:pPr algn="ctr">
                        <a:lnSpc>
                          <a:spcPct val="150000"/>
                        </a:lnSpc>
                        <a:buClrTx/>
                        <a:buSzTx/>
                        <a:buFontTx/>
                        <a:buNone/>
                      </a:pPr>
                      <a:r>
                        <a:rPr lang="zh-CN" altLang="en-US" sz="1600" b="1">
                          <a:solidFill>
                            <a:srgbClr val="FF0000"/>
                          </a:solidFill>
                          <a:latin typeface="Times New Roman" panose="02020603050405020304" pitchFamily="18" charset="0"/>
                          <a:ea typeface="黑体" panose="02010609060101010101" charset="-122"/>
                        </a:rPr>
                        <a:t>适应症</a:t>
                      </a:r>
                      <a:endParaRPr lang="zh-CN" altLang="en-US" sz="1600" b="1">
                        <a:solidFill>
                          <a:srgbClr val="FF0000"/>
                        </a:solidFill>
                        <a:latin typeface="Times New Roman" panose="02020603050405020304" pitchFamily="18" charset="0"/>
                        <a:ea typeface="黑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gridSpan="2">
                  <a:txBody>
                    <a:bodyPr/>
                    <a:lstStyle/>
                    <a:p>
                      <a:pPr algn="ctr">
                        <a:lnSpc>
                          <a:spcPct val="150000"/>
                        </a:lnSpc>
                        <a:buClrTx/>
                        <a:buSzTx/>
                        <a:buFontTx/>
                        <a:buNone/>
                      </a:pPr>
                      <a:r>
                        <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rPr>
                        <a:t>用法用量</a:t>
                      </a:r>
                      <a:endPar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r>
              <a:tr h="537210">
                <a:tc>
                  <a:txBody>
                    <a:bodyPr/>
                    <a:lstStyle/>
                    <a:p>
                      <a:pPr algn="ctr">
                        <a:lnSpc>
                          <a:spcPct val="150000"/>
                        </a:lnSpc>
                        <a:buClrTx/>
                        <a:buSzTx/>
                        <a:buFontTx/>
                        <a:buNone/>
                      </a:pPr>
                      <a:r>
                        <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适用于伴有或不伴有过敏性结膜炎的过敏性鼻炎（季节性和常年性）。慢性特发性荨麻疹的对症治疗</a:t>
                      </a:r>
                      <a:endPar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c gridSpan="2">
                  <a:txBody>
                    <a:bodyPr/>
                    <a:lstStyle/>
                    <a:p>
                      <a:pPr algn="ctr">
                        <a:lnSpc>
                          <a:spcPct val="150000"/>
                        </a:lnSpc>
                        <a:buClrTx/>
                        <a:buSzTx/>
                        <a:buFontTx/>
                        <a:buNone/>
                      </a:pPr>
                      <a:r>
                        <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口服。成人或 12 岁以上儿童：每次 10ml（10mg 依巴斯汀）或 20ml（20mg 依巴斯汀），每日一次。6 至 11 岁的儿童：每次 5ml（5mg 依巴斯汀），每日一次。2 至 5 岁儿童：每次 2.5ml（2.5mg 依巴斯汀），每日一次。</a:t>
                      </a:r>
                      <a:endPar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r>
              <a:tr h="472440">
                <a:tc gridSpan="2">
                  <a:txBody>
                    <a:bodyPr/>
                    <a:lstStyle/>
                    <a:p>
                      <a:pPr algn="ctr">
                        <a:lnSpc>
                          <a:spcPct val="150000"/>
                        </a:lnSpc>
                        <a:buClrTx/>
                        <a:buSzTx/>
                        <a:buFontTx/>
                        <a:buNone/>
                      </a:pPr>
                      <a:r>
                        <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rPr>
                        <a:t>全球首个上市国家地区及上市时间</a:t>
                      </a:r>
                      <a:endPar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lnSpc>
                          <a:spcPct val="150000"/>
                        </a:lnSpc>
                        <a:buClrTx/>
                        <a:buSzTx/>
                        <a:buFontTx/>
                        <a:buNone/>
                      </a:pPr>
                      <a:r>
                        <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rPr>
                        <a:t>中国大陆首次上市时间</a:t>
                      </a:r>
                      <a:endPar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416560">
                <a:tc gridSpan="2">
                  <a:txBody>
                    <a:bodyPr/>
                    <a:lstStyle/>
                    <a:p>
                      <a:pPr algn="ctr">
                        <a:lnSpc>
                          <a:spcPct val="100000"/>
                        </a:lnSpc>
                        <a:buNone/>
                      </a:pPr>
                      <a:r>
                        <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西班牙，</a:t>
                      </a:r>
                      <a:r>
                        <a:rPr lang="en-US" alt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1989</a:t>
                      </a:r>
                      <a:r>
                        <a:rPr lang="zh-CN" altLang="en-US"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年</a:t>
                      </a:r>
                      <a:endParaRPr lang="zh-CN" altLang="en-US"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lnSpc>
                          <a:spcPct val="150000"/>
                        </a:lnSpc>
                        <a:buClrTx/>
                        <a:buSzTx/>
                        <a:buFontTx/>
                        <a:buNone/>
                      </a:pPr>
                      <a:r>
                        <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2024年1月16日</a:t>
                      </a:r>
                      <a:endParaRPr lang="zh-CN" sz="1400" dirty="0">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r>
              <a:tr h="471805">
                <a:tc gridSpan="2">
                  <a:txBody>
                    <a:bodyPr/>
                    <a:lstStyle/>
                    <a:p>
                      <a:pPr algn="ctr">
                        <a:lnSpc>
                          <a:spcPct val="150000"/>
                        </a:lnSpc>
                        <a:buClrTx/>
                        <a:buSzTx/>
                        <a:buFontTx/>
                        <a:buNone/>
                      </a:pPr>
                      <a:r>
                        <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rPr>
                        <a:t>大陆地区同通用名药品的情况</a:t>
                      </a:r>
                      <a:endPar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lnSpc>
                          <a:spcPct val="150000"/>
                        </a:lnSpc>
                        <a:buClrTx/>
                        <a:buSzTx/>
                        <a:buFontTx/>
                        <a:buNone/>
                      </a:pPr>
                      <a:r>
                        <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rPr>
                        <a:t>参照药品建议</a:t>
                      </a:r>
                      <a:endParaRPr lang="zh-CN" altLang="en-US" sz="1600" b="1">
                        <a:solidFill>
                          <a:srgbClr val="FF0000"/>
                        </a:solidFill>
                        <a:latin typeface="Times New Roman" panose="02020603050405020304" pitchFamily="18" charset="0"/>
                        <a:ea typeface="黑体" panose="02010609060101010101" charset="-122"/>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18820">
                <a:tc gridSpan="2">
                  <a:txBody>
                    <a:bodyPr/>
                    <a:lstStyle/>
                    <a:p>
                      <a:pPr algn="ctr">
                        <a:lnSpc>
                          <a:spcPct val="100000"/>
                        </a:lnSpc>
                        <a:buClrTx/>
                        <a:buSzTx/>
                        <a:buFontTx/>
                        <a:buNone/>
                      </a:pPr>
                      <a:r>
                        <a:rPr lang="zh-CN" sz="1400" dirty="0">
                          <a:latin typeface="Times New Roman" panose="02020603050405020304" pitchFamily="18" charset="0"/>
                          <a:ea typeface="黑体" panose="02010609060101010101" charset="-122"/>
                          <a:sym typeface="微软雅黑" panose="020B0503020204020204" charset="-122"/>
                        </a:rPr>
                        <a:t>依巴斯汀口服溶液目前国内获批两家，湖南九典制药股份有限公司依巴斯汀口服溶液于</a:t>
                      </a:r>
                      <a:r>
                        <a:rPr lang="en-US" altLang="zh-CN" sz="1400" dirty="0">
                          <a:latin typeface="Times New Roman" panose="02020603050405020304" pitchFamily="18" charset="0"/>
                          <a:ea typeface="黑体" panose="02010609060101010101" charset="-122"/>
                          <a:sym typeface="微软雅黑" panose="020B0503020204020204" charset="-122"/>
                        </a:rPr>
                        <a:t>2024</a:t>
                      </a:r>
                      <a:r>
                        <a:rPr lang="zh-CN" altLang="en-US" sz="1400" dirty="0">
                          <a:latin typeface="Times New Roman" panose="02020603050405020304" pitchFamily="18" charset="0"/>
                          <a:ea typeface="黑体" panose="02010609060101010101" charset="-122"/>
                          <a:sym typeface="微软雅黑" panose="020B0503020204020204" charset="-122"/>
                        </a:rPr>
                        <a:t>年</a:t>
                      </a:r>
                      <a:r>
                        <a:rPr lang="en-US" altLang="zh-CN" sz="1400" dirty="0">
                          <a:latin typeface="Times New Roman" panose="02020603050405020304" pitchFamily="18" charset="0"/>
                          <a:ea typeface="黑体" panose="02010609060101010101" charset="-122"/>
                          <a:sym typeface="微软雅黑" panose="020B0503020204020204" charset="-122"/>
                        </a:rPr>
                        <a:t>1</a:t>
                      </a:r>
                      <a:r>
                        <a:rPr lang="zh-CN" altLang="en-US" sz="1400" dirty="0">
                          <a:latin typeface="Times New Roman" panose="02020603050405020304" pitchFamily="18" charset="0"/>
                          <a:ea typeface="黑体" panose="02010609060101010101" charset="-122"/>
                          <a:sym typeface="微软雅黑" panose="020B0503020204020204" charset="-122"/>
                        </a:rPr>
                        <a:t>月</a:t>
                      </a:r>
                      <a:r>
                        <a:rPr lang="en-US" altLang="zh-CN" sz="1400" dirty="0">
                          <a:latin typeface="Times New Roman" panose="02020603050405020304" pitchFamily="18" charset="0"/>
                          <a:ea typeface="黑体" panose="02010609060101010101" charset="-122"/>
                          <a:sym typeface="微软雅黑" panose="020B0503020204020204" charset="-122"/>
                        </a:rPr>
                        <a:t>16</a:t>
                      </a:r>
                      <a:r>
                        <a:rPr lang="zh-CN" altLang="en-US" sz="1400" dirty="0">
                          <a:latin typeface="Times New Roman" panose="02020603050405020304" pitchFamily="18" charset="0"/>
                          <a:ea typeface="黑体" panose="02010609060101010101" charset="-122"/>
                          <a:sym typeface="微软雅黑" panose="020B0503020204020204" charset="-122"/>
                        </a:rPr>
                        <a:t>日获批，江苏联环药业股份有限公司于</a:t>
                      </a:r>
                      <a:r>
                        <a:rPr lang="en-US" altLang="zh-CN" sz="1400" dirty="0">
                          <a:latin typeface="Times New Roman" panose="02020603050405020304" pitchFamily="18" charset="0"/>
                          <a:ea typeface="黑体" panose="02010609060101010101" charset="-122"/>
                          <a:sym typeface="微软雅黑" panose="020B0503020204020204" charset="-122"/>
                        </a:rPr>
                        <a:t>2024</a:t>
                      </a:r>
                      <a:r>
                        <a:rPr lang="zh-CN" altLang="en-US" sz="1400" dirty="0">
                          <a:latin typeface="Times New Roman" panose="02020603050405020304" pitchFamily="18" charset="0"/>
                          <a:ea typeface="黑体" panose="02010609060101010101" charset="-122"/>
                          <a:sym typeface="微软雅黑" panose="020B0503020204020204" charset="-122"/>
                        </a:rPr>
                        <a:t>年</a:t>
                      </a:r>
                      <a:r>
                        <a:rPr lang="en-US" altLang="zh-CN" sz="1400" dirty="0">
                          <a:latin typeface="Times New Roman" panose="02020603050405020304" pitchFamily="18" charset="0"/>
                          <a:ea typeface="黑体" panose="02010609060101010101" charset="-122"/>
                          <a:sym typeface="微软雅黑" panose="020B0503020204020204" charset="-122"/>
                        </a:rPr>
                        <a:t>3</a:t>
                      </a:r>
                      <a:r>
                        <a:rPr lang="zh-CN" altLang="en-US" sz="1400" dirty="0">
                          <a:latin typeface="Times New Roman" panose="02020603050405020304" pitchFamily="18" charset="0"/>
                          <a:ea typeface="黑体" panose="02010609060101010101" charset="-122"/>
                          <a:sym typeface="微软雅黑" panose="020B0503020204020204" charset="-122"/>
                        </a:rPr>
                        <a:t>月</a:t>
                      </a:r>
                      <a:r>
                        <a:rPr lang="en-US" altLang="zh-CN" sz="1400" dirty="0">
                          <a:latin typeface="Times New Roman" panose="02020603050405020304" pitchFamily="18" charset="0"/>
                          <a:ea typeface="黑体" panose="02010609060101010101" charset="-122"/>
                          <a:sym typeface="微软雅黑" panose="020B0503020204020204" charset="-122"/>
                        </a:rPr>
                        <a:t>29</a:t>
                      </a:r>
                      <a:r>
                        <a:rPr lang="zh-CN" altLang="en-US" sz="1400" dirty="0">
                          <a:latin typeface="Times New Roman" panose="02020603050405020304" pitchFamily="18" charset="0"/>
                          <a:ea typeface="黑体" panose="02010609060101010101" charset="-122"/>
                          <a:sym typeface="微软雅黑" panose="020B0503020204020204" charset="-122"/>
                        </a:rPr>
                        <a:t>日获批</a:t>
                      </a:r>
                      <a:endParaRPr lang="zh-CN" altLang="en-US" sz="1400" dirty="0">
                        <a:latin typeface="Times New Roman" panose="02020603050405020304" pitchFamily="18" charset="0"/>
                        <a:ea typeface="黑体" panose="02010609060101010101" charset="-122"/>
                        <a:sym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lnSpc>
                          <a:spcPct val="100000"/>
                        </a:lnSpc>
                        <a:buClrTx/>
                        <a:buSzTx/>
                        <a:buFontTx/>
                        <a:buNone/>
                      </a:pPr>
                      <a:r>
                        <a:rPr lang="zh-CN" sz="1400" b="0" dirty="0">
                          <a:solidFill>
                            <a:schemeClr val="tx1"/>
                          </a:solidFill>
                          <a:latin typeface="Times New Roman" panose="02020603050405020304" pitchFamily="18" charset="0"/>
                          <a:ea typeface="黑体" panose="02010609060101010101" charset="-122"/>
                          <a:sym typeface="+mn-ea"/>
                        </a:rPr>
                        <a:t>地氯雷他定口服溶液：</a:t>
                      </a:r>
                      <a:r>
                        <a:rPr lang="zh-CN" sz="1400" dirty="0">
                          <a:solidFill>
                            <a:schemeClr val="tx1"/>
                          </a:solidFill>
                          <a:latin typeface="Times New Roman" panose="02020603050405020304" pitchFamily="18" charset="0"/>
                          <a:ea typeface="黑体" panose="02010609060101010101" charset="-122"/>
                          <a:sym typeface="+mn-ea"/>
                        </a:rPr>
                        <a:t>第二代抗组胺类口服溶液剂型药物中销量增</a:t>
                      </a:r>
                      <a:r>
                        <a:rPr lang="zh-CN" sz="1400" dirty="0">
                          <a:solidFill>
                            <a:schemeClr val="tx1"/>
                          </a:solidFill>
                          <a:latin typeface="Times New Roman" panose="02020603050405020304" pitchFamily="18" charset="0"/>
                          <a:ea typeface="黑体" panose="02010609060101010101" charset="-122"/>
                          <a:sym typeface="+mn-ea"/>
                        </a:rPr>
                        <a:t>长最快</a:t>
                      </a:r>
                      <a:r>
                        <a:rPr lang="zh-CN" sz="1400" dirty="0">
                          <a:solidFill>
                            <a:schemeClr val="tx1"/>
                          </a:solidFill>
                          <a:latin typeface="Times New Roman" panose="02020603050405020304" pitchFamily="18" charset="0"/>
                          <a:ea typeface="黑体" panose="02010609060101010101" charset="-122"/>
                          <a:sym typeface="+mn-ea"/>
                        </a:rPr>
                        <a:t>应用广泛的目录内药物</a:t>
                      </a:r>
                      <a:endParaRPr lang="zh-CN" sz="1400" b="0" dirty="0">
                        <a:solidFill>
                          <a:schemeClr val="tx1"/>
                        </a:solidFill>
                        <a:latin typeface="Times New Roman" panose="02020603050405020304" pitchFamily="18" charset="0"/>
                        <a:ea typeface="黑体" panose="02010609060101010101"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r>
            </a:tbl>
          </a:graphicData>
        </a:graphic>
      </p:graphicFrame>
      <p:sp>
        <p:nvSpPr>
          <p:cNvPr id="3" name="文本框 2"/>
          <p:cNvSpPr txBox="1"/>
          <p:nvPr/>
        </p:nvSpPr>
        <p:spPr>
          <a:xfrm>
            <a:off x="4469130" y="282575"/>
            <a:ext cx="2667000" cy="521970"/>
          </a:xfrm>
          <a:prstGeom prst="rect">
            <a:avLst/>
          </a:prstGeom>
          <a:noFill/>
        </p:spPr>
        <p:txBody>
          <a:bodyPr wrap="square" rtlCol="0">
            <a:spAutoFit/>
          </a:bodyPr>
          <a:lstStyle/>
          <a:p>
            <a:pPr algn="ctr"/>
            <a:r>
              <a:rPr lang="zh-CN" altLang="en-US" sz="2800" b="1" noProof="0" dirty="0">
                <a:ln>
                  <a:noFill/>
                </a:ln>
                <a:solidFill>
                  <a:srgbClr val="0E9DA8"/>
                </a:solidFill>
                <a:effectLst/>
                <a:uLnTx/>
                <a:uFillTx/>
                <a:latin typeface="Times New Roman" panose="02020603050405020304" pitchFamily="18" charset="0"/>
                <a:ea typeface="黑体" panose="02010609060101010101" charset="-122"/>
              </a:rPr>
              <a:t>药品基本信息</a:t>
            </a:r>
            <a:endParaRPr lang="zh-CN" altLang="en-US" sz="2800" b="1" noProof="0" dirty="0">
              <a:ln>
                <a:noFill/>
              </a:ln>
              <a:solidFill>
                <a:srgbClr val="0E9DA8"/>
              </a:solidFill>
              <a:effectLst/>
              <a:uLnTx/>
              <a:uFillTx/>
              <a:latin typeface="Times New Roman" panose="02020603050405020304" pitchFamily="18" charset="0"/>
              <a:ea typeface="黑体" panose="02010609060101010101" charset="-122"/>
            </a:endParaRPr>
          </a:p>
        </p:txBody>
      </p:sp>
      <p:grpSp>
        <p:nvGrpSpPr>
          <p:cNvPr id="6" name="组合 5"/>
          <p:cNvGrpSpPr/>
          <p:nvPr/>
        </p:nvGrpSpPr>
        <p:grpSpPr>
          <a:xfrm>
            <a:off x="323215" y="6312535"/>
            <a:ext cx="2947035" cy="444500"/>
            <a:chOff x="509" y="9941"/>
            <a:chExt cx="4641" cy="700"/>
          </a:xfrm>
        </p:grpSpPr>
        <p:sp>
          <p:nvSpPr>
            <p:cNvPr id="8" name="文本框 7"/>
            <p:cNvSpPr txBox="1"/>
            <p:nvPr/>
          </p:nvSpPr>
          <p:spPr>
            <a:xfrm>
              <a:off x="1572" y="9941"/>
              <a:ext cx="3579" cy="701"/>
            </a:xfrm>
            <a:prstGeom prst="rect">
              <a:avLst/>
            </a:prstGeom>
            <a:noFill/>
          </p:spPr>
          <p:txBody>
            <a:bodyPr wrap="square" rtlCol="0">
              <a:noAutofit/>
            </a:bodyPr>
            <a:lstStyle/>
            <a:p>
              <a:r>
                <a:rPr lang="zh-CN" altLang="en-US" sz="2000" b="1">
                  <a:solidFill>
                    <a:schemeClr val="tx1">
                      <a:lumMod val="50000"/>
                      <a:lumOff val="50000"/>
                    </a:schemeClr>
                  </a:solidFill>
                  <a:latin typeface="思源黑体 CN Heavy" panose="020B0A00000000000000" charset="-122"/>
                  <a:ea typeface="思源黑体 CN Heavy" panose="020B0A00000000000000" charset="-122"/>
                </a:rPr>
                <a:t>依巴斯汀口服溶液</a:t>
              </a:r>
              <a:endParaRPr lang="zh-CN" altLang="en-US" sz="2000" b="1">
                <a:solidFill>
                  <a:schemeClr val="tx1">
                    <a:lumMod val="50000"/>
                    <a:lumOff val="50000"/>
                  </a:schemeClr>
                </a:solidFill>
                <a:latin typeface="思源黑体 CN Heavy" panose="020B0A00000000000000" charset="-122"/>
                <a:ea typeface="思源黑体 CN Heavy" panose="020B0A00000000000000" charset="-122"/>
              </a:endParaRPr>
            </a:p>
          </p:txBody>
        </p:sp>
        <p:pic>
          <p:nvPicPr>
            <p:cNvPr id="9" name="图片 8" descr="微信图片_20240704100716"/>
            <p:cNvPicPr>
              <a:picLocks noChangeAspect="1"/>
            </p:cNvPicPr>
            <p:nvPr/>
          </p:nvPicPr>
          <p:blipFill>
            <a:blip r:embed="rId4"/>
            <a:stretch>
              <a:fillRect/>
            </a:stretch>
          </p:blipFill>
          <p:spPr>
            <a:xfrm>
              <a:off x="509" y="9976"/>
              <a:ext cx="879" cy="567"/>
            </a:xfrm>
            <a:prstGeom prst="rect">
              <a:avLst/>
            </a:prstGeom>
          </p:spPr>
        </p:pic>
        <p:cxnSp>
          <p:nvCxnSpPr>
            <p:cNvPr id="10" name="直接连接符 9"/>
            <p:cNvCxnSpPr/>
            <p:nvPr/>
          </p:nvCxnSpPr>
          <p:spPr>
            <a:xfrm flipH="1">
              <a:off x="1556" y="9983"/>
              <a:ext cx="0" cy="567"/>
            </a:xfrm>
            <a:prstGeom prst="line">
              <a:avLst/>
            </a:prstGeom>
            <a:ln w="2857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37795" y="6121400"/>
            <a:ext cx="923925" cy="649605"/>
          </a:xfrm>
          <a:prstGeom prst="rect">
            <a:avLst/>
          </a:prstGeom>
        </p:spPr>
      </p:pic>
      <p:sp>
        <p:nvSpPr>
          <p:cNvPr id="10" name="圆角矩形 9"/>
          <p:cNvSpPr/>
          <p:nvPr/>
        </p:nvSpPr>
        <p:spPr>
          <a:xfrm>
            <a:off x="441960" y="5686425"/>
            <a:ext cx="11275695" cy="415925"/>
          </a:xfrm>
          <a:prstGeom prst="roundRec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224915" y="295275"/>
            <a:ext cx="9567545" cy="476885"/>
            <a:chOff x="607784" y="3230818"/>
            <a:chExt cx="10976432" cy="476234"/>
          </a:xfrm>
        </p:grpSpPr>
        <p:sp>
          <p:nvSpPr>
            <p:cNvPr id="11" name="文本框 14"/>
            <p:cNvSpPr txBox="1"/>
            <p:nvPr>
              <p:custDataLst>
                <p:tags r:id="rId2"/>
              </p:custDataLst>
            </p:nvPr>
          </p:nvSpPr>
          <p:spPr>
            <a:xfrm>
              <a:off x="4659746" y="3230818"/>
              <a:ext cx="2724620" cy="476234"/>
            </a:xfrm>
            <a:prstGeom prst="rect">
              <a:avLst/>
            </a:prstGeom>
            <a:noFill/>
            <a:ln>
              <a:noFill/>
            </a:ln>
          </p:spPr>
          <p:txBody>
            <a:bodyPr wrap="square" lIns="0" tIns="0" rIns="0" bIns="0">
              <a:noAutofit/>
            </a:bodyPr>
            <a:lstStyle/>
            <a:p>
              <a:pPr algn="ctr">
                <a:defRPr/>
              </a:pPr>
              <a:r>
                <a:rPr lang="zh-CN" altLang="en-US" sz="2800" b="1"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rPr>
                <a:t>药品基本信息</a:t>
              </a:r>
              <a:endParaRPr lang="zh-CN" altLang="en-US" sz="2800" b="1" spc="300" dirty="0">
                <a:solidFill>
                  <a:schemeClr val="accent5"/>
                </a:solidFill>
                <a:latin typeface="Times New Roman" panose="02020603050405020304" pitchFamily="18" charset="0"/>
                <a:ea typeface="黑体" panose="02010609060101010101" charset="-122"/>
                <a:cs typeface="Helvetica"/>
                <a:sym typeface="微软雅黑" panose="020B0503020204020204" charset="-122"/>
              </a:endParaRPr>
            </a:p>
          </p:txBody>
        </p:sp>
        <p:cxnSp>
          <p:nvCxnSpPr>
            <p:cNvPr id="12" name="直接连接符 18"/>
            <p:cNvCxnSpPr/>
            <p:nvPr>
              <p:custDataLst>
                <p:tags r:id="rId3"/>
              </p:custDataLst>
            </p:nvPr>
          </p:nvCxnSpPr>
          <p:spPr>
            <a:xfrm>
              <a:off x="8506916" y="3571981"/>
              <a:ext cx="3077300" cy="0"/>
            </a:xfrm>
            <a:prstGeom prst="line">
              <a:avLst/>
            </a:prstGeom>
            <a:ln>
              <a:solidFill>
                <a:srgbClr val="32A5AF"/>
              </a:solidFill>
            </a:ln>
          </p:spPr>
          <p:style>
            <a:lnRef idx="1">
              <a:schemeClr val="accent1"/>
            </a:lnRef>
            <a:fillRef idx="0">
              <a:schemeClr val="accent1"/>
            </a:fillRef>
            <a:effectRef idx="0">
              <a:schemeClr val="accent1"/>
            </a:effectRef>
            <a:fontRef idx="minor">
              <a:schemeClr val="tx1"/>
            </a:fontRef>
          </p:style>
        </p:cxnSp>
        <p:cxnSp>
          <p:nvCxnSpPr>
            <p:cNvPr id="13" name="直接连接符 19"/>
            <p:cNvCxnSpPr/>
            <p:nvPr>
              <p:custDataLst>
                <p:tags r:id="rId4"/>
              </p:custDataLst>
            </p:nvPr>
          </p:nvCxnSpPr>
          <p:spPr>
            <a:xfrm>
              <a:off x="607784" y="3571981"/>
              <a:ext cx="2929046" cy="0"/>
            </a:xfrm>
            <a:prstGeom prst="line">
              <a:avLst/>
            </a:prstGeom>
            <a:ln>
              <a:solidFill>
                <a:srgbClr val="32A5AF"/>
              </a:solidFill>
            </a:ln>
          </p:spPr>
          <p:style>
            <a:lnRef idx="1">
              <a:schemeClr val="accent1"/>
            </a:lnRef>
            <a:fillRef idx="0">
              <a:schemeClr val="accent1"/>
            </a:fillRef>
            <a:effectRef idx="0">
              <a:schemeClr val="accent1"/>
            </a:effectRef>
            <a:fontRef idx="minor">
              <a:schemeClr val="tx1"/>
            </a:fontRef>
          </p:style>
        </p:cxnSp>
      </p:grpSp>
      <p:sp>
        <p:nvSpPr>
          <p:cNvPr id="19" name="文本框 37"/>
          <p:cNvSpPr txBox="1"/>
          <p:nvPr>
            <p:custDataLst>
              <p:tags r:id="rId5"/>
            </p:custDataLst>
          </p:nvPr>
        </p:nvSpPr>
        <p:spPr>
          <a:xfrm>
            <a:off x="1224915" y="628650"/>
            <a:ext cx="9197340" cy="372745"/>
          </a:xfrm>
          <a:prstGeom prst="rect">
            <a:avLst/>
          </a:prstGeom>
          <a:noFill/>
        </p:spPr>
        <p:txBody>
          <a:bodyPr wrap="square" rtlCol="0">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b="1" dirty="0">
                <a:solidFill>
                  <a:srgbClr val="FF0000"/>
                </a:solidFill>
                <a:latin typeface="Times New Roman" panose="02020603050405020304" pitchFamily="18" charset="0"/>
                <a:ea typeface="黑体" panose="02010609060101010101" charset="-122"/>
                <a:sym typeface="微软雅黑" panose="020B0503020204020204" charset="-122"/>
              </a:rPr>
              <a:t>疾病基本情况：变应性疾病作为影响人类健康的重大慢性炎性疾病，临床需求未被满足</a:t>
            </a:r>
            <a:endParaRPr lang="zh-CN" altLang="en-US" b="1" dirty="0">
              <a:solidFill>
                <a:srgbClr val="FF0000"/>
              </a:solidFill>
              <a:latin typeface="Times New Roman" panose="02020603050405020304" pitchFamily="18" charset="0"/>
              <a:ea typeface="黑体" panose="02010609060101010101" charset="-122"/>
              <a:sym typeface="微软雅黑" panose="020B0503020204020204" charset="-122"/>
            </a:endParaRPr>
          </a:p>
        </p:txBody>
      </p:sp>
      <p:sp>
        <p:nvSpPr>
          <p:cNvPr id="22" name="文本占位符 2"/>
          <p:cNvSpPr>
            <a:spLocks noGrp="1"/>
          </p:cNvSpPr>
          <p:nvPr>
            <p:custDataLst>
              <p:tags r:id="rId6"/>
            </p:custDataLst>
          </p:nvPr>
        </p:nvSpPr>
        <p:spPr>
          <a:xfrm>
            <a:off x="5727065" y="6344285"/>
            <a:ext cx="5777865" cy="339725"/>
          </a:xfrm>
          <a:prstGeom prst="rect">
            <a:avLst/>
          </a:prstGeom>
        </p:spPr>
        <p:txBody>
          <a:bodyPr vert="horz" lIns="0" tIns="0" rIns="0" bIns="0" rtlCol="0" anchor="b">
            <a:norm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Times New Roman" panose="02020603050405020304" pitchFamily="18" charset="0"/>
                <a:ea typeface="黑体" panose="02010609060101010101" charset="-122"/>
                <a:cs typeface="Times New Roman" panose="02020603050405020304" pitchFamily="18" charset="0"/>
              </a:rPr>
              <a:t>1.</a:t>
            </a:r>
            <a:r>
              <a:rPr dirty="0">
                <a:latin typeface="Times New Roman" panose="02020603050405020304" pitchFamily="18" charset="0"/>
                <a:ea typeface="黑体" panose="02010609060101010101" charset="-122"/>
                <a:cs typeface="Times New Roman" panose="02020603050405020304" pitchFamily="18" charset="0"/>
              </a:rPr>
              <a:t>王学艳. 中华耳鼻咽喉头颈外科杂志,2022,57(4):373-378.</a:t>
            </a:r>
            <a:endParaRPr dirty="0">
              <a:latin typeface="Times New Roman" panose="02020603050405020304" pitchFamily="18" charset="0"/>
              <a:ea typeface="黑体" panose="02010609060101010101" charset="-122"/>
              <a:cs typeface="Times New Roman" panose="02020603050405020304" pitchFamily="18" charset="0"/>
            </a:endParaRPr>
          </a:p>
          <a:p>
            <a:r>
              <a:rPr lang="en-US" dirty="0">
                <a:latin typeface="Times New Roman" panose="02020603050405020304" pitchFamily="18" charset="0"/>
                <a:ea typeface="黑体" panose="02010609060101010101" charset="-122"/>
                <a:cs typeface="Times New Roman" panose="02020603050405020304" pitchFamily="18" charset="0"/>
              </a:rPr>
              <a:t>2.中国医师协会儿科医师分会儿童耳鼻咽喉专业委员会. 中国实用儿科杂志,2019,34(3):169-175.</a:t>
            </a:r>
            <a:endParaRPr lang="en-US" dirty="0">
              <a:latin typeface="Times New Roman" panose="02020603050405020304" pitchFamily="18" charset="0"/>
              <a:ea typeface="黑体" panose="02010609060101010101" charset="-122"/>
              <a:cs typeface="Times New Roman" panose="02020603050405020304" pitchFamily="18" charset="0"/>
            </a:endParaRPr>
          </a:p>
        </p:txBody>
      </p:sp>
      <p:grpSp>
        <p:nvGrpSpPr>
          <p:cNvPr id="20" name="组合 19"/>
          <p:cNvGrpSpPr/>
          <p:nvPr/>
        </p:nvGrpSpPr>
        <p:grpSpPr>
          <a:xfrm>
            <a:off x="557530" y="1696728"/>
            <a:ext cx="5337948" cy="4060825"/>
            <a:chOff x="824" y="2520"/>
            <a:chExt cx="8599" cy="6304"/>
          </a:xfrm>
        </p:grpSpPr>
        <p:sp>
          <p:nvSpPr>
            <p:cNvPr id="25" name="文本框 24"/>
            <p:cNvSpPr txBox="1"/>
            <p:nvPr>
              <p:custDataLst>
                <p:tags r:id="rId7"/>
              </p:custDataLst>
            </p:nvPr>
          </p:nvSpPr>
          <p:spPr>
            <a:xfrm>
              <a:off x="824" y="2520"/>
              <a:ext cx="8599" cy="6304"/>
            </a:xfrm>
            <a:prstGeom prst="rect">
              <a:avLst/>
            </a:prstGeom>
            <a:noFill/>
            <a:ln>
              <a:noFill/>
            </a:ln>
          </p:spPr>
          <p:txBody>
            <a:bodyPr wrap="square">
              <a:noAutofit/>
            </a:bodyPr>
            <a:lstStyle/>
            <a:p>
              <a:pPr indent="0" fontAlgn="auto">
                <a:lnSpc>
                  <a:spcPts val="2000"/>
                </a:lnSpc>
                <a:buFont typeface="Arial" panose="020B0604020202020204" pitchFamily="34" charset="0"/>
                <a:buNone/>
              </a:pPr>
              <a:r>
                <a:rPr lang="zh-CN" altLang="en-US" sz="1600" b="1" dirty="0">
                  <a:solidFill>
                    <a:srgbClr val="000000"/>
                  </a:solidFill>
                  <a:latin typeface="Times New Roman" panose="02020603050405020304" pitchFamily="18" charset="0"/>
                  <a:ea typeface="黑体" panose="02010609060101010101" charset="-122"/>
                  <a:cs typeface="Times New Roman" panose="02020603050405020304" pitchFamily="18" charset="0"/>
                </a:rPr>
                <a:t>变应性疾病在人群中的患病率为 30%-40%</a:t>
              </a:r>
              <a:r>
                <a:rPr lang="en-US" altLang="zh-CN" sz="1600" b="1" baseline="30000" dirty="0">
                  <a:solidFill>
                    <a:srgbClr val="000000"/>
                  </a:solidFill>
                  <a:latin typeface="Times New Roman" panose="02020603050405020304" pitchFamily="18" charset="0"/>
                  <a:ea typeface="黑体" panose="02010609060101010101" charset="-122"/>
                  <a:cs typeface="Times New Roman" panose="02020603050405020304" pitchFamily="18" charset="0"/>
                </a:rPr>
                <a:t>[1,2]</a:t>
              </a:r>
              <a:endParaRPr lang="zh-CN" altLang="en-US" sz="1600" b="1" dirty="0">
                <a:solidFill>
                  <a:srgbClr val="000000"/>
                </a:solidFill>
                <a:latin typeface="Times New Roman" panose="02020603050405020304" pitchFamily="18" charset="0"/>
                <a:ea typeface="黑体" panose="02010609060101010101" charset="-122"/>
                <a:cs typeface="Times New Roman" panose="02020603050405020304" pitchFamily="18" charset="0"/>
              </a:endParaRPr>
            </a:p>
            <a:p>
              <a:pPr marL="285750" indent="-285750" fontAlgn="auto">
                <a:lnSpc>
                  <a:spcPts val="2000"/>
                </a:lnSpc>
                <a:buFont typeface="Arial" panose="020B0604020202020204" pitchFamily="34" charset="0"/>
                <a:buChar char="•"/>
              </a:pPr>
              <a:r>
                <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rPr>
                <a:t>变应性鼻炎（</a:t>
              </a:r>
              <a:r>
                <a:rPr lang="en-US" altLang="zh-CN" sz="1400" dirty="0">
                  <a:solidFill>
                    <a:srgbClr val="000000"/>
                  </a:solidFill>
                  <a:latin typeface="Times New Roman" panose="02020603050405020304" pitchFamily="18" charset="0"/>
                  <a:ea typeface="黑体" panose="02010609060101010101" charset="-122"/>
                  <a:cs typeface="Times New Roman" panose="02020603050405020304" pitchFamily="18" charset="0"/>
                </a:rPr>
                <a:t>AR)</a:t>
              </a:r>
              <a:r>
                <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rPr>
                <a:t>在所有变应性疾病中发病率最高，在发达国家可达50%以上，估计全球患病人口约5亿</a:t>
              </a:r>
              <a:endPar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endParaRPr>
            </a:p>
            <a:p>
              <a:pPr marL="285750" indent="-285750" fontAlgn="auto">
                <a:lnSpc>
                  <a:spcPts val="2000"/>
                </a:lnSpc>
                <a:buFont typeface="Arial" panose="020B0604020202020204" pitchFamily="34" charset="0"/>
                <a:buChar char="•"/>
              </a:pPr>
              <a:r>
                <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rPr>
                <a:t>儿童AR已经成为儿童主要的呼吸道炎性疾病，发病率高。我国儿童AR患病率 15.79%，且逐年增高</a:t>
              </a:r>
              <a:endPar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endParaRPr>
            </a:p>
            <a:p>
              <a:pPr marL="742950" lvl="1" indent="-285750" fontAlgn="auto">
                <a:lnSpc>
                  <a:spcPts val="2000"/>
                </a:lnSpc>
                <a:buFont typeface="Arial" panose="020B0604020202020204" pitchFamily="34" charset="0"/>
                <a:buChar char="•"/>
              </a:pPr>
              <a:endPar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endParaRPr>
            </a:p>
            <a:p>
              <a:pPr lvl="1" indent="0" fontAlgn="auto">
                <a:lnSpc>
                  <a:spcPts val="2000"/>
                </a:lnSpc>
                <a:buFont typeface="Arial" panose="020B0604020202020204" pitchFamily="34" charset="0"/>
                <a:buNone/>
              </a:pPr>
              <a:endParaRPr lang="zh-CN" altLang="en-US" sz="1400" b="1" dirty="0">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
          <p:nvSpPr>
            <p:cNvPr id="6" name="文本框 5"/>
            <p:cNvSpPr txBox="1"/>
            <p:nvPr/>
          </p:nvSpPr>
          <p:spPr>
            <a:xfrm>
              <a:off x="916" y="6029"/>
              <a:ext cx="8484" cy="2530"/>
            </a:xfrm>
            <a:prstGeom prst="rect">
              <a:avLst/>
            </a:prstGeom>
            <a:noFill/>
          </p:spPr>
          <p:txBody>
            <a:bodyPr wrap="square" rtlCol="0">
              <a:spAutoFit/>
            </a:bodyPr>
            <a:lstStyle/>
            <a:p>
              <a:pPr marL="0" lvl="1" indent="0" fontAlgn="auto">
                <a:lnSpc>
                  <a:spcPts val="2000"/>
                </a:lnSpc>
                <a:buFont typeface="Arial" panose="020B0604020202020204" pitchFamily="34" charset="0"/>
                <a:buNone/>
              </a:pPr>
              <a:r>
                <a:rPr lang="zh-CN" altLang="en-US" sz="1600" b="1" dirty="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患者经济负担重</a:t>
              </a:r>
              <a:r>
                <a:rPr lang="en-US" altLang="zh-CN" sz="1600" b="1" baseline="30000" dirty="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[1]</a:t>
              </a:r>
              <a:endParaRPr lang="en-US" altLang="zh-CN" sz="1600" b="1" dirty="0">
                <a:solidFill>
                  <a:srgbClr val="000000"/>
                </a:solidFill>
                <a:latin typeface="Times New Roman" panose="02020603050405020304" pitchFamily="18" charset="0"/>
                <a:ea typeface="黑体" panose="02010609060101010101" charset="-122"/>
                <a:cs typeface="Times New Roman" panose="02020603050405020304" pitchFamily="18" charset="0"/>
              </a:endParaRPr>
            </a:p>
            <a:p>
              <a:pPr marL="525780" lvl="1" indent="-285750" fontAlgn="auto">
                <a:lnSpc>
                  <a:spcPts val="2000"/>
                </a:lnSpc>
                <a:buFont typeface="Arial" panose="020B0604020202020204" pitchFamily="34" charset="0"/>
                <a:buChar char="•"/>
              </a:pPr>
              <a:r>
                <a:rPr sz="1400" dirty="0">
                  <a:latin typeface="Times New Roman" panose="02020603050405020304" pitchFamily="18" charset="0"/>
                  <a:ea typeface="黑体" panose="02010609060101010101" charset="-122"/>
                  <a:cs typeface="Times New Roman" panose="02020603050405020304" pitchFamily="18" charset="0"/>
                  <a:sym typeface="+mn-ea"/>
                </a:rPr>
                <a:t>韩国2007年AR的直接花费为2.7亿美元，在所有疾病中位列第10，高于哮喘的花费</a:t>
              </a:r>
              <a:endParaRPr sz="1400" dirty="0">
                <a:latin typeface="Times New Roman" panose="02020603050405020304" pitchFamily="18" charset="0"/>
                <a:ea typeface="黑体" panose="02010609060101010101" charset="-122"/>
                <a:cs typeface="Times New Roman" panose="02020603050405020304" pitchFamily="18" charset="0"/>
                <a:sym typeface="+mn-ea"/>
              </a:endParaRPr>
            </a:p>
            <a:p>
              <a:pPr marL="525780" lvl="1" indent="-285750" fontAlgn="auto">
                <a:lnSpc>
                  <a:spcPts val="2000"/>
                </a:lnSpc>
                <a:buFont typeface="Arial" panose="020B0604020202020204" pitchFamily="34" charset="0"/>
                <a:buChar char="•"/>
              </a:pPr>
              <a:r>
                <a:rPr sz="1400" dirty="0">
                  <a:latin typeface="Times New Roman" panose="02020603050405020304" pitchFamily="18" charset="0"/>
                  <a:ea typeface="黑体" panose="02010609060101010101" charset="-122"/>
                  <a:cs typeface="Times New Roman" panose="02020603050405020304" pitchFamily="18" charset="0"/>
                  <a:sym typeface="+mn-ea"/>
                </a:rPr>
                <a:t>AR可导致工作效率下降20%-30%</a:t>
              </a:r>
              <a:endParaRPr sz="1400" dirty="0">
                <a:latin typeface="Times New Roman" panose="02020603050405020304" pitchFamily="18" charset="0"/>
                <a:ea typeface="黑体" panose="02010609060101010101" charset="-122"/>
                <a:cs typeface="Times New Roman" panose="02020603050405020304" pitchFamily="18" charset="0"/>
                <a:sym typeface="+mn-ea"/>
              </a:endParaRPr>
            </a:p>
            <a:p>
              <a:pPr marL="525780" lvl="1" indent="-285750" fontAlgn="auto">
                <a:lnSpc>
                  <a:spcPts val="2000"/>
                </a:lnSpc>
                <a:buFont typeface="Arial" panose="020B0604020202020204" pitchFamily="34" charset="0"/>
                <a:buChar char="•"/>
              </a:pPr>
              <a:r>
                <a:rPr sz="1400" dirty="0">
                  <a:latin typeface="Times New Roman" panose="02020603050405020304" pitchFamily="18" charset="0"/>
                  <a:ea typeface="黑体" panose="02010609060101010101" charset="-122"/>
                  <a:cs typeface="Times New Roman" panose="02020603050405020304" pitchFamily="18" charset="0"/>
                  <a:sym typeface="+mn-ea"/>
                </a:rPr>
                <a:t>我国AR患者每年的平均费用为1539元/人，估计全国AR患者总费用为3268亿元</a:t>
              </a:r>
              <a:endParaRPr sz="1400" dirty="0">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15" name="文本框 14"/>
            <p:cNvSpPr txBox="1"/>
            <p:nvPr/>
          </p:nvSpPr>
          <p:spPr>
            <a:xfrm>
              <a:off x="941" y="4639"/>
              <a:ext cx="8211" cy="1336"/>
            </a:xfrm>
            <a:prstGeom prst="rect">
              <a:avLst/>
            </a:prstGeom>
            <a:noFill/>
          </p:spPr>
          <p:txBody>
            <a:bodyPr wrap="square" rtlCol="0">
              <a:spAutoFit/>
            </a:bodyPr>
            <a:lstStyle/>
            <a:p>
              <a:pPr marL="0" lvl="1" indent="0" fontAlgn="auto">
                <a:lnSpc>
                  <a:spcPts val="2000"/>
                </a:lnSpc>
                <a:buFont typeface="Arial" panose="020B0604020202020204" pitchFamily="34" charset="0"/>
                <a:buNone/>
              </a:pPr>
              <a:r>
                <a:rPr lang="zh-CN" altLang="en-US" sz="1600" b="1" dirty="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严重影响患者的生命质量</a:t>
              </a:r>
              <a:r>
                <a:rPr lang="en-US" altLang="zh-CN" sz="1600" b="1" baseline="30000" dirty="0">
                  <a:solidFill>
                    <a:srgbClr val="000000"/>
                  </a:solidFill>
                  <a:latin typeface="Times New Roman" panose="02020603050405020304" pitchFamily="18" charset="0"/>
                  <a:ea typeface="黑体" panose="02010609060101010101" charset="-122"/>
                  <a:cs typeface="Times New Roman" panose="02020603050405020304" pitchFamily="18" charset="0"/>
                  <a:sym typeface="+mn-ea"/>
                </a:rPr>
                <a:t>[1]</a:t>
              </a:r>
              <a:endParaRPr lang="en-US" altLang="zh-CN" sz="1600" b="1" dirty="0">
                <a:solidFill>
                  <a:srgbClr val="000000"/>
                </a:solidFill>
                <a:latin typeface="Times New Roman" panose="02020603050405020304" pitchFamily="18" charset="0"/>
                <a:ea typeface="黑体" panose="02010609060101010101" charset="-122"/>
                <a:cs typeface="Times New Roman" panose="02020603050405020304" pitchFamily="18" charset="0"/>
              </a:endParaRPr>
            </a:p>
            <a:p>
              <a:pPr marL="525780" lvl="1" indent="-285750" fontAlgn="auto">
                <a:lnSpc>
                  <a:spcPts val="2000"/>
                </a:lnSpc>
                <a:buFont typeface="Arial" panose="020B0604020202020204" pitchFamily="34" charset="0"/>
                <a:buChar char="•"/>
              </a:pPr>
              <a:r>
                <a:rPr sz="14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AR直接损伤患者呼吸和嗅觉等生理功能，还可影响患者心理健康</a:t>
              </a:r>
              <a:r>
                <a:rPr lang="zh-CN" sz="14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a:t>
              </a:r>
              <a:r>
                <a:rPr sz="14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患者可出现焦虑和抑郁情绪</a:t>
              </a:r>
              <a:endParaRPr sz="14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ea"/>
              </a:endParaRPr>
            </a:p>
          </p:txBody>
        </p:sp>
      </p:grpSp>
      <p:sp>
        <p:nvSpPr>
          <p:cNvPr id="3" name="对角圆角矩形 4"/>
          <p:cNvSpPr/>
          <p:nvPr>
            <p:custDataLst>
              <p:tags r:id="rId8"/>
            </p:custDataLst>
          </p:nvPr>
        </p:nvSpPr>
        <p:spPr>
          <a:xfrm>
            <a:off x="520065" y="1230630"/>
            <a:ext cx="2553970" cy="466090"/>
          </a:xfrm>
          <a:prstGeom prst="round2DiagRect">
            <a:avLst/>
          </a:prstGeom>
          <a:solidFill>
            <a:srgbClr val="0E9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600" b="1" dirty="0">
                <a:latin typeface="Times New Roman" panose="02020603050405020304" pitchFamily="18" charset="0"/>
                <a:ea typeface="黑体" panose="02010609060101010101" charset="-122"/>
                <a:sym typeface="Arial" panose="020B0604020202020204" pitchFamily="34" charset="0"/>
              </a:rPr>
              <a:t>疾病负担重</a:t>
            </a:r>
            <a:endParaRPr lang="zh-CN" altLang="en-US" sz="1600" b="1" dirty="0">
              <a:latin typeface="Times New Roman" panose="02020603050405020304" pitchFamily="18" charset="0"/>
              <a:ea typeface="黑体" panose="02010609060101010101" charset="-122"/>
              <a:sym typeface="Arial" panose="020B0604020202020204" pitchFamily="34" charset="0"/>
            </a:endParaRPr>
          </a:p>
        </p:txBody>
      </p:sp>
      <p:sp>
        <p:nvSpPr>
          <p:cNvPr id="23" name="矩形 22"/>
          <p:cNvSpPr/>
          <p:nvPr/>
        </p:nvSpPr>
        <p:spPr>
          <a:xfrm>
            <a:off x="508000" y="1690370"/>
            <a:ext cx="5524500" cy="387223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charset="-122"/>
              <a:cs typeface="Times New Roman" panose="02020603050405020304" pitchFamily="18" charset="0"/>
            </a:endParaRPr>
          </a:p>
        </p:txBody>
      </p:sp>
      <p:grpSp>
        <p:nvGrpSpPr>
          <p:cNvPr id="24" name="组合 23"/>
          <p:cNvGrpSpPr/>
          <p:nvPr/>
        </p:nvGrpSpPr>
        <p:grpSpPr>
          <a:xfrm>
            <a:off x="6473029" y="1830218"/>
            <a:ext cx="5301511" cy="3677634"/>
            <a:chOff x="805" y="2727"/>
            <a:chExt cx="9910" cy="5694"/>
          </a:xfrm>
        </p:grpSpPr>
        <p:sp>
          <p:nvSpPr>
            <p:cNvPr id="26" name="文本框 25"/>
            <p:cNvSpPr txBox="1"/>
            <p:nvPr>
              <p:custDataLst>
                <p:tags r:id="rId9"/>
              </p:custDataLst>
            </p:nvPr>
          </p:nvSpPr>
          <p:spPr>
            <a:xfrm>
              <a:off x="824" y="2727"/>
              <a:ext cx="9757" cy="5553"/>
            </a:xfrm>
            <a:prstGeom prst="rect">
              <a:avLst/>
            </a:prstGeom>
            <a:noFill/>
            <a:ln>
              <a:noFill/>
            </a:ln>
          </p:spPr>
          <p:txBody>
            <a:bodyPr wrap="square">
              <a:noAutofit/>
            </a:bodyPr>
            <a:lstStyle/>
            <a:p>
              <a:pPr indent="0" fontAlgn="auto">
                <a:lnSpc>
                  <a:spcPts val="2000"/>
                </a:lnSpc>
                <a:buFont typeface="Arial" panose="020B0604020202020204" pitchFamily="34" charset="0"/>
                <a:buNone/>
              </a:pPr>
              <a:r>
                <a:rPr lang="zh-CN" sz="1600" b="1" dirty="0">
                  <a:solidFill>
                    <a:srgbClr val="000000"/>
                  </a:solidFill>
                  <a:latin typeface="Times New Roman" panose="02020603050405020304" pitchFamily="18" charset="0"/>
                  <a:ea typeface="黑体" panose="02010609060101010101" charset="-122"/>
                  <a:cs typeface="Times New Roman" panose="02020603050405020304" pitchFamily="18" charset="0"/>
                </a:rPr>
                <a:t>抗组胺药</a:t>
              </a:r>
              <a:r>
                <a:rPr sz="1600" b="1" dirty="0">
                  <a:solidFill>
                    <a:srgbClr val="000000"/>
                  </a:solidFill>
                  <a:latin typeface="Times New Roman" panose="02020603050405020304" pitchFamily="18" charset="0"/>
                  <a:ea typeface="黑体" panose="02010609060101010101" charset="-122"/>
                  <a:cs typeface="Times New Roman" panose="02020603050405020304" pitchFamily="18" charset="0"/>
                </a:rPr>
                <a:t>被广泛应用：</a:t>
              </a:r>
              <a:endParaRPr sz="1600" b="1" dirty="0">
                <a:solidFill>
                  <a:srgbClr val="000000"/>
                </a:solidFill>
                <a:latin typeface="Times New Roman" panose="02020603050405020304" pitchFamily="18" charset="0"/>
                <a:ea typeface="黑体" panose="02010609060101010101" charset="-122"/>
                <a:cs typeface="Times New Roman" panose="02020603050405020304" pitchFamily="18" charset="0"/>
              </a:endParaRPr>
            </a:p>
            <a:p>
              <a:pPr marL="525780" lvl="1" indent="-285750" algn="l" fontAlgn="auto">
                <a:lnSpc>
                  <a:spcPts val="2000"/>
                </a:lnSpc>
                <a:buClrTx/>
                <a:buSzTx/>
                <a:buFont typeface="Arial" panose="020B0604020202020204" pitchFamily="34" charset="0"/>
                <a:buChar char="•"/>
              </a:pPr>
              <a:r>
                <a:rPr lang="zh-CN" altLang="en-US" sz="1400" b="1" dirty="0">
                  <a:latin typeface="Times New Roman" panose="02020603050405020304" pitchFamily="18" charset="0"/>
                  <a:ea typeface="黑体" panose="02010609060101010101" charset="-122"/>
                  <a:cs typeface="Times New Roman" panose="02020603050405020304" pitchFamily="18" charset="0"/>
                </a:rPr>
                <a:t>《中国变应性鼻炎诊断和治疗指南（2022年， 修订版）》</a:t>
              </a:r>
              <a:r>
                <a:rPr lang="zh-CN" altLang="en-US" sz="1400" dirty="0">
                  <a:latin typeface="Times New Roman" panose="02020603050405020304" pitchFamily="18" charset="0"/>
                  <a:ea typeface="黑体" panose="02010609060101010101" charset="-122"/>
                  <a:cs typeface="Times New Roman" panose="02020603050405020304" pitchFamily="18" charset="0"/>
                </a:rPr>
                <a:t>——第二代抗组胺药为 AR的一线治疗药物</a:t>
              </a:r>
              <a:r>
                <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rPr>
                <a:t>；</a:t>
              </a:r>
              <a:endPar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endParaRPr>
            </a:p>
            <a:p>
              <a:pPr marL="525780" lvl="1" indent="-285750" algn="l" fontAlgn="auto">
                <a:lnSpc>
                  <a:spcPts val="2000"/>
                </a:lnSpc>
                <a:buClrTx/>
                <a:buSzTx/>
                <a:buFont typeface="Arial" panose="020B0604020202020204" pitchFamily="34" charset="0"/>
                <a:buChar char="•"/>
              </a:pPr>
              <a:r>
                <a:rPr lang="en-US" altLang="zh-CN" sz="1400" b="1" dirty="0">
                  <a:solidFill>
                    <a:srgbClr val="000000"/>
                  </a:solidFill>
                  <a:latin typeface="Times New Roman" panose="02020603050405020304" pitchFamily="18" charset="0"/>
                  <a:ea typeface="黑体" panose="02010609060101010101" charset="-122"/>
                  <a:cs typeface="Times New Roman" panose="02020603050405020304" pitchFamily="18" charset="0"/>
                </a:rPr>
                <a:t>《</a:t>
              </a:r>
              <a:r>
                <a:rPr lang="zh-CN" altLang="en-US" sz="1400" b="1" dirty="0">
                  <a:solidFill>
                    <a:srgbClr val="000000"/>
                  </a:solidFill>
                  <a:latin typeface="Times New Roman" panose="02020603050405020304" pitchFamily="18" charset="0"/>
                  <a:ea typeface="黑体" panose="02010609060101010101" charset="-122"/>
                  <a:cs typeface="Times New Roman" panose="02020603050405020304" pitchFamily="18" charset="0"/>
                </a:rPr>
                <a:t>中国荨麻疹诊疗指南(2018版)》</a:t>
              </a:r>
              <a:r>
                <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rPr>
                <a:t>——荨麻疹的治疗：治疗上首选第二代非镇静抗组胺药</a:t>
              </a:r>
              <a:endParaRPr lang="zh-CN" altLang="en-US" sz="1400" dirty="0">
                <a:solidFill>
                  <a:srgbClr val="000000"/>
                </a:solidFill>
                <a:latin typeface="Times New Roman" panose="02020603050405020304" pitchFamily="18" charset="0"/>
                <a:ea typeface="黑体" panose="02010609060101010101" charset="-122"/>
                <a:cs typeface="Times New Roman" panose="02020603050405020304" pitchFamily="18" charset="0"/>
              </a:endParaRPr>
            </a:p>
          </p:txBody>
        </p:sp>
        <p:sp>
          <p:nvSpPr>
            <p:cNvPr id="27" name="文本框 26"/>
            <p:cNvSpPr txBox="1"/>
            <p:nvPr>
              <p:custDataLst>
                <p:tags r:id="rId10"/>
              </p:custDataLst>
            </p:nvPr>
          </p:nvSpPr>
          <p:spPr>
            <a:xfrm>
              <a:off x="887" y="6692"/>
              <a:ext cx="9828" cy="1729"/>
            </a:xfrm>
            <a:prstGeom prst="rect">
              <a:avLst/>
            </a:prstGeom>
            <a:noFill/>
          </p:spPr>
          <p:txBody>
            <a:bodyPr wrap="square" rtlCol="0">
              <a:spAutoFit/>
            </a:bodyPr>
            <a:lstStyle/>
            <a:p>
              <a:pPr marL="0" lvl="1" indent="0" fontAlgn="auto">
                <a:lnSpc>
                  <a:spcPts val="2000"/>
                </a:lnSpc>
                <a:buFont typeface="Arial" panose="020B0604020202020204" pitchFamily="34" charset="0"/>
                <a:buNone/>
              </a:pPr>
              <a:r>
                <a:rPr lang="zh-CN" altLang="en-US" sz="16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当前儿童变应性疾病的需求尚未得到满足：</a:t>
              </a:r>
              <a:endParaRPr lang="zh-CN" altLang="en-US" sz="16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endParaRPr>
            </a:p>
            <a:p>
              <a:pPr marL="525780" lvl="1" indent="-285750" algn="l" fontAlgn="auto">
                <a:lnSpc>
                  <a:spcPts val="2000"/>
                </a:lnSpc>
                <a:buClrTx/>
                <a:buSzTx/>
                <a:buFont typeface="Arial" panose="020B0604020202020204" pitchFamily="34" charset="0"/>
                <a:buChar char="•"/>
              </a:pPr>
              <a:r>
                <a:rPr lang="zh-CN" altLang="en-US"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当前第二代抗组胺药口服常释剂型不适用于</a:t>
              </a:r>
              <a:r>
                <a:rPr lang="en-US" altLang="zh-CN"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12</a:t>
              </a:r>
              <a:r>
                <a:rPr lang="zh-CN" altLang="en-US"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岁以下儿童，且目录内可供儿童临床选择的仅</a:t>
              </a:r>
              <a:r>
                <a:rPr lang="en-US" altLang="zh-CN"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2</a:t>
              </a:r>
              <a:r>
                <a:rPr lang="zh-CN" altLang="en-US"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个</a:t>
              </a:r>
              <a:r>
                <a:rPr lang="zh-CN" altLang="en-US"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产品，</a:t>
              </a:r>
              <a:r>
                <a:rPr lang="zh-CN" altLang="en-US"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儿童用药需增加更多选择。</a:t>
              </a:r>
              <a:endParaRPr lang="zh-CN" altLang="en-US"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28" name="文本框 27"/>
            <p:cNvSpPr txBox="1"/>
            <p:nvPr>
              <p:custDataLst>
                <p:tags r:id="rId11"/>
              </p:custDataLst>
            </p:nvPr>
          </p:nvSpPr>
          <p:spPr>
            <a:xfrm>
              <a:off x="805" y="4924"/>
              <a:ext cx="9853" cy="1729"/>
            </a:xfrm>
            <a:prstGeom prst="rect">
              <a:avLst/>
            </a:prstGeom>
            <a:noFill/>
          </p:spPr>
          <p:txBody>
            <a:bodyPr wrap="square" rtlCol="0">
              <a:spAutoFit/>
            </a:bodyPr>
            <a:lstStyle/>
            <a:p>
              <a:pPr marL="0" lvl="1" indent="0" fontAlgn="auto">
                <a:lnSpc>
                  <a:spcPts val="2000"/>
                </a:lnSpc>
                <a:buFont typeface="Arial" panose="020B0604020202020204" pitchFamily="34" charset="0"/>
                <a:buNone/>
              </a:pPr>
              <a:r>
                <a:rPr lang="zh-CN" altLang="en-US" sz="16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第二代抗组胺药推荐级别优于第一代：</a:t>
              </a:r>
              <a:endParaRPr lang="zh-CN" altLang="en-US" sz="16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ea"/>
              </a:endParaRPr>
            </a:p>
            <a:p>
              <a:pPr marL="525780" lvl="1" indent="-285750" algn="l" fontAlgn="auto">
                <a:lnSpc>
                  <a:spcPts val="2000"/>
                </a:lnSpc>
                <a:buClrTx/>
                <a:buSzTx/>
                <a:buFont typeface="Arial" panose="020B0604020202020204" pitchFamily="34" charset="0"/>
                <a:buChar char="•"/>
              </a:pPr>
              <a:r>
                <a:rPr lang="zh-CN" altLang="en-US" sz="14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第二代抗组胺药（依巴斯汀等不通过血脑屏障，副作用较少，不易出现副作用如嗜睡、口干、视力模糊等，安全性更高</a:t>
              </a:r>
              <a:endParaRPr lang="zh-CN" altLang="en-US" sz="14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ea"/>
              </a:endParaRPr>
            </a:p>
          </p:txBody>
        </p:sp>
      </p:grpSp>
      <p:sp>
        <p:nvSpPr>
          <p:cNvPr id="30" name="对角圆角矩形 4"/>
          <p:cNvSpPr/>
          <p:nvPr>
            <p:custDataLst>
              <p:tags r:id="rId12"/>
            </p:custDataLst>
          </p:nvPr>
        </p:nvSpPr>
        <p:spPr>
          <a:xfrm>
            <a:off x="6443980" y="1230630"/>
            <a:ext cx="2739390" cy="466090"/>
          </a:xfrm>
          <a:prstGeom prst="round2DiagRect">
            <a:avLst/>
          </a:prstGeom>
          <a:solidFill>
            <a:srgbClr val="0E9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600" b="1" dirty="0">
                <a:latin typeface="Times New Roman" panose="02020603050405020304" pitchFamily="18" charset="0"/>
                <a:ea typeface="黑体" panose="02010609060101010101" charset="-122"/>
                <a:cs typeface="Times New Roman" panose="02020603050405020304" pitchFamily="18" charset="0"/>
                <a:sym typeface="Arial" panose="020B0604020202020204" pitchFamily="34" charset="0"/>
              </a:rPr>
              <a:t>临床需求未被满足</a:t>
            </a:r>
            <a:endParaRPr lang="zh-CN" altLang="en-US" sz="1600" b="1" dirty="0">
              <a:latin typeface="Times New Roman" panose="02020603050405020304" pitchFamily="18" charset="0"/>
              <a:ea typeface="黑体" panose="02010609060101010101" charset="-122"/>
              <a:cs typeface="Times New Roman" panose="02020603050405020304" pitchFamily="18" charset="0"/>
              <a:sym typeface="Arial" panose="020B0604020202020204" pitchFamily="34" charset="0"/>
            </a:endParaRPr>
          </a:p>
        </p:txBody>
      </p:sp>
      <p:sp>
        <p:nvSpPr>
          <p:cNvPr id="31" name="矩形 30"/>
          <p:cNvSpPr/>
          <p:nvPr>
            <p:custDataLst>
              <p:tags r:id="rId13"/>
            </p:custDataLst>
          </p:nvPr>
        </p:nvSpPr>
        <p:spPr>
          <a:xfrm>
            <a:off x="6431915" y="1690370"/>
            <a:ext cx="5409565" cy="382587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charset="-122"/>
              <a:cs typeface="Times New Roman" panose="02020603050405020304" pitchFamily="18" charset="0"/>
            </a:endParaRPr>
          </a:p>
        </p:txBody>
      </p:sp>
      <p:sp>
        <p:nvSpPr>
          <p:cNvPr id="4" name="文本框 3"/>
          <p:cNvSpPr txBox="1"/>
          <p:nvPr/>
        </p:nvSpPr>
        <p:spPr>
          <a:xfrm>
            <a:off x="607060" y="5621491"/>
            <a:ext cx="11095990" cy="517525"/>
          </a:xfrm>
          <a:prstGeom prst="rect">
            <a:avLst/>
          </a:prstGeom>
          <a:noFill/>
        </p:spPr>
        <p:txBody>
          <a:bodyPr wrap="square" rtlCol="0" anchor="t">
            <a:noAutofit/>
          </a:bodyPr>
          <a:lstStyle/>
          <a:p>
            <a:pPr>
              <a:lnSpc>
                <a:spcPct val="150000"/>
              </a:lnSpc>
            </a:pPr>
            <a:r>
              <a:rPr lang="zh-CN" altLang="en-US"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lt"/>
              </a:rPr>
              <a:t>依巴斯汀口服溶液进入医保目录后</a:t>
            </a:r>
            <a:r>
              <a:rPr lang="zh-CN" altLang="en-US"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，可进一步满足儿童患者的临床需求，</a:t>
            </a:r>
            <a:r>
              <a:rPr lang="zh-CN" altLang="en-US"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lt"/>
              </a:rPr>
              <a:t>提高患者用药可及性和可负担性</a:t>
            </a:r>
            <a:endParaRPr lang="zh-CN" altLang="en-US"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lt"/>
            </a:endParaRPr>
          </a:p>
        </p:txBody>
      </p:sp>
      <p:sp>
        <p:nvSpPr>
          <p:cNvPr id="5" name="文本框 4"/>
          <p:cNvSpPr txBox="1"/>
          <p:nvPr/>
        </p:nvSpPr>
        <p:spPr>
          <a:xfrm>
            <a:off x="1064260" y="6251575"/>
            <a:ext cx="2887980" cy="445135"/>
          </a:xfrm>
          <a:prstGeom prst="rect">
            <a:avLst/>
          </a:prstGeom>
          <a:noFill/>
        </p:spPr>
        <p:txBody>
          <a:bodyPr wrap="square" rtlCol="0">
            <a:noAutofit/>
          </a:bodyPr>
          <a:lstStyle/>
          <a:p>
            <a:r>
              <a:rPr lang="zh-CN" altLang="en-US" sz="2000" b="1">
                <a:solidFill>
                  <a:schemeClr val="tx1">
                    <a:lumMod val="50000"/>
                    <a:lumOff val="50000"/>
                  </a:schemeClr>
                </a:solidFill>
                <a:latin typeface="思源黑体 CN Bold" panose="020B0800000000000000" charset="-122"/>
                <a:ea typeface="思源黑体 CN Bold" panose="020B0800000000000000" charset="-122"/>
              </a:rPr>
              <a:t>依巴斯汀口服溶液</a:t>
            </a:r>
            <a:endParaRPr lang="zh-CN" altLang="en-US" sz="2000" b="1">
              <a:solidFill>
                <a:schemeClr val="tx1">
                  <a:lumMod val="50000"/>
                  <a:lumOff val="50000"/>
                </a:schemeClr>
              </a:solidFill>
              <a:latin typeface="思源黑体 CN Bold" panose="020B0800000000000000" charset="-122"/>
              <a:ea typeface="思源黑体 CN Bold" panose="020B0800000000000000"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4"/>
          <p:cNvSpPr txBox="1"/>
          <p:nvPr>
            <p:custDataLst>
              <p:tags r:id="rId1"/>
            </p:custDataLst>
          </p:nvPr>
        </p:nvSpPr>
        <p:spPr>
          <a:xfrm>
            <a:off x="5428305" y="319405"/>
            <a:ext cx="1072515" cy="430530"/>
          </a:xfrm>
          <a:prstGeom prst="rect">
            <a:avLst/>
          </a:prstGeom>
          <a:noFill/>
        </p:spPr>
        <p:txBody>
          <a:bodyPr wrap="none" lIns="0" tIns="0" rIns="0" bIns="0">
            <a:spAutoFit/>
          </a:bodyPr>
          <a:lstStyle/>
          <a:p>
            <a:pPr algn="ctr">
              <a:defRPr/>
            </a:pPr>
            <a:r>
              <a:rPr lang="zh-CN" altLang="en-US" sz="2800" b="1"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rPr>
              <a:t>安全性</a:t>
            </a:r>
            <a:endParaRPr lang="zh-CN" altLang="en-US" sz="2800" b="1" spc="300" dirty="0">
              <a:solidFill>
                <a:schemeClr val="accent5"/>
              </a:solidFill>
              <a:latin typeface="Times New Roman" panose="02020603050405020304" pitchFamily="18" charset="0"/>
              <a:ea typeface="黑体" panose="02010609060101010101" charset="-122"/>
              <a:cs typeface="Helvetica"/>
              <a:sym typeface="微软雅黑" panose="020B0503020204020204" charset="-122"/>
            </a:endParaRPr>
          </a:p>
        </p:txBody>
      </p:sp>
      <p:sp>
        <p:nvSpPr>
          <p:cNvPr id="4" name="五边形 3"/>
          <p:cNvSpPr/>
          <p:nvPr>
            <p:custDataLst>
              <p:tags r:id="rId2"/>
            </p:custDataLst>
          </p:nvPr>
        </p:nvSpPr>
        <p:spPr>
          <a:xfrm rot="5400000">
            <a:off x="1633855" y="-319405"/>
            <a:ext cx="692150" cy="3849370"/>
          </a:xfrm>
          <a:prstGeom prst="homePlate">
            <a:avLst>
              <a:gd name="adj" fmla="val 29845"/>
            </a:avLst>
          </a:prstGeom>
          <a:solidFill>
            <a:srgbClr val="0E9DA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a typeface="黑体" panose="02010609060101010101" charset="-122"/>
              <a:cs typeface="Times New Roman" panose="02020603050405020304" pitchFamily="18" charset="0"/>
            </a:endParaRPr>
          </a:p>
        </p:txBody>
      </p:sp>
      <p:sp>
        <p:nvSpPr>
          <p:cNvPr id="17" name="五边形 16"/>
          <p:cNvSpPr/>
          <p:nvPr>
            <p:custDataLst>
              <p:tags r:id="rId3"/>
            </p:custDataLst>
          </p:nvPr>
        </p:nvSpPr>
        <p:spPr>
          <a:xfrm rot="5400000">
            <a:off x="5724525" y="-370205"/>
            <a:ext cx="688975" cy="3974465"/>
          </a:xfrm>
          <a:prstGeom prst="homePlate">
            <a:avLst>
              <a:gd name="adj" fmla="val 26744"/>
            </a:avLst>
          </a:prstGeom>
          <a:solidFill>
            <a:srgbClr val="0E9DA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charset="-122"/>
              <a:cs typeface="Times New Roman" panose="02020603050405020304" pitchFamily="18" charset="0"/>
            </a:endParaRPr>
          </a:p>
        </p:txBody>
      </p:sp>
      <p:sp>
        <p:nvSpPr>
          <p:cNvPr id="5" name="文本框 4"/>
          <p:cNvSpPr txBox="1"/>
          <p:nvPr>
            <p:custDataLst>
              <p:tags r:id="rId4"/>
            </p:custDataLst>
          </p:nvPr>
        </p:nvSpPr>
        <p:spPr>
          <a:xfrm>
            <a:off x="509905" y="1329690"/>
            <a:ext cx="3402330" cy="360045"/>
          </a:xfrm>
          <a:prstGeom prst="rect">
            <a:avLst/>
          </a:prstGeom>
          <a:noFill/>
        </p:spPr>
        <p:txBody>
          <a:bodyPr wrap="square" rtlCol="0">
            <a:noAutofit/>
          </a:bodyPr>
          <a:lstStyle/>
          <a:p>
            <a:r>
              <a:rPr lang="zh-CN" altLang="en-US" b="1" dirty="0">
                <a:solidFill>
                  <a:schemeClr val="bg1"/>
                </a:solidFill>
                <a:latin typeface="Times New Roman" panose="02020603050405020304" pitchFamily="18" charset="0"/>
                <a:ea typeface="黑体" panose="02010609060101010101" charset="-122"/>
                <a:cs typeface="Times New Roman" panose="02020603050405020304" pitchFamily="18" charset="0"/>
              </a:rPr>
              <a:t>药品说明书收载的安全性信息</a:t>
            </a:r>
            <a:r>
              <a:rPr lang="en-US" altLang="zh-CN" b="1" baseline="30000" dirty="0">
                <a:solidFill>
                  <a:schemeClr val="bg1"/>
                </a:solidFill>
                <a:latin typeface="Times New Roman" panose="02020603050405020304" pitchFamily="18" charset="0"/>
                <a:ea typeface="黑体" panose="02010609060101010101" charset="-122"/>
                <a:cs typeface="Times New Roman" panose="02020603050405020304" pitchFamily="18" charset="0"/>
              </a:rPr>
              <a:t>[1]</a:t>
            </a:r>
            <a:endParaRPr lang="zh-CN" altLang="en-US" b="1" baseline="30000" dirty="0">
              <a:solidFill>
                <a:schemeClr val="bg1"/>
              </a:solidFill>
              <a:latin typeface="Times New Roman" panose="02020603050405020304" pitchFamily="18" charset="0"/>
              <a:ea typeface="黑体" panose="02010609060101010101" charset="-122"/>
              <a:cs typeface="Times New Roman" panose="02020603050405020304" pitchFamily="18" charset="0"/>
            </a:endParaRPr>
          </a:p>
        </p:txBody>
      </p:sp>
      <p:sp>
        <p:nvSpPr>
          <p:cNvPr id="19" name="文本框 18"/>
          <p:cNvSpPr txBox="1"/>
          <p:nvPr>
            <p:custDataLst>
              <p:tags r:id="rId5"/>
            </p:custDataLst>
          </p:nvPr>
        </p:nvSpPr>
        <p:spPr>
          <a:xfrm>
            <a:off x="4265930" y="1335405"/>
            <a:ext cx="3655060" cy="358140"/>
          </a:xfrm>
          <a:prstGeom prst="rect">
            <a:avLst/>
          </a:prstGeom>
          <a:noFill/>
        </p:spPr>
        <p:txBody>
          <a:bodyPr wrap="square" rtlCol="0">
            <a:noAutofit/>
          </a:bodyPr>
          <a:lstStyle/>
          <a:p>
            <a:pPr algn="ctr"/>
            <a:r>
              <a:rPr lang="zh-CN" altLang="en-US" b="1" dirty="0">
                <a:solidFill>
                  <a:schemeClr val="bg1"/>
                </a:solidFill>
                <a:latin typeface="Times New Roman" panose="02020603050405020304" pitchFamily="18" charset="0"/>
                <a:ea typeface="黑体" panose="02010609060101010101" charset="-122"/>
                <a:cs typeface="Times New Roman" panose="02020603050405020304" pitchFamily="18" charset="0"/>
              </a:rPr>
              <a:t>与</a:t>
            </a:r>
            <a:r>
              <a:rPr lang="zh-CN" b="1" dirty="0">
                <a:solidFill>
                  <a:schemeClr val="bg1"/>
                </a:solidFill>
                <a:latin typeface="Times New Roman" panose="02020603050405020304" pitchFamily="18" charset="0"/>
                <a:ea typeface="黑体" panose="02010609060101010101" charset="-122"/>
                <a:cs typeface="Times New Roman" panose="02020603050405020304" pitchFamily="18" charset="0"/>
              </a:rPr>
              <a:t>第一代抗组胺</a:t>
            </a:r>
            <a:r>
              <a:rPr lang="zh-CN" altLang="en-US" b="1" dirty="0">
                <a:solidFill>
                  <a:schemeClr val="bg1"/>
                </a:solidFill>
                <a:latin typeface="Times New Roman" panose="02020603050405020304" pitchFamily="18" charset="0"/>
                <a:ea typeface="黑体" panose="02010609060101010101" charset="-122"/>
                <a:cs typeface="Times New Roman" panose="02020603050405020304" pitchFamily="18" charset="0"/>
              </a:rPr>
              <a:t>药物的相对安全性</a:t>
            </a:r>
            <a:endParaRPr lang="zh-CN" altLang="en-US" b="1" dirty="0">
              <a:solidFill>
                <a:schemeClr val="bg1"/>
              </a:solidFill>
              <a:latin typeface="Times New Roman" panose="02020603050405020304" pitchFamily="18" charset="0"/>
              <a:ea typeface="黑体" panose="02010609060101010101" charset="-122"/>
              <a:cs typeface="Times New Roman" panose="02020603050405020304" pitchFamily="18" charset="0"/>
            </a:endParaRPr>
          </a:p>
        </p:txBody>
      </p:sp>
      <p:sp>
        <p:nvSpPr>
          <p:cNvPr id="20" name="Freeform 4"/>
          <p:cNvSpPr/>
          <p:nvPr>
            <p:custDataLst>
              <p:tags r:id="rId6"/>
            </p:custDataLst>
          </p:nvPr>
        </p:nvSpPr>
        <p:spPr bwMode="auto">
          <a:xfrm>
            <a:off x="69850" y="1891665"/>
            <a:ext cx="3848735" cy="4201795"/>
          </a:xfrm>
          <a:custGeom>
            <a:avLst/>
            <a:gdLst>
              <a:gd name="T0" fmla="*/ 2551 w 2551"/>
              <a:gd name="T1" fmla="*/ 2008 h 2008"/>
              <a:gd name="T2" fmla="*/ 2551 w 2551"/>
              <a:gd name="T3" fmla="*/ 0 h 2008"/>
              <a:gd name="T4" fmla="*/ 1274 w 2551"/>
              <a:gd name="T5" fmla="*/ 97 h 2008"/>
              <a:gd name="T6" fmla="*/ 0 w 2551"/>
              <a:gd name="T7" fmla="*/ 0 h 2008"/>
              <a:gd name="T8" fmla="*/ 0 w 2551"/>
              <a:gd name="T9" fmla="*/ 2008 h 2008"/>
              <a:gd name="T10" fmla="*/ 2551 w 2551"/>
              <a:gd name="T11" fmla="*/ 2008 h 2008"/>
            </a:gdLst>
            <a:ahLst/>
            <a:cxnLst>
              <a:cxn ang="0">
                <a:pos x="T0" y="T1"/>
              </a:cxn>
              <a:cxn ang="0">
                <a:pos x="T2" y="T3"/>
              </a:cxn>
              <a:cxn ang="0">
                <a:pos x="T4" y="T5"/>
              </a:cxn>
              <a:cxn ang="0">
                <a:pos x="T6" y="T7"/>
              </a:cxn>
              <a:cxn ang="0">
                <a:pos x="T8" y="T9"/>
              </a:cxn>
              <a:cxn ang="0">
                <a:pos x="T10" y="T11"/>
              </a:cxn>
            </a:cxnLst>
            <a:rect l="0" t="0" r="r" b="b"/>
            <a:pathLst>
              <a:path w="2551" h="2008">
                <a:moveTo>
                  <a:pt x="2551" y="2008"/>
                </a:moveTo>
                <a:lnTo>
                  <a:pt x="2551" y="0"/>
                </a:lnTo>
                <a:lnTo>
                  <a:pt x="1274" y="97"/>
                </a:lnTo>
                <a:lnTo>
                  <a:pt x="0" y="0"/>
                </a:lnTo>
                <a:lnTo>
                  <a:pt x="0" y="2008"/>
                </a:lnTo>
                <a:lnTo>
                  <a:pt x="2551" y="2008"/>
                </a:lnTo>
              </a:path>
            </a:pathLst>
          </a:custGeom>
          <a:noFill/>
          <a:ln w="6350" cmpd="sng">
            <a:solidFill>
              <a:srgbClr val="000000"/>
            </a:solidFill>
            <a:prstDash val="solid"/>
            <a:round/>
          </a:ln>
          <a:extLst>
            <a:ext uri="{909E8E84-426E-40DD-AFC4-6F175D3DCCD1}">
              <a14:hiddenFill xmlns:a14="http://schemas.microsoft.com/office/drawing/2010/main">
                <a:solidFill>
                  <a:schemeClr val="bg1"/>
                </a:solidFill>
              </a14:hiddenFill>
            </a:ext>
          </a:extLst>
        </p:spPr>
        <p:txBody>
          <a:bodyPr/>
          <a:lstStyle/>
          <a:p>
            <a:endParaRPr lang="zh-CN" altLang="en-US">
              <a:latin typeface="Times New Roman" panose="02020603050405020304" pitchFamily="18" charset="0"/>
              <a:ea typeface="黑体" panose="02010609060101010101" charset="-122"/>
              <a:cs typeface="Times New Roman" panose="02020603050405020304" pitchFamily="18" charset="0"/>
            </a:endParaRPr>
          </a:p>
        </p:txBody>
      </p:sp>
      <p:sp>
        <p:nvSpPr>
          <p:cNvPr id="6" name="Freeform 4"/>
          <p:cNvSpPr/>
          <p:nvPr>
            <p:custDataLst>
              <p:tags r:id="rId7"/>
            </p:custDataLst>
          </p:nvPr>
        </p:nvSpPr>
        <p:spPr bwMode="auto">
          <a:xfrm>
            <a:off x="4104005" y="1895475"/>
            <a:ext cx="3997325" cy="4187190"/>
          </a:xfrm>
          <a:custGeom>
            <a:avLst/>
            <a:gdLst>
              <a:gd name="T0" fmla="*/ 2551 w 2551"/>
              <a:gd name="T1" fmla="*/ 2008 h 2008"/>
              <a:gd name="T2" fmla="*/ 2551 w 2551"/>
              <a:gd name="T3" fmla="*/ 0 h 2008"/>
              <a:gd name="T4" fmla="*/ 1274 w 2551"/>
              <a:gd name="T5" fmla="*/ 97 h 2008"/>
              <a:gd name="T6" fmla="*/ 0 w 2551"/>
              <a:gd name="T7" fmla="*/ 0 h 2008"/>
              <a:gd name="T8" fmla="*/ 0 w 2551"/>
              <a:gd name="T9" fmla="*/ 2008 h 2008"/>
              <a:gd name="T10" fmla="*/ 2551 w 2551"/>
              <a:gd name="T11" fmla="*/ 2008 h 2008"/>
            </a:gdLst>
            <a:ahLst/>
            <a:cxnLst>
              <a:cxn ang="0">
                <a:pos x="T0" y="T1"/>
              </a:cxn>
              <a:cxn ang="0">
                <a:pos x="T2" y="T3"/>
              </a:cxn>
              <a:cxn ang="0">
                <a:pos x="T4" y="T5"/>
              </a:cxn>
              <a:cxn ang="0">
                <a:pos x="T6" y="T7"/>
              </a:cxn>
              <a:cxn ang="0">
                <a:pos x="T8" y="T9"/>
              </a:cxn>
              <a:cxn ang="0">
                <a:pos x="T10" y="T11"/>
              </a:cxn>
            </a:cxnLst>
            <a:rect l="0" t="0" r="r" b="b"/>
            <a:pathLst>
              <a:path w="2551" h="2008">
                <a:moveTo>
                  <a:pt x="2551" y="2008"/>
                </a:moveTo>
                <a:lnTo>
                  <a:pt x="2551" y="0"/>
                </a:lnTo>
                <a:lnTo>
                  <a:pt x="1274" y="97"/>
                </a:lnTo>
                <a:lnTo>
                  <a:pt x="0" y="0"/>
                </a:lnTo>
                <a:lnTo>
                  <a:pt x="0" y="2008"/>
                </a:lnTo>
                <a:lnTo>
                  <a:pt x="2551" y="2008"/>
                </a:lnTo>
              </a:path>
            </a:pathLst>
          </a:custGeom>
          <a:noFill/>
          <a:ln w="6350" cmpd="sng">
            <a:solidFill>
              <a:srgbClr val="000000"/>
            </a:solidFill>
            <a:prstDash val="solid"/>
            <a:round/>
          </a:ln>
          <a:extLst>
            <a:ext uri="{909E8E84-426E-40DD-AFC4-6F175D3DCCD1}">
              <a14:hiddenFill xmlns:a14="http://schemas.microsoft.com/office/drawing/2010/main">
                <a:solidFill>
                  <a:schemeClr val="bg1"/>
                </a:solidFill>
              </a14:hiddenFill>
            </a:ext>
          </a:extLst>
        </p:spPr>
        <p:txBody>
          <a:bodyPr/>
          <a:lstStyle/>
          <a:p>
            <a:endParaRPr lang="zh-CN" altLang="en-US">
              <a:latin typeface="Times New Roman" panose="02020603050405020304" pitchFamily="18" charset="0"/>
              <a:ea typeface="黑体" panose="02010609060101010101" charset="-122"/>
              <a:cs typeface="Times New Roman" panose="02020603050405020304" pitchFamily="18" charset="0"/>
            </a:endParaRPr>
          </a:p>
        </p:txBody>
      </p:sp>
      <p:sp>
        <p:nvSpPr>
          <p:cNvPr id="24" name="文本框 23"/>
          <p:cNvSpPr txBox="1"/>
          <p:nvPr>
            <p:custDataLst>
              <p:tags r:id="rId8"/>
            </p:custDataLst>
          </p:nvPr>
        </p:nvSpPr>
        <p:spPr>
          <a:xfrm>
            <a:off x="351155" y="2130425"/>
            <a:ext cx="3339465" cy="1245235"/>
          </a:xfrm>
          <a:prstGeom prst="rect">
            <a:avLst/>
          </a:prstGeom>
          <a:noFill/>
        </p:spPr>
        <p:txBody>
          <a:bodyPr wrap="square" rtlCol="0">
            <a:spAutoFit/>
          </a:bodyPr>
          <a:lstStyle/>
          <a:p>
            <a:pPr marR="0" defTabSz="914400" fontAlgn="auto">
              <a:lnSpc>
                <a:spcPct val="150000"/>
              </a:lnSpc>
              <a:spcBef>
                <a:spcPts val="0"/>
              </a:spcBef>
              <a:spcAft>
                <a:spcPts val="0"/>
              </a:spcAft>
              <a:buClrTx/>
              <a:buSzTx/>
              <a:defRPr/>
            </a:pPr>
            <a:r>
              <a:rPr lang="zh-CN" altLang="en-US" sz="1400" b="1" dirty="0">
                <a:latin typeface="Times New Roman" panose="02020603050405020304" pitchFamily="18" charset="0"/>
                <a:ea typeface="黑体" panose="02010609060101010101" charset="-122"/>
              </a:rPr>
              <a:t>不良反应主要为头痛、嗜睡和口干</a:t>
            </a:r>
            <a:endParaRPr lang="zh-CN" altLang="en-US" sz="1400" b="1" dirty="0">
              <a:latin typeface="Times New Roman" panose="02020603050405020304" pitchFamily="18" charset="0"/>
              <a:ea typeface="黑体" panose="02010609060101010101" charset="-122"/>
            </a:endParaRPr>
          </a:p>
          <a:p>
            <a:pPr marR="0" defTabSz="914400" fontAlgn="auto">
              <a:lnSpc>
                <a:spcPct val="150000"/>
              </a:lnSpc>
              <a:spcBef>
                <a:spcPts val="0"/>
              </a:spcBef>
              <a:spcAft>
                <a:spcPts val="0"/>
              </a:spcAft>
              <a:buClrTx/>
              <a:buSzTx/>
              <a:defRPr/>
            </a:pPr>
            <a:r>
              <a:rPr lang="zh-CN" altLang="en-US" sz="1200" dirty="0">
                <a:latin typeface="Times New Roman" panose="02020603050405020304" pitchFamily="18" charset="0"/>
                <a:ea typeface="黑体" panose="02010609060101010101" charset="-122"/>
              </a:rPr>
              <a:t>头痛：≥</a:t>
            </a:r>
            <a:r>
              <a:rPr lang="en-US" altLang="zh-CN" sz="1200" dirty="0">
                <a:latin typeface="Times New Roman" panose="02020603050405020304" pitchFamily="18" charset="0"/>
                <a:ea typeface="黑体" panose="02010609060101010101" charset="-122"/>
              </a:rPr>
              <a:t>10%</a:t>
            </a:r>
            <a:endParaRPr lang="en-US" altLang="zh-CN" sz="1200" dirty="0">
              <a:latin typeface="Times New Roman" panose="02020603050405020304" pitchFamily="18" charset="0"/>
              <a:ea typeface="黑体" panose="02010609060101010101" charset="-122"/>
            </a:endParaRPr>
          </a:p>
          <a:p>
            <a:pPr marR="0" defTabSz="914400" fontAlgn="auto">
              <a:lnSpc>
                <a:spcPct val="150000"/>
              </a:lnSpc>
              <a:spcBef>
                <a:spcPts val="0"/>
              </a:spcBef>
              <a:spcAft>
                <a:spcPts val="0"/>
              </a:spcAft>
              <a:buClrTx/>
              <a:buSzTx/>
              <a:defRPr/>
            </a:pPr>
            <a:r>
              <a:rPr lang="zh-CN" altLang="en-US" sz="1200" dirty="0">
                <a:latin typeface="Times New Roman" panose="02020603050405020304" pitchFamily="18" charset="0"/>
                <a:ea typeface="黑体" panose="02010609060101010101" charset="-122"/>
              </a:rPr>
              <a:t>嗜睡</a:t>
            </a:r>
            <a:r>
              <a:rPr lang="en-US" altLang="zh-CN" sz="1200" dirty="0">
                <a:latin typeface="Times New Roman" panose="02020603050405020304" pitchFamily="18" charset="0"/>
                <a:ea typeface="黑体" panose="02010609060101010101" charset="-122"/>
              </a:rPr>
              <a:t>/</a:t>
            </a:r>
            <a:r>
              <a:rPr lang="zh-CN" altLang="en-US" sz="1200" dirty="0">
                <a:latin typeface="Times New Roman" panose="02020603050405020304" pitchFamily="18" charset="0"/>
                <a:ea typeface="黑体" panose="02010609060101010101" charset="-122"/>
              </a:rPr>
              <a:t>口干：</a:t>
            </a:r>
            <a:r>
              <a:rPr lang="zh-CN" altLang="en-US" sz="1200" dirty="0">
                <a:latin typeface="Times New Roman" panose="02020603050405020304" pitchFamily="18" charset="0"/>
                <a:ea typeface="黑体" panose="02010609060101010101" charset="-122"/>
                <a:sym typeface="+mn-ea"/>
              </a:rPr>
              <a:t>  </a:t>
            </a:r>
            <a:r>
              <a:rPr lang="en-US" altLang="zh-CN" sz="1200" dirty="0">
                <a:latin typeface="Times New Roman" panose="02020603050405020304" pitchFamily="18" charset="0"/>
                <a:ea typeface="黑体" panose="02010609060101010101" charset="-122"/>
                <a:sym typeface="+mn-ea"/>
              </a:rPr>
              <a:t>1%-10%</a:t>
            </a:r>
            <a:endParaRPr lang="zh-CN" altLang="en-US" sz="1200" b="1" dirty="0">
              <a:latin typeface="Times New Roman" panose="02020603050405020304" pitchFamily="18" charset="0"/>
              <a:ea typeface="黑体" panose="02010609060101010101" charset="-122"/>
              <a:cs typeface="Times New Roman" panose="02020603050405020304" pitchFamily="18" charset="0"/>
            </a:endParaRPr>
          </a:p>
          <a:p>
            <a:pPr marR="0" defTabSz="914400" fontAlgn="auto">
              <a:lnSpc>
                <a:spcPct val="150000"/>
              </a:lnSpc>
              <a:spcBef>
                <a:spcPts val="0"/>
              </a:spcBef>
              <a:spcAft>
                <a:spcPts val="0"/>
              </a:spcAft>
              <a:buClrTx/>
              <a:buSzTx/>
              <a:defRPr/>
            </a:pPr>
            <a:endParaRPr lang="zh-CN" altLang="en-US" sz="1200" dirty="0">
              <a:latin typeface="Times New Roman" panose="02020603050405020304" pitchFamily="18" charset="0"/>
              <a:ea typeface="黑体" panose="02010609060101010101" charset="-122"/>
            </a:endParaRPr>
          </a:p>
        </p:txBody>
      </p:sp>
      <p:sp>
        <p:nvSpPr>
          <p:cNvPr id="8" name="文本框 7"/>
          <p:cNvSpPr txBox="1"/>
          <p:nvPr>
            <p:custDataLst>
              <p:tags r:id="rId9"/>
            </p:custDataLst>
          </p:nvPr>
        </p:nvSpPr>
        <p:spPr>
          <a:xfrm>
            <a:off x="375285" y="3527425"/>
            <a:ext cx="3249295" cy="1710690"/>
          </a:xfrm>
          <a:prstGeom prst="rect">
            <a:avLst/>
          </a:prstGeom>
          <a:noFill/>
        </p:spPr>
        <p:txBody>
          <a:bodyPr wrap="square" rtlCol="0">
            <a:noAutofit/>
          </a:bodyPr>
          <a:lstStyle/>
          <a:p>
            <a:pPr marR="0" defTabSz="914400" fontAlgn="auto">
              <a:lnSpc>
                <a:spcPct val="150000"/>
              </a:lnSpc>
              <a:spcBef>
                <a:spcPts val="0"/>
              </a:spcBef>
              <a:spcAft>
                <a:spcPts val="0"/>
              </a:spcAft>
              <a:buClrTx/>
              <a:buSzTx/>
              <a:defRPr/>
            </a:pPr>
            <a:r>
              <a:rPr kumimoji="0" lang="zh-CN" altLang="en-US" sz="1400" b="1" i="0" kern="1200" cap="none" spc="0" normalizeH="0" baseline="0" noProof="0" dirty="0">
                <a:latin typeface="Times New Roman" panose="02020603050405020304" pitchFamily="18" charset="0"/>
                <a:ea typeface="黑体" panose="02010609060101010101" charset="-122"/>
                <a:cs typeface="Times New Roman" panose="02020603050405020304" pitchFamily="18" charset="0"/>
              </a:rPr>
              <a:t>严重的不良反应发生率较低</a:t>
            </a:r>
            <a:endParaRPr kumimoji="0" lang="en-US" altLang="zh-CN" sz="1400" b="1" i="0" kern="1200" cap="none" spc="0" normalizeH="0" baseline="30000" noProof="0" dirty="0">
              <a:latin typeface="Times New Roman" panose="02020603050405020304" pitchFamily="18" charset="0"/>
              <a:ea typeface="黑体" panose="02010609060101010101" charset="-122"/>
              <a:cs typeface="Times New Roman" panose="02020603050405020304" pitchFamily="18" charset="0"/>
            </a:endParaRPr>
          </a:p>
          <a:p>
            <a:pPr marL="0" lvl="1" indent="-171450" fontAlgn="auto">
              <a:lnSpc>
                <a:spcPct val="150000"/>
              </a:lnSpc>
              <a:buFont typeface="Wingdings" panose="05000000000000000000" pitchFamily="2" charset="2"/>
              <a:buChar char="ü"/>
              <a:defRPr/>
            </a:pPr>
            <a:r>
              <a:rPr sz="1200" dirty="0">
                <a:latin typeface="Times New Roman" panose="02020603050405020304" pitchFamily="18" charset="0"/>
                <a:ea typeface="黑体" panose="02010609060101010101" charset="-122"/>
                <a:cs typeface="Times New Roman" panose="02020603050405020304" pitchFamily="18" charset="0"/>
              </a:rPr>
              <a:t>超敏反应（ 如过敏反应和血管性水肿）</a:t>
            </a:r>
            <a:r>
              <a:rPr lang="zh-CN" sz="1200" dirty="0">
                <a:latin typeface="Times New Roman" panose="02020603050405020304" pitchFamily="18" charset="0"/>
                <a:ea typeface="黑体" panose="02010609060101010101" charset="-122"/>
                <a:cs typeface="Times New Roman" panose="02020603050405020304" pitchFamily="18" charset="0"/>
              </a:rPr>
              <a:t>、肝炎、胆汁淤积、肝功检查异常</a:t>
            </a:r>
            <a:r>
              <a:rPr sz="1200" dirty="0">
                <a:latin typeface="Times New Roman" panose="02020603050405020304" pitchFamily="18" charset="0"/>
                <a:ea typeface="黑体" panose="02010609060101010101" charset="-122"/>
                <a:cs typeface="Times New Roman" panose="02020603050405020304" pitchFamily="18" charset="0"/>
              </a:rPr>
              <a:t>心悸、心动过速</a:t>
            </a:r>
            <a:r>
              <a:rPr lang="zh-CN" sz="1200" dirty="0">
                <a:latin typeface="Times New Roman" panose="02020603050405020304" pitchFamily="18" charset="0"/>
                <a:ea typeface="黑体" panose="02010609060101010101" charset="-122"/>
                <a:cs typeface="Times New Roman" panose="02020603050405020304" pitchFamily="18" charset="0"/>
              </a:rPr>
              <a:t>等不良反应发生率（ ≥1 / 10 , 000至&lt; 1 / 1 , 000）。</a:t>
            </a:r>
            <a:endParaRPr lang="zh-CN" sz="1200" dirty="0">
              <a:latin typeface="Times New Roman" panose="02020603050405020304" pitchFamily="18" charset="0"/>
              <a:ea typeface="黑体" panose="02010609060101010101" charset="-122"/>
              <a:cs typeface="Times New Roman" panose="02020603050405020304" pitchFamily="18" charset="0"/>
            </a:endParaRPr>
          </a:p>
        </p:txBody>
      </p:sp>
      <p:sp>
        <p:nvSpPr>
          <p:cNvPr id="29" name="文本框 28"/>
          <p:cNvSpPr txBox="1"/>
          <p:nvPr>
            <p:custDataLst>
              <p:tags r:id="rId10"/>
            </p:custDataLst>
          </p:nvPr>
        </p:nvSpPr>
        <p:spPr>
          <a:xfrm>
            <a:off x="4046855" y="2130425"/>
            <a:ext cx="4064000" cy="3495675"/>
          </a:xfrm>
          <a:prstGeom prst="rect">
            <a:avLst/>
          </a:prstGeom>
          <a:noFill/>
        </p:spPr>
        <p:txBody>
          <a:bodyPr wrap="square" rtlCol="0">
            <a:noAutofit/>
          </a:bodyPr>
          <a:lstStyle/>
          <a:p>
            <a:pPr>
              <a:lnSpc>
                <a:spcPct val="150000"/>
              </a:lnSpc>
            </a:pPr>
            <a:r>
              <a:rPr lang="zh-CN" altLang="en-US" sz="1400" b="1" dirty="0">
                <a:latin typeface="Times New Roman" panose="02020603050405020304" pitchFamily="18" charset="0"/>
                <a:ea typeface="黑体" panose="02010609060101010101" charset="-122"/>
                <a:cs typeface="Times New Roman" panose="02020603050405020304" pitchFamily="18" charset="0"/>
              </a:rPr>
              <a:t>第二代</a:t>
            </a:r>
            <a:r>
              <a:rPr lang="en-US" altLang="zh-CN" sz="1400" b="1" dirty="0">
                <a:latin typeface="Times New Roman" panose="02020603050405020304" pitchFamily="18" charset="0"/>
                <a:ea typeface="黑体" panose="02010609060101010101" charset="-122"/>
                <a:cs typeface="Times New Roman" panose="02020603050405020304" pitchFamily="18" charset="0"/>
              </a:rPr>
              <a:t>H1</a:t>
            </a:r>
            <a:r>
              <a:rPr lang="zh-CN" altLang="en-US" sz="1400" b="1" dirty="0">
                <a:latin typeface="Times New Roman" panose="02020603050405020304" pitchFamily="18" charset="0"/>
                <a:ea typeface="黑体" panose="02010609060101010101" charset="-122"/>
                <a:cs typeface="Times New Roman" panose="02020603050405020304" pitchFamily="18" charset="0"/>
              </a:rPr>
              <a:t>受体拮抗剂安全性优于第一代</a:t>
            </a:r>
            <a:r>
              <a:rPr lang="en-US" altLang="zh-CN" sz="1400" b="1" baseline="30000" dirty="0">
                <a:latin typeface="Times New Roman" panose="02020603050405020304" pitchFamily="18" charset="0"/>
                <a:ea typeface="黑体" panose="02010609060101010101" charset="-122"/>
                <a:cs typeface="Times New Roman" panose="02020603050405020304" pitchFamily="18" charset="0"/>
              </a:rPr>
              <a:t>[2]</a:t>
            </a:r>
            <a:endParaRPr lang="zh-CN" altLang="en-US" sz="1400" b="1" dirty="0">
              <a:latin typeface="Times New Roman" panose="02020603050405020304" pitchFamily="18" charset="0"/>
              <a:ea typeface="黑体" panose="02010609060101010101" charset="-122"/>
              <a:cs typeface="Times New Roman" panose="02020603050405020304" pitchFamily="18" charset="0"/>
            </a:endParaRPr>
          </a:p>
          <a:p>
            <a:pPr marL="285750" indent="-285750">
              <a:lnSpc>
                <a:spcPct val="150000"/>
              </a:lnSpc>
              <a:buFont typeface="Wingdings" panose="05000000000000000000" charset="0"/>
              <a:buChar char="ü"/>
            </a:pPr>
            <a:r>
              <a:rPr lang="zh-CN" sz="1400" dirty="0">
                <a:latin typeface="Times New Roman" panose="02020603050405020304" pitchFamily="18" charset="0"/>
                <a:ea typeface="黑体" panose="02010609060101010101" charset="-122"/>
                <a:cs typeface="Times New Roman" panose="02020603050405020304" pitchFamily="18" charset="0"/>
              </a:rPr>
              <a:t>第一代</a:t>
            </a:r>
            <a:r>
              <a:rPr lang="en-US" altLang="zh-CN" sz="1400" dirty="0">
                <a:latin typeface="Times New Roman" panose="02020603050405020304" pitchFamily="18" charset="0"/>
                <a:ea typeface="黑体" panose="02010609060101010101" charset="-122"/>
                <a:cs typeface="Times New Roman" panose="02020603050405020304" pitchFamily="18" charset="0"/>
              </a:rPr>
              <a:t>H1</a:t>
            </a:r>
            <a:r>
              <a:rPr lang="zh-CN" altLang="en-US" sz="1400" dirty="0">
                <a:latin typeface="Times New Roman" panose="02020603050405020304" pitchFamily="18" charset="0"/>
                <a:ea typeface="黑体" panose="02010609060101010101" charset="-122"/>
                <a:cs typeface="Times New Roman" panose="02020603050405020304" pitchFamily="18" charset="0"/>
              </a:rPr>
              <a:t>受体拮抗剂可透过血脑屏障，从而导致镇静作用和抗胆碱作用，而且半衰期短，极大的限制了它们的应用。</a:t>
            </a:r>
            <a:endParaRPr lang="zh-CN" altLang="en-US" sz="1400" dirty="0">
              <a:latin typeface="Times New Roman" panose="02020603050405020304" pitchFamily="18" charset="0"/>
              <a:ea typeface="黑体" panose="02010609060101010101" charset="-122"/>
              <a:cs typeface="Times New Roman" panose="02020603050405020304" pitchFamily="18" charset="0"/>
            </a:endParaRPr>
          </a:p>
          <a:p>
            <a:pPr marL="285750" indent="-285750">
              <a:lnSpc>
                <a:spcPct val="150000"/>
              </a:lnSpc>
              <a:buFont typeface="Wingdings" panose="05000000000000000000" charset="0"/>
              <a:buChar char="ü"/>
            </a:pPr>
            <a:endParaRPr lang="zh-CN" sz="1400" dirty="0">
              <a:latin typeface="Times New Roman" panose="02020603050405020304" pitchFamily="18" charset="0"/>
              <a:ea typeface="黑体" panose="02010609060101010101" charset="-122"/>
              <a:cs typeface="Times New Roman" panose="02020603050405020304" pitchFamily="18" charset="0"/>
              <a:sym typeface="+mn-ea"/>
            </a:endParaRPr>
          </a:p>
          <a:p>
            <a:pPr marL="285750" indent="-285750">
              <a:lnSpc>
                <a:spcPct val="150000"/>
              </a:lnSpc>
              <a:buFont typeface="Wingdings" panose="05000000000000000000" charset="0"/>
              <a:buChar char="ü"/>
            </a:pPr>
            <a:r>
              <a:rPr lang="zh-CN" sz="1400" dirty="0">
                <a:latin typeface="Times New Roman" panose="02020603050405020304" pitchFamily="18" charset="0"/>
                <a:ea typeface="黑体" panose="02010609060101010101" charset="-122"/>
                <a:cs typeface="Times New Roman" panose="02020603050405020304" pitchFamily="18" charset="0"/>
                <a:sym typeface="+mn-ea"/>
              </a:rPr>
              <a:t>第二代</a:t>
            </a:r>
            <a:r>
              <a:rPr lang="en-US" altLang="zh-CN" sz="1400" dirty="0">
                <a:latin typeface="Times New Roman" panose="02020603050405020304" pitchFamily="18" charset="0"/>
                <a:ea typeface="黑体" panose="02010609060101010101" charset="-122"/>
                <a:cs typeface="Times New Roman" panose="02020603050405020304" pitchFamily="18" charset="0"/>
                <a:sym typeface="+mn-ea"/>
              </a:rPr>
              <a:t>H1</a:t>
            </a:r>
            <a:r>
              <a:rPr lang="zh-CN" altLang="en-US" sz="1400" dirty="0">
                <a:latin typeface="Times New Roman" panose="02020603050405020304" pitchFamily="18" charset="0"/>
                <a:ea typeface="黑体" panose="02010609060101010101" charset="-122"/>
                <a:cs typeface="Times New Roman" panose="02020603050405020304" pitchFamily="18" charset="0"/>
                <a:sym typeface="+mn-ea"/>
              </a:rPr>
              <a:t>受体拮抗剂与</a:t>
            </a:r>
            <a:r>
              <a:rPr lang="zh-CN" sz="1400" dirty="0">
                <a:latin typeface="Times New Roman" panose="02020603050405020304" pitchFamily="18" charset="0"/>
                <a:ea typeface="黑体" panose="02010609060101010101" charset="-122"/>
                <a:cs typeface="Times New Roman" panose="02020603050405020304" pitchFamily="18" charset="0"/>
                <a:sym typeface="+mn-ea"/>
              </a:rPr>
              <a:t>第一代</a:t>
            </a:r>
            <a:r>
              <a:rPr lang="en-US" altLang="zh-CN" sz="1400" dirty="0">
                <a:latin typeface="Times New Roman" panose="02020603050405020304" pitchFamily="18" charset="0"/>
                <a:ea typeface="黑体" panose="02010609060101010101" charset="-122"/>
                <a:cs typeface="Times New Roman" panose="02020603050405020304" pitchFamily="18" charset="0"/>
                <a:sym typeface="+mn-ea"/>
              </a:rPr>
              <a:t>H1</a:t>
            </a:r>
            <a:r>
              <a:rPr lang="zh-CN" altLang="en-US" sz="1400" dirty="0">
                <a:latin typeface="Times New Roman" panose="02020603050405020304" pitchFamily="18" charset="0"/>
                <a:ea typeface="黑体" panose="02010609060101010101" charset="-122"/>
                <a:cs typeface="Times New Roman" panose="02020603050405020304" pitchFamily="18" charset="0"/>
                <a:sym typeface="+mn-ea"/>
              </a:rPr>
              <a:t>受体拮抗剂相比有显著的优越性，最重要的是它们无显著的中枢神经系统（</a:t>
            </a:r>
            <a:r>
              <a:rPr lang="en-US" altLang="zh-CN" sz="1400" dirty="0">
                <a:latin typeface="Times New Roman" panose="02020603050405020304" pitchFamily="18" charset="0"/>
                <a:ea typeface="黑体" panose="02010609060101010101" charset="-122"/>
                <a:cs typeface="Times New Roman" panose="02020603050405020304" pitchFamily="18" charset="0"/>
                <a:sym typeface="+mn-ea"/>
              </a:rPr>
              <a:t>CNS)</a:t>
            </a:r>
            <a:r>
              <a:rPr lang="zh-CN" altLang="en-US" sz="1400" dirty="0">
                <a:latin typeface="Times New Roman" panose="02020603050405020304" pitchFamily="18" charset="0"/>
                <a:ea typeface="黑体" panose="02010609060101010101" charset="-122"/>
                <a:cs typeface="Times New Roman" panose="02020603050405020304" pitchFamily="18" charset="0"/>
                <a:sym typeface="+mn-ea"/>
              </a:rPr>
              <a:t>和抗胆碱能不良反应，安全性高。</a:t>
            </a:r>
            <a:endParaRPr lang="zh-CN" altLang="en-US" sz="1400" b="1" dirty="0">
              <a:latin typeface="Times New Roman" panose="02020603050405020304" pitchFamily="18" charset="0"/>
              <a:ea typeface="黑体" panose="02010609060101010101" charset="-122"/>
              <a:cs typeface="Times New Roman" panose="02020603050405020304" pitchFamily="18" charset="0"/>
            </a:endParaRPr>
          </a:p>
          <a:p>
            <a:pPr marL="0" lvl="1">
              <a:lnSpc>
                <a:spcPct val="150000"/>
              </a:lnSpc>
            </a:pPr>
            <a:endParaRPr lang="zh-CN" altLang="en-US" sz="1400" dirty="0">
              <a:latin typeface="Times New Roman" panose="02020603050405020304" pitchFamily="18" charset="0"/>
              <a:ea typeface="黑体" panose="02010609060101010101" charset="-122"/>
              <a:cs typeface="Times New Roman" panose="02020603050405020304" pitchFamily="18" charset="0"/>
            </a:endParaRPr>
          </a:p>
        </p:txBody>
      </p:sp>
      <p:sp>
        <p:nvSpPr>
          <p:cNvPr id="18" name="五边形 17"/>
          <p:cNvSpPr/>
          <p:nvPr>
            <p:custDataLst>
              <p:tags r:id="rId11"/>
            </p:custDataLst>
          </p:nvPr>
        </p:nvSpPr>
        <p:spPr>
          <a:xfrm rot="5400000">
            <a:off x="9806305" y="-345440"/>
            <a:ext cx="688975" cy="3905250"/>
          </a:xfrm>
          <a:prstGeom prst="homePlate">
            <a:avLst>
              <a:gd name="adj" fmla="val 26744"/>
            </a:avLst>
          </a:prstGeom>
          <a:solidFill>
            <a:srgbClr val="0E9DA8"/>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charset="-122"/>
              <a:cs typeface="Times New Roman" panose="02020603050405020304" pitchFamily="18" charset="0"/>
            </a:endParaRPr>
          </a:p>
        </p:txBody>
      </p:sp>
      <p:sp>
        <p:nvSpPr>
          <p:cNvPr id="28" name="文本框 27"/>
          <p:cNvSpPr txBox="1"/>
          <p:nvPr>
            <p:custDataLst>
              <p:tags r:id="rId12"/>
            </p:custDataLst>
          </p:nvPr>
        </p:nvSpPr>
        <p:spPr>
          <a:xfrm>
            <a:off x="8617585" y="1325245"/>
            <a:ext cx="3055620" cy="358140"/>
          </a:xfrm>
          <a:prstGeom prst="rect">
            <a:avLst/>
          </a:prstGeom>
          <a:noFill/>
        </p:spPr>
        <p:txBody>
          <a:bodyPr wrap="square" rtlCol="0">
            <a:noAutofit/>
          </a:bodyPr>
          <a:lstStyle/>
          <a:p>
            <a:pPr algn="ctr"/>
            <a:r>
              <a:rPr lang="zh-CN" altLang="en-US" b="1" dirty="0">
                <a:solidFill>
                  <a:schemeClr val="bg1"/>
                </a:solidFill>
                <a:latin typeface="Times New Roman" panose="02020603050405020304" pitchFamily="18" charset="0"/>
                <a:ea typeface="黑体" panose="02010609060101010101" charset="-122"/>
              </a:rPr>
              <a:t>与参照品的相对安全性对比</a:t>
            </a:r>
            <a:endParaRPr lang="zh-CN" altLang="en-US" b="1" dirty="0">
              <a:solidFill>
                <a:schemeClr val="bg1"/>
              </a:solidFill>
              <a:latin typeface="Times New Roman" panose="02020603050405020304" pitchFamily="18" charset="0"/>
              <a:ea typeface="黑体" panose="02010609060101010101" charset="-122"/>
            </a:endParaRPr>
          </a:p>
        </p:txBody>
      </p:sp>
      <p:sp>
        <p:nvSpPr>
          <p:cNvPr id="30" name="Freeform 4"/>
          <p:cNvSpPr/>
          <p:nvPr>
            <p:custDataLst>
              <p:tags r:id="rId13"/>
            </p:custDataLst>
          </p:nvPr>
        </p:nvSpPr>
        <p:spPr bwMode="auto">
          <a:xfrm>
            <a:off x="8231505" y="1885315"/>
            <a:ext cx="3848100" cy="4220845"/>
          </a:xfrm>
          <a:custGeom>
            <a:avLst/>
            <a:gdLst>
              <a:gd name="T0" fmla="*/ 2551 w 2551"/>
              <a:gd name="T1" fmla="*/ 2008 h 2008"/>
              <a:gd name="T2" fmla="*/ 2551 w 2551"/>
              <a:gd name="T3" fmla="*/ 0 h 2008"/>
              <a:gd name="T4" fmla="*/ 1274 w 2551"/>
              <a:gd name="T5" fmla="*/ 97 h 2008"/>
              <a:gd name="T6" fmla="*/ 0 w 2551"/>
              <a:gd name="T7" fmla="*/ 0 h 2008"/>
              <a:gd name="T8" fmla="*/ 0 w 2551"/>
              <a:gd name="T9" fmla="*/ 2008 h 2008"/>
              <a:gd name="T10" fmla="*/ 2551 w 2551"/>
              <a:gd name="T11" fmla="*/ 2008 h 2008"/>
            </a:gdLst>
            <a:ahLst/>
            <a:cxnLst>
              <a:cxn ang="0">
                <a:pos x="T0" y="T1"/>
              </a:cxn>
              <a:cxn ang="0">
                <a:pos x="T2" y="T3"/>
              </a:cxn>
              <a:cxn ang="0">
                <a:pos x="T4" y="T5"/>
              </a:cxn>
              <a:cxn ang="0">
                <a:pos x="T6" y="T7"/>
              </a:cxn>
              <a:cxn ang="0">
                <a:pos x="T8" y="T9"/>
              </a:cxn>
              <a:cxn ang="0">
                <a:pos x="T10" y="T11"/>
              </a:cxn>
            </a:cxnLst>
            <a:rect l="0" t="0" r="r" b="b"/>
            <a:pathLst>
              <a:path w="2551" h="2008">
                <a:moveTo>
                  <a:pt x="2551" y="2008"/>
                </a:moveTo>
                <a:lnTo>
                  <a:pt x="2551" y="0"/>
                </a:lnTo>
                <a:lnTo>
                  <a:pt x="1274" y="97"/>
                </a:lnTo>
                <a:lnTo>
                  <a:pt x="0" y="0"/>
                </a:lnTo>
                <a:lnTo>
                  <a:pt x="0" y="2008"/>
                </a:lnTo>
                <a:lnTo>
                  <a:pt x="2551" y="2008"/>
                </a:lnTo>
              </a:path>
            </a:pathLst>
          </a:custGeom>
          <a:noFill/>
          <a:ln w="6350" cmpd="sng">
            <a:solidFill>
              <a:srgbClr val="000000"/>
            </a:solidFill>
            <a:prstDash val="solid"/>
            <a:round/>
          </a:ln>
          <a:extLst>
            <a:ext uri="{909E8E84-426E-40DD-AFC4-6F175D3DCCD1}">
              <a14:hiddenFill xmlns:a14="http://schemas.microsoft.com/office/drawing/2010/main">
                <a:solidFill>
                  <a:schemeClr val="bg1"/>
                </a:solidFill>
              </a14:hiddenFill>
            </a:ext>
          </a:extLst>
        </p:spPr>
        <p:txBody>
          <a:bodyPr/>
          <a:lstStyle/>
          <a:p>
            <a:endParaRPr lang="zh-CN" altLang="en-US">
              <a:latin typeface="Times New Roman" panose="02020603050405020304" pitchFamily="18" charset="0"/>
              <a:ea typeface="黑体" panose="02010609060101010101" charset="-122"/>
              <a:cs typeface="Times New Roman" panose="02020603050405020304" pitchFamily="18" charset="0"/>
            </a:endParaRPr>
          </a:p>
        </p:txBody>
      </p:sp>
      <p:sp>
        <p:nvSpPr>
          <p:cNvPr id="33" name="文本框 32"/>
          <p:cNvSpPr txBox="1"/>
          <p:nvPr/>
        </p:nvSpPr>
        <p:spPr>
          <a:xfrm>
            <a:off x="4924425" y="6504305"/>
            <a:ext cx="6988810" cy="398780"/>
          </a:xfrm>
          <a:prstGeom prst="rect">
            <a:avLst/>
          </a:prstGeom>
          <a:noFill/>
        </p:spPr>
        <p:txBody>
          <a:bodyPr wrap="square" rtlCol="0" anchor="t">
            <a:spAutoFit/>
          </a:bodyPr>
          <a:lstStyle/>
          <a:p>
            <a:r>
              <a:rPr lang="en-US" altLang="zh-CN" sz="1000" dirty="0">
                <a:latin typeface="Times New Roman" panose="02020603050405020304" pitchFamily="18" charset="0"/>
                <a:ea typeface="黑体" panose="02010609060101010101" charset="-122"/>
                <a:cs typeface="Times New Roman" panose="02020603050405020304" pitchFamily="18" charset="0"/>
                <a:sym typeface="+mn-ea"/>
              </a:rPr>
              <a:t> 1.</a:t>
            </a:r>
            <a:r>
              <a:rPr lang="zh-CN" altLang="en-US" sz="1000" dirty="0">
                <a:latin typeface="Times New Roman" panose="02020603050405020304" pitchFamily="18" charset="0"/>
                <a:ea typeface="黑体" panose="02010609060101010101" charset="-122"/>
                <a:cs typeface="Times New Roman" panose="02020603050405020304" pitchFamily="18" charset="0"/>
                <a:sym typeface="+mn-ea"/>
              </a:rPr>
              <a:t>依巴斯汀口服溶液上市说明书；</a:t>
            </a:r>
            <a:r>
              <a:rPr lang="en-US" altLang="zh-CN" sz="1000" dirty="0">
                <a:latin typeface="Times New Roman" panose="02020603050405020304" pitchFamily="18" charset="0"/>
                <a:ea typeface="黑体" panose="02010609060101010101" charset="-122"/>
                <a:cs typeface="Times New Roman" panose="02020603050405020304" pitchFamily="18" charset="0"/>
                <a:sym typeface="+mn-ea"/>
              </a:rPr>
              <a:t>2.时国朝 .国外医药(</a:t>
            </a:r>
            <a:r>
              <a:rPr lang="en-US" altLang="zh-CN" sz="1000" dirty="0" err="1">
                <a:latin typeface="Times New Roman" panose="02020603050405020304" pitchFamily="18" charset="0"/>
                <a:ea typeface="黑体" panose="02010609060101010101" charset="-122"/>
                <a:cs typeface="Times New Roman" panose="02020603050405020304" pitchFamily="18" charset="0"/>
                <a:sym typeface="+mn-ea"/>
              </a:rPr>
              <a:t>合成药生化药</a:t>
            </a:r>
            <a:r>
              <a:rPr lang="en-US" altLang="zh-CN" sz="1000" dirty="0">
                <a:latin typeface="Times New Roman" panose="02020603050405020304" pitchFamily="18" charset="0"/>
                <a:ea typeface="黑体" panose="02010609060101010101" charset="-122"/>
                <a:cs typeface="Times New Roman" panose="02020603050405020304" pitchFamily="18" charset="0"/>
                <a:sym typeface="+mn-ea"/>
              </a:rPr>
              <a:t> 制剂分册).2002</a:t>
            </a:r>
            <a:r>
              <a:rPr lang="zh-CN" altLang="en-US" sz="1000" dirty="0">
                <a:latin typeface="Times New Roman" panose="02020603050405020304" pitchFamily="18" charset="0"/>
                <a:ea typeface="黑体" panose="02010609060101010101" charset="-122"/>
                <a:cs typeface="Times New Roman" panose="02020603050405020304" pitchFamily="18" charset="0"/>
                <a:sym typeface="+mn-ea"/>
              </a:rPr>
              <a:t>；</a:t>
            </a:r>
            <a:r>
              <a:rPr lang="en-US" altLang="zh-CN" sz="1000" dirty="0">
                <a:latin typeface="Times New Roman" panose="02020603050405020304" pitchFamily="18" charset="0"/>
                <a:ea typeface="黑体" panose="02010609060101010101" charset="-122"/>
                <a:cs typeface="Times New Roman" panose="02020603050405020304" pitchFamily="18" charset="0"/>
                <a:sym typeface="+mn-ea"/>
              </a:rPr>
              <a:t>3.</a:t>
            </a:r>
            <a:r>
              <a:rPr lang="en-US" sz="1000">
                <a:latin typeface="黑体" panose="02010609060101010101" charset="-122"/>
                <a:ea typeface="黑体" panose="02010609060101010101" charset="-122"/>
                <a:cs typeface="黑体" panose="02010609060101010101" charset="-122"/>
                <a:sym typeface="+mn-ea"/>
              </a:rPr>
              <a:t>王玫玲. 中国社区医师志, 2018,</a:t>
            </a:r>
            <a:endParaRPr lang="en-US" sz="1000">
              <a:latin typeface="黑体" panose="02010609060101010101" charset="-122"/>
              <a:ea typeface="黑体" panose="02010609060101010101" charset="-122"/>
              <a:cs typeface="黑体" panose="02010609060101010101" charset="-122"/>
              <a:sym typeface="+mn-ea"/>
            </a:endParaRPr>
          </a:p>
          <a:p>
            <a:endParaRPr lang="zh-CN" altLang="en-US" sz="1000" dirty="0">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15" name="文本框 14"/>
          <p:cNvSpPr txBox="1"/>
          <p:nvPr/>
        </p:nvSpPr>
        <p:spPr>
          <a:xfrm>
            <a:off x="8235950" y="1889125"/>
            <a:ext cx="3764280" cy="3783330"/>
          </a:xfrm>
          <a:prstGeom prst="rect">
            <a:avLst/>
          </a:prstGeom>
          <a:noFill/>
        </p:spPr>
        <p:txBody>
          <a:bodyPr wrap="square" rtlCol="0" anchor="t">
            <a:noAutofit/>
          </a:bodyPr>
          <a:lstStyle/>
          <a:p>
            <a:pPr>
              <a:lnSpc>
                <a:spcPct val="150000"/>
              </a:lnSpc>
            </a:pPr>
            <a:endParaRPr lang="en-US" altLang="zh-CN" sz="1400" b="1" baseline="30000"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endParaRPr>
          </a:p>
          <a:p>
            <a:pPr marL="285750" indent="-285750">
              <a:lnSpc>
                <a:spcPct val="150000"/>
              </a:lnSpc>
              <a:buFont typeface="Wingdings" panose="05000000000000000000" charset="0"/>
              <a:buChar char="Ø"/>
            </a:pPr>
            <a:r>
              <a:rPr lang="zh-CN" altLang="en-US"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依巴斯汀安全性与参照品地氯雷他定相当</a:t>
            </a:r>
            <a:r>
              <a:rPr lang="en-US" altLang="zh-CN" sz="1400" b="1" baseline="30000" dirty="0">
                <a:latin typeface="Times New Roman" panose="02020603050405020304" pitchFamily="18" charset="0"/>
                <a:ea typeface="黑体" panose="02010609060101010101" charset="-122"/>
                <a:cs typeface="Times New Roman" panose="02020603050405020304" pitchFamily="18" charset="0"/>
                <a:sym typeface="+mn-ea"/>
              </a:rPr>
              <a:t>[3]</a:t>
            </a:r>
            <a:endParaRPr lang="zh-CN" altLang="en-US" sz="14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16" name="文本框 37"/>
          <p:cNvSpPr txBox="1"/>
          <p:nvPr>
            <p:custDataLst>
              <p:tags r:id="rId14"/>
            </p:custDataLst>
          </p:nvPr>
        </p:nvSpPr>
        <p:spPr>
          <a:xfrm>
            <a:off x="614680" y="644525"/>
            <a:ext cx="10707370" cy="842645"/>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0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第二代抗组胺药物的整体安全性良好，依巴斯汀口服溶液的安全性较优</a:t>
            </a:r>
            <a:endParaRPr lang="zh-CN" altLang="en-US" sz="20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grpSp>
        <p:nvGrpSpPr>
          <p:cNvPr id="22" name="组合 21"/>
          <p:cNvGrpSpPr/>
          <p:nvPr/>
        </p:nvGrpSpPr>
        <p:grpSpPr>
          <a:xfrm>
            <a:off x="1224915" y="636587"/>
            <a:ext cx="9610090" cy="0"/>
            <a:chOff x="607784" y="3571981"/>
            <a:chExt cx="10976432" cy="0"/>
          </a:xfrm>
        </p:grpSpPr>
        <p:cxnSp>
          <p:nvCxnSpPr>
            <p:cNvPr id="23" name="直接连接符 18"/>
            <p:cNvCxnSpPr/>
            <p:nvPr>
              <p:custDataLst>
                <p:tags r:id="rId15"/>
              </p:custDataLst>
            </p:nvPr>
          </p:nvCxnSpPr>
          <p:spPr>
            <a:xfrm>
              <a:off x="8506916" y="3571981"/>
              <a:ext cx="3077300"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cxnSp>
          <p:nvCxnSpPr>
            <p:cNvPr id="26" name="直接连接符 19"/>
            <p:cNvCxnSpPr/>
            <p:nvPr>
              <p:custDataLst>
                <p:tags r:id="rId16"/>
              </p:custDataLst>
            </p:nvPr>
          </p:nvCxnSpPr>
          <p:spPr>
            <a:xfrm>
              <a:off x="607784" y="3571981"/>
              <a:ext cx="2929046"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323215" y="6312535"/>
            <a:ext cx="2947035" cy="444500"/>
            <a:chOff x="509" y="9941"/>
            <a:chExt cx="4641" cy="700"/>
          </a:xfrm>
        </p:grpSpPr>
        <p:sp>
          <p:nvSpPr>
            <p:cNvPr id="9" name="文本框 8"/>
            <p:cNvSpPr txBox="1"/>
            <p:nvPr/>
          </p:nvSpPr>
          <p:spPr>
            <a:xfrm>
              <a:off x="1572" y="9941"/>
              <a:ext cx="3579" cy="701"/>
            </a:xfrm>
            <a:prstGeom prst="rect">
              <a:avLst/>
            </a:prstGeom>
            <a:noFill/>
          </p:spPr>
          <p:txBody>
            <a:bodyPr wrap="square" rtlCol="0">
              <a:noAutofit/>
            </a:bodyPr>
            <a:lstStyle/>
            <a:p>
              <a:r>
                <a:rPr lang="zh-CN" altLang="en-US" sz="2000" b="1">
                  <a:solidFill>
                    <a:schemeClr val="tx1">
                      <a:lumMod val="50000"/>
                      <a:lumOff val="50000"/>
                    </a:schemeClr>
                  </a:solidFill>
                  <a:latin typeface="思源黑体 CN Heavy" panose="020B0A00000000000000" charset="-122"/>
                  <a:ea typeface="思源黑体 CN Heavy" panose="020B0A00000000000000" charset="-122"/>
                </a:rPr>
                <a:t>依巴斯汀口服溶液</a:t>
              </a:r>
              <a:endParaRPr lang="zh-CN" altLang="en-US" sz="2000" b="1">
                <a:solidFill>
                  <a:schemeClr val="tx1">
                    <a:lumMod val="50000"/>
                    <a:lumOff val="50000"/>
                  </a:schemeClr>
                </a:solidFill>
                <a:latin typeface="思源黑体 CN Heavy" panose="020B0A00000000000000" charset="-122"/>
                <a:ea typeface="思源黑体 CN Heavy" panose="020B0A00000000000000" charset="-122"/>
              </a:endParaRPr>
            </a:p>
          </p:txBody>
        </p:sp>
        <p:pic>
          <p:nvPicPr>
            <p:cNvPr id="10" name="图片 9" descr="微信图片_20240704100716"/>
            <p:cNvPicPr>
              <a:picLocks noChangeAspect="1"/>
            </p:cNvPicPr>
            <p:nvPr/>
          </p:nvPicPr>
          <p:blipFill>
            <a:blip r:embed="rId17"/>
            <a:stretch>
              <a:fillRect/>
            </a:stretch>
          </p:blipFill>
          <p:spPr>
            <a:xfrm>
              <a:off x="509" y="9976"/>
              <a:ext cx="879" cy="567"/>
            </a:xfrm>
            <a:prstGeom prst="rect">
              <a:avLst/>
            </a:prstGeom>
          </p:spPr>
        </p:pic>
        <p:cxnSp>
          <p:nvCxnSpPr>
            <p:cNvPr id="12" name="直接连接符 11"/>
            <p:cNvCxnSpPr/>
            <p:nvPr/>
          </p:nvCxnSpPr>
          <p:spPr>
            <a:xfrm flipH="1">
              <a:off x="1556" y="9983"/>
              <a:ext cx="0" cy="567"/>
            </a:xfrm>
            <a:prstGeom prst="line">
              <a:avLst/>
            </a:prstGeom>
            <a:ln w="2857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graphicFrame>
        <p:nvGraphicFramePr>
          <p:cNvPr id="2" name="表格 1"/>
          <p:cNvGraphicFramePr/>
          <p:nvPr/>
        </p:nvGraphicFramePr>
        <p:xfrm>
          <a:off x="8488363" y="2853690"/>
          <a:ext cx="3446145" cy="1132840"/>
        </p:xfrm>
        <a:graphic>
          <a:graphicData uri="http://schemas.openxmlformats.org/drawingml/2006/table">
            <a:tbl>
              <a:tblPr/>
              <a:tblGrid>
                <a:gridCol w="1108710"/>
                <a:gridCol w="1089025"/>
                <a:gridCol w="1248410"/>
              </a:tblGrid>
              <a:tr h="255905">
                <a:tc>
                  <a:txBody>
                    <a:bodyPr/>
                    <a:p>
                      <a:pPr indent="0" algn="ctr">
                        <a:buNone/>
                      </a:pPr>
                      <a:r>
                        <a:rPr lang="zh-CN" altLang="en-US" sz="1000" b="0" dirty="0">
                          <a:latin typeface="Times New Roman" panose="02020603050405020304" pitchFamily="18" charset="0"/>
                          <a:ea typeface="黑体" panose="02010609060101010101" charset="-122"/>
                        </a:rPr>
                        <a:t>不良反应发生率</a:t>
                      </a:r>
                      <a:endParaRPr lang="zh-CN" altLang="en-US" sz="1000" b="0"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zh-CN" altLang="en-US" sz="1000" b="1" dirty="0">
                          <a:latin typeface="Times New Roman" panose="02020603050405020304" pitchFamily="18" charset="0"/>
                          <a:ea typeface="黑体" panose="02010609060101010101" charset="-122"/>
                        </a:rPr>
                        <a:t>依巴斯汀</a:t>
                      </a:r>
                      <a:endParaRPr lang="zh-CN" altLang="en-US" sz="1000" b="1"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zh-CN" altLang="en-US" sz="1000" b="0" dirty="0">
                          <a:latin typeface="Times New Roman" panose="02020603050405020304" pitchFamily="18" charset="0"/>
                          <a:ea typeface="黑体" panose="02010609060101010101" charset="-122"/>
                        </a:rPr>
                        <a:t>地氯雷他定</a:t>
                      </a:r>
                      <a:endParaRPr lang="zh-CN" altLang="en-US" sz="1000" b="0"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210820">
                <a:tc>
                  <a:txBody>
                    <a:bodyPr/>
                    <a:p>
                      <a:pPr indent="0" algn="ctr">
                        <a:buNone/>
                      </a:pPr>
                      <a:r>
                        <a:rPr lang="zh-CN" altLang="en-US" sz="1000" b="0" dirty="0">
                          <a:latin typeface="Times New Roman" panose="02020603050405020304" pitchFamily="18" charset="0"/>
                          <a:ea typeface="黑体" panose="02010609060101010101" charset="-122"/>
                        </a:rPr>
                        <a:t>嗜睡</a:t>
                      </a:r>
                      <a:endParaRPr lang="zh-CN" altLang="en-US" sz="1000" b="0"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000" dirty="0">
                          <a:latin typeface="Times New Roman" panose="02020603050405020304" pitchFamily="18" charset="0"/>
                          <a:ea typeface="黑体" panose="02010609060101010101" charset="-122"/>
                          <a:sym typeface="+mn-ea"/>
                        </a:rPr>
                        <a:t>5</a:t>
                      </a:r>
                      <a:r>
                        <a:rPr lang="en-US" altLang="zh-CN" sz="1000" dirty="0">
                          <a:latin typeface="Times New Roman" panose="02020603050405020304" pitchFamily="18" charset="0"/>
                          <a:ea typeface="黑体" panose="02010609060101010101" charset="-122"/>
                          <a:sym typeface="+mn-ea"/>
                        </a:rPr>
                        <a:t>%</a:t>
                      </a:r>
                      <a:endParaRPr lang="zh-CN" altLang="en-US" sz="1000" b="1" dirty="0">
                        <a:latin typeface="Times New Roman" panose="02020603050405020304" pitchFamily="18" charset="0"/>
                        <a:ea typeface="黑体" panose="02010609060101010101" charset="-122"/>
                        <a:cs typeface="Times New Roman" panose="02020603050405020304" pitchFamily="18" charset="0"/>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altLang="zh-CN" sz="1000" b="0" dirty="0">
                          <a:latin typeface="Times New Roman" panose="02020603050405020304" pitchFamily="18" charset="0"/>
                          <a:ea typeface="黑体" panose="02010609060101010101" charset="-122"/>
                          <a:cs typeface="Times New Roman" panose="02020603050405020304" pitchFamily="18" charset="0"/>
                        </a:rPr>
                        <a:t>6.67%</a:t>
                      </a:r>
                      <a:endParaRPr lang="en-US" altLang="zh-CN" sz="1000" b="0" dirty="0">
                        <a:latin typeface="Times New Roman" panose="02020603050405020304" pitchFamily="18" charset="0"/>
                        <a:ea typeface="黑体" panose="02010609060101010101" charset="-122"/>
                        <a:cs typeface="Times New Roman" panose="02020603050405020304" pitchFamily="18" charset="0"/>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244475">
                <a:tc>
                  <a:txBody>
                    <a:bodyPr/>
                    <a:p>
                      <a:pPr indent="0" algn="ctr">
                        <a:buNone/>
                      </a:pPr>
                      <a:r>
                        <a:rPr lang="zh-CN" altLang="en-US" sz="1000" b="0" dirty="0">
                          <a:latin typeface="Times New Roman" panose="02020603050405020304" pitchFamily="18" charset="0"/>
                          <a:ea typeface="黑体" panose="02010609060101010101" charset="-122"/>
                        </a:rPr>
                        <a:t>口干</a:t>
                      </a:r>
                      <a:endParaRPr lang="zh-CN" altLang="en-US" sz="1000" b="0"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dirty="0">
                          <a:latin typeface="Times New Roman" panose="02020603050405020304" pitchFamily="18" charset="0"/>
                          <a:ea typeface="黑体" panose="02010609060101010101" charset="-122"/>
                          <a:sym typeface="+mn-ea"/>
                        </a:rPr>
                        <a:t>8.3%</a:t>
                      </a:r>
                      <a:endParaRPr lang="en-US" altLang="zh-CN" sz="1000" dirty="0">
                        <a:latin typeface="Times New Roman" panose="02020603050405020304" pitchFamily="18" charset="0"/>
                        <a:ea typeface="黑体" panose="02010609060101010101" charset="-122"/>
                        <a:sym typeface="+mn-ea"/>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altLang="zh-CN" sz="1000" b="0" dirty="0">
                          <a:latin typeface="Times New Roman" panose="02020603050405020304" pitchFamily="18" charset="0"/>
                          <a:ea typeface="黑体" panose="02010609060101010101" charset="-122"/>
                        </a:rPr>
                        <a:t>8.3%</a:t>
                      </a:r>
                      <a:endParaRPr lang="en-US" altLang="zh-CN" sz="1000" b="0"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65100">
                <a:tc>
                  <a:txBody>
                    <a:bodyPr/>
                    <a:p>
                      <a:pPr indent="0" algn="ctr">
                        <a:buNone/>
                      </a:pPr>
                      <a:r>
                        <a:rPr lang="zh-CN" altLang="en-US" sz="1000" b="0" dirty="0">
                          <a:latin typeface="Times New Roman" panose="02020603050405020304" pitchFamily="18" charset="0"/>
                          <a:ea typeface="黑体" panose="02010609060101010101" charset="-122"/>
                        </a:rPr>
                        <a:t>头痛</a:t>
                      </a:r>
                      <a:endParaRPr lang="zh-CN" altLang="en-US" sz="1000" b="0"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dirty="0">
                          <a:latin typeface="Times New Roman" panose="02020603050405020304" pitchFamily="18" charset="0"/>
                          <a:ea typeface="黑体" panose="02010609060101010101" charset="-122"/>
                          <a:sym typeface="+mn-ea"/>
                        </a:rPr>
                        <a:t>1.67</a:t>
                      </a:r>
                      <a:r>
                        <a:rPr lang="zh-CN" altLang="en-US" sz="1000" dirty="0">
                          <a:latin typeface="Times New Roman" panose="02020603050405020304" pitchFamily="18" charset="0"/>
                          <a:ea typeface="黑体" panose="02010609060101010101" charset="-122"/>
                          <a:sym typeface="+mn-ea"/>
                        </a:rPr>
                        <a:t>%</a:t>
                      </a:r>
                      <a:endParaRPr lang="zh-CN" altLang="en-US" sz="1000" dirty="0">
                        <a:latin typeface="Times New Roman" panose="02020603050405020304" pitchFamily="18" charset="0"/>
                        <a:ea typeface="黑体" panose="02010609060101010101" charset="-122"/>
                        <a:sym typeface="+mn-ea"/>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altLang="zh-CN" sz="1000" b="0" dirty="0">
                          <a:latin typeface="Times New Roman" panose="02020603050405020304" pitchFamily="18" charset="0"/>
                          <a:ea typeface="黑体" panose="02010609060101010101" charset="-122"/>
                        </a:rPr>
                        <a:t>1.67</a:t>
                      </a:r>
                      <a:r>
                        <a:rPr lang="zh-CN" altLang="en-US" sz="1000" b="0" dirty="0">
                          <a:latin typeface="Times New Roman" panose="02020603050405020304" pitchFamily="18" charset="0"/>
                          <a:ea typeface="黑体" panose="02010609060101010101" charset="-122"/>
                        </a:rPr>
                        <a:t>%</a:t>
                      </a:r>
                      <a:endParaRPr lang="zh-CN" altLang="en-US" sz="1000" b="0"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210820">
                <a:tc>
                  <a:txBody>
                    <a:bodyPr/>
                    <a:p>
                      <a:pPr indent="0" algn="ctr">
                        <a:buNone/>
                      </a:pPr>
                      <a:r>
                        <a:rPr lang="zh-CN" altLang="en-US" sz="1000" b="0" dirty="0">
                          <a:latin typeface="Times New Roman" panose="02020603050405020304" pitchFamily="18" charset="0"/>
                          <a:ea typeface="黑体" panose="02010609060101010101" charset="-122"/>
                        </a:rPr>
                        <a:t>镇静</a:t>
                      </a:r>
                      <a:endParaRPr lang="zh-CN" altLang="en-US" sz="1000" b="0"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dirty="0">
                          <a:latin typeface="Times New Roman" panose="02020603050405020304" pitchFamily="18" charset="0"/>
                          <a:ea typeface="黑体" panose="02010609060101010101" charset="-122"/>
                          <a:sym typeface="+mn-ea"/>
                        </a:rPr>
                        <a:t>8.3%</a:t>
                      </a:r>
                      <a:endParaRPr lang="en-US" altLang="zh-CN" sz="1000" dirty="0">
                        <a:latin typeface="Times New Roman" panose="02020603050405020304" pitchFamily="18" charset="0"/>
                        <a:ea typeface="黑体" panose="02010609060101010101" charset="-122"/>
                        <a:sym typeface="+mn-ea"/>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altLang="zh-CN" sz="1000" b="0" dirty="0">
                          <a:latin typeface="Times New Roman" panose="02020603050405020304" pitchFamily="18" charset="0"/>
                          <a:ea typeface="黑体" panose="02010609060101010101" charset="-122"/>
                        </a:rPr>
                        <a:t>5%</a:t>
                      </a:r>
                      <a:endParaRPr lang="en-US" altLang="zh-CN" sz="1000" b="0" dirty="0">
                        <a:latin typeface="Times New Roman" panose="02020603050405020304" pitchFamily="18" charset="0"/>
                        <a:ea typeface="黑体" panose="0201060906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3"/>
            </p:custDataLst>
          </p:nvPr>
        </p:nvSpPr>
        <p:spPr>
          <a:xfrm>
            <a:off x="5428305" y="239395"/>
            <a:ext cx="1072515" cy="430530"/>
          </a:xfrm>
          <a:prstGeom prst="rect">
            <a:avLst/>
          </a:prstGeom>
          <a:noFill/>
        </p:spPr>
        <p:txBody>
          <a:bodyPr wrap="none" lIns="0" tIns="0" rIns="0" bIns="0">
            <a:spAutoFit/>
          </a:bodyPr>
          <a:lstStyle/>
          <a:p>
            <a:pPr algn="ctr">
              <a:defRPr/>
            </a:pPr>
            <a:r>
              <a:rPr lang="zh-CN" altLang="en-US" sz="2800" b="1"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rPr>
              <a:t>有效性</a:t>
            </a:r>
            <a:endParaRPr lang="zh-CN" altLang="en-US" sz="2800" b="1"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endParaRPr>
          </a:p>
        </p:txBody>
      </p:sp>
      <p:sp>
        <p:nvSpPr>
          <p:cNvPr id="3" name="文本框 37"/>
          <p:cNvSpPr txBox="1"/>
          <p:nvPr>
            <p:custDataLst>
              <p:tags r:id="rId4"/>
            </p:custDataLst>
          </p:nvPr>
        </p:nvSpPr>
        <p:spPr>
          <a:xfrm>
            <a:off x="218440" y="666115"/>
            <a:ext cx="11974195" cy="842645"/>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0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依巴斯汀治疗过敏性鼻炎、荨麻疹有效率均高达90%以上，优于参照品地氯雷他定</a:t>
            </a:r>
            <a:endParaRPr lang="zh-CN" altLang="en-US" sz="2000" b="1" dirty="0">
              <a:solidFill>
                <a:srgbClr val="FF0000"/>
              </a:solidFill>
              <a:latin typeface="Times New Roman" panose="02020603050405020304" pitchFamily="18" charset="0"/>
              <a:ea typeface="黑体" panose="02010609060101010101" charset="-122"/>
              <a:cs typeface="Times New Roman" panose="02020603050405020304" pitchFamily="18" charset="0"/>
              <a:sym typeface="+mn-ea"/>
            </a:endParaRPr>
          </a:p>
        </p:txBody>
      </p:sp>
      <p:grpSp>
        <p:nvGrpSpPr>
          <p:cNvPr id="4" name="组合 3"/>
          <p:cNvGrpSpPr/>
          <p:nvPr/>
        </p:nvGrpSpPr>
        <p:grpSpPr>
          <a:xfrm>
            <a:off x="1224915" y="636587"/>
            <a:ext cx="9610090" cy="0"/>
            <a:chOff x="607784" y="3571981"/>
            <a:chExt cx="10976432" cy="0"/>
          </a:xfrm>
        </p:grpSpPr>
        <p:cxnSp>
          <p:nvCxnSpPr>
            <p:cNvPr id="5" name="直接连接符 18"/>
            <p:cNvCxnSpPr/>
            <p:nvPr>
              <p:custDataLst>
                <p:tags r:id="rId5"/>
              </p:custDataLst>
            </p:nvPr>
          </p:nvCxnSpPr>
          <p:spPr>
            <a:xfrm>
              <a:off x="8506916" y="3571981"/>
              <a:ext cx="3077300"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cxnSp>
          <p:nvCxnSpPr>
            <p:cNvPr id="8" name="直接连接符 19"/>
            <p:cNvCxnSpPr/>
            <p:nvPr>
              <p:custDataLst>
                <p:tags r:id="rId6"/>
              </p:custDataLst>
            </p:nvPr>
          </p:nvCxnSpPr>
          <p:spPr>
            <a:xfrm>
              <a:off x="607784" y="3571981"/>
              <a:ext cx="2929046"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6501765" y="5295900"/>
            <a:ext cx="5313680" cy="1017270"/>
          </a:xfrm>
          <a:prstGeom prst="rect">
            <a:avLst/>
          </a:prstGeom>
          <a:noFill/>
        </p:spPr>
        <p:txBody>
          <a:bodyPr wrap="square" rtlCol="0" anchor="t">
            <a:noAutofit/>
          </a:bodyPr>
          <a:lstStyle/>
          <a:p>
            <a:pPr fontAlgn="auto">
              <a:lnSpc>
                <a:spcPct val="150000"/>
              </a:lnSpc>
              <a:buBlip>
                <a:blip r:embed="rId7"/>
              </a:buBlip>
            </a:pPr>
            <a:r>
              <a:rPr lang="zh-CN" altLang="en-US" sz="1200" dirty="0">
                <a:latin typeface="黑体" panose="02010609060101010101" charset="-122"/>
                <a:ea typeface="黑体" panose="02010609060101010101" charset="-122"/>
                <a:cs typeface="黑体" panose="02010609060101010101" charset="-122"/>
                <a:sym typeface="+mn-ea"/>
              </a:rPr>
              <a:t>一项</a:t>
            </a:r>
            <a:r>
              <a:rPr lang="zh-CN" sz="1200" dirty="0">
                <a:latin typeface="黑体" panose="02010609060101010101" charset="-122"/>
                <a:ea typeface="黑体" panose="02010609060101010101" charset="-122"/>
                <a:cs typeface="黑体" panose="02010609060101010101" charset="-122"/>
                <a:sym typeface="+mn-ea"/>
              </a:rPr>
              <a:t>随机对照临床试验结果显示：</a:t>
            </a:r>
            <a:r>
              <a:rPr lang="zh-CN" altLang="en-US" sz="1200" b="1" dirty="0">
                <a:solidFill>
                  <a:srgbClr val="FF0000"/>
                </a:solidFill>
                <a:latin typeface="黑体" panose="02010609060101010101" charset="-122"/>
                <a:ea typeface="黑体" panose="02010609060101010101" charset="-122"/>
                <a:cs typeface="黑体" panose="02010609060101010101" charset="-122"/>
                <a:sym typeface="+mn-ea"/>
              </a:rPr>
              <a:t>从荨麻疹活动评分改善度来看，依巴斯汀</a:t>
            </a:r>
            <a:r>
              <a:rPr lang="en-US" altLang="zh-CN" sz="1200" b="1" dirty="0">
                <a:solidFill>
                  <a:srgbClr val="FF0000"/>
                </a:solidFill>
                <a:latin typeface="黑体" panose="02010609060101010101" charset="-122"/>
                <a:ea typeface="黑体" panose="02010609060101010101" charset="-122"/>
                <a:cs typeface="黑体" panose="02010609060101010101" charset="-122"/>
                <a:sym typeface="+mn-ea"/>
              </a:rPr>
              <a:t>20mg&gt;</a:t>
            </a:r>
            <a:r>
              <a:rPr lang="zh-CN" altLang="en-US" sz="1200" b="1" dirty="0">
                <a:solidFill>
                  <a:srgbClr val="FF0000"/>
                </a:solidFill>
                <a:latin typeface="黑体" panose="02010609060101010101" charset="-122"/>
                <a:ea typeface="黑体" panose="02010609060101010101" charset="-122"/>
                <a:cs typeface="黑体" panose="02010609060101010101" charset="-122"/>
                <a:sym typeface="+mn-ea"/>
              </a:rPr>
              <a:t>依巴斯汀</a:t>
            </a:r>
            <a:r>
              <a:rPr lang="en-US" altLang="zh-CN" sz="1200" b="1" dirty="0">
                <a:solidFill>
                  <a:srgbClr val="FF0000"/>
                </a:solidFill>
                <a:latin typeface="黑体" panose="02010609060101010101" charset="-122"/>
                <a:ea typeface="黑体" panose="02010609060101010101" charset="-122"/>
                <a:cs typeface="黑体" panose="02010609060101010101" charset="-122"/>
                <a:sym typeface="+mn-ea"/>
              </a:rPr>
              <a:t>10mg&gt;</a:t>
            </a:r>
            <a:r>
              <a:rPr lang="zh-CN" altLang="en-US" sz="1200" b="1" dirty="0">
                <a:solidFill>
                  <a:srgbClr val="FF0000"/>
                </a:solidFill>
                <a:latin typeface="黑体" panose="02010609060101010101" charset="-122"/>
                <a:ea typeface="黑体" panose="02010609060101010101" charset="-122"/>
                <a:cs typeface="黑体" panose="02010609060101010101" charset="-122"/>
                <a:sym typeface="+mn-ea"/>
              </a:rPr>
              <a:t>地氯雷他定</a:t>
            </a:r>
            <a:r>
              <a:rPr lang="en-US" altLang="zh-CN" sz="1200" b="1" dirty="0">
                <a:solidFill>
                  <a:srgbClr val="FF0000"/>
                </a:solidFill>
                <a:latin typeface="黑体" panose="02010609060101010101" charset="-122"/>
                <a:ea typeface="黑体" panose="02010609060101010101" charset="-122"/>
                <a:cs typeface="黑体" panose="02010609060101010101" charset="-122"/>
                <a:sym typeface="+mn-ea"/>
              </a:rPr>
              <a:t>5mg</a:t>
            </a:r>
            <a:endParaRPr lang="en-US" altLang="zh-CN" sz="1200" b="1" dirty="0">
              <a:solidFill>
                <a:srgbClr val="FF0000"/>
              </a:solidFill>
              <a:latin typeface="黑体" panose="02010609060101010101" charset="-122"/>
              <a:ea typeface="黑体" panose="02010609060101010101" charset="-122"/>
              <a:cs typeface="黑体" panose="02010609060101010101" charset="-122"/>
              <a:sym typeface="+mn-ea"/>
            </a:endParaRPr>
          </a:p>
          <a:p>
            <a:pPr indent="0" fontAlgn="auto">
              <a:lnSpc>
                <a:spcPct val="150000"/>
              </a:lnSpc>
              <a:buNone/>
            </a:pPr>
            <a:r>
              <a:rPr lang="zh-CN" altLang="en-US" sz="900" dirty="0">
                <a:solidFill>
                  <a:schemeClr val="tx1"/>
                </a:solidFill>
                <a:latin typeface="黑体" panose="02010609060101010101" charset="-122"/>
                <a:ea typeface="黑体" panose="02010609060101010101" charset="-122"/>
                <a:cs typeface="黑体" panose="02010609060101010101" charset="-122"/>
                <a:sym typeface="+mn-ea"/>
              </a:rPr>
              <a:t>（荨麻疹活动评分改善度：治疗前荨麻疹活动评分</a:t>
            </a:r>
            <a:r>
              <a:rPr lang="en-US" altLang="zh-CN" sz="900" dirty="0">
                <a:solidFill>
                  <a:schemeClr val="tx1"/>
                </a:solidFill>
                <a:latin typeface="黑体" panose="02010609060101010101" charset="-122"/>
                <a:ea typeface="黑体" panose="02010609060101010101" charset="-122"/>
                <a:cs typeface="黑体" panose="02010609060101010101" charset="-122"/>
                <a:sym typeface="+mn-ea"/>
              </a:rPr>
              <a:t>-</a:t>
            </a:r>
            <a:r>
              <a:rPr lang="zh-CN" altLang="en-US" sz="900" dirty="0">
                <a:solidFill>
                  <a:schemeClr val="tx1"/>
                </a:solidFill>
                <a:latin typeface="黑体" panose="02010609060101010101" charset="-122"/>
                <a:ea typeface="黑体" panose="02010609060101010101" charset="-122"/>
                <a:cs typeface="黑体" panose="02010609060101010101" charset="-122"/>
                <a:sym typeface="+mn-ea"/>
              </a:rPr>
              <a:t>治疗后荨麻疹活动评分，降低值越大代表患者临床症状改善越显著。）</a:t>
            </a:r>
            <a:endParaRPr lang="zh-CN" altLang="en-US" sz="900" dirty="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9" name="文本框 8"/>
          <p:cNvSpPr txBox="1"/>
          <p:nvPr/>
        </p:nvSpPr>
        <p:spPr>
          <a:xfrm>
            <a:off x="5633720" y="6612890"/>
            <a:ext cx="6450965" cy="245110"/>
          </a:xfrm>
          <a:prstGeom prst="rect">
            <a:avLst/>
          </a:prstGeom>
          <a:noFill/>
        </p:spPr>
        <p:txBody>
          <a:bodyPr wrap="square" rtlCol="0" anchor="t">
            <a:spAutoFit/>
          </a:bodyPr>
          <a:lstStyle/>
          <a:p>
            <a:r>
              <a:rPr lang="en-US" sz="1000">
                <a:latin typeface="黑体" panose="02010609060101010101" charset="-122"/>
                <a:ea typeface="黑体" panose="02010609060101010101" charset="-122"/>
                <a:cs typeface="黑体" panose="02010609060101010101" charset="-122"/>
                <a:sym typeface="+mn-ea"/>
              </a:rPr>
              <a:t>1.谢元元. 吉林医学, 2016, 37(4)</a:t>
            </a:r>
            <a:r>
              <a:rPr lang="zh-CN" altLang="en-US" sz="1000">
                <a:latin typeface="黑体" panose="02010609060101010101" charset="-122"/>
                <a:ea typeface="黑体" panose="02010609060101010101" charset="-122"/>
                <a:cs typeface="黑体" panose="02010609060101010101" charset="-122"/>
                <a:sym typeface="+mn-ea"/>
              </a:rPr>
              <a:t>；</a:t>
            </a:r>
            <a:r>
              <a:rPr lang="en-US" altLang="zh-CN" sz="1000">
                <a:latin typeface="黑体" panose="02010609060101010101" charset="-122"/>
                <a:ea typeface="黑体" panose="02010609060101010101" charset="-122"/>
                <a:cs typeface="黑体" panose="02010609060101010101" charset="-122"/>
                <a:sym typeface="+mn-ea"/>
              </a:rPr>
              <a:t>2.</a:t>
            </a:r>
            <a:r>
              <a:rPr lang="en-US" sz="1000">
                <a:latin typeface="黑体" panose="02010609060101010101" charset="-122"/>
                <a:ea typeface="黑体" panose="02010609060101010101" charset="-122"/>
                <a:cs typeface="黑体" panose="02010609060101010101" charset="-122"/>
                <a:sym typeface="+mn-ea"/>
              </a:rPr>
              <a:t>王鲁梅.浙江临床医学.2010年</a:t>
            </a:r>
            <a:r>
              <a:rPr lang="zh-CN" altLang="en-US" sz="1000">
                <a:latin typeface="黑体" panose="02010609060101010101" charset="-122"/>
                <a:ea typeface="黑体" panose="02010609060101010101" charset="-122"/>
                <a:cs typeface="黑体" panose="02010609060101010101" charset="-122"/>
                <a:sym typeface="+mn-ea"/>
              </a:rPr>
              <a:t>；</a:t>
            </a:r>
            <a:r>
              <a:rPr lang="en-US" altLang="zh-CN" sz="1000">
                <a:latin typeface="黑体" panose="02010609060101010101" charset="-122"/>
                <a:ea typeface="黑体" panose="02010609060101010101" charset="-122"/>
                <a:cs typeface="黑体" panose="02010609060101010101" charset="-122"/>
                <a:sym typeface="+mn-ea"/>
              </a:rPr>
              <a:t>3.</a:t>
            </a:r>
            <a:r>
              <a:rPr lang="en-US" sz="1000">
                <a:latin typeface="黑体" panose="02010609060101010101" charset="-122"/>
                <a:ea typeface="黑体" panose="02010609060101010101" charset="-122"/>
                <a:cs typeface="黑体" panose="02010609060101010101" charset="-122"/>
                <a:sym typeface="+mn-ea"/>
              </a:rPr>
              <a:t>王玫玲. 中国社区医师志, 2018,</a:t>
            </a:r>
            <a:endParaRPr lang="en-US" sz="1000">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nvSpPr>
        <p:spPr>
          <a:xfrm>
            <a:off x="7204075" y="1468120"/>
            <a:ext cx="3338830" cy="398780"/>
          </a:xfrm>
          <a:prstGeom prst="rect">
            <a:avLst/>
          </a:prstGeom>
          <a:noFill/>
        </p:spPr>
        <p:txBody>
          <a:bodyPr wrap="square" rtlCol="0" anchor="t">
            <a:spAutoFit/>
          </a:bodyPr>
          <a:lstStyle/>
          <a:p>
            <a:r>
              <a:rPr lang="zh-CN" altLang="en-US" sz="2000" b="1" dirty="0">
                <a:latin typeface="黑体" panose="02010609060101010101" charset="-122"/>
                <a:ea typeface="黑体" panose="02010609060101010101" charset="-122"/>
                <a:sym typeface="+mn-ea"/>
              </a:rPr>
              <a:t>依巴斯汀对比地氯雷他定</a:t>
            </a:r>
            <a:endParaRPr lang="zh-CN" altLang="en-US" sz="2000" b="1" dirty="0">
              <a:latin typeface="黑体" panose="02010609060101010101" charset="-122"/>
              <a:ea typeface="黑体" panose="02010609060101010101" charset="-122"/>
              <a:sym typeface="+mn-ea"/>
            </a:endParaRPr>
          </a:p>
        </p:txBody>
      </p:sp>
      <p:graphicFrame>
        <p:nvGraphicFramePr>
          <p:cNvPr id="13" name="图表 12"/>
          <p:cNvGraphicFramePr/>
          <p:nvPr/>
        </p:nvGraphicFramePr>
        <p:xfrm>
          <a:off x="1414780" y="1964055"/>
          <a:ext cx="4124960" cy="3781425"/>
        </p:xfrm>
        <a:graphic>
          <a:graphicData uri="http://schemas.openxmlformats.org/drawingml/2006/chart">
            <c:chart xmlns:c="http://schemas.openxmlformats.org/drawingml/2006/chart" xmlns:r="http://schemas.openxmlformats.org/officeDocument/2006/relationships" r:id="rId1"/>
          </a:graphicData>
        </a:graphic>
      </p:graphicFrame>
      <p:grpSp>
        <p:nvGrpSpPr>
          <p:cNvPr id="6" name="组合 5"/>
          <p:cNvGrpSpPr/>
          <p:nvPr/>
        </p:nvGrpSpPr>
        <p:grpSpPr>
          <a:xfrm>
            <a:off x="323215" y="6312535"/>
            <a:ext cx="2947035" cy="444500"/>
            <a:chOff x="509" y="9941"/>
            <a:chExt cx="4641" cy="700"/>
          </a:xfrm>
        </p:grpSpPr>
        <p:sp>
          <p:nvSpPr>
            <p:cNvPr id="12" name="文本框 11"/>
            <p:cNvSpPr txBox="1"/>
            <p:nvPr/>
          </p:nvSpPr>
          <p:spPr>
            <a:xfrm>
              <a:off x="1572" y="9941"/>
              <a:ext cx="3579" cy="701"/>
            </a:xfrm>
            <a:prstGeom prst="rect">
              <a:avLst/>
            </a:prstGeom>
            <a:noFill/>
          </p:spPr>
          <p:txBody>
            <a:bodyPr wrap="square" rtlCol="0">
              <a:noAutofit/>
            </a:bodyPr>
            <a:lstStyle/>
            <a:p>
              <a:r>
                <a:rPr lang="zh-CN" altLang="en-US" sz="2000" b="1">
                  <a:solidFill>
                    <a:schemeClr val="tx1">
                      <a:lumMod val="50000"/>
                      <a:lumOff val="50000"/>
                    </a:schemeClr>
                  </a:solidFill>
                  <a:latin typeface="思源黑体 CN Heavy" panose="020B0A00000000000000" charset="-122"/>
                  <a:ea typeface="思源黑体 CN Heavy" panose="020B0A00000000000000" charset="-122"/>
                </a:rPr>
                <a:t>依巴斯汀口服溶液</a:t>
              </a:r>
              <a:endParaRPr lang="zh-CN" altLang="en-US" sz="2000" b="1">
                <a:solidFill>
                  <a:schemeClr val="tx1">
                    <a:lumMod val="50000"/>
                    <a:lumOff val="50000"/>
                  </a:schemeClr>
                </a:solidFill>
                <a:latin typeface="思源黑体 CN Heavy" panose="020B0A00000000000000" charset="-122"/>
                <a:ea typeface="思源黑体 CN Heavy" panose="020B0A00000000000000" charset="-122"/>
              </a:endParaRPr>
            </a:p>
          </p:txBody>
        </p:sp>
        <p:pic>
          <p:nvPicPr>
            <p:cNvPr id="14" name="图片 13" descr="微信图片_20240704100716"/>
            <p:cNvPicPr>
              <a:picLocks noChangeAspect="1"/>
            </p:cNvPicPr>
            <p:nvPr/>
          </p:nvPicPr>
          <p:blipFill>
            <a:blip r:embed="rId8"/>
            <a:stretch>
              <a:fillRect/>
            </a:stretch>
          </p:blipFill>
          <p:spPr>
            <a:xfrm>
              <a:off x="509" y="9976"/>
              <a:ext cx="879" cy="567"/>
            </a:xfrm>
            <a:prstGeom prst="rect">
              <a:avLst/>
            </a:prstGeom>
          </p:spPr>
        </p:pic>
        <p:cxnSp>
          <p:nvCxnSpPr>
            <p:cNvPr id="16" name="直接连接符 15"/>
            <p:cNvCxnSpPr/>
            <p:nvPr/>
          </p:nvCxnSpPr>
          <p:spPr>
            <a:xfrm flipH="1">
              <a:off x="1556" y="9983"/>
              <a:ext cx="0" cy="567"/>
            </a:xfrm>
            <a:prstGeom prst="line">
              <a:avLst/>
            </a:prstGeom>
            <a:ln w="2857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
        <p:nvSpPr>
          <p:cNvPr id="10" name="文本框 9"/>
          <p:cNvSpPr txBox="1"/>
          <p:nvPr/>
        </p:nvSpPr>
        <p:spPr>
          <a:xfrm>
            <a:off x="2249805" y="1473835"/>
            <a:ext cx="2691130" cy="398780"/>
          </a:xfrm>
          <a:prstGeom prst="rect">
            <a:avLst/>
          </a:prstGeom>
          <a:noFill/>
        </p:spPr>
        <p:txBody>
          <a:bodyPr wrap="square" rtlCol="0" anchor="t">
            <a:spAutoFit/>
          </a:bodyPr>
          <a:lstStyle/>
          <a:p>
            <a:r>
              <a:rPr lang="zh-CN" altLang="en-US" sz="2000" b="1" dirty="0">
                <a:latin typeface="黑体" panose="02010609060101010101" charset="-122"/>
                <a:ea typeface="黑体" panose="02010609060101010101" charset="-122"/>
                <a:sym typeface="+mn-ea"/>
              </a:rPr>
              <a:t>依巴斯汀临床有效性</a:t>
            </a:r>
            <a:endParaRPr lang="zh-CN" altLang="en-US" sz="2000" b="1" dirty="0">
              <a:latin typeface="黑体" panose="02010609060101010101" charset="-122"/>
              <a:ea typeface="黑体" panose="02010609060101010101" charset="-122"/>
              <a:sym typeface="+mn-ea"/>
            </a:endParaRPr>
          </a:p>
        </p:txBody>
      </p:sp>
      <p:graphicFrame>
        <p:nvGraphicFramePr>
          <p:cNvPr id="11" name="图表 10"/>
          <p:cNvGraphicFramePr/>
          <p:nvPr/>
        </p:nvGraphicFramePr>
        <p:xfrm>
          <a:off x="6501130" y="1964055"/>
          <a:ext cx="4970780" cy="31216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custDataLst>
              <p:tags r:id="rId1"/>
            </p:custDataLst>
          </p:nvPr>
        </p:nvSpPr>
        <p:spPr>
          <a:xfrm>
            <a:off x="0" y="2886710"/>
            <a:ext cx="12192000" cy="1207135"/>
          </a:xfrm>
          <a:prstGeom prst="rect">
            <a:avLst/>
          </a:prstGeom>
          <a:solidFill>
            <a:schemeClr val="lt1">
              <a:lumMod val="95000"/>
              <a:alpha val="80000"/>
            </a:schemeClr>
          </a:solidFill>
          <a:ln w="22225" cmpd="dbl">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Times New Roman" panose="02020603050405020304" pitchFamily="18" charset="0"/>
              <a:ea typeface="黑体" panose="02010609060101010101" charset="-122"/>
              <a:cs typeface="Times New Roman" panose="02020603050405020304" pitchFamily="18" charset="0"/>
            </a:endParaRPr>
          </a:p>
        </p:txBody>
      </p:sp>
      <p:sp>
        <p:nvSpPr>
          <p:cNvPr id="36" name="矩形 35"/>
          <p:cNvSpPr/>
          <p:nvPr>
            <p:custDataLst>
              <p:tags r:id="rId2"/>
            </p:custDataLst>
          </p:nvPr>
        </p:nvSpPr>
        <p:spPr>
          <a:xfrm>
            <a:off x="41910" y="5113020"/>
            <a:ext cx="12150090" cy="882015"/>
          </a:xfrm>
          <a:prstGeom prst="rect">
            <a:avLst/>
          </a:prstGeom>
          <a:solidFill>
            <a:schemeClr val="lt1">
              <a:lumMod val="95000"/>
              <a:alpha val="80000"/>
            </a:schemeClr>
          </a:solidFill>
          <a:ln w="22225" cmpd="dbl">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Times New Roman" panose="02020603050405020304" pitchFamily="18" charset="0"/>
              <a:ea typeface="黑体" panose="02010609060101010101" charset="-122"/>
              <a:cs typeface="Times New Roman" panose="02020603050405020304" pitchFamily="18" charset="0"/>
            </a:endParaRPr>
          </a:p>
        </p:txBody>
      </p:sp>
      <p:grpSp>
        <p:nvGrpSpPr>
          <p:cNvPr id="7" name="组合 6"/>
          <p:cNvGrpSpPr/>
          <p:nvPr/>
        </p:nvGrpSpPr>
        <p:grpSpPr>
          <a:xfrm>
            <a:off x="1224915" y="636588"/>
            <a:ext cx="9610090" cy="0"/>
            <a:chOff x="607784" y="3571981"/>
            <a:chExt cx="10976432" cy="0"/>
          </a:xfrm>
        </p:grpSpPr>
        <p:cxnSp>
          <p:nvCxnSpPr>
            <p:cNvPr id="12" name="直接连接符 18"/>
            <p:cNvCxnSpPr/>
            <p:nvPr>
              <p:custDataLst>
                <p:tags r:id="rId3"/>
              </p:custDataLst>
            </p:nvPr>
          </p:nvCxnSpPr>
          <p:spPr>
            <a:xfrm>
              <a:off x="8506916" y="3571981"/>
              <a:ext cx="3077300"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cxnSp>
          <p:nvCxnSpPr>
            <p:cNvPr id="13" name="直接连接符 19"/>
            <p:cNvCxnSpPr/>
            <p:nvPr>
              <p:custDataLst>
                <p:tags r:id="rId4"/>
              </p:custDataLst>
            </p:nvPr>
          </p:nvCxnSpPr>
          <p:spPr>
            <a:xfrm>
              <a:off x="607784" y="3571981"/>
              <a:ext cx="2929046"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custDataLst>
              <p:tags r:id="rId5"/>
            </p:custDataLst>
          </p:nvPr>
        </p:nvSpPr>
        <p:spPr>
          <a:xfrm>
            <a:off x="5428940" y="373380"/>
            <a:ext cx="1072515" cy="430530"/>
          </a:xfrm>
          <a:prstGeom prst="rect">
            <a:avLst/>
          </a:prstGeom>
          <a:noFill/>
        </p:spPr>
        <p:txBody>
          <a:bodyPr wrap="none" lIns="0" tIns="0" rIns="0" bIns="0">
            <a:spAutoFit/>
          </a:bodyPr>
          <a:lstStyle/>
          <a:p>
            <a:pPr algn="ctr">
              <a:defRPr/>
            </a:pPr>
            <a:r>
              <a:rPr lang="zh-CN" altLang="en-US" sz="2800" b="1"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rPr>
              <a:t>有效性</a:t>
            </a:r>
            <a:endParaRPr lang="zh-CN" altLang="en-US" sz="2800" b="1"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endParaRPr>
          </a:p>
        </p:txBody>
      </p:sp>
      <p:sp>
        <p:nvSpPr>
          <p:cNvPr id="16" name="矩形 15"/>
          <p:cNvSpPr/>
          <p:nvPr>
            <p:custDataLst>
              <p:tags r:id="rId6"/>
            </p:custDataLst>
          </p:nvPr>
        </p:nvSpPr>
        <p:spPr>
          <a:xfrm>
            <a:off x="469092" y="1146175"/>
            <a:ext cx="10376666" cy="3263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charset="-122"/>
              <a:cs typeface="Times New Roman" panose="02020603050405020304" pitchFamily="18" charset="0"/>
            </a:endParaRPr>
          </a:p>
        </p:txBody>
      </p:sp>
      <p:graphicFrame>
        <p:nvGraphicFramePr>
          <p:cNvPr id="5" name="表格 4"/>
          <p:cNvGraphicFramePr>
            <a:graphicFrameLocks noGrp="1"/>
          </p:cNvGraphicFramePr>
          <p:nvPr>
            <p:custDataLst>
              <p:tags r:id="rId7"/>
            </p:custDataLst>
          </p:nvPr>
        </p:nvGraphicFramePr>
        <p:xfrm>
          <a:off x="224790" y="1691005"/>
          <a:ext cx="11820525" cy="4300855"/>
        </p:xfrm>
        <a:graphic>
          <a:graphicData uri="http://schemas.openxmlformats.org/drawingml/2006/table">
            <a:tbl>
              <a:tblPr>
                <a:tableStyleId>{9D7B26C5-4107-4FEC-AEDC-1716B250A1EF}</a:tableStyleId>
              </a:tblPr>
              <a:tblGrid>
                <a:gridCol w="663575"/>
                <a:gridCol w="4190365"/>
                <a:gridCol w="6966585"/>
              </a:tblGrid>
              <a:tr h="1073785">
                <a:tc>
                  <a:txBody>
                    <a:bodyPr/>
                    <a:lstStyle/>
                    <a:p>
                      <a:pPr algn="l" fontAlgn="ctr">
                        <a:lnSpc>
                          <a:spcPts val="2000"/>
                        </a:lnSpc>
                      </a:pPr>
                      <a:endParaRPr lang="en-US" altLang="zh-CN" sz="1300" b="1"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c>
                  <a:txBody>
                    <a:bodyPr/>
                    <a:lstStyle/>
                    <a:p>
                      <a:pPr algn="l" fontAlgn="ctr">
                        <a:lnSpc>
                          <a:spcPts val="2000"/>
                        </a:lnSpc>
                      </a:pPr>
                      <a:r>
                        <a:rPr lang="zh-CN" altLang="en-US" sz="1300" b="1" u="none" strike="noStrike" dirty="0">
                          <a:effectLst/>
                          <a:latin typeface="Times New Roman" panose="02020603050405020304" pitchFamily="18" charset="0"/>
                          <a:ea typeface="黑体" panose="02010609060101010101" charset="-122"/>
                          <a:cs typeface="Times New Roman" panose="02020603050405020304" pitchFamily="18" charset="0"/>
                        </a:rPr>
                        <a:t>《</a:t>
                      </a:r>
                      <a:r>
                        <a:rPr sz="1300" b="1" dirty="0">
                          <a:effectLst/>
                          <a:latin typeface="Times New Roman" panose="02020603050405020304" pitchFamily="18" charset="0"/>
                          <a:ea typeface="黑体" panose="02010609060101010101" charset="-122"/>
                          <a:cs typeface="Times New Roman" panose="02020603050405020304" pitchFamily="18" charset="0"/>
                          <a:sym typeface="+mn-ea"/>
                        </a:rPr>
                        <a:t>中国变应性鼻炎诊断和治疗指南（2022年， 修订版）</a:t>
                      </a:r>
                      <a:r>
                        <a:rPr lang="zh-CN" altLang="en-US" sz="1300" b="1" u="none" strike="noStrike" dirty="0">
                          <a:effectLst/>
                          <a:latin typeface="Times New Roman" panose="02020603050405020304" pitchFamily="18" charset="0"/>
                          <a:ea typeface="黑体" panose="02010609060101010101" charset="-122"/>
                          <a:cs typeface="Times New Roman" panose="02020603050405020304" pitchFamily="18" charset="0"/>
                        </a:rPr>
                        <a:t>》</a:t>
                      </a:r>
                      <a:endParaRPr lang="en-US" altLang="zh-CN" sz="1300" b="1"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c>
                  <a:txBody>
                    <a:bodyPr/>
                    <a:lstStyle/>
                    <a:p>
                      <a:pPr marL="179705" indent="0" algn="l" fontAlgn="ctr">
                        <a:lnSpc>
                          <a:spcPts val="2000"/>
                        </a:lnSpc>
                        <a:buFont typeface="Arial" panose="020B0604020202020204" pitchFamily="34" charset="0"/>
                        <a:buNone/>
                      </a:pPr>
                      <a:r>
                        <a:rPr sz="1300" dirty="0">
                          <a:solidFill>
                            <a:srgbClr val="FF0000"/>
                          </a:solidFill>
                          <a:effectLst/>
                          <a:latin typeface="Times New Roman" panose="02020603050405020304" pitchFamily="18" charset="0"/>
                          <a:ea typeface="黑体" panose="02010609060101010101" charset="-122"/>
                          <a:cs typeface="Times New Roman" panose="02020603050405020304" pitchFamily="18" charset="0"/>
                          <a:sym typeface="+mn-ea"/>
                        </a:rPr>
                        <a:t>第二代抗组胺药为AR的一线治疗药物</a:t>
                      </a:r>
                      <a:r>
                        <a:rPr sz="1300" dirty="0">
                          <a:effectLst/>
                          <a:latin typeface="Times New Roman" panose="02020603050405020304" pitchFamily="18" charset="0"/>
                          <a:ea typeface="黑体" panose="02010609060101010101" charset="-122"/>
                          <a:cs typeface="Times New Roman" panose="02020603050405020304" pitchFamily="18" charset="0"/>
                          <a:sym typeface="+mn-ea"/>
                        </a:rPr>
                        <a:t>，临床推荐使用。这类药物起效快速，作用持续时间较长，能明显缓解鼻部症状特别是鼻痒、喷嚏和流涕，对合并眼部症状也有效 。一般每天只需用药1次，疗程不少于2周。此外，第二代口服抗组胺药具有良好的安全性，其血脑屏障的穿透性低，减少了对中枢神经系统的抑制作用，镇静和嗜睡不良反应较少见</a:t>
                      </a:r>
                      <a:endParaRPr sz="1300" dirty="0">
                        <a:effectLst/>
                        <a:latin typeface="Times New Roman" panose="02020603050405020304" pitchFamily="18" charset="0"/>
                        <a:ea typeface="黑体" panose="02010609060101010101" charset="-122"/>
                        <a:cs typeface="Times New Roman" panose="02020603050405020304" pitchFamily="18" charset="0"/>
                        <a:sym typeface="+mn-ea"/>
                      </a:endParaRPr>
                    </a:p>
                  </a:txBody>
                  <a:tcPr marL="1967" marR="1967" marT="1967" marB="0" anchor="ctr">
                    <a:noFill/>
                  </a:tcPr>
                </a:tc>
              </a:tr>
              <a:tr h="1238885">
                <a:tc>
                  <a:txBody>
                    <a:bodyPr/>
                    <a:lstStyle/>
                    <a:p>
                      <a:pPr algn="l" fontAlgn="ctr">
                        <a:lnSpc>
                          <a:spcPts val="2000"/>
                        </a:lnSpc>
                      </a:pPr>
                      <a:endParaRPr lang="en-US" altLang="zh-CN" sz="1300" b="1"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c>
                  <a:txBody>
                    <a:bodyPr/>
                    <a:lstStyle/>
                    <a:p>
                      <a:pPr algn="l" fontAlgn="ctr">
                        <a:lnSpc>
                          <a:spcPts val="2000"/>
                        </a:lnSpc>
                      </a:pPr>
                      <a:r>
                        <a:rPr sz="1300" b="1" u="none" strike="noStrike" dirty="0">
                          <a:effectLst/>
                          <a:latin typeface="Times New Roman" panose="02020603050405020304" pitchFamily="18" charset="0"/>
                          <a:ea typeface="黑体" panose="02010609060101010101" charset="-122"/>
                          <a:cs typeface="Times New Roman" panose="02020603050405020304" pitchFamily="18" charset="0"/>
                        </a:rPr>
                        <a:t>《中国特应性皮炎诊疗指南（2020版）》</a:t>
                      </a:r>
                      <a:endParaRPr sz="1300" b="1" u="none" strike="noStrike" dirty="0">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c>
                  <a:txBody>
                    <a:bodyPr/>
                    <a:lstStyle/>
                    <a:p>
                      <a:pPr marL="179705" indent="0" algn="l" fontAlgn="ctr">
                        <a:lnSpc>
                          <a:spcPts val="2000"/>
                        </a:lnSpc>
                        <a:buFont typeface="Arial" panose="020B0604020202020204" pitchFamily="34" charset="0"/>
                        <a:buNone/>
                      </a:pPr>
                      <a:r>
                        <a:rPr lang="zh-CN" altLang="en-US" sz="1300" b="0" i="0" u="none" strike="noStrike"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推荐使用第二代非镇静抗组胺药治疗，必要时可以加倍剂量治疗</a:t>
                      </a:r>
                      <a:r>
                        <a:rPr lang="zh-CN" altLang="en-US" sz="13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rPr>
                        <a:t>；对于瘙痒明显或伴有睡眠障碍患者可尝试选用第一代或第二代抗组胺药，考虑到第一代抗组胺药对睡眠质量及学习认知能力的影响，</a:t>
                      </a:r>
                      <a:r>
                        <a:rPr lang="zh-CN" altLang="en-US" sz="1300" b="0" i="0" u="none" strike="noStrike"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不推荐长期使用第一代抗组胺药，特别是儿童</a:t>
                      </a:r>
                      <a:endParaRPr lang="zh-CN" altLang="en-US" sz="1300" b="0" i="0" u="none" strike="noStrike" dirty="0">
                        <a:solidFill>
                          <a:srgbClr val="FF0000"/>
                        </a:solidFill>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r>
              <a:tr h="1028065">
                <a:tc>
                  <a:txBody>
                    <a:bodyPr/>
                    <a:lstStyle/>
                    <a:p>
                      <a:pPr algn="l" fontAlgn="ctr">
                        <a:lnSpc>
                          <a:spcPts val="2000"/>
                        </a:lnSpc>
                      </a:pPr>
                      <a:endParaRPr lang="zh-CN" altLang="en-US" sz="1300" b="1"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c>
                  <a:txBody>
                    <a:bodyPr/>
                    <a:lstStyle/>
                    <a:p>
                      <a:pPr algn="l" fontAlgn="ctr">
                        <a:lnSpc>
                          <a:spcPts val="2000"/>
                        </a:lnSpc>
                      </a:pPr>
                      <a:r>
                        <a:rPr lang="zh-CN" sz="1300" b="1" u="none" strike="noStrike" dirty="0">
                          <a:effectLst/>
                          <a:latin typeface="Times New Roman" panose="02020603050405020304" pitchFamily="18" charset="0"/>
                          <a:ea typeface="黑体" panose="02010609060101010101" charset="-122"/>
                          <a:cs typeface="Times New Roman" panose="02020603050405020304" pitchFamily="18" charset="0"/>
                        </a:rPr>
                        <a:t>《中国荨麻疹诊疗指南(2018版)》</a:t>
                      </a:r>
                      <a:endParaRPr lang="zh-CN" sz="1300" b="1" u="none" strike="noStrike" dirty="0">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c>
                  <a:txBody>
                    <a:bodyPr/>
                    <a:lstStyle/>
                    <a:p>
                      <a:pPr marL="179705" indent="0" algn="l" fontAlgn="ctr">
                        <a:lnSpc>
                          <a:spcPts val="2000"/>
                        </a:lnSpc>
                        <a:buFont typeface="Arial" panose="020B0604020202020204" pitchFamily="34" charset="0"/>
                        <a:buNone/>
                      </a:pPr>
                      <a:r>
                        <a:rPr sz="1300" u="none" strike="noStrike" dirty="0">
                          <a:effectLst/>
                          <a:latin typeface="Times New Roman" panose="02020603050405020304" pitchFamily="18" charset="0"/>
                          <a:ea typeface="黑体" panose="02010609060101010101" charset="-122"/>
                          <a:cs typeface="Times New Roman" panose="02020603050405020304" pitchFamily="18" charset="0"/>
                        </a:rPr>
                        <a:t>急性荨麻疹的治疗：去除病因，</a:t>
                      </a:r>
                      <a:r>
                        <a:rPr sz="1300" u="none" strike="noStrike"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治疗上首选第二代非镇静抗组胺药</a:t>
                      </a:r>
                      <a:r>
                        <a:rPr sz="1300" u="none" strike="noStrike" dirty="0">
                          <a:effectLst/>
                          <a:latin typeface="Times New Roman" panose="02020603050405020304" pitchFamily="18" charset="0"/>
                          <a:ea typeface="黑体" panose="02010609060101010101" charset="-122"/>
                          <a:cs typeface="Times New Roman" panose="02020603050405020304" pitchFamily="18" charset="0"/>
                        </a:rPr>
                        <a:t>，常用的第二代抗组胺药包括左西替利嗪、氯雷他定、地氯雷他定、</a:t>
                      </a:r>
                      <a:r>
                        <a:rPr sz="1300" u="none" strike="noStrike"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依巴斯汀</a:t>
                      </a:r>
                      <a:r>
                        <a:rPr sz="1300" u="none" strike="noStrike" dirty="0">
                          <a:effectLst/>
                          <a:latin typeface="Times New Roman" panose="02020603050405020304" pitchFamily="18" charset="0"/>
                          <a:ea typeface="黑体" panose="02010609060101010101" charset="-122"/>
                          <a:cs typeface="Times New Roman" panose="02020603050405020304" pitchFamily="18" charset="0"/>
                        </a:rPr>
                        <a:t>等。慢性荨麻疹的一线治疗：</a:t>
                      </a:r>
                      <a:r>
                        <a:rPr sz="1300" u="none" strike="noStrike"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首选第二代非镇静抗组胺药</a:t>
                      </a:r>
                      <a:r>
                        <a:rPr sz="1300" u="none" strike="noStrike" dirty="0">
                          <a:effectLst/>
                          <a:latin typeface="Times New Roman" panose="02020603050405020304" pitchFamily="18" charset="0"/>
                          <a:ea typeface="黑体" panose="02010609060101010101" charset="-122"/>
                          <a:cs typeface="Times New Roman" panose="02020603050405020304" pitchFamily="18" charset="0"/>
                        </a:rPr>
                        <a:t>，治疗有效后逐渐减少剂量</a:t>
                      </a:r>
                      <a:endParaRPr sz="1300" u="none" strike="noStrike" dirty="0">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r>
              <a:tr h="960120">
                <a:tc>
                  <a:txBody>
                    <a:bodyPr/>
                    <a:lstStyle/>
                    <a:p>
                      <a:pPr algn="l" fontAlgn="ctr">
                        <a:lnSpc>
                          <a:spcPts val="2000"/>
                        </a:lnSpc>
                      </a:pPr>
                      <a:endParaRPr lang="zh-CN" altLang="en-US" sz="1300" b="1"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c>
                  <a:txBody>
                    <a:bodyPr/>
                    <a:lstStyle/>
                    <a:p>
                      <a:pPr algn="l" fontAlgn="ctr">
                        <a:lnSpc>
                          <a:spcPts val="2000"/>
                        </a:lnSpc>
                      </a:pPr>
                      <a:r>
                        <a:rPr sz="1300" b="1" u="none" strike="noStrike" dirty="0">
                          <a:effectLst/>
                          <a:latin typeface="Times New Roman" panose="02020603050405020304" pitchFamily="18" charset="0"/>
                          <a:ea typeface="黑体" panose="02010609060101010101" charset="-122"/>
                          <a:cs typeface="Times New Roman" panose="02020603050405020304" pitchFamily="18" charset="0"/>
                        </a:rPr>
                        <a:t>《日本变态反应学会—日本过敏性鼻炎指南（2020版）》</a:t>
                      </a:r>
                      <a:endParaRPr sz="1300" b="1" u="none" strike="noStrike" dirty="0">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c>
                  <a:txBody>
                    <a:bodyPr/>
                    <a:lstStyle/>
                    <a:p>
                      <a:pPr marL="179705" indent="0" algn="l" fontAlgn="ctr">
                        <a:lnSpc>
                          <a:spcPts val="2000"/>
                        </a:lnSpc>
                        <a:buFont typeface="Arial" panose="020B0604020202020204" pitchFamily="34" charset="0"/>
                        <a:buNone/>
                      </a:pPr>
                      <a:r>
                        <a:rPr lang="zh-CN" altLang="en-US" sz="1300" u="none" strike="noStrike" dirty="0">
                          <a:effectLst/>
                          <a:latin typeface="Times New Roman" panose="02020603050405020304" pitchFamily="18" charset="0"/>
                          <a:ea typeface="黑体" panose="02010609060101010101" charset="-122"/>
                          <a:cs typeface="Times New Roman" panose="02020603050405020304" pitchFamily="18" charset="0"/>
                        </a:rPr>
                        <a:t>较第一代抗组胺药比较，第二代抗组胺药的特点：</a:t>
                      </a:r>
                      <a:endParaRPr lang="zh-CN" altLang="en-US" sz="1300" u="none" strike="noStrike" dirty="0">
                        <a:effectLst/>
                        <a:latin typeface="Times New Roman" panose="02020603050405020304" pitchFamily="18" charset="0"/>
                        <a:ea typeface="黑体" panose="02010609060101010101" charset="-122"/>
                        <a:cs typeface="Times New Roman" panose="02020603050405020304" pitchFamily="18" charset="0"/>
                      </a:endParaRPr>
                    </a:p>
                    <a:p>
                      <a:pPr marL="179705" indent="0" algn="l" fontAlgn="ctr">
                        <a:lnSpc>
                          <a:spcPts val="2000"/>
                        </a:lnSpc>
                        <a:buFont typeface="Arial" panose="020B0604020202020204" pitchFamily="34" charset="0"/>
                        <a:buNone/>
                      </a:pPr>
                      <a:r>
                        <a:rPr lang="zh-CN" altLang="en-US" sz="1300" u="none" strike="noStrike" dirty="0">
                          <a:effectLst/>
                          <a:latin typeface="Times New Roman" panose="02020603050405020304" pitchFamily="18" charset="0"/>
                          <a:ea typeface="黑体" panose="02010609060101010101" charset="-122"/>
                          <a:cs typeface="Times New Roman" panose="02020603050405020304" pitchFamily="18" charset="0"/>
                        </a:rPr>
                        <a:t>1.不良反应少，如中枢镇静和抗胆碱能作用；2.总体改善效果好；3.对鼻塞有效；4.延长给药时间，可提高治愈率。</a:t>
                      </a:r>
                      <a:endParaRPr lang="zh-CN" altLang="en-US" sz="1300" u="none" strike="noStrike" dirty="0">
                        <a:effectLst/>
                        <a:latin typeface="Times New Roman" panose="02020603050405020304" pitchFamily="18" charset="0"/>
                        <a:ea typeface="黑体" panose="02010609060101010101" charset="-122"/>
                        <a:cs typeface="Times New Roman" panose="02020603050405020304" pitchFamily="18" charset="0"/>
                      </a:endParaRPr>
                    </a:p>
                  </a:txBody>
                  <a:tcPr marL="1967" marR="1967" marT="1967" marB="0" anchor="ctr">
                    <a:noFill/>
                  </a:tcPr>
                </a:tc>
              </a:tr>
            </a:tbl>
          </a:graphicData>
        </a:graphic>
      </p:graphicFrame>
      <p:pic>
        <p:nvPicPr>
          <p:cNvPr id="6" name="图片 5"/>
          <p:cNvPicPr>
            <a:picLocks noChangeAspect="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a:xfrm>
            <a:off x="226005" y="2115489"/>
            <a:ext cx="416261" cy="412409"/>
          </a:xfrm>
          <a:prstGeom prst="rect">
            <a:avLst/>
          </a:prstGeom>
        </p:spPr>
      </p:pic>
      <p:sp>
        <p:nvSpPr>
          <p:cNvPr id="4" name="文本框 37"/>
          <p:cNvSpPr txBox="1"/>
          <p:nvPr>
            <p:custDataLst>
              <p:tags r:id="rId10"/>
            </p:custDataLst>
          </p:nvPr>
        </p:nvSpPr>
        <p:spPr>
          <a:xfrm>
            <a:off x="621665" y="788035"/>
            <a:ext cx="10707370" cy="842645"/>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000" b="1" dirty="0">
                <a:solidFill>
                  <a:srgbClr val="FF0000"/>
                </a:solidFill>
                <a:latin typeface="Times New Roman" panose="02020603050405020304" pitchFamily="18" charset="0"/>
                <a:ea typeface="黑体" panose="02010609060101010101" charset="-122"/>
                <a:cs typeface="+mn-ea"/>
                <a:sym typeface="+mn-lt"/>
              </a:rPr>
              <a:t>第二代抗组胺药（依巴斯汀）：获得国内外权威指南一致推荐</a:t>
            </a:r>
            <a:endParaRPr lang="zh-CN" altLang="en-US" sz="2000" b="1" dirty="0">
              <a:solidFill>
                <a:srgbClr val="FF0000"/>
              </a:solidFill>
              <a:latin typeface="Times New Roman" panose="02020603050405020304" pitchFamily="18" charset="0"/>
              <a:ea typeface="黑体" panose="02010609060101010101" charset="-122"/>
              <a:cs typeface="+mn-ea"/>
              <a:sym typeface="+mn-lt"/>
            </a:endParaRPr>
          </a:p>
        </p:txBody>
      </p:sp>
      <p:pic>
        <p:nvPicPr>
          <p:cNvPr id="14" name="图片 13"/>
          <p:cNvPicPr>
            <a:picLocks noChangeAspect="1"/>
          </p:cNvPicPr>
          <p:nvPr>
            <p:custDataLst>
              <p:tags r:id="rId11"/>
            </p:custDataLst>
          </p:nvPr>
        </p:nvPicPr>
        <p:blipFill>
          <a:blip r:embed="rId9">
            <a:extLst>
              <a:ext uri="{28A0092B-C50C-407E-A947-70E740481C1C}">
                <a14:useLocalDpi xmlns:a14="http://schemas.microsoft.com/office/drawing/2010/main" val="0"/>
              </a:ext>
            </a:extLst>
          </a:blip>
          <a:stretch>
            <a:fillRect/>
          </a:stretch>
        </p:blipFill>
        <p:spPr>
          <a:xfrm>
            <a:off x="226005" y="3193084"/>
            <a:ext cx="416261" cy="412409"/>
          </a:xfrm>
          <a:prstGeom prst="rect">
            <a:avLst/>
          </a:prstGeom>
        </p:spPr>
      </p:pic>
      <p:pic>
        <p:nvPicPr>
          <p:cNvPr id="17" name="图片 16"/>
          <p:cNvPicPr>
            <a:picLocks noChangeAspect="1"/>
          </p:cNvPicPr>
          <p:nvPr/>
        </p:nvPicPr>
        <p:blipFill>
          <a:blip r:embed="rId12"/>
          <a:stretch>
            <a:fillRect/>
          </a:stretch>
        </p:blipFill>
        <p:spPr>
          <a:xfrm>
            <a:off x="147320" y="5487035"/>
            <a:ext cx="474345" cy="276860"/>
          </a:xfrm>
          <a:prstGeom prst="rect">
            <a:avLst/>
          </a:prstGeom>
        </p:spPr>
      </p:pic>
      <p:pic>
        <p:nvPicPr>
          <p:cNvPr id="18" name="图片 17"/>
          <p:cNvPicPr>
            <a:picLocks noChangeAspect="1"/>
          </p:cNvPicPr>
          <p:nvPr>
            <p:custDataLst>
              <p:tags r:id="rId13"/>
            </p:custDataLst>
          </p:nvPr>
        </p:nvPicPr>
        <p:blipFill>
          <a:blip r:embed="rId9">
            <a:extLst>
              <a:ext uri="{28A0092B-C50C-407E-A947-70E740481C1C}">
                <a14:useLocalDpi xmlns:a14="http://schemas.microsoft.com/office/drawing/2010/main" val="0"/>
              </a:ext>
            </a:extLst>
          </a:blip>
          <a:stretch>
            <a:fillRect/>
          </a:stretch>
        </p:blipFill>
        <p:spPr>
          <a:xfrm>
            <a:off x="226005" y="4397679"/>
            <a:ext cx="416261" cy="412409"/>
          </a:xfrm>
          <a:prstGeom prst="rect">
            <a:avLst/>
          </a:prstGeom>
        </p:spPr>
      </p:pic>
      <p:grpSp>
        <p:nvGrpSpPr>
          <p:cNvPr id="8" name="组合 7"/>
          <p:cNvGrpSpPr/>
          <p:nvPr/>
        </p:nvGrpSpPr>
        <p:grpSpPr>
          <a:xfrm>
            <a:off x="323215" y="6312535"/>
            <a:ext cx="2947035" cy="444500"/>
            <a:chOff x="509" y="9941"/>
            <a:chExt cx="4641" cy="700"/>
          </a:xfrm>
        </p:grpSpPr>
        <p:sp>
          <p:nvSpPr>
            <p:cNvPr id="20" name="文本框 19"/>
            <p:cNvSpPr txBox="1"/>
            <p:nvPr/>
          </p:nvSpPr>
          <p:spPr>
            <a:xfrm>
              <a:off x="1572" y="9941"/>
              <a:ext cx="3579" cy="701"/>
            </a:xfrm>
            <a:prstGeom prst="rect">
              <a:avLst/>
            </a:prstGeom>
            <a:noFill/>
          </p:spPr>
          <p:txBody>
            <a:bodyPr wrap="square" rtlCol="0">
              <a:noAutofit/>
            </a:bodyPr>
            <a:lstStyle/>
            <a:p>
              <a:r>
                <a:rPr lang="zh-CN" altLang="en-US" sz="2000" b="1">
                  <a:solidFill>
                    <a:schemeClr val="tx1">
                      <a:lumMod val="50000"/>
                      <a:lumOff val="50000"/>
                    </a:schemeClr>
                  </a:solidFill>
                  <a:latin typeface="思源黑体 CN Heavy" panose="020B0A00000000000000" charset="-122"/>
                  <a:ea typeface="思源黑体 CN Heavy" panose="020B0A00000000000000" charset="-122"/>
                </a:rPr>
                <a:t>依巴斯汀口服溶液</a:t>
              </a:r>
              <a:endParaRPr lang="zh-CN" altLang="en-US" sz="2000" b="1">
                <a:solidFill>
                  <a:schemeClr val="tx1">
                    <a:lumMod val="50000"/>
                    <a:lumOff val="50000"/>
                  </a:schemeClr>
                </a:solidFill>
                <a:latin typeface="思源黑体 CN Heavy" panose="020B0A00000000000000" charset="-122"/>
                <a:ea typeface="思源黑体 CN Heavy" panose="020B0A00000000000000" charset="-122"/>
              </a:endParaRPr>
            </a:p>
          </p:txBody>
        </p:sp>
        <p:pic>
          <p:nvPicPr>
            <p:cNvPr id="21" name="图片 20" descr="微信图片_20240704100716"/>
            <p:cNvPicPr>
              <a:picLocks noChangeAspect="1"/>
            </p:cNvPicPr>
            <p:nvPr/>
          </p:nvPicPr>
          <p:blipFill>
            <a:blip r:embed="rId14"/>
            <a:stretch>
              <a:fillRect/>
            </a:stretch>
          </p:blipFill>
          <p:spPr>
            <a:xfrm>
              <a:off x="509" y="9976"/>
              <a:ext cx="879" cy="567"/>
            </a:xfrm>
            <a:prstGeom prst="rect">
              <a:avLst/>
            </a:prstGeom>
          </p:spPr>
        </p:pic>
        <p:cxnSp>
          <p:nvCxnSpPr>
            <p:cNvPr id="22" name="直接连接符 21"/>
            <p:cNvCxnSpPr/>
            <p:nvPr/>
          </p:nvCxnSpPr>
          <p:spPr>
            <a:xfrm flipH="1">
              <a:off x="1556" y="9983"/>
              <a:ext cx="0" cy="567"/>
            </a:xfrm>
            <a:prstGeom prst="line">
              <a:avLst/>
            </a:prstGeom>
            <a:ln w="2857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24915" y="636588"/>
            <a:ext cx="9610090" cy="0"/>
            <a:chOff x="607784" y="3571981"/>
            <a:chExt cx="10976432" cy="0"/>
          </a:xfrm>
        </p:grpSpPr>
        <p:cxnSp>
          <p:nvCxnSpPr>
            <p:cNvPr id="12" name="直接连接符 18"/>
            <p:cNvCxnSpPr/>
            <p:nvPr>
              <p:custDataLst>
                <p:tags r:id="rId1"/>
              </p:custDataLst>
            </p:nvPr>
          </p:nvCxnSpPr>
          <p:spPr>
            <a:xfrm>
              <a:off x="8506916" y="3571981"/>
              <a:ext cx="3077300"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cxnSp>
          <p:nvCxnSpPr>
            <p:cNvPr id="13" name="直接连接符 19"/>
            <p:cNvCxnSpPr/>
            <p:nvPr>
              <p:custDataLst>
                <p:tags r:id="rId2"/>
              </p:custDataLst>
            </p:nvPr>
          </p:nvCxnSpPr>
          <p:spPr>
            <a:xfrm>
              <a:off x="607784" y="3571981"/>
              <a:ext cx="2929046"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custDataLst>
              <p:tags r:id="rId3"/>
            </p:custDataLst>
          </p:nvPr>
        </p:nvSpPr>
        <p:spPr>
          <a:xfrm>
            <a:off x="5340675" y="295910"/>
            <a:ext cx="1072515" cy="430530"/>
          </a:xfrm>
          <a:prstGeom prst="rect">
            <a:avLst/>
          </a:prstGeom>
          <a:noFill/>
        </p:spPr>
        <p:txBody>
          <a:bodyPr wrap="none" lIns="0" tIns="0" rIns="0" bIns="0">
            <a:spAutoFit/>
          </a:bodyPr>
          <a:lstStyle/>
          <a:p>
            <a:pPr algn="ctr">
              <a:defRPr/>
            </a:pPr>
            <a:r>
              <a:rPr lang="zh-CN" altLang="en-US" sz="2800" b="1"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rPr>
              <a:t>创新性</a:t>
            </a:r>
            <a:endParaRPr lang="zh-CN" altLang="en-US" sz="2800" b="1" spc="300" dirty="0">
              <a:solidFill>
                <a:schemeClr val="accent5"/>
              </a:solidFill>
              <a:latin typeface="Times New Roman" panose="02020603050405020304" pitchFamily="18" charset="0"/>
              <a:ea typeface="黑体" panose="02010609060101010101" charset="-122"/>
              <a:cs typeface="Helvetica"/>
              <a:sym typeface="微软雅黑" panose="020B0503020204020204" charset="-122"/>
            </a:endParaRPr>
          </a:p>
        </p:txBody>
      </p:sp>
      <p:sp>
        <p:nvSpPr>
          <p:cNvPr id="6" name="文本占位符 2"/>
          <p:cNvSpPr>
            <a:spLocks noGrp="1"/>
          </p:cNvSpPr>
          <p:nvPr/>
        </p:nvSpPr>
        <p:spPr>
          <a:xfrm>
            <a:off x="862330" y="789940"/>
            <a:ext cx="4624070" cy="542290"/>
          </a:xfrm>
          <a:prstGeom prst="rect">
            <a:avLst/>
          </a:prstGeom>
          <a:noFill/>
          <a:ln>
            <a:noFill/>
          </a:ln>
        </p:spPr>
        <p:txBody>
          <a:bodyPr vert="horz" wrap="square" lIns="91431" tIns="45715" rIns="91431" bIns="45715" numCol="1" anchor="t" anchorCtr="0" compatLnSpc="1"/>
          <a:lstStyle>
            <a:lvl1pPr marL="341630" indent="-341630" algn="l" defTabSz="913130" rtl="0" eaLnBrk="0" fontAlgn="base" hangingPunct="0">
              <a:spcBef>
                <a:spcPct val="20000"/>
              </a:spcBef>
              <a:spcAft>
                <a:spcPct val="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1730" indent="-227330" algn="l" defTabSz="913130"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598930" indent="-227330" algn="l" defTabSz="913130"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6130" indent="-227330" algn="l" defTabSz="913130"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30000"/>
              </a:lnSpc>
              <a:spcBef>
                <a:spcPts val="600"/>
              </a:spcBef>
              <a:spcAft>
                <a:spcPts val="0"/>
              </a:spcAft>
            </a:pPr>
            <a:r>
              <a:rPr lang="zh-CN" altLang="en-US" sz="2800" b="1" noProof="0" dirty="0">
                <a:ln>
                  <a:noFill/>
                </a:ln>
                <a:solidFill>
                  <a:schemeClr val="tx1"/>
                </a:solidFill>
                <a:effectLst/>
                <a:uLnTx/>
                <a:uFillTx/>
                <a:latin typeface="Times New Roman" panose="02020603050405020304" pitchFamily="18" charset="0"/>
                <a:ea typeface="黑体" panose="02010609060101010101" charset="-122"/>
              </a:rPr>
              <a:t>主要创新点：</a:t>
            </a:r>
            <a:r>
              <a:rPr lang="zh-CN" altLang="en-US" sz="2800" b="1" noProof="0" dirty="0">
                <a:ln>
                  <a:noFill/>
                </a:ln>
                <a:solidFill>
                  <a:srgbClr val="0E9DA8"/>
                </a:solidFill>
                <a:effectLst/>
                <a:uLnTx/>
                <a:uFillTx/>
                <a:latin typeface="Times New Roman" panose="02020603050405020304" pitchFamily="18" charset="0"/>
                <a:ea typeface="黑体" panose="02010609060101010101" charset="-122"/>
                <a:sym typeface="+mn-ea"/>
              </a:rPr>
              <a:t> </a:t>
            </a:r>
            <a:r>
              <a:rPr lang="en-US" altLang="zh-CN" sz="1800" b="1" kern="0" dirty="0">
                <a:solidFill>
                  <a:srgbClr val="00739F"/>
                </a:solidFill>
                <a:cs typeface="Times New Roman" panose="02020603050405020304" pitchFamily="18" charset="0"/>
                <a:sym typeface="+mn-ea"/>
              </a:rPr>
              <a:t> </a:t>
            </a:r>
            <a:endParaRPr lang="en-US" altLang="zh-CN" sz="1800" dirty="0"/>
          </a:p>
        </p:txBody>
      </p:sp>
      <p:sp>
        <p:nvSpPr>
          <p:cNvPr id="8" name="文本占位符 2"/>
          <p:cNvSpPr>
            <a:spLocks noGrp="1"/>
          </p:cNvSpPr>
          <p:nvPr>
            <p:custDataLst>
              <p:tags r:id="rId4"/>
            </p:custDataLst>
          </p:nvPr>
        </p:nvSpPr>
        <p:spPr>
          <a:xfrm>
            <a:off x="7058660" y="781050"/>
            <a:ext cx="4624070" cy="601345"/>
          </a:xfrm>
          <a:prstGeom prst="rect">
            <a:avLst/>
          </a:prstGeom>
          <a:noFill/>
          <a:ln>
            <a:noFill/>
          </a:ln>
        </p:spPr>
        <p:txBody>
          <a:bodyPr vert="horz" wrap="square" lIns="91431" tIns="45715" rIns="91431" bIns="45715" numCol="1" anchor="t" anchorCtr="0" compatLnSpc="1"/>
          <a:lstStyle>
            <a:lvl1pPr marL="341630" indent="-341630" algn="l" defTabSz="913130" rtl="0" eaLnBrk="0" fontAlgn="base" hangingPunct="0">
              <a:spcBef>
                <a:spcPct val="20000"/>
              </a:spcBef>
              <a:spcAft>
                <a:spcPct val="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1730" indent="-227330" algn="l" defTabSz="913130"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598930" indent="-227330" algn="l" defTabSz="913130"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6130" indent="-227330" algn="l" defTabSz="913130"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30000"/>
              </a:lnSpc>
              <a:spcBef>
                <a:spcPts val="600"/>
              </a:spcBef>
              <a:spcAft>
                <a:spcPts val="0"/>
              </a:spcAft>
            </a:pPr>
            <a:r>
              <a:rPr lang="zh-CN" altLang="en-US" sz="2800" b="1" noProof="0" dirty="0">
                <a:ln>
                  <a:noFill/>
                </a:ln>
                <a:solidFill>
                  <a:schemeClr val="tx1"/>
                </a:solidFill>
                <a:effectLst/>
                <a:uLnTx/>
                <a:uFillTx/>
                <a:latin typeface="Times New Roman" panose="02020603050405020304" pitchFamily="18" charset="0"/>
                <a:ea typeface="黑体" panose="02010609060101010101" charset="-122"/>
              </a:rPr>
              <a:t>优势：</a:t>
            </a:r>
            <a:r>
              <a:rPr lang="zh-CN" altLang="en-US" sz="2800" b="1" noProof="0" dirty="0">
                <a:ln>
                  <a:noFill/>
                </a:ln>
                <a:solidFill>
                  <a:srgbClr val="ABDBCD"/>
                </a:solidFill>
                <a:effectLst/>
                <a:uLnTx/>
                <a:uFillTx/>
                <a:latin typeface="Times New Roman" panose="02020603050405020304" pitchFamily="18" charset="0"/>
                <a:ea typeface="黑体" panose="02010609060101010101" charset="-122"/>
                <a:sym typeface="+mn-ea"/>
              </a:rPr>
              <a:t>  </a:t>
            </a:r>
            <a:endParaRPr lang="zh-CN" altLang="en-US" sz="2800" b="1" noProof="0" dirty="0">
              <a:ln>
                <a:noFill/>
              </a:ln>
              <a:solidFill>
                <a:srgbClr val="ABDBCD"/>
              </a:solidFill>
              <a:effectLst/>
              <a:uLnTx/>
              <a:uFillTx/>
              <a:latin typeface="Times New Roman" panose="02020603050405020304" pitchFamily="18" charset="0"/>
              <a:ea typeface="黑体" panose="02010609060101010101" charset="-122"/>
              <a:sym typeface="+mn-ea"/>
            </a:endParaRPr>
          </a:p>
          <a:p>
            <a:pPr marL="0" indent="0" fontAlgn="auto">
              <a:lnSpc>
                <a:spcPct val="130000"/>
              </a:lnSpc>
              <a:spcBef>
                <a:spcPts val="0"/>
              </a:spcBef>
              <a:spcAft>
                <a:spcPts val="0"/>
              </a:spcAft>
              <a:buNone/>
            </a:pPr>
            <a:r>
              <a:rPr lang="en-US" altLang="zh-CN" sz="1600" b="1" dirty="0">
                <a:solidFill>
                  <a:srgbClr val="00739F"/>
                </a:solidFill>
                <a:sym typeface="+mn-ea"/>
              </a:rPr>
              <a:t>      </a:t>
            </a:r>
            <a:endParaRPr lang="en-US" altLang="zh-CN" sz="1800" dirty="0"/>
          </a:p>
        </p:txBody>
      </p:sp>
      <p:grpSp>
        <p:nvGrpSpPr>
          <p:cNvPr id="2" name="组合 1"/>
          <p:cNvGrpSpPr/>
          <p:nvPr/>
        </p:nvGrpSpPr>
        <p:grpSpPr>
          <a:xfrm>
            <a:off x="323215" y="6312535"/>
            <a:ext cx="2947035" cy="444500"/>
            <a:chOff x="509" y="9941"/>
            <a:chExt cx="4641" cy="700"/>
          </a:xfrm>
        </p:grpSpPr>
        <p:sp>
          <p:nvSpPr>
            <p:cNvPr id="14" name="文本框 13"/>
            <p:cNvSpPr txBox="1"/>
            <p:nvPr/>
          </p:nvSpPr>
          <p:spPr>
            <a:xfrm>
              <a:off x="1572" y="9941"/>
              <a:ext cx="3579" cy="701"/>
            </a:xfrm>
            <a:prstGeom prst="rect">
              <a:avLst/>
            </a:prstGeom>
            <a:noFill/>
          </p:spPr>
          <p:txBody>
            <a:bodyPr wrap="square" rtlCol="0">
              <a:noAutofit/>
            </a:bodyPr>
            <a:lstStyle/>
            <a:p>
              <a:r>
                <a:rPr lang="zh-CN" altLang="en-US" sz="2000" b="1">
                  <a:solidFill>
                    <a:schemeClr val="tx1">
                      <a:lumMod val="50000"/>
                      <a:lumOff val="50000"/>
                    </a:schemeClr>
                  </a:solidFill>
                  <a:latin typeface="思源黑体 CN Heavy" panose="020B0A00000000000000" charset="-122"/>
                  <a:ea typeface="思源黑体 CN Heavy" panose="020B0A00000000000000" charset="-122"/>
                </a:rPr>
                <a:t>依巴斯汀口服溶液</a:t>
              </a:r>
              <a:endParaRPr lang="zh-CN" altLang="en-US" sz="2000" b="1">
                <a:solidFill>
                  <a:schemeClr val="tx1">
                    <a:lumMod val="50000"/>
                    <a:lumOff val="50000"/>
                  </a:schemeClr>
                </a:solidFill>
                <a:latin typeface="思源黑体 CN Heavy" panose="020B0A00000000000000" charset="-122"/>
                <a:ea typeface="思源黑体 CN Heavy" panose="020B0A00000000000000" charset="-122"/>
              </a:endParaRPr>
            </a:p>
          </p:txBody>
        </p:sp>
        <p:pic>
          <p:nvPicPr>
            <p:cNvPr id="16" name="图片 15" descr="微信图片_20240704100716"/>
            <p:cNvPicPr>
              <a:picLocks noChangeAspect="1"/>
            </p:cNvPicPr>
            <p:nvPr/>
          </p:nvPicPr>
          <p:blipFill>
            <a:blip r:embed="rId5"/>
            <a:stretch>
              <a:fillRect/>
            </a:stretch>
          </p:blipFill>
          <p:spPr>
            <a:xfrm>
              <a:off x="509" y="9976"/>
              <a:ext cx="879" cy="567"/>
            </a:xfrm>
            <a:prstGeom prst="rect">
              <a:avLst/>
            </a:prstGeom>
          </p:spPr>
        </p:pic>
        <p:cxnSp>
          <p:nvCxnSpPr>
            <p:cNvPr id="22" name="直接连接符 21"/>
            <p:cNvCxnSpPr/>
            <p:nvPr/>
          </p:nvCxnSpPr>
          <p:spPr>
            <a:xfrm flipH="1">
              <a:off x="1556" y="9983"/>
              <a:ext cx="0" cy="567"/>
            </a:xfrm>
            <a:prstGeom prst="line">
              <a:avLst/>
            </a:prstGeom>
            <a:ln w="2857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grpSp>
        <p:nvGrpSpPr>
          <p:cNvPr id="3" name="组合 2"/>
          <p:cNvGrpSpPr/>
          <p:nvPr/>
        </p:nvGrpSpPr>
        <p:grpSpPr>
          <a:xfrm>
            <a:off x="788670" y="1484630"/>
            <a:ext cx="4636135" cy="2867966"/>
            <a:chOff x="1242" y="3298"/>
            <a:chExt cx="7301" cy="4158"/>
          </a:xfrm>
          <a:solidFill>
            <a:srgbClr val="0E9DA8"/>
          </a:solidFill>
        </p:grpSpPr>
        <p:sp>
          <p:nvSpPr>
            <p:cNvPr id="5" name="圆角矩形 4"/>
            <p:cNvSpPr/>
            <p:nvPr/>
          </p:nvSpPr>
          <p:spPr>
            <a:xfrm>
              <a:off x="1261" y="3298"/>
              <a:ext cx="7282" cy="1900"/>
            </a:xfrm>
            <a:prstGeom prst="roundRect">
              <a:avLst/>
            </a:prstGeom>
            <a:solidFill>
              <a:srgbClr val="ABDBCD"/>
            </a:solidFill>
          </p:spPr>
          <p:style>
            <a:lnRef idx="3">
              <a:schemeClr val="lt1"/>
            </a:lnRef>
            <a:fillRef idx="1">
              <a:schemeClr val="accent5"/>
            </a:fillRef>
            <a:effectRef idx="1">
              <a:schemeClr val="accent5"/>
            </a:effectRef>
            <a:fontRef idx="minor">
              <a:schemeClr val="lt1"/>
            </a:fontRef>
          </p:style>
          <p:txBody>
            <a:bodyPr rtlCol="0" anchor="ctr"/>
            <a:p>
              <a:pPr marL="252095" indent="-406400" algn="l" latinLnBrk="0">
                <a:lnSpc>
                  <a:spcPct val="150000"/>
                </a:lnSpc>
                <a:extLst>
                  <a:ext uri="{35155182-B16C-46BC-9424-99874614C6A1}">
                    <wpsdc:indentchars xmlns:wpsdc="http://www.wps.cn/officeDocument/2017/drawingmlCustomData" val="-200" checksum="1563227874"/>
                  </a:ext>
                </a:extLst>
              </a:pPr>
              <a:r>
                <a:rPr lang="en-US" altLang="zh-CN" sz="1600" dirty="0">
                  <a:solidFill>
                    <a:schemeClr val="tx1"/>
                  </a:solidFill>
                  <a:latin typeface="黑体" panose="02010609060101010101" charset="-122"/>
                  <a:ea typeface="黑体" panose="02010609060101010101" charset="-122"/>
                  <a:cs typeface="黑体" panose="02010609060101010101" charset="-122"/>
                  <a:sym typeface="+mn-ea"/>
                </a:rPr>
                <a:t>1. </a:t>
              </a:r>
              <a:r>
                <a:rPr lang="zh-CN" altLang="en-US" sz="1600" dirty="0">
                  <a:solidFill>
                    <a:schemeClr val="tx1"/>
                  </a:solidFill>
                  <a:latin typeface="黑体" panose="02010609060101010101" charset="-122"/>
                  <a:ea typeface="黑体" panose="02010609060101010101" charset="-122"/>
                  <a:cs typeface="黑体" panose="02010609060101010101" charset="-122"/>
                  <a:sym typeface="+mn-ea"/>
                </a:rPr>
                <a:t>相比于口服常释剂型（如依巴斯汀片），说明书中适应人群增加了</a:t>
              </a:r>
              <a:r>
                <a:rPr lang="en-US" altLang="zh-CN" sz="1600" dirty="0">
                  <a:solidFill>
                    <a:schemeClr val="tx1"/>
                  </a:solidFill>
                  <a:latin typeface="黑体" panose="02010609060101010101" charset="-122"/>
                  <a:ea typeface="黑体" panose="02010609060101010101" charset="-122"/>
                  <a:cs typeface="黑体" panose="02010609060101010101" charset="-122"/>
                  <a:sym typeface="+mn-ea"/>
                </a:rPr>
                <a:t>2-12</a:t>
              </a:r>
              <a:r>
                <a:rPr lang="zh-CN" altLang="en-US" sz="1600" dirty="0">
                  <a:solidFill>
                    <a:schemeClr val="tx1"/>
                  </a:solidFill>
                  <a:latin typeface="黑体" panose="02010609060101010101" charset="-122"/>
                  <a:ea typeface="黑体" panose="02010609060101010101" charset="-122"/>
                  <a:cs typeface="黑体" panose="02010609060101010101" charset="-122"/>
                  <a:sym typeface="+mn-ea"/>
                </a:rPr>
                <a:t>岁患儿</a:t>
              </a:r>
              <a:endParaRPr lang="zh-CN" altLang="en-US" sz="1600" dirty="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9" name="圆角矩形 8"/>
            <p:cNvSpPr/>
            <p:nvPr>
              <p:custDataLst>
                <p:tags r:id="rId6"/>
              </p:custDataLst>
            </p:nvPr>
          </p:nvSpPr>
          <p:spPr>
            <a:xfrm>
              <a:off x="1242" y="5455"/>
              <a:ext cx="7186" cy="2001"/>
            </a:xfrm>
            <a:prstGeom prst="roundRect">
              <a:avLst/>
            </a:prstGeom>
            <a:solidFill>
              <a:srgbClr val="ABDBCD"/>
            </a:solidFill>
          </p:spPr>
          <p:style>
            <a:lnRef idx="3">
              <a:schemeClr val="lt1"/>
            </a:lnRef>
            <a:fillRef idx="1">
              <a:schemeClr val="accent5"/>
            </a:fillRef>
            <a:effectRef idx="1">
              <a:schemeClr val="accent5"/>
            </a:effectRef>
            <a:fontRef idx="minor">
              <a:schemeClr val="lt1"/>
            </a:fontRef>
          </p:style>
          <p:txBody>
            <a:bodyPr rtlCol="0" anchor="ctr"/>
            <a:p>
              <a:pPr marL="252095" indent="-457200" algn="l" latinLnBrk="0">
                <a:lnSpc>
                  <a:spcPct val="150000"/>
                </a:lnSpc>
              </a:pPr>
              <a:r>
                <a:rPr sz="1600" dirty="0">
                  <a:solidFill>
                    <a:schemeClr val="tx1"/>
                  </a:solidFill>
                  <a:latin typeface="黑体" panose="02010609060101010101" charset="-122"/>
                  <a:ea typeface="黑体" panose="02010609060101010101" charset="-122"/>
                  <a:cs typeface="黑体" panose="02010609060101010101" charset="-122"/>
                  <a:sym typeface="+mn-ea"/>
                </a:rPr>
                <a:t>2. </a:t>
              </a:r>
              <a:r>
                <a:rPr lang="zh-CN" altLang="en-US" sz="1600" dirty="0">
                  <a:solidFill>
                    <a:schemeClr val="tx1"/>
                  </a:solidFill>
                  <a:latin typeface="黑体" panose="02010609060101010101" charset="-122"/>
                  <a:ea typeface="黑体" panose="02010609060101010101" charset="-122"/>
                  <a:cs typeface="黑体" panose="02010609060101010101" charset="-122"/>
                  <a:sym typeface="+mn-ea"/>
                </a:rPr>
                <a:t>相比于口服常释剂型（如依巴斯汀片），依巴斯汀口服溶液</a:t>
              </a:r>
              <a:r>
                <a:rPr lang="zh-CN" altLang="en-US" sz="1600" dirty="0">
                  <a:solidFill>
                    <a:schemeClr val="tx1"/>
                  </a:solidFill>
                  <a:latin typeface="黑体" panose="02010609060101010101" charset="-122"/>
                  <a:ea typeface="黑体" panose="02010609060101010101" charset="-122"/>
                  <a:cs typeface="黑体" panose="02010609060101010101" charset="-122"/>
                  <a:sym typeface="+mn-ea"/>
                </a:rPr>
                <a:t>适用于吞咽困难的患者</a:t>
              </a:r>
              <a:endParaRPr lang="zh-CN" sz="1600" dirty="0">
                <a:solidFill>
                  <a:schemeClr val="tx1"/>
                </a:solidFill>
                <a:latin typeface="黑体" panose="02010609060101010101" charset="-122"/>
                <a:ea typeface="黑体" panose="02010609060101010101" charset="-122"/>
                <a:cs typeface="黑体" panose="02010609060101010101" charset="-122"/>
                <a:sym typeface="+mn-ea"/>
              </a:endParaRPr>
            </a:p>
          </p:txBody>
        </p:sp>
      </p:grpSp>
      <p:sp>
        <p:nvSpPr>
          <p:cNvPr id="19" name="圆角矩形 18"/>
          <p:cNvSpPr/>
          <p:nvPr>
            <p:custDataLst>
              <p:tags r:id="rId7"/>
            </p:custDataLst>
          </p:nvPr>
        </p:nvSpPr>
        <p:spPr>
          <a:xfrm>
            <a:off x="842010" y="4535170"/>
            <a:ext cx="4582795" cy="1590675"/>
          </a:xfrm>
          <a:prstGeom prst="roundRect">
            <a:avLst/>
          </a:prstGeom>
          <a:solidFill>
            <a:srgbClr val="ABDBCD"/>
          </a:solidFill>
        </p:spPr>
        <p:style>
          <a:lnRef idx="3">
            <a:schemeClr val="lt1"/>
          </a:lnRef>
          <a:fillRef idx="1">
            <a:schemeClr val="accent5"/>
          </a:fillRef>
          <a:effectRef idx="1">
            <a:schemeClr val="accent5"/>
          </a:effectRef>
          <a:fontRef idx="minor">
            <a:schemeClr val="lt1"/>
          </a:fontRef>
        </p:style>
        <p:txBody>
          <a:bodyPr rtlCol="0" anchor="ctr"/>
          <a:p>
            <a:pPr marL="252095" indent="-457200">
              <a:lnSpc>
                <a:spcPct val="150000"/>
              </a:lnSpc>
            </a:pPr>
            <a:r>
              <a:rPr sz="1600" dirty="0">
                <a:solidFill>
                  <a:schemeClr val="tx1"/>
                </a:solidFill>
                <a:latin typeface="黑体" panose="02010609060101010101" charset="-122"/>
                <a:ea typeface="黑体" panose="02010609060101010101" charset="-122"/>
                <a:cs typeface="黑体" panose="02010609060101010101" charset="-122"/>
                <a:sym typeface="+mn-ea"/>
              </a:rPr>
              <a:t>3.</a:t>
            </a:r>
            <a:r>
              <a:rPr lang="en-US" sz="1600" dirty="0">
                <a:solidFill>
                  <a:schemeClr val="tx1"/>
                </a:solidFill>
                <a:latin typeface="黑体" panose="02010609060101010101" charset="-122"/>
                <a:ea typeface="黑体" panose="02010609060101010101" charset="-122"/>
                <a:cs typeface="黑体" panose="02010609060101010101" charset="-122"/>
                <a:sym typeface="+mn-ea"/>
              </a:rPr>
              <a:t> </a:t>
            </a:r>
            <a:r>
              <a:rPr lang="zh-CN" altLang="en-US" sz="1600" dirty="0">
                <a:solidFill>
                  <a:schemeClr val="tx1"/>
                </a:solidFill>
                <a:latin typeface="黑体" panose="02010609060101010101" charset="-122"/>
                <a:ea typeface="黑体" panose="02010609060101010101" charset="-122"/>
                <a:cs typeface="黑体" panose="02010609060101010101" charset="-122"/>
                <a:sym typeface="+mn-ea"/>
              </a:rPr>
              <a:t>相比于口服常释剂型（如依巴斯汀片），依巴斯汀口服溶液说明书增加了</a:t>
            </a:r>
            <a:r>
              <a:rPr lang="en-US" altLang="zh-CN" sz="1600" dirty="0">
                <a:solidFill>
                  <a:schemeClr val="tx1"/>
                </a:solidFill>
                <a:latin typeface="黑体" panose="02010609060101010101" charset="-122"/>
                <a:ea typeface="黑体" panose="02010609060101010101" charset="-122"/>
                <a:cs typeface="黑体" panose="02010609060101010101" charset="-122"/>
                <a:sym typeface="+mn-ea"/>
              </a:rPr>
              <a:t>2-12</a:t>
            </a:r>
            <a:r>
              <a:rPr lang="zh-CN" altLang="en-US" sz="1600" dirty="0">
                <a:solidFill>
                  <a:schemeClr val="tx1"/>
                </a:solidFill>
                <a:latin typeface="黑体" panose="02010609060101010101" charset="-122"/>
                <a:ea typeface="黑体" panose="02010609060101010101" charset="-122"/>
                <a:cs typeface="黑体" panose="02010609060101010101" charset="-122"/>
                <a:sym typeface="+mn-ea"/>
              </a:rPr>
              <a:t>岁儿童不同年龄段的用法用量，剂量准确，</a:t>
            </a:r>
            <a:r>
              <a:rPr sz="1600" dirty="0" err="1">
                <a:solidFill>
                  <a:schemeClr val="tx1"/>
                </a:solidFill>
                <a:latin typeface="黑体" panose="02010609060101010101" charset="-122"/>
                <a:ea typeface="黑体" panose="02010609060101010101" charset="-122"/>
                <a:cs typeface="黑体" panose="02010609060101010101" charset="-122"/>
                <a:sym typeface="+mn-ea"/>
              </a:rPr>
              <a:t>避免了</a:t>
            </a:r>
            <a:r>
              <a:rPr lang="zh-CN" altLang="en-US" sz="1600" dirty="0">
                <a:solidFill>
                  <a:schemeClr val="tx1"/>
                </a:solidFill>
                <a:latin typeface="黑体" panose="02010609060101010101" charset="-122"/>
                <a:ea typeface="黑体" panose="02010609060101010101" charset="-122"/>
                <a:cs typeface="黑体" panose="02010609060101010101" charset="-122"/>
                <a:sym typeface="+mn-ea"/>
              </a:rPr>
              <a:t>固体剂型分剂量</a:t>
            </a:r>
            <a:r>
              <a:rPr lang="zh-CN" altLang="en-US" sz="1600" dirty="0">
                <a:solidFill>
                  <a:schemeClr val="tx1"/>
                </a:solidFill>
                <a:latin typeface="黑体" panose="02010609060101010101" charset="-122"/>
                <a:ea typeface="黑体" panose="02010609060101010101" charset="-122"/>
                <a:cs typeface="黑体" panose="02010609060101010101" charset="-122"/>
                <a:sym typeface="+mn-ea"/>
              </a:rPr>
              <a:t>服用的不便</a:t>
            </a:r>
            <a:endParaRPr lang="zh-CN" altLang="en-US" sz="1600" dirty="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23" name="右箭头 22"/>
          <p:cNvSpPr/>
          <p:nvPr/>
        </p:nvSpPr>
        <p:spPr>
          <a:xfrm>
            <a:off x="5916295" y="1865630"/>
            <a:ext cx="731520" cy="607060"/>
          </a:xfrm>
          <a:prstGeom prst="rightArrow">
            <a:avLst/>
          </a:prstGeom>
          <a:solidFill>
            <a:srgbClr val="ABDBCD"/>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latin typeface="黑体" panose="02010609060101010101" charset="-122"/>
              <a:ea typeface="黑体" panose="02010609060101010101" charset="-122"/>
            </a:endParaRPr>
          </a:p>
        </p:txBody>
      </p:sp>
      <p:grpSp>
        <p:nvGrpSpPr>
          <p:cNvPr id="24" name="组合 23"/>
          <p:cNvGrpSpPr/>
          <p:nvPr/>
        </p:nvGrpSpPr>
        <p:grpSpPr>
          <a:xfrm>
            <a:off x="7187693" y="1584499"/>
            <a:ext cx="4680840" cy="4274238"/>
            <a:chOff x="12197" y="4053"/>
            <a:chExt cx="7298" cy="5764"/>
          </a:xfrm>
          <a:solidFill>
            <a:srgbClr val="00739F"/>
          </a:solidFill>
        </p:grpSpPr>
        <p:sp>
          <p:nvSpPr>
            <p:cNvPr id="25" name="圆角矩形 24"/>
            <p:cNvSpPr/>
            <p:nvPr>
              <p:custDataLst>
                <p:tags r:id="rId8"/>
              </p:custDataLst>
            </p:nvPr>
          </p:nvSpPr>
          <p:spPr>
            <a:xfrm>
              <a:off x="12197" y="4053"/>
              <a:ext cx="7076" cy="1217"/>
            </a:xfrm>
            <a:prstGeom prst="roundRect">
              <a:avLst/>
            </a:prstGeom>
            <a:solidFill>
              <a:srgbClr val="ABDBCD"/>
            </a:solidFill>
          </p:spPr>
          <p:style>
            <a:lnRef idx="3">
              <a:schemeClr val="lt1"/>
            </a:lnRef>
            <a:fillRef idx="1">
              <a:schemeClr val="accent5"/>
            </a:fillRef>
            <a:effectRef idx="1">
              <a:schemeClr val="accent5"/>
            </a:effectRef>
            <a:fontRef idx="minor">
              <a:schemeClr val="lt1"/>
            </a:fontRef>
          </p:style>
          <p:txBody>
            <a:bodyPr rtlCol="0" anchor="ctr"/>
            <a:p>
              <a:pPr marL="252095" indent="-406400" algn="l" latinLnBrk="0">
                <a:lnSpc>
                  <a:spcPct val="150000"/>
                </a:lnSpc>
                <a:extLst>
                  <a:ext uri="{35155182-B16C-46BC-9424-99874614C6A1}">
                    <wpsdc:indentchars xmlns:wpsdc="http://www.wps.cn/officeDocument/2017/drawingmlCustomData" val="-200" checksum="1563227874"/>
                  </a:ext>
                </a:extLst>
              </a:pPr>
              <a:r>
                <a:rPr lang="zh-CN" altLang="en-US" sz="1600" dirty="0">
                  <a:solidFill>
                    <a:schemeClr val="tx1"/>
                  </a:solidFill>
                  <a:latin typeface="黑体" panose="02010609060101010101" charset="-122"/>
                  <a:ea typeface="黑体" panose="02010609060101010101" charset="-122"/>
                  <a:cs typeface="黑体" panose="02010609060101010101" charset="-122"/>
                  <a:sym typeface="+mn-ea"/>
                </a:rPr>
                <a:t>覆盖2-12岁低龄儿童，适用人群更广</a:t>
              </a:r>
              <a:endParaRPr lang="zh-CN" altLang="en-US" sz="1600" dirty="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26" name="圆角矩形 25"/>
            <p:cNvSpPr/>
            <p:nvPr>
              <p:custDataLst>
                <p:tags r:id="rId9"/>
              </p:custDataLst>
            </p:nvPr>
          </p:nvSpPr>
          <p:spPr>
            <a:xfrm>
              <a:off x="12197" y="6106"/>
              <a:ext cx="7118" cy="1498"/>
            </a:xfrm>
            <a:prstGeom prst="roundRect">
              <a:avLst/>
            </a:prstGeom>
            <a:solidFill>
              <a:srgbClr val="ABDBCD"/>
            </a:solidFill>
          </p:spPr>
          <p:style>
            <a:lnRef idx="3">
              <a:schemeClr val="lt1"/>
            </a:lnRef>
            <a:fillRef idx="1">
              <a:schemeClr val="accent5"/>
            </a:fillRef>
            <a:effectRef idx="1">
              <a:schemeClr val="accent5"/>
            </a:effectRef>
            <a:fontRef idx="minor">
              <a:schemeClr val="lt1"/>
            </a:fontRef>
          </p:style>
          <p:txBody>
            <a:bodyPr rtlCol="0" anchor="ctr"/>
            <a:p>
              <a:pPr marL="252095" indent="-457200" algn="l" latinLnBrk="0">
                <a:lnSpc>
                  <a:spcPct val="150000"/>
                </a:lnSpc>
              </a:pPr>
              <a:r>
                <a:rPr lang="zh-CN" altLang="en-US" sz="1600" dirty="0">
                  <a:solidFill>
                    <a:schemeClr val="tx1"/>
                  </a:solidFill>
                  <a:latin typeface="黑体" panose="02010609060101010101" charset="-122"/>
                  <a:ea typeface="黑体" panose="02010609060101010101" charset="-122"/>
                  <a:cs typeface="微软雅黑" panose="020B0503020204020204" charset="-122"/>
                  <a:sym typeface="+mn-ea"/>
                </a:rPr>
                <a:t>对吞咽</a:t>
              </a:r>
              <a:r>
                <a:rPr lang="zh-CN" altLang="en-US" sz="1600" dirty="0">
                  <a:solidFill>
                    <a:schemeClr val="tx1"/>
                  </a:solidFill>
                  <a:latin typeface="黑体" panose="02010609060101010101" charset="-122"/>
                  <a:ea typeface="黑体" panose="02010609060101010101" charset="-122"/>
                  <a:cs typeface="微软雅黑" panose="020B0503020204020204" charset="-122"/>
                  <a:sym typeface="+mn-ea"/>
                </a:rPr>
                <a:t>困难人群更为友好</a:t>
              </a:r>
              <a:endParaRPr lang="zh-CN" altLang="en-US" sz="1600" dirty="0">
                <a:solidFill>
                  <a:schemeClr val="tx1"/>
                </a:solidFill>
                <a:latin typeface="黑体" panose="02010609060101010101" charset="-122"/>
                <a:ea typeface="黑体" panose="02010609060101010101" charset="-122"/>
                <a:cs typeface="微软雅黑" panose="020B0503020204020204" charset="-122"/>
                <a:sym typeface="+mn-ea"/>
              </a:endParaRPr>
            </a:p>
          </p:txBody>
        </p:sp>
        <p:sp>
          <p:nvSpPr>
            <p:cNvPr id="27" name="圆角矩形 26"/>
            <p:cNvSpPr/>
            <p:nvPr>
              <p:custDataLst>
                <p:tags r:id="rId10"/>
              </p:custDataLst>
            </p:nvPr>
          </p:nvSpPr>
          <p:spPr>
            <a:xfrm>
              <a:off x="12197" y="8392"/>
              <a:ext cx="7298" cy="1425"/>
            </a:xfrm>
            <a:prstGeom prst="roundRect">
              <a:avLst/>
            </a:prstGeom>
            <a:solidFill>
              <a:srgbClr val="ABDBCD"/>
            </a:solidFill>
          </p:spPr>
          <p:style>
            <a:lnRef idx="3">
              <a:schemeClr val="lt1"/>
            </a:lnRef>
            <a:fillRef idx="1">
              <a:schemeClr val="accent5"/>
            </a:fillRef>
            <a:effectRef idx="1">
              <a:schemeClr val="accent5"/>
            </a:effectRef>
            <a:fontRef idx="minor">
              <a:schemeClr val="lt1"/>
            </a:fontRef>
          </p:style>
          <p:txBody>
            <a:bodyPr rtlCol="0" anchor="ctr"/>
            <a:p>
              <a:pPr indent="-457200" algn="l" fontAlgn="auto">
                <a:lnSpc>
                  <a:spcPct val="150000"/>
                </a:lnSpc>
              </a:pPr>
              <a:r>
                <a:rPr lang="zh-CN" altLang="en-US" sz="1600" dirty="0">
                  <a:solidFill>
                    <a:schemeClr val="tx1"/>
                  </a:solidFill>
                  <a:latin typeface="黑体" panose="02010609060101010101" charset="-122"/>
                  <a:ea typeface="黑体" panose="02010609060101010101" charset="-122"/>
                  <a:sym typeface="+mn-ea"/>
                </a:rPr>
                <a:t>可根据患儿不同年龄段，灵活调整用药剂量，依从性更好</a:t>
              </a:r>
              <a:endParaRPr lang="zh-CN" altLang="en-US" sz="1600" dirty="0">
                <a:solidFill>
                  <a:schemeClr val="tx1"/>
                </a:solidFill>
                <a:latin typeface="黑体" panose="02010609060101010101" charset="-122"/>
                <a:ea typeface="黑体" panose="02010609060101010101" charset="-122"/>
                <a:sym typeface="+mn-ea"/>
              </a:endParaRPr>
            </a:p>
          </p:txBody>
        </p:sp>
      </p:grpSp>
      <p:sp>
        <p:nvSpPr>
          <p:cNvPr id="28" name="右箭头 27"/>
          <p:cNvSpPr/>
          <p:nvPr/>
        </p:nvSpPr>
        <p:spPr>
          <a:xfrm>
            <a:off x="5916295" y="3261995"/>
            <a:ext cx="731520" cy="607060"/>
          </a:xfrm>
          <a:prstGeom prst="rightArrow">
            <a:avLst/>
          </a:prstGeom>
          <a:solidFill>
            <a:srgbClr val="ABDBCD"/>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latin typeface="黑体" panose="02010609060101010101" charset="-122"/>
              <a:ea typeface="黑体" panose="02010609060101010101" charset="-122"/>
            </a:endParaRPr>
          </a:p>
        </p:txBody>
      </p:sp>
      <p:sp>
        <p:nvSpPr>
          <p:cNvPr id="29" name="右箭头 28"/>
          <p:cNvSpPr/>
          <p:nvPr/>
        </p:nvSpPr>
        <p:spPr>
          <a:xfrm>
            <a:off x="5916295" y="4957445"/>
            <a:ext cx="731520" cy="607060"/>
          </a:xfrm>
          <a:prstGeom prst="rightArrow">
            <a:avLst/>
          </a:prstGeom>
          <a:solidFill>
            <a:srgbClr val="ABDBCD"/>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latin typeface="黑体" panose="02010609060101010101" charset="-122"/>
              <a:ea typeface="黑体" panose="02010609060101010101"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24915" y="636588"/>
            <a:ext cx="9610090" cy="0"/>
            <a:chOff x="607784" y="3571981"/>
            <a:chExt cx="10976432" cy="0"/>
          </a:xfrm>
        </p:grpSpPr>
        <p:cxnSp>
          <p:nvCxnSpPr>
            <p:cNvPr id="12" name="直接连接符 18"/>
            <p:cNvCxnSpPr/>
            <p:nvPr>
              <p:custDataLst>
                <p:tags r:id="rId1"/>
              </p:custDataLst>
            </p:nvPr>
          </p:nvCxnSpPr>
          <p:spPr>
            <a:xfrm>
              <a:off x="8506916" y="3571981"/>
              <a:ext cx="3077300"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cxnSp>
          <p:nvCxnSpPr>
            <p:cNvPr id="13" name="直接连接符 19"/>
            <p:cNvCxnSpPr/>
            <p:nvPr>
              <p:custDataLst>
                <p:tags r:id="rId2"/>
              </p:custDataLst>
            </p:nvPr>
          </p:nvCxnSpPr>
          <p:spPr>
            <a:xfrm>
              <a:off x="607784" y="3571981"/>
              <a:ext cx="2929046" cy="0"/>
            </a:xfrm>
            <a:prstGeom prst="line">
              <a:avLst/>
            </a:prstGeom>
            <a:ln>
              <a:solidFill>
                <a:srgbClr val="0E9DA8"/>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custDataLst>
              <p:tags r:id="rId3"/>
            </p:custDataLst>
          </p:nvPr>
        </p:nvSpPr>
        <p:spPr>
          <a:xfrm>
            <a:off x="5560385" y="271145"/>
            <a:ext cx="1072515" cy="430530"/>
          </a:xfrm>
          <a:prstGeom prst="rect">
            <a:avLst/>
          </a:prstGeom>
          <a:noFill/>
        </p:spPr>
        <p:txBody>
          <a:bodyPr wrap="none" lIns="0" tIns="0" rIns="0" bIns="0">
            <a:spAutoFit/>
          </a:bodyPr>
          <a:lstStyle/>
          <a:p>
            <a:pPr algn="ctr">
              <a:defRPr/>
            </a:pPr>
            <a:r>
              <a:rPr lang="zh-CN" altLang="en-US" sz="2800" b="1" noProof="0" dirty="0">
                <a:ln>
                  <a:noFill/>
                </a:ln>
                <a:solidFill>
                  <a:srgbClr val="0E9DA8"/>
                </a:solidFill>
                <a:effectLst/>
                <a:uLnTx/>
                <a:uFillTx/>
                <a:latin typeface="Times New Roman" panose="02020603050405020304" pitchFamily="18" charset="0"/>
                <a:ea typeface="黑体" panose="02010609060101010101" charset="-122"/>
                <a:sym typeface="微软雅黑" panose="020B0503020204020204" charset="-122"/>
              </a:rPr>
              <a:t>公平性</a:t>
            </a:r>
            <a:endParaRPr lang="zh-CN" altLang="en-US" sz="2800" b="1" spc="300" dirty="0">
              <a:solidFill>
                <a:schemeClr val="accent5"/>
              </a:solidFill>
              <a:latin typeface="Times New Roman" panose="02020603050405020304" pitchFamily="18" charset="0"/>
              <a:ea typeface="黑体" panose="02010609060101010101" charset="-122"/>
              <a:cs typeface="Helvetica"/>
              <a:sym typeface="微软雅黑" panose="020B0503020204020204" charset="-122"/>
            </a:endParaRPr>
          </a:p>
        </p:txBody>
      </p:sp>
      <p:sp>
        <p:nvSpPr>
          <p:cNvPr id="16" name="矩形 15"/>
          <p:cNvSpPr/>
          <p:nvPr>
            <p:custDataLst>
              <p:tags r:id="rId4"/>
            </p:custDataLst>
          </p:nvPr>
        </p:nvSpPr>
        <p:spPr>
          <a:xfrm>
            <a:off x="678180" y="1542415"/>
            <a:ext cx="11211560" cy="75184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ea typeface="黑体" panose="02010609060101010101" charset="-122"/>
              <a:cs typeface="Times New Roman" panose="02020603050405020304" pitchFamily="18" charset="0"/>
              <a:sym typeface="+mn-lt"/>
            </a:endParaRPr>
          </a:p>
        </p:txBody>
      </p:sp>
      <p:sp>
        <p:nvSpPr>
          <p:cNvPr id="37" name="矩形: 圆角 5"/>
          <p:cNvSpPr/>
          <p:nvPr>
            <p:custDataLst>
              <p:tags r:id="rId5"/>
            </p:custDataLst>
          </p:nvPr>
        </p:nvSpPr>
        <p:spPr>
          <a:xfrm>
            <a:off x="678101" y="1168132"/>
            <a:ext cx="1654186" cy="374324"/>
          </a:xfrm>
          <a:prstGeom prst="roundRect">
            <a:avLst/>
          </a:prstGeom>
          <a:solidFill>
            <a:srgbClr val="0E9D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Times New Roman" panose="02020603050405020304" pitchFamily="18" charset="0"/>
                <a:ea typeface="黑体" panose="02010609060101010101" charset="-122"/>
                <a:cs typeface="+mn-ea"/>
                <a:sym typeface="+mn-lt"/>
              </a:rPr>
              <a:t>弥补目录短板</a:t>
            </a:r>
            <a:endParaRPr lang="zh-CN" altLang="en-US" sz="1600" b="1" dirty="0">
              <a:solidFill>
                <a:schemeClr val="bg1"/>
              </a:solidFill>
              <a:latin typeface="Times New Roman" panose="02020603050405020304" pitchFamily="18" charset="0"/>
              <a:ea typeface="黑体" panose="02010609060101010101" charset="-122"/>
              <a:cs typeface="+mn-ea"/>
              <a:sym typeface="+mn-lt"/>
            </a:endParaRPr>
          </a:p>
        </p:txBody>
      </p:sp>
      <p:sp>
        <p:nvSpPr>
          <p:cNvPr id="38" name="文本框 37"/>
          <p:cNvSpPr txBox="1"/>
          <p:nvPr>
            <p:custDataLst>
              <p:tags r:id="rId6"/>
            </p:custDataLst>
          </p:nvPr>
        </p:nvSpPr>
        <p:spPr>
          <a:xfrm>
            <a:off x="730250" y="1584325"/>
            <a:ext cx="11246485" cy="639445"/>
          </a:xfrm>
          <a:prstGeom prst="rect">
            <a:avLst/>
          </a:prstGeom>
          <a:noFill/>
          <a:ln>
            <a:noFill/>
          </a:ln>
        </p:spPr>
        <p:txBody>
          <a:bodyPr wrap="square" rtlCol="0" anchor="t" anchorCtr="0">
            <a:noAutofit/>
          </a:bodyPr>
          <a:lstStyle/>
          <a:p>
            <a:pPr marL="285750" indent="-285750" algn="l">
              <a:buFont typeface="Arial" panose="020B0604020202020204" pitchFamily="34" charset="0"/>
              <a:buChar char="•"/>
            </a:pPr>
            <a:r>
              <a:rPr lang="zh-CN" altLang="en-US" sz="1400" dirty="0">
                <a:latin typeface="Times New Roman" panose="02020603050405020304" pitchFamily="18" charset="0"/>
                <a:ea typeface="黑体" panose="02010609060101010101" charset="-122"/>
                <a:cs typeface="+mn-ea"/>
                <a:sym typeface="+mn-lt"/>
              </a:rPr>
              <a:t>可弥补目录内变应性鼻炎（AR）首选药物依巴斯汀无口服溶液剂型的短板，为临床用药提供新选择。</a:t>
            </a:r>
            <a:endParaRPr lang="zh-CN" altLang="en-US" sz="1400" dirty="0">
              <a:latin typeface="Times New Roman" panose="02020603050405020304" pitchFamily="18" charset="0"/>
              <a:ea typeface="黑体" panose="02010609060101010101" charset="-122"/>
              <a:cs typeface="+mn-ea"/>
              <a:sym typeface="+mn-lt"/>
            </a:endParaRPr>
          </a:p>
          <a:p>
            <a:pPr marL="285750" indent="-285750" algn="l">
              <a:buFont typeface="Arial" panose="020B0604020202020204" pitchFamily="34" charset="0"/>
              <a:buChar char="•"/>
            </a:pPr>
            <a:r>
              <a:rPr lang="zh-CN" altLang="en-US" sz="1400" dirty="0">
                <a:latin typeface="Times New Roman" panose="02020603050405020304" pitchFamily="18" charset="0"/>
                <a:ea typeface="黑体" panose="02010609060101010101" charset="-122"/>
                <a:cs typeface="+mn-ea"/>
                <a:sym typeface="+mn-lt"/>
              </a:rPr>
              <a:t>可弥补目录内依巴斯汀片剂无法满足2-12岁儿童治疗需求的短板。</a:t>
            </a:r>
            <a:endParaRPr lang="zh-CN" altLang="en-US" sz="1400" dirty="0">
              <a:latin typeface="Times New Roman" panose="02020603050405020304" pitchFamily="18" charset="0"/>
              <a:ea typeface="黑体" panose="02010609060101010101" charset="-122"/>
              <a:cs typeface="+mn-ea"/>
              <a:sym typeface="+mn-lt"/>
            </a:endParaRPr>
          </a:p>
          <a:p>
            <a:pPr marL="285750" indent="-285750" algn="l">
              <a:buFont typeface="Arial" panose="020B0604020202020204" pitchFamily="34" charset="0"/>
              <a:buChar char="•"/>
            </a:pPr>
            <a:r>
              <a:rPr lang="zh-CN" altLang="en-US" sz="1400" dirty="0">
                <a:latin typeface="Times New Roman" panose="02020603050405020304" pitchFamily="18" charset="0"/>
                <a:ea typeface="黑体" panose="02010609060101010101" charset="-122"/>
                <a:cs typeface="+mn-ea"/>
                <a:sym typeface="+mn-lt"/>
              </a:rPr>
              <a:t>可弥补目录内常规片剂等不适用于吞咽困难患者的临床用药局限。</a:t>
            </a:r>
            <a:endParaRPr lang="zh-CN" altLang="en-US" sz="1400" dirty="0">
              <a:latin typeface="Times New Roman" panose="02020603050405020304" pitchFamily="18" charset="0"/>
              <a:ea typeface="黑体" panose="02010609060101010101" charset="-122"/>
              <a:cs typeface="+mn-ea"/>
              <a:sym typeface="+mn-lt"/>
            </a:endParaRPr>
          </a:p>
        </p:txBody>
      </p:sp>
      <p:sp>
        <p:nvSpPr>
          <p:cNvPr id="39" name="矩形 38"/>
          <p:cNvSpPr/>
          <p:nvPr>
            <p:custDataLst>
              <p:tags r:id="rId7"/>
            </p:custDataLst>
          </p:nvPr>
        </p:nvSpPr>
        <p:spPr>
          <a:xfrm>
            <a:off x="678180" y="2689225"/>
            <a:ext cx="11210925" cy="825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ea typeface="黑体" panose="02010609060101010101" charset="-122"/>
              <a:cs typeface="Times New Roman" panose="02020603050405020304" pitchFamily="18" charset="0"/>
              <a:sym typeface="+mn-lt"/>
            </a:endParaRPr>
          </a:p>
        </p:txBody>
      </p:sp>
      <p:sp>
        <p:nvSpPr>
          <p:cNvPr id="41" name="矩形: 圆角 13"/>
          <p:cNvSpPr/>
          <p:nvPr>
            <p:custDataLst>
              <p:tags r:id="rId8"/>
            </p:custDataLst>
          </p:nvPr>
        </p:nvSpPr>
        <p:spPr>
          <a:xfrm>
            <a:off x="678101" y="2314996"/>
            <a:ext cx="1654186" cy="374324"/>
          </a:xfrm>
          <a:prstGeom prst="roundRect">
            <a:avLst/>
          </a:prstGeom>
          <a:solidFill>
            <a:srgbClr val="0E9D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Times New Roman" panose="02020603050405020304" pitchFamily="18" charset="0"/>
                <a:ea typeface="黑体" panose="02010609060101010101" charset="-122"/>
                <a:cs typeface="+mn-ea"/>
                <a:sym typeface="+mn-lt"/>
              </a:rPr>
              <a:t>公共健康影响</a:t>
            </a:r>
            <a:endParaRPr lang="zh-CN" altLang="en-US" sz="1600" b="1" dirty="0">
              <a:solidFill>
                <a:schemeClr val="bg1"/>
              </a:solidFill>
              <a:latin typeface="Times New Roman" panose="02020603050405020304" pitchFamily="18" charset="0"/>
              <a:ea typeface="黑体" panose="02010609060101010101" charset="-122"/>
              <a:cs typeface="+mn-ea"/>
              <a:sym typeface="+mn-lt"/>
            </a:endParaRPr>
          </a:p>
        </p:txBody>
      </p:sp>
      <p:sp>
        <p:nvSpPr>
          <p:cNvPr id="42" name="文本框 41"/>
          <p:cNvSpPr txBox="1"/>
          <p:nvPr>
            <p:custDataLst>
              <p:tags r:id="rId9"/>
            </p:custDataLst>
          </p:nvPr>
        </p:nvSpPr>
        <p:spPr>
          <a:xfrm>
            <a:off x="729615" y="2775585"/>
            <a:ext cx="11159490" cy="737235"/>
          </a:xfrm>
          <a:prstGeom prst="rect">
            <a:avLst/>
          </a:prstGeom>
          <a:noFill/>
          <a:ln>
            <a:noFill/>
          </a:ln>
        </p:spPr>
        <p:txBody>
          <a:bodyPr wrap="square" rtlCol="0" anchor="t" anchorCtr="0">
            <a:spAutoFit/>
          </a:bodyPr>
          <a:lstStyle/>
          <a:p>
            <a:pPr marL="285750" indent="-285750">
              <a:buFont typeface="Arial" panose="020B0604020202020204" pitchFamily="34" charset="0"/>
              <a:buChar char="•"/>
            </a:pPr>
            <a:r>
              <a:rPr sz="1400" dirty="0">
                <a:latin typeface="Times New Roman" panose="02020603050405020304" pitchFamily="18" charset="0"/>
                <a:ea typeface="黑体" panose="02010609060101010101" charset="-122"/>
                <a:cs typeface="Times New Roman" panose="02020603050405020304" pitchFamily="18" charset="0"/>
                <a:sym typeface="+mn-lt"/>
              </a:rPr>
              <a:t>AR 除给患者造成身心伤害外，其对社会经济的影响也日益引起关注。韩国2007年AR的直接花费为2.7亿美元，在所有疾病中位列第10，高于哮喘的花费。AR可导致工作效率下降20%-30%。我国AR患者每年的平均费用为1539元/人，估计全国AR患者总费用为3268亿元</a:t>
            </a:r>
            <a:r>
              <a:rPr lang="zh-CN" sz="1400" dirty="0">
                <a:latin typeface="Times New Roman" panose="02020603050405020304" pitchFamily="18" charset="0"/>
                <a:ea typeface="黑体" panose="02010609060101010101" charset="-122"/>
                <a:cs typeface="Times New Roman" panose="02020603050405020304" pitchFamily="18" charset="0"/>
                <a:sym typeface="+mn-lt"/>
              </a:rPr>
              <a:t>。</a:t>
            </a:r>
            <a:endParaRPr sz="1400" dirty="0">
              <a:latin typeface="Times New Roman" panose="02020603050405020304" pitchFamily="18" charset="0"/>
              <a:ea typeface="黑体" panose="02010609060101010101" charset="-122"/>
              <a:cs typeface="Times New Roman" panose="02020603050405020304" pitchFamily="18" charset="0"/>
              <a:sym typeface="+mn-lt"/>
            </a:endParaRPr>
          </a:p>
          <a:p>
            <a:pPr marL="285750" indent="-285750">
              <a:buFont typeface="Arial" panose="020B0604020202020204" pitchFamily="34" charset="0"/>
              <a:buChar char="•"/>
            </a:pPr>
            <a:r>
              <a:rPr lang="zh-CN" altLang="en-US" sz="14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lt"/>
              </a:rPr>
              <a:t>依巴斯汀口服溶液治疗过敏性鼻炎显著提高生存质量，有效率高，可降低患者就医频次，减轻患者痛苦和经济负担，带来显著的社会价值。</a:t>
            </a:r>
            <a:endParaRPr lang="zh-CN" altLang="en-US" sz="1400" dirty="0">
              <a:solidFill>
                <a:schemeClr val="tx1"/>
              </a:solidFill>
              <a:latin typeface="Times New Roman" panose="02020603050405020304" pitchFamily="18" charset="0"/>
              <a:ea typeface="黑体" panose="02010609060101010101" charset="-122"/>
              <a:cs typeface="Times New Roman" panose="02020603050405020304" pitchFamily="18" charset="0"/>
              <a:sym typeface="+mn-lt"/>
            </a:endParaRPr>
          </a:p>
        </p:txBody>
      </p:sp>
      <p:sp>
        <p:nvSpPr>
          <p:cNvPr id="43" name="矩形 42"/>
          <p:cNvSpPr/>
          <p:nvPr>
            <p:custDataLst>
              <p:tags r:id="rId10"/>
            </p:custDataLst>
          </p:nvPr>
        </p:nvSpPr>
        <p:spPr>
          <a:xfrm>
            <a:off x="678180" y="3937635"/>
            <a:ext cx="11211560" cy="10198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ea typeface="黑体" panose="02010609060101010101" charset="-122"/>
              <a:cs typeface="Times New Roman" panose="02020603050405020304" pitchFamily="18" charset="0"/>
              <a:sym typeface="+mn-lt"/>
            </a:endParaRPr>
          </a:p>
        </p:txBody>
      </p:sp>
      <p:sp>
        <p:nvSpPr>
          <p:cNvPr id="45" name="矩形: 圆角 16"/>
          <p:cNvSpPr/>
          <p:nvPr>
            <p:custDataLst>
              <p:tags r:id="rId11"/>
            </p:custDataLst>
          </p:nvPr>
        </p:nvSpPr>
        <p:spPr>
          <a:xfrm>
            <a:off x="674291" y="3567868"/>
            <a:ext cx="1654186" cy="374324"/>
          </a:xfrm>
          <a:prstGeom prst="roundRect">
            <a:avLst/>
          </a:prstGeom>
          <a:solidFill>
            <a:srgbClr val="0E9D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Times New Roman" panose="02020603050405020304" pitchFamily="18" charset="0"/>
                <a:ea typeface="黑体" panose="02010609060101010101" charset="-122"/>
                <a:cs typeface="+mn-ea"/>
                <a:sym typeface="+mn-lt"/>
              </a:rPr>
              <a:t>保基本</a:t>
            </a:r>
            <a:endParaRPr lang="zh-CN" altLang="en-US" sz="1600" b="1" dirty="0">
              <a:solidFill>
                <a:schemeClr val="bg1"/>
              </a:solidFill>
              <a:latin typeface="Times New Roman" panose="02020603050405020304" pitchFamily="18" charset="0"/>
              <a:ea typeface="黑体" panose="02010609060101010101" charset="-122"/>
              <a:cs typeface="+mn-ea"/>
              <a:sym typeface="+mn-lt"/>
            </a:endParaRPr>
          </a:p>
        </p:txBody>
      </p:sp>
      <p:sp>
        <p:nvSpPr>
          <p:cNvPr id="46" name="文本框 45"/>
          <p:cNvSpPr txBox="1"/>
          <p:nvPr>
            <p:custDataLst>
              <p:tags r:id="rId12"/>
            </p:custDataLst>
          </p:nvPr>
        </p:nvSpPr>
        <p:spPr>
          <a:xfrm>
            <a:off x="730250" y="3990340"/>
            <a:ext cx="11085830" cy="953135"/>
          </a:xfrm>
          <a:prstGeom prst="rect">
            <a:avLst/>
          </a:prstGeom>
          <a:noFill/>
          <a:ln>
            <a:noFill/>
          </a:ln>
        </p:spPr>
        <p:txBody>
          <a:bodyPr wrap="square" rtlCol="0" anchor="t" anchorCtr="0">
            <a:spAutoFit/>
          </a:bodyPr>
          <a:lstStyle/>
          <a:p>
            <a:pPr marL="285750" indent="-285750" algn="l">
              <a:buFont typeface="Arial" panose="020B0604020202020204" pitchFamily="34" charset="0"/>
              <a:buChar char="•"/>
            </a:pPr>
            <a:r>
              <a:rPr sz="1400" dirty="0" err="1">
                <a:latin typeface="Times New Roman" panose="02020603050405020304" pitchFamily="18" charset="0"/>
                <a:ea typeface="黑体" panose="02010609060101010101" charset="-122"/>
                <a:cs typeface="Times New Roman" panose="02020603050405020304" pitchFamily="18" charset="0"/>
                <a:sym typeface="+mn-lt"/>
              </a:rPr>
              <a:t>依巴斯汀口服溶液纳入医保，可以替代目录内其他剂型药物，成为儿童过敏性疾病患者治疗的临床必须药物，满足</a:t>
            </a:r>
            <a:r>
              <a:rPr lang="zh-CN" altLang="en-US" sz="1400" dirty="0">
                <a:latin typeface="Times New Roman" panose="02020603050405020304" pitchFamily="18" charset="0"/>
                <a:ea typeface="黑体" panose="02010609060101010101" charset="-122"/>
                <a:cs typeface="Times New Roman" panose="02020603050405020304" pitchFamily="18" charset="0"/>
                <a:sym typeface="+mn-lt"/>
              </a:rPr>
              <a:t>儿童</a:t>
            </a:r>
            <a:r>
              <a:rPr sz="1400" dirty="0" err="1">
                <a:latin typeface="Times New Roman" panose="02020603050405020304" pitchFamily="18" charset="0"/>
                <a:ea typeface="黑体" panose="02010609060101010101" charset="-122"/>
                <a:cs typeface="Times New Roman" panose="02020603050405020304" pitchFamily="18" charset="0"/>
                <a:sym typeface="+mn-lt"/>
              </a:rPr>
              <a:t>的给药需求，降低患者疾病负担</a:t>
            </a:r>
            <a:r>
              <a:rPr lang="zh-CN" altLang="en-US" sz="1400" dirty="0">
                <a:latin typeface="Times New Roman" panose="02020603050405020304" pitchFamily="18" charset="0"/>
                <a:ea typeface="黑体" panose="02010609060101010101" charset="-122"/>
                <a:cs typeface="Times New Roman" panose="02020603050405020304" pitchFamily="18" charset="0"/>
                <a:sym typeface="+mn-lt"/>
              </a:rPr>
              <a:t>。</a:t>
            </a:r>
            <a:endParaRPr sz="1400" dirty="0">
              <a:latin typeface="Times New Roman" panose="02020603050405020304" pitchFamily="18" charset="0"/>
              <a:ea typeface="黑体" panose="02010609060101010101" charset="-122"/>
              <a:cs typeface="Times New Roman" panose="02020603050405020304" pitchFamily="18" charset="0"/>
              <a:sym typeface="+mn-lt"/>
            </a:endParaRPr>
          </a:p>
          <a:p>
            <a:pPr marL="285750" indent="-285750" algn="l">
              <a:buFont typeface="Arial" panose="020B0604020202020204" pitchFamily="34" charset="0"/>
              <a:buChar char="•"/>
            </a:pPr>
            <a:r>
              <a:rPr sz="1400" dirty="0" err="1">
                <a:latin typeface="Times New Roman" panose="02020603050405020304" pitchFamily="18" charset="0"/>
                <a:ea typeface="黑体" panose="02010609060101010101" charset="-122"/>
                <a:cs typeface="Times New Roman" panose="02020603050405020304" pitchFamily="18" charset="0"/>
                <a:sym typeface="+mn-lt"/>
              </a:rPr>
              <a:t>依巴斯汀口服溶液纳入医保，可弥补目录内片剂等不适于吞咽</a:t>
            </a:r>
            <a:r>
              <a:rPr lang="zh-CN" altLang="en-US" sz="1400" dirty="0">
                <a:latin typeface="Times New Roman" panose="02020603050405020304" pitchFamily="18" charset="0"/>
                <a:ea typeface="黑体" panose="02010609060101010101" charset="-122"/>
                <a:cs typeface="Times New Roman" panose="02020603050405020304" pitchFamily="18" charset="0"/>
                <a:sym typeface="+mn-lt"/>
              </a:rPr>
              <a:t>困难</a:t>
            </a:r>
            <a:r>
              <a:rPr sz="1400" dirty="0" err="1">
                <a:latin typeface="Times New Roman" panose="02020603050405020304" pitchFamily="18" charset="0"/>
                <a:ea typeface="黑体" panose="02010609060101010101" charset="-122"/>
                <a:cs typeface="Times New Roman" panose="02020603050405020304" pitchFamily="18" charset="0"/>
                <a:sym typeface="+mn-lt"/>
              </a:rPr>
              <a:t>患者</a:t>
            </a:r>
            <a:r>
              <a:rPr lang="zh-CN" sz="1400" dirty="0">
                <a:latin typeface="Times New Roman" panose="02020603050405020304" pitchFamily="18" charset="0"/>
                <a:ea typeface="黑体" panose="02010609060101010101" charset="-122"/>
                <a:cs typeface="Times New Roman" panose="02020603050405020304" pitchFamily="18" charset="0"/>
                <a:sym typeface="+mn-lt"/>
              </a:rPr>
              <a:t>的临床</a:t>
            </a:r>
            <a:r>
              <a:rPr lang="zh-CN" altLang="en-US" sz="1400" dirty="0">
                <a:latin typeface="Times New Roman" panose="02020603050405020304" pitchFamily="18" charset="0"/>
                <a:ea typeface="黑体" panose="02010609060101010101" charset="-122"/>
                <a:cs typeface="Times New Roman" panose="02020603050405020304" pitchFamily="18" charset="0"/>
                <a:sym typeface="+mn-lt"/>
              </a:rPr>
              <a:t>短板</a:t>
            </a:r>
            <a:r>
              <a:rPr sz="1400" dirty="0">
                <a:latin typeface="Times New Roman" panose="02020603050405020304" pitchFamily="18" charset="0"/>
                <a:ea typeface="黑体" panose="02010609060101010101" charset="-122"/>
                <a:cs typeface="Times New Roman" panose="02020603050405020304" pitchFamily="18" charset="0"/>
                <a:sym typeface="+mn-lt"/>
              </a:rPr>
              <a:t>，</a:t>
            </a:r>
            <a:r>
              <a:rPr sz="1400" dirty="0" err="1">
                <a:latin typeface="Times New Roman" panose="02020603050405020304" pitchFamily="18" charset="0"/>
                <a:ea typeface="黑体" panose="02010609060101010101" charset="-122"/>
                <a:cs typeface="Times New Roman" panose="02020603050405020304" pitchFamily="18" charset="0"/>
                <a:sym typeface="+mn-lt"/>
              </a:rPr>
              <a:t>增加吞咽</a:t>
            </a:r>
            <a:r>
              <a:rPr lang="zh-CN" altLang="en-US" sz="1400" dirty="0">
                <a:latin typeface="Times New Roman" panose="02020603050405020304" pitchFamily="18" charset="0"/>
                <a:ea typeface="黑体" panose="02010609060101010101" charset="-122"/>
                <a:cs typeface="Times New Roman" panose="02020603050405020304" pitchFamily="18" charset="0"/>
                <a:sym typeface="+mn-lt"/>
              </a:rPr>
              <a:t>困难</a:t>
            </a:r>
            <a:r>
              <a:rPr sz="1400" dirty="0" err="1">
                <a:latin typeface="Times New Roman" panose="02020603050405020304" pitchFamily="18" charset="0"/>
                <a:ea typeface="黑体" panose="02010609060101010101" charset="-122"/>
                <a:cs typeface="Times New Roman" panose="02020603050405020304" pitchFamily="18" charset="0"/>
                <a:sym typeface="+mn-lt"/>
              </a:rPr>
              <a:t>患者的用药选择</a:t>
            </a:r>
            <a:r>
              <a:rPr lang="zh-CN" altLang="en-US" sz="1400" dirty="0">
                <a:latin typeface="Times New Roman" panose="02020603050405020304" pitchFamily="18" charset="0"/>
                <a:ea typeface="黑体" panose="02010609060101010101" charset="-122"/>
                <a:cs typeface="Times New Roman" panose="02020603050405020304" pitchFamily="18" charset="0"/>
                <a:sym typeface="+mn-lt"/>
              </a:rPr>
              <a:t>。</a:t>
            </a:r>
            <a:endParaRPr sz="1400" dirty="0">
              <a:latin typeface="Times New Roman" panose="02020603050405020304" pitchFamily="18" charset="0"/>
              <a:ea typeface="黑体" panose="02010609060101010101" charset="-122"/>
              <a:cs typeface="Times New Roman" panose="02020603050405020304" pitchFamily="18" charset="0"/>
              <a:sym typeface="+mn-lt"/>
            </a:endParaRPr>
          </a:p>
          <a:p>
            <a:pPr marL="285750" indent="-285750" algn="l">
              <a:buFont typeface="Arial" panose="020B0604020202020204" pitchFamily="34" charset="0"/>
              <a:buChar char="•"/>
            </a:pPr>
            <a:r>
              <a:rPr sz="1400" dirty="0">
                <a:latin typeface="Times New Roman" panose="02020603050405020304" pitchFamily="18" charset="0"/>
                <a:ea typeface="黑体" panose="02010609060101010101" charset="-122"/>
                <a:cs typeface="Times New Roman" panose="02020603050405020304" pitchFamily="18" charset="0"/>
                <a:sym typeface="+mn-lt"/>
              </a:rPr>
              <a:t>纳入医保后可替代目录内已有品种，不增加医保负担，对医保基金影响有限、可控。</a:t>
            </a:r>
            <a:endParaRPr sz="1400" dirty="0">
              <a:latin typeface="Times New Roman" panose="02020603050405020304" pitchFamily="18" charset="0"/>
              <a:ea typeface="黑体" panose="02010609060101010101" charset="-122"/>
              <a:cs typeface="Times New Roman" panose="02020603050405020304" pitchFamily="18" charset="0"/>
              <a:sym typeface="+mn-lt"/>
            </a:endParaRPr>
          </a:p>
        </p:txBody>
      </p:sp>
      <p:sp>
        <p:nvSpPr>
          <p:cNvPr id="47" name="矩形 46"/>
          <p:cNvSpPr/>
          <p:nvPr>
            <p:custDataLst>
              <p:tags r:id="rId13"/>
            </p:custDataLst>
          </p:nvPr>
        </p:nvSpPr>
        <p:spPr>
          <a:xfrm>
            <a:off x="674370" y="5414645"/>
            <a:ext cx="11215370" cy="83185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ea typeface="黑体" panose="02010609060101010101" charset="-122"/>
              <a:cs typeface="Times New Roman" panose="02020603050405020304" pitchFamily="18" charset="0"/>
              <a:sym typeface="+mn-lt"/>
            </a:endParaRPr>
          </a:p>
        </p:txBody>
      </p:sp>
      <p:sp>
        <p:nvSpPr>
          <p:cNvPr id="48" name="矩形: 圆角 19"/>
          <p:cNvSpPr/>
          <p:nvPr>
            <p:custDataLst>
              <p:tags r:id="rId14"/>
            </p:custDataLst>
          </p:nvPr>
        </p:nvSpPr>
        <p:spPr>
          <a:xfrm>
            <a:off x="674371" y="5027855"/>
            <a:ext cx="1654186" cy="374324"/>
          </a:xfrm>
          <a:prstGeom prst="roundRect">
            <a:avLst/>
          </a:prstGeom>
          <a:solidFill>
            <a:srgbClr val="0E9D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Times New Roman" panose="02020603050405020304" pitchFamily="18" charset="0"/>
                <a:ea typeface="黑体" panose="02010609060101010101" charset="-122"/>
                <a:cs typeface="+mn-ea"/>
                <a:sym typeface="+mn-lt"/>
              </a:rPr>
              <a:t>临床管理难度</a:t>
            </a:r>
            <a:endParaRPr lang="zh-CN" altLang="en-US" sz="1600" b="1" dirty="0">
              <a:solidFill>
                <a:schemeClr val="bg1"/>
              </a:solidFill>
              <a:latin typeface="Times New Roman" panose="02020603050405020304" pitchFamily="18" charset="0"/>
              <a:ea typeface="黑体" panose="02010609060101010101" charset="-122"/>
              <a:cs typeface="+mn-ea"/>
              <a:sym typeface="+mn-lt"/>
            </a:endParaRPr>
          </a:p>
        </p:txBody>
      </p:sp>
      <p:sp>
        <p:nvSpPr>
          <p:cNvPr id="49" name="文本框 48"/>
          <p:cNvSpPr txBox="1"/>
          <p:nvPr>
            <p:custDataLst>
              <p:tags r:id="rId15"/>
            </p:custDataLst>
          </p:nvPr>
        </p:nvSpPr>
        <p:spPr>
          <a:xfrm>
            <a:off x="730250" y="5467350"/>
            <a:ext cx="11052175" cy="657225"/>
          </a:xfrm>
          <a:prstGeom prst="rect">
            <a:avLst/>
          </a:prstGeom>
          <a:noFill/>
          <a:ln>
            <a:noFill/>
          </a:ln>
        </p:spPr>
        <p:txBody>
          <a:bodyPr wrap="square" rtlCol="0" anchor="t" anchorCtr="0">
            <a:noAutofit/>
          </a:bodyPr>
          <a:lstStyle/>
          <a:p>
            <a:pPr marL="285750" indent="-285750" algn="l">
              <a:buFont typeface="Arial" panose="020B0604020202020204" pitchFamily="34" charset="0"/>
              <a:buChar char="•"/>
            </a:pPr>
            <a:r>
              <a:rPr lang="zh-CN" altLang="en-US" sz="1400" dirty="0">
                <a:latin typeface="Times New Roman" panose="02020603050405020304" pitchFamily="18" charset="0"/>
                <a:ea typeface="黑体" panose="02010609060101010101" charset="-122"/>
                <a:cs typeface="Times New Roman" panose="02020603050405020304" pitchFamily="18" charset="0"/>
                <a:sym typeface="+mn-lt"/>
              </a:rPr>
              <a:t>依巴斯汀口服溶液剂型，茴香味，一日一次，服用方便，依从性高。自上市以来，已累积数十年的临床合理用药经验和基础，不良反应发生情况较低，无安全性黑框警告，与同类药品相比，临床疗效更好，安全性更优。</a:t>
            </a:r>
            <a:endParaRPr lang="zh-CN" altLang="en-US" sz="1400" dirty="0">
              <a:latin typeface="Times New Roman" panose="02020603050405020304" pitchFamily="18" charset="0"/>
              <a:ea typeface="黑体" panose="02010609060101010101" charset="-122"/>
              <a:cs typeface="Times New Roman" panose="02020603050405020304" pitchFamily="18" charset="0"/>
              <a:sym typeface="+mn-lt"/>
            </a:endParaRPr>
          </a:p>
          <a:p>
            <a:pPr marL="285750" indent="-285750" algn="l">
              <a:buFont typeface="Arial" panose="020B0604020202020204" pitchFamily="34" charset="0"/>
              <a:buChar char="•"/>
            </a:pPr>
            <a:r>
              <a:rPr lang="zh-CN" altLang="en-US" sz="1400" dirty="0">
                <a:latin typeface="Times New Roman" panose="02020603050405020304" pitchFamily="18" charset="0"/>
                <a:ea typeface="黑体" panose="02010609060101010101" charset="-122"/>
                <a:cs typeface="Times New Roman" panose="02020603050405020304" pitchFamily="18" charset="0"/>
                <a:sym typeface="+mn-lt"/>
              </a:rPr>
              <a:t>依巴斯汀口服溶液适应症、患者类型规定明确，不存在超说明书使用和临床滥用风险，医保审核清晰，不会增加管理难度。</a:t>
            </a:r>
            <a:endParaRPr lang="zh-CN" altLang="en-US" sz="1400" dirty="0">
              <a:latin typeface="Times New Roman" panose="02020603050405020304" pitchFamily="18" charset="0"/>
              <a:ea typeface="黑体" panose="02010609060101010101" charset="-122"/>
              <a:cs typeface="Times New Roman" panose="02020603050405020304" pitchFamily="18" charset="0"/>
              <a:sym typeface="+mn-lt"/>
            </a:endParaRPr>
          </a:p>
        </p:txBody>
      </p:sp>
      <p:sp>
        <p:nvSpPr>
          <p:cNvPr id="5" name="文本框 37"/>
          <p:cNvSpPr txBox="1"/>
          <p:nvPr>
            <p:custDataLst>
              <p:tags r:id="rId16"/>
            </p:custDataLst>
          </p:nvPr>
        </p:nvSpPr>
        <p:spPr>
          <a:xfrm>
            <a:off x="614680" y="647700"/>
            <a:ext cx="11167745" cy="565785"/>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000" b="1" dirty="0">
                <a:solidFill>
                  <a:srgbClr val="FF0000"/>
                </a:solidFill>
                <a:latin typeface="Times New Roman" panose="02020603050405020304" pitchFamily="18" charset="0"/>
                <a:ea typeface="黑体" panose="02010609060101010101" charset="-122"/>
                <a:cs typeface="+mn-ea"/>
                <a:sym typeface="+mn-lt"/>
              </a:rPr>
              <a:t>依巴斯汀口服溶液能弥补目录内儿童及吞咽困难</a:t>
            </a:r>
            <a:r>
              <a:rPr lang="zh-CN" altLang="en-US" sz="2000" b="1" dirty="0">
                <a:solidFill>
                  <a:srgbClr val="FF0000"/>
                </a:solidFill>
                <a:latin typeface="Times New Roman" panose="02020603050405020304" pitchFamily="18" charset="0"/>
                <a:ea typeface="黑体" panose="02010609060101010101" charset="-122"/>
                <a:cs typeface="+mn-ea"/>
                <a:sym typeface="+mn-lt"/>
              </a:rPr>
              <a:t>患者用药选择性少的短板，增加患者的用药选择</a:t>
            </a:r>
            <a:endParaRPr lang="zh-CN" altLang="en-US" sz="2000" b="1" dirty="0">
              <a:solidFill>
                <a:srgbClr val="FF0000"/>
              </a:solidFill>
              <a:latin typeface="Times New Roman" panose="02020603050405020304" pitchFamily="18" charset="0"/>
              <a:ea typeface="黑体" panose="02010609060101010101" charset="-122"/>
              <a:cs typeface="+mn-ea"/>
              <a:sym typeface="+mn-lt"/>
            </a:endParaRPr>
          </a:p>
        </p:txBody>
      </p:sp>
      <p:grpSp>
        <p:nvGrpSpPr>
          <p:cNvPr id="8" name="组合 7"/>
          <p:cNvGrpSpPr/>
          <p:nvPr/>
        </p:nvGrpSpPr>
        <p:grpSpPr>
          <a:xfrm>
            <a:off x="323215" y="6312535"/>
            <a:ext cx="2947035" cy="444500"/>
            <a:chOff x="509" y="9941"/>
            <a:chExt cx="4641" cy="700"/>
          </a:xfrm>
        </p:grpSpPr>
        <p:sp>
          <p:nvSpPr>
            <p:cNvPr id="14" name="文本框 13"/>
            <p:cNvSpPr txBox="1"/>
            <p:nvPr/>
          </p:nvSpPr>
          <p:spPr>
            <a:xfrm>
              <a:off x="1572" y="9941"/>
              <a:ext cx="3579" cy="701"/>
            </a:xfrm>
            <a:prstGeom prst="rect">
              <a:avLst/>
            </a:prstGeom>
            <a:noFill/>
          </p:spPr>
          <p:txBody>
            <a:bodyPr wrap="square" rtlCol="0">
              <a:noAutofit/>
            </a:bodyPr>
            <a:lstStyle/>
            <a:p>
              <a:r>
                <a:rPr lang="zh-CN" altLang="en-US" sz="2000" b="1">
                  <a:solidFill>
                    <a:schemeClr val="tx1">
                      <a:lumMod val="50000"/>
                      <a:lumOff val="50000"/>
                    </a:schemeClr>
                  </a:solidFill>
                  <a:latin typeface="思源黑体 CN Heavy" panose="020B0A00000000000000" charset="-122"/>
                  <a:ea typeface="思源黑体 CN Heavy" panose="020B0A00000000000000" charset="-122"/>
                </a:rPr>
                <a:t>依巴斯汀口服溶液</a:t>
              </a:r>
              <a:endParaRPr lang="zh-CN" altLang="en-US" sz="2000" b="1">
                <a:solidFill>
                  <a:schemeClr val="tx1">
                    <a:lumMod val="50000"/>
                    <a:lumOff val="50000"/>
                  </a:schemeClr>
                </a:solidFill>
                <a:latin typeface="思源黑体 CN Heavy" panose="020B0A00000000000000" charset="-122"/>
                <a:ea typeface="思源黑体 CN Heavy" panose="020B0A00000000000000" charset="-122"/>
              </a:endParaRPr>
            </a:p>
          </p:txBody>
        </p:sp>
        <p:pic>
          <p:nvPicPr>
            <p:cNvPr id="17" name="图片 16" descr="微信图片_20240704100716"/>
            <p:cNvPicPr>
              <a:picLocks noChangeAspect="1"/>
            </p:cNvPicPr>
            <p:nvPr/>
          </p:nvPicPr>
          <p:blipFill>
            <a:blip r:embed="rId17"/>
            <a:stretch>
              <a:fillRect/>
            </a:stretch>
          </p:blipFill>
          <p:spPr>
            <a:xfrm>
              <a:off x="509" y="9976"/>
              <a:ext cx="879" cy="567"/>
            </a:xfrm>
            <a:prstGeom prst="rect">
              <a:avLst/>
            </a:prstGeom>
          </p:spPr>
        </p:pic>
        <p:cxnSp>
          <p:nvCxnSpPr>
            <p:cNvPr id="18" name="直接连接符 17"/>
            <p:cNvCxnSpPr/>
            <p:nvPr/>
          </p:nvCxnSpPr>
          <p:spPr>
            <a:xfrm flipH="1">
              <a:off x="1556" y="9983"/>
              <a:ext cx="0" cy="567"/>
            </a:xfrm>
            <a:prstGeom prst="line">
              <a:avLst/>
            </a:prstGeom>
            <a:ln w="2857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Tree>
  </p:cSld>
  <p:clrMapOvr>
    <a:masterClrMapping/>
  </p:clrMapOvr>
  <p:transition/>
</p:sld>
</file>

<file path=ppt/tags/tag1.xml><?xml version="1.0" encoding="utf-8"?>
<p:tagLst xmlns:p="http://schemas.openxmlformats.org/presentationml/2006/main">
  <p:tag name="KSO_WM_UNIT_ISCONTENTSTITLE" val="0"/>
  <p:tag name="KSO_WM_UNIT_TEXTBOXSTYLE_SHAPETYPE" val="0"/>
  <p:tag name="KSO_WM_UNIT_TEXTBOXSTYLE_TEMPLATETYPE" val="1"/>
  <p:tag name="KSO_WM_UNIT_PRESET_TEXT" val="单击此处输入正文标题内容"/>
  <p:tag name="KSO_WM_UNIT_NOCLEAR" val="1"/>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mixed20201883_184*f*1"/>
  <p:tag name="KSO_WM_TEMPLATE_CATEGORY" val="mixed"/>
  <p:tag name="KSO_WM_TEMPLATE_INDEX" val="20201883"/>
  <p:tag name="KSO_WM_UNIT_LAYERLEVEL" val="1"/>
  <p:tag name="KSO_WM_TAG_VERSION" val="1.0"/>
  <p:tag name="KSO_WM_BEAUTIFY_FLAG" val="#wm#"/>
  <p:tag name="KSO_WM_UNIT_TEXTBOXSTYLE_GUID" val="{7b3bc14a-d4f2-4288-a7b3-e256850468fa}"/>
  <p:tag name="KSO_WM_UNIT_TEXTBOXSTYLE_TYPE" val="3"/>
  <p:tag name="KSO_WM_UNIT_TEXT_FILL_FORE_SCHEMECOLOR_INDEX_BRIGHTNESS" val="0.25"/>
  <p:tag name="KSO_WM_UNIT_TEXT_FILL_FORE_SCHEMECOLOR_INDEX" val="13"/>
  <p:tag name="KSO_WM_UNIT_TEXT_FILL_TYPE" val="1"/>
</p:tagLst>
</file>

<file path=ppt/tags/tag10.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11.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12.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13.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14.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15.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16.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17.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18.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180.7984251968504,&quot;width&quot;:1342.4}"/>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TABLE_BEAUTIFY" val="smartTable{d83042e4-859a-4806-8685-a6b82492d61b}"/>
  <p:tag name="TABLE_ENDDRAG_ORIGIN_RECT" val="606*424"/>
  <p:tag name="TABLE_ENDDRAG_RECT" val="304*85*606*424"/>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360.6,&quot;left&quot;:56.5,&quot;top&quot;:110.25,&quot;width&quot;:883.5638944128686}"/>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UNIT_TEXTBOXSTYLE_SHAPETYPE" val="1"/>
  <p:tag name="KSO_WM_UNIT_TEXTBOXSTYLE_ADJUSTLEFT" val="0_-28.25"/>
  <p:tag name="KSO_WM_UNIT_TEXTBOXSTYLE_ADJUSTTOP" val="0_-20.84999"/>
  <p:tag name="KSO_WM_UNIT_TEXTBOXSTYLE_ADJUSTWIDTH" val="100_53.80002"/>
  <p:tag name="KSO_WM_UNIT_TEXTBOXSTYLE_ADJUSTHEIGTH" val="100_41.75"/>
  <p:tag name="KSO_WM_UNIT_HIGHLIGHT" val="0"/>
  <p:tag name="KSO_WM_UNIT_COMPATIBLE" val="0"/>
  <p:tag name="KSO_WM_UNIT_DIAGRAM_ISNUMVISUAL" val="0"/>
  <p:tag name="KSO_WM_UNIT_DIAGRAM_ISREFERUNIT" val="0"/>
  <p:tag name="KSO_WM_UNIT_TYPE" val="i"/>
  <p:tag name="KSO_WM_UNIT_INDEX" val="3"/>
  <p:tag name="KSO_WM_UNIT_ID" val="mixed20201941_304*i*3"/>
  <p:tag name="KSO_WM_TEMPLATE_CATEGORY" val="mixed"/>
  <p:tag name="KSO_WM_TEMPLATE_INDEX" val="20201941"/>
  <p:tag name="KSO_WM_UNIT_LAYERLEVEL" val="1"/>
  <p:tag name="KSO_WM_TAG_VERSION" val="1.0"/>
  <p:tag name="KSO_WM_BEAUTIFY_FLAG" val=""/>
  <p:tag name="KSO_WM_UNIT_TEXTBOXSTYLE_GUID" val="{4af028c4-535b-4c56-b0ec-67b0fdf3e159}"/>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55.xml><?xml version="1.0" encoding="utf-8"?>
<p:tagLst xmlns:p="http://schemas.openxmlformats.org/presentationml/2006/main">
  <p:tag name="KSO_WM_UNIT_TEXTBOXSTYLE_SHAPETYPE" val="1"/>
  <p:tag name="KSO_WM_UNIT_TEXTBOXSTYLE_ADJUSTLEFT" val="0_-28.25"/>
  <p:tag name="KSO_WM_UNIT_TEXTBOXSTYLE_ADJUSTTOP" val="0_-20.84999"/>
  <p:tag name="KSO_WM_UNIT_TEXTBOXSTYLE_ADJUSTWIDTH" val="100_53.80002"/>
  <p:tag name="KSO_WM_UNIT_TEXTBOXSTYLE_ADJUSTHEIGTH" val="100_41.75"/>
  <p:tag name="KSO_WM_UNIT_HIGHLIGHT" val="0"/>
  <p:tag name="KSO_WM_UNIT_COMPATIBLE" val="0"/>
  <p:tag name="KSO_WM_UNIT_DIAGRAM_ISNUMVISUAL" val="0"/>
  <p:tag name="KSO_WM_UNIT_DIAGRAM_ISREFERUNIT" val="0"/>
  <p:tag name="KSO_WM_UNIT_TYPE" val="i"/>
  <p:tag name="KSO_WM_UNIT_INDEX" val="3"/>
  <p:tag name="KSO_WM_UNIT_ID" val="mixed20201941_304*i*3"/>
  <p:tag name="KSO_WM_TEMPLATE_CATEGORY" val="mixed"/>
  <p:tag name="KSO_WM_TEMPLATE_INDEX" val="20201941"/>
  <p:tag name="KSO_WM_UNIT_LAYERLEVEL" val="1"/>
  <p:tag name="KSO_WM_TAG_VERSION" val="1.0"/>
  <p:tag name="KSO_WM_BEAUTIFY_FLAG" val=""/>
  <p:tag name="KSO_WM_UNIT_TEXTBOXSTYLE_GUID" val="{4af028c4-535b-4c56-b0ec-67b0fdf3e159}"/>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60.xml><?xml version="1.0" encoding="utf-8"?>
<p:tagLst xmlns:p="http://schemas.openxmlformats.org/presentationml/2006/main">
  <p:tag name="KSO_WM_BEAUTIFY_FLAG" val=""/>
  <p:tag name="KSO_WM_UNIT_TABLE_BEAUTIFY" val="smartTable{238d1f4c-8b8b-4442-a383-8a0013843dc9}"/>
  <p:tag name="TABLE_ENDDRAG_ORIGIN_RECT" val="930*338"/>
  <p:tag name="TABLE_ENDDRAG_RECT" val="10*148*930*338"/>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 name="KSO_WM_DIAGRAM_VIRTUALLY_FRAME" val="{&quot;height&quot;:360.6,&quot;left&quot;:56.5,&quot;top&quot;:110.25,&quot;width&quot;:883.5638944128686}"/>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PP_MARK_KEY" val="1500d06c-f59b-45ad-8a66-f41698fcba20"/>
  <p:tag name="COMMONDATA" val="eyJoZGlkIjoiODBjN2I2YjQ1ZTZiNGFhNTIwNWZkNjEyNGYxMTg1MTEifQ=="/>
  <p:tag name="RESOURCE_RECORD_KEY" val="{&quot;70&quot;:[3330498,3318315,3317060]}"/>
  <p:tag name="commondata" val="eyJoZGlkIjoiNjgzNzQ2MDVlZTBhODZlNTZmZjY3MTdmOTk2NzRjYW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3926</Words>
  <Application>WPS 演示</Application>
  <PresentationFormat>宽屏</PresentationFormat>
  <Paragraphs>278</Paragraphs>
  <Slides>10</Slides>
  <Notes>9</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10</vt:i4>
      </vt:variant>
    </vt:vector>
  </HeadingPairs>
  <TitlesOfParts>
    <vt:vector size="26" baseType="lpstr">
      <vt:lpstr>Arial</vt:lpstr>
      <vt:lpstr>宋体</vt:lpstr>
      <vt:lpstr>Wingdings</vt:lpstr>
      <vt:lpstr>Segoe UI</vt:lpstr>
      <vt:lpstr>微软雅黑</vt:lpstr>
      <vt:lpstr>Times New Roman</vt:lpstr>
      <vt:lpstr>黑体</vt:lpstr>
      <vt:lpstr>思源黑体 CN Heavy</vt:lpstr>
      <vt:lpstr>Helvetica</vt:lpstr>
      <vt:lpstr>思源黑体 CN Bold</vt:lpstr>
      <vt:lpstr>Wingdings</vt:lpstr>
      <vt:lpstr>Calibri</vt:lpstr>
      <vt:lpstr>Arial</vt:lpstr>
      <vt:lpstr>等线</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Zhaomr</dc:creator>
  <cp:lastModifiedBy>yang'q'f</cp:lastModifiedBy>
  <cp:revision>246</cp:revision>
  <dcterms:created xsi:type="dcterms:W3CDTF">2023-06-14T01:46:00Z</dcterms:created>
  <dcterms:modified xsi:type="dcterms:W3CDTF">2024-07-12T03:40:30Z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F3D820E0503044AE8B10C5FF35C1CF33_12</vt:lpwstr>
  </property>
  <property fmtid="{D5CDD505-2E9C-101B-9397-08002B2CF9AE}" pid="3" name="KSOProductBuildVer">
    <vt:lpwstr>2052-12.1.0.17140</vt:lpwstr>
  </property>
</Properties>
</file>