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15"/>
  </p:handoutMasterIdLst>
  <p:sldIdLst>
    <p:sldId id="256" r:id="rId3"/>
    <p:sldId id="257" r:id="rId4"/>
    <p:sldId id="271" r:id="rId5"/>
    <p:sldId id="273" r:id="rId7"/>
    <p:sldId id="274" r:id="rId8"/>
    <p:sldId id="275" r:id="rId9"/>
    <p:sldId id="276" r:id="rId10"/>
    <p:sldId id="277" r:id="rId11"/>
    <p:sldId id="278" r:id="rId12"/>
    <p:sldId id="280" r:id="rId13"/>
    <p:sldId id="270" r:id="rId14"/>
  </p:sldIdLst>
  <p:sldSz cx="24384000" cy="13716000"/>
  <p:notesSz cx="6858000" cy="9144000"/>
  <p:custDataLst>
    <p:tags r:id="rId20"/>
  </p:custDataLst>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243840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40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40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40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40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40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40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40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40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yki Xu" initials="A" lastIdx="67" clrIdx="0"/>
  <p:cmAuthor id="2" name="Peter Q. Yang" initials="PQY" lastIdx="4" clrIdx="1"/>
  <p:cmAuthor id="3" name="Administrator"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3B92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gs" Target="tags/tag3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Administrator\Desktop\&#23459;&#20256;&#36164;&#26009;\DA&#25968;&#25454;.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Administrator\Desktop\&#23459;&#20256;&#36164;&#26009;\DA&#25968;&#25454;.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Administrator\Desktop\&#23459;&#20256;&#36164;&#26009;\DA&#25968;&#25454;.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Administrator\Desktop\&#23459;&#20256;&#36164;&#26009;\DA&#25968;&#25454;.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Administrator\Desktop\&#23459;&#20256;&#36164;&#26009;\DA&#25968;&#25454;.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Administrator\Desktop\&#23459;&#20256;&#36164;&#26009;\DA&#25968;&#2545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米索VS缩宫素!$B$4</c:f>
              <c:strCache>
                <c:ptCount val="1"/>
                <c:pt idx="0">
                  <c:v>米索前列醇</c:v>
                </c:pt>
              </c:strCache>
            </c:strRef>
          </c:tx>
          <c:spPr>
            <a:solidFill>
              <a:schemeClr val="accent1"/>
            </a:solidFill>
            <a:ln>
              <a:noFill/>
            </a:ln>
            <a:effectLst/>
          </c:spPr>
          <c:invertIfNegative val="0"/>
          <c:dLbls>
            <c:dLbl>
              <c:idx val="1"/>
              <c:layout/>
              <c:tx>
                <c:rich>
                  <a:bodyPr rot="0" spcFirstLastPara="1" vertOverflow="ellipsis" vert="horz" wrap="square" lIns="38100" tIns="19050" rIns="38100" bIns="19050" anchor="ctr" anchorCtr="1"/>
                  <a:lstStyle/>
                  <a:p>
                    <a:pPr defTabSz="914400">
                      <a:defRPr lang="zh-CN" sz="2000" b="0" i="0" u="none" strike="noStrike" kern="1200" baseline="0">
                        <a:solidFill>
                          <a:schemeClr val="tx1">
                            <a:lumMod val="75000"/>
                            <a:lumOff val="25000"/>
                          </a:schemeClr>
                        </a:solidFill>
                        <a:latin typeface="微软雅黑" panose="020B0503020204020204" charset="-122"/>
                        <a:ea typeface="微软雅黑" panose="020B0503020204020204" charset="-122"/>
                        <a:cs typeface="+mn-cs"/>
                      </a:defRPr>
                    </a:pPr>
                    <a:r>
                      <a:rPr sz="2000"/>
                      <a:t>8.03</a:t>
                    </a:r>
                    <a:r>
                      <a:rPr lang="en-US" altLang="zh-CN" sz="2000"/>
                      <a:t>*</a:t>
                    </a:r>
                    <a:endParaRPr lang="en-US" altLang="zh-CN" sz="2000"/>
                  </a:p>
                </c:rich>
              </c:tx>
              <c:dLblPos val="outEnd"/>
              <c:showLegendKey val="0"/>
              <c:showVal val="1"/>
              <c:showCatName val="0"/>
              <c:showSerName val="0"/>
              <c:showPercent val="0"/>
              <c:showBubbleSize val="0"/>
              <c:extLst>
                <c:ext xmlns:c15="http://schemas.microsoft.com/office/drawing/2012/chart" uri="{CE6537A1-D6FC-4f65-9D91-7224C49458BB}"/>
              </c:extLst>
            </c:dLbl>
            <c:dLbl>
              <c:idx val="2"/>
              <c:layout/>
              <c:tx>
                <c:rich>
                  <a:bodyPr rot="0" spcFirstLastPara="1" vertOverflow="ellipsis" vert="horz" wrap="square" lIns="38100" tIns="19050" rIns="38100" bIns="19050" anchor="ctr" anchorCtr="1"/>
                  <a:lstStyle/>
                  <a:p>
                    <a:pPr defTabSz="914400">
                      <a:defRPr lang="zh-CN" sz="2000" b="0" i="0" u="none" strike="noStrike" kern="1200" baseline="0">
                        <a:solidFill>
                          <a:schemeClr val="tx1">
                            <a:lumMod val="75000"/>
                            <a:lumOff val="25000"/>
                          </a:schemeClr>
                        </a:solidFill>
                        <a:latin typeface="微软雅黑" panose="020B0503020204020204" charset="-122"/>
                        <a:ea typeface="微软雅黑" panose="020B0503020204020204" charset="-122"/>
                        <a:cs typeface="+mn-cs"/>
                      </a:defRPr>
                    </a:pPr>
                    <a:r>
                      <a:rPr sz="2000"/>
                      <a:t>5.28</a:t>
                    </a:r>
                    <a:r>
                      <a:rPr lang="en-US" altLang="zh-CN" sz="2000"/>
                      <a:t>*</a:t>
                    </a:r>
                    <a:endParaRPr lang="en-US" altLang="zh-CN" sz="200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2000" b="0" i="0" u="none" strike="noStrike" kern="1200" baseline="0">
                    <a:solidFill>
                      <a:schemeClr val="tx1">
                        <a:lumMod val="75000"/>
                        <a:lumOff val="25000"/>
                      </a:schemeClr>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米索VS缩宫素!$C$3:$E$3</c:f>
              <c:strCache>
                <c:ptCount val="3"/>
                <c:pt idx="0">
                  <c:v>诱发缩宫时间*</c:v>
                </c:pt>
                <c:pt idx="1">
                  <c:v>用药至分娩时间*</c:v>
                </c:pt>
                <c:pt idx="2">
                  <c:v>阴道总产程*</c:v>
                </c:pt>
              </c:strCache>
            </c:strRef>
          </c:cat>
          <c:val>
            <c:numRef>
              <c:f>米索VS缩宫素!$C$4:$E$4</c:f>
              <c:numCache>
                <c:formatCode>General</c:formatCode>
                <c:ptCount val="3"/>
                <c:pt idx="0">
                  <c:v>3.1</c:v>
                </c:pt>
                <c:pt idx="1">
                  <c:v>8.03</c:v>
                </c:pt>
                <c:pt idx="2">
                  <c:v>5.28</c:v>
                </c:pt>
              </c:numCache>
            </c:numRef>
          </c:val>
        </c:ser>
        <c:ser>
          <c:idx val="1"/>
          <c:order val="1"/>
          <c:tx>
            <c:strRef>
              <c:f>米索VS缩宫素!$B$5</c:f>
              <c:strCache>
                <c:ptCount val="1"/>
                <c:pt idx="0">
                  <c:v>缩宫素</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2000" b="0" i="0" u="none" strike="noStrike" kern="1200" baseline="0">
                    <a:solidFill>
                      <a:schemeClr val="tx1">
                        <a:lumMod val="75000"/>
                        <a:lumOff val="25000"/>
                      </a:schemeClr>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米索VS缩宫素!$C$3:$E$3</c:f>
              <c:strCache>
                <c:ptCount val="3"/>
                <c:pt idx="0">
                  <c:v>诱发缩宫时间*</c:v>
                </c:pt>
                <c:pt idx="1">
                  <c:v>用药至分娩时间*</c:v>
                </c:pt>
                <c:pt idx="2">
                  <c:v>阴道总产程*</c:v>
                </c:pt>
              </c:strCache>
            </c:strRef>
          </c:cat>
          <c:val>
            <c:numRef>
              <c:f>米索VS缩宫素!$C$5:$E$5</c:f>
              <c:numCache>
                <c:formatCode>General</c:formatCode>
                <c:ptCount val="3"/>
                <c:pt idx="0">
                  <c:v>5.9</c:v>
                </c:pt>
                <c:pt idx="1">
                  <c:v>14.13</c:v>
                </c:pt>
                <c:pt idx="2">
                  <c:v>8.97</c:v>
                </c:pt>
              </c:numCache>
            </c:numRef>
          </c:val>
        </c:ser>
        <c:dLbls>
          <c:showLegendKey val="0"/>
          <c:showVal val="1"/>
          <c:showCatName val="0"/>
          <c:showSerName val="0"/>
          <c:showPercent val="0"/>
          <c:showBubbleSize val="0"/>
        </c:dLbls>
        <c:gapWidth val="219"/>
        <c:overlap val="-27"/>
        <c:axId val="646419871"/>
        <c:axId val="650471967"/>
      </c:barChart>
      <c:catAx>
        <c:axId val="646419871"/>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2000" b="0" i="0" u="none" strike="noStrike" kern="1200" baseline="0">
                <a:solidFill>
                  <a:schemeClr val="tx1">
                    <a:lumMod val="65000"/>
                    <a:lumOff val="35000"/>
                  </a:schemeClr>
                </a:solidFill>
                <a:latin typeface="+mn-lt"/>
                <a:ea typeface="+mn-ea"/>
                <a:cs typeface="+mn-cs"/>
              </a:defRPr>
            </a:pPr>
          </a:p>
        </c:txPr>
        <c:crossAx val="650471967"/>
        <c:crosses val="autoZero"/>
        <c:auto val="1"/>
        <c:lblAlgn val="ctr"/>
        <c:lblOffset val="100"/>
        <c:noMultiLvlLbl val="0"/>
      </c:catAx>
      <c:valAx>
        <c:axId val="65047196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2000" b="0" i="0" u="none" strike="noStrike" kern="1200" baseline="0">
                <a:solidFill>
                  <a:schemeClr val="tx1">
                    <a:lumMod val="65000"/>
                    <a:lumOff val="35000"/>
                  </a:schemeClr>
                </a:solidFill>
                <a:latin typeface="+mn-lt"/>
                <a:ea typeface="+mn-ea"/>
                <a:cs typeface="+mn-cs"/>
              </a:defRPr>
            </a:pPr>
          </a:p>
        </c:txPr>
        <c:crossAx val="646419871"/>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20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1" vertOverflow="ellipsis" vert="horz" wrap="square" anchor="ctr" anchorCtr="1"/>
          <a:lstStyle/>
          <a:p>
            <a:pPr>
              <a:defRPr lang="zh-CN" sz="2000" b="0" i="0" u="none" strike="noStrike" kern="1200" baseline="0">
                <a:solidFill>
                  <a:schemeClr val="tx1">
                    <a:lumMod val="65000"/>
                    <a:lumOff val="35000"/>
                  </a:schemeClr>
                </a:solidFill>
                <a:latin typeface="+mn-lt"/>
                <a:ea typeface="+mn-ea"/>
                <a:cs typeface="+mn-cs"/>
              </a:defRPr>
            </a:pPr>
          </a:p>
        </c:txPr>
      </c:legendEntry>
      <c:layout>
        <c:manualLayout>
          <c:xMode val="edge"/>
          <c:yMode val="edge"/>
          <c:x val="0.0803781714785652"/>
          <c:y val="0.0607633420822397"/>
          <c:w val="0.322576771653543"/>
          <c:h val="0.277199620880723"/>
        </c:manualLayout>
      </c:layout>
      <c:overlay val="0"/>
      <c:spPr>
        <a:noFill/>
        <a:ln>
          <a:noFill/>
        </a:ln>
        <a:effectLst/>
      </c:spPr>
      <c:txPr>
        <a:bodyPr rot="0" spcFirstLastPara="1" vertOverflow="ellipsis" vert="horz" wrap="square" anchor="ctr" anchorCtr="1"/>
        <a:lstStyle/>
        <a:p>
          <a:pPr>
            <a:defRPr lang="zh-CN" sz="20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w="9525" cap="flat" cmpd="sng" algn="ctr">
      <a:noFill/>
      <a:round/>
    </a:ln>
    <a:effectLst/>
  </c:spPr>
  <c:txPr>
    <a:bodyPr/>
    <a:lstStyle/>
    <a:p>
      <a:pPr>
        <a:defRPr lang="zh-CN" sz="20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米索VS缩宫素!$F$4</c:f>
              <c:strCache>
                <c:ptCount val="1"/>
                <c:pt idx="0">
                  <c:v>米索前列醇</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chemeClr val="tx1">
                        <a:lumMod val="75000"/>
                        <a:lumOff val="25000"/>
                      </a:schemeClr>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米索VS缩宫素!$G$3</c:f>
              <c:strCache>
                <c:ptCount val="1"/>
                <c:pt idx="0">
                  <c:v>引产成功率*</c:v>
                </c:pt>
              </c:strCache>
            </c:strRef>
          </c:cat>
          <c:val>
            <c:numRef>
              <c:f>米索VS缩宫素!$G$4</c:f>
              <c:numCache>
                <c:formatCode>0.00%</c:formatCode>
                <c:ptCount val="1"/>
                <c:pt idx="0">
                  <c:v>0.909</c:v>
                </c:pt>
              </c:numCache>
            </c:numRef>
          </c:val>
        </c:ser>
        <c:ser>
          <c:idx val="1"/>
          <c:order val="1"/>
          <c:tx>
            <c:strRef>
              <c:f>米索VS缩宫素!$F$5</c:f>
              <c:strCache>
                <c:ptCount val="1"/>
                <c:pt idx="0">
                  <c:v>缩宫素</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2000" b="0" i="0" u="none" strike="noStrike" kern="1200" baseline="0">
                    <a:solidFill>
                      <a:schemeClr val="tx1">
                        <a:lumMod val="75000"/>
                        <a:lumOff val="25000"/>
                      </a:schemeClr>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米索VS缩宫素!$G$3</c:f>
              <c:strCache>
                <c:ptCount val="1"/>
                <c:pt idx="0">
                  <c:v>引产成功率*</c:v>
                </c:pt>
              </c:strCache>
            </c:strRef>
          </c:cat>
          <c:val>
            <c:numRef>
              <c:f>米索VS缩宫素!$G$5</c:f>
              <c:numCache>
                <c:formatCode>0.00%</c:formatCode>
                <c:ptCount val="1"/>
                <c:pt idx="0">
                  <c:v>0.764</c:v>
                </c:pt>
              </c:numCache>
            </c:numRef>
          </c:val>
        </c:ser>
        <c:dLbls>
          <c:showLegendKey val="0"/>
          <c:showVal val="1"/>
          <c:showCatName val="0"/>
          <c:showSerName val="0"/>
          <c:showPercent val="0"/>
          <c:showBubbleSize val="0"/>
        </c:dLbls>
        <c:gapWidth val="219"/>
        <c:overlap val="-27"/>
        <c:axId val="646159887"/>
        <c:axId val="650457823"/>
      </c:barChart>
      <c:catAx>
        <c:axId val="646159887"/>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p>
        </c:txPr>
        <c:crossAx val="650457823"/>
        <c:crosses val="autoZero"/>
        <c:auto val="1"/>
        <c:lblAlgn val="ctr"/>
        <c:lblOffset val="100"/>
        <c:noMultiLvlLbl val="0"/>
      </c:catAx>
      <c:valAx>
        <c:axId val="650457823"/>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p>
        </c:txPr>
        <c:crossAx val="646159887"/>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54069879579456"/>
          <c:y val="0.0834685458989634"/>
          <c:w val="0.929552541239685"/>
          <c:h val="0.69549723550896"/>
        </c:manualLayout>
      </c:layout>
      <c:barChart>
        <c:barDir val="col"/>
        <c:grouping val="clustered"/>
        <c:varyColors val="0"/>
        <c:ser>
          <c:idx val="0"/>
          <c:order val="0"/>
          <c:tx>
            <c:strRef>
              <c:f>素米VS安慰剂!$B$1</c:f>
              <c:strCache>
                <c:ptCount val="1"/>
                <c:pt idx="0">
                  <c:v>  素米
(n=173)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800" b="0" i="0" u="none" strike="noStrike" kern="1200" baseline="0">
                    <a:solidFill>
                      <a:schemeClr val="tx1">
                        <a:lumMod val="75000"/>
                        <a:lumOff val="25000"/>
                      </a:schemeClr>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素米VS安慰剂!$A$2:$A$7</c:f>
              <c:strCache>
                <c:ptCount val="6"/>
                <c:pt idx="0">
                  <c:v>引产成功率*
</c:v>
                </c:pt>
                <c:pt idx="1">
                  <c:v>首次用药后12h内Bishop评分*
提高≥3分的比率</c:v>
                </c:pt>
                <c:pt idx="2">
                  <c:v>首次用药后24h内阴道分娩率*</c:v>
                </c:pt>
                <c:pt idx="3">
                  <c:v>首次用药后24h内的临产率*</c:v>
                </c:pt>
                <c:pt idx="4">
                  <c:v>使用催产素的比例</c:v>
                </c:pt>
                <c:pt idx="5">
                  <c:v>剖宫产率</c:v>
                </c:pt>
              </c:strCache>
            </c:strRef>
          </c:cat>
          <c:val>
            <c:numRef>
              <c:f>素米VS安慰剂!$B$2:$B$7</c:f>
              <c:numCache>
                <c:formatCode>0.00%</c:formatCode>
                <c:ptCount val="6"/>
                <c:pt idx="0">
                  <c:v>0.6416</c:v>
                </c:pt>
                <c:pt idx="1">
                  <c:v>0.4913</c:v>
                </c:pt>
                <c:pt idx="2">
                  <c:v>0.3295</c:v>
                </c:pt>
                <c:pt idx="3">
                  <c:v>0.526</c:v>
                </c:pt>
                <c:pt idx="4">
                  <c:v>0.2543</c:v>
                </c:pt>
                <c:pt idx="5">
                  <c:v>0.3931</c:v>
                </c:pt>
              </c:numCache>
            </c:numRef>
          </c:val>
        </c:ser>
        <c:ser>
          <c:idx val="1"/>
          <c:order val="1"/>
          <c:tx>
            <c:strRef>
              <c:f>素米VS安慰剂!$C$1</c:f>
              <c:strCache>
                <c:ptCount val="1"/>
                <c:pt idx="0">
                  <c:v>  安慰剂
(n=49)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800" b="0" i="0" u="none" strike="noStrike" kern="1200" baseline="0">
                    <a:solidFill>
                      <a:schemeClr val="tx1">
                        <a:lumMod val="75000"/>
                        <a:lumOff val="25000"/>
                      </a:schemeClr>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素米VS安慰剂!$A$2:$A$7</c:f>
              <c:strCache>
                <c:ptCount val="6"/>
                <c:pt idx="0">
                  <c:v>引产成功率*
</c:v>
                </c:pt>
                <c:pt idx="1">
                  <c:v>首次用药后12h内Bishop评分*
提高≥3分的比率</c:v>
                </c:pt>
                <c:pt idx="2">
                  <c:v>首次用药后24h内阴道分娩率*</c:v>
                </c:pt>
                <c:pt idx="3">
                  <c:v>首次用药后24h内的临产率*</c:v>
                </c:pt>
                <c:pt idx="4">
                  <c:v>使用催产素的比例</c:v>
                </c:pt>
                <c:pt idx="5">
                  <c:v>剖宫产率</c:v>
                </c:pt>
              </c:strCache>
            </c:strRef>
          </c:cat>
          <c:val>
            <c:numRef>
              <c:f>素米VS安慰剂!$C$2:$C$7</c:f>
              <c:numCache>
                <c:formatCode>0.00%</c:formatCode>
                <c:ptCount val="6"/>
                <c:pt idx="0">
                  <c:v>0.2245</c:v>
                </c:pt>
                <c:pt idx="1">
                  <c:v>0.1837</c:v>
                </c:pt>
                <c:pt idx="2">
                  <c:v>0.102</c:v>
                </c:pt>
                <c:pt idx="3">
                  <c:v>0.2041</c:v>
                </c:pt>
                <c:pt idx="4">
                  <c:v>0.3673</c:v>
                </c:pt>
                <c:pt idx="5">
                  <c:v>0.4898</c:v>
                </c:pt>
              </c:numCache>
            </c:numRef>
          </c:val>
        </c:ser>
        <c:dLbls>
          <c:showLegendKey val="0"/>
          <c:showVal val="1"/>
          <c:showCatName val="0"/>
          <c:showSerName val="0"/>
          <c:showPercent val="0"/>
          <c:showBubbleSize val="0"/>
        </c:dLbls>
        <c:gapWidth val="219"/>
        <c:overlap val="-27"/>
        <c:axId val="1556763119"/>
        <c:axId val="1446330415"/>
      </c:barChart>
      <c:catAx>
        <c:axId val="1556763119"/>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p>
        </c:txPr>
        <c:crossAx val="1446330415"/>
        <c:crosses val="autoZero"/>
        <c:auto val="1"/>
        <c:lblAlgn val="ctr"/>
        <c:lblOffset val="100"/>
        <c:noMultiLvlLbl val="0"/>
      </c:catAx>
      <c:valAx>
        <c:axId val="1446330415"/>
        <c:scaling>
          <c:orientation val="minMax"/>
        </c:scaling>
        <c:delete val="1"/>
        <c:axPos val="l"/>
        <c:majorGridlines>
          <c:spPr>
            <a:ln w="9525" cap="flat" cmpd="sng" algn="ctr">
              <a:noFill/>
              <a:round/>
            </a:ln>
            <a:effectLst/>
          </c:spPr>
        </c:majorGridlines>
        <c:numFmt formatCode="0.00%"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p>
        </c:txPr>
        <c:crossAx val="1556763119"/>
        <c:crosses val="autoZero"/>
        <c:crossBetween val="between"/>
      </c:valAx>
      <c:spPr>
        <a:noFill/>
        <a:ln>
          <a:noFill/>
        </a:ln>
        <a:effectLst/>
      </c:spPr>
    </c:plotArea>
    <c:plotVisOnly val="1"/>
    <c:dispBlanksAs val="gap"/>
    <c:showDLblsOverMax val="0"/>
  </c:chart>
  <c:spPr>
    <a:noFill/>
    <a:ln>
      <a:noFill/>
    </a:ln>
    <a:effectLst/>
  </c:spPr>
  <c:txPr>
    <a:bodyPr/>
    <a:lstStyle/>
    <a:p>
      <a:pPr>
        <a:defRPr lang="zh-CN" sz="1800">
          <a:latin typeface="微软雅黑" panose="020B0503020204020204" charset="-122"/>
          <a:ea typeface="微软雅黑" panose="020B0503020204020204" charset="-122"/>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87495757392448"/>
          <c:y val="0.174392599110156"/>
          <c:w val="0.720636214983988"/>
          <c:h val="0.561845560256145"/>
        </c:manualLayout>
      </c:layout>
      <c:barChart>
        <c:barDir val="col"/>
        <c:grouping val="clustered"/>
        <c:varyColors val="0"/>
        <c:ser>
          <c:idx val="0"/>
          <c:order val="0"/>
          <c:tx>
            <c:strRef>
              <c:f>素米VS安慰剂!$B$1</c:f>
              <c:strCache>
                <c:ptCount val="1"/>
                <c:pt idx="0">
                  <c:v>  素米
(n=173)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chemeClr val="tx1">
                        <a:lumMod val="75000"/>
                        <a:lumOff val="25000"/>
                      </a:schemeClr>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素米VS安慰剂!$A$9</c:f>
              <c:strCache>
                <c:ptCount val="1"/>
                <c:pt idx="0">
                  <c:v>阴道分娩时间中位值（h）*</c:v>
                </c:pt>
              </c:strCache>
            </c:strRef>
          </c:cat>
          <c:val>
            <c:numRef>
              <c:f>素米VS安慰剂!$B$9</c:f>
              <c:numCache>
                <c:formatCode>General</c:formatCode>
                <c:ptCount val="1"/>
                <c:pt idx="0">
                  <c:v>20.55</c:v>
                </c:pt>
              </c:numCache>
            </c:numRef>
          </c:val>
        </c:ser>
        <c:ser>
          <c:idx val="1"/>
          <c:order val="1"/>
          <c:tx>
            <c:strRef>
              <c:f>素米VS安慰剂!$C$1</c:f>
              <c:strCache>
                <c:ptCount val="1"/>
                <c:pt idx="0">
                  <c:v>  安慰剂
(n=49)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chemeClr val="tx1">
                        <a:lumMod val="75000"/>
                        <a:lumOff val="25000"/>
                      </a:schemeClr>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素米VS安慰剂!$A$9</c:f>
              <c:strCache>
                <c:ptCount val="1"/>
                <c:pt idx="0">
                  <c:v>阴道分娩时间中位值（h）*</c:v>
                </c:pt>
              </c:strCache>
            </c:strRef>
          </c:cat>
          <c:val>
            <c:numRef>
              <c:f>素米VS安慰剂!$C$9</c:f>
              <c:numCache>
                <c:formatCode>General</c:formatCode>
                <c:ptCount val="1"/>
                <c:pt idx="0">
                  <c:v>38.5</c:v>
                </c:pt>
              </c:numCache>
            </c:numRef>
          </c:val>
        </c:ser>
        <c:dLbls>
          <c:showLegendKey val="0"/>
          <c:showVal val="1"/>
          <c:showCatName val="0"/>
          <c:showSerName val="0"/>
          <c:showPercent val="0"/>
          <c:showBubbleSize val="0"/>
        </c:dLbls>
        <c:gapWidth val="219"/>
        <c:overlap val="-27"/>
        <c:axId val="1201991280"/>
        <c:axId val="1202028256"/>
      </c:barChart>
      <c:catAx>
        <c:axId val="1201991280"/>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p>
        </c:txPr>
        <c:crossAx val="1202028256"/>
        <c:crosses val="autoZero"/>
        <c:auto val="1"/>
        <c:lblAlgn val="ctr"/>
        <c:lblOffset val="100"/>
        <c:noMultiLvlLbl val="0"/>
      </c:catAx>
      <c:valAx>
        <c:axId val="1202028256"/>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p>
        </c:txPr>
        <c:crossAx val="1201991280"/>
        <c:crosses val="autoZero"/>
        <c:crossBetween val="between"/>
      </c:valAx>
      <c:spPr>
        <a:noFill/>
        <a:ln>
          <a:noFill/>
        </a:ln>
        <a:effectLst/>
      </c:spPr>
    </c:plotArea>
    <c:plotVisOnly val="1"/>
    <c:dispBlanksAs val="gap"/>
    <c:showDLblsOverMax val="0"/>
  </c:chart>
  <c:spPr>
    <a:noFill/>
    <a:ln>
      <a:noFill/>
    </a:ln>
    <a:effectLst/>
  </c:spPr>
  <c:txPr>
    <a:bodyPr/>
    <a:lstStyle/>
    <a:p>
      <a:pPr>
        <a:defRPr lang="zh-CN" sz="1800"/>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6975342531527"/>
          <c:y val="0.144628284929109"/>
          <c:w val="0.916948226834306"/>
          <c:h val="0.797007938672333"/>
        </c:manualLayout>
      </c:layout>
      <c:barChart>
        <c:barDir val="col"/>
        <c:grouping val="clustered"/>
        <c:varyColors val="0"/>
        <c:ser>
          <c:idx val="0"/>
          <c:order val="0"/>
          <c:tx>
            <c:strRef>
              <c:f>米索VS地诺!$D$6:$D$7</c:f>
              <c:strCache>
                <c:ptCount val="1"/>
                <c:pt idx="0">
                  <c:v>米索组 （n=251）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chemeClr val="tx1">
                        <a:lumMod val="75000"/>
                        <a:lumOff val="25000"/>
                      </a:schemeClr>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米索VS地诺!$C$8:$C$11</c:f>
              <c:strCache>
                <c:ptCount val="4"/>
                <c:pt idx="0">
                  <c:v>加用缩宫素的比例*</c:v>
                </c:pt>
                <c:pt idx="1">
                  <c:v>阴道分娩</c:v>
                </c:pt>
                <c:pt idx="2">
                  <c:v>﹥24h*</c:v>
                </c:pt>
                <c:pt idx="3">
                  <c:v>≦24h*</c:v>
                </c:pt>
              </c:strCache>
            </c:strRef>
          </c:cat>
          <c:val>
            <c:numRef>
              <c:f>米索VS地诺!$D$8:$D$11</c:f>
              <c:numCache>
                <c:formatCode>0%</c:formatCode>
                <c:ptCount val="4"/>
                <c:pt idx="0">
                  <c:v>0.43</c:v>
                </c:pt>
                <c:pt idx="1">
                  <c:v>0.74</c:v>
                </c:pt>
                <c:pt idx="2">
                  <c:v>0.25</c:v>
                </c:pt>
                <c:pt idx="3">
                  <c:v>0.75</c:v>
                </c:pt>
              </c:numCache>
            </c:numRef>
          </c:val>
        </c:ser>
        <c:ser>
          <c:idx val="1"/>
          <c:order val="1"/>
          <c:tx>
            <c:strRef>
              <c:f>米索VS地诺!$E$6:$E$7</c:f>
              <c:strCache>
                <c:ptCount val="1"/>
                <c:pt idx="0">
                  <c:v>地诺组 (n=249)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chemeClr val="tx1">
                        <a:lumMod val="75000"/>
                        <a:lumOff val="25000"/>
                      </a:schemeClr>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米索VS地诺!$C$8:$C$11</c:f>
              <c:strCache>
                <c:ptCount val="4"/>
                <c:pt idx="0">
                  <c:v>加用缩宫素的比例*</c:v>
                </c:pt>
                <c:pt idx="1">
                  <c:v>阴道分娩</c:v>
                </c:pt>
                <c:pt idx="2">
                  <c:v>﹥24h*</c:v>
                </c:pt>
                <c:pt idx="3">
                  <c:v>≦24h*</c:v>
                </c:pt>
              </c:strCache>
            </c:strRef>
          </c:cat>
          <c:val>
            <c:numRef>
              <c:f>米索VS地诺!$E$8:$E$11</c:f>
              <c:numCache>
                <c:formatCode>0%</c:formatCode>
                <c:ptCount val="4"/>
                <c:pt idx="0">
                  <c:v>0.55</c:v>
                </c:pt>
                <c:pt idx="1">
                  <c:v>0.75</c:v>
                </c:pt>
                <c:pt idx="2">
                  <c:v>0.44</c:v>
                </c:pt>
                <c:pt idx="3">
                  <c:v>0.56</c:v>
                </c:pt>
              </c:numCache>
            </c:numRef>
          </c:val>
        </c:ser>
        <c:dLbls>
          <c:showLegendKey val="0"/>
          <c:showVal val="1"/>
          <c:showCatName val="0"/>
          <c:showSerName val="0"/>
          <c:showPercent val="0"/>
          <c:showBubbleSize val="0"/>
        </c:dLbls>
        <c:gapWidth val="219"/>
        <c:overlap val="-27"/>
        <c:axId val="654305727"/>
        <c:axId val="651904799"/>
      </c:barChart>
      <c:catAx>
        <c:axId val="654305727"/>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p>
        </c:txPr>
        <c:crossAx val="651904799"/>
        <c:crosses val="autoZero"/>
        <c:auto val="1"/>
        <c:lblAlgn val="ctr"/>
        <c:lblOffset val="100"/>
        <c:noMultiLvlLbl val="0"/>
      </c:catAx>
      <c:valAx>
        <c:axId val="651904799"/>
        <c:scaling>
          <c:orientation val="minMax"/>
          <c:max val="0.9"/>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p>
        </c:txPr>
        <c:crossAx val="654305727"/>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1"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p>
        </c:txPr>
      </c:legendEntry>
      <c:layout>
        <c:manualLayout>
          <c:xMode val="edge"/>
          <c:yMode val="edge"/>
          <c:x val="0.0786551416055325"/>
          <c:y val="0.0370557000901781"/>
          <c:w val="0.232123351151438"/>
          <c:h val="0.343083105821993"/>
        </c:manualLayout>
      </c:layout>
      <c:overlay val="0"/>
      <c:spPr>
        <a:noFill/>
        <a:ln>
          <a:noFill/>
        </a:ln>
        <a:effectLst/>
      </c:spPr>
      <c:txPr>
        <a:bodyPr rot="0" spcFirstLastPara="1"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sz="1800"/>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米索VS地诺!$D$6:$D$7</c:f>
              <c:strCache>
                <c:ptCount val="1"/>
                <c:pt idx="0">
                  <c:v>米索组 （n=251）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tx1">
                        <a:lumMod val="75000"/>
                        <a:lumOff val="25000"/>
                      </a:schemeClr>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米索VS地诺!$C$12</c:f>
              <c:strCache>
                <c:ptCount val="1"/>
                <c:pt idx="0">
                  <c:v>阴道分娩发动时间 *</c:v>
                </c:pt>
              </c:strCache>
            </c:strRef>
          </c:cat>
          <c:val>
            <c:numRef>
              <c:f>米索VS地诺!$D$12</c:f>
              <c:numCache>
                <c:formatCode>General</c:formatCode>
                <c:ptCount val="1"/>
                <c:pt idx="0">
                  <c:v>18.69</c:v>
                </c:pt>
              </c:numCache>
            </c:numRef>
          </c:val>
        </c:ser>
        <c:ser>
          <c:idx val="1"/>
          <c:order val="1"/>
          <c:tx>
            <c:strRef>
              <c:f>米索VS地诺!$E$6:$E$7</c:f>
              <c:strCache>
                <c:ptCount val="1"/>
                <c:pt idx="0">
                  <c:v>地诺组 (n=249)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tx1">
                        <a:lumMod val="75000"/>
                        <a:lumOff val="25000"/>
                      </a:schemeClr>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米索VS地诺!$C$12</c:f>
              <c:strCache>
                <c:ptCount val="1"/>
                <c:pt idx="0">
                  <c:v>阴道分娩发动时间 *</c:v>
                </c:pt>
              </c:strCache>
            </c:strRef>
          </c:cat>
          <c:val>
            <c:numRef>
              <c:f>米索VS地诺!$E$12</c:f>
              <c:numCache>
                <c:formatCode>General</c:formatCode>
                <c:ptCount val="1"/>
                <c:pt idx="0">
                  <c:v>21.21</c:v>
                </c:pt>
              </c:numCache>
            </c:numRef>
          </c:val>
        </c:ser>
        <c:dLbls>
          <c:showLegendKey val="0"/>
          <c:showVal val="1"/>
          <c:showCatName val="0"/>
          <c:showSerName val="0"/>
          <c:showPercent val="0"/>
          <c:showBubbleSize val="0"/>
        </c:dLbls>
        <c:gapWidth val="219"/>
        <c:overlap val="-27"/>
        <c:axId val="199912831"/>
        <c:axId val="651907711"/>
      </c:barChart>
      <c:catAx>
        <c:axId val="199912831"/>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crossAx val="651907711"/>
        <c:crosses val="autoZero"/>
        <c:auto val="1"/>
        <c:lblAlgn val="ctr"/>
        <c:lblOffset val="100"/>
        <c:noMultiLvlLbl val="0"/>
      </c:catAx>
      <c:valAx>
        <c:axId val="65190771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crossAx val="199912831"/>
        <c:crosses val="autoZero"/>
        <c:crossBetween val="between"/>
      </c:valAx>
      <c:spPr>
        <a:noFill/>
        <a:ln>
          <a:noFill/>
        </a:ln>
        <a:effectLst/>
      </c:spPr>
    </c:plotArea>
    <c:plotVisOnly val="1"/>
    <c:dispBlanksAs val="gap"/>
    <c:showDLblsOverMax val="0"/>
  </c:chart>
  <c:spPr>
    <a:noFill/>
    <a:ln>
      <a:noFill/>
    </a:ln>
    <a:effectLst/>
  </c:spPr>
  <c:txPr>
    <a:bodyPr/>
    <a:lstStyle/>
    <a:p>
      <a:pPr>
        <a:defRPr lang="zh-CN" sz="14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p:txBody>
      </p:sp>
      <p:sp>
        <p:nvSpPr>
          <p:cNvPr id="149" name="Shape 149"/>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defTabSz="457200" latinLnBrk="0">
      <a:lnSpc>
        <a:spcPct val="118000"/>
      </a:lnSpc>
      <a:defRPr sz="2200">
        <a:latin typeface="+mj-lt"/>
        <a:ea typeface="+mj-ea"/>
        <a:cs typeface="+mj-cs"/>
        <a:sym typeface="Helvetica Neue"/>
      </a:defRPr>
    </a:lvl1pPr>
    <a:lvl2pPr indent="228600" defTabSz="457200" latinLnBrk="0">
      <a:lnSpc>
        <a:spcPct val="118000"/>
      </a:lnSpc>
      <a:defRPr sz="2200">
        <a:latin typeface="+mj-lt"/>
        <a:ea typeface="+mj-ea"/>
        <a:cs typeface="+mj-cs"/>
        <a:sym typeface="Helvetica Neue"/>
      </a:defRPr>
    </a:lvl2pPr>
    <a:lvl3pPr indent="457200" defTabSz="457200" latinLnBrk="0">
      <a:lnSpc>
        <a:spcPct val="118000"/>
      </a:lnSpc>
      <a:defRPr sz="2200">
        <a:latin typeface="+mj-lt"/>
        <a:ea typeface="+mj-ea"/>
        <a:cs typeface="+mj-cs"/>
        <a:sym typeface="Helvetica Neue"/>
      </a:defRPr>
    </a:lvl3pPr>
    <a:lvl4pPr indent="685800" defTabSz="457200" latinLnBrk="0">
      <a:lnSpc>
        <a:spcPct val="118000"/>
      </a:lnSpc>
      <a:defRPr sz="2200">
        <a:latin typeface="+mj-lt"/>
        <a:ea typeface="+mj-ea"/>
        <a:cs typeface="+mj-cs"/>
        <a:sym typeface="Helvetica Neue"/>
      </a:defRPr>
    </a:lvl4pPr>
    <a:lvl5pPr indent="914400" defTabSz="457200" latinLnBrk="0">
      <a:lnSpc>
        <a:spcPct val="118000"/>
      </a:lnSpc>
      <a:defRPr sz="2200">
        <a:latin typeface="+mj-lt"/>
        <a:ea typeface="+mj-ea"/>
        <a:cs typeface="+mj-cs"/>
        <a:sym typeface="Helvetica Neue"/>
      </a:defRPr>
    </a:lvl5pPr>
    <a:lvl6pPr indent="1143000" defTabSz="457200" latinLnBrk="0">
      <a:lnSpc>
        <a:spcPct val="118000"/>
      </a:lnSpc>
      <a:defRPr sz="2200">
        <a:latin typeface="+mj-lt"/>
        <a:ea typeface="+mj-ea"/>
        <a:cs typeface="+mj-cs"/>
        <a:sym typeface="Helvetica Neue"/>
      </a:defRPr>
    </a:lvl6pPr>
    <a:lvl7pPr indent="1371600" defTabSz="457200" latinLnBrk="0">
      <a:lnSpc>
        <a:spcPct val="118000"/>
      </a:lnSpc>
      <a:defRPr sz="2200">
        <a:latin typeface="+mj-lt"/>
        <a:ea typeface="+mj-ea"/>
        <a:cs typeface="+mj-cs"/>
        <a:sym typeface="Helvetica Neue"/>
      </a:defRPr>
    </a:lvl7pPr>
    <a:lvl8pPr indent="1600200" defTabSz="457200" latinLnBrk="0">
      <a:lnSpc>
        <a:spcPct val="118000"/>
      </a:lnSpc>
      <a:defRPr sz="2200">
        <a:latin typeface="+mj-lt"/>
        <a:ea typeface="+mj-ea"/>
        <a:cs typeface="+mj-cs"/>
        <a:sym typeface="Helvetica Neue"/>
      </a:defRPr>
    </a:lvl8pPr>
    <a:lvl9pPr indent="1828800" defTabSz="457200" latinLnBrk="0">
      <a:lnSpc>
        <a:spcPct val="118000"/>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6C5DAD3-2357-4381-9BAE-49786A82396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6C5DAD3-2357-4381-9BAE-49786A82396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6C5DAD3-2357-4381-9BAE-49786A82396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6C5DAD3-2357-4381-9BAE-49786A82396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p:nvPr>
        </p:nvSpPr>
        <p:spPr/>
      </p:sp>
      <p:sp>
        <p:nvSpPr>
          <p:cNvPr id="3" name="文本占位符 2"/>
          <p:cNvSpPr>
            <a:spLocks noGrp="1"/>
          </p:cNvSpPr>
          <p:nvPr>
            <p:ph type="body" idx="1"/>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800" dirty="0">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6C5DAD3-2357-4381-9BAE-49786A82396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6C5DAD3-2357-4381-9BAE-49786A82396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6C5DAD3-2357-4381-9BAE-49786A82396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标题">
    <p:spTree>
      <p:nvGrpSpPr>
        <p:cNvPr id="1" name=""/>
        <p:cNvGrpSpPr/>
        <p:nvPr/>
      </p:nvGrpSpPr>
      <p:grpSpPr>
        <a:xfrm>
          <a:off x="0" y="0"/>
          <a:ext cx="0" cy="0"/>
          <a:chOff x="0" y="0"/>
          <a:chExt cx="0" cy="0"/>
        </a:xfrm>
      </p:grpSpPr>
      <p:sp>
        <p:nvSpPr>
          <p:cNvPr id="11" name="正文级别 1…"/>
          <p:cNvSpPr txBox="1"/>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701675">
              <a:lnSpc>
                <a:spcPct val="100000"/>
              </a:lnSpc>
              <a:spcBef>
                <a:spcPts val="0"/>
              </a:spcBef>
              <a:buSzTx/>
              <a:buNone/>
              <a:defRPr sz="3000" b="1"/>
            </a:lvl1pPr>
            <a:lvl2pPr marL="990600" indent="-381000" defTabSz="701675">
              <a:lnSpc>
                <a:spcPct val="100000"/>
              </a:lnSpc>
              <a:spcBef>
                <a:spcPts val="0"/>
              </a:spcBef>
              <a:defRPr sz="3000" b="1"/>
            </a:lvl2pPr>
            <a:lvl3pPr marL="1600200" indent="-381000" defTabSz="701675">
              <a:lnSpc>
                <a:spcPct val="100000"/>
              </a:lnSpc>
              <a:spcBef>
                <a:spcPts val="0"/>
              </a:spcBef>
              <a:defRPr sz="3000" b="1"/>
            </a:lvl3pPr>
            <a:lvl4pPr marL="2209800" indent="-381000" defTabSz="701675">
              <a:lnSpc>
                <a:spcPct val="100000"/>
              </a:lnSpc>
              <a:spcBef>
                <a:spcPts val="0"/>
              </a:spcBef>
              <a:defRPr sz="3000" b="1"/>
            </a:lvl4pPr>
            <a:lvl5pPr marL="2819400" indent="-381000" defTabSz="701675">
              <a:lnSpc>
                <a:spcPct val="100000"/>
              </a:lnSpc>
              <a:spcBef>
                <a:spcPts val="0"/>
              </a:spcBef>
              <a:defRPr sz="3000" b="1"/>
            </a:lvl5pPr>
          </a:lstStyle>
          <a:p>
            <a:r>
              <a:t>作者和日期</a:t>
            </a:r>
          </a:p>
          <a:p>
            <a:pPr lvl="1"/>
          </a:p>
          <a:p>
            <a:pPr lvl="2"/>
          </a:p>
          <a:p>
            <a:pPr lvl="3"/>
          </a:p>
          <a:p>
            <a:pPr lvl="4"/>
          </a:p>
        </p:txBody>
      </p:sp>
      <p:sp>
        <p:nvSpPr>
          <p:cNvPr id="12" name="演示文稿标题"/>
          <p:cNvSpPr txBox="1"/>
          <p:nvPr>
            <p:ph type="title" hasCustomPrompt="1"/>
          </p:nvPr>
        </p:nvSpPr>
        <p:spPr>
          <a:xfrm>
            <a:off x="1206496" y="2574991"/>
            <a:ext cx="21971005" cy="4648202"/>
          </a:xfrm>
          <a:prstGeom prst="rect">
            <a:avLst/>
          </a:prstGeom>
        </p:spPr>
        <p:txBody>
          <a:bodyPr anchor="b"/>
          <a:lstStyle>
            <a:lvl1pPr>
              <a:defRPr sz="11600" spc="-232"/>
            </a:lvl1pPr>
          </a:lstStyle>
          <a:p>
            <a:r>
              <a:t>演示文稿标题</a:t>
            </a:r>
          </a:p>
        </p:txBody>
      </p:sp>
      <p:sp>
        <p:nvSpPr>
          <p:cNvPr id="13" name="正文级别 1…"/>
          <p:cNvSpPr txBox="1"/>
          <p:nvPr>
            <p:ph type="body" sz="quarter" idx="21" hasCustomPrompt="1"/>
          </p:nvPr>
        </p:nvSpPr>
        <p:spPr>
          <a:xfrm>
            <a:off x="1201342" y="7223190"/>
            <a:ext cx="21971002" cy="1905002"/>
          </a:xfrm>
          <a:prstGeom prst="rect">
            <a:avLst/>
          </a:prstGeom>
        </p:spPr>
        <p:txBody>
          <a:bodyPr numCol="1" spcCol="38100"/>
          <a:lstStyle>
            <a:lvl1pPr marL="0" indent="0" defTabSz="825500">
              <a:lnSpc>
                <a:spcPct val="100000"/>
              </a:lnSpc>
              <a:spcBef>
                <a:spcPts val="0"/>
              </a:spcBef>
              <a:buSzTx/>
              <a:buNone/>
              <a:defRPr sz="5500" b="1"/>
            </a:lvl1pPr>
          </a:lstStyle>
          <a:p>
            <a:r>
              <a:t>演示文稿副标题</a:t>
            </a:r>
          </a:p>
        </p:txBody>
      </p:sp>
      <p:sp>
        <p:nvSpPr>
          <p:cNvPr id="14"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说明">
    <p:spTree>
      <p:nvGrpSpPr>
        <p:cNvPr id="1" name=""/>
        <p:cNvGrpSpPr/>
        <p:nvPr/>
      </p:nvGrpSpPr>
      <p:grpSpPr>
        <a:xfrm>
          <a:off x="0" y="0"/>
          <a:ext cx="0" cy="0"/>
          <a:chOff x="0" y="0"/>
          <a:chExt cx="0" cy="0"/>
        </a:xfrm>
      </p:grpSpPr>
      <p:sp>
        <p:nvSpPr>
          <p:cNvPr id="98" name="正文级别 1…"/>
          <p:cNvSpPr txBox="1"/>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说明</a:t>
            </a:r>
          </a:p>
          <a:p>
            <a:pPr lvl="1"/>
          </a:p>
          <a:p>
            <a:pPr lvl="2"/>
          </a:p>
          <a:p>
            <a:pPr lvl="3"/>
          </a:p>
          <a:p>
            <a:pPr lvl="4"/>
          </a:p>
        </p:txBody>
      </p:sp>
      <p:sp>
        <p:nvSpPr>
          <p:cNvPr id="99"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显著事实">
    <p:spTree>
      <p:nvGrpSpPr>
        <p:cNvPr id="1" name=""/>
        <p:cNvGrpSpPr/>
        <p:nvPr/>
      </p:nvGrpSpPr>
      <p:grpSpPr>
        <a:xfrm>
          <a:off x="0" y="0"/>
          <a:ext cx="0" cy="0"/>
          <a:chOff x="0" y="0"/>
          <a:chExt cx="0" cy="0"/>
        </a:xfrm>
      </p:grpSpPr>
      <p:sp>
        <p:nvSpPr>
          <p:cNvPr id="106" name="正文级别 1…"/>
          <p:cNvSpPr txBox="1"/>
          <p:nvPr>
            <p:ph type="body" idx="1" hasCustomPrompt="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p>
          <a:p>
            <a:pPr lvl="2"/>
          </a:p>
          <a:p>
            <a:pPr lvl="3"/>
          </a:p>
          <a:p>
            <a:pPr lvl="4"/>
          </a:p>
        </p:txBody>
      </p:sp>
      <p:sp>
        <p:nvSpPr>
          <p:cNvPr id="107" name="事实信息"/>
          <p:cNvSpPr txBox="1"/>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726440">
              <a:lnSpc>
                <a:spcPct val="100000"/>
              </a:lnSpc>
              <a:spcBef>
                <a:spcPts val="0"/>
              </a:spcBef>
              <a:buSzTx/>
              <a:buNone/>
              <a:defRPr b="1"/>
            </a:lvl1pPr>
          </a:lstStyle>
          <a:p>
            <a:r>
              <a:t>事实信息</a:t>
            </a:r>
          </a:p>
        </p:txBody>
      </p:sp>
      <p:sp>
        <p:nvSpPr>
          <p:cNvPr id="108"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115" name="正文级别 1…"/>
          <p:cNvSpPr txBox="1"/>
          <p:nvPr>
            <p:ph type="body" sz="quarter" idx="1" hasCustomPrompt="1"/>
          </p:nvPr>
        </p:nvSpPr>
        <p:spPr>
          <a:xfrm>
            <a:off x="2430024" y="10675453"/>
            <a:ext cx="20200054" cy="636980"/>
          </a:xfrm>
          <a:prstGeom prst="rect">
            <a:avLst/>
          </a:prstGeom>
        </p:spPr>
        <p:txBody>
          <a:bodyPr lIns="45718" tIns="45718" rIns="45718" bIns="45718" numCol="1" spcCol="38100"/>
          <a:lstStyle>
            <a:lvl1pPr marL="0" indent="0" defTabSz="701675">
              <a:lnSpc>
                <a:spcPct val="100000"/>
              </a:lnSpc>
              <a:spcBef>
                <a:spcPts val="0"/>
              </a:spcBef>
              <a:buSzTx/>
              <a:buNone/>
              <a:defRPr sz="3000" b="1"/>
            </a:lvl1pPr>
            <a:lvl2pPr marL="990600" indent="-381000" defTabSz="701675">
              <a:lnSpc>
                <a:spcPct val="100000"/>
              </a:lnSpc>
              <a:spcBef>
                <a:spcPts val="0"/>
              </a:spcBef>
              <a:defRPr sz="3000" b="1"/>
            </a:lvl2pPr>
            <a:lvl3pPr marL="1600200" indent="-381000" defTabSz="701675">
              <a:lnSpc>
                <a:spcPct val="100000"/>
              </a:lnSpc>
              <a:spcBef>
                <a:spcPts val="0"/>
              </a:spcBef>
              <a:defRPr sz="3000" b="1"/>
            </a:lvl3pPr>
            <a:lvl4pPr marL="2209800" indent="-381000" defTabSz="701675">
              <a:lnSpc>
                <a:spcPct val="100000"/>
              </a:lnSpc>
              <a:spcBef>
                <a:spcPts val="0"/>
              </a:spcBef>
              <a:defRPr sz="3000" b="1"/>
            </a:lvl4pPr>
            <a:lvl5pPr marL="2819400" indent="-381000" defTabSz="701675">
              <a:lnSpc>
                <a:spcPct val="100000"/>
              </a:lnSpc>
              <a:spcBef>
                <a:spcPts val="0"/>
              </a:spcBef>
              <a:defRPr sz="3000" b="1"/>
            </a:lvl5pPr>
          </a:lstStyle>
          <a:p>
            <a:r>
              <a:t>属性</a:t>
            </a:r>
          </a:p>
          <a:p>
            <a:pPr lvl="1"/>
          </a:p>
          <a:p>
            <a:pPr lvl="2"/>
          </a:p>
          <a:p>
            <a:pPr lvl="3"/>
          </a:p>
          <a:p>
            <a:pPr lvl="4"/>
          </a:p>
        </p:txBody>
      </p:sp>
      <p:sp>
        <p:nvSpPr>
          <p:cNvPr id="116" name="正文级别 1…"/>
          <p:cNvSpPr txBox="1"/>
          <p:nvPr>
            <p:ph type="body" sz="half" idx="21" hasCustomPrompt="1"/>
          </p:nvPr>
        </p:nvSpPr>
        <p:spPr>
          <a:xfrm>
            <a:off x="1753923" y="4939860"/>
            <a:ext cx="20876154" cy="3836281"/>
          </a:xfrm>
          <a:prstGeom prst="rect">
            <a:avLst/>
          </a:prstGeom>
        </p:spPr>
        <p:txBody>
          <a:bodyPr numCol="1" spcCol="38100"/>
          <a:lstStyle>
            <a:lvl1pPr marL="469900" indent="-300990">
              <a:spcBef>
                <a:spcPts val="0"/>
              </a:spcBef>
              <a:buSzTx/>
              <a:buNone/>
              <a:defRPr sz="8500" spc="-200">
                <a:latin typeface="Helvetica Neue Medium"/>
                <a:ea typeface="Helvetica Neue Medium"/>
                <a:cs typeface="Helvetica Neue Medium"/>
                <a:sym typeface="Helvetica Neue Medium"/>
              </a:defRPr>
            </a:lvl1pPr>
          </a:lstStyle>
          <a:p>
            <a:r>
              <a:t>“著名引文”</a:t>
            </a:r>
          </a:p>
        </p:txBody>
      </p:sp>
      <p:sp>
        <p:nvSpPr>
          <p:cNvPr id="117"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124" name="图像"/>
          <p:cNvSpPr/>
          <p:nvPr>
            <p:ph type="pic" sz="quarter" idx="21"/>
          </p:nvPr>
        </p:nvSpPr>
        <p:spPr>
          <a:xfrm>
            <a:off x="15760700" y="1016000"/>
            <a:ext cx="7439099" cy="5949678"/>
          </a:xfrm>
          <a:prstGeom prst="rect">
            <a:avLst/>
          </a:prstGeom>
        </p:spPr>
        <p:txBody>
          <a:bodyPr lIns="91439" tIns="45719" rIns="91439" bIns="45719" numCol="1" spcCol="38100">
            <a:noAutofit/>
          </a:bodyPr>
          <a:lstStyle/>
          <a:p/>
        </p:txBody>
      </p:sp>
      <p:sp>
        <p:nvSpPr>
          <p:cNvPr id="125" name="图像"/>
          <p:cNvSpPr/>
          <p:nvPr>
            <p:ph type="pic" sz="half" idx="22"/>
          </p:nvPr>
        </p:nvSpPr>
        <p:spPr>
          <a:xfrm>
            <a:off x="13500100" y="3978275"/>
            <a:ext cx="10439400" cy="12150181"/>
          </a:xfrm>
          <a:prstGeom prst="rect">
            <a:avLst/>
          </a:prstGeom>
        </p:spPr>
        <p:txBody>
          <a:bodyPr lIns="91439" tIns="45719" rIns="91439" bIns="45719" numCol="1" spcCol="38100">
            <a:noAutofit/>
          </a:bodyPr>
          <a:lstStyle/>
          <a:p/>
        </p:txBody>
      </p:sp>
      <p:sp>
        <p:nvSpPr>
          <p:cNvPr id="126" name="图像"/>
          <p:cNvSpPr/>
          <p:nvPr>
            <p:ph type="pic" idx="23"/>
          </p:nvPr>
        </p:nvSpPr>
        <p:spPr>
          <a:xfrm>
            <a:off x="-139700" y="495300"/>
            <a:ext cx="16611600" cy="12458700"/>
          </a:xfrm>
          <a:prstGeom prst="rect">
            <a:avLst/>
          </a:prstGeom>
        </p:spPr>
        <p:txBody>
          <a:bodyPr lIns="91439" tIns="45719" rIns="91439" bIns="45719" numCol="1" spcCol="38100">
            <a:noAutofit/>
          </a:bodyPr>
          <a:lstStyle/>
          <a:p/>
        </p:txBody>
      </p:sp>
      <p:sp>
        <p:nvSpPr>
          <p:cNvPr id="127"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34" name="图像"/>
          <p:cNvSpPr/>
          <p:nvPr>
            <p:ph type="pic" idx="21"/>
          </p:nvPr>
        </p:nvSpPr>
        <p:spPr>
          <a:xfrm>
            <a:off x="-1333500" y="-5524500"/>
            <a:ext cx="27051000" cy="21640800"/>
          </a:xfrm>
          <a:prstGeom prst="rect">
            <a:avLst/>
          </a:prstGeom>
        </p:spPr>
        <p:txBody>
          <a:bodyPr lIns="91439" tIns="45719" rIns="91439" bIns="45719" numCol="1" spcCol="38100">
            <a:noAutofit/>
          </a:bodyPr>
          <a:lstStyle/>
          <a:p/>
        </p:txBody>
      </p:sp>
      <p:sp>
        <p:nvSpPr>
          <p:cNvPr id="135" name="幻灯片编号"/>
          <p:cNvSpPr txBox="1"/>
          <p:nvPr>
            <p:ph type="sldNum" sz="quarter" idx="2"/>
          </p:nvPr>
        </p:nvSpPr>
        <p:spPr>
          <a:prstGeom prst="rect">
            <a:avLst/>
          </a:prstGeom>
        </p:spPr>
        <p:txBody>
          <a:bodyPr/>
          <a:lstStyle>
            <a:lvl1pPr>
              <a:defRPr>
                <a:solidFill>
                  <a:srgbClr val="FFFFFF"/>
                </a:solidFill>
              </a:defRPr>
            </a:lvl1pPr>
          </a:lstStyle>
          <a:p>
            <a:fld id="{86CB4B4D-7CA3-9044-876B-883B54F8677D}" type="slidenum">
              <a:rPr/>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42"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10803464" y="12480926"/>
            <a:ext cx="2777072" cy="412762"/>
          </a:xfrm>
        </p:spPr>
        <p:txBody>
          <a:bodyPr/>
          <a:lstStyle/>
          <a:p>
            <a:endParaRPr lang="zh-CN" altLang="en-US">
              <a:solidFill>
                <a:srgbClr val="000000">
                  <a:lumMod val="50000"/>
                  <a:lumOff val="50000"/>
                </a:srgbClr>
              </a:solidFill>
            </a:endParaRPr>
          </a:p>
        </p:txBody>
      </p:sp>
      <p:sp>
        <p:nvSpPr>
          <p:cNvPr id="4" name="页脚占位符 3"/>
          <p:cNvSpPr>
            <a:spLocks noGrp="1"/>
          </p:cNvSpPr>
          <p:nvPr>
            <p:ph type="ftr" sz="quarter" idx="11"/>
          </p:nvPr>
        </p:nvSpPr>
        <p:spPr>
          <a:xfrm>
            <a:off x="1339848" y="12480926"/>
            <a:ext cx="8280402" cy="412762"/>
          </a:xfrm>
        </p:spPr>
        <p:txBody>
          <a:bodyPr/>
          <a:lstStyle/>
          <a:p>
            <a:r>
              <a:rPr lang="zh-CN" altLang="en-US">
                <a:solidFill>
                  <a:srgbClr val="000000">
                    <a:lumMod val="50000"/>
                    <a:lumOff val="50000"/>
                  </a:srgbClr>
                </a:solidFill>
              </a:rPr>
              <a:t>请在插入菜单</a:t>
            </a:r>
            <a:r>
              <a:rPr lang="en-US" altLang="zh-CN">
                <a:solidFill>
                  <a:srgbClr val="000000">
                    <a:lumMod val="50000"/>
                    <a:lumOff val="50000"/>
                  </a:srgbClr>
                </a:solidFill>
              </a:rPr>
              <a:t>—</a:t>
            </a:r>
            <a:r>
              <a:rPr lang="zh-CN" altLang="en-US">
                <a:solidFill>
                  <a:srgbClr val="000000">
                    <a:lumMod val="50000"/>
                    <a:lumOff val="50000"/>
                  </a:srgbClr>
                </a:solidFill>
              </a:rPr>
              <a:t>页眉和页脚中修改此文本</a:t>
            </a:r>
            <a:endParaRPr lang="zh-CN" altLang="en-US" dirty="0">
              <a:solidFill>
                <a:srgbClr val="000000">
                  <a:lumMod val="50000"/>
                  <a:lumOff val="50000"/>
                </a:srgbClr>
              </a:solidFill>
            </a:endParaRPr>
          </a:p>
        </p:txBody>
      </p:sp>
      <p:sp>
        <p:nvSpPr>
          <p:cNvPr id="5" name="灯片编号占位符 4"/>
          <p:cNvSpPr>
            <a:spLocks noGrp="1"/>
          </p:cNvSpPr>
          <p:nvPr>
            <p:ph type="sldNum" sz="quarter" idx="12"/>
          </p:nvPr>
        </p:nvSpPr>
        <p:spPr/>
        <p:txBody>
          <a:bodyPr/>
          <a:lstStyle/>
          <a:p>
            <a:fld id="{5DD3DB80-B894-403A-B48E-6FDC1A72010E}" type="slidenum">
              <a:rPr lang="zh-CN" altLang="en-US" smtClean="0">
                <a:solidFill>
                  <a:srgbClr val="000000">
                    <a:lumMod val="50000"/>
                    <a:lumOff val="50000"/>
                  </a:srgbClr>
                </a:solidFill>
              </a:rPr>
            </a:fld>
            <a:endParaRPr lang="zh-CN" altLang="en-US">
              <a:solidFill>
                <a:srgbClr val="000000">
                  <a:lumMod val="50000"/>
                  <a:lumOff val="50000"/>
                </a:srgbClr>
              </a:solidFill>
            </a:endParaRPr>
          </a:p>
        </p:txBody>
      </p:sp>
      <p:sp>
        <p:nvSpPr>
          <p:cNvPr id="6" name="标题 5"/>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8" name="内容占位符 7"/>
          <p:cNvSpPr>
            <a:spLocks noGrp="1"/>
          </p:cNvSpPr>
          <p:nvPr>
            <p:ph sz="quarter" idx="13"/>
          </p:nvPr>
        </p:nvSpPr>
        <p:spPr>
          <a:xfrm>
            <a:off x="1339850" y="2260598"/>
            <a:ext cx="21701126" cy="10013950"/>
          </a:xfrm>
        </p:spPr>
        <p:txBody>
          <a:bodyPr/>
          <a:lstStyle>
            <a:lvl1pPr>
              <a:defRPr/>
            </a:lvl1pPr>
            <a:lvl2pPr>
              <a:defRPr/>
            </a:lvl2pPr>
            <a:lvl3pPr>
              <a:defRPr/>
            </a:lvl3pPr>
            <a:lvl4pPr>
              <a:defRPr/>
            </a:lvl4pPr>
            <a:lvl5pPr>
              <a:defRPr/>
            </a:lvl5p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与照片">
    <p:spTree>
      <p:nvGrpSpPr>
        <p:cNvPr id="1" name=""/>
        <p:cNvGrpSpPr/>
        <p:nvPr/>
      </p:nvGrpSpPr>
      <p:grpSpPr>
        <a:xfrm>
          <a:off x="0" y="0"/>
          <a:ext cx="0" cy="0"/>
          <a:chOff x="0" y="0"/>
          <a:chExt cx="0" cy="0"/>
        </a:xfrm>
      </p:grpSpPr>
      <p:sp>
        <p:nvSpPr>
          <p:cNvPr id="21" name="666699290_02_crop_3159x1892.jpg"/>
          <p:cNvSpPr/>
          <p:nvPr>
            <p:ph type="pic" idx="21"/>
          </p:nvPr>
        </p:nvSpPr>
        <p:spPr>
          <a:xfrm>
            <a:off x="-1155700" y="-1295400"/>
            <a:ext cx="26746200" cy="16018933"/>
          </a:xfrm>
          <a:prstGeom prst="rect">
            <a:avLst/>
          </a:prstGeom>
        </p:spPr>
        <p:txBody>
          <a:bodyPr lIns="91439" tIns="45719" rIns="91439" bIns="45719" numCol="1" spcCol="38100">
            <a:noAutofit/>
          </a:bodyPr>
          <a:lstStyle/>
          <a:p/>
        </p:txBody>
      </p:sp>
      <p:sp>
        <p:nvSpPr>
          <p:cNvPr id="22" name="演示文稿标题"/>
          <p:cNvSpPr txBox="1"/>
          <p:nvPr>
            <p:ph type="title" hasCustomPrompt="1"/>
          </p:nvPr>
        </p:nvSpPr>
        <p:spPr>
          <a:xfrm>
            <a:off x="1206500" y="7124700"/>
            <a:ext cx="21971000" cy="4648200"/>
          </a:xfrm>
          <a:prstGeom prst="rect">
            <a:avLst/>
          </a:prstGeom>
        </p:spPr>
        <p:txBody>
          <a:bodyPr anchor="b"/>
          <a:lstStyle>
            <a:lvl1pPr>
              <a:defRPr sz="11600" spc="-232"/>
            </a:lvl1pPr>
          </a:lstStyle>
          <a:p>
            <a:r>
              <a:t>演示文稿标题</a:t>
            </a:r>
          </a:p>
        </p:txBody>
      </p:sp>
      <p:sp>
        <p:nvSpPr>
          <p:cNvPr id="23" name="正文级别 1…"/>
          <p:cNvSpPr txBox="1"/>
          <p:nvPr>
            <p:ph type="body" sz="quarter" idx="1" hasCustomPrompt="1"/>
          </p:nvPr>
        </p:nvSpPr>
        <p:spPr>
          <a:xfrm>
            <a:off x="1207690" y="1106137"/>
            <a:ext cx="21968621" cy="636980"/>
          </a:xfrm>
          <a:prstGeom prst="rect">
            <a:avLst/>
          </a:prstGeom>
        </p:spPr>
        <p:txBody>
          <a:bodyPr lIns="45718" tIns="45718" rIns="45718" bIns="45718" numCol="1" spcCol="38100"/>
          <a:lstStyle>
            <a:lvl1pPr marL="0" indent="0" defTabSz="701675">
              <a:lnSpc>
                <a:spcPct val="100000"/>
              </a:lnSpc>
              <a:spcBef>
                <a:spcPts val="0"/>
              </a:spcBef>
              <a:buSzTx/>
              <a:buNone/>
              <a:defRPr sz="3000" b="1"/>
            </a:lvl1pPr>
            <a:lvl2pPr marL="990600" indent="-381000" defTabSz="701675">
              <a:lnSpc>
                <a:spcPct val="100000"/>
              </a:lnSpc>
              <a:spcBef>
                <a:spcPts val="0"/>
              </a:spcBef>
              <a:defRPr sz="3000" b="1"/>
            </a:lvl2pPr>
            <a:lvl3pPr marL="1600200" indent="-381000" defTabSz="701675">
              <a:lnSpc>
                <a:spcPct val="100000"/>
              </a:lnSpc>
              <a:spcBef>
                <a:spcPts val="0"/>
              </a:spcBef>
              <a:defRPr sz="3000" b="1"/>
            </a:lvl3pPr>
            <a:lvl4pPr marL="2209800" indent="-381000" defTabSz="701675">
              <a:lnSpc>
                <a:spcPct val="100000"/>
              </a:lnSpc>
              <a:spcBef>
                <a:spcPts val="0"/>
              </a:spcBef>
              <a:defRPr sz="3000" b="1"/>
            </a:lvl4pPr>
            <a:lvl5pPr marL="2819400" indent="-381000" defTabSz="701675">
              <a:lnSpc>
                <a:spcPct val="100000"/>
              </a:lnSpc>
              <a:spcBef>
                <a:spcPts val="0"/>
              </a:spcBef>
              <a:defRPr sz="3000" b="1"/>
            </a:lvl5pPr>
          </a:lstStyle>
          <a:p>
            <a:r>
              <a:t>作者和日期</a:t>
            </a:r>
          </a:p>
          <a:p>
            <a:pPr lvl="1"/>
          </a:p>
          <a:p>
            <a:pPr lvl="2"/>
          </a:p>
          <a:p>
            <a:pPr lvl="3"/>
          </a:p>
          <a:p>
            <a:pPr lvl="4"/>
          </a:p>
        </p:txBody>
      </p:sp>
      <p:sp>
        <p:nvSpPr>
          <p:cNvPr id="24" name="正文级别 1…"/>
          <p:cNvSpPr txBox="1"/>
          <p:nvPr>
            <p:ph type="body" sz="quarter" idx="22" hasCustomPrompt="1"/>
          </p:nvPr>
        </p:nvSpPr>
        <p:spPr>
          <a:xfrm>
            <a:off x="1206500" y="11609909"/>
            <a:ext cx="21971000" cy="1116953"/>
          </a:xfrm>
          <a:prstGeom prst="rect">
            <a:avLst/>
          </a:prstGeom>
        </p:spPr>
        <p:txBody>
          <a:bodyPr numCol="1" spcCol="38100"/>
          <a:lstStyle>
            <a:lvl1pPr marL="0" indent="0" defTabSz="825500">
              <a:lnSpc>
                <a:spcPct val="100000"/>
              </a:lnSpc>
              <a:spcBef>
                <a:spcPts val="0"/>
              </a:spcBef>
              <a:buSzTx/>
              <a:buNone/>
              <a:defRPr sz="5500" b="1"/>
            </a:lvl1pPr>
          </a:lstStyle>
          <a:p>
            <a:r>
              <a:t>演示文稿副标题</a:t>
            </a:r>
          </a:p>
        </p:txBody>
      </p:sp>
      <p:sp>
        <p:nvSpPr>
          <p:cNvPr id="25"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与照片（备选）">
    <p:spTree>
      <p:nvGrpSpPr>
        <p:cNvPr id="1" name=""/>
        <p:cNvGrpSpPr/>
        <p:nvPr/>
      </p:nvGrpSpPr>
      <p:grpSpPr>
        <a:xfrm>
          <a:off x="0" y="0"/>
          <a:ext cx="0" cy="0"/>
          <a:chOff x="0" y="0"/>
          <a:chExt cx="0" cy="0"/>
        </a:xfrm>
      </p:grpSpPr>
      <p:sp>
        <p:nvSpPr>
          <p:cNvPr id="32" name="910457886_1434x1669.jpg"/>
          <p:cNvSpPr/>
          <p:nvPr>
            <p:ph type="pic" idx="21"/>
          </p:nvPr>
        </p:nvSpPr>
        <p:spPr>
          <a:xfrm>
            <a:off x="10972800" y="-203200"/>
            <a:ext cx="12144837" cy="14135100"/>
          </a:xfrm>
          <a:prstGeom prst="rect">
            <a:avLst/>
          </a:prstGeom>
        </p:spPr>
        <p:txBody>
          <a:bodyPr lIns="91439" tIns="45719" rIns="91439" bIns="45719" numCol="1" spcCol="38100">
            <a:noAutofit/>
          </a:bodyPr>
          <a:lstStyle/>
          <a:p/>
        </p:txBody>
      </p:sp>
      <p:sp>
        <p:nvSpPr>
          <p:cNvPr id="33" name="幻灯片标题"/>
          <p:cNvSpPr txBox="1"/>
          <p:nvPr>
            <p:ph type="title" hasCustomPrompt="1"/>
          </p:nvPr>
        </p:nvSpPr>
        <p:spPr>
          <a:xfrm>
            <a:off x="1206500" y="1270000"/>
            <a:ext cx="9779000" cy="5882274"/>
          </a:xfrm>
          <a:prstGeom prst="rect">
            <a:avLst/>
          </a:prstGeom>
        </p:spPr>
        <p:txBody>
          <a:bodyPr anchor="b"/>
          <a:lstStyle/>
          <a:p>
            <a:r>
              <a:t>幻灯片标题</a:t>
            </a:r>
          </a:p>
        </p:txBody>
      </p:sp>
      <p:sp>
        <p:nvSpPr>
          <p:cNvPr id="34" name="正文级别 1…"/>
          <p:cNvSpPr txBox="1"/>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幻灯片副标题</a:t>
            </a:r>
          </a:p>
          <a:p>
            <a:pPr lvl="1"/>
          </a:p>
          <a:p>
            <a:pPr lvl="2"/>
          </a:p>
          <a:p>
            <a:pPr lvl="3"/>
          </a:p>
          <a:p>
            <a:pPr lvl="4"/>
          </a:p>
        </p:txBody>
      </p:sp>
      <p:sp>
        <p:nvSpPr>
          <p:cNvPr id="35" name="幻灯片编号"/>
          <p:cNvSpPr txBox="1"/>
          <p:nvPr>
            <p:ph type="sldNum" sz="quarter" idx="2"/>
          </p:nvPr>
        </p:nvSpPr>
        <p:spPr>
          <a:xfrm>
            <a:off x="12001499" y="13085233"/>
            <a:ext cx="368505" cy="374600"/>
          </a:xfrm>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42" name="幻灯片标题"/>
          <p:cNvSpPr txBox="1"/>
          <p:nvPr>
            <p:ph type="title" hasCustomPrompt="1"/>
          </p:nvPr>
        </p:nvSpPr>
        <p:spPr>
          <a:xfrm>
            <a:off x="1206500" y="1079500"/>
            <a:ext cx="21971000" cy="1433164"/>
          </a:xfrm>
          <a:prstGeom prst="rect">
            <a:avLst/>
          </a:prstGeom>
        </p:spPr>
        <p:txBody>
          <a:bodyPr/>
          <a:lstStyle/>
          <a:p>
            <a:r>
              <a:t>幻灯片标题</a:t>
            </a:r>
          </a:p>
        </p:txBody>
      </p:sp>
      <p:sp>
        <p:nvSpPr>
          <p:cNvPr id="43" name="正文级别 1…"/>
          <p:cNvSpPr txBox="1"/>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726440">
              <a:lnSpc>
                <a:spcPct val="100000"/>
              </a:lnSpc>
              <a:spcBef>
                <a:spcPts val="0"/>
              </a:spcBef>
              <a:buSzTx/>
              <a:buNone/>
              <a:defRPr b="1"/>
            </a:lvl1pPr>
            <a:lvl2pPr defTabSz="726440">
              <a:lnSpc>
                <a:spcPct val="100000"/>
              </a:lnSpc>
              <a:spcBef>
                <a:spcPts val="0"/>
              </a:spcBef>
              <a:defRPr b="1"/>
            </a:lvl2pPr>
            <a:lvl3pPr defTabSz="726440">
              <a:lnSpc>
                <a:spcPct val="100000"/>
              </a:lnSpc>
              <a:spcBef>
                <a:spcPts val="0"/>
              </a:spcBef>
              <a:defRPr b="1"/>
            </a:lvl3pPr>
            <a:lvl4pPr defTabSz="726440">
              <a:lnSpc>
                <a:spcPct val="100000"/>
              </a:lnSpc>
              <a:spcBef>
                <a:spcPts val="0"/>
              </a:spcBef>
              <a:defRPr b="1"/>
            </a:lvl4pPr>
            <a:lvl5pPr defTabSz="726440">
              <a:lnSpc>
                <a:spcPct val="100000"/>
              </a:lnSpc>
              <a:spcBef>
                <a:spcPts val="0"/>
              </a:spcBef>
              <a:defRPr b="1"/>
            </a:lvl5pPr>
          </a:lstStyle>
          <a:p>
            <a:r>
              <a:t>幻灯片副标题</a:t>
            </a:r>
          </a:p>
          <a:p>
            <a:pPr lvl="1"/>
          </a:p>
          <a:p>
            <a:pPr lvl="2"/>
          </a:p>
          <a:p>
            <a:pPr lvl="3"/>
          </a:p>
          <a:p>
            <a:pPr lvl="4"/>
          </a:p>
        </p:txBody>
      </p:sp>
      <p:sp>
        <p:nvSpPr>
          <p:cNvPr id="44" name="正文级别 1…"/>
          <p:cNvSpPr txBox="1"/>
          <p:nvPr>
            <p:ph type="body" idx="21" hasCustomPrompt="1"/>
          </p:nvPr>
        </p:nvSpPr>
        <p:spPr>
          <a:xfrm>
            <a:off x="1206500" y="4248503"/>
            <a:ext cx="21971000" cy="8256014"/>
          </a:xfrm>
          <a:prstGeom prst="rect">
            <a:avLst/>
          </a:prstGeom>
        </p:spPr>
        <p:txBody>
          <a:bodyPr numCol="1" spcCol="38100"/>
          <a:lstStyle/>
          <a:p>
            <a:r>
              <a:t>幻灯片项目符号文本</a:t>
            </a:r>
          </a:p>
        </p:txBody>
      </p:sp>
      <p:sp>
        <p:nvSpPr>
          <p:cNvPr id="45" name="幻灯片编号"/>
          <p:cNvSpPr txBox="1"/>
          <p:nvPr>
            <p:ph type="sldNum" sz="quarter" idx="2"/>
          </p:nvPr>
        </p:nvSpPr>
        <p:spPr>
          <a:xfrm>
            <a:off x="12001500" y="13080999"/>
            <a:ext cx="368504" cy="374600"/>
          </a:xfrm>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52" name="正文级别 1…"/>
          <p:cNvSpPr txBox="1"/>
          <p:nvPr>
            <p:ph type="body" idx="1" hasCustomPrompt="1"/>
          </p:nvPr>
        </p:nvSpPr>
        <p:spPr>
          <a:prstGeom prst="rect">
            <a:avLst/>
          </a:prstGeom>
        </p:spPr>
        <p:txBody>
          <a:bodyPr/>
          <a:lstStyle/>
          <a:p>
            <a:r>
              <a:t>幻灯片项目符号文本</a:t>
            </a:r>
          </a:p>
          <a:p>
            <a:pPr lvl="1"/>
          </a:p>
          <a:p>
            <a:pPr lvl="2"/>
          </a:p>
          <a:p>
            <a:pPr lvl="3"/>
          </a:p>
          <a:p>
            <a:pPr lvl="4"/>
          </a:p>
        </p:txBody>
      </p:sp>
      <p:sp>
        <p:nvSpPr>
          <p:cNvPr id="53"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0" name="正文级别 1…"/>
          <p:cNvSpPr txBox="1"/>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726440">
              <a:lnSpc>
                <a:spcPct val="100000"/>
              </a:lnSpc>
              <a:spcBef>
                <a:spcPts val="0"/>
              </a:spcBef>
              <a:buSzTx/>
              <a:buNone/>
              <a:defRPr b="1"/>
            </a:lvl1pPr>
            <a:lvl2pPr defTabSz="726440">
              <a:lnSpc>
                <a:spcPct val="100000"/>
              </a:lnSpc>
              <a:spcBef>
                <a:spcPts val="0"/>
              </a:spcBef>
              <a:defRPr b="1"/>
            </a:lvl2pPr>
            <a:lvl3pPr defTabSz="726440">
              <a:lnSpc>
                <a:spcPct val="100000"/>
              </a:lnSpc>
              <a:spcBef>
                <a:spcPts val="0"/>
              </a:spcBef>
              <a:defRPr b="1"/>
            </a:lvl3pPr>
            <a:lvl4pPr defTabSz="726440">
              <a:lnSpc>
                <a:spcPct val="100000"/>
              </a:lnSpc>
              <a:spcBef>
                <a:spcPts val="0"/>
              </a:spcBef>
              <a:defRPr b="1"/>
            </a:lvl4pPr>
            <a:lvl5pPr defTabSz="726440">
              <a:lnSpc>
                <a:spcPct val="100000"/>
              </a:lnSpc>
              <a:spcBef>
                <a:spcPts val="0"/>
              </a:spcBef>
              <a:defRPr b="1"/>
            </a:lvl5pPr>
          </a:lstStyle>
          <a:p>
            <a:r>
              <a:t>幻灯片副标题</a:t>
            </a:r>
          </a:p>
          <a:p>
            <a:pPr lvl="1"/>
          </a:p>
          <a:p>
            <a:pPr lvl="2"/>
          </a:p>
          <a:p>
            <a:pPr lvl="3"/>
          </a:p>
          <a:p>
            <a:pPr lvl="4"/>
          </a:p>
        </p:txBody>
      </p:sp>
      <p:sp>
        <p:nvSpPr>
          <p:cNvPr id="61" name="正文级别 1…"/>
          <p:cNvSpPr txBox="1"/>
          <p:nvPr>
            <p:ph type="body" sz="half" idx="21" hasCustomPrompt="1"/>
          </p:nvPr>
        </p:nvSpPr>
        <p:spPr>
          <a:xfrm>
            <a:off x="1206500" y="4248503"/>
            <a:ext cx="9779000" cy="8256631"/>
          </a:xfrm>
          <a:prstGeom prst="rect">
            <a:avLst/>
          </a:prstGeom>
        </p:spPr>
        <p:txBody>
          <a:bodyPr numCol="1" spcCol="38100"/>
          <a:lstStyle/>
          <a:p>
            <a:r>
              <a:t>幻灯片项目符号文本</a:t>
            </a:r>
          </a:p>
        </p:txBody>
      </p:sp>
      <p:sp>
        <p:nvSpPr>
          <p:cNvPr id="62" name="660384004_1290x1720.jpg"/>
          <p:cNvSpPr/>
          <p:nvPr>
            <p:ph type="pic" idx="22"/>
          </p:nvPr>
        </p:nvSpPr>
        <p:spPr>
          <a:xfrm>
            <a:off x="12192000" y="-407266"/>
            <a:ext cx="10916874" cy="14555833"/>
          </a:xfrm>
          <a:prstGeom prst="rect">
            <a:avLst/>
          </a:prstGeom>
        </p:spPr>
        <p:txBody>
          <a:bodyPr lIns="91439" tIns="45719" rIns="91439" bIns="45719" numCol="1" spcCol="38100">
            <a:noAutofit/>
          </a:bodyPr>
          <a:lstStyle/>
          <a:p/>
        </p:txBody>
      </p:sp>
      <p:sp>
        <p:nvSpPr>
          <p:cNvPr id="63" name="幻灯片标题"/>
          <p:cNvSpPr txBox="1"/>
          <p:nvPr>
            <p:ph type="title" hasCustomPrompt="1"/>
          </p:nvPr>
        </p:nvSpPr>
        <p:spPr>
          <a:xfrm>
            <a:off x="1206500" y="1079500"/>
            <a:ext cx="9779000" cy="1435100"/>
          </a:xfrm>
          <a:prstGeom prst="rect">
            <a:avLst/>
          </a:prstGeom>
        </p:spPr>
        <p:txBody>
          <a:bodyPr/>
          <a:lstStyle/>
          <a:p>
            <a:r>
              <a:t>幻灯片标题</a:t>
            </a:r>
          </a:p>
        </p:txBody>
      </p:sp>
      <p:sp>
        <p:nvSpPr>
          <p:cNvPr id="64"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节">
    <p:spTree>
      <p:nvGrpSpPr>
        <p:cNvPr id="1" name=""/>
        <p:cNvGrpSpPr/>
        <p:nvPr/>
      </p:nvGrpSpPr>
      <p:grpSpPr>
        <a:xfrm>
          <a:off x="0" y="0"/>
          <a:ext cx="0" cy="0"/>
          <a:chOff x="0" y="0"/>
          <a:chExt cx="0" cy="0"/>
        </a:xfrm>
      </p:grpSpPr>
      <p:sp>
        <p:nvSpPr>
          <p:cNvPr id="71" name="章节标题"/>
          <p:cNvSpPr txBox="1"/>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章节标题</a:t>
            </a:r>
          </a:p>
        </p:txBody>
      </p:sp>
      <p:sp>
        <p:nvSpPr>
          <p:cNvPr id="72" name="幻灯片编号"/>
          <p:cNvSpPr txBox="1"/>
          <p:nvPr>
            <p:ph type="sldNum" sz="quarter" idx="2"/>
          </p:nvPr>
        </p:nvSpPr>
        <p:spPr>
          <a:xfrm>
            <a:off x="12001499" y="13085233"/>
            <a:ext cx="368505" cy="374600"/>
          </a:xfrm>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79" name="幻灯片标题"/>
          <p:cNvSpPr txBox="1"/>
          <p:nvPr>
            <p:ph type="title" hasCustomPrompt="1"/>
          </p:nvPr>
        </p:nvSpPr>
        <p:spPr>
          <a:xfrm>
            <a:off x="1206500" y="1079500"/>
            <a:ext cx="21971000" cy="1434950"/>
          </a:xfrm>
          <a:prstGeom prst="rect">
            <a:avLst/>
          </a:prstGeom>
        </p:spPr>
        <p:txBody>
          <a:bodyPr/>
          <a:lstStyle/>
          <a:p>
            <a:r>
              <a:t>幻灯片标题</a:t>
            </a:r>
          </a:p>
        </p:txBody>
      </p:sp>
      <p:sp>
        <p:nvSpPr>
          <p:cNvPr id="80" name="正文级别 1…"/>
          <p:cNvSpPr txBox="1"/>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726440">
              <a:lnSpc>
                <a:spcPct val="100000"/>
              </a:lnSpc>
              <a:spcBef>
                <a:spcPts val="0"/>
              </a:spcBef>
              <a:buSzTx/>
              <a:buNone/>
              <a:defRPr b="1"/>
            </a:lvl1pPr>
            <a:lvl2pPr defTabSz="726440">
              <a:lnSpc>
                <a:spcPct val="100000"/>
              </a:lnSpc>
              <a:spcBef>
                <a:spcPts val="0"/>
              </a:spcBef>
              <a:defRPr b="1"/>
            </a:lvl2pPr>
            <a:lvl3pPr defTabSz="726440">
              <a:lnSpc>
                <a:spcPct val="100000"/>
              </a:lnSpc>
              <a:spcBef>
                <a:spcPts val="0"/>
              </a:spcBef>
              <a:defRPr b="1"/>
            </a:lvl3pPr>
            <a:lvl4pPr defTabSz="726440">
              <a:lnSpc>
                <a:spcPct val="100000"/>
              </a:lnSpc>
              <a:spcBef>
                <a:spcPts val="0"/>
              </a:spcBef>
              <a:defRPr b="1"/>
            </a:lvl4pPr>
            <a:lvl5pPr defTabSz="726440">
              <a:lnSpc>
                <a:spcPct val="100000"/>
              </a:lnSpc>
              <a:spcBef>
                <a:spcPts val="0"/>
              </a:spcBef>
              <a:defRPr b="1"/>
            </a:lvl5pPr>
          </a:lstStyle>
          <a:p>
            <a:r>
              <a:t>幻灯片副标题</a:t>
            </a:r>
          </a:p>
          <a:p>
            <a:pPr lvl="1"/>
          </a:p>
          <a:p>
            <a:pPr lvl="2"/>
          </a:p>
          <a:p>
            <a:pPr lvl="3"/>
          </a:p>
          <a:p>
            <a:pPr lvl="4"/>
          </a:p>
        </p:txBody>
      </p:sp>
      <p:sp>
        <p:nvSpPr>
          <p:cNvPr id="81"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议程">
    <p:spTree>
      <p:nvGrpSpPr>
        <p:cNvPr id="1" name=""/>
        <p:cNvGrpSpPr/>
        <p:nvPr/>
      </p:nvGrpSpPr>
      <p:grpSpPr>
        <a:xfrm>
          <a:off x="0" y="0"/>
          <a:ext cx="0" cy="0"/>
          <a:chOff x="0" y="0"/>
          <a:chExt cx="0" cy="0"/>
        </a:xfrm>
      </p:grpSpPr>
      <p:sp>
        <p:nvSpPr>
          <p:cNvPr id="88" name="议程标题"/>
          <p:cNvSpPr txBox="1"/>
          <p:nvPr>
            <p:ph type="title" hasCustomPrompt="1"/>
          </p:nvPr>
        </p:nvSpPr>
        <p:spPr>
          <a:xfrm>
            <a:off x="1206500" y="1079500"/>
            <a:ext cx="21971000" cy="1435100"/>
          </a:xfrm>
          <a:prstGeom prst="rect">
            <a:avLst/>
          </a:prstGeom>
        </p:spPr>
        <p:txBody>
          <a:bodyPr/>
          <a:lstStyle/>
          <a:p>
            <a:r>
              <a:t>议程标题</a:t>
            </a:r>
          </a:p>
        </p:txBody>
      </p:sp>
      <p:sp>
        <p:nvSpPr>
          <p:cNvPr id="89" name="正文级别 1…"/>
          <p:cNvSpPr txBox="1"/>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726440">
              <a:lnSpc>
                <a:spcPct val="100000"/>
              </a:lnSpc>
              <a:spcBef>
                <a:spcPts val="0"/>
              </a:spcBef>
              <a:buSzTx/>
              <a:buNone/>
              <a:defRPr b="1"/>
            </a:lvl1pPr>
            <a:lvl2pPr defTabSz="726440">
              <a:lnSpc>
                <a:spcPct val="100000"/>
              </a:lnSpc>
              <a:spcBef>
                <a:spcPts val="0"/>
              </a:spcBef>
              <a:defRPr b="1"/>
            </a:lvl2pPr>
            <a:lvl3pPr defTabSz="726440">
              <a:lnSpc>
                <a:spcPct val="100000"/>
              </a:lnSpc>
              <a:spcBef>
                <a:spcPts val="0"/>
              </a:spcBef>
              <a:defRPr b="1"/>
            </a:lvl3pPr>
            <a:lvl4pPr defTabSz="726440">
              <a:lnSpc>
                <a:spcPct val="100000"/>
              </a:lnSpc>
              <a:spcBef>
                <a:spcPts val="0"/>
              </a:spcBef>
              <a:defRPr b="1"/>
            </a:lvl4pPr>
            <a:lvl5pPr defTabSz="726440">
              <a:lnSpc>
                <a:spcPct val="100000"/>
              </a:lnSpc>
              <a:spcBef>
                <a:spcPts val="0"/>
              </a:spcBef>
              <a:defRPr b="1"/>
            </a:lvl5pPr>
          </a:lstStyle>
          <a:p>
            <a:r>
              <a:t>议程副标题</a:t>
            </a:r>
          </a:p>
          <a:p>
            <a:pPr lvl="1"/>
          </a:p>
          <a:p>
            <a:pPr lvl="2"/>
          </a:p>
          <a:p>
            <a:pPr lvl="3"/>
          </a:p>
          <a:p>
            <a:pPr lvl="4"/>
          </a:p>
        </p:txBody>
      </p:sp>
      <p:sp>
        <p:nvSpPr>
          <p:cNvPr id="90" name="正文级别 1…"/>
          <p:cNvSpPr txBox="1"/>
          <p:nvPr>
            <p:ph type="body" idx="21" hasCustomPrompt="1"/>
          </p:nvPr>
        </p:nvSpPr>
        <p:spPr>
          <a:prstGeom prst="rect">
            <a:avLst/>
          </a:prstGeom>
        </p:spPr>
        <p:txBody>
          <a:bodyPr numCol="1" spcCol="38100"/>
          <a:lstStyle>
            <a:lvl1pPr marL="0" indent="0" defTabSz="825500">
              <a:lnSpc>
                <a:spcPct val="100000"/>
              </a:lnSpc>
              <a:spcBef>
                <a:spcPts val="1800"/>
              </a:spcBef>
              <a:buSzTx/>
              <a:buNone/>
              <a:defRPr sz="5500" spc="-99"/>
            </a:lvl1pPr>
          </a:lstStyle>
          <a:p>
            <a:r>
              <a:t>议程主题</a:t>
            </a:r>
          </a:p>
        </p:txBody>
      </p:sp>
      <p:sp>
        <p:nvSpPr>
          <p:cNvPr id="91"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正文级别 1…"/>
          <p:cNvSpPr txBox="1"/>
          <p:nvPr>
            <p:ph type="body" idx="1" hasCustomPrompt="1"/>
          </p:nvPr>
        </p:nvSpPr>
        <p:spPr>
          <a:xfrm>
            <a:off x="1206500" y="4248503"/>
            <a:ext cx="21971000" cy="8256014"/>
          </a:xfrm>
          <a:prstGeom prst="rect">
            <a:avLst/>
          </a:prstGeom>
          <a:ln w="12700">
            <a:miter lim="400000"/>
          </a:ln>
        </p:spPr>
        <p:txBody>
          <a:bodyPr lIns="50800" tIns="50800" rIns="50800" bIns="50800" numCol="2" spcCol="1098550">
            <a:normAutofit/>
          </a:bodyPr>
          <a:lstStyle/>
          <a:p>
            <a:r>
              <a:t>幻灯片项目符号文本</a:t>
            </a:r>
          </a:p>
          <a:p>
            <a:pPr lvl="1"/>
          </a:p>
          <a:p>
            <a:pPr lvl="2"/>
          </a:p>
          <a:p>
            <a:pPr lvl="3"/>
          </a:p>
          <a:p>
            <a:pPr lvl="4"/>
          </a:p>
        </p:txBody>
      </p:sp>
      <p:sp>
        <p:nvSpPr>
          <p:cNvPr id="3" name="标题文本"/>
          <p:cNvSpPr txBox="1"/>
          <p:nvPr>
            <p:ph type="title"/>
          </p:nvPr>
        </p:nvSpPr>
        <p:spPr>
          <a:xfrm>
            <a:off x="3653366" y="2743200"/>
            <a:ext cx="19507201" cy="1505304"/>
          </a:xfrm>
          <a:prstGeom prst="rect">
            <a:avLst/>
          </a:prstGeom>
          <a:ln w="12700">
            <a:miter lim="400000"/>
          </a:ln>
        </p:spPr>
        <p:txBody>
          <a:bodyPr lIns="50800" tIns="50800" rIns="50800" bIns="50800">
            <a:normAutofit/>
          </a:bodyPr>
          <a:lstStyle/>
          <a:p>
            <a:r>
              <a:t>标题文本</a:t>
            </a:r>
          </a:p>
        </p:txBody>
      </p:sp>
      <p:sp>
        <p:nvSpPr>
          <p:cNvPr id="4" name="幻灯片编号"/>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2438400" rtl="0" latinLnBrk="0">
        <a:lnSpc>
          <a:spcPct val="80000"/>
        </a:lnSpc>
        <a:spcBef>
          <a:spcPts val="0"/>
        </a:spcBef>
        <a:spcAft>
          <a:spcPts val="0"/>
        </a:spcAft>
        <a:buClrTx/>
        <a:buSzTx/>
        <a:buFontTx/>
        <a:buNone/>
        <a:defRPr sz="8500" b="1" i="0" u="none" strike="noStrike" cap="none" spc="-170" baseline="0">
          <a:solidFill>
            <a:srgbClr val="000000"/>
          </a:solidFill>
          <a:uFillTx/>
          <a:latin typeface="+mj-lt"/>
          <a:ea typeface="+mj-ea"/>
          <a:cs typeface="+mj-cs"/>
          <a:sym typeface="Helvetica Neue"/>
        </a:defRPr>
      </a:lvl1pPr>
      <a:lvl2pPr marL="0" marR="0" indent="0" algn="l" defTabSz="2438400" rtl="0" latinLnBrk="0">
        <a:lnSpc>
          <a:spcPct val="80000"/>
        </a:lnSpc>
        <a:spcBef>
          <a:spcPts val="0"/>
        </a:spcBef>
        <a:spcAft>
          <a:spcPts val="0"/>
        </a:spcAft>
        <a:buClrTx/>
        <a:buSzTx/>
        <a:buFontTx/>
        <a:buNone/>
        <a:defRPr sz="8500" b="1" i="0" u="none" strike="noStrike" cap="none" spc="-170" baseline="0">
          <a:solidFill>
            <a:srgbClr val="000000"/>
          </a:solidFill>
          <a:uFillTx/>
          <a:latin typeface="+mj-lt"/>
          <a:ea typeface="+mj-ea"/>
          <a:cs typeface="+mj-cs"/>
          <a:sym typeface="Helvetica Neue"/>
        </a:defRPr>
      </a:lvl2pPr>
      <a:lvl3pPr marL="0" marR="0" indent="0" algn="l" defTabSz="2438400" rtl="0" latinLnBrk="0">
        <a:lnSpc>
          <a:spcPct val="80000"/>
        </a:lnSpc>
        <a:spcBef>
          <a:spcPts val="0"/>
        </a:spcBef>
        <a:spcAft>
          <a:spcPts val="0"/>
        </a:spcAft>
        <a:buClrTx/>
        <a:buSzTx/>
        <a:buFontTx/>
        <a:buNone/>
        <a:defRPr sz="8500" b="1" i="0" u="none" strike="noStrike" cap="none" spc="-170" baseline="0">
          <a:solidFill>
            <a:srgbClr val="000000"/>
          </a:solidFill>
          <a:uFillTx/>
          <a:latin typeface="+mj-lt"/>
          <a:ea typeface="+mj-ea"/>
          <a:cs typeface="+mj-cs"/>
          <a:sym typeface="Helvetica Neue"/>
        </a:defRPr>
      </a:lvl3pPr>
      <a:lvl4pPr marL="0" marR="0" indent="0" algn="l" defTabSz="2438400" rtl="0" latinLnBrk="0">
        <a:lnSpc>
          <a:spcPct val="80000"/>
        </a:lnSpc>
        <a:spcBef>
          <a:spcPts val="0"/>
        </a:spcBef>
        <a:spcAft>
          <a:spcPts val="0"/>
        </a:spcAft>
        <a:buClrTx/>
        <a:buSzTx/>
        <a:buFontTx/>
        <a:buNone/>
        <a:defRPr sz="8500" b="1" i="0" u="none" strike="noStrike" cap="none" spc="-170" baseline="0">
          <a:solidFill>
            <a:srgbClr val="000000"/>
          </a:solidFill>
          <a:uFillTx/>
          <a:latin typeface="+mj-lt"/>
          <a:ea typeface="+mj-ea"/>
          <a:cs typeface="+mj-cs"/>
          <a:sym typeface="Helvetica Neue"/>
        </a:defRPr>
      </a:lvl4pPr>
      <a:lvl5pPr marL="0" marR="0" indent="0" algn="l" defTabSz="2438400" rtl="0" latinLnBrk="0">
        <a:lnSpc>
          <a:spcPct val="80000"/>
        </a:lnSpc>
        <a:spcBef>
          <a:spcPts val="0"/>
        </a:spcBef>
        <a:spcAft>
          <a:spcPts val="0"/>
        </a:spcAft>
        <a:buClrTx/>
        <a:buSzTx/>
        <a:buFontTx/>
        <a:buNone/>
        <a:defRPr sz="8500" b="1" i="0" u="none" strike="noStrike" cap="none" spc="-170" baseline="0">
          <a:solidFill>
            <a:srgbClr val="000000"/>
          </a:solidFill>
          <a:uFillTx/>
          <a:latin typeface="+mj-lt"/>
          <a:ea typeface="+mj-ea"/>
          <a:cs typeface="+mj-cs"/>
          <a:sym typeface="Helvetica Neue"/>
        </a:defRPr>
      </a:lvl5pPr>
      <a:lvl6pPr marL="0" marR="0" indent="0" algn="l" defTabSz="2438400" rtl="0" latinLnBrk="0">
        <a:lnSpc>
          <a:spcPct val="80000"/>
        </a:lnSpc>
        <a:spcBef>
          <a:spcPts val="0"/>
        </a:spcBef>
        <a:spcAft>
          <a:spcPts val="0"/>
        </a:spcAft>
        <a:buClrTx/>
        <a:buSzTx/>
        <a:buFontTx/>
        <a:buNone/>
        <a:defRPr sz="8500" b="1" i="0" u="none" strike="noStrike" cap="none" spc="-170" baseline="0">
          <a:solidFill>
            <a:srgbClr val="000000"/>
          </a:solidFill>
          <a:uFillTx/>
          <a:latin typeface="+mj-lt"/>
          <a:ea typeface="+mj-ea"/>
          <a:cs typeface="+mj-cs"/>
          <a:sym typeface="Helvetica Neue"/>
        </a:defRPr>
      </a:lvl6pPr>
      <a:lvl7pPr marL="0" marR="0" indent="0" algn="l" defTabSz="2438400" rtl="0" latinLnBrk="0">
        <a:lnSpc>
          <a:spcPct val="80000"/>
        </a:lnSpc>
        <a:spcBef>
          <a:spcPts val="0"/>
        </a:spcBef>
        <a:spcAft>
          <a:spcPts val="0"/>
        </a:spcAft>
        <a:buClrTx/>
        <a:buSzTx/>
        <a:buFontTx/>
        <a:buNone/>
        <a:defRPr sz="8500" b="1" i="0" u="none" strike="noStrike" cap="none" spc="-170" baseline="0">
          <a:solidFill>
            <a:srgbClr val="000000"/>
          </a:solidFill>
          <a:uFillTx/>
          <a:latin typeface="+mj-lt"/>
          <a:ea typeface="+mj-ea"/>
          <a:cs typeface="+mj-cs"/>
          <a:sym typeface="Helvetica Neue"/>
        </a:defRPr>
      </a:lvl7pPr>
      <a:lvl8pPr marL="0" marR="0" indent="0" algn="l" defTabSz="2438400" rtl="0" latinLnBrk="0">
        <a:lnSpc>
          <a:spcPct val="80000"/>
        </a:lnSpc>
        <a:spcBef>
          <a:spcPts val="0"/>
        </a:spcBef>
        <a:spcAft>
          <a:spcPts val="0"/>
        </a:spcAft>
        <a:buClrTx/>
        <a:buSzTx/>
        <a:buFontTx/>
        <a:buNone/>
        <a:defRPr sz="8500" b="1" i="0" u="none" strike="noStrike" cap="none" spc="-170" baseline="0">
          <a:solidFill>
            <a:srgbClr val="000000"/>
          </a:solidFill>
          <a:uFillTx/>
          <a:latin typeface="+mj-lt"/>
          <a:ea typeface="+mj-ea"/>
          <a:cs typeface="+mj-cs"/>
          <a:sym typeface="Helvetica Neue"/>
        </a:defRPr>
      </a:lvl8pPr>
      <a:lvl9pPr marL="0" marR="0" indent="0" algn="l" defTabSz="2438400" rtl="0" latinLnBrk="0">
        <a:lnSpc>
          <a:spcPct val="80000"/>
        </a:lnSpc>
        <a:spcBef>
          <a:spcPts val="0"/>
        </a:spcBef>
        <a:spcAft>
          <a:spcPts val="0"/>
        </a:spcAft>
        <a:buClrTx/>
        <a:buSzTx/>
        <a:buFontTx/>
        <a:buNone/>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j-lt"/>
          <a:ea typeface="+mj-ea"/>
          <a:cs typeface="+mj-cs"/>
          <a:sym typeface="Helvetica Neue"/>
        </a:defRPr>
      </a:lvl1pPr>
      <a:lvl2pPr marL="12192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j-lt"/>
          <a:ea typeface="+mj-ea"/>
          <a:cs typeface="+mj-cs"/>
          <a:sym typeface="Helvetica Neue"/>
        </a:defRPr>
      </a:lvl2pPr>
      <a:lvl3pPr marL="18288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j-lt"/>
          <a:ea typeface="+mj-ea"/>
          <a:cs typeface="+mj-cs"/>
          <a:sym typeface="Helvetica Neue"/>
        </a:defRPr>
      </a:lvl3pPr>
      <a:lvl4pPr marL="24384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j-lt"/>
          <a:ea typeface="+mj-ea"/>
          <a:cs typeface="+mj-cs"/>
          <a:sym typeface="Helvetica Neue"/>
        </a:defRPr>
      </a:lvl4pPr>
      <a:lvl5pPr marL="30480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j-lt"/>
          <a:ea typeface="+mj-ea"/>
          <a:cs typeface="+mj-cs"/>
          <a:sym typeface="Helvetica Neue"/>
        </a:defRPr>
      </a:lvl5pPr>
      <a:lvl6pPr marL="36576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j-lt"/>
          <a:ea typeface="+mj-ea"/>
          <a:cs typeface="+mj-cs"/>
          <a:sym typeface="Helvetica Neue"/>
        </a:defRPr>
      </a:lvl6pPr>
      <a:lvl7pPr marL="42672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j-lt"/>
          <a:ea typeface="+mj-ea"/>
          <a:cs typeface="+mj-cs"/>
          <a:sym typeface="Helvetica Neue"/>
        </a:defRPr>
      </a:lvl7pPr>
      <a:lvl8pPr marL="48768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j-lt"/>
          <a:ea typeface="+mj-ea"/>
          <a:cs typeface="+mj-cs"/>
          <a:sym typeface="Helvetica Neue"/>
        </a:defRPr>
      </a:lvl8pPr>
      <a:lvl9pPr marL="54864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5.xml"/><Relationship Id="rId3" Type="http://schemas.openxmlformats.org/officeDocument/2006/relationships/image" Target="../media/image8.png"/><Relationship Id="rId2" Type="http://schemas.openxmlformats.org/officeDocument/2006/relationships/tags" Target="../tags/tag30.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8" Type="http://schemas.openxmlformats.org/officeDocument/2006/relationships/slideLayout" Target="../slideLayouts/slideLayout4.xml"/><Relationship Id="rId27" Type="http://schemas.openxmlformats.org/officeDocument/2006/relationships/tags" Target="../tags/tag26.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5.xml"/><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5.xml"/><Relationship Id="rId4" Type="http://schemas.openxmlformats.org/officeDocument/2006/relationships/image" Target="../media/image8.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5.xml"/><Relationship Id="rId3" Type="http://schemas.openxmlformats.org/officeDocument/2006/relationships/image" Target="../media/image8.png"/><Relationship Id="rId2" Type="http://schemas.openxmlformats.org/officeDocument/2006/relationships/chart" Target="../charts/chart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5.xml"/><Relationship Id="rId2" Type="http://schemas.openxmlformats.org/officeDocument/2006/relationships/image" Target="../media/image8.png"/><Relationship Id="rId1" Type="http://schemas.openxmlformats.org/officeDocument/2006/relationships/tags" Target="../tags/tag27.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6.xml"/><Relationship Id="rId3" Type="http://schemas.openxmlformats.org/officeDocument/2006/relationships/image" Target="../media/image8.png"/><Relationship Id="rId2" Type="http://schemas.openxmlformats.org/officeDocument/2006/relationships/chart" Target="../charts/chart4.xml"/><Relationship Id="rId1" Type="http://schemas.openxmlformats.org/officeDocument/2006/relationships/chart" Target="../charts/chart3.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5.xml"/><Relationship Id="rId3" Type="http://schemas.openxmlformats.org/officeDocument/2006/relationships/image" Target="../media/image8.png"/><Relationship Id="rId2" Type="http://schemas.openxmlformats.org/officeDocument/2006/relationships/chart" Target="../charts/chart6.xml"/><Relationship Id="rId1" Type="http://schemas.openxmlformats.org/officeDocument/2006/relationships/chart" Target="../charts/chart5.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5.xml"/><Relationship Id="rId4" Type="http://schemas.openxmlformats.org/officeDocument/2006/relationships/image" Target="../media/image8.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图像" descr="图像"/>
          <p:cNvPicPr>
            <a:picLocks noChangeAspect="1"/>
          </p:cNvPicPr>
          <p:nvPr/>
        </p:nvPicPr>
        <p:blipFill>
          <a:blip r:embed="rId1"/>
          <a:stretch>
            <a:fillRect/>
          </a:stretch>
        </p:blipFill>
        <p:spPr>
          <a:xfrm>
            <a:off x="-528272" y="-181568"/>
            <a:ext cx="25029553" cy="14079136"/>
          </a:xfrm>
          <a:prstGeom prst="rect">
            <a:avLst/>
          </a:prstGeom>
          <a:ln w="12700">
            <a:miter lim="400000"/>
            <a:headEnd/>
            <a:tailEnd/>
          </a:ln>
        </p:spPr>
      </p:pic>
      <p:pic>
        <p:nvPicPr>
          <p:cNvPr id="152" name="图像" descr="图像"/>
          <p:cNvPicPr>
            <a:picLocks noChangeAspect="1"/>
          </p:cNvPicPr>
          <p:nvPr/>
        </p:nvPicPr>
        <p:blipFill>
          <a:blip r:embed="rId2">
            <a:alphaModFix amt="35341"/>
          </a:blip>
          <a:stretch>
            <a:fillRect/>
          </a:stretch>
        </p:blipFill>
        <p:spPr>
          <a:xfrm>
            <a:off x="11528065" y="570996"/>
            <a:ext cx="17349084" cy="15232283"/>
          </a:xfrm>
          <a:prstGeom prst="rect">
            <a:avLst/>
          </a:prstGeom>
          <a:ln w="12700">
            <a:miter lim="400000"/>
            <a:headEnd/>
            <a:tailEnd/>
          </a:ln>
        </p:spPr>
      </p:pic>
      <p:sp>
        <p:nvSpPr>
          <p:cNvPr id="153" name="朗圣品牌视觉识别规范手册"/>
          <p:cNvSpPr txBox="1"/>
          <p:nvPr/>
        </p:nvSpPr>
        <p:spPr>
          <a:xfrm>
            <a:off x="1572271" y="4382876"/>
            <a:ext cx="22418552" cy="1778635"/>
          </a:xfrm>
          <a:prstGeom prst="rect">
            <a:avLst/>
          </a:prstGeom>
          <a:ln w="12700">
            <a:miter lim="400000"/>
          </a:ln>
        </p:spPr>
        <p:txBody>
          <a:bodyPr lIns="50800" tIns="50800" rIns="50800" bIns="50800" anchor="ctr">
            <a:spAutoFit/>
          </a:bodyPr>
          <a:lstStyle>
            <a:lvl1pPr algn="l">
              <a:defRPr sz="10900">
                <a:solidFill>
                  <a:srgbClr val="FFFFFF"/>
                </a:solidFill>
                <a:latin typeface="HuXiaoBo-NanShen"/>
                <a:ea typeface="HuXiaoBo-NanShen"/>
                <a:cs typeface="HuXiaoBo-NanShen"/>
                <a:sym typeface="HuXiaoBo-NanShen"/>
              </a:defRPr>
            </a:lvl1pPr>
          </a:lstStyle>
          <a:p>
            <a:r>
              <a:t>米索前列醇阴道片  素米</a:t>
            </a:r>
          </a:p>
        </p:txBody>
      </p:sp>
      <p:sp>
        <p:nvSpPr>
          <p:cNvPr id="154" name="regenex visual identity system"/>
          <p:cNvSpPr txBox="1"/>
          <p:nvPr/>
        </p:nvSpPr>
        <p:spPr>
          <a:xfrm>
            <a:off x="1600186" y="6253480"/>
            <a:ext cx="14925634" cy="1209040"/>
          </a:xfrm>
          <a:prstGeom prst="rect">
            <a:avLst/>
          </a:prstGeom>
          <a:ln w="12700">
            <a:miter lim="400000"/>
          </a:ln>
        </p:spPr>
        <p:txBody>
          <a:bodyPr lIns="50800" tIns="50800" rIns="50800" bIns="50800" anchor="ctr">
            <a:spAutoFit/>
          </a:bodyPr>
          <a:lstStyle>
            <a:lvl1pPr algn="l">
              <a:lnSpc>
                <a:spcPct val="120000"/>
              </a:lnSpc>
              <a:defRPr sz="6000" spc="600">
                <a:solidFill>
                  <a:srgbClr val="FFFFFF"/>
                </a:solidFill>
                <a:latin typeface="HuXiaoBo-NanShen"/>
                <a:ea typeface="HuXiaoBo-NanShen"/>
                <a:cs typeface="HuXiaoBo-NanShen"/>
                <a:sym typeface="HuXiaoBo-NanShen"/>
              </a:defRPr>
            </a:lvl1pPr>
          </a:lstStyle>
          <a:p>
            <a:r>
              <a:t>广州朗圣药业有限公司</a:t>
            </a:r>
          </a:p>
        </p:txBody>
      </p:sp>
      <p:pic>
        <p:nvPicPr>
          <p:cNvPr id="155" name="图像" descr="图像"/>
          <p:cNvPicPr>
            <a:picLocks noChangeAspect="1"/>
          </p:cNvPicPr>
          <p:nvPr/>
        </p:nvPicPr>
        <p:blipFill>
          <a:blip r:embed="rId3"/>
          <a:stretch>
            <a:fillRect/>
          </a:stretch>
        </p:blipFill>
        <p:spPr>
          <a:xfrm>
            <a:off x="1695029" y="1823453"/>
            <a:ext cx="3657818" cy="1011893"/>
          </a:xfrm>
          <a:prstGeom prst="rect">
            <a:avLst/>
          </a:prstGeom>
          <a:ln w="12700">
            <a:miter lim="400000"/>
            <a:headEnd/>
            <a:tailEnd/>
          </a:ln>
        </p:spPr>
      </p:pic>
      <p:pic>
        <p:nvPicPr>
          <p:cNvPr id="156" name="图像" descr="图像"/>
          <p:cNvPicPr>
            <a:picLocks noChangeAspect="1"/>
          </p:cNvPicPr>
          <p:nvPr/>
        </p:nvPicPr>
        <p:blipFill>
          <a:blip r:embed="rId4"/>
          <a:stretch>
            <a:fillRect/>
          </a:stretch>
        </p:blipFill>
        <p:spPr>
          <a:xfrm>
            <a:off x="20584261" y="-2385600"/>
            <a:ext cx="6029839" cy="6200731"/>
          </a:xfrm>
          <a:prstGeom prst="rect">
            <a:avLst/>
          </a:prstGeom>
          <a:ln w="12700">
            <a:miter lim="400000"/>
            <a:headEnd/>
            <a:tailEnd/>
          </a:ln>
        </p:spPr>
      </p:pic>
      <p:pic>
        <p:nvPicPr>
          <p:cNvPr id="157" name="图像" descr="图像"/>
          <p:cNvPicPr>
            <a:picLocks noChangeAspect="1"/>
          </p:cNvPicPr>
          <p:nvPr/>
        </p:nvPicPr>
        <p:blipFill>
          <a:blip r:embed="rId5"/>
          <a:stretch>
            <a:fillRect/>
          </a:stretch>
        </p:blipFill>
        <p:spPr>
          <a:xfrm>
            <a:off x="1768200" y="10732719"/>
            <a:ext cx="4118335" cy="1903569"/>
          </a:xfrm>
          <a:prstGeom prst="rect">
            <a:avLst/>
          </a:prstGeom>
          <a:ln w="12700">
            <a:miter lim="400000"/>
            <a:headEnd/>
            <a:tailEnd/>
          </a:ln>
        </p:spPr>
      </p:pic>
      <p:sp>
        <p:nvSpPr>
          <p:cNvPr id="158" name="regenex  visual  identity  system"/>
          <p:cNvSpPr txBox="1"/>
          <p:nvPr/>
        </p:nvSpPr>
        <p:spPr>
          <a:xfrm>
            <a:off x="18678335" y="12551585"/>
            <a:ext cx="4793285" cy="406401"/>
          </a:xfrm>
          <a:prstGeom prst="rect">
            <a:avLst/>
          </a:prstGeom>
          <a:ln w="12700">
            <a:miter lim="400000"/>
          </a:ln>
        </p:spPr>
        <p:txBody>
          <a:bodyPr wrap="none" lIns="50800" tIns="50800" rIns="50800" bIns="50800" anchor="ctr">
            <a:spAutoFit/>
          </a:bodyPr>
          <a:lstStyle>
            <a:lvl1pPr>
              <a:defRPr cap="all">
                <a:solidFill>
                  <a:srgbClr val="FFFFFF"/>
                </a:solidFill>
                <a:latin typeface="华文仿宋" panose="02010600040101010101" charset="-122"/>
                <a:ea typeface="华文仿宋" panose="02010600040101010101" charset="-122"/>
                <a:cs typeface="华文仿宋" panose="02010600040101010101" charset="-122"/>
                <a:sym typeface="华文仿宋" panose="02010600040101010101" charset="-122"/>
              </a:defRPr>
            </a:lvl1pPr>
          </a:lstStyle>
          <a:p>
            <a:r>
              <a:t>Work PowerPoint Template</a:t>
            </a:r>
          </a:p>
        </p:txBody>
      </p:sp>
      <p:pic>
        <p:nvPicPr>
          <p:cNvPr id="12" name="图片 11" descr="米索"/>
          <p:cNvPicPr>
            <a:picLocks noChangeAspect="1"/>
          </p:cNvPicPr>
          <p:nvPr/>
        </p:nvPicPr>
        <p:blipFill>
          <a:blip r:embed="rId6"/>
          <a:stretch>
            <a:fillRect/>
          </a:stretch>
        </p:blipFill>
        <p:spPr>
          <a:xfrm>
            <a:off x="13318490" y="6858000"/>
            <a:ext cx="7780020" cy="481457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138555" y="4039870"/>
            <a:ext cx="10967085" cy="1938020"/>
          </a:xfrm>
          <a:prstGeom prst="rect">
            <a:avLst/>
          </a:prstGeom>
          <a:noFill/>
          <a:ln w="9525">
            <a:noFill/>
          </a:ln>
        </p:spPr>
        <p:txBody>
          <a:bodyPr wrap="square">
            <a:spAutoFit/>
          </a:bodyPr>
          <a:lstStyle/>
          <a:p>
            <a:pPr algn="just" fontAlgn="auto">
              <a:buClrTx/>
              <a:buSzTx/>
              <a:buFontTx/>
            </a:pPr>
            <a:r>
              <a:rPr sz="3200" b="1" dirty="0" err="1">
                <a:solidFill>
                  <a:srgbClr val="25479B"/>
                </a:solidFill>
                <a:latin typeface="微软雅黑" panose="020B0503020204020204" charset="-122"/>
                <a:ea typeface="微软雅黑" panose="020B0503020204020204" charset="-122"/>
                <a:cs typeface="微软雅黑" panose="020B0503020204020204" charset="-122"/>
              </a:rPr>
              <a:t>弥补药品目录短板</a:t>
            </a:r>
            <a:endParaRPr lang="en-US" sz="3200" b="1" dirty="0">
              <a:solidFill>
                <a:srgbClr val="25479B"/>
              </a:solidFill>
              <a:latin typeface="微软雅黑" panose="020B0503020204020204" charset="-122"/>
              <a:ea typeface="微软雅黑" panose="020B0503020204020204" charset="-122"/>
              <a:cs typeface="微软雅黑" panose="020B0503020204020204" charset="-122"/>
            </a:endParaRPr>
          </a:p>
          <a:p>
            <a:pPr algn="just" fontAlgn="auto">
              <a:buClrTx/>
              <a:buSzTx/>
              <a:buFontTx/>
            </a:pP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rPr>
              <a:t>素米</a:t>
            </a:r>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rPr>
              <a:t>@米索前列醇阴道片</a:t>
            </a:r>
            <a:r>
              <a:rPr lang="zh-CN" altLang="en-US" sz="2800" b="1" dirty="0">
                <a:solidFill>
                  <a:srgbClr val="25479B"/>
                </a:solidFill>
                <a:latin typeface="微软雅黑" panose="020B0503020204020204" charset="-122"/>
                <a:ea typeface="微软雅黑" panose="020B0503020204020204" charset="-122"/>
                <a:cs typeface="微软雅黑" panose="020B0503020204020204" charset="-122"/>
              </a:rPr>
              <a:t>弥补了</a:t>
            </a:r>
            <a:r>
              <a:rPr lang="zh-CN" altLang="en-US" sz="2800" b="1" dirty="0">
                <a:solidFill>
                  <a:srgbClr val="25479B"/>
                </a:solidFill>
                <a:sym typeface="+mn-ea"/>
              </a:rPr>
              <a:t>目录内同类产品误诊率高的短板</a:t>
            </a:r>
            <a:r>
              <a:rPr lang="zh-CN" altLang="en-US" sz="2800" b="1" dirty="0">
                <a:solidFill>
                  <a:srgbClr val="25479B"/>
                </a:solidFill>
                <a:latin typeface="微软雅黑" panose="020B0503020204020204" charset="-122"/>
                <a:ea typeface="微软雅黑" panose="020B0503020204020204" charset="-122"/>
                <a:cs typeface="微软雅黑" panose="020B0503020204020204" charset="-122"/>
              </a:rPr>
              <a:t>。</a:t>
            </a:r>
            <a:endParaRPr lang="zh-CN" altLang="en-US" sz="2800" b="1" dirty="0">
              <a:solidFill>
                <a:srgbClr val="25479B"/>
              </a:solidFill>
              <a:latin typeface="微软雅黑" panose="020B0503020204020204" charset="-122"/>
              <a:ea typeface="微软雅黑" panose="020B0503020204020204" charset="-122"/>
              <a:cs typeface="微软雅黑" panose="020B0503020204020204" charset="-122"/>
            </a:endParaRPr>
          </a:p>
          <a:p>
            <a:pPr algn="just" fontAlgn="auto">
              <a:buClrTx/>
              <a:buSzTx/>
              <a:buFontTx/>
            </a:pPr>
            <a:r>
              <a:rPr sz="3200" b="1" dirty="0" err="1">
                <a:solidFill>
                  <a:srgbClr val="25479B"/>
                </a:solidFill>
                <a:latin typeface="微软雅黑" panose="020B0503020204020204" charset="-122"/>
                <a:ea typeface="微软雅黑" panose="020B0503020204020204" charset="-122"/>
                <a:cs typeface="微软雅黑" panose="020B0503020204020204" charset="-122"/>
              </a:rPr>
              <a:t>临床管理难度</a:t>
            </a:r>
            <a:r>
              <a:rPr lang="zh-CN" altLang="en-US" sz="3200" b="1" dirty="0">
                <a:solidFill>
                  <a:srgbClr val="25479B"/>
                </a:solidFill>
                <a:latin typeface="微软雅黑" panose="020B0503020204020204" charset="-122"/>
                <a:ea typeface="微软雅黑" panose="020B0503020204020204" charset="-122"/>
                <a:cs typeface="微软雅黑" panose="020B0503020204020204" charset="-122"/>
              </a:rPr>
              <a:t>小</a:t>
            </a:r>
            <a:endParaRPr lang="en-US" sz="3200" b="1" dirty="0">
              <a:solidFill>
                <a:srgbClr val="25479B"/>
              </a:solidFill>
              <a:latin typeface="微软雅黑" panose="020B0503020204020204" charset="-122"/>
              <a:ea typeface="微软雅黑" panose="020B0503020204020204" charset="-122"/>
              <a:cs typeface="微软雅黑" panose="020B0503020204020204" charset="-122"/>
            </a:endParaRPr>
          </a:p>
          <a:p>
            <a:pPr algn="just" fontAlgn="auto">
              <a:buClrTx/>
              <a:buSzTx/>
              <a:buFontTx/>
            </a:pPr>
            <a:endParaRPr sz="28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graphicFrame>
        <p:nvGraphicFramePr>
          <p:cNvPr id="22" name="表格 21"/>
          <p:cNvGraphicFramePr>
            <a:graphicFrameLocks noGrp="1"/>
          </p:cNvGraphicFramePr>
          <p:nvPr>
            <p:custDataLst>
              <p:tags r:id="rId1"/>
            </p:custDataLst>
          </p:nvPr>
        </p:nvGraphicFramePr>
        <p:xfrm>
          <a:off x="13310202" y="7189664"/>
          <a:ext cx="10393680" cy="4701540"/>
        </p:xfrm>
        <a:graphic>
          <a:graphicData uri="http://schemas.openxmlformats.org/drawingml/2006/table">
            <a:tbl>
              <a:tblPr firstRow="1" bandRow="1">
                <a:tableStyleId>{5940675A-B579-460E-94D1-54222C63F5DA}</a:tableStyleId>
              </a:tblPr>
              <a:tblGrid>
                <a:gridCol w="6790690"/>
                <a:gridCol w="1460500"/>
                <a:gridCol w="2142490"/>
              </a:tblGrid>
              <a:tr h="2169795">
                <a:tc>
                  <a:txBody>
                    <a:bodyPr/>
                    <a:lstStyle/>
                    <a:p>
                      <a:pPr algn="ctr"/>
                      <a:r>
                        <a:rPr lang="zh-CN" altLang="en-US" sz="2200" b="1" dirty="0">
                          <a:solidFill>
                            <a:schemeClr val="bg1"/>
                          </a:solidFill>
                        </a:rPr>
                        <a:t>评价指标</a:t>
                      </a:r>
                      <a:r>
                        <a:rPr lang="en-US" altLang="zh-CN" sz="2200" b="1" baseline="30000" dirty="0">
                          <a:solidFill>
                            <a:schemeClr val="bg1"/>
                          </a:solidFill>
                        </a:rPr>
                        <a:t>3</a:t>
                      </a:r>
                      <a:r>
                        <a:rPr lang="zh-CN" altLang="en-US" sz="1800" b="1" dirty="0">
                          <a:solidFill>
                            <a:schemeClr val="bg1"/>
                          </a:solidFill>
                        </a:rPr>
                        <a:t>（</a:t>
                      </a:r>
                      <a:r>
                        <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rPr>
                        <a:t>采用中位数（四分位数间距），*表示 </a:t>
                      </a:r>
                      <a:r>
                        <a:rPr lang="en-US" altLang="zh-CN" sz="1800" dirty="0">
                          <a:solidFill>
                            <a:schemeClr val="bg1"/>
                          </a:solidFill>
                          <a:latin typeface="微软雅黑" panose="020B0503020204020204" charset="-122"/>
                          <a:ea typeface="微软雅黑" panose="020B0503020204020204" charset="-122"/>
                          <a:cs typeface="微软雅黑" panose="020B0503020204020204" charset="-122"/>
                          <a:sym typeface="+mn-ea"/>
                        </a:rPr>
                        <a:t>P≤0.0</a:t>
                      </a:r>
                      <a:r>
                        <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rPr>
                        <a:t>）</a:t>
                      </a:r>
                      <a:endParaRPr lang="zh-CN" altLang="en-US" sz="1800" b="1" dirty="0">
                        <a:solidFill>
                          <a:schemeClr val="bg1"/>
                        </a:solidFill>
                        <a:latin typeface="微软雅黑" panose="020B0503020204020204" charset="-122"/>
                        <a:ea typeface="微软雅黑" panose="020B0503020204020204" charset="-122"/>
                        <a:cs typeface="微软雅黑" panose="020B0503020204020204" charset="-122"/>
                        <a:sym typeface="+mn-ea"/>
                      </a:endParaRPr>
                    </a:p>
                  </a:txBody>
                  <a:tcPr marL="182880" marR="182880" marT="91440" marB="91440" anchor="ctr">
                    <a:solidFill>
                      <a:srgbClr val="25479B"/>
                    </a:solidFill>
                  </a:tcPr>
                </a:tc>
                <a:tc>
                  <a:txBody>
                    <a:bodyPr/>
                    <a:lstStyle/>
                    <a:p>
                      <a:pPr algn="ctr"/>
                      <a:r>
                        <a:rPr lang="zh-CN" altLang="en-US" sz="2200" b="1" dirty="0">
                          <a:solidFill>
                            <a:schemeClr val="bg1"/>
                          </a:solidFill>
                        </a:rPr>
                        <a:t>素米</a:t>
                      </a:r>
                      <a:endParaRPr lang="zh-CN" altLang="en-US" sz="2200" b="1" dirty="0">
                        <a:solidFill>
                          <a:schemeClr val="bg1"/>
                        </a:solidFill>
                      </a:endParaRPr>
                    </a:p>
                  </a:txBody>
                  <a:tcPr marL="182880" marR="182880" marT="91440" marB="91440" anchor="ctr">
                    <a:solidFill>
                      <a:srgbClr val="25479B"/>
                    </a:solidFill>
                  </a:tcPr>
                </a:tc>
                <a:tc>
                  <a:txBody>
                    <a:bodyPr/>
                    <a:lstStyle/>
                    <a:p>
                      <a:pPr algn="ctr"/>
                      <a:r>
                        <a:rPr lang="en-US" altLang="zh-CN" sz="2200" b="1" dirty="0">
                          <a:solidFill>
                            <a:schemeClr val="bg1"/>
                          </a:solidFill>
                        </a:rPr>
                        <a:t>地诺前列酮栓</a:t>
                      </a:r>
                      <a:endParaRPr lang="en-US" altLang="zh-CN" sz="2200" b="1" dirty="0">
                        <a:solidFill>
                          <a:schemeClr val="bg1"/>
                        </a:solidFill>
                      </a:endParaRPr>
                    </a:p>
                  </a:txBody>
                  <a:tcPr marL="182880" marR="182880" marT="91440" marB="91440" anchor="ctr">
                    <a:solidFill>
                      <a:srgbClr val="25479B"/>
                    </a:solidFill>
                  </a:tcPr>
                </a:tc>
              </a:tr>
              <a:tr h="843915">
                <a:tc>
                  <a:txBody>
                    <a:bodyPr/>
                    <a:lstStyle/>
                    <a:p>
                      <a:r>
                        <a:rPr lang="zh-CN" altLang="en-US" sz="2200" dirty="0">
                          <a:sym typeface="+mn-ea"/>
                        </a:rPr>
                        <a:t>医护人员</a:t>
                      </a:r>
                      <a:r>
                        <a:rPr lang="zh-CN" altLang="en-US" sz="2200" dirty="0"/>
                        <a:t>操作的难易程度（分值越大，难度越高）</a:t>
                      </a:r>
                      <a:endParaRPr lang="zh-CN" altLang="en-US" sz="2200" dirty="0"/>
                    </a:p>
                  </a:txBody>
                  <a:tcPr marL="182880" marR="182880" marT="91440" marB="91440" anchor="ctr"/>
                </a:tc>
                <a:tc>
                  <a:txBody>
                    <a:bodyPr/>
                    <a:lstStyle/>
                    <a:p>
                      <a:pPr algn="ctr"/>
                      <a:r>
                        <a:rPr lang="en-US" altLang="zh-CN" sz="2200" b="1" dirty="0">
                          <a:solidFill>
                            <a:srgbClr val="25479B"/>
                          </a:solidFill>
                          <a:latin typeface="微软雅黑" panose="020B0503020204020204" charset="-122"/>
                          <a:ea typeface="微软雅黑" panose="020B0503020204020204" charset="-122"/>
                          <a:sym typeface="+mn-ea"/>
                        </a:rPr>
                        <a:t>5(1)</a:t>
                      </a:r>
                      <a:endParaRPr lang="en-US" altLang="zh-CN" sz="2200" kern="1200" dirty="0">
                        <a:solidFill>
                          <a:schemeClr val="tx1"/>
                        </a:solidFill>
                        <a:latin typeface="+mn-lt"/>
                        <a:ea typeface="+mn-ea"/>
                        <a:cs typeface="+mn-cs"/>
                      </a:endParaRPr>
                    </a:p>
                  </a:txBody>
                  <a:tcPr marL="182880" marR="182880" marT="91440" marB="91440" anchor="ctr"/>
                </a:tc>
                <a:tc>
                  <a:txBody>
                    <a:bodyPr/>
                    <a:lstStyle/>
                    <a:p>
                      <a:pPr algn="ctr"/>
                      <a:r>
                        <a:rPr lang="en-US" altLang="zh-CN" sz="2200" b="1" dirty="0">
                          <a:solidFill>
                            <a:srgbClr val="25479B"/>
                          </a:solidFill>
                          <a:latin typeface="微软雅黑" panose="020B0503020204020204" charset="-122"/>
                          <a:ea typeface="微软雅黑" panose="020B0503020204020204" charset="-122"/>
                          <a:sym typeface="+mn-ea"/>
                        </a:rPr>
                        <a:t>5(2)</a:t>
                      </a:r>
                      <a:endParaRPr lang="en-US" altLang="zh-CN" sz="2200" kern="1200" dirty="0">
                        <a:solidFill>
                          <a:schemeClr val="tx1"/>
                        </a:solidFill>
                        <a:latin typeface="+mn-lt"/>
                        <a:ea typeface="+mn-ea"/>
                        <a:cs typeface="+mn-cs"/>
                      </a:endParaRPr>
                    </a:p>
                  </a:txBody>
                  <a:tcPr marL="182880" marR="182880" marT="91440" marB="91440" anchor="ctr"/>
                </a:tc>
              </a:tr>
              <a:tr h="843915">
                <a:tc>
                  <a:txBody>
                    <a:bodyPr/>
                    <a:lstStyle/>
                    <a:p>
                      <a:r>
                        <a:rPr lang="zh-CN" altLang="en-US" sz="2200" dirty="0"/>
                        <a:t>催引产有效性</a:t>
                      </a:r>
                      <a:r>
                        <a:rPr lang="zh-CN" altLang="en-US" sz="2200" dirty="0">
                          <a:sym typeface="+mn-ea"/>
                        </a:rPr>
                        <a:t>（分值越大，有效性越高）</a:t>
                      </a:r>
                      <a:endParaRPr lang="zh-CN" altLang="en-US" sz="2200" dirty="0"/>
                    </a:p>
                  </a:txBody>
                  <a:tcPr marL="182880" marR="182880" marT="91440" marB="91440" anchor="ctr"/>
                </a:tc>
                <a:tc>
                  <a:txBody>
                    <a:bodyPr/>
                    <a:lstStyle/>
                    <a:p>
                      <a:pPr algn="ctr"/>
                      <a:r>
                        <a:rPr lang="en-US" altLang="zh-CN" sz="2200" b="1" dirty="0">
                          <a:solidFill>
                            <a:srgbClr val="25479B"/>
                          </a:solidFill>
                          <a:latin typeface="微软雅黑" panose="020B0503020204020204" charset="-122"/>
                          <a:ea typeface="微软雅黑" panose="020B0503020204020204" charset="-122"/>
                          <a:sym typeface="+mn-ea"/>
                        </a:rPr>
                        <a:t>5(5)</a:t>
                      </a:r>
                      <a:endParaRPr lang="en-US" altLang="zh-CN" sz="2200" kern="1200" dirty="0">
                        <a:solidFill>
                          <a:schemeClr val="tx1"/>
                        </a:solidFill>
                        <a:latin typeface="+mn-lt"/>
                        <a:ea typeface="+mn-ea"/>
                        <a:cs typeface="+mn-cs"/>
                      </a:endParaRPr>
                    </a:p>
                  </a:txBody>
                  <a:tcPr marL="182880" marR="182880" marT="91440" marB="91440" anchor="ctr"/>
                </a:tc>
                <a:tc>
                  <a:txBody>
                    <a:bodyPr/>
                    <a:lstStyle/>
                    <a:p>
                      <a:pPr algn="ctr"/>
                      <a:r>
                        <a:rPr lang="en-US" altLang="zh-CN" sz="2200" b="1" dirty="0">
                          <a:solidFill>
                            <a:srgbClr val="25479B"/>
                          </a:solidFill>
                          <a:latin typeface="微软雅黑" panose="020B0503020204020204" charset="-122"/>
                          <a:ea typeface="微软雅黑" panose="020B0503020204020204" charset="-122"/>
                          <a:sym typeface="+mn-ea"/>
                        </a:rPr>
                        <a:t>5(4)</a:t>
                      </a:r>
                      <a:endParaRPr lang="en-US" altLang="zh-CN" sz="2200" kern="1200" dirty="0">
                        <a:solidFill>
                          <a:schemeClr val="tx1"/>
                        </a:solidFill>
                        <a:latin typeface="+mn-lt"/>
                        <a:ea typeface="+mn-ea"/>
                        <a:cs typeface="+mn-cs"/>
                      </a:endParaRPr>
                    </a:p>
                  </a:txBody>
                  <a:tcPr marL="182880" marR="182880" marT="91440" marB="91440" anchor="ctr"/>
                </a:tc>
              </a:tr>
              <a:tr h="843915">
                <a:tc>
                  <a:txBody>
                    <a:bodyPr/>
                    <a:lstStyle/>
                    <a:p>
                      <a:r>
                        <a:rPr lang="zh-CN" altLang="en-US" sz="2200" dirty="0">
                          <a:sym typeface="+mn-ea"/>
                        </a:rPr>
                        <a:t>不良反应的发生率（分值越大，发生率越高）</a:t>
                      </a:r>
                      <a:endParaRPr lang="zh-CN" altLang="en-US" sz="2200" dirty="0"/>
                    </a:p>
                  </a:txBody>
                  <a:tcPr marL="182880" marR="182880" marT="91440" marB="91440" anchor="ctr"/>
                </a:tc>
                <a:tc>
                  <a:txBody>
                    <a:bodyPr/>
                    <a:lstStyle/>
                    <a:p>
                      <a:pPr algn="ctr"/>
                      <a:r>
                        <a:rPr lang="en-US" altLang="zh-CN" sz="2200" b="1" dirty="0">
                          <a:solidFill>
                            <a:srgbClr val="25479B"/>
                          </a:solidFill>
                          <a:latin typeface="微软雅黑" panose="020B0503020204020204" charset="-122"/>
                          <a:ea typeface="微软雅黑" panose="020B0503020204020204" charset="-122"/>
                          <a:sym typeface="+mn-ea"/>
                        </a:rPr>
                        <a:t>5(2)</a:t>
                      </a:r>
                      <a:endParaRPr lang="en-US" altLang="zh-CN" sz="2200" kern="1200" dirty="0">
                        <a:solidFill>
                          <a:schemeClr val="tx1"/>
                        </a:solidFill>
                        <a:latin typeface="+mn-lt"/>
                        <a:ea typeface="+mn-ea"/>
                        <a:cs typeface="+mn-cs"/>
                      </a:endParaRPr>
                    </a:p>
                  </a:txBody>
                  <a:tcPr marL="182880" marR="182880" marT="91440" marB="91440" anchor="ctr"/>
                </a:tc>
                <a:tc>
                  <a:txBody>
                    <a:bodyPr/>
                    <a:lstStyle/>
                    <a:p>
                      <a:pPr algn="ctr"/>
                      <a:r>
                        <a:rPr lang="en-US" altLang="zh-CN" sz="2200" b="1" dirty="0">
                          <a:solidFill>
                            <a:srgbClr val="25479B"/>
                          </a:solidFill>
                          <a:latin typeface="微软雅黑" panose="020B0503020204020204" charset="-122"/>
                          <a:ea typeface="微软雅黑" panose="020B0503020204020204" charset="-122"/>
                          <a:sym typeface="+mn-ea"/>
                        </a:rPr>
                        <a:t>5(3)</a:t>
                      </a:r>
                      <a:endParaRPr lang="en-US" altLang="zh-CN" sz="2200" kern="1200" dirty="0">
                        <a:solidFill>
                          <a:schemeClr val="tx1"/>
                        </a:solidFill>
                        <a:latin typeface="+mn-lt"/>
                        <a:ea typeface="+mn-ea"/>
                        <a:cs typeface="+mn-cs"/>
                      </a:endParaRPr>
                    </a:p>
                  </a:txBody>
                  <a:tcPr marL="182880" marR="182880" marT="91440" marB="91440" anchor="ctr"/>
                </a:tc>
              </a:tr>
            </a:tbl>
          </a:graphicData>
        </a:graphic>
      </p:graphicFrame>
      <p:graphicFrame>
        <p:nvGraphicFramePr>
          <p:cNvPr id="23" name="表格 22"/>
          <p:cNvGraphicFramePr>
            <a:graphicFrameLocks noGrp="1"/>
          </p:cNvGraphicFramePr>
          <p:nvPr>
            <p:custDataLst>
              <p:tags r:id="rId2"/>
            </p:custDataLst>
          </p:nvPr>
        </p:nvGraphicFramePr>
        <p:xfrm>
          <a:off x="1138784" y="7219934"/>
          <a:ext cx="11625580" cy="4700270"/>
        </p:xfrm>
        <a:graphic>
          <a:graphicData uri="http://schemas.openxmlformats.org/drawingml/2006/table">
            <a:tbl>
              <a:tblPr firstRow="1" bandRow="1">
                <a:tableStyleId>{5940675A-B579-460E-94D1-54222C63F5DA}</a:tableStyleId>
              </a:tblPr>
              <a:tblGrid>
                <a:gridCol w="1946543"/>
                <a:gridCol w="3668956"/>
                <a:gridCol w="3005040"/>
                <a:gridCol w="3005041"/>
              </a:tblGrid>
              <a:tr h="696595">
                <a:tc>
                  <a:txBody>
                    <a:bodyPr/>
                    <a:lstStyle/>
                    <a:p>
                      <a:pPr algn="ctr"/>
                      <a:r>
                        <a:rPr lang="zh-CN" altLang="en-US" sz="2200" b="1" dirty="0">
                          <a:solidFill>
                            <a:schemeClr val="bg1"/>
                          </a:solidFill>
                        </a:rPr>
                        <a:t>评价指标</a:t>
                      </a:r>
                      <a:endParaRPr lang="zh-CN" altLang="en-US" sz="1800" b="1" dirty="0">
                        <a:solidFill>
                          <a:schemeClr val="bg1"/>
                        </a:solidFill>
                        <a:latin typeface="微软雅黑" panose="020B0503020204020204" charset="-122"/>
                        <a:ea typeface="微软雅黑" panose="020B0503020204020204" charset="-122"/>
                        <a:cs typeface="微软雅黑" panose="020B0503020204020204" charset="-122"/>
                        <a:sym typeface="+mn-ea"/>
                      </a:endParaRPr>
                    </a:p>
                  </a:txBody>
                  <a:tcPr marL="182880" marR="182880" marT="91440" marB="91440" anchor="ctr">
                    <a:solidFill>
                      <a:srgbClr val="25479B"/>
                    </a:solidFill>
                  </a:tcPr>
                </a:tc>
                <a:tc>
                  <a:txBody>
                    <a:bodyPr/>
                    <a:lstStyle/>
                    <a:p>
                      <a:pPr algn="ctr"/>
                      <a:r>
                        <a:rPr lang="zh-CN" altLang="en-US" sz="2200" b="1" dirty="0">
                          <a:solidFill>
                            <a:schemeClr val="bg1"/>
                          </a:solidFill>
                        </a:rPr>
                        <a:t>素米</a:t>
                      </a:r>
                      <a:endParaRPr lang="zh-CN" altLang="en-US" sz="2200" b="1" dirty="0">
                        <a:solidFill>
                          <a:schemeClr val="bg1"/>
                        </a:solidFill>
                      </a:endParaRPr>
                    </a:p>
                  </a:txBody>
                  <a:tcPr marL="182880" marR="182880" marT="91440" marB="91440" anchor="ctr">
                    <a:solidFill>
                      <a:srgbClr val="25479B"/>
                    </a:solidFill>
                  </a:tcPr>
                </a:tc>
                <a:tc>
                  <a:txBody>
                    <a:bodyPr/>
                    <a:lstStyle/>
                    <a:p>
                      <a:pPr algn="ctr"/>
                      <a:r>
                        <a:rPr lang="en-US" altLang="zh-CN" sz="2200" b="1" dirty="0">
                          <a:solidFill>
                            <a:schemeClr val="bg1"/>
                          </a:solidFill>
                        </a:rPr>
                        <a:t>地诺前列酮栓</a:t>
                      </a:r>
                      <a:endParaRPr lang="en-US" altLang="zh-CN" sz="2200" b="1" dirty="0">
                        <a:solidFill>
                          <a:schemeClr val="bg1"/>
                        </a:solidFill>
                      </a:endParaRPr>
                    </a:p>
                  </a:txBody>
                  <a:tcPr marL="182880" marR="182880" marT="91440" marB="91440" anchor="ctr">
                    <a:solidFill>
                      <a:srgbClr val="25479B"/>
                    </a:solidFill>
                  </a:tcPr>
                </a:tc>
                <a:tc>
                  <a:txBody>
                    <a:bodyPr/>
                    <a:p>
                      <a:pPr algn="ctr">
                        <a:buNone/>
                      </a:pPr>
                      <a:r>
                        <a:rPr lang="zh-CN" altLang="en-US" sz="2200" b="1" dirty="0">
                          <a:solidFill>
                            <a:schemeClr val="bg1"/>
                          </a:solidFill>
                        </a:rPr>
                        <a:t>缩宫</a:t>
                      </a:r>
                      <a:r>
                        <a:rPr lang="zh-CN" altLang="en-US" sz="2200" b="1" dirty="0">
                          <a:solidFill>
                            <a:schemeClr val="bg1"/>
                          </a:solidFill>
                        </a:rPr>
                        <a:t>素</a:t>
                      </a:r>
                      <a:endParaRPr lang="zh-CN" altLang="en-US" sz="2200" b="1" dirty="0">
                        <a:solidFill>
                          <a:schemeClr val="bg1"/>
                        </a:solidFill>
                      </a:endParaRPr>
                    </a:p>
                  </a:txBody>
                  <a:tcPr marL="182880" marR="182880" marT="91440" marB="91440" anchor="ctr">
                    <a:solidFill>
                      <a:srgbClr val="25479B"/>
                    </a:solidFill>
                  </a:tcPr>
                </a:tc>
              </a:tr>
              <a:tr h="2337435">
                <a:tc>
                  <a:txBody>
                    <a:bodyPr/>
                    <a:lstStyle/>
                    <a:p>
                      <a:pPr marL="0" algn="ctr" defTabSz="914400" rtl="0" eaLnBrk="1" latinLnBrk="0" hangingPunct="1">
                        <a:buNone/>
                      </a:pPr>
                      <a:r>
                        <a:rPr lang="zh-CN" altLang="en-US" sz="2200" kern="1200" dirty="0">
                          <a:solidFill>
                            <a:schemeClr val="tx1">
                              <a:lumMod val="85000"/>
                              <a:lumOff val="15000"/>
                            </a:schemeClr>
                          </a:solidFill>
                          <a:latin typeface="+mn-lt"/>
                          <a:ea typeface="+mn-ea"/>
                          <a:cs typeface="+mn-cs"/>
                        </a:rPr>
                        <a:t>说明书清晰性</a:t>
                      </a:r>
                      <a:endParaRPr lang="en-US" altLang="zh-CN" sz="2200" kern="1200" dirty="0">
                        <a:solidFill>
                          <a:schemeClr val="tx1">
                            <a:lumMod val="85000"/>
                            <a:lumOff val="15000"/>
                          </a:schemeClr>
                        </a:solidFill>
                        <a:latin typeface="+mn-lt"/>
                        <a:ea typeface="+mn-ea"/>
                        <a:cs typeface="+mn-cs"/>
                      </a:endParaRPr>
                    </a:p>
                    <a:p>
                      <a:pPr marL="0" algn="ctr" defTabSz="914400" rtl="0" eaLnBrk="1" latinLnBrk="0" hangingPunct="1">
                        <a:buNone/>
                      </a:pPr>
                      <a:r>
                        <a:rPr lang="zh-CN" altLang="en-US" sz="2200" kern="1200" dirty="0">
                          <a:solidFill>
                            <a:schemeClr val="tx1">
                              <a:lumMod val="85000"/>
                              <a:lumOff val="15000"/>
                            </a:schemeClr>
                          </a:solidFill>
                          <a:latin typeface="+mn-lt"/>
                          <a:ea typeface="+mn-ea"/>
                          <a:cs typeface="+mn-cs"/>
                        </a:rPr>
                        <a:t>和完整性</a:t>
                      </a:r>
                      <a:endParaRPr lang="en-US" altLang="zh-CN" sz="2200" kern="1200" baseline="30000" dirty="0">
                        <a:solidFill>
                          <a:schemeClr val="tx1">
                            <a:lumMod val="85000"/>
                            <a:lumOff val="15000"/>
                          </a:schemeClr>
                        </a:solidFill>
                        <a:latin typeface="+mn-lt"/>
                        <a:ea typeface="+mn-ea"/>
                        <a:cs typeface="+mn-cs"/>
                      </a:endParaRPr>
                    </a:p>
                  </a:txBody>
                  <a:tcPr marL="182880" marR="182880" marT="91440" marB="91440" anchor="ctr"/>
                </a:tc>
                <a:tc>
                  <a:txBody>
                    <a:bodyPr/>
                    <a:lstStyle/>
                    <a:p>
                      <a:pPr algn="l"/>
                      <a:r>
                        <a:rPr lang="zh-CN" altLang="en-US" sz="2200" dirty="0">
                          <a:solidFill>
                            <a:schemeClr val="tx1">
                              <a:lumMod val="85000"/>
                              <a:lumOff val="15000"/>
                            </a:schemeClr>
                          </a:solidFill>
                        </a:rPr>
                        <a:t>说明书详细列举不良反应类型及其发生率；</a:t>
                      </a:r>
                      <a:endParaRPr lang="zh-CN" altLang="en-US" sz="2200" dirty="0">
                        <a:solidFill>
                          <a:schemeClr val="tx1">
                            <a:lumMod val="85000"/>
                            <a:lumOff val="15000"/>
                          </a:schemeClr>
                        </a:solidFill>
                      </a:endParaRPr>
                    </a:p>
                    <a:p>
                      <a:pPr algn="l"/>
                      <a:r>
                        <a:rPr lang="zh-CN" altLang="en-US" sz="2200" dirty="0">
                          <a:solidFill>
                            <a:schemeClr val="tx1">
                              <a:lumMod val="85000"/>
                              <a:lumOff val="15000"/>
                            </a:schemeClr>
                          </a:solidFill>
                        </a:rPr>
                        <a:t>说明书涵盖药物相互作用、临床试验、药理毒理等信息</a:t>
                      </a:r>
                      <a:endParaRPr lang="zh-CN" altLang="en-US" sz="2200" dirty="0">
                        <a:solidFill>
                          <a:schemeClr val="tx1">
                            <a:lumMod val="85000"/>
                            <a:lumOff val="15000"/>
                          </a:schemeClr>
                        </a:solidFill>
                      </a:endParaRPr>
                    </a:p>
                  </a:txBody>
                  <a:tcPr marL="182880" marR="182880" marT="91440" marB="91440" anchor="ctr"/>
                </a:tc>
                <a:tc>
                  <a:txBody>
                    <a:bodyPr/>
                    <a:lstStyle/>
                    <a:p>
                      <a:pPr algn="l">
                        <a:buNone/>
                      </a:pPr>
                      <a:r>
                        <a:rPr lang="zh-CN" altLang="en-US"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说明书未详细列举</a:t>
                      </a:r>
                      <a:r>
                        <a:rPr lang="zh-CN" altLang="en-US"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不良反应类型及其发生率；</a:t>
                      </a:r>
                      <a:endParaRPr lang="zh-CN" altLang="en-US"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algn="l">
                        <a:buNone/>
                      </a:pPr>
                      <a:r>
                        <a:rPr lang="zh-CN" altLang="en-US"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说明书缺乏药物相互作用、临床试验、药理毒理等信息</a:t>
                      </a:r>
                      <a:endParaRPr lang="zh-CN" altLang="en-US"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txBody>
                  <a:tcPr marL="182880" marR="182880" marT="91440" marB="91440" anchor="ctr"/>
                </a:tc>
                <a:tc>
                  <a:txBody>
                    <a:bodyPr/>
                    <a:p>
                      <a:pPr algn="l">
                        <a:buNone/>
                      </a:pPr>
                      <a:r>
                        <a:rPr lang="zh-CN" altLang="en-US"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说明书未详细列举</a:t>
                      </a:r>
                      <a:r>
                        <a:rPr lang="zh-CN" altLang="en-US"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不良反应类型及其发生率；</a:t>
                      </a:r>
                      <a:endParaRPr lang="zh-CN" altLang="en-US"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algn="l">
                        <a:buNone/>
                      </a:pPr>
                      <a:r>
                        <a:rPr lang="zh-CN" altLang="en-US"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说明书缺乏药物相互作用、临床试验、药理毒理等信息</a:t>
                      </a:r>
                      <a:endParaRPr lang="zh-CN" altLang="en-US"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txBody>
                  <a:tcPr marL="182880" marR="182880" marT="91440" marB="91440" anchor="ctr"/>
                </a:tc>
              </a:tr>
              <a:tr h="969645">
                <a:tc>
                  <a:txBody>
                    <a:bodyPr/>
                    <a:lstStyle/>
                    <a:p>
                      <a:pPr marL="0" algn="ctr" defTabSz="914400" rtl="0" eaLnBrk="1" latinLnBrk="0" hangingPunct="1">
                        <a:buNone/>
                      </a:pPr>
                      <a:r>
                        <a:rPr lang="zh-CN" altLang="en-US" sz="2200" kern="1200" dirty="0">
                          <a:solidFill>
                            <a:schemeClr val="tx1">
                              <a:lumMod val="85000"/>
                              <a:lumOff val="15000"/>
                            </a:schemeClr>
                          </a:solidFill>
                          <a:latin typeface="+mn-lt"/>
                          <a:ea typeface="+mn-ea"/>
                          <a:cs typeface="+mn-cs"/>
                        </a:rPr>
                        <a:t>规格适宜性</a:t>
                      </a:r>
                      <a:endParaRPr lang="en-US" altLang="zh-CN" sz="2200" kern="1200" baseline="30000" dirty="0">
                        <a:solidFill>
                          <a:schemeClr val="tx1">
                            <a:lumMod val="85000"/>
                            <a:lumOff val="15000"/>
                          </a:schemeClr>
                        </a:solidFill>
                        <a:latin typeface="+mn-lt"/>
                        <a:ea typeface="+mn-ea"/>
                        <a:cs typeface="+mn-cs"/>
                      </a:endParaRPr>
                    </a:p>
                    <a:p>
                      <a:pPr marL="0" algn="ctr" defTabSz="914400" rtl="0" eaLnBrk="1" latinLnBrk="0" hangingPunct="1">
                        <a:buNone/>
                      </a:pPr>
                      <a:endParaRPr lang="en-US" altLang="zh-CN" sz="2200" kern="1200" dirty="0">
                        <a:solidFill>
                          <a:schemeClr val="tx1">
                            <a:lumMod val="85000"/>
                            <a:lumOff val="15000"/>
                          </a:schemeClr>
                        </a:solidFill>
                        <a:latin typeface="+mn-lt"/>
                        <a:ea typeface="+mn-ea"/>
                        <a:cs typeface="+mn-cs"/>
                      </a:endParaRPr>
                    </a:p>
                  </a:txBody>
                  <a:tcPr marL="182880" marR="182880" marT="91440" marB="914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25μg*1</a:t>
                      </a:r>
                      <a:r>
                        <a:rPr lang="zh-CN" altLang="en-US"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片</a:t>
                      </a:r>
                      <a:r>
                        <a:rPr lang="en-US" altLang="zh-CN"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盒</a:t>
                      </a:r>
                      <a:endParaRPr lang="zh-CN" altLang="en-US"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txBody>
                  <a:tcPr marL="182880" marR="182880" marT="91440" marB="91440" anchor="ctr"/>
                </a:tc>
                <a:tc>
                  <a:txBody>
                    <a:bodyPr/>
                    <a:lstStyle/>
                    <a:p>
                      <a:pPr algn="ctr">
                        <a:buNone/>
                      </a:pPr>
                      <a:r>
                        <a:rPr lang="en-US" altLang="zh-CN"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10mg</a:t>
                      </a:r>
                      <a:endParaRPr lang="en-US" altLang="zh-CN"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txBody>
                  <a:tcPr marL="182880" marR="182880" marT="91440" marB="91440" anchor="ctr"/>
                </a:tc>
                <a:tc>
                  <a:txBody>
                    <a:bodyPr/>
                    <a:p>
                      <a:pPr algn="ctr">
                        <a:buNone/>
                      </a:pPr>
                      <a:r>
                        <a:rPr lang="en-US" altLang="zh-CN"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1ml</a:t>
                      </a:r>
                      <a:r>
                        <a:rPr lang="zh-CN" altLang="en-US"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en-US" altLang="zh-CN"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5</a:t>
                      </a:r>
                      <a:r>
                        <a:rPr lang="zh-CN" altLang="en-US"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单位、</a:t>
                      </a:r>
                      <a:r>
                        <a:rPr lang="en-US" altLang="zh-CN"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1ml</a:t>
                      </a:r>
                      <a:r>
                        <a:rPr lang="zh-CN" altLang="en-US"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en-US" altLang="zh-CN"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10</a:t>
                      </a:r>
                      <a:r>
                        <a:rPr lang="zh-CN" altLang="en-US"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单位</a:t>
                      </a:r>
                      <a:endParaRPr lang="zh-CN" altLang="en-US"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txBody>
                  <a:tcPr marL="182880" marR="182880" marT="91440" marB="91440" anchor="ctr"/>
                </a:tc>
              </a:tr>
              <a:tr h="696595">
                <a:tc>
                  <a:txBody>
                    <a:bodyPr/>
                    <a:lstStyle/>
                    <a:p>
                      <a:pPr marL="0" algn="ctr" defTabSz="914400" rtl="0" eaLnBrk="1" latinLnBrk="0" hangingPunct="1">
                        <a:buClrTx/>
                        <a:buSzTx/>
                        <a:buFontTx/>
                        <a:buNone/>
                      </a:pPr>
                      <a:r>
                        <a:rPr lang="zh-CN" altLang="en-US" sz="2200" kern="1200" dirty="0">
                          <a:solidFill>
                            <a:schemeClr val="tx1">
                              <a:lumMod val="85000"/>
                              <a:lumOff val="15000"/>
                            </a:schemeClr>
                          </a:solidFill>
                          <a:latin typeface="+mn-lt"/>
                          <a:ea typeface="+mn-ea"/>
                          <a:cs typeface="+mn-cs"/>
                          <a:sym typeface="+mn-ea"/>
                        </a:rPr>
                        <a:t>包装适宜性</a:t>
                      </a:r>
                      <a:endParaRPr lang="zh-CN" altLang="en-US" sz="2200" kern="1200" dirty="0">
                        <a:solidFill>
                          <a:schemeClr val="tx1">
                            <a:lumMod val="85000"/>
                            <a:lumOff val="15000"/>
                          </a:schemeClr>
                        </a:solidFill>
                        <a:latin typeface="+mn-lt"/>
                        <a:ea typeface="+mn-ea"/>
                        <a:cs typeface="+mn-cs"/>
                      </a:endParaRPr>
                    </a:p>
                  </a:txBody>
                  <a:tcPr marL="182880" marR="182880" marT="91440" marB="914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200" b="1" kern="1200" dirty="0">
                          <a:solidFill>
                            <a:srgbClr val="25479B"/>
                          </a:solidFill>
                          <a:latin typeface="微软雅黑" panose="020B0503020204020204" charset="-122"/>
                          <a:ea typeface="微软雅黑" panose="020B0503020204020204" charset="-122"/>
                          <a:cs typeface="微软雅黑" panose="020B0503020204020204" charset="-122"/>
                          <a:sym typeface="+mn-ea"/>
                        </a:rPr>
                        <a:t>阴道片</a:t>
                      </a:r>
                      <a:endParaRPr lang="zh-CN" altLang="en-US" sz="2200" b="1" kern="1200" dirty="0">
                        <a:solidFill>
                          <a:srgbClr val="25479B"/>
                        </a:solidFill>
                        <a:latin typeface="微软雅黑" panose="020B0503020204020204" charset="-122"/>
                        <a:ea typeface="微软雅黑" panose="020B0503020204020204" charset="-122"/>
                        <a:cs typeface="微软雅黑" panose="020B0503020204020204" charset="-122"/>
                        <a:sym typeface="+mn-ea"/>
                      </a:endParaRPr>
                    </a:p>
                  </a:txBody>
                  <a:tcPr marL="182880" marR="182880" marT="91440" marB="91440" anchor="ctr"/>
                </a:tc>
                <a:tc>
                  <a:txBody>
                    <a:bodyPr/>
                    <a:lstStyle/>
                    <a:p>
                      <a:pPr algn="ctr">
                        <a:buNone/>
                      </a:pPr>
                      <a:r>
                        <a:rPr lang="zh-CN" altLang="en-US"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栓</a:t>
                      </a:r>
                      <a:endParaRPr lang="zh-CN" altLang="en-US"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txBody>
                  <a:tcPr marL="182880" marR="182880" marT="91440" marB="91440" anchor="ctr"/>
                </a:tc>
                <a:tc>
                  <a:txBody>
                    <a:bodyPr/>
                    <a:p>
                      <a:pPr algn="ctr">
                        <a:buNone/>
                      </a:pPr>
                      <a:r>
                        <a:rPr lang="zh-CN" altLang="en-US"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注射液</a:t>
                      </a:r>
                      <a:endParaRPr lang="zh-CN" altLang="en-US" sz="2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txBody>
                  <a:tcPr marL="182880" marR="182880" marT="91440" marB="91440" anchor="ctr"/>
                </a:tc>
              </a:tr>
            </a:tbl>
          </a:graphicData>
        </a:graphic>
      </p:graphicFrame>
      <p:sp>
        <p:nvSpPr>
          <p:cNvPr id="25" name="文本框 24"/>
          <p:cNvSpPr txBox="1"/>
          <p:nvPr/>
        </p:nvSpPr>
        <p:spPr>
          <a:xfrm>
            <a:off x="3982783" y="5706174"/>
            <a:ext cx="18517870" cy="922020"/>
          </a:xfrm>
          <a:prstGeom prst="rect">
            <a:avLst/>
          </a:prstGeom>
          <a:noFill/>
        </p:spPr>
        <p:txBody>
          <a:bodyPr wrap="square" rtlCol="0">
            <a:spAutoFit/>
          </a:bodyPr>
          <a:lstStyle/>
          <a:p>
            <a:pPr>
              <a:lnSpc>
                <a:spcPct val="150000"/>
              </a:lnSpc>
            </a:pPr>
            <a:r>
              <a:rPr lang="zh-CN" altLang="en-US" sz="3600" b="1" dirty="0">
                <a:solidFill>
                  <a:schemeClr val="tx1">
                    <a:lumMod val="75000"/>
                    <a:lumOff val="25000"/>
                  </a:schemeClr>
                </a:solidFill>
                <a:sym typeface="+mn-ea"/>
              </a:rPr>
              <a:t>素米技术适宜性、使用适宜性均优于地诺前列酮栓</a:t>
            </a:r>
            <a:endParaRPr lang="zh-CN" altLang="en-US" sz="3600" b="1" dirty="0">
              <a:solidFill>
                <a:schemeClr val="tx1">
                  <a:lumMod val="75000"/>
                  <a:lumOff val="25000"/>
                </a:schemeClr>
              </a:solidFill>
              <a:sym typeface="+mn-ea"/>
            </a:endParaRPr>
          </a:p>
        </p:txBody>
      </p:sp>
      <p:sp>
        <p:nvSpPr>
          <p:cNvPr id="19" name="文本框 18"/>
          <p:cNvSpPr txBox="1"/>
          <p:nvPr/>
        </p:nvSpPr>
        <p:spPr>
          <a:xfrm>
            <a:off x="1905000" y="1855470"/>
            <a:ext cx="1682750" cy="1198880"/>
          </a:xfrm>
          <a:prstGeom prst="rect">
            <a:avLst/>
          </a:prstGeom>
          <a:noFill/>
        </p:spPr>
        <p:txBody>
          <a:bodyPr wrap="square" rtlCol="0">
            <a:spAutoFit/>
          </a:bodyPr>
          <a:lstStyle/>
          <a:p>
            <a:r>
              <a:rPr lang="en-US" altLang="zh-CN" sz="7200" b="1">
                <a:solidFill>
                  <a:schemeClr val="bg1"/>
                </a:solidFill>
                <a:latin typeface="微软雅黑" panose="020B0503020204020204" charset="-122"/>
                <a:ea typeface="微软雅黑" panose="020B0503020204020204" charset="-122"/>
              </a:rPr>
              <a:t>01</a:t>
            </a:r>
            <a:endParaRPr lang="en-US" altLang="zh-CN" sz="7200" b="1">
              <a:solidFill>
                <a:schemeClr val="bg1"/>
              </a:solidFill>
              <a:latin typeface="微软雅黑" panose="020B0503020204020204" charset="-122"/>
              <a:ea typeface="微软雅黑" panose="020B0503020204020204" charset="-122"/>
            </a:endParaRPr>
          </a:p>
        </p:txBody>
      </p:sp>
      <p:sp>
        <p:nvSpPr>
          <p:cNvPr id="20" name="文本框 19"/>
          <p:cNvSpPr txBox="1"/>
          <p:nvPr/>
        </p:nvSpPr>
        <p:spPr>
          <a:xfrm>
            <a:off x="1905000" y="1855470"/>
            <a:ext cx="1682750" cy="1198880"/>
          </a:xfrm>
          <a:prstGeom prst="rect">
            <a:avLst/>
          </a:prstGeom>
          <a:noFill/>
        </p:spPr>
        <p:txBody>
          <a:bodyPr wrap="square" rtlCol="0">
            <a:spAutoFit/>
          </a:bodyPr>
          <a:lstStyle/>
          <a:p>
            <a:r>
              <a:rPr lang="en-US" altLang="zh-CN" sz="7200" b="1">
                <a:solidFill>
                  <a:prstClr val="white"/>
                </a:solidFill>
                <a:latin typeface="微软雅黑" panose="020B0503020204020204" charset="-122"/>
              </a:rPr>
              <a:t>01</a:t>
            </a:r>
            <a:endParaRPr lang="en-US" altLang="zh-CN" sz="7200" b="1">
              <a:solidFill>
                <a:prstClr val="white"/>
              </a:solidFill>
              <a:latin typeface="微软雅黑" panose="020B0503020204020204" charset="-122"/>
            </a:endParaRPr>
          </a:p>
        </p:txBody>
      </p:sp>
      <p:sp>
        <p:nvSpPr>
          <p:cNvPr id="31" name="文本框 30"/>
          <p:cNvSpPr txBox="1"/>
          <p:nvPr/>
        </p:nvSpPr>
        <p:spPr>
          <a:xfrm>
            <a:off x="1378272" y="588392"/>
            <a:ext cx="1682750" cy="1198880"/>
          </a:xfrm>
          <a:prstGeom prst="rect">
            <a:avLst/>
          </a:prstGeom>
          <a:noFill/>
        </p:spPr>
        <p:txBody>
          <a:bodyPr wrap="square" rtlCol="0">
            <a:spAutoFit/>
          </a:bodyPr>
          <a:lstStyle/>
          <a:p>
            <a:r>
              <a:rPr lang="en-US" altLang="zh-CN" sz="7200" b="1" dirty="0" smtClean="0">
                <a:solidFill>
                  <a:schemeClr val="bg1"/>
                </a:solidFill>
                <a:latin typeface="微软雅黑" panose="020B0503020204020204" charset="-122"/>
                <a:ea typeface="微软雅黑" panose="020B0503020204020204" charset="-122"/>
              </a:rPr>
              <a:t>05</a:t>
            </a:r>
            <a:endParaRPr lang="en-US" altLang="zh-CN" sz="7200" b="1" dirty="0">
              <a:solidFill>
                <a:schemeClr val="bg1"/>
              </a:solidFill>
              <a:latin typeface="微软雅黑" panose="020B0503020204020204" charset="-122"/>
              <a:ea typeface="微软雅黑" panose="020B0503020204020204" charset="-122"/>
            </a:endParaRPr>
          </a:p>
        </p:txBody>
      </p:sp>
      <p:sp>
        <p:nvSpPr>
          <p:cNvPr id="32" name="文本框 31"/>
          <p:cNvSpPr txBox="1"/>
          <p:nvPr/>
        </p:nvSpPr>
        <p:spPr>
          <a:xfrm>
            <a:off x="670560" y="2681605"/>
            <a:ext cx="21288375" cy="829945"/>
          </a:xfrm>
          <a:prstGeom prst="rect">
            <a:avLst/>
          </a:prstGeom>
          <a:noFill/>
        </p:spPr>
        <p:txBody>
          <a:bodyPr wrap="square" rtlCol="0">
            <a:spAutoFit/>
          </a:bodyPr>
          <a:lstStyle/>
          <a:p>
            <a:r>
              <a:rPr altLang="zh-CN" sz="4800" b="1" dirty="0">
                <a:solidFill>
                  <a:srgbClr val="25479B"/>
                </a:solidFill>
                <a:sym typeface="+mn-ea"/>
              </a:rPr>
              <a:t>素米®</a:t>
            </a:r>
            <a:r>
              <a:rPr lang="zh-CN" altLang="en-US" sz="4800" b="1" dirty="0">
                <a:solidFill>
                  <a:srgbClr val="25479B"/>
                </a:solidFill>
                <a:sym typeface="+mn-ea"/>
              </a:rPr>
              <a:t>依从性高，临床管理难度小，弥补目录内同类产品误诊率高的短板</a:t>
            </a:r>
            <a:endParaRPr lang="zh-CN" altLang="en-US" sz="4800" b="1" dirty="0">
              <a:solidFill>
                <a:srgbClr val="25479B"/>
              </a:solidFill>
              <a:sym typeface="+mn-ea"/>
            </a:endParaRPr>
          </a:p>
        </p:txBody>
      </p:sp>
      <p:cxnSp>
        <p:nvCxnSpPr>
          <p:cNvPr id="33" name="直接连接符 49"/>
          <p:cNvCxnSpPr/>
          <p:nvPr/>
        </p:nvCxnSpPr>
        <p:spPr>
          <a:xfrm>
            <a:off x="1318150" y="3761619"/>
            <a:ext cx="19730085" cy="0"/>
          </a:xfrm>
          <a:prstGeom prst="line">
            <a:avLst/>
          </a:prstGeom>
          <a:ln>
            <a:solidFill>
              <a:srgbClr val="25479B"/>
            </a:solidFill>
          </a:ln>
        </p:spPr>
        <p:style>
          <a:lnRef idx="3">
            <a:schemeClr val="accent4"/>
          </a:lnRef>
          <a:fillRef idx="0">
            <a:schemeClr val="accent4"/>
          </a:fillRef>
          <a:effectRef idx="2">
            <a:schemeClr val="accent4"/>
          </a:effectRef>
          <a:fontRef idx="minor">
            <a:schemeClr val="tx1"/>
          </a:fontRef>
        </p:style>
      </p:cxnSp>
      <p:sp>
        <p:nvSpPr>
          <p:cNvPr id="250" name="线条"/>
          <p:cNvSpPr/>
          <p:nvPr/>
        </p:nvSpPr>
        <p:spPr>
          <a:xfrm flipV="1">
            <a:off x="1543089" y="13256740"/>
            <a:ext cx="18288618" cy="2"/>
          </a:xfrm>
          <a:prstGeom prst="line">
            <a:avLst/>
          </a:prstGeom>
          <a:ln w="38100" cap="rnd">
            <a:solidFill>
              <a:srgbClr val="000000"/>
            </a:solidFill>
            <a:custDash>
              <a:ds d="100000" sp="200000"/>
            </a:custDash>
            <a:miter lim="400000"/>
          </a:ln>
        </p:spPr>
        <p:txBody>
          <a:bodyPr lIns="45718" tIns="45718" rIns="45718" bIns="45718"/>
          <a:lstStyle/>
          <a:p/>
        </p:txBody>
      </p:sp>
      <p:pic>
        <p:nvPicPr>
          <p:cNvPr id="251" name="图像" descr="图像"/>
          <p:cNvPicPr>
            <a:picLocks noChangeAspect="1"/>
          </p:cNvPicPr>
          <p:nvPr/>
        </p:nvPicPr>
        <p:blipFill>
          <a:blip r:embed="rId3"/>
          <a:stretch>
            <a:fillRect/>
          </a:stretch>
        </p:blipFill>
        <p:spPr>
          <a:xfrm>
            <a:off x="20232701" y="12648179"/>
            <a:ext cx="2604137" cy="720404"/>
          </a:xfrm>
          <a:prstGeom prst="rect">
            <a:avLst/>
          </a:prstGeom>
          <a:ln w="12700">
            <a:miter lim="400000"/>
            <a:headEnd/>
            <a:tailEnd/>
          </a:ln>
        </p:spPr>
      </p:pic>
      <p:sp>
        <p:nvSpPr>
          <p:cNvPr id="2" name="圆: 空心 80"/>
          <p:cNvSpPr/>
          <p:nvPr/>
        </p:nvSpPr>
        <p:spPr>
          <a:xfrm>
            <a:off x="1101055" y="741548"/>
            <a:ext cx="1810511" cy="181051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903" y="10800"/>
                </a:moveTo>
                <a:cubicBezTo>
                  <a:pt x="3903" y="14609"/>
                  <a:pt x="6991" y="17697"/>
                  <a:pt x="10800" y="17697"/>
                </a:cubicBezTo>
                <a:cubicBezTo>
                  <a:pt x="14609" y="17697"/>
                  <a:pt x="17697" y="14609"/>
                  <a:pt x="17697" y="10800"/>
                </a:cubicBezTo>
                <a:cubicBezTo>
                  <a:pt x="17697" y="6991"/>
                  <a:pt x="14609" y="3903"/>
                  <a:pt x="10800" y="3903"/>
                </a:cubicBezTo>
                <a:cubicBezTo>
                  <a:pt x="6991" y="3903"/>
                  <a:pt x="3903" y="6991"/>
                  <a:pt x="3903" y="10800"/>
                </a:cubicBezTo>
                <a:close/>
              </a:path>
            </a:pathLst>
          </a:custGeom>
          <a:gradFill>
            <a:gsLst>
              <a:gs pos="798">
                <a:srgbClr val="006CFF">
                  <a:alpha val="66000"/>
                </a:srgbClr>
              </a:gs>
              <a:gs pos="57411">
                <a:srgbClr val="1D67FF">
                  <a:alpha val="12775"/>
                </a:srgbClr>
              </a:gs>
              <a:gs pos="71000">
                <a:srgbClr val="3B92FB">
                  <a:alpha val="0"/>
                </a:srgbClr>
              </a:gs>
            </a:gsLst>
            <a:lin ang="2700000"/>
          </a:gradFill>
          <a:ln w="12700">
            <a:miter lim="400000"/>
          </a:ln>
        </p:spPr>
        <p:txBody>
          <a:bodyPr lIns="45719" rIns="45719" anchor="ctr"/>
          <a:lstStyle/>
          <a:p>
            <a:pPr defTabSz="914400">
              <a:defRPr sz="1800">
                <a:solidFill>
                  <a:srgbClr val="000000"/>
                </a:solidFill>
                <a:latin typeface="思源黑体 CN Normal"/>
                <a:ea typeface="思源黑体 CN Normal"/>
                <a:cs typeface="思源黑体 CN Normal"/>
                <a:sym typeface="思源黑体 CN Normal"/>
              </a:defRPr>
            </a:pPr>
            <a:endParaRPr sz="2400"/>
          </a:p>
        </p:txBody>
      </p:sp>
      <p:sp>
        <p:nvSpPr>
          <p:cNvPr id="3" name="矩形 15"/>
          <p:cNvSpPr txBox="1"/>
          <p:nvPr/>
        </p:nvSpPr>
        <p:spPr>
          <a:xfrm>
            <a:off x="2134916" y="1446893"/>
            <a:ext cx="7870825" cy="830580"/>
          </a:xfrm>
          <a:prstGeom prst="rect">
            <a:avLst/>
          </a:prstGeom>
          <a:ln w="12700">
            <a:miter lim="400000"/>
          </a:ln>
        </p:spPr>
        <p:txBody>
          <a:bodyPr wrap="none" lIns="0" tIns="0" rIns="0" bIns="0">
            <a:spAutoFit/>
            <a:scene3d>
              <a:camera prst="orthographicFront"/>
              <a:lightRig rig="threePt" dir="t"/>
            </a:scene3d>
          </a:bodyPr>
          <a:lstStyle>
            <a:lvl1pPr algn="l" defTabSz="914400">
              <a:spcBef>
                <a:spcPts val="600"/>
              </a:spcBef>
              <a:defRPr sz="5000">
                <a:solidFill>
                  <a:srgbClr val="4A4A4A"/>
                </a:solidFill>
                <a:latin typeface="字小魂简雅黑"/>
                <a:ea typeface="字小魂简雅黑"/>
                <a:cs typeface="字小魂简雅黑"/>
                <a:sym typeface="字小魂简雅黑"/>
              </a:defRPr>
            </a:lvl1pPr>
          </a:lstStyle>
          <a:p>
            <a:pPr algn="l"/>
            <a:r>
              <a:rPr lang="zh-CN" sz="5400" b="1" dirty="0">
                <a:solidFill>
                  <a:srgbClr val="25479B"/>
                </a:solidFill>
                <a:latin typeface="微软雅黑" panose="020B0503020204020204" charset="-122"/>
                <a:ea typeface="微软雅黑" panose="020B0503020204020204" charset="-122"/>
                <a:cs typeface="微软雅黑" panose="020B0503020204020204" charset="-122"/>
                <a:sym typeface="+mn-ea"/>
              </a:rPr>
              <a:t>05 素米®公平性、适应性</a:t>
            </a:r>
            <a:endParaRPr lang="zh-CN" altLang="en-US" b="1" baseline="30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 name="未标题-1.jpg" descr="未标题-1.jpg"/>
          <p:cNvPicPr>
            <a:picLocks noChangeAspect="1"/>
          </p:cNvPicPr>
          <p:nvPr/>
        </p:nvPicPr>
        <p:blipFill>
          <a:blip r:embed="rId1"/>
          <a:stretch>
            <a:fillRect/>
          </a:stretch>
        </p:blipFill>
        <p:spPr>
          <a:xfrm>
            <a:off x="-27529" y="-37438"/>
            <a:ext cx="24517111" cy="13790876"/>
          </a:xfrm>
          <a:prstGeom prst="rect">
            <a:avLst/>
          </a:prstGeom>
          <a:ln w="12700">
            <a:miter lim="400000"/>
            <a:headEnd/>
            <a:tailEnd/>
          </a:ln>
        </p:spPr>
      </p:pic>
      <p:pic>
        <p:nvPicPr>
          <p:cNvPr id="474" name="图像" descr="图像"/>
          <p:cNvPicPr>
            <a:picLocks noChangeAspect="1"/>
          </p:cNvPicPr>
          <p:nvPr/>
        </p:nvPicPr>
        <p:blipFill>
          <a:blip r:embed="rId2"/>
          <a:stretch>
            <a:fillRect/>
          </a:stretch>
        </p:blipFill>
        <p:spPr>
          <a:xfrm>
            <a:off x="895153" y="1065755"/>
            <a:ext cx="3462459" cy="957849"/>
          </a:xfrm>
          <a:prstGeom prst="rect">
            <a:avLst/>
          </a:prstGeom>
          <a:ln w="12700">
            <a:miter lim="400000"/>
            <a:headEnd/>
            <a:tailEnd/>
          </a:ln>
        </p:spPr>
      </p:pic>
      <p:sp>
        <p:nvSpPr>
          <p:cNvPr id="475" name="Thank you"/>
          <p:cNvSpPr txBox="1"/>
          <p:nvPr/>
        </p:nvSpPr>
        <p:spPr>
          <a:xfrm>
            <a:off x="9182100" y="5916929"/>
            <a:ext cx="6019801" cy="1577341"/>
          </a:xfrm>
          <a:prstGeom prst="rect">
            <a:avLst/>
          </a:prstGeom>
          <a:ln w="12700">
            <a:miter lim="400000"/>
          </a:ln>
        </p:spPr>
        <p:txBody>
          <a:bodyPr wrap="none" lIns="50800" tIns="50800" rIns="50800" bIns="50800" anchor="ctr">
            <a:spAutoFit/>
          </a:bodyPr>
          <a:lstStyle>
            <a:lvl1pPr>
              <a:defRPr sz="10000">
                <a:solidFill>
                  <a:srgbClr val="FEFCFF"/>
                </a:solidFill>
              </a:defRPr>
            </a:lvl1pPr>
          </a:lstStyle>
          <a:p>
            <a:r>
              <a:t>Thank you</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任意多边形 19"/>
          <p:cNvSpPr/>
          <p:nvPr/>
        </p:nvSpPr>
        <p:spPr>
          <a:xfrm>
            <a:off x="-1272209" y="-30291"/>
            <a:ext cx="10624105" cy="1377658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585" y="0"/>
                </a:lnTo>
                <a:lnTo>
                  <a:pt x="15939" y="260"/>
                </a:lnTo>
                <a:cubicBezTo>
                  <a:pt x="19437" y="2957"/>
                  <a:pt x="21600" y="6684"/>
                  <a:pt x="21600" y="10800"/>
                </a:cubicBezTo>
                <a:cubicBezTo>
                  <a:pt x="21600" y="14916"/>
                  <a:pt x="19437" y="18643"/>
                  <a:pt x="15939" y="21340"/>
                </a:cubicBezTo>
                <a:lnTo>
                  <a:pt x="15585" y="21600"/>
                </a:lnTo>
                <a:lnTo>
                  <a:pt x="0" y="21600"/>
                </a:lnTo>
                <a:lnTo>
                  <a:pt x="0" y="19046"/>
                </a:lnTo>
                <a:lnTo>
                  <a:pt x="68" y="19059"/>
                </a:lnTo>
                <a:cubicBezTo>
                  <a:pt x="779" y="19172"/>
                  <a:pt x="1516" y="19231"/>
                  <a:pt x="2271" y="19231"/>
                </a:cubicBezTo>
                <a:cubicBezTo>
                  <a:pt x="8309" y="19231"/>
                  <a:pt x="13203" y="15456"/>
                  <a:pt x="13203" y="10800"/>
                </a:cubicBezTo>
                <a:cubicBezTo>
                  <a:pt x="13203" y="6144"/>
                  <a:pt x="8309" y="2369"/>
                  <a:pt x="2271" y="2369"/>
                </a:cubicBezTo>
                <a:cubicBezTo>
                  <a:pt x="1516" y="2369"/>
                  <a:pt x="779" y="2428"/>
                  <a:pt x="68" y="2541"/>
                </a:cubicBezTo>
                <a:lnTo>
                  <a:pt x="0" y="2554"/>
                </a:lnTo>
                <a:close/>
              </a:path>
            </a:pathLst>
          </a:custGeom>
          <a:gradFill>
            <a:gsLst>
              <a:gs pos="0">
                <a:srgbClr val="FFFFFF">
                  <a:alpha val="0"/>
                </a:srgbClr>
              </a:gs>
              <a:gs pos="100000">
                <a:srgbClr val="1D7AFD"/>
              </a:gs>
            </a:gsLst>
          </a:gradFill>
          <a:ln w="12700">
            <a:miter lim="400000"/>
          </a:ln>
        </p:spPr>
        <p:txBody>
          <a:bodyPr lIns="45719" rIns="45719" anchor="ctr"/>
          <a:lstStyle/>
          <a:p>
            <a:pPr defTabSz="914400">
              <a:defRPr sz="1800">
                <a:solidFill>
                  <a:srgbClr val="000000"/>
                </a:solidFill>
                <a:latin typeface="思源黑体 CN Normal"/>
                <a:ea typeface="思源黑体 CN Normal"/>
                <a:cs typeface="思源黑体 CN Normal"/>
                <a:sym typeface="思源黑体 CN Normal"/>
              </a:defRPr>
            </a:pPr>
          </a:p>
        </p:txBody>
      </p:sp>
      <p:sp>
        <p:nvSpPr>
          <p:cNvPr id="161" name="任意多边形 48"/>
          <p:cNvSpPr/>
          <p:nvPr/>
        </p:nvSpPr>
        <p:spPr>
          <a:xfrm rot="16200000" flipH="1">
            <a:off x="20808139" y="6416"/>
            <a:ext cx="3772960" cy="3760127"/>
          </a:xfrm>
          <a:custGeom>
            <a:avLst/>
            <a:gdLst/>
            <a:ahLst/>
            <a:cxnLst>
              <a:cxn ang="0">
                <a:pos x="wd2" y="hd2"/>
              </a:cxn>
              <a:cxn ang="5400000">
                <a:pos x="wd2" y="hd2"/>
              </a:cxn>
              <a:cxn ang="10800000">
                <a:pos x="wd2" y="hd2"/>
              </a:cxn>
              <a:cxn ang="16200000">
                <a:pos x="wd2" y="hd2"/>
              </a:cxn>
            </a:cxnLst>
            <a:rect l="0" t="0" r="r" b="b"/>
            <a:pathLst>
              <a:path w="21600" h="21600" extrusionOk="0">
                <a:moveTo>
                  <a:pt x="2645" y="0"/>
                </a:moveTo>
                <a:cubicBezTo>
                  <a:pt x="13114" y="0"/>
                  <a:pt x="21600" y="8515"/>
                  <a:pt x="21600" y="19020"/>
                </a:cubicBezTo>
                <a:cubicBezTo>
                  <a:pt x="21600" y="19676"/>
                  <a:pt x="21567" y="20325"/>
                  <a:pt x="21502" y="20964"/>
                </a:cubicBezTo>
                <a:lnTo>
                  <a:pt x="21405" y="21600"/>
                </a:lnTo>
                <a:lnTo>
                  <a:pt x="13505" y="21600"/>
                </a:lnTo>
                <a:lnTo>
                  <a:pt x="13603" y="21282"/>
                </a:lnTo>
                <a:cubicBezTo>
                  <a:pt x="13752" y="20551"/>
                  <a:pt x="13831" y="19795"/>
                  <a:pt x="13831" y="19020"/>
                </a:cubicBezTo>
                <a:cubicBezTo>
                  <a:pt x="13831" y="12821"/>
                  <a:pt x="8823" y="7796"/>
                  <a:pt x="2645" y="7796"/>
                </a:cubicBezTo>
                <a:cubicBezTo>
                  <a:pt x="1873" y="7796"/>
                  <a:pt x="1119" y="7874"/>
                  <a:pt x="391" y="8024"/>
                </a:cubicBezTo>
                <a:lnTo>
                  <a:pt x="0" y="8146"/>
                </a:lnTo>
                <a:lnTo>
                  <a:pt x="0" y="206"/>
                </a:lnTo>
                <a:lnTo>
                  <a:pt x="707" y="98"/>
                </a:lnTo>
                <a:cubicBezTo>
                  <a:pt x="1344" y="33"/>
                  <a:pt x="1991" y="0"/>
                  <a:pt x="2645" y="0"/>
                </a:cubicBezTo>
                <a:close/>
              </a:path>
            </a:pathLst>
          </a:custGeom>
          <a:gradFill>
            <a:gsLst>
              <a:gs pos="0">
                <a:srgbClr val="FFFFFF">
                  <a:alpha val="0"/>
                </a:srgbClr>
              </a:gs>
              <a:gs pos="100000">
                <a:srgbClr val="3B92FB">
                  <a:alpha val="64000"/>
                </a:srgbClr>
              </a:gs>
            </a:gsLst>
            <a:lin ang="18900000"/>
          </a:gradFill>
          <a:ln w="12700">
            <a:miter lim="400000"/>
          </a:ln>
        </p:spPr>
        <p:txBody>
          <a:bodyPr lIns="45719" rIns="45719" anchor="ctr"/>
          <a:lstStyle/>
          <a:p>
            <a:pPr defTabSz="914400">
              <a:defRPr sz="1800">
                <a:solidFill>
                  <a:srgbClr val="000000"/>
                </a:solidFill>
                <a:latin typeface="思源黑体 CN Normal"/>
                <a:ea typeface="思源黑体 CN Normal"/>
                <a:cs typeface="思源黑体 CN Normal"/>
                <a:sym typeface="思源黑体 CN Normal"/>
              </a:defRPr>
            </a:pPr>
          </a:p>
        </p:txBody>
      </p:sp>
      <p:sp>
        <p:nvSpPr>
          <p:cNvPr id="162" name="PAGE 03"/>
          <p:cNvSpPr txBox="1"/>
          <p:nvPr/>
        </p:nvSpPr>
        <p:spPr>
          <a:xfrm>
            <a:off x="21654805" y="12551584"/>
            <a:ext cx="1318027" cy="406401"/>
          </a:xfrm>
          <a:prstGeom prst="rect">
            <a:avLst/>
          </a:prstGeom>
          <a:ln w="12700">
            <a:miter lim="400000"/>
          </a:ln>
        </p:spPr>
        <p:txBody>
          <a:bodyPr lIns="50800" tIns="50800" rIns="50800" bIns="50800" anchor="ctr">
            <a:spAutoFit/>
          </a:bodyPr>
          <a:lstStyle>
            <a:lvl1pPr>
              <a:defRPr>
                <a:latin typeface="华文仿宋" panose="02010600040101010101" charset="-122"/>
                <a:ea typeface="华文仿宋" panose="02010600040101010101" charset="-122"/>
                <a:cs typeface="华文仿宋" panose="02010600040101010101" charset="-122"/>
                <a:sym typeface="华文仿宋" panose="02010600040101010101" charset="-122"/>
              </a:defRPr>
            </a:lvl1pPr>
          </a:lstStyle>
          <a:p>
            <a:r>
              <a:t>PAGE 03</a:t>
            </a:r>
          </a:p>
        </p:txBody>
      </p:sp>
      <p:pic>
        <p:nvPicPr>
          <p:cNvPr id="163" name="图像" descr="图像"/>
          <p:cNvPicPr>
            <a:picLocks noChangeAspect="1"/>
          </p:cNvPicPr>
          <p:nvPr/>
        </p:nvPicPr>
        <p:blipFill>
          <a:blip r:embed="rId1"/>
          <a:stretch>
            <a:fillRect/>
          </a:stretch>
        </p:blipFill>
        <p:spPr>
          <a:xfrm>
            <a:off x="17944317" y="9065077"/>
            <a:ext cx="8739003" cy="8986675"/>
          </a:xfrm>
          <a:prstGeom prst="rect">
            <a:avLst/>
          </a:prstGeom>
          <a:ln w="12700">
            <a:miter lim="400000"/>
            <a:headEnd/>
            <a:tailEnd/>
          </a:ln>
        </p:spPr>
      </p:pic>
      <p:sp>
        <p:nvSpPr>
          <p:cNvPr id="164" name="矩形 44"/>
          <p:cNvSpPr txBox="1"/>
          <p:nvPr/>
        </p:nvSpPr>
        <p:spPr>
          <a:xfrm>
            <a:off x="2109107" y="5303027"/>
            <a:ext cx="1155701" cy="1600201"/>
          </a:xfrm>
          <a:prstGeom prst="rect">
            <a:avLst/>
          </a:prstGeom>
          <a:ln w="12700">
            <a:miter lim="400000"/>
          </a:ln>
        </p:spPr>
        <p:txBody>
          <a:bodyPr wrap="none" lIns="0" tIns="0" rIns="0" bIns="0">
            <a:spAutoFit/>
          </a:bodyPr>
          <a:lstStyle>
            <a:lvl1pPr algn="l" defTabSz="914400">
              <a:spcBef>
                <a:spcPts val="600"/>
              </a:spcBef>
              <a:defRPr sz="9000">
                <a:solidFill>
                  <a:srgbClr val="3B92FB"/>
                </a:solidFill>
                <a:latin typeface="字小魂简雅黑"/>
                <a:ea typeface="字小魂简雅黑"/>
                <a:cs typeface="字小魂简雅黑"/>
                <a:sym typeface="字小魂简雅黑"/>
              </a:defRPr>
            </a:lvl1pPr>
          </a:lstStyle>
          <a:p>
            <a:r>
              <a:t>目</a:t>
            </a:r>
          </a:p>
        </p:txBody>
      </p:sp>
      <p:sp>
        <p:nvSpPr>
          <p:cNvPr id="165" name="矩形 45"/>
          <p:cNvSpPr txBox="1"/>
          <p:nvPr/>
        </p:nvSpPr>
        <p:spPr>
          <a:xfrm>
            <a:off x="2109107" y="7469240"/>
            <a:ext cx="1155701" cy="1600201"/>
          </a:xfrm>
          <a:prstGeom prst="rect">
            <a:avLst/>
          </a:prstGeom>
          <a:ln w="12700">
            <a:miter lim="400000"/>
          </a:ln>
        </p:spPr>
        <p:txBody>
          <a:bodyPr wrap="none" lIns="0" tIns="0" rIns="0" bIns="0">
            <a:spAutoFit/>
          </a:bodyPr>
          <a:lstStyle>
            <a:lvl1pPr algn="l" defTabSz="914400">
              <a:spcBef>
                <a:spcPts val="600"/>
              </a:spcBef>
              <a:defRPr sz="9000">
                <a:solidFill>
                  <a:srgbClr val="3B92FB"/>
                </a:solidFill>
                <a:latin typeface="字小魂简雅黑"/>
                <a:ea typeface="字小魂简雅黑"/>
                <a:cs typeface="字小魂简雅黑"/>
                <a:sym typeface="字小魂简雅黑"/>
              </a:defRPr>
            </a:lvl1pPr>
          </a:lstStyle>
          <a:p>
            <a:r>
              <a:t>录</a:t>
            </a:r>
          </a:p>
        </p:txBody>
      </p:sp>
      <p:sp>
        <p:nvSpPr>
          <p:cNvPr id="166" name="CONTENTS"/>
          <p:cNvSpPr txBox="1"/>
          <p:nvPr/>
        </p:nvSpPr>
        <p:spPr>
          <a:xfrm>
            <a:off x="1372507" y="6862383"/>
            <a:ext cx="2628901" cy="647701"/>
          </a:xfrm>
          <a:prstGeom prst="rect">
            <a:avLst/>
          </a:prstGeom>
          <a:ln w="12700">
            <a:miter lim="400000"/>
          </a:ln>
        </p:spPr>
        <p:txBody>
          <a:bodyPr wrap="none" lIns="50800" tIns="50800" rIns="50800" bIns="50800" anchor="b">
            <a:spAutoFit/>
          </a:bodyPr>
          <a:lstStyle>
            <a:lvl1pPr algn="just" defTabSz="914400">
              <a:defRPr sz="3600">
                <a:solidFill>
                  <a:srgbClr val="BAD8FC"/>
                </a:solidFill>
                <a:latin typeface="思源黑体 CN Normal"/>
                <a:ea typeface="思源黑体 CN Normal"/>
                <a:cs typeface="思源黑体 CN Normal"/>
                <a:sym typeface="思源黑体 CN Normal"/>
              </a:defRPr>
            </a:lvl1pPr>
          </a:lstStyle>
          <a:p>
            <a:r>
              <a:t>CONTENTS</a:t>
            </a:r>
          </a:p>
        </p:txBody>
      </p:sp>
      <p:grpSp>
        <p:nvGrpSpPr>
          <p:cNvPr id="191" name="成组"/>
          <p:cNvGrpSpPr/>
          <p:nvPr>
            <p:custDataLst>
              <p:tags r:id="rId2"/>
            </p:custDataLst>
          </p:nvPr>
        </p:nvGrpSpPr>
        <p:grpSpPr>
          <a:xfrm>
            <a:off x="6719458" y="2216373"/>
            <a:ext cx="16362883" cy="6818185"/>
            <a:chOff x="0" y="0"/>
            <a:chExt cx="16362882" cy="6818184"/>
          </a:xfrm>
        </p:grpSpPr>
        <p:sp>
          <p:nvSpPr>
            <p:cNvPr id="167" name="矩形: 圆角 29"/>
            <p:cNvSpPr/>
            <p:nvPr>
              <p:custDataLst>
                <p:tags r:id="rId3"/>
              </p:custDataLst>
            </p:nvPr>
          </p:nvSpPr>
          <p:spPr>
            <a:xfrm>
              <a:off x="0" y="0"/>
              <a:ext cx="7924115" cy="3067620"/>
            </a:xfrm>
            <a:prstGeom prst="roundRect">
              <a:avLst>
                <a:gd name="adj" fmla="val 13199"/>
              </a:avLst>
            </a:prstGeom>
            <a:solidFill>
              <a:srgbClr val="FFFFFF"/>
            </a:solidFill>
            <a:ln w="12700" cap="flat">
              <a:noFill/>
              <a:miter lim="400000"/>
            </a:ln>
            <a:effectLst>
              <a:outerShdw blurRad="889000" dist="444500" dir="5400000" rotWithShape="0">
                <a:srgbClr val="000000">
                  <a:alpha val="20000"/>
                </a:srgbClr>
              </a:outerShdw>
            </a:effectLst>
          </p:spPr>
          <p:txBody>
            <a:bodyPr wrap="square" lIns="45719" tIns="45719" rIns="45719" bIns="45719" numCol="1" anchor="ctr">
              <a:noAutofit/>
            </a:bodyPr>
            <a:lstStyle/>
            <a:p>
              <a:pPr defTabSz="914400">
                <a:defRPr sz="3200">
                  <a:solidFill>
                    <a:srgbClr val="ED7D31"/>
                  </a:solidFill>
                  <a:latin typeface="思源黑体 CN Normal"/>
                  <a:ea typeface="思源黑体 CN Normal"/>
                  <a:cs typeface="思源黑体 CN Normal"/>
                  <a:sym typeface="思源黑体 CN Normal"/>
                </a:defRPr>
              </a:pPr>
            </a:p>
          </p:txBody>
        </p:sp>
        <p:sp>
          <p:nvSpPr>
            <p:cNvPr id="168" name="矩形: 圆角 29"/>
            <p:cNvSpPr/>
            <p:nvPr>
              <p:custDataLst>
                <p:tags r:id="rId4"/>
              </p:custDataLst>
            </p:nvPr>
          </p:nvSpPr>
          <p:spPr>
            <a:xfrm>
              <a:off x="8438766" y="0"/>
              <a:ext cx="7924116" cy="3067620"/>
            </a:xfrm>
            <a:prstGeom prst="roundRect">
              <a:avLst>
                <a:gd name="adj" fmla="val 13199"/>
              </a:avLst>
            </a:prstGeom>
            <a:solidFill>
              <a:srgbClr val="FFFFFF"/>
            </a:solidFill>
            <a:ln w="12700" cap="flat">
              <a:noFill/>
              <a:miter lim="400000"/>
            </a:ln>
            <a:effectLst>
              <a:outerShdw blurRad="889000" dist="444500" dir="5400000" rotWithShape="0">
                <a:srgbClr val="000000">
                  <a:alpha val="20000"/>
                </a:srgbClr>
              </a:outerShdw>
            </a:effectLst>
          </p:spPr>
          <p:txBody>
            <a:bodyPr wrap="square" lIns="45719" tIns="45719" rIns="45719" bIns="45719" numCol="1" anchor="ctr">
              <a:noAutofit/>
            </a:bodyPr>
            <a:lstStyle/>
            <a:p>
              <a:pPr defTabSz="914400">
                <a:defRPr sz="3200">
                  <a:solidFill>
                    <a:srgbClr val="ED7D31"/>
                  </a:solidFill>
                  <a:latin typeface="思源黑体 CN Normal"/>
                  <a:ea typeface="思源黑体 CN Normal"/>
                  <a:cs typeface="思源黑体 CN Normal"/>
                  <a:sym typeface="思源黑体 CN Normal"/>
                </a:defRPr>
              </a:pPr>
            </a:p>
          </p:txBody>
        </p:sp>
        <p:sp>
          <p:nvSpPr>
            <p:cNvPr id="169" name="矩形: 圆角 29"/>
            <p:cNvSpPr/>
            <p:nvPr>
              <p:custDataLst>
                <p:tags r:id="rId5"/>
              </p:custDataLst>
            </p:nvPr>
          </p:nvSpPr>
          <p:spPr>
            <a:xfrm>
              <a:off x="0" y="3750563"/>
              <a:ext cx="7924115" cy="3067621"/>
            </a:xfrm>
            <a:prstGeom prst="roundRect">
              <a:avLst>
                <a:gd name="adj" fmla="val 13199"/>
              </a:avLst>
            </a:prstGeom>
            <a:solidFill>
              <a:srgbClr val="FFFFFF"/>
            </a:solidFill>
            <a:ln w="12700" cap="flat">
              <a:noFill/>
              <a:miter lim="400000"/>
            </a:ln>
            <a:effectLst>
              <a:outerShdw blurRad="889000" dist="444500" dir="5400000" rotWithShape="0">
                <a:srgbClr val="000000">
                  <a:alpha val="20000"/>
                </a:srgbClr>
              </a:outerShdw>
            </a:effectLst>
          </p:spPr>
          <p:txBody>
            <a:bodyPr wrap="square" lIns="45719" tIns="45719" rIns="45719" bIns="45719" numCol="1" anchor="ctr">
              <a:noAutofit/>
            </a:bodyPr>
            <a:lstStyle/>
            <a:p>
              <a:pPr defTabSz="914400">
                <a:defRPr sz="3200">
                  <a:solidFill>
                    <a:srgbClr val="ED7D31"/>
                  </a:solidFill>
                  <a:latin typeface="思源黑体 CN Normal"/>
                  <a:ea typeface="思源黑体 CN Normal"/>
                  <a:cs typeface="思源黑体 CN Normal"/>
                  <a:sym typeface="思源黑体 CN Normal"/>
                </a:defRPr>
              </a:pPr>
            </a:p>
          </p:txBody>
        </p:sp>
        <p:sp>
          <p:nvSpPr>
            <p:cNvPr id="170" name="矩形: 圆角 29"/>
            <p:cNvSpPr/>
            <p:nvPr>
              <p:custDataLst>
                <p:tags r:id="rId6"/>
              </p:custDataLst>
            </p:nvPr>
          </p:nvSpPr>
          <p:spPr>
            <a:xfrm>
              <a:off x="8438766" y="3750563"/>
              <a:ext cx="7924116" cy="3067621"/>
            </a:xfrm>
            <a:prstGeom prst="roundRect">
              <a:avLst>
                <a:gd name="adj" fmla="val 13199"/>
              </a:avLst>
            </a:prstGeom>
            <a:solidFill>
              <a:srgbClr val="FFFFFF"/>
            </a:solidFill>
            <a:ln w="12700" cap="flat">
              <a:noFill/>
              <a:miter lim="400000"/>
            </a:ln>
            <a:effectLst>
              <a:outerShdw blurRad="889000" dist="444500" dir="5400000" rotWithShape="0">
                <a:srgbClr val="000000">
                  <a:alpha val="20000"/>
                </a:srgbClr>
              </a:outerShdw>
            </a:effectLst>
          </p:spPr>
          <p:txBody>
            <a:bodyPr wrap="square" lIns="45719" tIns="45719" rIns="45719" bIns="45719" numCol="1" anchor="ctr">
              <a:noAutofit/>
            </a:bodyPr>
            <a:lstStyle/>
            <a:p>
              <a:pPr defTabSz="914400">
                <a:defRPr sz="3200">
                  <a:solidFill>
                    <a:srgbClr val="ED7D31"/>
                  </a:solidFill>
                  <a:latin typeface="思源黑体 CN Normal"/>
                  <a:ea typeface="思源黑体 CN Normal"/>
                  <a:cs typeface="思源黑体 CN Normal"/>
                  <a:sym typeface="思源黑体 CN Normal"/>
                </a:defRPr>
              </a:pPr>
            </a:p>
          </p:txBody>
        </p:sp>
        <p:sp>
          <p:nvSpPr>
            <p:cNvPr id="171" name="矩形 24"/>
            <p:cNvSpPr txBox="1"/>
            <p:nvPr>
              <p:custDataLst>
                <p:tags r:id="rId7"/>
              </p:custDataLst>
            </p:nvPr>
          </p:nvSpPr>
          <p:spPr>
            <a:xfrm>
              <a:off x="600447" y="778487"/>
              <a:ext cx="1416636" cy="1510645"/>
            </a:xfrm>
            <a:prstGeom prst="rect">
              <a:avLst/>
            </a:prstGeom>
            <a:noFill/>
            <a:ln w="12700" cap="flat">
              <a:noFill/>
              <a:miter lim="400000"/>
            </a:ln>
            <a:effectLst/>
          </p:spPr>
          <p:txBody>
            <a:bodyPr wrap="square" lIns="0" tIns="0" rIns="0" bIns="0" numCol="1" anchor="t">
              <a:noAutofit/>
            </a:bodyPr>
            <a:lstStyle>
              <a:lvl1pPr algn="l" defTabSz="914400">
                <a:spcBef>
                  <a:spcPts val="600"/>
                </a:spcBef>
                <a:defRPr sz="10000">
                  <a:solidFill>
                    <a:srgbClr val="3B92FB"/>
                  </a:solidFill>
                  <a:latin typeface="字小魂简雅黑"/>
                  <a:ea typeface="字小魂简雅黑"/>
                  <a:cs typeface="字小魂简雅黑"/>
                  <a:sym typeface="字小魂简雅黑"/>
                </a:defRPr>
              </a:lvl1pPr>
            </a:lstStyle>
            <a:p>
              <a:r>
                <a:t>01</a:t>
              </a:r>
            </a:p>
          </p:txBody>
        </p:sp>
        <p:sp>
          <p:nvSpPr>
            <p:cNvPr id="172" name="文本框 25"/>
            <p:cNvSpPr txBox="1"/>
            <p:nvPr>
              <p:custDataLst>
                <p:tags r:id="rId8"/>
              </p:custDataLst>
            </p:nvPr>
          </p:nvSpPr>
          <p:spPr>
            <a:xfrm>
              <a:off x="2757592" y="1226056"/>
              <a:ext cx="4051459" cy="1047034"/>
            </a:xfrm>
            <a:prstGeom prst="rect">
              <a:avLst/>
            </a:prstGeom>
            <a:noFill/>
            <a:ln w="12700" cap="flat">
              <a:noFill/>
              <a:miter lim="400000"/>
            </a:ln>
            <a:effectLst/>
          </p:spPr>
          <p:txBody>
            <a:bodyPr wrap="square" lIns="45719" tIns="45719" rIns="45719" bIns="45719" numCol="1" anchor="t">
              <a:noAutofit/>
            </a:bodyPr>
            <a:lstStyle>
              <a:lvl1pPr algn="l" defTabSz="914400">
                <a:defRPr sz="5000">
                  <a:solidFill>
                    <a:srgbClr val="404040"/>
                  </a:solidFill>
                  <a:latin typeface="思源黑体 CN Medium"/>
                  <a:ea typeface="思源黑体 CN Medium"/>
                  <a:cs typeface="思源黑体 CN Medium"/>
                  <a:sym typeface="思源黑体 CN Medium"/>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b="1" kern="1200" noProof="0" dirty="0">
                  <a:solidFill>
                    <a:srgbClr val="000000"/>
                  </a:solidFill>
                  <a:uLnTx/>
                  <a:latin typeface="Arial" panose="020B0604020202020204"/>
                  <a:ea typeface="微软雅黑" panose="020B0503020204020204" charset="-122"/>
                  <a:cs typeface="+mn-cs"/>
                  <a:sym typeface="+mn-ea"/>
                </a:rPr>
                <a:t>药品简介</a:t>
              </a:r>
              <a:endParaRPr lang="zh-CN" altLang="en-US" b="1" kern="1200" noProof="0" dirty="0">
                <a:solidFill>
                  <a:srgbClr val="000000"/>
                </a:solidFill>
                <a:uLnTx/>
                <a:latin typeface="Arial" panose="020B0604020202020204"/>
                <a:ea typeface="微软雅黑" panose="020B0503020204020204" charset="-122"/>
                <a:cs typeface="+mn-cs"/>
                <a:sym typeface="+mn-ea"/>
              </a:endParaRPr>
            </a:p>
          </p:txBody>
        </p:sp>
        <p:sp>
          <p:nvSpPr>
            <p:cNvPr id="174" name="直接连接符 6"/>
            <p:cNvSpPr/>
            <p:nvPr>
              <p:custDataLst>
                <p:tags r:id="rId9"/>
              </p:custDataLst>
            </p:nvPr>
          </p:nvSpPr>
          <p:spPr>
            <a:xfrm>
              <a:off x="2385071" y="1318406"/>
              <a:ext cx="1" cy="639184"/>
            </a:xfrm>
            <a:prstGeom prst="line">
              <a:avLst/>
            </a:prstGeom>
            <a:noFill/>
            <a:ln w="6350" cap="flat">
              <a:solidFill>
                <a:srgbClr val="595959"/>
              </a:solidFill>
              <a:prstDash val="solid"/>
              <a:miter lim="800000"/>
            </a:ln>
            <a:effectLst/>
          </p:spPr>
          <p:txBody>
            <a:bodyPr wrap="square" lIns="45719" tIns="45719" rIns="45719" bIns="45719" numCol="1" anchor="t">
              <a:noAutofit/>
            </a:bodyPr>
            <a:lstStyle/>
            <a:p>
              <a:pPr algn="l" defTabSz="914400">
                <a:defRPr sz="1800">
                  <a:solidFill>
                    <a:srgbClr val="000000"/>
                  </a:solidFill>
                  <a:latin typeface="思源黑体 CN Normal"/>
                  <a:ea typeface="思源黑体 CN Normal"/>
                  <a:cs typeface="思源黑体 CN Normal"/>
                  <a:sym typeface="思源黑体 CN Normal"/>
                </a:defRPr>
              </a:pPr>
            </a:p>
          </p:txBody>
        </p:sp>
        <p:sp>
          <p:nvSpPr>
            <p:cNvPr id="175" name="矩形 27"/>
            <p:cNvSpPr txBox="1"/>
            <p:nvPr>
              <p:custDataLst>
                <p:tags r:id="rId10"/>
              </p:custDataLst>
            </p:nvPr>
          </p:nvSpPr>
          <p:spPr>
            <a:xfrm>
              <a:off x="9003984" y="776371"/>
              <a:ext cx="1416637" cy="1510645"/>
            </a:xfrm>
            <a:prstGeom prst="rect">
              <a:avLst/>
            </a:prstGeom>
            <a:noFill/>
            <a:ln w="12700" cap="flat">
              <a:noFill/>
              <a:miter lim="400000"/>
            </a:ln>
            <a:effectLst/>
          </p:spPr>
          <p:txBody>
            <a:bodyPr wrap="square" lIns="0" tIns="0" rIns="0" bIns="0" numCol="1" anchor="t">
              <a:noAutofit/>
            </a:bodyPr>
            <a:lstStyle>
              <a:lvl1pPr algn="l" defTabSz="914400">
                <a:spcBef>
                  <a:spcPts val="600"/>
                </a:spcBef>
                <a:defRPr sz="10000">
                  <a:solidFill>
                    <a:srgbClr val="3B92FB"/>
                  </a:solidFill>
                  <a:latin typeface="字小魂简雅黑"/>
                  <a:ea typeface="字小魂简雅黑"/>
                  <a:cs typeface="字小魂简雅黑"/>
                  <a:sym typeface="字小魂简雅黑"/>
                </a:defRPr>
              </a:lvl1pPr>
            </a:lstStyle>
            <a:p>
              <a:r>
                <a:t>0</a:t>
              </a:r>
              <a:r>
                <a:rPr lang="en-US"/>
                <a:t>4</a:t>
              </a:r>
              <a:endParaRPr lang="en-US"/>
            </a:p>
          </p:txBody>
        </p:sp>
        <p:sp>
          <p:nvSpPr>
            <p:cNvPr id="176" name="文本框 28"/>
            <p:cNvSpPr txBox="1"/>
            <p:nvPr>
              <p:custDataLst>
                <p:tags r:id="rId11"/>
              </p:custDataLst>
            </p:nvPr>
          </p:nvSpPr>
          <p:spPr>
            <a:xfrm>
              <a:off x="11161130" y="1154301"/>
              <a:ext cx="4051458" cy="1047034"/>
            </a:xfrm>
            <a:prstGeom prst="rect">
              <a:avLst/>
            </a:prstGeom>
            <a:noFill/>
            <a:ln w="12700" cap="flat">
              <a:noFill/>
              <a:miter lim="400000"/>
            </a:ln>
            <a:effectLst/>
          </p:spPr>
          <p:txBody>
            <a:bodyPr wrap="square" lIns="45719" tIns="45719" rIns="45719" bIns="45719" numCol="1" anchor="t">
              <a:noAutofit/>
            </a:bodyPr>
            <a:lstStyle>
              <a:lvl1pPr algn="l" defTabSz="914400">
                <a:defRPr sz="5000">
                  <a:solidFill>
                    <a:srgbClr val="404040"/>
                  </a:solidFill>
                  <a:latin typeface="思源黑体 CN Medium"/>
                  <a:ea typeface="思源黑体 CN Medium"/>
                  <a:cs typeface="思源黑体 CN Medium"/>
                  <a:sym typeface="思源黑体 CN Medium"/>
                </a:defRPr>
              </a:lvl1pPr>
            </a:lstStyle>
            <a:p>
              <a:r>
                <a:rPr lang="zh-CN" altLang="en-US" b="1" kern="1200" noProof="0" dirty="0">
                  <a:solidFill>
                    <a:srgbClr val="000000"/>
                  </a:solidFill>
                  <a:uLnTx/>
                  <a:latin typeface="Arial" panose="020B0604020202020204"/>
                  <a:ea typeface="微软雅黑" panose="020B0503020204020204" charset="-122"/>
                  <a:cs typeface="+mn-cs"/>
                  <a:sym typeface="+mn-ea"/>
                </a:rPr>
                <a:t>创新性</a:t>
              </a:r>
              <a:endParaRPr lang="zh-CN" altLang="en-US" b="1" kern="1200" noProof="0" dirty="0">
                <a:solidFill>
                  <a:srgbClr val="000000"/>
                </a:solidFill>
                <a:uLnTx/>
                <a:latin typeface="Arial" panose="020B0604020202020204"/>
                <a:ea typeface="微软雅黑" panose="020B0503020204020204" charset="-122"/>
                <a:cs typeface="+mn-cs"/>
                <a:sym typeface="+mn-ea"/>
              </a:endParaRPr>
            </a:p>
          </p:txBody>
        </p:sp>
        <p:sp>
          <p:nvSpPr>
            <p:cNvPr id="178" name="直接连接符 30"/>
            <p:cNvSpPr/>
            <p:nvPr>
              <p:custDataLst>
                <p:tags r:id="rId12"/>
              </p:custDataLst>
            </p:nvPr>
          </p:nvSpPr>
          <p:spPr>
            <a:xfrm>
              <a:off x="10788609" y="1318406"/>
              <a:ext cx="1" cy="639184"/>
            </a:xfrm>
            <a:prstGeom prst="line">
              <a:avLst/>
            </a:prstGeom>
            <a:noFill/>
            <a:ln w="6350" cap="flat">
              <a:solidFill>
                <a:srgbClr val="595959"/>
              </a:solidFill>
              <a:prstDash val="solid"/>
              <a:miter lim="800000"/>
            </a:ln>
            <a:effectLst/>
          </p:spPr>
          <p:txBody>
            <a:bodyPr wrap="square" lIns="45719" tIns="45719" rIns="45719" bIns="45719" numCol="1" anchor="t">
              <a:noAutofit/>
            </a:bodyPr>
            <a:lstStyle/>
            <a:p>
              <a:pPr algn="l" defTabSz="914400">
                <a:defRPr sz="1800">
                  <a:solidFill>
                    <a:srgbClr val="000000"/>
                  </a:solidFill>
                  <a:latin typeface="思源黑体 CN Normal"/>
                  <a:ea typeface="思源黑体 CN Normal"/>
                  <a:cs typeface="思源黑体 CN Normal"/>
                  <a:sym typeface="思源黑体 CN Normal"/>
                </a:defRPr>
              </a:pPr>
            </a:p>
          </p:txBody>
        </p:sp>
        <p:sp>
          <p:nvSpPr>
            <p:cNvPr id="179" name="矩形 31"/>
            <p:cNvSpPr txBox="1"/>
            <p:nvPr>
              <p:custDataLst>
                <p:tags r:id="rId13"/>
              </p:custDataLst>
            </p:nvPr>
          </p:nvSpPr>
          <p:spPr>
            <a:xfrm>
              <a:off x="600447" y="4433194"/>
              <a:ext cx="1416636" cy="1510645"/>
            </a:xfrm>
            <a:prstGeom prst="rect">
              <a:avLst/>
            </a:prstGeom>
            <a:noFill/>
            <a:ln w="12700" cap="flat">
              <a:noFill/>
              <a:miter lim="400000"/>
            </a:ln>
            <a:effectLst/>
          </p:spPr>
          <p:txBody>
            <a:bodyPr wrap="square" lIns="0" tIns="0" rIns="0" bIns="0" numCol="1" anchor="t">
              <a:noAutofit/>
            </a:bodyPr>
            <a:lstStyle>
              <a:lvl1pPr algn="l" defTabSz="914400">
                <a:spcBef>
                  <a:spcPts val="600"/>
                </a:spcBef>
                <a:defRPr sz="10000">
                  <a:solidFill>
                    <a:srgbClr val="3B92FB"/>
                  </a:solidFill>
                  <a:latin typeface="字小魂简雅黑"/>
                  <a:ea typeface="字小魂简雅黑"/>
                  <a:cs typeface="字小魂简雅黑"/>
                  <a:sym typeface="字小魂简雅黑"/>
                </a:defRPr>
              </a:lvl1pPr>
            </a:lstStyle>
            <a:p>
              <a:r>
                <a:t>0</a:t>
              </a:r>
              <a:r>
                <a:rPr lang="en-US"/>
                <a:t>2</a:t>
              </a:r>
              <a:endParaRPr lang="en-US"/>
            </a:p>
          </p:txBody>
        </p:sp>
        <p:sp>
          <p:nvSpPr>
            <p:cNvPr id="180" name="文本框 32"/>
            <p:cNvSpPr txBox="1"/>
            <p:nvPr>
              <p:custDataLst>
                <p:tags r:id="rId14"/>
              </p:custDataLst>
            </p:nvPr>
          </p:nvSpPr>
          <p:spPr>
            <a:xfrm>
              <a:off x="2757592" y="4808510"/>
              <a:ext cx="4051459" cy="1047033"/>
            </a:xfrm>
            <a:prstGeom prst="rect">
              <a:avLst/>
            </a:prstGeom>
            <a:noFill/>
            <a:ln w="12700" cap="flat">
              <a:noFill/>
              <a:miter lim="400000"/>
            </a:ln>
            <a:effectLst/>
          </p:spPr>
          <p:txBody>
            <a:bodyPr wrap="square" lIns="45719" tIns="45719" rIns="45719" bIns="45719" numCol="1" anchor="t">
              <a:noAutofit/>
            </a:bodyPr>
            <a:lstStyle>
              <a:lvl1pPr algn="l" defTabSz="914400">
                <a:defRPr sz="5000">
                  <a:solidFill>
                    <a:srgbClr val="404040"/>
                  </a:solidFill>
                  <a:latin typeface="思源黑体 CN Medium"/>
                  <a:ea typeface="思源黑体 CN Medium"/>
                  <a:cs typeface="思源黑体 CN Medium"/>
                  <a:sym typeface="思源黑体 CN Medium"/>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b="1" kern="1200" noProof="0" dirty="0">
                  <a:solidFill>
                    <a:srgbClr val="000000"/>
                  </a:solidFill>
                  <a:uLnTx/>
                  <a:latin typeface="Arial" panose="020B0604020202020204"/>
                  <a:ea typeface="微软雅黑" panose="020B0503020204020204" charset="-122"/>
                  <a:cs typeface="+mn-cs"/>
                  <a:sym typeface="+mn-ea"/>
                </a:rPr>
                <a:t>安全性</a:t>
              </a:r>
              <a:endParaRPr lang="zh-CN" altLang="en-US" b="1" kern="1200" noProof="0" dirty="0">
                <a:solidFill>
                  <a:srgbClr val="000000"/>
                </a:solidFill>
                <a:uLnTx/>
                <a:latin typeface="Arial" panose="020B0604020202020204"/>
                <a:ea typeface="微软雅黑" panose="020B0503020204020204" charset="-122"/>
                <a:cs typeface="+mn-cs"/>
                <a:sym typeface="+mn-ea"/>
              </a:endParaRPr>
            </a:p>
          </p:txBody>
        </p:sp>
        <p:sp>
          <p:nvSpPr>
            <p:cNvPr id="182" name="直接连接符 34"/>
            <p:cNvSpPr/>
            <p:nvPr>
              <p:custDataLst>
                <p:tags r:id="rId15"/>
              </p:custDataLst>
            </p:nvPr>
          </p:nvSpPr>
          <p:spPr>
            <a:xfrm>
              <a:off x="2385071" y="4975230"/>
              <a:ext cx="1" cy="639184"/>
            </a:xfrm>
            <a:prstGeom prst="line">
              <a:avLst/>
            </a:prstGeom>
            <a:noFill/>
            <a:ln w="6350" cap="flat">
              <a:solidFill>
                <a:srgbClr val="595959"/>
              </a:solidFill>
              <a:prstDash val="solid"/>
              <a:miter lim="800000"/>
            </a:ln>
            <a:effectLst/>
          </p:spPr>
          <p:txBody>
            <a:bodyPr wrap="square" lIns="45719" tIns="45719" rIns="45719" bIns="45719" numCol="1" anchor="t">
              <a:noAutofit/>
            </a:bodyPr>
            <a:lstStyle/>
            <a:p>
              <a:pPr algn="l" defTabSz="914400">
                <a:defRPr sz="1800">
                  <a:solidFill>
                    <a:srgbClr val="000000"/>
                  </a:solidFill>
                  <a:latin typeface="思源黑体 CN Normal"/>
                  <a:ea typeface="思源黑体 CN Normal"/>
                  <a:cs typeface="思源黑体 CN Normal"/>
                  <a:sym typeface="思源黑体 CN Normal"/>
                </a:defRPr>
              </a:pPr>
            </a:p>
          </p:txBody>
        </p:sp>
        <p:sp>
          <p:nvSpPr>
            <p:cNvPr id="183" name="矩形 35"/>
            <p:cNvSpPr txBox="1"/>
            <p:nvPr>
              <p:custDataLst>
                <p:tags r:id="rId16"/>
              </p:custDataLst>
            </p:nvPr>
          </p:nvSpPr>
          <p:spPr>
            <a:xfrm>
              <a:off x="9003984" y="4433194"/>
              <a:ext cx="1416637" cy="1510645"/>
            </a:xfrm>
            <a:prstGeom prst="rect">
              <a:avLst/>
            </a:prstGeom>
            <a:noFill/>
            <a:ln w="12700" cap="flat">
              <a:noFill/>
              <a:miter lim="400000"/>
            </a:ln>
            <a:effectLst/>
          </p:spPr>
          <p:txBody>
            <a:bodyPr wrap="square" lIns="0" tIns="0" rIns="0" bIns="0" numCol="1" anchor="t">
              <a:noAutofit/>
            </a:bodyPr>
            <a:lstStyle>
              <a:lvl1pPr algn="l" defTabSz="914400">
                <a:spcBef>
                  <a:spcPts val="600"/>
                </a:spcBef>
                <a:defRPr sz="10000">
                  <a:solidFill>
                    <a:srgbClr val="3B92FB"/>
                  </a:solidFill>
                  <a:latin typeface="字小魂简雅黑"/>
                  <a:ea typeface="字小魂简雅黑"/>
                  <a:cs typeface="字小魂简雅黑"/>
                  <a:sym typeface="字小魂简雅黑"/>
                </a:defRPr>
              </a:lvl1pPr>
            </a:lstStyle>
            <a:p>
              <a:r>
                <a:t>0</a:t>
              </a:r>
              <a:r>
                <a:rPr lang="en-US"/>
                <a:t>5</a:t>
              </a:r>
              <a:endParaRPr lang="en-US"/>
            </a:p>
          </p:txBody>
        </p:sp>
        <p:sp>
          <p:nvSpPr>
            <p:cNvPr id="184" name="文本框 36"/>
            <p:cNvSpPr txBox="1"/>
            <p:nvPr>
              <p:custDataLst>
                <p:tags r:id="rId17"/>
              </p:custDataLst>
            </p:nvPr>
          </p:nvSpPr>
          <p:spPr>
            <a:xfrm>
              <a:off x="11050640" y="4849225"/>
              <a:ext cx="4702520" cy="1047033"/>
            </a:xfrm>
            <a:prstGeom prst="rect">
              <a:avLst/>
            </a:prstGeom>
            <a:noFill/>
            <a:ln w="12700" cap="flat">
              <a:noFill/>
              <a:miter lim="400000"/>
            </a:ln>
            <a:effectLst/>
          </p:spPr>
          <p:txBody>
            <a:bodyPr wrap="square" lIns="45719" tIns="45719" rIns="45719" bIns="45719" numCol="1" anchor="t">
              <a:noAutofit/>
            </a:bodyPr>
            <a:lstStyle>
              <a:lvl1pPr algn="l" defTabSz="914400">
                <a:defRPr sz="5000">
                  <a:solidFill>
                    <a:srgbClr val="404040"/>
                  </a:solidFill>
                  <a:latin typeface="思源黑体 CN Medium"/>
                  <a:ea typeface="思源黑体 CN Medium"/>
                  <a:cs typeface="思源黑体 CN Medium"/>
                  <a:sym typeface="思源黑体 CN Medium"/>
                </a:defRPr>
              </a:lvl1pPr>
            </a:lstStyle>
            <a:p>
              <a:r>
                <a:rPr kumimoji="0" lang="zh-CN" altLang="en-US" b="1"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rPr>
                <a:t>公平性</a:t>
              </a:r>
              <a:endParaRPr kumimoji="0" lang="zh-CN" altLang="en-US" b="1"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endParaRPr>
            </a:p>
            <a:p/>
          </p:txBody>
        </p:sp>
        <p:sp>
          <p:nvSpPr>
            <p:cNvPr id="186" name="直接连接符 38"/>
            <p:cNvSpPr/>
            <p:nvPr>
              <p:custDataLst>
                <p:tags r:id="rId18"/>
              </p:custDataLst>
            </p:nvPr>
          </p:nvSpPr>
          <p:spPr>
            <a:xfrm>
              <a:off x="10788609" y="4975230"/>
              <a:ext cx="1" cy="639184"/>
            </a:xfrm>
            <a:prstGeom prst="line">
              <a:avLst/>
            </a:prstGeom>
            <a:noFill/>
            <a:ln w="6350" cap="flat">
              <a:solidFill>
                <a:srgbClr val="595959"/>
              </a:solidFill>
              <a:prstDash val="solid"/>
              <a:miter lim="800000"/>
            </a:ln>
            <a:effectLst/>
          </p:spPr>
          <p:txBody>
            <a:bodyPr wrap="square" lIns="45719" tIns="45719" rIns="45719" bIns="45719" numCol="1" anchor="t">
              <a:noAutofit/>
            </a:bodyPr>
            <a:lstStyle/>
            <a:p>
              <a:pPr algn="l" defTabSz="914400">
                <a:defRPr sz="1800">
                  <a:solidFill>
                    <a:srgbClr val="000000"/>
                  </a:solidFill>
                  <a:latin typeface="思源黑体 CN Normal"/>
                  <a:ea typeface="思源黑体 CN Normal"/>
                  <a:cs typeface="思源黑体 CN Normal"/>
                  <a:sym typeface="思源黑体 CN Normal"/>
                </a:defRPr>
              </a:pPr>
            </a:p>
          </p:txBody>
        </p:sp>
        <p:sp>
          <p:nvSpPr>
            <p:cNvPr id="187" name="Freeform 16"/>
            <p:cNvSpPr/>
            <p:nvPr>
              <p:custDataLst>
                <p:tags r:id="rId19"/>
              </p:custDataLst>
            </p:nvPr>
          </p:nvSpPr>
          <p:spPr>
            <a:xfrm>
              <a:off x="6963650" y="321415"/>
              <a:ext cx="476054" cy="487790"/>
            </a:xfrm>
            <a:custGeom>
              <a:avLst/>
              <a:gdLst/>
              <a:ahLst/>
              <a:cxnLst>
                <a:cxn ang="0">
                  <a:pos x="wd2" y="hd2"/>
                </a:cxn>
                <a:cxn ang="5400000">
                  <a:pos x="wd2" y="hd2"/>
                </a:cxn>
                <a:cxn ang="10800000">
                  <a:pos x="wd2" y="hd2"/>
                </a:cxn>
                <a:cxn ang="16200000">
                  <a:pos x="wd2" y="hd2"/>
                </a:cxn>
              </a:cxnLst>
              <a:rect l="0" t="0" r="r" b="b"/>
              <a:pathLst>
                <a:path w="21600" h="21134" extrusionOk="0">
                  <a:moveTo>
                    <a:pt x="20267" y="6799"/>
                  </a:moveTo>
                  <a:cubicBezTo>
                    <a:pt x="20267" y="1047"/>
                    <a:pt x="20267" y="1047"/>
                    <a:pt x="20267" y="1047"/>
                  </a:cubicBezTo>
                  <a:cubicBezTo>
                    <a:pt x="20400" y="408"/>
                    <a:pt x="20000" y="153"/>
                    <a:pt x="19733" y="25"/>
                  </a:cubicBezTo>
                  <a:cubicBezTo>
                    <a:pt x="19200" y="-103"/>
                    <a:pt x="18667" y="280"/>
                    <a:pt x="18267" y="792"/>
                  </a:cubicBezTo>
                  <a:cubicBezTo>
                    <a:pt x="15200" y="5393"/>
                    <a:pt x="8533" y="5009"/>
                    <a:pt x="8533" y="5009"/>
                  </a:cubicBezTo>
                  <a:cubicBezTo>
                    <a:pt x="7867" y="5009"/>
                    <a:pt x="7600" y="5265"/>
                    <a:pt x="7333" y="5521"/>
                  </a:cubicBezTo>
                  <a:cubicBezTo>
                    <a:pt x="7067" y="5904"/>
                    <a:pt x="7067" y="6288"/>
                    <a:pt x="7067" y="6415"/>
                  </a:cubicBezTo>
                  <a:cubicBezTo>
                    <a:pt x="7067" y="12295"/>
                    <a:pt x="7067" y="12295"/>
                    <a:pt x="7067" y="12295"/>
                  </a:cubicBezTo>
                  <a:cubicBezTo>
                    <a:pt x="7067" y="12934"/>
                    <a:pt x="7467" y="13317"/>
                    <a:pt x="8000" y="13573"/>
                  </a:cubicBezTo>
                  <a:cubicBezTo>
                    <a:pt x="8267" y="13573"/>
                    <a:pt x="8400" y="13573"/>
                    <a:pt x="8533" y="13573"/>
                  </a:cubicBezTo>
                  <a:cubicBezTo>
                    <a:pt x="10133" y="13701"/>
                    <a:pt x="11733" y="13828"/>
                    <a:pt x="13200" y="14340"/>
                  </a:cubicBezTo>
                  <a:cubicBezTo>
                    <a:pt x="16933" y="15618"/>
                    <a:pt x="18400" y="18046"/>
                    <a:pt x="18400" y="18046"/>
                  </a:cubicBezTo>
                  <a:cubicBezTo>
                    <a:pt x="18400" y="18174"/>
                    <a:pt x="18400" y="18174"/>
                    <a:pt x="18400" y="18174"/>
                  </a:cubicBezTo>
                  <a:cubicBezTo>
                    <a:pt x="18533" y="18302"/>
                    <a:pt x="18800" y="18557"/>
                    <a:pt x="19200" y="18685"/>
                  </a:cubicBezTo>
                  <a:cubicBezTo>
                    <a:pt x="19467" y="18813"/>
                    <a:pt x="19733" y="18685"/>
                    <a:pt x="19867" y="18557"/>
                  </a:cubicBezTo>
                  <a:cubicBezTo>
                    <a:pt x="20267" y="18302"/>
                    <a:pt x="20267" y="17790"/>
                    <a:pt x="20267" y="17663"/>
                  </a:cubicBezTo>
                  <a:cubicBezTo>
                    <a:pt x="20267" y="11911"/>
                    <a:pt x="20267" y="11911"/>
                    <a:pt x="20267" y="11911"/>
                  </a:cubicBezTo>
                  <a:cubicBezTo>
                    <a:pt x="21200" y="11272"/>
                    <a:pt x="21600" y="10377"/>
                    <a:pt x="21600" y="9355"/>
                  </a:cubicBezTo>
                  <a:cubicBezTo>
                    <a:pt x="21600" y="8333"/>
                    <a:pt x="21200" y="7438"/>
                    <a:pt x="20267" y="6799"/>
                  </a:cubicBezTo>
                  <a:close/>
                  <a:moveTo>
                    <a:pt x="18933" y="7693"/>
                  </a:moveTo>
                  <a:cubicBezTo>
                    <a:pt x="18933" y="11144"/>
                    <a:pt x="18933" y="11144"/>
                    <a:pt x="18933" y="11144"/>
                  </a:cubicBezTo>
                  <a:cubicBezTo>
                    <a:pt x="18800" y="16385"/>
                    <a:pt x="18800" y="16385"/>
                    <a:pt x="18800" y="16385"/>
                  </a:cubicBezTo>
                  <a:cubicBezTo>
                    <a:pt x="18000" y="15362"/>
                    <a:pt x="16400" y="13956"/>
                    <a:pt x="13600" y="13061"/>
                  </a:cubicBezTo>
                  <a:cubicBezTo>
                    <a:pt x="12133" y="12550"/>
                    <a:pt x="10400" y="12295"/>
                    <a:pt x="8533" y="12295"/>
                  </a:cubicBezTo>
                  <a:cubicBezTo>
                    <a:pt x="8533" y="6415"/>
                    <a:pt x="8533" y="6415"/>
                    <a:pt x="8533" y="6415"/>
                  </a:cubicBezTo>
                  <a:cubicBezTo>
                    <a:pt x="9200" y="6415"/>
                    <a:pt x="15333" y="6543"/>
                    <a:pt x="18933" y="2325"/>
                  </a:cubicBezTo>
                  <a:lnTo>
                    <a:pt x="18933" y="7693"/>
                  </a:lnTo>
                  <a:close/>
                  <a:moveTo>
                    <a:pt x="5333" y="5904"/>
                  </a:moveTo>
                  <a:cubicBezTo>
                    <a:pt x="2400" y="5904"/>
                    <a:pt x="2400" y="5904"/>
                    <a:pt x="2400" y="5904"/>
                  </a:cubicBezTo>
                  <a:cubicBezTo>
                    <a:pt x="2400" y="5904"/>
                    <a:pt x="0" y="5904"/>
                    <a:pt x="0" y="8077"/>
                  </a:cubicBezTo>
                  <a:cubicBezTo>
                    <a:pt x="0" y="11017"/>
                    <a:pt x="0" y="11017"/>
                    <a:pt x="0" y="11017"/>
                  </a:cubicBezTo>
                  <a:cubicBezTo>
                    <a:pt x="0" y="11017"/>
                    <a:pt x="0" y="13573"/>
                    <a:pt x="2267" y="13573"/>
                  </a:cubicBezTo>
                  <a:cubicBezTo>
                    <a:pt x="2267" y="13573"/>
                    <a:pt x="3067" y="13573"/>
                    <a:pt x="3067" y="14851"/>
                  </a:cubicBezTo>
                  <a:cubicBezTo>
                    <a:pt x="3067" y="20219"/>
                    <a:pt x="3067" y="20219"/>
                    <a:pt x="3067" y="20219"/>
                  </a:cubicBezTo>
                  <a:cubicBezTo>
                    <a:pt x="3067" y="20219"/>
                    <a:pt x="2800" y="21114"/>
                    <a:pt x="3733" y="21114"/>
                  </a:cubicBezTo>
                  <a:cubicBezTo>
                    <a:pt x="3733" y="21114"/>
                    <a:pt x="6400" y="21497"/>
                    <a:pt x="5067" y="18941"/>
                  </a:cubicBezTo>
                  <a:cubicBezTo>
                    <a:pt x="6000" y="17918"/>
                    <a:pt x="4667" y="16640"/>
                    <a:pt x="5200" y="15106"/>
                  </a:cubicBezTo>
                  <a:cubicBezTo>
                    <a:pt x="5200" y="15106"/>
                    <a:pt x="6000" y="14084"/>
                    <a:pt x="6000" y="13445"/>
                  </a:cubicBezTo>
                  <a:cubicBezTo>
                    <a:pt x="6000" y="6671"/>
                    <a:pt x="6000" y="6671"/>
                    <a:pt x="6000" y="6671"/>
                  </a:cubicBezTo>
                  <a:cubicBezTo>
                    <a:pt x="6000" y="6671"/>
                    <a:pt x="6267" y="5904"/>
                    <a:pt x="5333" y="5904"/>
                  </a:cubicBezTo>
                  <a:close/>
                  <a:moveTo>
                    <a:pt x="17600" y="5137"/>
                  </a:moveTo>
                  <a:cubicBezTo>
                    <a:pt x="17333" y="5009"/>
                    <a:pt x="16933" y="5009"/>
                    <a:pt x="16800" y="5393"/>
                  </a:cubicBezTo>
                  <a:cubicBezTo>
                    <a:pt x="15867" y="7310"/>
                    <a:pt x="12400" y="7054"/>
                    <a:pt x="12267" y="7054"/>
                  </a:cubicBezTo>
                  <a:cubicBezTo>
                    <a:pt x="12000" y="7054"/>
                    <a:pt x="11733" y="7310"/>
                    <a:pt x="11733" y="7566"/>
                  </a:cubicBezTo>
                  <a:cubicBezTo>
                    <a:pt x="11733" y="7821"/>
                    <a:pt x="11867" y="8077"/>
                    <a:pt x="12133" y="8205"/>
                  </a:cubicBezTo>
                  <a:cubicBezTo>
                    <a:pt x="12133" y="8205"/>
                    <a:pt x="12133" y="8205"/>
                    <a:pt x="12267" y="8205"/>
                  </a:cubicBezTo>
                  <a:cubicBezTo>
                    <a:pt x="12400" y="8205"/>
                    <a:pt x="16533" y="8460"/>
                    <a:pt x="17867" y="5776"/>
                  </a:cubicBezTo>
                  <a:cubicBezTo>
                    <a:pt x="18000" y="5521"/>
                    <a:pt x="17867" y="5265"/>
                    <a:pt x="17600" y="5137"/>
                  </a:cubicBezTo>
                  <a:close/>
                </a:path>
              </a:pathLst>
            </a:custGeom>
            <a:solidFill>
              <a:srgbClr val="3B92FB"/>
            </a:solidFill>
            <a:ln w="12700" cap="flat">
              <a:noFill/>
              <a:miter lim="400000"/>
            </a:ln>
            <a:effectLst/>
          </p:spPr>
          <p:txBody>
            <a:bodyPr wrap="square" lIns="45719" tIns="45719" rIns="45719" bIns="45719" numCol="1" anchor="t">
              <a:noAutofit/>
            </a:bodyPr>
            <a:lstStyle/>
            <a:p>
              <a:pPr algn="l" defTabSz="914400">
                <a:defRPr sz="1800">
                  <a:solidFill>
                    <a:srgbClr val="000000"/>
                  </a:solidFill>
                  <a:latin typeface="思源黑体 CN Normal"/>
                  <a:ea typeface="思源黑体 CN Normal"/>
                  <a:cs typeface="思源黑体 CN Normal"/>
                  <a:sym typeface="思源黑体 CN Normal"/>
                </a:defRPr>
              </a:pPr>
            </a:p>
          </p:txBody>
        </p:sp>
        <p:sp>
          <p:nvSpPr>
            <p:cNvPr id="188" name="Freeform 15"/>
            <p:cNvSpPr/>
            <p:nvPr>
              <p:custDataLst>
                <p:tags r:id="rId20"/>
              </p:custDataLst>
            </p:nvPr>
          </p:nvSpPr>
          <p:spPr>
            <a:xfrm>
              <a:off x="15434508" y="377336"/>
              <a:ext cx="423102" cy="471800"/>
            </a:xfrm>
            <a:custGeom>
              <a:avLst/>
              <a:gdLst/>
              <a:ahLst/>
              <a:cxnLst>
                <a:cxn ang="0">
                  <a:pos x="wd2" y="hd2"/>
                </a:cxn>
                <a:cxn ang="5400000">
                  <a:pos x="wd2" y="hd2"/>
                </a:cxn>
                <a:cxn ang="10800000">
                  <a:pos x="wd2" y="hd2"/>
                </a:cxn>
                <a:cxn ang="16200000">
                  <a:pos x="wd2" y="hd2"/>
                </a:cxn>
              </a:cxnLst>
              <a:rect l="0" t="0" r="r" b="b"/>
              <a:pathLst>
                <a:path w="21600" h="21600" extrusionOk="0">
                  <a:moveTo>
                    <a:pt x="5128" y="12266"/>
                  </a:moveTo>
                  <a:cubicBezTo>
                    <a:pt x="6450" y="12263"/>
                    <a:pt x="7769" y="12266"/>
                    <a:pt x="9091" y="12266"/>
                  </a:cubicBezTo>
                  <a:cubicBezTo>
                    <a:pt x="10387" y="12266"/>
                    <a:pt x="11683" y="12263"/>
                    <a:pt x="12979" y="12266"/>
                  </a:cubicBezTo>
                  <a:cubicBezTo>
                    <a:pt x="13386" y="12266"/>
                    <a:pt x="13667" y="12551"/>
                    <a:pt x="13667" y="12755"/>
                  </a:cubicBezTo>
                  <a:cubicBezTo>
                    <a:pt x="13667" y="13015"/>
                    <a:pt x="13408" y="13306"/>
                    <a:pt x="12999" y="13306"/>
                  </a:cubicBezTo>
                  <a:cubicBezTo>
                    <a:pt x="10407" y="13308"/>
                    <a:pt x="7712" y="13308"/>
                    <a:pt x="5120" y="13308"/>
                  </a:cubicBezTo>
                  <a:cubicBezTo>
                    <a:pt x="4651" y="13306"/>
                    <a:pt x="4475" y="13035"/>
                    <a:pt x="4475" y="12750"/>
                  </a:cubicBezTo>
                  <a:cubicBezTo>
                    <a:pt x="4475" y="12480"/>
                    <a:pt x="4736" y="12266"/>
                    <a:pt x="5128" y="12266"/>
                  </a:cubicBezTo>
                  <a:close/>
                  <a:moveTo>
                    <a:pt x="10859" y="8610"/>
                  </a:moveTo>
                  <a:cubicBezTo>
                    <a:pt x="12760" y="8610"/>
                    <a:pt x="14662" y="8610"/>
                    <a:pt x="16564" y="8610"/>
                  </a:cubicBezTo>
                  <a:cubicBezTo>
                    <a:pt x="16993" y="8610"/>
                    <a:pt x="17232" y="8865"/>
                    <a:pt x="17232" y="9133"/>
                  </a:cubicBezTo>
                  <a:cubicBezTo>
                    <a:pt x="17232" y="9375"/>
                    <a:pt x="16967" y="9650"/>
                    <a:pt x="16541" y="9650"/>
                  </a:cubicBezTo>
                  <a:cubicBezTo>
                    <a:pt x="16154" y="9650"/>
                    <a:pt x="15765" y="9653"/>
                    <a:pt x="15378" y="9653"/>
                  </a:cubicBezTo>
                  <a:cubicBezTo>
                    <a:pt x="14989" y="9650"/>
                    <a:pt x="14597" y="9653"/>
                    <a:pt x="14207" y="9653"/>
                  </a:cubicBezTo>
                  <a:cubicBezTo>
                    <a:pt x="13815" y="9653"/>
                    <a:pt x="13425" y="9653"/>
                    <a:pt x="13033" y="9653"/>
                  </a:cubicBezTo>
                  <a:cubicBezTo>
                    <a:pt x="12641" y="9650"/>
                    <a:pt x="12252" y="9653"/>
                    <a:pt x="11859" y="9653"/>
                  </a:cubicBezTo>
                  <a:cubicBezTo>
                    <a:pt x="11470" y="9650"/>
                    <a:pt x="11078" y="9653"/>
                    <a:pt x="10688" y="9653"/>
                  </a:cubicBezTo>
                  <a:cubicBezTo>
                    <a:pt x="10296" y="9650"/>
                    <a:pt x="9907" y="9653"/>
                    <a:pt x="9514" y="9653"/>
                  </a:cubicBezTo>
                  <a:cubicBezTo>
                    <a:pt x="9122" y="9650"/>
                    <a:pt x="8733" y="9655"/>
                    <a:pt x="8340" y="9653"/>
                  </a:cubicBezTo>
                  <a:cubicBezTo>
                    <a:pt x="7951" y="9650"/>
                    <a:pt x="7559" y="9655"/>
                    <a:pt x="7169" y="9653"/>
                  </a:cubicBezTo>
                  <a:cubicBezTo>
                    <a:pt x="6777" y="9648"/>
                    <a:pt x="6385" y="9658"/>
                    <a:pt x="5995" y="9650"/>
                  </a:cubicBezTo>
                  <a:cubicBezTo>
                    <a:pt x="5802" y="9648"/>
                    <a:pt x="5609" y="9650"/>
                    <a:pt x="5418" y="9658"/>
                  </a:cubicBezTo>
                  <a:cubicBezTo>
                    <a:pt x="5254" y="9663"/>
                    <a:pt x="4983" y="9642"/>
                    <a:pt x="4824" y="9599"/>
                  </a:cubicBezTo>
                  <a:cubicBezTo>
                    <a:pt x="4551" y="9520"/>
                    <a:pt x="4392" y="9199"/>
                    <a:pt x="4492" y="8962"/>
                  </a:cubicBezTo>
                  <a:cubicBezTo>
                    <a:pt x="4537" y="8852"/>
                    <a:pt x="4637" y="8771"/>
                    <a:pt x="4748" y="8709"/>
                  </a:cubicBezTo>
                  <a:cubicBezTo>
                    <a:pt x="4870" y="8646"/>
                    <a:pt x="5012" y="8618"/>
                    <a:pt x="5151" y="8618"/>
                  </a:cubicBezTo>
                  <a:cubicBezTo>
                    <a:pt x="7053" y="8605"/>
                    <a:pt x="8954" y="8610"/>
                    <a:pt x="10859" y="8610"/>
                  </a:cubicBezTo>
                  <a:close/>
                  <a:moveTo>
                    <a:pt x="8343" y="4889"/>
                  </a:moveTo>
                  <a:cubicBezTo>
                    <a:pt x="8545" y="4889"/>
                    <a:pt x="8744" y="4892"/>
                    <a:pt x="8945" y="4892"/>
                  </a:cubicBezTo>
                  <a:cubicBezTo>
                    <a:pt x="9144" y="4889"/>
                    <a:pt x="9346" y="4892"/>
                    <a:pt x="9545" y="4892"/>
                  </a:cubicBezTo>
                  <a:cubicBezTo>
                    <a:pt x="9747" y="4892"/>
                    <a:pt x="9946" y="4892"/>
                    <a:pt x="10147" y="4892"/>
                  </a:cubicBezTo>
                  <a:cubicBezTo>
                    <a:pt x="10346" y="4892"/>
                    <a:pt x="10548" y="4892"/>
                    <a:pt x="10747" y="4892"/>
                  </a:cubicBezTo>
                  <a:cubicBezTo>
                    <a:pt x="10795" y="4892"/>
                    <a:pt x="10846" y="4892"/>
                    <a:pt x="10895" y="4892"/>
                  </a:cubicBezTo>
                  <a:cubicBezTo>
                    <a:pt x="12784" y="4892"/>
                    <a:pt x="14674" y="4892"/>
                    <a:pt x="16564" y="4892"/>
                  </a:cubicBezTo>
                  <a:cubicBezTo>
                    <a:pt x="16993" y="4892"/>
                    <a:pt x="17232" y="5129"/>
                    <a:pt x="17232" y="5371"/>
                  </a:cubicBezTo>
                  <a:cubicBezTo>
                    <a:pt x="17232" y="5624"/>
                    <a:pt x="16967" y="5932"/>
                    <a:pt x="16544" y="5932"/>
                  </a:cubicBezTo>
                  <a:cubicBezTo>
                    <a:pt x="12764" y="5935"/>
                    <a:pt x="8985" y="5932"/>
                    <a:pt x="5206" y="5935"/>
                  </a:cubicBezTo>
                  <a:cubicBezTo>
                    <a:pt x="4831" y="5935"/>
                    <a:pt x="4481" y="5741"/>
                    <a:pt x="4481" y="5374"/>
                  </a:cubicBezTo>
                  <a:cubicBezTo>
                    <a:pt x="4481" y="5134"/>
                    <a:pt x="4734" y="4999"/>
                    <a:pt x="4805" y="4968"/>
                  </a:cubicBezTo>
                  <a:cubicBezTo>
                    <a:pt x="4970" y="4897"/>
                    <a:pt x="5160" y="4892"/>
                    <a:pt x="5339" y="4897"/>
                  </a:cubicBezTo>
                  <a:cubicBezTo>
                    <a:pt x="5541" y="4899"/>
                    <a:pt x="5740" y="4894"/>
                    <a:pt x="5942" y="4894"/>
                  </a:cubicBezTo>
                  <a:cubicBezTo>
                    <a:pt x="6141" y="4892"/>
                    <a:pt x="6342" y="4894"/>
                    <a:pt x="6541" y="4892"/>
                  </a:cubicBezTo>
                  <a:cubicBezTo>
                    <a:pt x="6743" y="4892"/>
                    <a:pt x="6942" y="4892"/>
                    <a:pt x="7144" y="4892"/>
                  </a:cubicBezTo>
                  <a:cubicBezTo>
                    <a:pt x="7343" y="4892"/>
                    <a:pt x="7544" y="4889"/>
                    <a:pt x="7743" y="4892"/>
                  </a:cubicBezTo>
                  <a:cubicBezTo>
                    <a:pt x="7942" y="4892"/>
                    <a:pt x="8144" y="4889"/>
                    <a:pt x="8343" y="4889"/>
                  </a:cubicBezTo>
                  <a:close/>
                  <a:moveTo>
                    <a:pt x="958" y="849"/>
                  </a:moveTo>
                  <a:lnTo>
                    <a:pt x="958" y="19788"/>
                  </a:lnTo>
                  <a:cubicBezTo>
                    <a:pt x="2063" y="18952"/>
                    <a:pt x="3125" y="18152"/>
                    <a:pt x="4199" y="17339"/>
                  </a:cubicBezTo>
                  <a:cubicBezTo>
                    <a:pt x="5302" y="18366"/>
                    <a:pt x="6385" y="19370"/>
                    <a:pt x="7490" y="20397"/>
                  </a:cubicBezTo>
                  <a:lnTo>
                    <a:pt x="10791" y="17275"/>
                  </a:lnTo>
                  <a:lnTo>
                    <a:pt x="14176" y="20402"/>
                  </a:lnTo>
                  <a:lnTo>
                    <a:pt x="17446" y="17334"/>
                  </a:lnTo>
                  <a:lnTo>
                    <a:pt x="20654" y="19780"/>
                  </a:lnTo>
                  <a:lnTo>
                    <a:pt x="20654" y="849"/>
                  </a:lnTo>
                  <a:close/>
                  <a:moveTo>
                    <a:pt x="548" y="0"/>
                  </a:moveTo>
                  <a:cubicBezTo>
                    <a:pt x="7385" y="0"/>
                    <a:pt x="14218" y="0"/>
                    <a:pt x="21054" y="0"/>
                  </a:cubicBezTo>
                  <a:cubicBezTo>
                    <a:pt x="21515" y="0"/>
                    <a:pt x="21600" y="71"/>
                    <a:pt x="21600" y="461"/>
                  </a:cubicBezTo>
                  <a:cubicBezTo>
                    <a:pt x="21600" y="7418"/>
                    <a:pt x="21600" y="14375"/>
                    <a:pt x="21600" y="21330"/>
                  </a:cubicBezTo>
                  <a:cubicBezTo>
                    <a:pt x="21600" y="21394"/>
                    <a:pt x="21594" y="21457"/>
                    <a:pt x="21589" y="21590"/>
                  </a:cubicBezTo>
                  <a:cubicBezTo>
                    <a:pt x="20199" y="20525"/>
                    <a:pt x="18864" y="19505"/>
                    <a:pt x="17514" y="18473"/>
                  </a:cubicBezTo>
                  <a:lnTo>
                    <a:pt x="14181" y="21600"/>
                  </a:lnTo>
                  <a:lnTo>
                    <a:pt x="10797" y="18473"/>
                  </a:lnTo>
                  <a:cubicBezTo>
                    <a:pt x="9698" y="19515"/>
                    <a:pt x="8615" y="20540"/>
                    <a:pt x="7498" y="21600"/>
                  </a:cubicBezTo>
                  <a:lnTo>
                    <a:pt x="4134" y="18473"/>
                  </a:lnTo>
                  <a:cubicBezTo>
                    <a:pt x="2765" y="19508"/>
                    <a:pt x="1415" y="20527"/>
                    <a:pt x="23" y="21580"/>
                  </a:cubicBezTo>
                  <a:cubicBezTo>
                    <a:pt x="14" y="21445"/>
                    <a:pt x="0" y="21353"/>
                    <a:pt x="0" y="21264"/>
                  </a:cubicBezTo>
                  <a:cubicBezTo>
                    <a:pt x="0" y="14340"/>
                    <a:pt x="0" y="7416"/>
                    <a:pt x="0" y="492"/>
                  </a:cubicBezTo>
                  <a:cubicBezTo>
                    <a:pt x="0" y="69"/>
                    <a:pt x="77" y="0"/>
                    <a:pt x="548" y="0"/>
                  </a:cubicBezTo>
                  <a:close/>
                </a:path>
              </a:pathLst>
            </a:custGeom>
            <a:solidFill>
              <a:srgbClr val="3B92FB"/>
            </a:solidFill>
            <a:ln w="12700" cap="flat">
              <a:noFill/>
              <a:miter lim="400000"/>
            </a:ln>
            <a:effectLst/>
          </p:spPr>
          <p:txBody>
            <a:bodyPr wrap="square" lIns="45719" tIns="45719" rIns="45719" bIns="45719" numCol="1" anchor="t">
              <a:noAutofit/>
            </a:bodyPr>
            <a:lstStyle/>
            <a:p>
              <a:pPr algn="l" defTabSz="914400">
                <a:defRPr sz="1800">
                  <a:solidFill>
                    <a:srgbClr val="000000"/>
                  </a:solidFill>
                  <a:latin typeface="思源黑体 CN Normal"/>
                  <a:ea typeface="思源黑体 CN Normal"/>
                  <a:cs typeface="思源黑体 CN Normal"/>
                  <a:sym typeface="思源黑体 CN Normal"/>
                </a:defRPr>
              </a:pPr>
            </a:p>
          </p:txBody>
        </p:sp>
        <p:sp>
          <p:nvSpPr>
            <p:cNvPr id="189" name="Freeform 14"/>
            <p:cNvSpPr/>
            <p:nvPr>
              <p:custDataLst>
                <p:tags r:id="rId21"/>
              </p:custDataLst>
            </p:nvPr>
          </p:nvSpPr>
          <p:spPr>
            <a:xfrm>
              <a:off x="15414549" y="4015547"/>
              <a:ext cx="463018" cy="520941"/>
            </a:xfrm>
            <a:custGeom>
              <a:avLst/>
              <a:gdLst/>
              <a:ahLst/>
              <a:cxnLst>
                <a:cxn ang="0">
                  <a:pos x="wd2" y="hd2"/>
                </a:cxn>
                <a:cxn ang="5400000">
                  <a:pos x="wd2" y="hd2"/>
                </a:cxn>
                <a:cxn ang="10800000">
                  <a:pos x="wd2" y="hd2"/>
                </a:cxn>
                <a:cxn ang="16200000">
                  <a:pos x="wd2" y="hd2"/>
                </a:cxn>
              </a:cxnLst>
              <a:rect l="0" t="0" r="r" b="b"/>
              <a:pathLst>
                <a:path w="21600" h="21600" extrusionOk="0">
                  <a:moveTo>
                    <a:pt x="6075" y="11400"/>
                  </a:moveTo>
                  <a:lnTo>
                    <a:pt x="4725" y="11400"/>
                  </a:lnTo>
                  <a:cubicBezTo>
                    <a:pt x="4387" y="11400"/>
                    <a:pt x="4050" y="11700"/>
                    <a:pt x="4050" y="12000"/>
                  </a:cubicBezTo>
                  <a:cubicBezTo>
                    <a:pt x="4050" y="12300"/>
                    <a:pt x="4387" y="12600"/>
                    <a:pt x="4725" y="12600"/>
                  </a:cubicBezTo>
                  <a:lnTo>
                    <a:pt x="6075" y="12600"/>
                  </a:lnTo>
                  <a:cubicBezTo>
                    <a:pt x="6412" y="12600"/>
                    <a:pt x="6750" y="12300"/>
                    <a:pt x="6750" y="12000"/>
                  </a:cubicBezTo>
                  <a:cubicBezTo>
                    <a:pt x="6750" y="11700"/>
                    <a:pt x="6412" y="11400"/>
                    <a:pt x="6075" y="11400"/>
                  </a:cubicBezTo>
                  <a:close/>
                  <a:moveTo>
                    <a:pt x="6075" y="7800"/>
                  </a:moveTo>
                  <a:lnTo>
                    <a:pt x="4725" y="7800"/>
                  </a:lnTo>
                  <a:cubicBezTo>
                    <a:pt x="4387" y="7800"/>
                    <a:pt x="4050" y="8100"/>
                    <a:pt x="4050" y="8400"/>
                  </a:cubicBezTo>
                  <a:cubicBezTo>
                    <a:pt x="4050" y="8700"/>
                    <a:pt x="4387" y="9000"/>
                    <a:pt x="4725" y="9000"/>
                  </a:cubicBezTo>
                  <a:lnTo>
                    <a:pt x="6075" y="9000"/>
                  </a:lnTo>
                  <a:cubicBezTo>
                    <a:pt x="6412" y="9000"/>
                    <a:pt x="6750" y="8700"/>
                    <a:pt x="6750" y="8400"/>
                  </a:cubicBezTo>
                  <a:cubicBezTo>
                    <a:pt x="6750" y="8100"/>
                    <a:pt x="6412" y="7800"/>
                    <a:pt x="6075" y="7800"/>
                  </a:cubicBezTo>
                  <a:close/>
                  <a:moveTo>
                    <a:pt x="16875" y="11400"/>
                  </a:moveTo>
                  <a:lnTo>
                    <a:pt x="8775" y="11400"/>
                  </a:lnTo>
                  <a:cubicBezTo>
                    <a:pt x="8437" y="11400"/>
                    <a:pt x="8100" y="11700"/>
                    <a:pt x="8100" y="12000"/>
                  </a:cubicBezTo>
                  <a:cubicBezTo>
                    <a:pt x="8100" y="12300"/>
                    <a:pt x="8437" y="12600"/>
                    <a:pt x="8775" y="12600"/>
                  </a:cubicBezTo>
                  <a:lnTo>
                    <a:pt x="16875" y="12600"/>
                  </a:lnTo>
                  <a:cubicBezTo>
                    <a:pt x="17212" y="12600"/>
                    <a:pt x="17550" y="12300"/>
                    <a:pt x="17550" y="12000"/>
                  </a:cubicBezTo>
                  <a:cubicBezTo>
                    <a:pt x="17550" y="11700"/>
                    <a:pt x="17212" y="11400"/>
                    <a:pt x="16875" y="11400"/>
                  </a:cubicBezTo>
                  <a:close/>
                  <a:moveTo>
                    <a:pt x="6075" y="15000"/>
                  </a:moveTo>
                  <a:lnTo>
                    <a:pt x="4725" y="15000"/>
                  </a:lnTo>
                  <a:cubicBezTo>
                    <a:pt x="4387" y="15000"/>
                    <a:pt x="4050" y="15300"/>
                    <a:pt x="4050" y="15600"/>
                  </a:cubicBezTo>
                  <a:cubicBezTo>
                    <a:pt x="4050" y="15900"/>
                    <a:pt x="4387" y="16200"/>
                    <a:pt x="4725" y="16200"/>
                  </a:cubicBezTo>
                  <a:lnTo>
                    <a:pt x="6075" y="16200"/>
                  </a:lnTo>
                  <a:cubicBezTo>
                    <a:pt x="6412" y="16200"/>
                    <a:pt x="6750" y="15900"/>
                    <a:pt x="6750" y="15600"/>
                  </a:cubicBezTo>
                  <a:cubicBezTo>
                    <a:pt x="6750" y="15300"/>
                    <a:pt x="6412" y="15000"/>
                    <a:pt x="6075" y="15000"/>
                  </a:cubicBezTo>
                  <a:close/>
                  <a:moveTo>
                    <a:pt x="16875" y="15000"/>
                  </a:moveTo>
                  <a:lnTo>
                    <a:pt x="8775" y="15000"/>
                  </a:lnTo>
                  <a:cubicBezTo>
                    <a:pt x="8437" y="15000"/>
                    <a:pt x="8100" y="15300"/>
                    <a:pt x="8100" y="15600"/>
                  </a:cubicBezTo>
                  <a:cubicBezTo>
                    <a:pt x="8100" y="15900"/>
                    <a:pt x="8437" y="16200"/>
                    <a:pt x="8775" y="16200"/>
                  </a:cubicBezTo>
                  <a:lnTo>
                    <a:pt x="16875" y="16200"/>
                  </a:lnTo>
                  <a:cubicBezTo>
                    <a:pt x="17212" y="16200"/>
                    <a:pt x="17550" y="15900"/>
                    <a:pt x="17550" y="15600"/>
                  </a:cubicBezTo>
                  <a:cubicBezTo>
                    <a:pt x="17550" y="15300"/>
                    <a:pt x="17212" y="15000"/>
                    <a:pt x="16875" y="15000"/>
                  </a:cubicBezTo>
                  <a:close/>
                  <a:moveTo>
                    <a:pt x="16875" y="7800"/>
                  </a:moveTo>
                  <a:lnTo>
                    <a:pt x="8775" y="7800"/>
                  </a:lnTo>
                  <a:cubicBezTo>
                    <a:pt x="8437" y="7800"/>
                    <a:pt x="8100" y="8100"/>
                    <a:pt x="8100" y="8400"/>
                  </a:cubicBezTo>
                  <a:cubicBezTo>
                    <a:pt x="8100" y="8700"/>
                    <a:pt x="8437" y="9000"/>
                    <a:pt x="8775" y="9000"/>
                  </a:cubicBezTo>
                  <a:lnTo>
                    <a:pt x="16875" y="9000"/>
                  </a:lnTo>
                  <a:cubicBezTo>
                    <a:pt x="17212" y="9000"/>
                    <a:pt x="17550" y="8700"/>
                    <a:pt x="17550" y="8400"/>
                  </a:cubicBezTo>
                  <a:cubicBezTo>
                    <a:pt x="17550" y="8100"/>
                    <a:pt x="17212" y="7800"/>
                    <a:pt x="16875" y="7800"/>
                  </a:cubicBezTo>
                  <a:close/>
                  <a:moveTo>
                    <a:pt x="20925" y="2400"/>
                  </a:moveTo>
                  <a:lnTo>
                    <a:pt x="17550" y="2400"/>
                  </a:lnTo>
                  <a:lnTo>
                    <a:pt x="17550" y="600"/>
                  </a:lnTo>
                  <a:cubicBezTo>
                    <a:pt x="17550" y="300"/>
                    <a:pt x="17212" y="0"/>
                    <a:pt x="16875" y="0"/>
                  </a:cubicBezTo>
                  <a:cubicBezTo>
                    <a:pt x="16537" y="0"/>
                    <a:pt x="16200" y="300"/>
                    <a:pt x="16200" y="600"/>
                  </a:cubicBezTo>
                  <a:lnTo>
                    <a:pt x="16200" y="2400"/>
                  </a:lnTo>
                  <a:lnTo>
                    <a:pt x="5400" y="2400"/>
                  </a:lnTo>
                  <a:lnTo>
                    <a:pt x="5400" y="600"/>
                  </a:lnTo>
                  <a:cubicBezTo>
                    <a:pt x="5400" y="300"/>
                    <a:pt x="5063" y="0"/>
                    <a:pt x="4725" y="0"/>
                  </a:cubicBezTo>
                  <a:cubicBezTo>
                    <a:pt x="4387" y="0"/>
                    <a:pt x="4050" y="300"/>
                    <a:pt x="4050" y="600"/>
                  </a:cubicBezTo>
                  <a:lnTo>
                    <a:pt x="4050" y="2400"/>
                  </a:lnTo>
                  <a:lnTo>
                    <a:pt x="675" y="2400"/>
                  </a:lnTo>
                  <a:cubicBezTo>
                    <a:pt x="270" y="2400"/>
                    <a:pt x="0" y="2640"/>
                    <a:pt x="0" y="3000"/>
                  </a:cubicBezTo>
                  <a:lnTo>
                    <a:pt x="0" y="21000"/>
                  </a:lnTo>
                  <a:cubicBezTo>
                    <a:pt x="0" y="21360"/>
                    <a:pt x="270" y="21600"/>
                    <a:pt x="675" y="21600"/>
                  </a:cubicBezTo>
                  <a:lnTo>
                    <a:pt x="20925" y="21600"/>
                  </a:lnTo>
                  <a:cubicBezTo>
                    <a:pt x="21330" y="21600"/>
                    <a:pt x="21600" y="21360"/>
                    <a:pt x="21600" y="21000"/>
                  </a:cubicBezTo>
                  <a:lnTo>
                    <a:pt x="21600" y="3000"/>
                  </a:lnTo>
                  <a:cubicBezTo>
                    <a:pt x="21600" y="2640"/>
                    <a:pt x="21330" y="2400"/>
                    <a:pt x="20925" y="2400"/>
                  </a:cubicBezTo>
                  <a:close/>
                  <a:moveTo>
                    <a:pt x="20250" y="20400"/>
                  </a:moveTo>
                  <a:lnTo>
                    <a:pt x="1350" y="20400"/>
                  </a:lnTo>
                  <a:lnTo>
                    <a:pt x="1350" y="3600"/>
                  </a:lnTo>
                  <a:lnTo>
                    <a:pt x="4050" y="3600"/>
                  </a:lnTo>
                  <a:lnTo>
                    <a:pt x="4050" y="4200"/>
                  </a:lnTo>
                  <a:cubicBezTo>
                    <a:pt x="4050" y="4500"/>
                    <a:pt x="4387" y="4800"/>
                    <a:pt x="4725" y="4800"/>
                  </a:cubicBezTo>
                  <a:cubicBezTo>
                    <a:pt x="5063" y="4800"/>
                    <a:pt x="5400" y="4500"/>
                    <a:pt x="5400" y="4200"/>
                  </a:cubicBezTo>
                  <a:lnTo>
                    <a:pt x="5400" y="3600"/>
                  </a:lnTo>
                  <a:lnTo>
                    <a:pt x="16200" y="3600"/>
                  </a:lnTo>
                  <a:lnTo>
                    <a:pt x="16200" y="4200"/>
                  </a:lnTo>
                  <a:cubicBezTo>
                    <a:pt x="16200" y="4500"/>
                    <a:pt x="16537" y="4800"/>
                    <a:pt x="16875" y="4800"/>
                  </a:cubicBezTo>
                  <a:cubicBezTo>
                    <a:pt x="17212" y="4800"/>
                    <a:pt x="17550" y="4500"/>
                    <a:pt x="17550" y="4200"/>
                  </a:cubicBezTo>
                  <a:lnTo>
                    <a:pt x="17550" y="3600"/>
                  </a:lnTo>
                  <a:lnTo>
                    <a:pt x="20250" y="3600"/>
                  </a:lnTo>
                  <a:lnTo>
                    <a:pt x="20250" y="20400"/>
                  </a:lnTo>
                  <a:close/>
                </a:path>
              </a:pathLst>
            </a:custGeom>
            <a:solidFill>
              <a:srgbClr val="3B92FB"/>
            </a:solidFill>
            <a:ln w="12700" cap="flat">
              <a:noFill/>
              <a:miter lim="400000"/>
            </a:ln>
            <a:effectLst/>
          </p:spPr>
          <p:txBody>
            <a:bodyPr wrap="square" lIns="45719" tIns="45719" rIns="45719" bIns="45719" numCol="1" anchor="t">
              <a:noAutofit/>
            </a:bodyPr>
            <a:lstStyle/>
            <a:p>
              <a:pPr algn="l" defTabSz="914400">
                <a:defRPr sz="1800">
                  <a:solidFill>
                    <a:srgbClr val="000000"/>
                  </a:solidFill>
                  <a:latin typeface="思源黑体 CN Normal"/>
                  <a:ea typeface="思源黑体 CN Normal"/>
                  <a:cs typeface="思源黑体 CN Normal"/>
                  <a:sym typeface="思源黑体 CN Normal"/>
                </a:defRPr>
              </a:pPr>
            </a:p>
          </p:txBody>
        </p:sp>
        <p:sp>
          <p:nvSpPr>
            <p:cNvPr id="190" name="Freeform 17"/>
            <p:cNvSpPr/>
            <p:nvPr>
              <p:custDataLst>
                <p:tags r:id="rId22"/>
              </p:custDataLst>
            </p:nvPr>
          </p:nvSpPr>
          <p:spPr>
            <a:xfrm>
              <a:off x="6963650" y="4078411"/>
              <a:ext cx="589205" cy="589205"/>
            </a:xfrm>
            <a:custGeom>
              <a:avLst/>
              <a:gdLst/>
              <a:ahLst/>
              <a:cxnLst>
                <a:cxn ang="0">
                  <a:pos x="wd2" y="hd2"/>
                </a:cxn>
                <a:cxn ang="5400000">
                  <a:pos x="wd2" y="hd2"/>
                </a:cxn>
                <a:cxn ang="10800000">
                  <a:pos x="wd2" y="hd2"/>
                </a:cxn>
                <a:cxn ang="16200000">
                  <a:pos x="wd2" y="hd2"/>
                </a:cxn>
              </a:cxnLst>
              <a:rect l="0" t="0" r="r" b="b"/>
              <a:pathLst>
                <a:path w="21600" h="21600" extrusionOk="0">
                  <a:moveTo>
                    <a:pt x="8999" y="2999"/>
                  </a:moveTo>
                  <a:cubicBezTo>
                    <a:pt x="6523" y="2999"/>
                    <a:pt x="5399" y="4478"/>
                    <a:pt x="5399" y="6599"/>
                  </a:cubicBezTo>
                  <a:lnTo>
                    <a:pt x="6599" y="6599"/>
                  </a:lnTo>
                  <a:cubicBezTo>
                    <a:pt x="6640" y="5095"/>
                    <a:pt x="7620" y="4237"/>
                    <a:pt x="8999" y="4201"/>
                  </a:cubicBezTo>
                  <a:cubicBezTo>
                    <a:pt x="10212" y="4237"/>
                    <a:pt x="10747" y="4899"/>
                    <a:pt x="10787" y="6017"/>
                  </a:cubicBezTo>
                  <a:cubicBezTo>
                    <a:pt x="10787" y="6595"/>
                    <a:pt x="10369" y="7271"/>
                    <a:pt x="9534" y="8042"/>
                  </a:cubicBezTo>
                  <a:cubicBezTo>
                    <a:pt x="8571" y="8893"/>
                    <a:pt x="8398" y="9507"/>
                    <a:pt x="8398" y="10199"/>
                  </a:cubicBezTo>
                  <a:lnTo>
                    <a:pt x="8398" y="11401"/>
                  </a:lnTo>
                  <a:lnTo>
                    <a:pt x="9600" y="11401"/>
                  </a:lnTo>
                  <a:lnTo>
                    <a:pt x="9600" y="10199"/>
                  </a:lnTo>
                  <a:cubicBezTo>
                    <a:pt x="9600" y="9817"/>
                    <a:pt x="9805" y="9296"/>
                    <a:pt x="10476" y="8679"/>
                  </a:cubicBezTo>
                  <a:cubicBezTo>
                    <a:pt x="11477" y="7789"/>
                    <a:pt x="11980" y="6904"/>
                    <a:pt x="11980" y="6017"/>
                  </a:cubicBezTo>
                  <a:cubicBezTo>
                    <a:pt x="11980" y="4244"/>
                    <a:pt x="10922" y="2999"/>
                    <a:pt x="8999" y="2999"/>
                  </a:cubicBezTo>
                  <a:close/>
                  <a:moveTo>
                    <a:pt x="8398" y="13799"/>
                  </a:moveTo>
                  <a:lnTo>
                    <a:pt x="9600" y="13799"/>
                  </a:lnTo>
                  <a:lnTo>
                    <a:pt x="9600" y="12600"/>
                  </a:lnTo>
                  <a:lnTo>
                    <a:pt x="8398" y="12600"/>
                  </a:lnTo>
                  <a:lnTo>
                    <a:pt x="8398" y="13799"/>
                  </a:lnTo>
                  <a:close/>
                  <a:moveTo>
                    <a:pt x="18599" y="9969"/>
                  </a:moveTo>
                  <a:lnTo>
                    <a:pt x="18599" y="1661"/>
                  </a:lnTo>
                  <a:cubicBezTo>
                    <a:pt x="18599" y="1661"/>
                    <a:pt x="18374" y="0"/>
                    <a:pt x="16799" y="0"/>
                  </a:cubicBezTo>
                  <a:lnTo>
                    <a:pt x="0" y="0"/>
                  </a:lnTo>
                  <a:lnTo>
                    <a:pt x="0" y="17169"/>
                  </a:lnTo>
                  <a:cubicBezTo>
                    <a:pt x="0" y="17169"/>
                    <a:pt x="225" y="18567"/>
                    <a:pt x="2401" y="18601"/>
                  </a:cubicBezTo>
                  <a:cubicBezTo>
                    <a:pt x="4573" y="18635"/>
                    <a:pt x="8999" y="18601"/>
                    <a:pt x="8999" y="18601"/>
                  </a:cubicBezTo>
                  <a:cubicBezTo>
                    <a:pt x="8737" y="18635"/>
                    <a:pt x="18599" y="9969"/>
                    <a:pt x="18599" y="9969"/>
                  </a:cubicBezTo>
                  <a:close/>
                  <a:moveTo>
                    <a:pt x="8398" y="17399"/>
                  </a:moveTo>
                  <a:cubicBezTo>
                    <a:pt x="8398" y="17399"/>
                    <a:pt x="2849" y="17383"/>
                    <a:pt x="2401" y="17399"/>
                  </a:cubicBezTo>
                  <a:cubicBezTo>
                    <a:pt x="1013" y="17454"/>
                    <a:pt x="1199" y="16061"/>
                    <a:pt x="1199" y="16061"/>
                  </a:cubicBezTo>
                  <a:lnTo>
                    <a:pt x="1199" y="1108"/>
                  </a:lnTo>
                  <a:lnTo>
                    <a:pt x="16799" y="1108"/>
                  </a:lnTo>
                  <a:cubicBezTo>
                    <a:pt x="17586" y="1108"/>
                    <a:pt x="17397" y="1766"/>
                    <a:pt x="17397" y="2216"/>
                  </a:cubicBezTo>
                  <a:lnTo>
                    <a:pt x="17397" y="9419"/>
                  </a:lnTo>
                  <a:lnTo>
                    <a:pt x="8398" y="17399"/>
                  </a:lnTo>
                  <a:close/>
                  <a:moveTo>
                    <a:pt x="21229" y="13342"/>
                  </a:moveTo>
                  <a:lnTo>
                    <a:pt x="19143" y="11396"/>
                  </a:lnTo>
                  <a:lnTo>
                    <a:pt x="18774" y="11053"/>
                  </a:lnTo>
                  <a:lnTo>
                    <a:pt x="18405" y="11396"/>
                  </a:lnTo>
                  <a:lnTo>
                    <a:pt x="16842" y="12855"/>
                  </a:lnTo>
                  <a:lnTo>
                    <a:pt x="11106" y="18205"/>
                  </a:lnTo>
                  <a:lnTo>
                    <a:pt x="10992" y="18307"/>
                  </a:lnTo>
                  <a:lnTo>
                    <a:pt x="10963" y="18451"/>
                  </a:lnTo>
                  <a:lnTo>
                    <a:pt x="10198" y="21600"/>
                  </a:lnTo>
                  <a:lnTo>
                    <a:pt x="13661" y="20972"/>
                  </a:lnTo>
                  <a:lnTo>
                    <a:pt x="13818" y="20942"/>
                  </a:lnTo>
                  <a:lnTo>
                    <a:pt x="13930" y="20840"/>
                  </a:lnTo>
                  <a:lnTo>
                    <a:pt x="19666" y="15490"/>
                  </a:lnTo>
                  <a:lnTo>
                    <a:pt x="21231" y="14031"/>
                  </a:lnTo>
                  <a:lnTo>
                    <a:pt x="21600" y="13688"/>
                  </a:lnTo>
                  <a:lnTo>
                    <a:pt x="21229" y="13342"/>
                  </a:lnTo>
                  <a:close/>
                  <a:moveTo>
                    <a:pt x="13302" y="20046"/>
                  </a:moveTo>
                  <a:lnTo>
                    <a:pt x="11618" y="20360"/>
                  </a:lnTo>
                  <a:lnTo>
                    <a:pt x="11952" y="18787"/>
                  </a:lnTo>
                  <a:lnTo>
                    <a:pt x="17209" y="13886"/>
                  </a:lnTo>
                  <a:lnTo>
                    <a:pt x="18558" y="15144"/>
                  </a:lnTo>
                  <a:lnTo>
                    <a:pt x="13302" y="20046"/>
                  </a:lnTo>
                  <a:close/>
                  <a:moveTo>
                    <a:pt x="19297" y="14455"/>
                  </a:moveTo>
                  <a:lnTo>
                    <a:pt x="17948" y="13198"/>
                  </a:lnTo>
                  <a:lnTo>
                    <a:pt x="18776" y="12427"/>
                  </a:lnTo>
                  <a:lnTo>
                    <a:pt x="20126" y="13685"/>
                  </a:lnTo>
                  <a:lnTo>
                    <a:pt x="19297" y="14455"/>
                  </a:lnTo>
                  <a:close/>
                </a:path>
              </a:pathLst>
            </a:custGeom>
            <a:solidFill>
              <a:srgbClr val="3B92FB"/>
            </a:solidFill>
            <a:ln w="12700" cap="flat">
              <a:noFill/>
              <a:miter lim="400000"/>
            </a:ln>
            <a:effectLst/>
          </p:spPr>
          <p:txBody>
            <a:bodyPr wrap="square" lIns="45719" tIns="45719" rIns="45719" bIns="45719" numCol="1" anchor="t">
              <a:noAutofit/>
            </a:bodyPr>
            <a:lstStyle/>
            <a:p>
              <a:pPr algn="l" defTabSz="914400">
                <a:defRPr sz="1800">
                  <a:solidFill>
                    <a:srgbClr val="000000"/>
                  </a:solidFill>
                  <a:latin typeface="思源黑体 CN Normal"/>
                  <a:ea typeface="思源黑体 CN Normal"/>
                  <a:cs typeface="思源黑体 CN Normal"/>
                  <a:sym typeface="思源黑体 CN Normal"/>
                </a:defRPr>
              </a:pPr>
            </a:p>
          </p:txBody>
        </p:sp>
      </p:grpSp>
      <p:sp>
        <p:nvSpPr>
          <p:cNvPr id="2" name="矩形: 圆角 29"/>
          <p:cNvSpPr/>
          <p:nvPr>
            <p:custDataLst>
              <p:tags r:id="rId23"/>
            </p:custDataLst>
          </p:nvPr>
        </p:nvSpPr>
        <p:spPr>
          <a:xfrm>
            <a:off x="6863855" y="9594057"/>
            <a:ext cx="7924116" cy="3067621"/>
          </a:xfrm>
          <a:prstGeom prst="roundRect">
            <a:avLst>
              <a:gd name="adj" fmla="val 13199"/>
            </a:avLst>
          </a:prstGeom>
          <a:solidFill>
            <a:srgbClr val="FFFFFF"/>
          </a:solidFill>
          <a:ln w="12700" cap="flat">
            <a:noFill/>
            <a:miter lim="400000"/>
          </a:ln>
          <a:effectLst>
            <a:outerShdw blurRad="889000" dist="444500" dir="5400000" rotWithShape="0">
              <a:srgbClr val="000000">
                <a:alpha val="20000"/>
              </a:srgbClr>
            </a:outerShdw>
          </a:effectLst>
        </p:spPr>
        <p:txBody>
          <a:bodyPr wrap="square" lIns="45719" tIns="45719" rIns="45719" bIns="45719" numCol="1" anchor="ctr">
            <a:noAutofit/>
          </a:bodyPr>
          <a:p>
            <a:pPr defTabSz="914400">
              <a:defRPr sz="3200">
                <a:solidFill>
                  <a:srgbClr val="ED7D31"/>
                </a:solidFill>
                <a:latin typeface="思源黑体 CN Normal"/>
                <a:ea typeface="思源黑体 CN Normal"/>
                <a:cs typeface="思源黑体 CN Normal"/>
                <a:sym typeface="思源黑体 CN Normal"/>
              </a:defRPr>
            </a:pPr>
          </a:p>
        </p:txBody>
      </p:sp>
      <p:sp>
        <p:nvSpPr>
          <p:cNvPr id="3" name="矩形 35"/>
          <p:cNvSpPr txBox="1"/>
          <p:nvPr>
            <p:custDataLst>
              <p:tags r:id="rId24"/>
            </p:custDataLst>
          </p:nvPr>
        </p:nvSpPr>
        <p:spPr>
          <a:xfrm>
            <a:off x="7223968" y="10330028"/>
            <a:ext cx="1416637" cy="1510645"/>
          </a:xfrm>
          <a:prstGeom prst="rect">
            <a:avLst/>
          </a:prstGeom>
          <a:noFill/>
          <a:ln w="12700" cap="flat">
            <a:noFill/>
            <a:miter lim="400000"/>
          </a:ln>
          <a:effectLst/>
        </p:spPr>
        <p:txBody>
          <a:bodyPr wrap="square" lIns="0" tIns="0" rIns="0" bIns="0" numCol="1" anchor="t">
            <a:noAutofit/>
          </a:bodyPr>
          <a:lstStyle>
            <a:lvl1pPr algn="l" defTabSz="914400">
              <a:spcBef>
                <a:spcPts val="600"/>
              </a:spcBef>
              <a:defRPr sz="10000">
                <a:solidFill>
                  <a:srgbClr val="3B92FB"/>
                </a:solidFill>
                <a:latin typeface="字小魂简雅黑"/>
                <a:ea typeface="字小魂简雅黑"/>
                <a:cs typeface="字小魂简雅黑"/>
                <a:sym typeface="字小魂简雅黑"/>
              </a:defRPr>
            </a:lvl1pPr>
          </a:lstStyle>
          <a:p>
            <a:r>
              <a:t>0</a:t>
            </a:r>
            <a:r>
              <a:rPr lang="en-US"/>
              <a:t>3</a:t>
            </a:r>
            <a:endParaRPr lang="en-US"/>
          </a:p>
        </p:txBody>
      </p:sp>
      <p:sp>
        <p:nvSpPr>
          <p:cNvPr id="5" name="文本框 36"/>
          <p:cNvSpPr txBox="1"/>
          <p:nvPr>
            <p:custDataLst>
              <p:tags r:id="rId25"/>
            </p:custDataLst>
          </p:nvPr>
        </p:nvSpPr>
        <p:spPr>
          <a:xfrm>
            <a:off x="9311899" y="10607629"/>
            <a:ext cx="4702520" cy="1047033"/>
          </a:xfrm>
          <a:prstGeom prst="rect">
            <a:avLst/>
          </a:prstGeom>
          <a:noFill/>
          <a:ln w="12700" cap="flat">
            <a:noFill/>
            <a:miter lim="400000"/>
          </a:ln>
          <a:effectLst/>
        </p:spPr>
        <p:txBody>
          <a:bodyPr wrap="square" lIns="45719" tIns="45719" rIns="45719" bIns="45719" numCol="1" anchor="t">
            <a:noAutofit/>
          </a:bodyPr>
          <a:lstStyle>
            <a:lvl1pPr algn="l" defTabSz="914400">
              <a:defRPr sz="5000">
                <a:solidFill>
                  <a:srgbClr val="404040"/>
                </a:solidFill>
                <a:latin typeface="思源黑体 CN Medium"/>
                <a:ea typeface="思源黑体 CN Medium"/>
                <a:cs typeface="思源黑体 CN Medium"/>
                <a:sym typeface="思源黑体 CN Medium"/>
              </a:defRPr>
            </a:lvl1pPr>
          </a:lstStyle>
          <a:p>
            <a:r>
              <a:rPr lang="zh-CN" altLang="en-US" b="1" kern="1200" noProof="0" dirty="0" smtClean="0">
                <a:solidFill>
                  <a:srgbClr val="000000"/>
                </a:solidFill>
                <a:uLnTx/>
                <a:latin typeface="Arial" panose="020B0604020202020204"/>
                <a:ea typeface="微软雅黑" panose="020B0503020204020204" charset="-122"/>
                <a:cs typeface="+mn-cs"/>
                <a:sym typeface="+mn-ea"/>
              </a:rPr>
              <a:t>有效性</a:t>
            </a:r>
            <a:endParaRPr kumimoji="0" lang="zh-CN" altLang="en-US" b="1"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endParaRPr>
          </a:p>
          <a:p/>
        </p:txBody>
      </p:sp>
      <p:sp>
        <p:nvSpPr>
          <p:cNvPr id="6" name="直接连接符 38"/>
          <p:cNvSpPr/>
          <p:nvPr>
            <p:custDataLst>
              <p:tags r:id="rId26"/>
            </p:custDataLst>
          </p:nvPr>
        </p:nvSpPr>
        <p:spPr>
          <a:xfrm>
            <a:off x="9167343" y="10746334"/>
            <a:ext cx="1" cy="639184"/>
          </a:xfrm>
          <a:prstGeom prst="line">
            <a:avLst/>
          </a:prstGeom>
          <a:noFill/>
          <a:ln w="6350" cap="flat">
            <a:solidFill>
              <a:srgbClr val="595959"/>
            </a:solidFill>
            <a:prstDash val="solid"/>
            <a:miter lim="800000"/>
          </a:ln>
          <a:effectLst/>
        </p:spPr>
        <p:txBody>
          <a:bodyPr wrap="square" lIns="45719" tIns="45719" rIns="45719" bIns="45719" numCol="1" anchor="t">
            <a:noAutofit/>
          </a:bodyPr>
          <a:p>
            <a:pPr algn="l" defTabSz="914400">
              <a:defRPr sz="1800">
                <a:solidFill>
                  <a:srgbClr val="000000"/>
                </a:solidFill>
                <a:latin typeface="思源黑体 CN Normal"/>
                <a:ea typeface="思源黑体 CN Normal"/>
                <a:cs typeface="思源黑体 CN Normal"/>
                <a:sym typeface="思源黑体 CN Normal"/>
              </a:defRPr>
            </a:pPr>
          </a:p>
        </p:txBody>
      </p:sp>
      <p:sp>
        <p:nvSpPr>
          <p:cNvPr id="4" name="Freeform 14"/>
          <p:cNvSpPr/>
          <p:nvPr>
            <p:custDataLst>
              <p:tags r:id="rId27"/>
            </p:custDataLst>
          </p:nvPr>
        </p:nvSpPr>
        <p:spPr>
          <a:xfrm>
            <a:off x="13682793" y="9787921"/>
            <a:ext cx="463018" cy="520941"/>
          </a:xfrm>
          <a:custGeom>
            <a:avLst/>
            <a:gdLst/>
            <a:ahLst/>
            <a:cxnLst>
              <a:cxn ang="0">
                <a:pos x="wd2" y="hd2"/>
              </a:cxn>
              <a:cxn ang="5400000">
                <a:pos x="wd2" y="hd2"/>
              </a:cxn>
              <a:cxn ang="10800000">
                <a:pos x="wd2" y="hd2"/>
              </a:cxn>
              <a:cxn ang="16200000">
                <a:pos x="wd2" y="hd2"/>
              </a:cxn>
            </a:cxnLst>
            <a:rect l="0" t="0" r="r" b="b"/>
            <a:pathLst>
              <a:path w="21600" h="21600" extrusionOk="0">
                <a:moveTo>
                  <a:pt x="6075" y="11400"/>
                </a:moveTo>
                <a:lnTo>
                  <a:pt x="4725" y="11400"/>
                </a:lnTo>
                <a:cubicBezTo>
                  <a:pt x="4387" y="11400"/>
                  <a:pt x="4050" y="11700"/>
                  <a:pt x="4050" y="12000"/>
                </a:cubicBezTo>
                <a:cubicBezTo>
                  <a:pt x="4050" y="12300"/>
                  <a:pt x="4387" y="12600"/>
                  <a:pt x="4725" y="12600"/>
                </a:cubicBezTo>
                <a:lnTo>
                  <a:pt x="6075" y="12600"/>
                </a:lnTo>
                <a:cubicBezTo>
                  <a:pt x="6412" y="12600"/>
                  <a:pt x="6750" y="12300"/>
                  <a:pt x="6750" y="12000"/>
                </a:cubicBezTo>
                <a:cubicBezTo>
                  <a:pt x="6750" y="11700"/>
                  <a:pt x="6412" y="11400"/>
                  <a:pt x="6075" y="11400"/>
                </a:cubicBezTo>
                <a:close/>
                <a:moveTo>
                  <a:pt x="6075" y="7800"/>
                </a:moveTo>
                <a:lnTo>
                  <a:pt x="4725" y="7800"/>
                </a:lnTo>
                <a:cubicBezTo>
                  <a:pt x="4387" y="7800"/>
                  <a:pt x="4050" y="8100"/>
                  <a:pt x="4050" y="8400"/>
                </a:cubicBezTo>
                <a:cubicBezTo>
                  <a:pt x="4050" y="8700"/>
                  <a:pt x="4387" y="9000"/>
                  <a:pt x="4725" y="9000"/>
                </a:cubicBezTo>
                <a:lnTo>
                  <a:pt x="6075" y="9000"/>
                </a:lnTo>
                <a:cubicBezTo>
                  <a:pt x="6412" y="9000"/>
                  <a:pt x="6750" y="8700"/>
                  <a:pt x="6750" y="8400"/>
                </a:cubicBezTo>
                <a:cubicBezTo>
                  <a:pt x="6750" y="8100"/>
                  <a:pt x="6412" y="7800"/>
                  <a:pt x="6075" y="7800"/>
                </a:cubicBezTo>
                <a:close/>
                <a:moveTo>
                  <a:pt x="16875" y="11400"/>
                </a:moveTo>
                <a:lnTo>
                  <a:pt x="8775" y="11400"/>
                </a:lnTo>
                <a:cubicBezTo>
                  <a:pt x="8437" y="11400"/>
                  <a:pt x="8100" y="11700"/>
                  <a:pt x="8100" y="12000"/>
                </a:cubicBezTo>
                <a:cubicBezTo>
                  <a:pt x="8100" y="12300"/>
                  <a:pt x="8437" y="12600"/>
                  <a:pt x="8775" y="12600"/>
                </a:cubicBezTo>
                <a:lnTo>
                  <a:pt x="16875" y="12600"/>
                </a:lnTo>
                <a:cubicBezTo>
                  <a:pt x="17212" y="12600"/>
                  <a:pt x="17550" y="12300"/>
                  <a:pt x="17550" y="12000"/>
                </a:cubicBezTo>
                <a:cubicBezTo>
                  <a:pt x="17550" y="11700"/>
                  <a:pt x="17212" y="11400"/>
                  <a:pt x="16875" y="11400"/>
                </a:cubicBezTo>
                <a:close/>
                <a:moveTo>
                  <a:pt x="6075" y="15000"/>
                </a:moveTo>
                <a:lnTo>
                  <a:pt x="4725" y="15000"/>
                </a:lnTo>
                <a:cubicBezTo>
                  <a:pt x="4387" y="15000"/>
                  <a:pt x="4050" y="15300"/>
                  <a:pt x="4050" y="15600"/>
                </a:cubicBezTo>
                <a:cubicBezTo>
                  <a:pt x="4050" y="15900"/>
                  <a:pt x="4387" y="16200"/>
                  <a:pt x="4725" y="16200"/>
                </a:cubicBezTo>
                <a:lnTo>
                  <a:pt x="6075" y="16200"/>
                </a:lnTo>
                <a:cubicBezTo>
                  <a:pt x="6412" y="16200"/>
                  <a:pt x="6750" y="15900"/>
                  <a:pt x="6750" y="15600"/>
                </a:cubicBezTo>
                <a:cubicBezTo>
                  <a:pt x="6750" y="15300"/>
                  <a:pt x="6412" y="15000"/>
                  <a:pt x="6075" y="15000"/>
                </a:cubicBezTo>
                <a:close/>
                <a:moveTo>
                  <a:pt x="16875" y="15000"/>
                </a:moveTo>
                <a:lnTo>
                  <a:pt x="8775" y="15000"/>
                </a:lnTo>
                <a:cubicBezTo>
                  <a:pt x="8437" y="15000"/>
                  <a:pt x="8100" y="15300"/>
                  <a:pt x="8100" y="15600"/>
                </a:cubicBezTo>
                <a:cubicBezTo>
                  <a:pt x="8100" y="15900"/>
                  <a:pt x="8437" y="16200"/>
                  <a:pt x="8775" y="16200"/>
                </a:cubicBezTo>
                <a:lnTo>
                  <a:pt x="16875" y="16200"/>
                </a:lnTo>
                <a:cubicBezTo>
                  <a:pt x="17212" y="16200"/>
                  <a:pt x="17550" y="15900"/>
                  <a:pt x="17550" y="15600"/>
                </a:cubicBezTo>
                <a:cubicBezTo>
                  <a:pt x="17550" y="15300"/>
                  <a:pt x="17212" y="15000"/>
                  <a:pt x="16875" y="15000"/>
                </a:cubicBezTo>
                <a:close/>
                <a:moveTo>
                  <a:pt x="16875" y="7800"/>
                </a:moveTo>
                <a:lnTo>
                  <a:pt x="8775" y="7800"/>
                </a:lnTo>
                <a:cubicBezTo>
                  <a:pt x="8437" y="7800"/>
                  <a:pt x="8100" y="8100"/>
                  <a:pt x="8100" y="8400"/>
                </a:cubicBezTo>
                <a:cubicBezTo>
                  <a:pt x="8100" y="8700"/>
                  <a:pt x="8437" y="9000"/>
                  <a:pt x="8775" y="9000"/>
                </a:cubicBezTo>
                <a:lnTo>
                  <a:pt x="16875" y="9000"/>
                </a:lnTo>
                <a:cubicBezTo>
                  <a:pt x="17212" y="9000"/>
                  <a:pt x="17550" y="8700"/>
                  <a:pt x="17550" y="8400"/>
                </a:cubicBezTo>
                <a:cubicBezTo>
                  <a:pt x="17550" y="8100"/>
                  <a:pt x="17212" y="7800"/>
                  <a:pt x="16875" y="7800"/>
                </a:cubicBezTo>
                <a:close/>
                <a:moveTo>
                  <a:pt x="20925" y="2400"/>
                </a:moveTo>
                <a:lnTo>
                  <a:pt x="17550" y="2400"/>
                </a:lnTo>
                <a:lnTo>
                  <a:pt x="17550" y="600"/>
                </a:lnTo>
                <a:cubicBezTo>
                  <a:pt x="17550" y="300"/>
                  <a:pt x="17212" y="0"/>
                  <a:pt x="16875" y="0"/>
                </a:cubicBezTo>
                <a:cubicBezTo>
                  <a:pt x="16537" y="0"/>
                  <a:pt x="16200" y="300"/>
                  <a:pt x="16200" y="600"/>
                </a:cubicBezTo>
                <a:lnTo>
                  <a:pt x="16200" y="2400"/>
                </a:lnTo>
                <a:lnTo>
                  <a:pt x="5400" y="2400"/>
                </a:lnTo>
                <a:lnTo>
                  <a:pt x="5400" y="600"/>
                </a:lnTo>
                <a:cubicBezTo>
                  <a:pt x="5400" y="300"/>
                  <a:pt x="5063" y="0"/>
                  <a:pt x="4725" y="0"/>
                </a:cubicBezTo>
                <a:cubicBezTo>
                  <a:pt x="4387" y="0"/>
                  <a:pt x="4050" y="300"/>
                  <a:pt x="4050" y="600"/>
                </a:cubicBezTo>
                <a:lnTo>
                  <a:pt x="4050" y="2400"/>
                </a:lnTo>
                <a:lnTo>
                  <a:pt x="675" y="2400"/>
                </a:lnTo>
                <a:cubicBezTo>
                  <a:pt x="270" y="2400"/>
                  <a:pt x="0" y="2640"/>
                  <a:pt x="0" y="3000"/>
                </a:cubicBezTo>
                <a:lnTo>
                  <a:pt x="0" y="21000"/>
                </a:lnTo>
                <a:cubicBezTo>
                  <a:pt x="0" y="21360"/>
                  <a:pt x="270" y="21600"/>
                  <a:pt x="675" y="21600"/>
                </a:cubicBezTo>
                <a:lnTo>
                  <a:pt x="20925" y="21600"/>
                </a:lnTo>
                <a:cubicBezTo>
                  <a:pt x="21330" y="21600"/>
                  <a:pt x="21600" y="21360"/>
                  <a:pt x="21600" y="21000"/>
                </a:cubicBezTo>
                <a:lnTo>
                  <a:pt x="21600" y="3000"/>
                </a:lnTo>
                <a:cubicBezTo>
                  <a:pt x="21600" y="2640"/>
                  <a:pt x="21330" y="2400"/>
                  <a:pt x="20925" y="2400"/>
                </a:cubicBezTo>
                <a:close/>
                <a:moveTo>
                  <a:pt x="20250" y="20400"/>
                </a:moveTo>
                <a:lnTo>
                  <a:pt x="1350" y="20400"/>
                </a:lnTo>
                <a:lnTo>
                  <a:pt x="1350" y="3600"/>
                </a:lnTo>
                <a:lnTo>
                  <a:pt x="4050" y="3600"/>
                </a:lnTo>
                <a:lnTo>
                  <a:pt x="4050" y="4200"/>
                </a:lnTo>
                <a:cubicBezTo>
                  <a:pt x="4050" y="4500"/>
                  <a:pt x="4387" y="4800"/>
                  <a:pt x="4725" y="4800"/>
                </a:cubicBezTo>
                <a:cubicBezTo>
                  <a:pt x="5063" y="4800"/>
                  <a:pt x="5400" y="4500"/>
                  <a:pt x="5400" y="4200"/>
                </a:cubicBezTo>
                <a:lnTo>
                  <a:pt x="5400" y="3600"/>
                </a:lnTo>
                <a:lnTo>
                  <a:pt x="16200" y="3600"/>
                </a:lnTo>
                <a:lnTo>
                  <a:pt x="16200" y="4200"/>
                </a:lnTo>
                <a:cubicBezTo>
                  <a:pt x="16200" y="4500"/>
                  <a:pt x="16537" y="4800"/>
                  <a:pt x="16875" y="4800"/>
                </a:cubicBezTo>
                <a:cubicBezTo>
                  <a:pt x="17212" y="4800"/>
                  <a:pt x="17550" y="4500"/>
                  <a:pt x="17550" y="4200"/>
                </a:cubicBezTo>
                <a:lnTo>
                  <a:pt x="17550" y="3600"/>
                </a:lnTo>
                <a:lnTo>
                  <a:pt x="20250" y="3600"/>
                </a:lnTo>
                <a:lnTo>
                  <a:pt x="20250" y="20400"/>
                </a:lnTo>
                <a:close/>
              </a:path>
            </a:pathLst>
          </a:custGeom>
          <a:solidFill>
            <a:srgbClr val="3B92FB"/>
          </a:solidFill>
          <a:ln w="12700" cap="flat">
            <a:noFill/>
            <a:miter lim="400000"/>
          </a:ln>
          <a:effectLst/>
        </p:spPr>
        <p:txBody>
          <a:bodyPr wrap="square" lIns="45719" tIns="45719" rIns="45719" bIns="45719" numCol="1" anchor="t">
            <a:noAutofit/>
          </a:bodyPr>
          <a:p>
            <a:pPr algn="l" defTabSz="914400">
              <a:defRPr sz="1800">
                <a:solidFill>
                  <a:srgbClr val="000000"/>
                </a:solidFill>
                <a:latin typeface="思源黑体 CN Normal"/>
                <a:ea typeface="思源黑体 CN Normal"/>
                <a:cs typeface="思源黑体 CN Normal"/>
                <a:sym typeface="思源黑体 CN Normal"/>
              </a:defRPr>
            </a:p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2480408" y="4410053"/>
            <a:ext cx="10537868" cy="2030730"/>
            <a:chOff x="8917" y="3212"/>
            <a:chExt cx="9829" cy="1599"/>
          </a:xfrm>
        </p:grpSpPr>
        <p:sp>
          <p:nvSpPr>
            <p:cNvPr id="21" name="文本框 20"/>
            <p:cNvSpPr txBox="1"/>
            <p:nvPr/>
          </p:nvSpPr>
          <p:spPr>
            <a:xfrm>
              <a:off x="8917" y="3339"/>
              <a:ext cx="1610" cy="411"/>
            </a:xfrm>
            <a:prstGeom prst="rect">
              <a:avLst/>
            </a:prstGeom>
            <a:noFill/>
          </p:spPr>
          <p:txBody>
            <a:bodyPr wrap="square" rtlCol="0">
              <a:spAutoFit/>
            </a:bodyPr>
            <a:lstStyle/>
            <a:p>
              <a:r>
                <a:rPr lang="zh-CN" sz="2800" b="1" dirty="0">
                  <a:solidFill>
                    <a:srgbClr val="25479B"/>
                  </a:solidFill>
                  <a:latin typeface="微软雅黑" panose="020B0503020204020204" charset="-122"/>
                  <a:ea typeface="微软雅黑" panose="020B0503020204020204" charset="-122"/>
                  <a:cs typeface="微软雅黑" panose="020B0503020204020204" charset="-122"/>
                </a:rPr>
                <a:t>适应症：</a:t>
              </a:r>
              <a:endParaRPr lang="zh-CN" altLang="en-US" sz="2800" b="1" dirty="0">
                <a:solidFill>
                  <a:srgbClr val="25479B"/>
                </a:solidFill>
              </a:endParaRPr>
            </a:p>
          </p:txBody>
        </p:sp>
        <p:sp>
          <p:nvSpPr>
            <p:cNvPr id="22" name="文本框 21"/>
            <p:cNvSpPr txBox="1"/>
            <p:nvPr/>
          </p:nvSpPr>
          <p:spPr>
            <a:xfrm>
              <a:off x="10149" y="3212"/>
              <a:ext cx="8597" cy="1599"/>
            </a:xfrm>
            <a:prstGeom prst="rect">
              <a:avLst/>
            </a:prstGeom>
            <a:noFill/>
            <a:ln w="9525">
              <a:noFill/>
            </a:ln>
          </p:spPr>
          <p:txBody>
            <a:bodyPr wrap="square">
              <a:spAutoFit/>
            </a:bodyPr>
            <a:lstStyle/>
            <a:p>
              <a:pPr indent="0" algn="just" fontAlgn="auto">
                <a:lnSpc>
                  <a:spcPct val="150000"/>
                </a:lnSpc>
                <a:buFont typeface="Arial" panose="020B0604020202020204" pitchFamily="34" charset="0"/>
                <a:buNone/>
              </a:pPr>
              <a:r>
                <a:rPr lang="zh-CN" altLang="en-US" sz="2800" dirty="0">
                  <a:solidFill>
                    <a:schemeClr val="tx1">
                      <a:lumMod val="65000"/>
                      <a:lumOff val="35000"/>
                    </a:schemeClr>
                  </a:solidFill>
                  <a:latin typeface="微软雅黑" panose="020B0503020204020204" charset="-122"/>
                  <a:ea typeface="微软雅黑" panose="020B0503020204020204" charset="-122"/>
                </a:rPr>
                <a:t>本品适用于妊娠足月(从妊娠第37周开始)时促宫颈成熟和引产，其宫颈Bishop评分小于或等于6分，单胎头先露，有引产指征且无母婴禁忌症的初产妇。</a:t>
              </a:r>
              <a:endParaRPr lang="zh-CN" altLang="en-US" sz="28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33" name="组合 32"/>
          <p:cNvGrpSpPr/>
          <p:nvPr/>
        </p:nvGrpSpPr>
        <p:grpSpPr>
          <a:xfrm>
            <a:off x="11904345" y="6570345"/>
            <a:ext cx="11520489" cy="6093460"/>
            <a:chOff x="8843" y="7923"/>
            <a:chExt cx="12400" cy="4798"/>
          </a:xfrm>
        </p:grpSpPr>
        <p:sp>
          <p:nvSpPr>
            <p:cNvPr id="25" name="文本框 24"/>
            <p:cNvSpPr txBox="1"/>
            <p:nvPr/>
          </p:nvSpPr>
          <p:spPr>
            <a:xfrm>
              <a:off x="8843" y="8023"/>
              <a:ext cx="3331" cy="411"/>
            </a:xfrm>
            <a:prstGeom prst="rect">
              <a:avLst/>
            </a:prstGeom>
            <a:noFill/>
          </p:spPr>
          <p:txBody>
            <a:bodyPr wrap="square" rtlCol="0">
              <a:spAutoFit/>
            </a:bodyPr>
            <a:lstStyle/>
            <a:p>
              <a:r>
                <a:rPr lang="zh-CN" sz="2800" b="1" dirty="0">
                  <a:solidFill>
                    <a:srgbClr val="25479B"/>
                  </a:solidFill>
                  <a:latin typeface="微软雅黑" panose="020B0503020204020204" charset="-122"/>
                  <a:ea typeface="微软雅黑" panose="020B0503020204020204" charset="-122"/>
                  <a:cs typeface="微软雅黑" panose="020B0503020204020204" charset="-122"/>
                </a:rPr>
                <a:t>用法用量：</a:t>
              </a:r>
              <a:endParaRPr lang="zh-CN" altLang="en-US" sz="2800" b="1" dirty="0">
                <a:solidFill>
                  <a:srgbClr val="25479B"/>
                </a:solidFill>
              </a:endParaRPr>
            </a:p>
          </p:txBody>
        </p:sp>
        <p:sp>
          <p:nvSpPr>
            <p:cNvPr id="26" name="文本框 25"/>
            <p:cNvSpPr txBox="1"/>
            <p:nvPr/>
          </p:nvSpPr>
          <p:spPr>
            <a:xfrm>
              <a:off x="11434" y="7923"/>
              <a:ext cx="9809" cy="4798"/>
            </a:xfrm>
            <a:prstGeom prst="rect">
              <a:avLst/>
            </a:prstGeom>
            <a:noFill/>
            <a:ln w="9525">
              <a:noFill/>
            </a:ln>
          </p:spPr>
          <p:txBody>
            <a:bodyPr wrap="square">
              <a:spAutoFit/>
            </a:bodyPr>
            <a:lstStyle/>
            <a:p>
              <a:pPr indent="0" algn="just" fontAlgn="auto">
                <a:lnSpc>
                  <a:spcPct val="150000"/>
                </a:lnSpc>
              </a:pPr>
              <a:r>
                <a:rPr lang="zh-CN" altLang="en-US" sz="2000" dirty="0">
                  <a:solidFill>
                    <a:schemeClr val="tx1">
                      <a:lumMod val="65000"/>
                      <a:lumOff val="35000"/>
                    </a:schemeClr>
                  </a:solidFill>
                  <a:latin typeface="微软雅黑" panose="020B0503020204020204" charset="-122"/>
                  <a:ea typeface="微软雅黑" panose="020B0503020204020204" charset="-122"/>
                </a:rPr>
                <a:t>外阴消毒后，将1片本品放置阴道后穹窿处，给药后密切监测胎心和宫缩情况(频率、持续时间和强度)以及子宫颈成熟情况，每次给药间隔不得小于4小时，通常为4小时或6小时，或遵医嘱。第3次给药应特别慎重。每次给药前应重新评估宫颈条件。本品最多使用3次(累计最大用量为3片，即75μg);每次给药后孕妇应当卧床至少30分钟。</a:t>
              </a:r>
              <a:endParaRPr lang="zh-CN" altLang="en-US" sz="2000" dirty="0">
                <a:solidFill>
                  <a:schemeClr val="tx1">
                    <a:lumMod val="65000"/>
                    <a:lumOff val="35000"/>
                  </a:schemeClr>
                </a:solidFill>
                <a:latin typeface="微软雅黑" panose="020B0503020204020204" charset="-122"/>
                <a:ea typeface="微软雅黑" panose="020B0503020204020204" charset="-122"/>
              </a:endParaRPr>
            </a:p>
            <a:p>
              <a:pPr indent="0" algn="just" fontAlgn="auto">
                <a:lnSpc>
                  <a:spcPct val="150000"/>
                </a:lnSpc>
              </a:pPr>
              <a:r>
                <a:rPr lang="zh-CN" altLang="en-US" sz="2000" dirty="0">
                  <a:solidFill>
                    <a:schemeClr val="tx1">
                      <a:lumMod val="65000"/>
                      <a:lumOff val="35000"/>
                    </a:schemeClr>
                  </a:solidFill>
                  <a:latin typeface="微软雅黑" panose="020B0503020204020204" charset="-122"/>
                  <a:ea typeface="微软雅黑" panose="020B0503020204020204" charset="-122"/>
                </a:rPr>
                <a:t>在出现不规律宫缩时，应严密观察，仔细评估宫颈条件和宫缩情况后慎重考虑是否需要继续给予米索前列醇阴道片。</a:t>
              </a:r>
              <a:endParaRPr lang="zh-CN" altLang="en-US" sz="2000" dirty="0">
                <a:solidFill>
                  <a:schemeClr val="tx1">
                    <a:lumMod val="65000"/>
                    <a:lumOff val="35000"/>
                  </a:schemeClr>
                </a:solidFill>
                <a:latin typeface="微软雅黑" panose="020B0503020204020204" charset="-122"/>
                <a:ea typeface="微软雅黑" panose="020B0503020204020204" charset="-122"/>
              </a:endParaRPr>
            </a:p>
            <a:p>
              <a:pPr indent="0" algn="just" fontAlgn="auto">
                <a:lnSpc>
                  <a:spcPct val="150000"/>
                </a:lnSpc>
              </a:pPr>
              <a:r>
                <a:rPr lang="zh-CN" altLang="en-US" sz="2000" dirty="0">
                  <a:solidFill>
                    <a:schemeClr val="tx1">
                      <a:lumMod val="65000"/>
                      <a:lumOff val="35000"/>
                    </a:schemeClr>
                  </a:solidFill>
                  <a:latin typeface="微软雅黑" panose="020B0503020204020204" charset="-122"/>
                  <a:ea typeface="微软雅黑" panose="020B0503020204020204" charset="-122"/>
                </a:rPr>
                <a:t>如需加用缩宫素，必须在最后一次放置本品后4小时以上。并应重新评估宫颈条件和宫缩情况后方可加用缩宫素(见【注意事项】)。用法用量谨遵医嘱，本品应由专业人士进行操作。若出现以下情况则不予继续给药：</a:t>
              </a:r>
              <a:endParaRPr lang="zh-CN" altLang="en-US" sz="2000" dirty="0">
                <a:solidFill>
                  <a:schemeClr val="tx1">
                    <a:lumMod val="65000"/>
                    <a:lumOff val="35000"/>
                  </a:schemeClr>
                </a:solidFill>
                <a:latin typeface="微软雅黑" panose="020B0503020204020204" charset="-122"/>
                <a:ea typeface="微软雅黑" panose="020B0503020204020204" charset="-122"/>
              </a:endParaRPr>
            </a:p>
            <a:p>
              <a:pPr indent="0" algn="just" fontAlgn="auto">
                <a:lnSpc>
                  <a:spcPct val="150000"/>
                </a:lnSpc>
              </a:pPr>
              <a:r>
                <a:rPr lang="zh-CN" altLang="en-US" sz="2000" dirty="0">
                  <a:solidFill>
                    <a:schemeClr val="tx1">
                      <a:lumMod val="65000"/>
                      <a:lumOff val="35000"/>
                    </a:schemeClr>
                  </a:solidFill>
                  <a:latin typeface="微软雅黑" panose="020B0503020204020204" charset="-122"/>
                  <a:ea typeface="微软雅黑" panose="020B0503020204020204" charset="-122"/>
                </a:rPr>
                <a:t>1. 出现有效宫缩；2. 自然破膜；3. 原放置药物尚未崩解（即含硬质块状物质）；4. 出现宫缩过强、过频或子宫过度刺激综合征；5. 胎儿宫内窘迫；</a:t>
              </a:r>
              <a:endParaRPr lang="zh-CN" altLang="en-US" sz="2000" dirty="0">
                <a:solidFill>
                  <a:schemeClr val="tx1">
                    <a:lumMod val="65000"/>
                    <a:lumOff val="35000"/>
                  </a:schemeClr>
                </a:solidFill>
                <a:latin typeface="微软雅黑" panose="020B0503020204020204" charset="-122"/>
                <a:ea typeface="微软雅黑" panose="020B0503020204020204" charset="-122"/>
              </a:endParaRPr>
            </a:p>
            <a:p>
              <a:pPr indent="0" algn="just" fontAlgn="auto">
                <a:lnSpc>
                  <a:spcPct val="150000"/>
                </a:lnSpc>
              </a:pPr>
              <a:r>
                <a:rPr lang="zh-CN" altLang="en-US" sz="2000" dirty="0">
                  <a:solidFill>
                    <a:schemeClr val="tx1">
                      <a:lumMod val="65000"/>
                      <a:lumOff val="35000"/>
                    </a:schemeClr>
                  </a:solidFill>
                  <a:latin typeface="微软雅黑" panose="020B0503020204020204" charset="-122"/>
                  <a:ea typeface="微软雅黑" panose="020B0503020204020204" charset="-122"/>
                </a:rPr>
                <a:t>6. 用药后发生系统性不良反应，如：低血压、心动过速等。</a:t>
              </a:r>
              <a:endParaRPr lang="zh-CN" altLang="en-US" sz="2000" dirty="0">
                <a:solidFill>
                  <a:schemeClr val="tx1">
                    <a:lumMod val="65000"/>
                    <a:lumOff val="35000"/>
                  </a:schemeClr>
                </a:solidFill>
                <a:latin typeface="微软雅黑" panose="020B0503020204020204" charset="-122"/>
                <a:ea typeface="微软雅黑" panose="020B0503020204020204" charset="-122"/>
              </a:endParaRPr>
            </a:p>
          </p:txBody>
        </p:sp>
      </p:grpSp>
      <p:sp>
        <p:nvSpPr>
          <p:cNvPr id="100" name="文本框 99"/>
          <p:cNvSpPr txBox="1"/>
          <p:nvPr/>
        </p:nvSpPr>
        <p:spPr>
          <a:xfrm>
            <a:off x="5927725" y="3635375"/>
            <a:ext cx="5798820" cy="521970"/>
          </a:xfrm>
          <a:prstGeom prst="rect">
            <a:avLst/>
          </a:prstGeom>
          <a:noFill/>
          <a:ln w="9525">
            <a:noFill/>
          </a:ln>
        </p:spPr>
        <p:txBody>
          <a:bodyPr wrap="square">
            <a:spAutoFit/>
          </a:bodyPr>
          <a:lstStyle/>
          <a:p>
            <a:pPr indent="0"/>
            <a:r>
              <a:rPr lang="zh-CN" sz="2800" b="1" dirty="0">
                <a:solidFill>
                  <a:srgbClr val="25479B"/>
                </a:solidFill>
                <a:latin typeface="微软雅黑" panose="020B0503020204020204" charset="-122"/>
                <a:ea typeface="微软雅黑" panose="020B0503020204020204" charset="-122"/>
                <a:cs typeface="微软雅黑" panose="020B0503020204020204" charset="-122"/>
              </a:rPr>
              <a:t>通用名称：</a:t>
            </a:r>
            <a:r>
              <a:rPr sz="2800" dirty="0">
                <a:solidFill>
                  <a:schemeClr val="tx1">
                    <a:lumMod val="65000"/>
                    <a:lumOff val="35000"/>
                  </a:schemeClr>
                </a:solidFill>
                <a:latin typeface="微软雅黑" panose="020B0503020204020204" charset="-122"/>
                <a:ea typeface="微软雅黑" panose="020B0503020204020204" charset="-122"/>
              </a:rPr>
              <a:t>米索前列醇阴道片</a:t>
            </a:r>
            <a:endParaRPr sz="2800" dirty="0">
              <a:solidFill>
                <a:schemeClr val="tx1">
                  <a:lumMod val="65000"/>
                  <a:lumOff val="35000"/>
                </a:schemeClr>
              </a:solidFill>
              <a:latin typeface="微软雅黑" panose="020B0503020204020204" charset="-122"/>
              <a:ea typeface="微软雅黑" panose="020B0503020204020204" charset="-122"/>
            </a:endParaRPr>
          </a:p>
        </p:txBody>
      </p:sp>
      <p:sp>
        <p:nvSpPr>
          <p:cNvPr id="6" name="文本框 5"/>
          <p:cNvSpPr txBox="1"/>
          <p:nvPr/>
        </p:nvSpPr>
        <p:spPr>
          <a:xfrm>
            <a:off x="5567680" y="4481830"/>
            <a:ext cx="5798820" cy="737235"/>
          </a:xfrm>
          <a:prstGeom prst="rect">
            <a:avLst/>
          </a:prstGeom>
          <a:noFill/>
          <a:ln w="9525">
            <a:noFill/>
          </a:ln>
        </p:spPr>
        <p:txBody>
          <a:bodyPr wrap="square">
            <a:spAutoFit/>
          </a:bodyPr>
          <a:lstStyle/>
          <a:p>
            <a:pPr indent="0" fontAlgn="auto">
              <a:lnSpc>
                <a:spcPct val="150000"/>
              </a:lnSpc>
            </a:pPr>
            <a:r>
              <a:rPr lang="zh-CN" sz="2800" b="1" dirty="0">
                <a:solidFill>
                  <a:srgbClr val="25479B"/>
                </a:solidFill>
                <a:latin typeface="微软雅黑" panose="020B0503020204020204" charset="-122"/>
                <a:ea typeface="微软雅黑" panose="020B0503020204020204" charset="-122"/>
                <a:cs typeface="微软雅黑" panose="020B0503020204020204" charset="-122"/>
              </a:rPr>
              <a:t>注册规格：</a:t>
            </a:r>
            <a:r>
              <a:rPr sz="2800" dirty="0">
                <a:solidFill>
                  <a:schemeClr val="tx1">
                    <a:lumMod val="65000"/>
                    <a:lumOff val="35000"/>
                  </a:schemeClr>
                </a:solidFill>
                <a:latin typeface="微软雅黑" panose="020B0503020204020204" charset="-122"/>
                <a:ea typeface="微软雅黑" panose="020B0503020204020204" charset="-122"/>
              </a:rPr>
              <a:t>25µg×1片/盒</a:t>
            </a:r>
            <a:endParaRPr sz="2800" dirty="0">
              <a:solidFill>
                <a:schemeClr val="tx1">
                  <a:lumMod val="65000"/>
                  <a:lumOff val="35000"/>
                </a:schemeClr>
              </a:solidFill>
              <a:latin typeface="微软雅黑" panose="020B0503020204020204" charset="-122"/>
              <a:ea typeface="微软雅黑" panose="020B0503020204020204" charset="-122"/>
            </a:endParaRPr>
          </a:p>
        </p:txBody>
      </p:sp>
      <p:sp>
        <p:nvSpPr>
          <p:cNvPr id="7" name="文本框 6"/>
          <p:cNvSpPr txBox="1"/>
          <p:nvPr/>
        </p:nvSpPr>
        <p:spPr>
          <a:xfrm>
            <a:off x="1100937" y="7757471"/>
            <a:ext cx="9904088" cy="2245360"/>
          </a:xfrm>
          <a:prstGeom prst="rect">
            <a:avLst/>
          </a:prstGeom>
          <a:noFill/>
          <a:ln w="9525">
            <a:noFill/>
          </a:ln>
        </p:spPr>
        <p:txBody>
          <a:bodyPr wrap="square">
            <a:spAutoFit/>
          </a:bodyPr>
          <a:lstStyle/>
          <a:p>
            <a:pPr indent="0" algn="l"/>
            <a:r>
              <a:rPr lang="zh-CN" sz="2800" b="1" dirty="0">
                <a:solidFill>
                  <a:srgbClr val="25479B"/>
                </a:solidFill>
                <a:latin typeface="微软雅黑" panose="020B0503020204020204" charset="-122"/>
                <a:ea typeface="微软雅黑" panose="020B0503020204020204" charset="-122"/>
                <a:cs typeface="微软雅黑" panose="020B0503020204020204" charset="-122"/>
              </a:rPr>
              <a:t>中国大陆首次上市时间：</a:t>
            </a:r>
            <a:r>
              <a:rPr lang="en-US" sz="2800" dirty="0">
                <a:solidFill>
                  <a:schemeClr val="tx1">
                    <a:lumMod val="65000"/>
                    <a:lumOff val="35000"/>
                  </a:schemeClr>
                </a:solidFill>
                <a:latin typeface="微软雅黑" panose="020B0503020204020204" charset="-122"/>
                <a:ea typeface="微软雅黑" panose="020B0503020204020204" charset="-122"/>
              </a:rPr>
              <a:t>2020</a:t>
            </a:r>
            <a:r>
              <a:rPr lang="zh-CN" altLang="en-US" sz="2800" dirty="0">
                <a:solidFill>
                  <a:schemeClr val="tx1">
                    <a:lumMod val="65000"/>
                    <a:lumOff val="35000"/>
                  </a:schemeClr>
                </a:solidFill>
                <a:latin typeface="微软雅黑" panose="020B0503020204020204" charset="-122"/>
                <a:ea typeface="微软雅黑" panose="020B0503020204020204" charset="-122"/>
              </a:rPr>
              <a:t>年</a:t>
            </a:r>
            <a:r>
              <a:rPr lang="en-US" altLang="zh-CN" sz="2800" dirty="0">
                <a:solidFill>
                  <a:schemeClr val="tx1">
                    <a:lumMod val="65000"/>
                    <a:lumOff val="35000"/>
                  </a:schemeClr>
                </a:solidFill>
                <a:latin typeface="微软雅黑" panose="020B0503020204020204" charset="-122"/>
                <a:ea typeface="微软雅黑" panose="020B0503020204020204" charset="-122"/>
              </a:rPr>
              <a:t>6</a:t>
            </a:r>
            <a:r>
              <a:rPr lang="zh-CN" altLang="en-US" sz="2800" dirty="0">
                <a:solidFill>
                  <a:schemeClr val="tx1">
                    <a:lumMod val="65000"/>
                    <a:lumOff val="35000"/>
                  </a:schemeClr>
                </a:solidFill>
                <a:latin typeface="微软雅黑" panose="020B0503020204020204" charset="-122"/>
                <a:ea typeface="微软雅黑" panose="020B0503020204020204" charset="-122"/>
              </a:rPr>
              <a:t>月</a:t>
            </a:r>
            <a:r>
              <a:rPr lang="en-US" altLang="zh-CN" sz="2800" dirty="0">
                <a:solidFill>
                  <a:schemeClr val="tx1">
                    <a:lumMod val="65000"/>
                    <a:lumOff val="35000"/>
                  </a:schemeClr>
                </a:solidFill>
                <a:latin typeface="微软雅黑" panose="020B0503020204020204" charset="-122"/>
                <a:ea typeface="微软雅黑" panose="020B0503020204020204" charset="-122"/>
              </a:rPr>
              <a:t>12</a:t>
            </a:r>
            <a:r>
              <a:rPr lang="zh-CN" altLang="en-US" sz="2800" dirty="0">
                <a:solidFill>
                  <a:schemeClr val="tx1">
                    <a:lumMod val="65000"/>
                    <a:lumOff val="35000"/>
                  </a:schemeClr>
                </a:solidFill>
                <a:latin typeface="微软雅黑" panose="020B0503020204020204" charset="-122"/>
                <a:ea typeface="微软雅黑" panose="020B0503020204020204" charset="-122"/>
              </a:rPr>
              <a:t>日</a:t>
            </a:r>
            <a:endParaRPr lang="en-US" sz="2800" dirty="0">
              <a:solidFill>
                <a:schemeClr val="tx1">
                  <a:lumMod val="65000"/>
                  <a:lumOff val="35000"/>
                </a:schemeClr>
              </a:solidFill>
              <a:latin typeface="微软雅黑" panose="020B0503020204020204" charset="-122"/>
              <a:ea typeface="微软雅黑" panose="020B0503020204020204" charset="-122"/>
            </a:endParaRPr>
          </a:p>
          <a:p>
            <a:pPr indent="0" algn="l"/>
            <a:r>
              <a:rPr lang="en-US" sz="2800" b="0" dirty="0">
                <a:solidFill>
                  <a:srgbClr val="25479B"/>
                </a:solidFill>
                <a:latin typeface="微软雅黑" panose="020B0503020204020204" charset="-122"/>
                <a:ea typeface="微软雅黑" panose="020B0503020204020204" charset="-122"/>
                <a:cs typeface="微软雅黑" panose="020B0503020204020204" charset="-122"/>
              </a:rPr>
              <a:t> </a:t>
            </a:r>
            <a:endParaRPr lang="zh-CN" sz="2800" b="1" dirty="0">
              <a:solidFill>
                <a:srgbClr val="25479B"/>
              </a:solidFill>
              <a:latin typeface="微软雅黑" panose="020B0503020204020204" charset="-122"/>
              <a:ea typeface="微软雅黑" panose="020B0503020204020204" charset="-122"/>
              <a:cs typeface="微软雅黑" panose="020B0503020204020204" charset="-122"/>
            </a:endParaRPr>
          </a:p>
          <a:p>
            <a:pPr indent="0" algn="l"/>
            <a:r>
              <a:rPr lang="zh-CN" sz="2800" b="1" dirty="0">
                <a:solidFill>
                  <a:srgbClr val="25479B"/>
                </a:solidFill>
                <a:latin typeface="微软雅黑" panose="020B0503020204020204" charset="-122"/>
                <a:ea typeface="微软雅黑" panose="020B0503020204020204" charset="-122"/>
                <a:cs typeface="微软雅黑" panose="020B0503020204020204" charset="-122"/>
              </a:rPr>
              <a:t>目前大陆地区同通用名药品的上市情况：</a:t>
            </a:r>
            <a:r>
              <a:rPr lang="en-US" sz="2800" dirty="0">
                <a:solidFill>
                  <a:schemeClr val="tx1">
                    <a:lumMod val="65000"/>
                    <a:lumOff val="35000"/>
                  </a:schemeClr>
                </a:solidFill>
                <a:latin typeface="微软雅黑" panose="020B0503020204020204" charset="-122"/>
                <a:ea typeface="微软雅黑" panose="020B0503020204020204" charset="-122"/>
              </a:rPr>
              <a:t>1</a:t>
            </a:r>
            <a:r>
              <a:rPr lang="zh-CN" altLang="en-US" sz="2800" dirty="0">
                <a:solidFill>
                  <a:schemeClr val="tx1">
                    <a:lumMod val="65000"/>
                    <a:lumOff val="35000"/>
                  </a:schemeClr>
                </a:solidFill>
                <a:latin typeface="微软雅黑" panose="020B0503020204020204" charset="-122"/>
                <a:ea typeface="微软雅黑" panose="020B0503020204020204" charset="-122"/>
              </a:rPr>
              <a:t>家</a:t>
            </a:r>
            <a:endParaRPr lang="en-US" sz="2800" dirty="0">
              <a:solidFill>
                <a:schemeClr val="tx1">
                  <a:lumMod val="65000"/>
                  <a:lumOff val="35000"/>
                </a:schemeClr>
              </a:solidFill>
              <a:latin typeface="微软雅黑" panose="020B0503020204020204" charset="-122"/>
              <a:ea typeface="微软雅黑" panose="020B0503020204020204" charset="-122"/>
            </a:endParaRPr>
          </a:p>
          <a:p>
            <a:pPr indent="0" algn="l"/>
            <a:r>
              <a:rPr lang="en-US" sz="2800" b="0" dirty="0">
                <a:solidFill>
                  <a:srgbClr val="25479B"/>
                </a:solidFill>
                <a:latin typeface="微软雅黑" panose="020B0503020204020204" charset="-122"/>
                <a:ea typeface="微软雅黑" panose="020B0503020204020204" charset="-122"/>
                <a:cs typeface="微软雅黑" panose="020B0503020204020204" charset="-122"/>
              </a:rPr>
              <a:t> </a:t>
            </a:r>
            <a:endParaRPr lang="zh-CN" sz="2800" b="1" dirty="0">
              <a:solidFill>
                <a:srgbClr val="25479B"/>
              </a:solidFill>
              <a:latin typeface="微软雅黑" panose="020B0503020204020204" charset="-122"/>
              <a:ea typeface="微软雅黑" panose="020B0503020204020204" charset="-122"/>
              <a:cs typeface="微软雅黑" panose="020B0503020204020204" charset="-122"/>
            </a:endParaRPr>
          </a:p>
          <a:p>
            <a:pPr indent="0" algn="l"/>
            <a:r>
              <a:rPr lang="zh-CN" sz="2800" b="1" dirty="0">
                <a:solidFill>
                  <a:srgbClr val="25479B"/>
                </a:solidFill>
                <a:latin typeface="微软雅黑" panose="020B0503020204020204" charset="-122"/>
                <a:ea typeface="微软雅黑" panose="020B0503020204020204" charset="-122"/>
                <a:cs typeface="微软雅黑" panose="020B0503020204020204" charset="-122"/>
              </a:rPr>
              <a:t>全球首个上市国家</a:t>
            </a:r>
            <a:r>
              <a:rPr lang="en-US" sz="2800" b="1" dirty="0">
                <a:solidFill>
                  <a:srgbClr val="25479B"/>
                </a:solidFill>
                <a:latin typeface="微软雅黑" panose="020B0503020204020204" charset="-122"/>
                <a:ea typeface="微软雅黑" panose="020B0503020204020204" charset="-122"/>
                <a:cs typeface="微软雅黑" panose="020B0503020204020204" charset="-122"/>
              </a:rPr>
              <a:t>/</a:t>
            </a:r>
            <a:r>
              <a:rPr lang="zh-CN" sz="2800" b="1" dirty="0">
                <a:solidFill>
                  <a:srgbClr val="25479B"/>
                </a:solidFill>
                <a:latin typeface="微软雅黑" panose="020B0503020204020204" charset="-122"/>
                <a:ea typeface="微软雅黑" panose="020B0503020204020204" charset="-122"/>
                <a:cs typeface="微软雅黑" panose="020B0503020204020204" charset="-122"/>
              </a:rPr>
              <a:t>地区及上市时间：</a:t>
            </a:r>
            <a:r>
              <a:rPr lang="zh-CN" altLang="zh-CN" sz="2800" dirty="0">
                <a:solidFill>
                  <a:schemeClr val="tx1">
                    <a:lumMod val="65000"/>
                    <a:lumOff val="35000"/>
                  </a:schemeClr>
                </a:solidFill>
                <a:latin typeface="微软雅黑" panose="020B0503020204020204" charset="-122"/>
                <a:ea typeface="微软雅黑" panose="020B0503020204020204" charset="-122"/>
              </a:rPr>
              <a:t>中国</a:t>
            </a:r>
            <a:r>
              <a:rPr lang="zh-CN" altLang="en-US" sz="2800" dirty="0">
                <a:solidFill>
                  <a:schemeClr val="tx1">
                    <a:lumMod val="65000"/>
                    <a:lumOff val="35000"/>
                  </a:schemeClr>
                </a:solidFill>
                <a:latin typeface="微软雅黑" panose="020B0503020204020204" charset="-122"/>
                <a:ea typeface="微软雅黑" panose="020B0503020204020204" charset="-122"/>
              </a:rPr>
              <a:t>，</a:t>
            </a:r>
            <a:r>
              <a:rPr lang="en-US" sz="2800" dirty="0">
                <a:solidFill>
                  <a:schemeClr val="tx1">
                    <a:lumMod val="65000"/>
                    <a:lumOff val="35000"/>
                  </a:schemeClr>
                </a:solidFill>
                <a:latin typeface="微软雅黑" panose="020B0503020204020204" charset="-122"/>
                <a:ea typeface="微软雅黑" panose="020B0503020204020204" charset="-122"/>
              </a:rPr>
              <a:t>2020</a:t>
            </a:r>
            <a:r>
              <a:rPr lang="zh-CN" altLang="en-US" sz="2800" dirty="0">
                <a:solidFill>
                  <a:schemeClr val="tx1">
                    <a:lumMod val="65000"/>
                    <a:lumOff val="35000"/>
                  </a:schemeClr>
                </a:solidFill>
                <a:latin typeface="微软雅黑" panose="020B0503020204020204" charset="-122"/>
                <a:ea typeface="微软雅黑" panose="020B0503020204020204" charset="-122"/>
              </a:rPr>
              <a:t>年</a:t>
            </a:r>
            <a:r>
              <a:rPr lang="en-US" altLang="zh-CN" sz="2800" dirty="0">
                <a:solidFill>
                  <a:schemeClr val="tx1">
                    <a:lumMod val="65000"/>
                    <a:lumOff val="35000"/>
                  </a:schemeClr>
                </a:solidFill>
                <a:latin typeface="微软雅黑" panose="020B0503020204020204" charset="-122"/>
                <a:ea typeface="微软雅黑" panose="020B0503020204020204" charset="-122"/>
              </a:rPr>
              <a:t>6</a:t>
            </a:r>
            <a:r>
              <a:rPr lang="zh-CN" altLang="en-US" sz="2800" dirty="0">
                <a:solidFill>
                  <a:schemeClr val="tx1">
                    <a:lumMod val="65000"/>
                    <a:lumOff val="35000"/>
                  </a:schemeClr>
                </a:solidFill>
                <a:latin typeface="微软雅黑" panose="020B0503020204020204" charset="-122"/>
                <a:ea typeface="微软雅黑" panose="020B0503020204020204" charset="-122"/>
              </a:rPr>
              <a:t>月</a:t>
            </a:r>
            <a:r>
              <a:rPr lang="en-US" altLang="zh-CN" sz="2800" dirty="0">
                <a:solidFill>
                  <a:schemeClr val="tx1">
                    <a:lumMod val="65000"/>
                    <a:lumOff val="35000"/>
                  </a:schemeClr>
                </a:solidFill>
                <a:latin typeface="微软雅黑" panose="020B0503020204020204" charset="-122"/>
                <a:ea typeface="微软雅黑" panose="020B0503020204020204" charset="-122"/>
              </a:rPr>
              <a:t>12</a:t>
            </a:r>
            <a:r>
              <a:rPr lang="zh-CN" altLang="en-US" sz="2800" dirty="0">
                <a:solidFill>
                  <a:schemeClr val="tx1">
                    <a:lumMod val="65000"/>
                    <a:lumOff val="35000"/>
                  </a:schemeClr>
                </a:solidFill>
                <a:latin typeface="微软雅黑" panose="020B0503020204020204" charset="-122"/>
                <a:ea typeface="微软雅黑" panose="020B0503020204020204" charset="-122"/>
              </a:rPr>
              <a:t>日</a:t>
            </a:r>
            <a:r>
              <a:rPr lang="en-US" sz="2800" dirty="0">
                <a:solidFill>
                  <a:schemeClr val="tx1">
                    <a:lumMod val="65000"/>
                    <a:lumOff val="35000"/>
                  </a:schemeClr>
                </a:solidFill>
                <a:latin typeface="微软雅黑" panose="020B0503020204020204" charset="-122"/>
                <a:ea typeface="微软雅黑" panose="020B0503020204020204" charset="-122"/>
              </a:rPr>
              <a:t> </a:t>
            </a:r>
            <a:endParaRPr lang="en-US" altLang="en-US" sz="2800" dirty="0">
              <a:solidFill>
                <a:schemeClr val="tx1">
                  <a:lumMod val="65000"/>
                  <a:lumOff val="35000"/>
                </a:schemeClr>
              </a:solidFill>
              <a:latin typeface="微软雅黑" panose="020B0503020204020204" charset="-122"/>
              <a:ea typeface="微软雅黑" panose="020B0503020204020204" charset="-122"/>
            </a:endParaRPr>
          </a:p>
        </p:txBody>
      </p:sp>
      <p:sp>
        <p:nvSpPr>
          <p:cNvPr id="8" name="文本框 7"/>
          <p:cNvSpPr txBox="1"/>
          <p:nvPr/>
        </p:nvSpPr>
        <p:spPr>
          <a:xfrm>
            <a:off x="12192000" y="3520440"/>
            <a:ext cx="6910070" cy="521970"/>
          </a:xfrm>
          <a:prstGeom prst="rect">
            <a:avLst/>
          </a:prstGeom>
          <a:noFill/>
          <a:ln w="9525">
            <a:noFill/>
          </a:ln>
        </p:spPr>
        <p:txBody>
          <a:bodyPr wrap="square">
            <a:spAutoFit/>
          </a:bodyPr>
          <a:lstStyle/>
          <a:p>
            <a:pPr indent="0"/>
            <a:r>
              <a:rPr lang="zh-CN" sz="2800" b="1" dirty="0">
                <a:solidFill>
                  <a:srgbClr val="FF0000"/>
                </a:solidFill>
                <a:latin typeface="微软雅黑" panose="020B0503020204020204" charset="-122"/>
                <a:ea typeface="微软雅黑" panose="020B0503020204020204" charset="-122"/>
                <a:cs typeface="微软雅黑" panose="020B0503020204020204" charset="-122"/>
              </a:rPr>
              <a:t>参照药品建议：</a:t>
            </a:r>
            <a:r>
              <a:rPr lang="zh-CN" altLang="en-US" sz="2800" b="1" dirty="0">
                <a:solidFill>
                  <a:srgbClr val="FF0000"/>
                </a:solidFill>
                <a:latin typeface="微软雅黑" panose="020B0503020204020204" charset="-122"/>
                <a:ea typeface="微软雅黑" panose="020B0503020204020204" charset="-122"/>
              </a:rPr>
              <a:t>地诺前列酮栓、</a:t>
            </a:r>
            <a:r>
              <a:rPr lang="en-US" altLang="zh-CN" sz="2800" b="1" dirty="0">
                <a:solidFill>
                  <a:srgbClr val="FF0000"/>
                </a:solidFill>
                <a:latin typeface="微软雅黑" panose="020B0503020204020204" charset="-122"/>
                <a:ea typeface="微软雅黑" panose="020B0503020204020204" charset="-122"/>
              </a:rPr>
              <a:t>缩宫素</a:t>
            </a:r>
            <a:endParaRPr lang="en-US" altLang="zh-CN" sz="2800" b="1" dirty="0">
              <a:solidFill>
                <a:srgbClr val="FF0000"/>
              </a:solidFill>
              <a:latin typeface="微软雅黑" panose="020B0503020204020204" charset="-122"/>
              <a:ea typeface="微软雅黑" panose="020B0503020204020204" charset="-122"/>
            </a:endParaRPr>
          </a:p>
        </p:txBody>
      </p:sp>
      <p:sp>
        <p:nvSpPr>
          <p:cNvPr id="2" name="文本框 1"/>
          <p:cNvSpPr txBox="1"/>
          <p:nvPr/>
        </p:nvSpPr>
        <p:spPr>
          <a:xfrm>
            <a:off x="4919345" y="2645410"/>
            <a:ext cx="5873750" cy="521970"/>
          </a:xfrm>
          <a:prstGeom prst="rect">
            <a:avLst/>
          </a:prstGeom>
          <a:noFill/>
          <a:ln w="9525">
            <a:noFill/>
          </a:ln>
        </p:spPr>
        <p:txBody>
          <a:bodyPr wrap="square">
            <a:spAutoFit/>
          </a:bodyPr>
          <a:lstStyle/>
          <a:p>
            <a:pPr indent="0"/>
            <a:r>
              <a:rPr lang="zh-CN" sz="2800" b="1" dirty="0">
                <a:solidFill>
                  <a:srgbClr val="25479B"/>
                </a:solidFill>
                <a:latin typeface="微软雅黑" panose="020B0503020204020204" charset="-122"/>
                <a:ea typeface="微软雅黑" panose="020B0503020204020204" charset="-122"/>
                <a:cs typeface="微软雅黑" panose="020B0503020204020204" charset="-122"/>
              </a:rPr>
              <a:t>商品名称：</a:t>
            </a:r>
            <a:r>
              <a:rPr lang="zh-CN" sz="2800" b="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素米</a:t>
            </a:r>
            <a:r>
              <a:rPr lang="zh-CN" sz="2800" b="0" baseline="30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a:t>
            </a:r>
            <a:endParaRPr lang="zh-CN" sz="2800" b="0" baseline="300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27" name="文本框 26"/>
          <p:cNvSpPr txBox="1"/>
          <p:nvPr/>
        </p:nvSpPr>
        <p:spPr>
          <a:xfrm>
            <a:off x="3623022" y="5490492"/>
            <a:ext cx="10160000" cy="737235"/>
          </a:xfrm>
          <a:prstGeom prst="rect">
            <a:avLst/>
          </a:prstGeom>
          <a:noFill/>
          <a:ln w="9525">
            <a:noFill/>
          </a:ln>
        </p:spPr>
        <p:txBody>
          <a:bodyPr wrap="square">
            <a:spAutoFit/>
          </a:bodyPr>
          <a:lstStyle/>
          <a:p>
            <a:pPr indent="0" fontAlgn="auto">
              <a:lnSpc>
                <a:spcPct val="150000"/>
              </a:lnSpc>
            </a:pPr>
            <a:r>
              <a:rPr lang="zh-CN" sz="2800" b="1" dirty="0">
                <a:solidFill>
                  <a:srgbClr val="25479B"/>
                </a:solidFill>
                <a:latin typeface="微软雅黑" panose="020B0503020204020204" charset="-122"/>
                <a:ea typeface="微软雅黑" panose="020B0503020204020204" charset="-122"/>
                <a:cs typeface="微软雅黑" panose="020B0503020204020204" charset="-122"/>
              </a:rPr>
              <a:t>专利号：</a:t>
            </a:r>
            <a:r>
              <a:rPr sz="2800" dirty="0">
                <a:solidFill>
                  <a:schemeClr val="tx1">
                    <a:lumMod val="65000"/>
                    <a:lumOff val="35000"/>
                  </a:schemeClr>
                </a:solidFill>
                <a:latin typeface="微软雅黑" panose="020B0503020204020204" charset="-122"/>
                <a:ea typeface="微软雅黑" panose="020B0503020204020204" charset="-122"/>
                <a:sym typeface="+mn-ea"/>
              </a:rPr>
              <a:t>ZL201</a:t>
            </a:r>
            <a:r>
              <a:rPr lang="en-US" sz="2800" dirty="0">
                <a:solidFill>
                  <a:schemeClr val="tx1">
                    <a:lumMod val="65000"/>
                    <a:lumOff val="35000"/>
                  </a:schemeClr>
                </a:solidFill>
                <a:latin typeface="微软雅黑" panose="020B0503020204020204" charset="-122"/>
                <a:ea typeface="微软雅黑" panose="020B0503020204020204" charset="-122"/>
                <a:sym typeface="+mn-ea"/>
              </a:rPr>
              <a:t>210191225.0</a:t>
            </a:r>
            <a:endParaRPr lang="en-US" sz="28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4" name="文本框 3"/>
          <p:cNvSpPr txBox="1"/>
          <p:nvPr/>
        </p:nvSpPr>
        <p:spPr>
          <a:xfrm>
            <a:off x="12552179" y="2631047"/>
            <a:ext cx="3636645" cy="521970"/>
          </a:xfrm>
          <a:prstGeom prst="rect">
            <a:avLst/>
          </a:prstGeom>
          <a:noFill/>
        </p:spPr>
        <p:txBody>
          <a:bodyPr wrap="none" rtlCol="0" anchor="t">
            <a:spAutoFit/>
          </a:bodyPr>
          <a:lstStyle/>
          <a:p>
            <a:pPr indent="0"/>
            <a:r>
              <a:rPr lang="zh-CN" sz="2800" b="1" dirty="0">
                <a:solidFill>
                  <a:srgbClr val="25479B"/>
                </a:solidFill>
                <a:latin typeface="微软雅黑" panose="020B0503020204020204" charset="-122"/>
                <a:ea typeface="微软雅黑" panose="020B0503020204020204" charset="-122"/>
                <a:cs typeface="微软雅黑" panose="020B0503020204020204" charset="-122"/>
                <a:sym typeface="+mn-ea"/>
              </a:rPr>
              <a:t>是否为</a:t>
            </a:r>
            <a:r>
              <a:rPr lang="en-US" sz="2800" b="1" dirty="0">
                <a:solidFill>
                  <a:srgbClr val="25479B"/>
                </a:solidFill>
                <a:latin typeface="微软雅黑" panose="020B0503020204020204" charset="-122"/>
                <a:ea typeface="微软雅黑" panose="020B0503020204020204" charset="-122"/>
                <a:cs typeface="微软雅黑" panose="020B0503020204020204" charset="-122"/>
                <a:sym typeface="+mn-ea"/>
              </a:rPr>
              <a:t> OTC </a:t>
            </a:r>
            <a:r>
              <a:rPr lang="zh-CN" sz="2800" b="1" dirty="0">
                <a:solidFill>
                  <a:srgbClr val="25479B"/>
                </a:solidFill>
                <a:latin typeface="微软雅黑" panose="020B0503020204020204" charset="-122"/>
                <a:ea typeface="微软雅黑" panose="020B0503020204020204" charset="-122"/>
                <a:cs typeface="微软雅黑" panose="020B0503020204020204" charset="-122"/>
                <a:sym typeface="+mn-ea"/>
              </a:rPr>
              <a:t>药品：</a:t>
            </a:r>
            <a:r>
              <a:rPr lang="zh-CN" altLang="en-US" sz="2800" dirty="0">
                <a:solidFill>
                  <a:schemeClr val="tx1">
                    <a:lumMod val="65000"/>
                    <a:lumOff val="35000"/>
                  </a:schemeClr>
                </a:solidFill>
                <a:latin typeface="微软雅黑" panose="020B0503020204020204" charset="-122"/>
                <a:ea typeface="微软雅黑" panose="020B0503020204020204" charset="-122"/>
                <a:sym typeface="+mn-ea"/>
              </a:rPr>
              <a:t>否</a:t>
            </a:r>
            <a:endParaRPr lang="zh-CN" altLang="en-US" sz="2800" dirty="0">
              <a:solidFill>
                <a:schemeClr val="tx1">
                  <a:lumMod val="65000"/>
                  <a:lumOff val="35000"/>
                </a:schemeClr>
              </a:solidFill>
              <a:latin typeface="微软雅黑" panose="020B0503020204020204" charset="-122"/>
              <a:ea typeface="微软雅黑" panose="020B0503020204020204" charset="-122"/>
            </a:endParaRPr>
          </a:p>
        </p:txBody>
      </p:sp>
      <p:sp>
        <p:nvSpPr>
          <p:cNvPr id="11" name="文本框 10"/>
          <p:cNvSpPr txBox="1"/>
          <p:nvPr/>
        </p:nvSpPr>
        <p:spPr>
          <a:xfrm>
            <a:off x="1378272" y="588392"/>
            <a:ext cx="1682750" cy="1198880"/>
          </a:xfrm>
          <a:prstGeom prst="rect">
            <a:avLst/>
          </a:prstGeom>
          <a:noFill/>
        </p:spPr>
        <p:txBody>
          <a:bodyPr wrap="square" rtlCol="0">
            <a:spAutoFit/>
          </a:bodyPr>
          <a:lstStyle/>
          <a:p>
            <a:r>
              <a:rPr lang="en-US" altLang="zh-CN" sz="7200" b="1" dirty="0">
                <a:solidFill>
                  <a:schemeClr val="bg1"/>
                </a:solidFill>
                <a:latin typeface="微软雅黑" panose="020B0503020204020204" charset="-122"/>
                <a:ea typeface="微软雅黑" panose="020B0503020204020204" charset="-122"/>
              </a:rPr>
              <a:t>01</a:t>
            </a:r>
            <a:endParaRPr lang="en-US" altLang="zh-CN" sz="7200" b="1" dirty="0">
              <a:solidFill>
                <a:schemeClr val="bg1"/>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stretch>
            <a:fillRect/>
          </a:stretch>
        </p:blipFill>
        <p:spPr>
          <a:xfrm rot="16200000">
            <a:off x="751840" y="2992120"/>
            <a:ext cx="4618990" cy="4598670"/>
          </a:xfrm>
          <a:prstGeom prst="rect">
            <a:avLst/>
          </a:prstGeom>
        </p:spPr>
      </p:pic>
      <p:sp>
        <p:nvSpPr>
          <p:cNvPr id="252" name="圆: 空心 80"/>
          <p:cNvSpPr/>
          <p:nvPr/>
        </p:nvSpPr>
        <p:spPr>
          <a:xfrm>
            <a:off x="1101055" y="741548"/>
            <a:ext cx="1810511" cy="181051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903" y="10800"/>
                </a:moveTo>
                <a:cubicBezTo>
                  <a:pt x="3903" y="14609"/>
                  <a:pt x="6991" y="17697"/>
                  <a:pt x="10800" y="17697"/>
                </a:cubicBezTo>
                <a:cubicBezTo>
                  <a:pt x="14609" y="17697"/>
                  <a:pt x="17697" y="14609"/>
                  <a:pt x="17697" y="10800"/>
                </a:cubicBezTo>
                <a:cubicBezTo>
                  <a:pt x="17697" y="6991"/>
                  <a:pt x="14609" y="3903"/>
                  <a:pt x="10800" y="3903"/>
                </a:cubicBezTo>
                <a:cubicBezTo>
                  <a:pt x="6991" y="3903"/>
                  <a:pt x="3903" y="6991"/>
                  <a:pt x="3903" y="10800"/>
                </a:cubicBezTo>
                <a:close/>
              </a:path>
            </a:pathLst>
          </a:custGeom>
          <a:gradFill>
            <a:gsLst>
              <a:gs pos="798">
                <a:srgbClr val="006CFF">
                  <a:alpha val="66000"/>
                </a:srgbClr>
              </a:gs>
              <a:gs pos="57411">
                <a:srgbClr val="1D67FF">
                  <a:alpha val="12775"/>
                </a:srgbClr>
              </a:gs>
              <a:gs pos="71000">
                <a:srgbClr val="3B92FB">
                  <a:alpha val="0"/>
                </a:srgbClr>
              </a:gs>
            </a:gsLst>
            <a:lin ang="2700000"/>
          </a:gradFill>
          <a:ln w="12700">
            <a:miter lim="400000"/>
          </a:ln>
        </p:spPr>
        <p:txBody>
          <a:bodyPr lIns="45719" rIns="45719" anchor="ctr"/>
          <a:lstStyle/>
          <a:p>
            <a:pPr defTabSz="914400">
              <a:defRPr sz="1800">
                <a:solidFill>
                  <a:srgbClr val="000000"/>
                </a:solidFill>
                <a:latin typeface="思源黑体 CN Normal"/>
                <a:ea typeface="思源黑体 CN Normal"/>
                <a:cs typeface="思源黑体 CN Normal"/>
                <a:sym typeface="思源黑体 CN Normal"/>
              </a:defRPr>
            </a:pPr>
            <a:endParaRPr sz="2400"/>
          </a:p>
        </p:txBody>
      </p:sp>
      <p:sp>
        <p:nvSpPr>
          <p:cNvPr id="253" name="矩形 15"/>
          <p:cNvSpPr txBox="1"/>
          <p:nvPr/>
        </p:nvSpPr>
        <p:spPr>
          <a:xfrm>
            <a:off x="2134916" y="1446893"/>
            <a:ext cx="5813425" cy="830580"/>
          </a:xfrm>
          <a:prstGeom prst="rect">
            <a:avLst/>
          </a:prstGeom>
          <a:ln w="12700">
            <a:miter lim="400000"/>
          </a:ln>
        </p:spPr>
        <p:txBody>
          <a:bodyPr wrap="none" lIns="0" tIns="0" rIns="0" bIns="0">
            <a:spAutoFit/>
            <a:scene3d>
              <a:camera prst="orthographicFront"/>
              <a:lightRig rig="threePt" dir="t"/>
            </a:scene3d>
          </a:bodyPr>
          <a:lstStyle>
            <a:lvl1pPr algn="l" defTabSz="914400">
              <a:spcBef>
                <a:spcPts val="600"/>
              </a:spcBef>
              <a:defRPr sz="5000">
                <a:solidFill>
                  <a:srgbClr val="4A4A4A"/>
                </a:solidFill>
                <a:latin typeface="字小魂简雅黑"/>
                <a:ea typeface="字小魂简雅黑"/>
                <a:cs typeface="字小魂简雅黑"/>
                <a:sym typeface="字小魂简雅黑"/>
              </a:defRPr>
            </a:lvl1pPr>
          </a:lstStyle>
          <a:p>
            <a:pPr algn="l"/>
            <a:r>
              <a:rPr lang="zh-CN" sz="5400" b="1" dirty="0">
                <a:solidFill>
                  <a:srgbClr val="25479B"/>
                </a:solidFill>
                <a:latin typeface="微软雅黑" panose="020B0503020204020204" charset="-122"/>
                <a:ea typeface="微软雅黑" panose="020B0503020204020204" charset="-122"/>
                <a:cs typeface="微软雅黑" panose="020B0503020204020204" charset="-122"/>
                <a:sym typeface="+mn-ea"/>
              </a:rPr>
              <a:t>01 素米®</a:t>
            </a:r>
            <a:r>
              <a:rPr lang="zh-CN" sz="5400" b="1" dirty="0">
                <a:solidFill>
                  <a:srgbClr val="25479B"/>
                </a:solidFill>
                <a:latin typeface="微软雅黑" panose="020B0503020204020204" charset="-122"/>
                <a:ea typeface="微软雅黑" panose="020B0503020204020204" charset="-122"/>
                <a:cs typeface="微软雅黑" panose="020B0503020204020204" charset="-122"/>
                <a:sym typeface="汉仪汉黑W" panose="00020600040101010101" charset="-122"/>
              </a:rPr>
              <a:t>基本</a:t>
            </a:r>
            <a:r>
              <a:rPr lang="zh-CN" sz="5400" b="1" dirty="0">
                <a:solidFill>
                  <a:srgbClr val="25479B"/>
                </a:solidFill>
                <a:latin typeface="微软雅黑" panose="020B0503020204020204" charset="-122"/>
                <a:ea typeface="微软雅黑" panose="020B0503020204020204" charset="-122"/>
                <a:cs typeface="微软雅黑" panose="020B0503020204020204" charset="-122"/>
                <a:sym typeface="+mn-ea"/>
              </a:rPr>
              <a:t>信息</a:t>
            </a:r>
            <a:endParaRPr lang="zh-CN" sz="5400" b="1" dirty="0">
              <a:solidFill>
                <a:srgbClr val="25479B"/>
              </a:solidFill>
              <a:latin typeface="微软雅黑" panose="020B0503020204020204" charset="-122"/>
              <a:ea typeface="微软雅黑" panose="020B0503020204020204" charset="-122"/>
              <a:cs typeface="微软雅黑" panose="020B0503020204020204" charset="-122"/>
              <a:sym typeface="+mn-ea"/>
            </a:endParaRPr>
          </a:p>
        </p:txBody>
      </p:sp>
      <p:sp>
        <p:nvSpPr>
          <p:cNvPr id="250" name="线条"/>
          <p:cNvSpPr/>
          <p:nvPr/>
        </p:nvSpPr>
        <p:spPr>
          <a:xfrm flipV="1">
            <a:off x="1543089" y="13113230"/>
            <a:ext cx="18288618" cy="2"/>
          </a:xfrm>
          <a:prstGeom prst="line">
            <a:avLst/>
          </a:prstGeom>
          <a:ln w="38100" cap="rnd">
            <a:solidFill>
              <a:srgbClr val="000000"/>
            </a:solidFill>
            <a:custDash>
              <a:ds d="100000" sp="200000"/>
            </a:custDash>
            <a:miter lim="400000"/>
          </a:ln>
        </p:spPr>
        <p:txBody>
          <a:bodyPr lIns="45718" tIns="45718" rIns="45718" bIns="45718"/>
          <a:lstStyle/>
          <a:p/>
        </p:txBody>
      </p:sp>
      <p:pic>
        <p:nvPicPr>
          <p:cNvPr id="251" name="图像" descr="图像"/>
          <p:cNvPicPr>
            <a:picLocks noChangeAspect="1"/>
          </p:cNvPicPr>
          <p:nvPr/>
        </p:nvPicPr>
        <p:blipFill>
          <a:blip r:embed="rId2"/>
          <a:stretch>
            <a:fillRect/>
          </a:stretch>
        </p:blipFill>
        <p:spPr>
          <a:xfrm>
            <a:off x="20232701" y="12504669"/>
            <a:ext cx="2604137" cy="720404"/>
          </a:xfrm>
          <a:prstGeom prst="rect">
            <a:avLst/>
          </a:prstGeom>
          <a:ln w="12700">
            <a:miter lim="400000"/>
            <a:headEnd/>
            <a:tailEnd/>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377950" y="7735570"/>
            <a:ext cx="21377910" cy="354711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800"/>
          </a:p>
        </p:txBody>
      </p:sp>
      <p:sp>
        <p:nvSpPr>
          <p:cNvPr id="15" name="文本框 14"/>
          <p:cNvSpPr txBox="1"/>
          <p:nvPr/>
        </p:nvSpPr>
        <p:spPr>
          <a:xfrm>
            <a:off x="2025650" y="1303020"/>
            <a:ext cx="1024890" cy="829945"/>
          </a:xfrm>
          <a:prstGeom prst="rect">
            <a:avLst/>
          </a:prstGeom>
          <a:noFill/>
        </p:spPr>
        <p:txBody>
          <a:bodyPr wrap="square" rtlCol="0">
            <a:spAutoFit/>
          </a:bodyPr>
          <a:lstStyle/>
          <a:p>
            <a:r>
              <a:rPr lang="en-US" altLang="zh-CN" sz="4800" b="1">
                <a:solidFill>
                  <a:schemeClr val="bg1"/>
                </a:solidFill>
                <a:latin typeface="微软雅黑" panose="020B0503020204020204" charset="-122"/>
                <a:ea typeface="微软雅黑" panose="020B0503020204020204" charset="-122"/>
              </a:rPr>
              <a:t>01</a:t>
            </a:r>
            <a:endParaRPr lang="en-US" altLang="zh-CN" sz="4800" b="1">
              <a:solidFill>
                <a:schemeClr val="bg1"/>
              </a:solidFill>
              <a:latin typeface="微软雅黑" panose="020B0503020204020204" charset="-122"/>
              <a:ea typeface="微软雅黑" panose="020B0503020204020204" charset="-122"/>
            </a:endParaRPr>
          </a:p>
        </p:txBody>
      </p:sp>
      <p:sp>
        <p:nvSpPr>
          <p:cNvPr id="20" name="文本框 19"/>
          <p:cNvSpPr txBox="1"/>
          <p:nvPr/>
        </p:nvSpPr>
        <p:spPr>
          <a:xfrm>
            <a:off x="1963304" y="1807396"/>
            <a:ext cx="19415122" cy="2306955"/>
          </a:xfrm>
          <a:prstGeom prst="rect">
            <a:avLst/>
          </a:prstGeom>
          <a:noFill/>
        </p:spPr>
        <p:txBody>
          <a:bodyPr wrap="square" rtlCol="0">
            <a:spAutoFit/>
          </a:bodyPr>
          <a:lstStyle/>
          <a:p>
            <a:pPr algn="ctr">
              <a:lnSpc>
                <a:spcPct val="150000"/>
              </a:lnSpc>
            </a:pPr>
            <a:r>
              <a:rPr lang="zh-CN" altLang="en-US" sz="4800" b="1" dirty="0">
                <a:solidFill>
                  <a:srgbClr val="25479B"/>
                </a:solidFill>
                <a:latin typeface="+mj-ea"/>
                <a:ea typeface="+mj-ea"/>
              </a:rPr>
              <a:t> </a:t>
            </a:r>
            <a:endParaRPr lang="en-US" altLang="zh-CN" sz="4800" b="1" dirty="0">
              <a:solidFill>
                <a:srgbClr val="25479B"/>
              </a:solidFill>
              <a:latin typeface="+mj-ea"/>
              <a:ea typeface="+mj-ea"/>
            </a:endParaRPr>
          </a:p>
          <a:p>
            <a:pPr algn="ctr">
              <a:lnSpc>
                <a:spcPct val="150000"/>
              </a:lnSpc>
            </a:pPr>
            <a:endParaRPr lang="zh-CN" altLang="en-US" sz="4800" b="1" dirty="0">
              <a:solidFill>
                <a:srgbClr val="25479B"/>
              </a:solidFill>
              <a:latin typeface="+mj-ea"/>
              <a:ea typeface="+mj-ea"/>
            </a:endParaRPr>
          </a:p>
        </p:txBody>
      </p:sp>
      <p:sp>
        <p:nvSpPr>
          <p:cNvPr id="28" name="文本框 27"/>
          <p:cNvSpPr txBox="1"/>
          <p:nvPr/>
        </p:nvSpPr>
        <p:spPr>
          <a:xfrm>
            <a:off x="2089658" y="8125614"/>
            <a:ext cx="20204684" cy="2325370"/>
          </a:xfrm>
          <a:prstGeom prst="rect">
            <a:avLst/>
          </a:prstGeom>
          <a:noFill/>
          <a:ln w="9525">
            <a:noFill/>
          </a:ln>
        </p:spPr>
        <p:txBody>
          <a:bodyPr wrap="square">
            <a:spAutoFit/>
          </a:bodyPr>
          <a:lstStyle/>
          <a:p>
            <a:pPr marL="285750" lvl="0" indent="-285750" algn="just">
              <a:lnSpc>
                <a:spcPts val="2300"/>
              </a:lnSpc>
              <a:spcBef>
                <a:spcPts val="600"/>
              </a:spcBef>
              <a:buClr>
                <a:srgbClr val="244598"/>
              </a:buClr>
              <a:buFont typeface="Wingdings" panose="05000000000000000000" pitchFamily="2" charset="2"/>
              <a:buChar char="l"/>
            </a:pPr>
            <a:r>
              <a:rPr lang="zh-CN" altLang="en-US" sz="2800" dirty="0">
                <a:solidFill>
                  <a:schemeClr val="tx1">
                    <a:lumMod val="65000"/>
                    <a:lumOff val="35000"/>
                  </a:schemeClr>
                </a:solidFill>
                <a:latin typeface="+mn-ea"/>
              </a:rPr>
              <a:t>2019年中国新生儿数</a:t>
            </a:r>
            <a:r>
              <a:rPr lang="en-US" altLang="zh-CN" sz="3200" b="1" kern="100" dirty="0">
                <a:solidFill>
                  <a:srgbClr val="25479B"/>
                </a:solidFill>
                <a:latin typeface="+mn-ea"/>
                <a:cs typeface="Times New Roman" panose="02020603050405020304" pitchFamily="18" charset="0"/>
              </a:rPr>
              <a:t>1465万</a:t>
            </a:r>
            <a:r>
              <a:rPr lang="zh-CN" altLang="en-US" sz="2800" dirty="0">
                <a:solidFill>
                  <a:schemeClr val="tx1">
                    <a:lumMod val="65000"/>
                    <a:lumOff val="35000"/>
                  </a:schemeClr>
                </a:solidFill>
                <a:latin typeface="+mn-ea"/>
              </a:rPr>
              <a:t>，预计需要引产数</a:t>
            </a:r>
            <a:r>
              <a:rPr lang="en-US" altLang="zh-CN" sz="3200" b="1" kern="100" dirty="0">
                <a:solidFill>
                  <a:srgbClr val="25479B"/>
                </a:solidFill>
                <a:latin typeface="+mn-ea"/>
                <a:cs typeface="Times New Roman" panose="02020603050405020304" pitchFamily="18" charset="0"/>
              </a:rPr>
              <a:t>＞200万</a:t>
            </a:r>
            <a:r>
              <a:rPr lang="zh-CN" altLang="en-US" sz="2800" dirty="0">
                <a:solidFill>
                  <a:schemeClr val="tx1">
                    <a:lumMod val="65000"/>
                    <a:lumOff val="35000"/>
                  </a:schemeClr>
                </a:solidFill>
                <a:latin typeface="+mn-ea"/>
              </a:rPr>
              <a:t>，预计需要促宫颈成熟数</a:t>
            </a:r>
            <a:r>
              <a:rPr lang="en-US" altLang="zh-CN" sz="3200" b="1" kern="100" dirty="0">
                <a:solidFill>
                  <a:srgbClr val="25479B"/>
                </a:solidFill>
                <a:latin typeface="+mn-ea"/>
                <a:cs typeface="Times New Roman" panose="02020603050405020304" pitchFamily="18" charset="0"/>
              </a:rPr>
              <a:t>＞100万</a:t>
            </a:r>
            <a:r>
              <a:rPr lang="zh-CN" altLang="en-US" sz="3200" b="1" kern="100" dirty="0">
                <a:solidFill>
                  <a:srgbClr val="25479B"/>
                </a:solidFill>
                <a:latin typeface="+mn-ea"/>
                <a:cs typeface="Times New Roman" panose="02020603050405020304" pitchFamily="18" charset="0"/>
              </a:rPr>
              <a:t>。</a:t>
            </a:r>
            <a:endParaRPr lang="zh-CN" sz="4800" kern="100" dirty="0">
              <a:latin typeface="+mn-ea"/>
              <a:cs typeface="Times New Roman" panose="02020603050405020304" pitchFamily="18" charset="0"/>
            </a:endParaRPr>
          </a:p>
          <a:p>
            <a:pPr marL="285750" indent="-285750" algn="just" fontAlgn="auto">
              <a:lnSpc>
                <a:spcPct val="150000"/>
              </a:lnSpc>
              <a:buClr>
                <a:srgbClr val="244598"/>
              </a:buClr>
              <a:buFont typeface="Wingdings" panose="05000000000000000000" charset="0"/>
              <a:buChar char="l"/>
            </a:pPr>
            <a:r>
              <a:rPr lang="zh-CN" altLang="en-US" sz="2800" dirty="0">
                <a:solidFill>
                  <a:schemeClr val="tx1">
                    <a:lumMod val="65000"/>
                    <a:lumOff val="35000"/>
                  </a:schemeClr>
                </a:solidFill>
                <a:latin typeface="+mn-ea"/>
              </a:rPr>
              <a:t>欧洲15国在2010年时的引产率已经达到20%以上，美国从1990年的9.5%上升到2010年的23.4%。</a:t>
            </a:r>
            <a:endParaRPr lang="zh-CN" altLang="en-US" sz="2800" dirty="0">
              <a:solidFill>
                <a:schemeClr val="tx1">
                  <a:lumMod val="65000"/>
                  <a:lumOff val="35000"/>
                </a:schemeClr>
              </a:solidFill>
              <a:latin typeface="+mn-ea"/>
            </a:endParaRPr>
          </a:p>
          <a:p>
            <a:pPr marL="285750" indent="-285750" algn="just" fontAlgn="auto">
              <a:lnSpc>
                <a:spcPct val="150000"/>
              </a:lnSpc>
              <a:buClr>
                <a:srgbClr val="244598"/>
              </a:buClr>
              <a:buFont typeface="Wingdings" panose="05000000000000000000" pitchFamily="2" charset="2"/>
              <a:buChar char="l"/>
            </a:pPr>
            <a:r>
              <a:rPr lang="zh-CN" altLang="en-US" sz="2800" dirty="0">
                <a:solidFill>
                  <a:schemeClr val="tx1">
                    <a:lumMod val="65000"/>
                    <a:lumOff val="35000"/>
                  </a:schemeClr>
                </a:solidFill>
                <a:latin typeface="+mn-ea"/>
                <a:sym typeface="+mn-ea"/>
              </a:rPr>
              <a:t>米索前列醇片一种前列腺素E1（PGE1）类似物，最早用于治疗消化道溃疡、到用于人工流产、到用于足月妊娠引产和其它适应症，三十多年来已经成为国际上妇产科最常用的基本药物</a:t>
            </a:r>
            <a:r>
              <a:rPr lang="en-US" altLang="zh-CN" sz="2800" baseline="30000" dirty="0">
                <a:solidFill>
                  <a:schemeClr val="tx1">
                    <a:lumMod val="65000"/>
                    <a:lumOff val="35000"/>
                  </a:schemeClr>
                </a:solidFill>
                <a:latin typeface="+mn-ea"/>
                <a:sym typeface="+mn-ea"/>
              </a:rPr>
              <a:t>1</a:t>
            </a:r>
            <a:r>
              <a:rPr lang="zh-CN" altLang="en-US" sz="2800" dirty="0">
                <a:solidFill>
                  <a:schemeClr val="tx1">
                    <a:lumMod val="65000"/>
                    <a:lumOff val="35000"/>
                  </a:schemeClr>
                </a:solidFill>
                <a:latin typeface="+mn-ea"/>
                <a:cs typeface="微软雅黑" panose="020B0503020204020204" charset="-122"/>
                <a:sym typeface="+mn-ea"/>
              </a:rPr>
              <a:t>。</a:t>
            </a:r>
            <a:endParaRPr lang="zh-CN" altLang="en-US" sz="2800" b="0" dirty="0">
              <a:solidFill>
                <a:schemeClr val="tx1">
                  <a:lumMod val="65000"/>
                  <a:lumOff val="35000"/>
                </a:schemeClr>
              </a:solidFill>
              <a:latin typeface="+mn-ea"/>
              <a:cs typeface="微软雅黑" panose="020B0503020204020204" charset="-122"/>
              <a:sym typeface="+mn-ea"/>
            </a:endParaRPr>
          </a:p>
        </p:txBody>
      </p:sp>
      <p:cxnSp>
        <p:nvCxnSpPr>
          <p:cNvPr id="32" name="直接连接符 31"/>
          <p:cNvCxnSpPr/>
          <p:nvPr/>
        </p:nvCxnSpPr>
        <p:spPr>
          <a:xfrm flipV="1">
            <a:off x="2980620" y="3951170"/>
            <a:ext cx="17481856" cy="40040"/>
          </a:xfrm>
          <a:prstGeom prst="line">
            <a:avLst/>
          </a:prstGeom>
          <a:ln>
            <a:solidFill>
              <a:srgbClr val="25479B"/>
            </a:solidFill>
          </a:ln>
        </p:spPr>
        <p:style>
          <a:lnRef idx="3">
            <a:schemeClr val="accent4"/>
          </a:lnRef>
          <a:fillRef idx="0">
            <a:schemeClr val="accent4"/>
          </a:fillRef>
          <a:effectRef idx="2">
            <a:schemeClr val="accent4"/>
          </a:effectRef>
          <a:fontRef idx="minor">
            <a:schemeClr val="tx1"/>
          </a:fontRef>
        </p:style>
      </p:cxnSp>
      <p:sp>
        <p:nvSpPr>
          <p:cNvPr id="4" name="文本框 3"/>
          <p:cNvSpPr txBox="1"/>
          <p:nvPr/>
        </p:nvSpPr>
        <p:spPr>
          <a:xfrm>
            <a:off x="1377950" y="11959590"/>
            <a:ext cx="10527665" cy="347980"/>
          </a:xfrm>
          <a:prstGeom prst="rect">
            <a:avLst/>
          </a:prstGeom>
          <a:noFill/>
        </p:spPr>
        <p:txBody>
          <a:bodyPr wrap="square" rtlCol="0">
            <a:noAutofit/>
          </a:bodyPr>
          <a:lstStyle/>
          <a:p>
            <a:pPr marL="84455" marR="0" lvl="0" indent="-84455" algn="l" defTabSz="914400" rtl="0" eaLnBrk="1" fontAlgn="auto" latinLnBrk="0" hangingPunct="1">
              <a:lnSpc>
                <a:spcPct val="100000"/>
              </a:lnSpc>
              <a:spcBef>
                <a:spcPts val="0"/>
              </a:spcBef>
              <a:spcAft>
                <a:spcPts val="0"/>
              </a:spcAft>
              <a:buClrTx/>
              <a:buSzTx/>
              <a:buFontTx/>
              <a:buAutoNum type="arabicPeriod"/>
              <a:defRPr/>
            </a:pPr>
            <a:r>
              <a:rPr lang="en-US" altLang="zh-CN" sz="1400" noProof="0" dirty="0">
                <a:ln>
                  <a:noFill/>
                </a:ln>
                <a:solidFill>
                  <a:schemeClr val="tx1">
                    <a:lumMod val="50000"/>
                    <a:lumOff val="50000"/>
                  </a:schemeClr>
                </a:solidFill>
                <a:effectLst/>
                <a:uLnTx/>
                <a:uFillTx/>
                <a:latin typeface="微软雅黑" panose="020B0503020204020204" charset="-122"/>
                <a:ea typeface="微软雅黑" panose="020B0503020204020204" charset="-122"/>
                <a:sym typeface="+mn-ea"/>
              </a:rPr>
              <a:t>中华医学会妇产科学分会产科学组.，妊娠晚期促子宫颈成熟与引产指南，中华妇产科杂志2014年第49卷，881-5.</a:t>
            </a:r>
            <a:endParaRPr lang="en-US" altLang="zh-CN" sz="1400" noProof="0" dirty="0">
              <a:ln>
                <a:noFill/>
              </a:ln>
              <a:solidFill>
                <a:schemeClr val="tx1">
                  <a:lumMod val="50000"/>
                  <a:lumOff val="50000"/>
                </a:schemeClr>
              </a:solidFill>
              <a:effectLst/>
              <a:uLnTx/>
              <a:uFillTx/>
              <a:latin typeface="微软雅黑" panose="020B0503020204020204" charset="-122"/>
              <a:ea typeface="微软雅黑" panose="020B0503020204020204" charset="-122"/>
              <a:sym typeface="+mn-ea"/>
            </a:endParaRPr>
          </a:p>
        </p:txBody>
      </p:sp>
      <p:sp>
        <p:nvSpPr>
          <p:cNvPr id="29" name="文本框 39"/>
          <p:cNvSpPr txBox="1">
            <a:spLocks noChangeArrowheads="1"/>
          </p:cNvSpPr>
          <p:nvPr/>
        </p:nvSpPr>
        <p:spPr bwMode="auto">
          <a:xfrm>
            <a:off x="3396566" y="6174336"/>
            <a:ext cx="394208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000" b="1" dirty="0">
                <a:solidFill>
                  <a:schemeClr val="tx1">
                    <a:lumMod val="50000"/>
                    <a:lumOff val="50000"/>
                  </a:schemeClr>
                </a:solidFill>
                <a:latin typeface="Arial" panose="020B0604020202020204" pitchFamily="34" charset="0"/>
                <a:ea typeface="微软雅黑" panose="020B0503020204020204" charset="-122"/>
              </a:rPr>
              <a:t>高危妊娠患者</a:t>
            </a:r>
            <a:r>
              <a:rPr lang="zh-CN" altLang="en-US" sz="5600" b="1" dirty="0">
                <a:solidFill>
                  <a:srgbClr val="25479B"/>
                </a:solidFill>
                <a:latin typeface="Arial" panose="020B0604020202020204" pitchFamily="34" charset="0"/>
                <a:ea typeface="微软雅黑" panose="020B0503020204020204" charset="-122"/>
              </a:rPr>
              <a:t>多</a:t>
            </a:r>
            <a:endParaRPr lang="zh-CN" altLang="en-US" sz="4000" b="1" dirty="0">
              <a:solidFill>
                <a:srgbClr val="25479B"/>
              </a:solidFill>
              <a:latin typeface="Arial" panose="020B0604020202020204" pitchFamily="34" charset="0"/>
              <a:ea typeface="微软雅黑" panose="020B0503020204020204" charset="-122"/>
            </a:endParaRPr>
          </a:p>
        </p:txBody>
      </p:sp>
      <p:sp>
        <p:nvSpPr>
          <p:cNvPr id="30" name="文本框 62"/>
          <p:cNvSpPr txBox="1">
            <a:spLocks noChangeArrowheads="1"/>
          </p:cNvSpPr>
          <p:nvPr/>
        </p:nvSpPr>
        <p:spPr bwMode="auto">
          <a:xfrm>
            <a:off x="8376920" y="6136640"/>
            <a:ext cx="619125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000" b="1" dirty="0">
                <a:solidFill>
                  <a:schemeClr val="tx1">
                    <a:lumMod val="50000"/>
                    <a:lumOff val="50000"/>
                  </a:schemeClr>
                </a:solidFill>
                <a:latin typeface="Arial" panose="020B0604020202020204" pitchFamily="34" charset="0"/>
                <a:ea typeface="微软雅黑" panose="020B0503020204020204" charset="-122"/>
              </a:rPr>
              <a:t>孕妇宫颈条件不成熟</a:t>
            </a:r>
            <a:r>
              <a:rPr lang="zh-CN" altLang="en-US" sz="5600" b="1" dirty="0">
                <a:solidFill>
                  <a:srgbClr val="25479B"/>
                </a:solidFill>
                <a:latin typeface="Arial" panose="020B0604020202020204" pitchFamily="34" charset="0"/>
                <a:ea typeface="微软雅黑" panose="020B0503020204020204" charset="-122"/>
              </a:rPr>
              <a:t>多</a:t>
            </a:r>
            <a:endParaRPr lang="zh-CN" altLang="en-US" sz="4000" b="1" dirty="0">
              <a:solidFill>
                <a:srgbClr val="25479B"/>
              </a:solidFill>
              <a:latin typeface="Arial" panose="020B0604020202020204" pitchFamily="34" charset="0"/>
              <a:ea typeface="微软雅黑" panose="020B0503020204020204" charset="-122"/>
            </a:endParaRPr>
          </a:p>
        </p:txBody>
      </p:sp>
      <p:cxnSp>
        <p:nvCxnSpPr>
          <p:cNvPr id="33" name="直接连接符 45"/>
          <p:cNvCxnSpPr>
            <a:cxnSpLocks noChangeShapeType="1"/>
          </p:cNvCxnSpPr>
          <p:nvPr/>
        </p:nvCxnSpPr>
        <p:spPr bwMode="auto">
          <a:xfrm>
            <a:off x="2980620" y="4752828"/>
            <a:ext cx="0" cy="2378762"/>
          </a:xfrm>
          <a:prstGeom prst="line">
            <a:avLst/>
          </a:prstGeom>
          <a:noFill/>
          <a:ln w="6350" cmpd="sng">
            <a:solidFill>
              <a:srgbClr val="6AC7DD"/>
            </a:solidFill>
            <a:prstDash val="sysDash"/>
            <a:round/>
          </a:ln>
          <a:extLst>
            <a:ext uri="{909E8E84-426E-40DD-AFC4-6F175D3DCCD1}">
              <a14:hiddenFill xmlns:a14="http://schemas.microsoft.com/office/drawing/2010/main">
                <a:noFill/>
              </a14:hiddenFill>
            </a:ext>
          </a:extLst>
        </p:spPr>
      </p:cxnSp>
      <p:cxnSp>
        <p:nvCxnSpPr>
          <p:cNvPr id="34" name="直接连接符 46"/>
          <p:cNvCxnSpPr>
            <a:cxnSpLocks noChangeShapeType="1"/>
          </p:cNvCxnSpPr>
          <p:nvPr/>
        </p:nvCxnSpPr>
        <p:spPr bwMode="auto">
          <a:xfrm>
            <a:off x="8158452" y="4752828"/>
            <a:ext cx="0" cy="2378762"/>
          </a:xfrm>
          <a:prstGeom prst="line">
            <a:avLst/>
          </a:prstGeom>
          <a:noFill/>
          <a:ln w="6350" cmpd="sng">
            <a:solidFill>
              <a:srgbClr val="6AC7DD"/>
            </a:solidFill>
            <a:prstDash val="sysDash"/>
            <a:round/>
          </a:ln>
          <a:extLst>
            <a:ext uri="{909E8E84-426E-40DD-AFC4-6F175D3DCCD1}">
              <a14:hiddenFill xmlns:a14="http://schemas.microsoft.com/office/drawing/2010/main">
                <a:noFill/>
              </a14:hiddenFill>
            </a:ext>
          </a:extLst>
        </p:spPr>
      </p:cxnSp>
      <p:cxnSp>
        <p:nvCxnSpPr>
          <p:cNvPr id="35" name="直接连接符 47"/>
          <p:cNvCxnSpPr>
            <a:cxnSpLocks noChangeShapeType="1"/>
          </p:cNvCxnSpPr>
          <p:nvPr/>
        </p:nvCxnSpPr>
        <p:spPr bwMode="auto">
          <a:xfrm>
            <a:off x="14980938" y="4770608"/>
            <a:ext cx="0" cy="2378762"/>
          </a:xfrm>
          <a:prstGeom prst="line">
            <a:avLst/>
          </a:prstGeom>
          <a:noFill/>
          <a:ln w="6350" cmpd="sng">
            <a:solidFill>
              <a:srgbClr val="6AC7DD"/>
            </a:solidFill>
            <a:prstDash val="sysDash"/>
            <a:round/>
          </a:ln>
          <a:extLst>
            <a:ext uri="{909E8E84-426E-40DD-AFC4-6F175D3DCCD1}">
              <a14:hiddenFill xmlns:a14="http://schemas.microsoft.com/office/drawing/2010/main">
                <a:noFill/>
              </a14:hiddenFill>
            </a:ext>
          </a:extLst>
        </p:spPr>
      </p:cxnSp>
      <p:pic>
        <p:nvPicPr>
          <p:cNvPr id="42" name="图片 4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05564" y="4537148"/>
            <a:ext cx="3523196" cy="1450728"/>
          </a:xfrm>
          <a:prstGeom prst="rect">
            <a:avLst/>
          </a:prstGeom>
        </p:spPr>
      </p:pic>
      <p:pic>
        <p:nvPicPr>
          <p:cNvPr id="43" name="图片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87132" y="4664934"/>
            <a:ext cx="1269868" cy="1269868"/>
          </a:xfrm>
          <a:prstGeom prst="rect">
            <a:avLst/>
          </a:prstGeom>
        </p:spPr>
      </p:pic>
      <p:sp>
        <p:nvSpPr>
          <p:cNvPr id="44" name="文本框 64"/>
          <p:cNvSpPr txBox="1">
            <a:spLocks noChangeArrowheads="1"/>
          </p:cNvSpPr>
          <p:nvPr/>
        </p:nvSpPr>
        <p:spPr bwMode="auto">
          <a:xfrm>
            <a:off x="15903510" y="6137232"/>
            <a:ext cx="363728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4000" b="1" dirty="0">
                <a:solidFill>
                  <a:schemeClr val="tx1">
                    <a:lumMod val="50000"/>
                    <a:lumOff val="50000"/>
                  </a:schemeClr>
                </a:solidFill>
                <a:latin typeface="Arial" panose="020B0604020202020204" pitchFamily="34" charset="0"/>
                <a:ea typeface="微软雅黑" panose="020B0503020204020204" charset="-122"/>
              </a:rPr>
              <a:t>引产手段</a:t>
            </a:r>
            <a:r>
              <a:rPr lang="zh-CN" altLang="en-US" sz="5600" b="1" dirty="0">
                <a:solidFill>
                  <a:srgbClr val="25479B"/>
                </a:solidFill>
                <a:latin typeface="Arial" panose="020B0604020202020204" pitchFamily="34" charset="0"/>
                <a:ea typeface="微软雅黑" panose="020B0503020204020204" charset="-122"/>
              </a:rPr>
              <a:t>单一</a:t>
            </a:r>
            <a:endParaRPr lang="zh-CN" altLang="en-US" sz="4800" b="1" dirty="0">
              <a:solidFill>
                <a:srgbClr val="25479B"/>
              </a:solidFill>
              <a:latin typeface="Arial" panose="020B0604020202020204" pitchFamily="34" charset="0"/>
              <a:ea typeface="微软雅黑" panose="020B0503020204020204" charset="-122"/>
            </a:endParaRPr>
          </a:p>
        </p:txBody>
      </p:sp>
      <p:cxnSp>
        <p:nvCxnSpPr>
          <p:cNvPr id="45" name="直接连接符 48"/>
          <p:cNvCxnSpPr>
            <a:cxnSpLocks noChangeShapeType="1"/>
          </p:cNvCxnSpPr>
          <p:nvPr/>
        </p:nvCxnSpPr>
        <p:spPr bwMode="auto">
          <a:xfrm>
            <a:off x="20462356" y="4695658"/>
            <a:ext cx="0" cy="2378762"/>
          </a:xfrm>
          <a:prstGeom prst="line">
            <a:avLst/>
          </a:prstGeom>
          <a:noFill/>
          <a:ln w="6350" cmpd="sng">
            <a:solidFill>
              <a:srgbClr val="6AC7DD"/>
            </a:solidFill>
            <a:prstDash val="sysDash"/>
            <a:round/>
          </a:ln>
          <a:extLst>
            <a:ext uri="{909E8E84-426E-40DD-AFC4-6F175D3DCCD1}">
              <a14:hiddenFill xmlns:a14="http://schemas.microsoft.com/office/drawing/2010/main">
                <a:noFill/>
              </a14:hiddenFill>
            </a:ext>
          </a:extLst>
        </p:spPr>
      </p:cxnSp>
      <p:sp>
        <p:nvSpPr>
          <p:cNvPr id="53" name="文本框 52"/>
          <p:cNvSpPr txBox="1"/>
          <p:nvPr/>
        </p:nvSpPr>
        <p:spPr>
          <a:xfrm>
            <a:off x="1378272" y="588392"/>
            <a:ext cx="1682750" cy="1198880"/>
          </a:xfrm>
          <a:prstGeom prst="rect">
            <a:avLst/>
          </a:prstGeom>
          <a:noFill/>
        </p:spPr>
        <p:txBody>
          <a:bodyPr wrap="square" rtlCol="0">
            <a:spAutoFit/>
          </a:bodyPr>
          <a:lstStyle/>
          <a:p>
            <a:r>
              <a:rPr lang="en-US" altLang="zh-CN" sz="7200" b="1" dirty="0">
                <a:solidFill>
                  <a:schemeClr val="bg1"/>
                </a:solidFill>
                <a:latin typeface="微软雅黑" panose="020B0503020204020204" charset="-122"/>
                <a:ea typeface="微软雅黑" panose="020B0503020204020204" charset="-122"/>
              </a:rPr>
              <a:t>01</a:t>
            </a:r>
            <a:endParaRPr lang="en-US" altLang="zh-CN" sz="7200" b="1" dirty="0">
              <a:solidFill>
                <a:schemeClr val="bg1"/>
              </a:solidFill>
              <a:latin typeface="微软雅黑" panose="020B0503020204020204" charset="-122"/>
              <a:ea typeface="微软雅黑" panose="020B0503020204020204" charset="-122"/>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0506" y="4456720"/>
            <a:ext cx="1679894" cy="1679894"/>
          </a:xfrm>
          <a:prstGeom prst="rect">
            <a:avLst/>
          </a:prstGeom>
        </p:spPr>
      </p:pic>
      <p:sp>
        <p:nvSpPr>
          <p:cNvPr id="6" name="文本框 5"/>
          <p:cNvSpPr txBox="1"/>
          <p:nvPr/>
        </p:nvSpPr>
        <p:spPr>
          <a:xfrm>
            <a:off x="5463540" y="2997200"/>
            <a:ext cx="12515850" cy="706755"/>
          </a:xfrm>
          <a:prstGeom prst="rect">
            <a:avLst/>
          </a:prstGeom>
          <a:noFill/>
        </p:spPr>
        <p:txBody>
          <a:bodyPr wrap="square" rtlCol="0">
            <a:spAutoFit/>
          </a:bodyPr>
          <a:p>
            <a:r>
              <a:rPr lang="zh-CN" altLang="en-US" sz="4000" dirty="0">
                <a:ln>
                  <a:noFill/>
                </a:ln>
                <a:effectLst/>
                <a:latin typeface="微软雅黑" panose="020B0503020204020204" charset="-122"/>
                <a:ea typeface="微软雅黑" panose="020B0503020204020204" charset="-122"/>
                <a:cs typeface="Times New Roman" panose="02020603050405020304" pitchFamily="18" charset="0"/>
                <a:sym typeface="+mn-ea"/>
              </a:rPr>
              <a:t>妊娠足月（从妊娠第</a:t>
            </a:r>
            <a:r>
              <a:rPr lang="en-US" altLang="zh-CN" sz="4000" dirty="0">
                <a:ln>
                  <a:noFill/>
                </a:ln>
                <a:effectLst/>
                <a:latin typeface="微软雅黑" panose="020B0503020204020204" charset="-122"/>
                <a:ea typeface="微软雅黑" panose="020B0503020204020204" charset="-122"/>
                <a:cs typeface="Times New Roman" panose="02020603050405020304" pitchFamily="18" charset="0"/>
                <a:sym typeface="+mn-ea"/>
              </a:rPr>
              <a:t>37</a:t>
            </a:r>
            <a:r>
              <a:rPr lang="zh-CN" altLang="en-US" sz="4000" dirty="0">
                <a:ln>
                  <a:noFill/>
                </a:ln>
                <a:effectLst/>
                <a:latin typeface="微软雅黑" panose="020B0503020204020204" charset="-122"/>
                <a:ea typeface="微软雅黑" panose="020B0503020204020204" charset="-122"/>
                <a:cs typeface="Times New Roman" panose="02020603050405020304" pitchFamily="18" charset="0"/>
                <a:sym typeface="+mn-ea"/>
              </a:rPr>
              <a:t>周开始）时促宫颈成熟和引产</a:t>
            </a:r>
            <a:endParaRPr lang="zh-CN" altLang="en-US" sz="4000" dirty="0">
              <a:ln>
                <a:noFill/>
              </a:ln>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250" name="线条"/>
          <p:cNvSpPr/>
          <p:nvPr/>
        </p:nvSpPr>
        <p:spPr>
          <a:xfrm flipV="1">
            <a:off x="1543089" y="13184985"/>
            <a:ext cx="18288618" cy="2"/>
          </a:xfrm>
          <a:prstGeom prst="line">
            <a:avLst/>
          </a:prstGeom>
          <a:ln w="38100" cap="rnd">
            <a:solidFill>
              <a:srgbClr val="000000"/>
            </a:solidFill>
            <a:custDash>
              <a:ds d="100000" sp="200000"/>
            </a:custDash>
            <a:miter lim="400000"/>
          </a:ln>
        </p:spPr>
        <p:txBody>
          <a:bodyPr lIns="45718" tIns="45718" rIns="45718" bIns="45718"/>
          <a:lstStyle/>
          <a:p/>
        </p:txBody>
      </p:sp>
      <p:pic>
        <p:nvPicPr>
          <p:cNvPr id="251" name="图像" descr="图像"/>
          <p:cNvPicPr>
            <a:picLocks noChangeAspect="1"/>
          </p:cNvPicPr>
          <p:nvPr/>
        </p:nvPicPr>
        <p:blipFill>
          <a:blip r:embed="rId4"/>
          <a:stretch>
            <a:fillRect/>
          </a:stretch>
        </p:blipFill>
        <p:spPr>
          <a:xfrm>
            <a:off x="20232701" y="12576424"/>
            <a:ext cx="2604137" cy="720404"/>
          </a:xfrm>
          <a:prstGeom prst="rect">
            <a:avLst/>
          </a:prstGeom>
          <a:ln w="12700">
            <a:miter lim="400000"/>
            <a:headEnd/>
            <a:tailEnd/>
          </a:ln>
        </p:spPr>
      </p:pic>
      <p:sp>
        <p:nvSpPr>
          <p:cNvPr id="2" name="圆: 空心 80"/>
          <p:cNvSpPr/>
          <p:nvPr/>
        </p:nvSpPr>
        <p:spPr>
          <a:xfrm>
            <a:off x="1101055" y="741548"/>
            <a:ext cx="1810511" cy="181051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903" y="10800"/>
                </a:moveTo>
                <a:cubicBezTo>
                  <a:pt x="3903" y="14609"/>
                  <a:pt x="6991" y="17697"/>
                  <a:pt x="10800" y="17697"/>
                </a:cubicBezTo>
                <a:cubicBezTo>
                  <a:pt x="14609" y="17697"/>
                  <a:pt x="17697" y="14609"/>
                  <a:pt x="17697" y="10800"/>
                </a:cubicBezTo>
                <a:cubicBezTo>
                  <a:pt x="17697" y="6991"/>
                  <a:pt x="14609" y="3903"/>
                  <a:pt x="10800" y="3903"/>
                </a:cubicBezTo>
                <a:cubicBezTo>
                  <a:pt x="6991" y="3903"/>
                  <a:pt x="3903" y="6991"/>
                  <a:pt x="3903" y="10800"/>
                </a:cubicBezTo>
                <a:close/>
              </a:path>
            </a:pathLst>
          </a:custGeom>
          <a:gradFill>
            <a:gsLst>
              <a:gs pos="798">
                <a:srgbClr val="006CFF">
                  <a:alpha val="66000"/>
                </a:srgbClr>
              </a:gs>
              <a:gs pos="57411">
                <a:srgbClr val="1D67FF">
                  <a:alpha val="12775"/>
                </a:srgbClr>
              </a:gs>
              <a:gs pos="71000">
                <a:srgbClr val="3B92FB">
                  <a:alpha val="0"/>
                </a:srgbClr>
              </a:gs>
            </a:gsLst>
            <a:lin ang="2700000"/>
          </a:gradFill>
          <a:ln w="12700">
            <a:miter lim="400000"/>
          </a:ln>
        </p:spPr>
        <p:txBody>
          <a:bodyPr lIns="45719" rIns="45719" anchor="ctr"/>
          <a:lstStyle/>
          <a:p>
            <a:pPr defTabSz="914400">
              <a:defRPr sz="1800">
                <a:solidFill>
                  <a:srgbClr val="000000"/>
                </a:solidFill>
                <a:latin typeface="思源黑体 CN Normal"/>
                <a:ea typeface="思源黑体 CN Normal"/>
                <a:cs typeface="思源黑体 CN Normal"/>
                <a:sym typeface="思源黑体 CN Normal"/>
              </a:defRPr>
            </a:pPr>
            <a:endParaRPr sz="2400"/>
          </a:p>
        </p:txBody>
      </p:sp>
      <p:sp>
        <p:nvSpPr>
          <p:cNvPr id="7" name="矩形 15"/>
          <p:cNvSpPr txBox="1"/>
          <p:nvPr/>
        </p:nvSpPr>
        <p:spPr>
          <a:xfrm>
            <a:off x="2134916" y="1446893"/>
            <a:ext cx="5813425" cy="830580"/>
          </a:xfrm>
          <a:prstGeom prst="rect">
            <a:avLst/>
          </a:prstGeom>
          <a:ln w="12700">
            <a:miter lim="400000"/>
          </a:ln>
        </p:spPr>
        <p:txBody>
          <a:bodyPr wrap="none" lIns="0" tIns="0" rIns="0" bIns="0">
            <a:spAutoFit/>
            <a:scene3d>
              <a:camera prst="orthographicFront"/>
              <a:lightRig rig="threePt" dir="t"/>
            </a:scene3d>
          </a:bodyPr>
          <a:lstStyle>
            <a:lvl1pPr algn="l" defTabSz="914400">
              <a:spcBef>
                <a:spcPts val="600"/>
              </a:spcBef>
              <a:defRPr sz="5000">
                <a:solidFill>
                  <a:srgbClr val="4A4A4A"/>
                </a:solidFill>
                <a:latin typeface="字小魂简雅黑"/>
                <a:ea typeface="字小魂简雅黑"/>
                <a:cs typeface="字小魂简雅黑"/>
                <a:sym typeface="字小魂简雅黑"/>
              </a:defRPr>
            </a:lvl1pPr>
          </a:lstStyle>
          <a:p>
            <a:pPr algn="l"/>
            <a:r>
              <a:rPr lang="zh-CN" sz="5400" b="1" dirty="0">
                <a:solidFill>
                  <a:srgbClr val="25479B"/>
                </a:solidFill>
                <a:latin typeface="微软雅黑" panose="020B0503020204020204" charset="-122"/>
                <a:ea typeface="微软雅黑" panose="020B0503020204020204" charset="-122"/>
                <a:cs typeface="微软雅黑" panose="020B0503020204020204" charset="-122"/>
                <a:sym typeface="+mn-ea"/>
              </a:rPr>
              <a:t>01 素米®基本信息</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7"/>
          <p:cNvSpPr/>
          <p:nvPr/>
        </p:nvSpPr>
        <p:spPr>
          <a:xfrm>
            <a:off x="2980690" y="9875520"/>
            <a:ext cx="18065750" cy="2463800"/>
          </a:xfrm>
          <a:prstGeom prst="roundRect">
            <a:avLst>
              <a:gd name="adj" fmla="val 50000"/>
            </a:avLst>
          </a:prstGeom>
          <a:solidFill>
            <a:srgbClr val="264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dirty="0">
              <a:ln>
                <a:noFill/>
              </a:ln>
              <a:solidFill>
                <a:srgbClr val="25479B"/>
              </a:solidFill>
              <a:effectLst/>
              <a:uLnTx/>
              <a:uFillTx/>
              <a:latin typeface="等线" panose="02010600030101010101" pitchFamily="2" charset="-122"/>
              <a:ea typeface="等线" panose="02010600030101010101" pitchFamily="2" charset="-122"/>
              <a:cs typeface="+mn-cs"/>
            </a:endParaRPr>
          </a:p>
        </p:txBody>
      </p:sp>
      <p:sp>
        <p:nvSpPr>
          <p:cNvPr id="11" name="文本框 10"/>
          <p:cNvSpPr txBox="1"/>
          <p:nvPr/>
        </p:nvSpPr>
        <p:spPr>
          <a:xfrm>
            <a:off x="1905000" y="1855470"/>
            <a:ext cx="1682750" cy="1198880"/>
          </a:xfrm>
          <a:prstGeom prst="rect">
            <a:avLst/>
          </a:prstGeom>
          <a:noFill/>
        </p:spPr>
        <p:txBody>
          <a:bodyPr wrap="square" rtlCol="0">
            <a:spAutoFit/>
          </a:bodyPr>
          <a:lstStyle/>
          <a:p>
            <a:r>
              <a:rPr lang="en-US" altLang="zh-CN" sz="7200" b="1">
                <a:solidFill>
                  <a:schemeClr val="bg1"/>
                </a:solidFill>
                <a:latin typeface="微软雅黑" panose="020B0503020204020204" charset="-122"/>
                <a:ea typeface="微软雅黑" panose="020B0503020204020204" charset="-122"/>
              </a:rPr>
              <a:t>01</a:t>
            </a:r>
            <a:endParaRPr lang="en-US" altLang="zh-CN" sz="7200" b="1">
              <a:solidFill>
                <a:schemeClr val="bg1"/>
              </a:solidFill>
              <a:latin typeface="微软雅黑" panose="020B0503020204020204" charset="-122"/>
              <a:ea typeface="微软雅黑" panose="020B0503020204020204" charset="-122"/>
            </a:endParaRPr>
          </a:p>
        </p:txBody>
      </p:sp>
      <p:sp>
        <p:nvSpPr>
          <p:cNvPr id="8" name="文本框 7"/>
          <p:cNvSpPr txBox="1"/>
          <p:nvPr/>
        </p:nvSpPr>
        <p:spPr>
          <a:xfrm>
            <a:off x="3418840" y="10142220"/>
            <a:ext cx="17142460" cy="1938020"/>
          </a:xfrm>
          <a:prstGeom prst="rect">
            <a:avLst/>
          </a:prstGeom>
          <a:noFill/>
        </p:spPr>
        <p:txBody>
          <a:bodyPr wrap="square" rtlCol="0">
            <a:spAutoFit/>
          </a:bodyPr>
          <a:lstStyle/>
          <a:p>
            <a:pPr algn="l"/>
            <a:r>
              <a:rPr b="1" dirty="0">
                <a:solidFill>
                  <a:schemeClr val="bg1"/>
                </a:solidFill>
                <a:latin typeface="+mj-ea"/>
                <a:ea typeface="+mj-ea"/>
              </a:rPr>
              <a:t>一项回顾性对比研究，在2003~2007年观察米索前列醇阴道放置与缩宫素静滴各1000例的引产效果及安全性，米索前列醇用药方案为阴道放置25ug，4-5小时用药一次，24小时最大剂量100ug。</a:t>
            </a:r>
            <a:endParaRPr b="1" dirty="0">
              <a:solidFill>
                <a:schemeClr val="bg1"/>
              </a:solidFill>
              <a:latin typeface="+mj-ea"/>
              <a:ea typeface="+mj-ea"/>
            </a:endParaRPr>
          </a:p>
          <a:p>
            <a:pPr algn="l"/>
            <a:r>
              <a:rPr b="1" dirty="0">
                <a:solidFill>
                  <a:schemeClr val="bg1"/>
                </a:solidFill>
                <a:latin typeface="+mj-ea"/>
                <a:ea typeface="+mj-ea"/>
              </a:rPr>
              <a:t>① 米索组1000例 ，其中初产妇833例 ，经产167例 ，年龄平均26岁 (20～35岁)，平均孕周 38．9周 (37 ～ 42”周 )；</a:t>
            </a:r>
            <a:endParaRPr b="1" dirty="0">
              <a:solidFill>
                <a:schemeClr val="bg1"/>
              </a:solidFill>
              <a:latin typeface="+mj-ea"/>
              <a:ea typeface="+mj-ea"/>
            </a:endParaRPr>
          </a:p>
          <a:p>
            <a:pPr algn="l"/>
            <a:r>
              <a:rPr b="1" dirty="0">
                <a:solidFill>
                  <a:schemeClr val="bg1"/>
                </a:solidFill>
                <a:latin typeface="+mj-ea"/>
                <a:ea typeface="+mj-ea"/>
              </a:rPr>
              <a:t>② 缩宫素组1000例 ,初产妇865例 ，经产妇135例 。平均年龄26岁 (23～ 45岁)，平均孕周 39．2周 (38“～41 ‘ 周 )。</a:t>
            </a:r>
            <a:endParaRPr b="1" dirty="0">
              <a:solidFill>
                <a:schemeClr val="bg1"/>
              </a:solidFill>
              <a:latin typeface="+mj-ea"/>
              <a:ea typeface="+mj-ea"/>
            </a:endParaRPr>
          </a:p>
          <a:p>
            <a:pPr algn="l"/>
            <a:r>
              <a:rPr b="1" dirty="0">
                <a:solidFill>
                  <a:schemeClr val="bg1"/>
                </a:solidFill>
                <a:latin typeface="+mj-ea"/>
                <a:ea typeface="+mj-ea"/>
              </a:rPr>
              <a:t>两组用药前宫颈评分（米索组3.1±2.2，缩宫素组4.1±2.2）并无显著差异，P＞0.05</a:t>
            </a:r>
            <a:endParaRPr b="1" dirty="0">
              <a:solidFill>
                <a:schemeClr val="bg1"/>
              </a:solidFill>
              <a:latin typeface="+mj-ea"/>
              <a:ea typeface="+mj-ea"/>
            </a:endParaRPr>
          </a:p>
        </p:txBody>
      </p:sp>
      <p:sp>
        <p:nvSpPr>
          <p:cNvPr id="23" name="文本框 22"/>
          <p:cNvSpPr txBox="1"/>
          <p:nvPr/>
        </p:nvSpPr>
        <p:spPr>
          <a:xfrm>
            <a:off x="1378272" y="588392"/>
            <a:ext cx="1682750" cy="1198880"/>
          </a:xfrm>
          <a:prstGeom prst="rect">
            <a:avLst/>
          </a:prstGeom>
          <a:noFill/>
        </p:spPr>
        <p:txBody>
          <a:bodyPr wrap="square" rtlCol="0">
            <a:spAutoFit/>
          </a:bodyPr>
          <a:lstStyle/>
          <a:p>
            <a:r>
              <a:rPr lang="en-US" altLang="zh-CN" sz="7200" b="1" dirty="0">
                <a:solidFill>
                  <a:schemeClr val="bg1"/>
                </a:solidFill>
                <a:latin typeface="微软雅黑" panose="020B0503020204020204" charset="-122"/>
                <a:ea typeface="微软雅黑" panose="020B0503020204020204" charset="-122"/>
              </a:rPr>
              <a:t>02</a:t>
            </a:r>
            <a:endParaRPr lang="en-US" altLang="zh-CN" sz="7200" b="1" dirty="0">
              <a:solidFill>
                <a:schemeClr val="bg1"/>
              </a:solidFill>
              <a:latin typeface="微软雅黑" panose="020B0503020204020204" charset="-122"/>
              <a:ea typeface="微软雅黑" panose="020B0503020204020204" charset="-122"/>
            </a:endParaRPr>
          </a:p>
        </p:txBody>
      </p:sp>
      <p:sp>
        <p:nvSpPr>
          <p:cNvPr id="24" name="文本框 23"/>
          <p:cNvSpPr txBox="1"/>
          <p:nvPr/>
        </p:nvSpPr>
        <p:spPr>
          <a:xfrm>
            <a:off x="708256" y="2541955"/>
            <a:ext cx="7060712" cy="1322070"/>
          </a:xfrm>
          <a:prstGeom prst="rect">
            <a:avLst/>
          </a:prstGeom>
          <a:noFill/>
        </p:spPr>
        <p:txBody>
          <a:bodyPr wrap="square" rtlCol="0">
            <a:spAutoFit/>
          </a:bodyPr>
          <a:lstStyle/>
          <a:p>
            <a:r>
              <a:rPr lang="zh-CN" altLang="zh-CN" sz="4000" b="1" dirty="0">
                <a:solidFill>
                  <a:srgbClr val="25479B"/>
                </a:solidFill>
              </a:rPr>
              <a:t>素米</a:t>
            </a:r>
            <a:r>
              <a:rPr lang="en-US" altLang="zh-CN" sz="4000" b="1" dirty="0">
                <a:solidFill>
                  <a:srgbClr val="25479B"/>
                </a:solidFill>
              </a:rPr>
              <a:t> </a:t>
            </a:r>
            <a:r>
              <a:rPr lang="zh-CN" altLang="zh-CN" sz="4000" b="1" dirty="0">
                <a:solidFill>
                  <a:srgbClr val="25479B"/>
                </a:solidFill>
              </a:rPr>
              <a:t>安全性优于</a:t>
            </a:r>
            <a:endParaRPr lang="en-US" altLang="zh-CN" sz="4000" b="1" dirty="0">
              <a:solidFill>
                <a:srgbClr val="25479B"/>
              </a:solidFill>
            </a:endParaRPr>
          </a:p>
          <a:p>
            <a:r>
              <a:rPr lang="zh-CN" altLang="zh-CN" sz="4000" b="1" dirty="0">
                <a:solidFill>
                  <a:srgbClr val="25479B"/>
                </a:solidFill>
              </a:rPr>
              <a:t>目录</a:t>
            </a:r>
            <a:r>
              <a:rPr lang="zh-CN" altLang="en-US" sz="4000" b="1" dirty="0">
                <a:solidFill>
                  <a:srgbClr val="25479B"/>
                </a:solidFill>
              </a:rPr>
              <a:t>内</a:t>
            </a:r>
            <a:r>
              <a:rPr lang="zh-CN" altLang="zh-CN" sz="4000" b="1" dirty="0">
                <a:solidFill>
                  <a:srgbClr val="25479B"/>
                </a:solidFill>
              </a:rPr>
              <a:t>同类药品</a:t>
            </a:r>
            <a:endParaRPr lang="zh-CN" altLang="zh-CN" sz="4000" b="1" dirty="0">
              <a:solidFill>
                <a:srgbClr val="25479B"/>
              </a:solidFill>
            </a:endParaRPr>
          </a:p>
        </p:txBody>
      </p:sp>
      <p:cxnSp>
        <p:nvCxnSpPr>
          <p:cNvPr id="25" name="直接连接符 49"/>
          <p:cNvCxnSpPr/>
          <p:nvPr/>
        </p:nvCxnSpPr>
        <p:spPr>
          <a:xfrm>
            <a:off x="1334068" y="3851546"/>
            <a:ext cx="6432762" cy="0"/>
          </a:xfrm>
          <a:prstGeom prst="line">
            <a:avLst/>
          </a:prstGeom>
          <a:ln>
            <a:solidFill>
              <a:srgbClr val="25479B"/>
            </a:solidFill>
          </a:ln>
        </p:spPr>
        <p:style>
          <a:lnRef idx="3">
            <a:schemeClr val="accent4"/>
          </a:lnRef>
          <a:fillRef idx="0">
            <a:schemeClr val="accent4"/>
          </a:fillRef>
          <a:effectRef idx="2">
            <a:schemeClr val="accent4"/>
          </a:effectRef>
          <a:fontRef idx="minor">
            <a:schemeClr val="tx1"/>
          </a:fontRef>
        </p:style>
      </p:cxnSp>
      <p:sp>
        <p:nvSpPr>
          <p:cNvPr id="9" name="文本框 4"/>
          <p:cNvSpPr txBox="1"/>
          <p:nvPr/>
        </p:nvSpPr>
        <p:spPr>
          <a:xfrm>
            <a:off x="11869444" y="3664918"/>
            <a:ext cx="2030028" cy="430888"/>
          </a:xfrm>
          <a:prstGeom prst="rect">
            <a:avLst/>
          </a:prstGeom>
          <a:solidFill>
            <a:schemeClr val="lt1"/>
          </a:solidFill>
          <a:ln w="9525" cmpd="sng">
            <a:solidFill>
              <a:schemeClr val="bg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zh-CN" altLang="en-US" sz="2800" b="1" dirty="0">
                <a:latin typeface="微软雅黑" panose="020B0503020204020204" charset="-122"/>
                <a:ea typeface="微软雅黑" panose="020B0503020204020204" charset="-122"/>
              </a:rPr>
              <a:t>*</a:t>
            </a:r>
            <a:r>
              <a:rPr lang="en-US" altLang="zh-CN" sz="2800" b="1" dirty="0">
                <a:latin typeface="微软雅黑" panose="020B0503020204020204" charset="-122"/>
                <a:ea typeface="微软雅黑" panose="020B0503020204020204" charset="-122"/>
              </a:rPr>
              <a:t>P</a:t>
            </a:r>
            <a:r>
              <a:rPr lang="zh-CN" altLang="en-US" sz="2800" b="1" dirty="0">
                <a:latin typeface="微软雅黑" panose="020B0503020204020204" charset="-122"/>
                <a:ea typeface="微软雅黑" panose="020B0503020204020204" charset="-122"/>
              </a:rPr>
              <a:t>＜</a:t>
            </a:r>
            <a:r>
              <a:rPr lang="en-US" altLang="zh-CN" sz="2800" b="1" dirty="0">
                <a:latin typeface="微软雅黑" panose="020B0503020204020204" charset="-122"/>
                <a:ea typeface="微软雅黑" panose="020B0503020204020204" charset="-122"/>
              </a:rPr>
              <a:t>0.05</a:t>
            </a:r>
            <a:endParaRPr lang="zh-CN" altLang="en-US" sz="2800" b="1" dirty="0">
              <a:latin typeface="微软雅黑" panose="020B0503020204020204" charset="-122"/>
              <a:ea typeface="微软雅黑" panose="020B0503020204020204" charset="-122"/>
            </a:endParaRPr>
          </a:p>
        </p:txBody>
      </p:sp>
      <p:sp>
        <p:nvSpPr>
          <p:cNvPr id="6" name="文本框 5"/>
          <p:cNvSpPr txBox="1"/>
          <p:nvPr/>
        </p:nvSpPr>
        <p:spPr>
          <a:xfrm>
            <a:off x="3420676" y="9238062"/>
            <a:ext cx="674704" cy="429895"/>
          </a:xfrm>
          <a:prstGeom prst="rect">
            <a:avLst/>
          </a:prstGeom>
          <a:noFill/>
        </p:spPr>
        <p:txBody>
          <a:bodyPr wrap="square" rtlCol="0">
            <a:spAutoFit/>
          </a:bodyPr>
          <a:lstStyle/>
          <a:p>
            <a:r>
              <a:rPr lang="en-US" altLang="zh-CN" sz="2200" dirty="0"/>
              <a:t>h</a:t>
            </a:r>
            <a:endParaRPr lang="zh-CN" altLang="en-US" sz="2200" dirty="0"/>
          </a:p>
        </p:txBody>
      </p:sp>
      <p:sp>
        <p:nvSpPr>
          <p:cNvPr id="7" name="文本框 6"/>
          <p:cNvSpPr txBox="1"/>
          <p:nvPr/>
        </p:nvSpPr>
        <p:spPr>
          <a:xfrm>
            <a:off x="4332302" y="9238062"/>
            <a:ext cx="2183908" cy="429895"/>
          </a:xfrm>
          <a:prstGeom prst="rect">
            <a:avLst/>
          </a:prstGeom>
          <a:noFill/>
        </p:spPr>
        <p:txBody>
          <a:bodyPr wrap="square" rtlCol="0">
            <a:spAutoFit/>
          </a:bodyPr>
          <a:lstStyle/>
          <a:p>
            <a:r>
              <a:rPr lang="zh-CN" altLang="en-US" sz="2200" b="1" dirty="0">
                <a:latin typeface="微软雅黑" panose="020B0503020204020204" charset="-122"/>
                <a:ea typeface="微软雅黑" panose="020B0503020204020204" charset="-122"/>
              </a:rPr>
              <a:t>诱发缩宫时间</a:t>
            </a:r>
            <a:endParaRPr lang="zh-CN" altLang="en-US" sz="2200" b="1" dirty="0">
              <a:latin typeface="微软雅黑" panose="020B0503020204020204" charset="-122"/>
              <a:ea typeface="微软雅黑" panose="020B0503020204020204" charset="-122"/>
            </a:endParaRPr>
          </a:p>
        </p:txBody>
      </p:sp>
      <p:sp>
        <p:nvSpPr>
          <p:cNvPr id="12" name="文本框 11"/>
          <p:cNvSpPr txBox="1"/>
          <p:nvPr/>
        </p:nvSpPr>
        <p:spPr>
          <a:xfrm>
            <a:off x="7162800" y="9249410"/>
            <a:ext cx="2739390" cy="429895"/>
          </a:xfrm>
          <a:prstGeom prst="rect">
            <a:avLst/>
          </a:prstGeom>
          <a:noFill/>
        </p:spPr>
        <p:txBody>
          <a:bodyPr wrap="square" rtlCol="0">
            <a:spAutoFit/>
          </a:bodyPr>
          <a:lstStyle/>
          <a:p>
            <a:pPr algn="ctr"/>
            <a:r>
              <a:rPr lang="zh-CN" altLang="en-US" sz="2200" b="1" dirty="0">
                <a:latin typeface="微软雅黑" panose="020B0503020204020204" charset="-122"/>
                <a:ea typeface="微软雅黑" panose="020B0503020204020204" charset="-122"/>
              </a:rPr>
              <a:t>用药至分娩时间</a:t>
            </a:r>
            <a:endParaRPr lang="zh-CN" altLang="en-US" sz="2200" b="1" dirty="0">
              <a:latin typeface="微软雅黑" panose="020B0503020204020204" charset="-122"/>
              <a:ea typeface="微软雅黑" panose="020B0503020204020204" charset="-122"/>
            </a:endParaRPr>
          </a:p>
        </p:txBody>
      </p:sp>
      <p:sp>
        <p:nvSpPr>
          <p:cNvPr id="13" name="文本框 12"/>
          <p:cNvSpPr txBox="1"/>
          <p:nvPr/>
        </p:nvSpPr>
        <p:spPr>
          <a:xfrm>
            <a:off x="10665410" y="9238062"/>
            <a:ext cx="1899820" cy="429895"/>
          </a:xfrm>
          <a:prstGeom prst="rect">
            <a:avLst/>
          </a:prstGeom>
          <a:noFill/>
        </p:spPr>
        <p:txBody>
          <a:bodyPr wrap="square" rtlCol="0">
            <a:spAutoFit/>
          </a:bodyPr>
          <a:lstStyle/>
          <a:p>
            <a:pPr algn="ctr"/>
            <a:r>
              <a:rPr lang="zh-CN" altLang="en-US" sz="2200" b="1" i="0" u="none" strike="noStrike" dirty="0">
                <a:solidFill>
                  <a:srgbClr val="000000"/>
                </a:solidFill>
                <a:effectLst/>
                <a:latin typeface="微软雅黑" panose="020B0503020204020204" charset="-122"/>
                <a:ea typeface="微软雅黑" panose="020B0503020204020204" charset="-122"/>
              </a:rPr>
              <a:t>阴道总产程</a:t>
            </a:r>
            <a:r>
              <a:rPr lang="zh-CN" altLang="en-US" sz="2200" b="1" dirty="0">
                <a:latin typeface="微软雅黑" panose="020B0503020204020204" charset="-122"/>
                <a:ea typeface="微软雅黑" panose="020B0503020204020204" charset="-122"/>
              </a:rPr>
              <a:t> </a:t>
            </a:r>
            <a:endParaRPr lang="zh-CN" altLang="en-US" sz="2200" b="1" dirty="0">
              <a:latin typeface="微软雅黑" panose="020B0503020204020204" charset="-122"/>
              <a:ea typeface="微软雅黑" panose="020B0503020204020204" charset="-122"/>
            </a:endParaRPr>
          </a:p>
        </p:txBody>
      </p:sp>
      <p:sp>
        <p:nvSpPr>
          <p:cNvPr id="15" name="文本框 14"/>
          <p:cNvSpPr txBox="1"/>
          <p:nvPr/>
        </p:nvSpPr>
        <p:spPr>
          <a:xfrm>
            <a:off x="17007210" y="9234344"/>
            <a:ext cx="1917576" cy="429895"/>
          </a:xfrm>
          <a:prstGeom prst="rect">
            <a:avLst/>
          </a:prstGeom>
          <a:noFill/>
        </p:spPr>
        <p:txBody>
          <a:bodyPr wrap="square" rtlCol="0">
            <a:spAutoFit/>
          </a:bodyPr>
          <a:lstStyle/>
          <a:p>
            <a:r>
              <a:rPr lang="zh-CN" altLang="en-US" sz="2200" b="1" dirty="0">
                <a:latin typeface="微软雅黑" panose="020B0503020204020204" charset="-122"/>
                <a:ea typeface="微软雅黑" panose="020B0503020204020204" charset="-122"/>
              </a:rPr>
              <a:t>引产成功率</a:t>
            </a:r>
            <a:endParaRPr lang="zh-CN" altLang="en-US" sz="2200" b="1" dirty="0">
              <a:latin typeface="微软雅黑" panose="020B0503020204020204" charset="-122"/>
              <a:ea typeface="微软雅黑" panose="020B0503020204020204" charset="-122"/>
            </a:endParaRPr>
          </a:p>
        </p:txBody>
      </p:sp>
      <p:sp>
        <p:nvSpPr>
          <p:cNvPr id="16" name="文本框 15"/>
          <p:cNvSpPr txBox="1"/>
          <p:nvPr/>
        </p:nvSpPr>
        <p:spPr>
          <a:xfrm>
            <a:off x="17573532" y="3880362"/>
            <a:ext cx="526070" cy="429895"/>
          </a:xfrm>
          <a:prstGeom prst="rect">
            <a:avLst/>
          </a:prstGeom>
          <a:noFill/>
        </p:spPr>
        <p:txBody>
          <a:bodyPr wrap="square" rtlCol="0">
            <a:spAutoFit/>
          </a:bodyPr>
          <a:lstStyle/>
          <a:p>
            <a:r>
              <a:rPr lang="zh-CN" altLang="en-US" sz="2200" dirty="0">
                <a:latin typeface="微软雅黑" panose="020B0503020204020204" charset="-122"/>
                <a:ea typeface="微软雅黑" panose="020B0503020204020204" charset="-122"/>
              </a:rPr>
              <a:t>*</a:t>
            </a:r>
            <a:endParaRPr lang="zh-CN" altLang="en-US" sz="2200" dirty="0"/>
          </a:p>
        </p:txBody>
      </p:sp>
      <p:sp>
        <p:nvSpPr>
          <p:cNvPr id="17" name="文本框 16"/>
          <p:cNvSpPr txBox="1"/>
          <p:nvPr/>
        </p:nvSpPr>
        <p:spPr>
          <a:xfrm>
            <a:off x="11294580" y="6596390"/>
            <a:ext cx="526070" cy="429895"/>
          </a:xfrm>
          <a:prstGeom prst="rect">
            <a:avLst/>
          </a:prstGeom>
          <a:noFill/>
        </p:spPr>
        <p:txBody>
          <a:bodyPr wrap="square" rtlCol="0">
            <a:spAutoFit/>
          </a:bodyPr>
          <a:lstStyle/>
          <a:p>
            <a:r>
              <a:rPr lang="zh-CN" altLang="en-US" sz="2200" dirty="0">
                <a:latin typeface="微软雅黑" panose="020B0503020204020204" charset="-122"/>
                <a:ea typeface="微软雅黑" panose="020B0503020204020204" charset="-122"/>
              </a:rPr>
              <a:t>*</a:t>
            </a:r>
            <a:endParaRPr lang="zh-CN" altLang="en-US" sz="2200" dirty="0"/>
          </a:p>
        </p:txBody>
      </p:sp>
      <p:sp>
        <p:nvSpPr>
          <p:cNvPr id="26" name="文本框 25"/>
          <p:cNvSpPr txBox="1"/>
          <p:nvPr/>
        </p:nvSpPr>
        <p:spPr>
          <a:xfrm>
            <a:off x="8139862" y="5579662"/>
            <a:ext cx="526070" cy="429895"/>
          </a:xfrm>
          <a:prstGeom prst="rect">
            <a:avLst/>
          </a:prstGeom>
          <a:noFill/>
        </p:spPr>
        <p:txBody>
          <a:bodyPr wrap="square" rtlCol="0">
            <a:spAutoFit/>
          </a:bodyPr>
          <a:lstStyle/>
          <a:p>
            <a:r>
              <a:rPr lang="zh-CN" altLang="en-US" sz="2200" dirty="0">
                <a:latin typeface="微软雅黑" panose="020B0503020204020204" charset="-122"/>
                <a:ea typeface="微软雅黑" panose="020B0503020204020204" charset="-122"/>
              </a:rPr>
              <a:t>*</a:t>
            </a:r>
            <a:endParaRPr lang="zh-CN" altLang="en-US" sz="2200" dirty="0"/>
          </a:p>
        </p:txBody>
      </p:sp>
      <p:sp>
        <p:nvSpPr>
          <p:cNvPr id="27" name="文本框 26"/>
          <p:cNvSpPr txBox="1"/>
          <p:nvPr/>
        </p:nvSpPr>
        <p:spPr>
          <a:xfrm>
            <a:off x="5161220" y="7199942"/>
            <a:ext cx="526070" cy="429895"/>
          </a:xfrm>
          <a:prstGeom prst="rect">
            <a:avLst/>
          </a:prstGeom>
          <a:noFill/>
        </p:spPr>
        <p:txBody>
          <a:bodyPr wrap="square" rtlCol="0">
            <a:spAutoFit/>
          </a:bodyPr>
          <a:lstStyle/>
          <a:p>
            <a:r>
              <a:rPr lang="zh-CN" altLang="en-US" sz="2200" dirty="0">
                <a:latin typeface="微软雅黑" panose="020B0503020204020204" charset="-122"/>
                <a:ea typeface="微软雅黑" panose="020B0503020204020204" charset="-122"/>
              </a:rPr>
              <a:t>*</a:t>
            </a:r>
            <a:endParaRPr lang="zh-CN" altLang="en-US" sz="2200" dirty="0"/>
          </a:p>
        </p:txBody>
      </p:sp>
      <p:sp>
        <p:nvSpPr>
          <p:cNvPr id="250" name="线条"/>
          <p:cNvSpPr/>
          <p:nvPr/>
        </p:nvSpPr>
        <p:spPr>
          <a:xfrm flipV="1">
            <a:off x="1543089" y="13113230"/>
            <a:ext cx="18288618" cy="2"/>
          </a:xfrm>
          <a:prstGeom prst="line">
            <a:avLst/>
          </a:prstGeom>
          <a:ln w="38100" cap="rnd">
            <a:solidFill>
              <a:srgbClr val="000000"/>
            </a:solidFill>
            <a:custDash>
              <a:ds d="100000" sp="200000"/>
            </a:custDash>
            <a:miter lim="400000"/>
          </a:ln>
        </p:spPr>
        <p:txBody>
          <a:bodyPr lIns="45718" tIns="45718" rIns="45718" bIns="45718"/>
          <a:lstStyle/>
          <a:p/>
        </p:txBody>
      </p:sp>
      <p:pic>
        <p:nvPicPr>
          <p:cNvPr id="251" name="图像" descr="图像"/>
          <p:cNvPicPr>
            <a:picLocks noChangeAspect="1"/>
          </p:cNvPicPr>
          <p:nvPr/>
        </p:nvPicPr>
        <p:blipFill>
          <a:blip r:embed="rId3"/>
          <a:stretch>
            <a:fillRect/>
          </a:stretch>
        </p:blipFill>
        <p:spPr>
          <a:xfrm>
            <a:off x="20232701" y="12504669"/>
            <a:ext cx="2604137" cy="720404"/>
          </a:xfrm>
          <a:prstGeom prst="rect">
            <a:avLst/>
          </a:prstGeom>
          <a:ln w="12700">
            <a:miter lim="400000"/>
            <a:headEnd/>
            <a:tailEnd/>
          </a:ln>
        </p:spPr>
      </p:pic>
      <p:sp>
        <p:nvSpPr>
          <p:cNvPr id="252" name="圆: 空心 80"/>
          <p:cNvSpPr/>
          <p:nvPr/>
        </p:nvSpPr>
        <p:spPr>
          <a:xfrm>
            <a:off x="1101055" y="741548"/>
            <a:ext cx="1810511" cy="181051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903" y="10800"/>
                </a:moveTo>
                <a:cubicBezTo>
                  <a:pt x="3903" y="14609"/>
                  <a:pt x="6991" y="17697"/>
                  <a:pt x="10800" y="17697"/>
                </a:cubicBezTo>
                <a:cubicBezTo>
                  <a:pt x="14609" y="17697"/>
                  <a:pt x="17697" y="14609"/>
                  <a:pt x="17697" y="10800"/>
                </a:cubicBezTo>
                <a:cubicBezTo>
                  <a:pt x="17697" y="6991"/>
                  <a:pt x="14609" y="3903"/>
                  <a:pt x="10800" y="3903"/>
                </a:cubicBezTo>
                <a:cubicBezTo>
                  <a:pt x="6991" y="3903"/>
                  <a:pt x="3903" y="6991"/>
                  <a:pt x="3903" y="10800"/>
                </a:cubicBezTo>
                <a:close/>
              </a:path>
            </a:pathLst>
          </a:custGeom>
          <a:gradFill>
            <a:gsLst>
              <a:gs pos="798">
                <a:srgbClr val="006CFF">
                  <a:alpha val="66000"/>
                </a:srgbClr>
              </a:gs>
              <a:gs pos="57411">
                <a:srgbClr val="1D67FF">
                  <a:alpha val="12775"/>
                </a:srgbClr>
              </a:gs>
              <a:gs pos="71000">
                <a:srgbClr val="3B92FB">
                  <a:alpha val="0"/>
                </a:srgbClr>
              </a:gs>
            </a:gsLst>
            <a:lin ang="2700000"/>
          </a:gradFill>
          <a:ln w="12700">
            <a:miter lim="400000"/>
          </a:ln>
        </p:spPr>
        <p:txBody>
          <a:bodyPr lIns="45719" rIns="45719" anchor="ctr"/>
          <a:lstStyle/>
          <a:p>
            <a:pPr defTabSz="914400">
              <a:defRPr sz="1800">
                <a:solidFill>
                  <a:srgbClr val="000000"/>
                </a:solidFill>
                <a:latin typeface="思源黑体 CN Normal"/>
                <a:ea typeface="思源黑体 CN Normal"/>
                <a:cs typeface="思源黑体 CN Normal"/>
                <a:sym typeface="思源黑体 CN Normal"/>
              </a:defRPr>
            </a:pPr>
            <a:endParaRPr sz="2400"/>
          </a:p>
        </p:txBody>
      </p:sp>
      <p:sp>
        <p:nvSpPr>
          <p:cNvPr id="253" name="矩形 15"/>
          <p:cNvSpPr txBox="1"/>
          <p:nvPr/>
        </p:nvSpPr>
        <p:spPr>
          <a:xfrm>
            <a:off x="2134916" y="1446893"/>
            <a:ext cx="5127625" cy="830580"/>
          </a:xfrm>
          <a:prstGeom prst="rect">
            <a:avLst/>
          </a:prstGeom>
          <a:ln w="12700">
            <a:miter lim="400000"/>
          </a:ln>
        </p:spPr>
        <p:txBody>
          <a:bodyPr wrap="none" lIns="0" tIns="0" rIns="0" bIns="0">
            <a:spAutoFit/>
            <a:scene3d>
              <a:camera prst="orthographicFront"/>
              <a:lightRig rig="threePt" dir="t"/>
            </a:scene3d>
          </a:bodyPr>
          <a:lstStyle>
            <a:lvl1pPr algn="l" defTabSz="914400">
              <a:spcBef>
                <a:spcPts val="600"/>
              </a:spcBef>
              <a:defRPr sz="5000">
                <a:solidFill>
                  <a:srgbClr val="4A4A4A"/>
                </a:solidFill>
                <a:latin typeface="字小魂简雅黑"/>
                <a:ea typeface="字小魂简雅黑"/>
                <a:cs typeface="字小魂简雅黑"/>
                <a:sym typeface="字小魂简雅黑"/>
              </a:defRPr>
            </a:lvl1pPr>
          </a:lstStyle>
          <a:p>
            <a:pPr algn="l"/>
            <a:r>
              <a:rPr lang="zh-CN" sz="5400" b="1" dirty="0">
                <a:solidFill>
                  <a:srgbClr val="25479B"/>
                </a:solidFill>
                <a:latin typeface="微软雅黑" panose="020B0503020204020204" charset="-122"/>
                <a:ea typeface="微软雅黑" panose="020B0503020204020204" charset="-122"/>
                <a:cs typeface="微软雅黑" panose="020B0503020204020204" charset="-122"/>
                <a:sym typeface="+mn-ea"/>
              </a:rPr>
              <a:t>02 素米®安全性</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graphicFrame>
        <p:nvGraphicFramePr>
          <p:cNvPr id="4" name="图表 3"/>
          <p:cNvGraphicFramePr/>
          <p:nvPr/>
        </p:nvGraphicFramePr>
        <p:xfrm>
          <a:off x="3551555" y="4396740"/>
          <a:ext cx="9458960" cy="463359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0" name="图表 9"/>
          <p:cNvGraphicFramePr/>
          <p:nvPr/>
        </p:nvGraphicFramePr>
        <p:xfrm>
          <a:off x="14208760" y="4770120"/>
          <a:ext cx="7272020" cy="3756660"/>
        </p:xfrm>
        <a:graphic>
          <a:graphicData uri="http://schemas.openxmlformats.org/drawingml/2006/chart">
            <c:chart xmlns:c="http://schemas.openxmlformats.org/drawingml/2006/chart" xmlns:r="http://schemas.openxmlformats.org/officeDocument/2006/relationships" r:id="rId2"/>
          </a:graphicData>
        </a:graphic>
      </p:graphicFrame>
      <p:sp>
        <p:nvSpPr>
          <p:cNvPr id="2" name="文本框 1"/>
          <p:cNvSpPr txBox="1"/>
          <p:nvPr/>
        </p:nvSpPr>
        <p:spPr>
          <a:xfrm>
            <a:off x="8665845" y="12618720"/>
            <a:ext cx="7926070" cy="337185"/>
          </a:xfrm>
          <a:prstGeom prst="rect">
            <a:avLst/>
          </a:prstGeom>
          <a:noFill/>
        </p:spPr>
        <p:txBody>
          <a:bodyPr wrap="square" rtlCol="0">
            <a:spAutoFit/>
          </a:bodyPr>
          <a:p>
            <a:r>
              <a:rPr lang="zh-CN" altLang="en-US" sz="1600" dirty="0">
                <a:latin typeface="微软雅黑" panose="020B0503020204020204" charset="-122"/>
                <a:ea typeface="微软雅黑" panose="020B0503020204020204" charset="-122"/>
              </a:rPr>
              <a:t>高珊，</a:t>
            </a:r>
            <a:r>
              <a:rPr lang="en-US" altLang="zh-CN" sz="1600" dirty="0">
                <a:latin typeface="微软雅黑" panose="020B0503020204020204" charset="-122"/>
                <a:ea typeface="微软雅黑" panose="020B0503020204020204" charset="-122"/>
              </a:rPr>
              <a:t> </a:t>
            </a:r>
            <a:r>
              <a:rPr lang="en-US" altLang="zh-CN" sz="1600" b="0" i="0" dirty="0">
                <a:solidFill>
                  <a:srgbClr val="333333"/>
                </a:solidFill>
                <a:effectLst/>
                <a:latin typeface="微软雅黑" panose="020B0503020204020204" charset="-122"/>
                <a:ea typeface="微软雅黑" panose="020B0503020204020204" charset="-122"/>
              </a:rPr>
              <a:t>Chinese Journal of Clinical Obstetrics and Gynecology</a:t>
            </a:r>
            <a:r>
              <a:rPr lang="en-US" altLang="zh-CN" sz="1600" dirty="0">
                <a:latin typeface="微软雅黑" panose="020B0503020204020204" charset="-122"/>
                <a:ea typeface="微软雅黑" panose="020B0503020204020204" charset="-122"/>
              </a:rPr>
              <a:t>.2008;9(1):59-60 </a:t>
            </a:r>
            <a:endParaRPr lang="en-US" altLang="zh-CN" sz="1600" dirty="0">
              <a:latin typeface="微软雅黑" panose="020B0503020204020204" charset="-122"/>
              <a:ea typeface="微软雅黑" panose="020B0503020204020204"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905000" y="1855470"/>
            <a:ext cx="1682750" cy="1198880"/>
          </a:xfrm>
          <a:prstGeom prst="rect">
            <a:avLst/>
          </a:prstGeom>
          <a:noFill/>
        </p:spPr>
        <p:txBody>
          <a:bodyPr wrap="square" rtlCol="0">
            <a:spAutoFit/>
          </a:bodyPr>
          <a:lstStyle/>
          <a:p>
            <a:r>
              <a:rPr lang="en-US" altLang="zh-CN" sz="7200" b="1">
                <a:solidFill>
                  <a:schemeClr val="bg1"/>
                </a:solidFill>
                <a:latin typeface="微软雅黑" panose="020B0503020204020204" charset="-122"/>
                <a:ea typeface="微软雅黑" panose="020B0503020204020204" charset="-122"/>
              </a:rPr>
              <a:t>01</a:t>
            </a:r>
            <a:endParaRPr lang="en-US" altLang="zh-CN" sz="7200" b="1">
              <a:solidFill>
                <a:schemeClr val="bg1"/>
              </a:solidFill>
              <a:latin typeface="微软雅黑" panose="020B0503020204020204" charset="-122"/>
              <a:ea typeface="微软雅黑" panose="020B0503020204020204" charset="-122"/>
            </a:endParaRPr>
          </a:p>
        </p:txBody>
      </p:sp>
      <p:sp>
        <p:nvSpPr>
          <p:cNvPr id="23" name="文本框 22"/>
          <p:cNvSpPr txBox="1"/>
          <p:nvPr/>
        </p:nvSpPr>
        <p:spPr>
          <a:xfrm>
            <a:off x="1378272" y="588392"/>
            <a:ext cx="1682750" cy="1198880"/>
          </a:xfrm>
          <a:prstGeom prst="rect">
            <a:avLst/>
          </a:prstGeom>
          <a:noFill/>
        </p:spPr>
        <p:txBody>
          <a:bodyPr wrap="square" rtlCol="0">
            <a:spAutoFit/>
          </a:bodyPr>
          <a:lstStyle/>
          <a:p>
            <a:r>
              <a:rPr lang="en-US" altLang="zh-CN" sz="7200" b="1" dirty="0">
                <a:solidFill>
                  <a:schemeClr val="bg1"/>
                </a:solidFill>
                <a:latin typeface="微软雅黑" panose="020B0503020204020204" charset="-122"/>
                <a:ea typeface="微软雅黑" panose="020B0503020204020204" charset="-122"/>
              </a:rPr>
              <a:t>02</a:t>
            </a:r>
            <a:endParaRPr lang="en-US" altLang="zh-CN" sz="7200" b="1" dirty="0">
              <a:solidFill>
                <a:schemeClr val="bg1"/>
              </a:solidFill>
              <a:latin typeface="微软雅黑" panose="020B0503020204020204" charset="-122"/>
              <a:ea typeface="微软雅黑" panose="020B0503020204020204" charset="-122"/>
            </a:endParaRPr>
          </a:p>
        </p:txBody>
      </p:sp>
      <p:sp>
        <p:nvSpPr>
          <p:cNvPr id="24" name="文本框 23"/>
          <p:cNvSpPr txBox="1"/>
          <p:nvPr/>
        </p:nvSpPr>
        <p:spPr>
          <a:xfrm>
            <a:off x="1139190" y="2470150"/>
            <a:ext cx="9619615" cy="1076325"/>
          </a:xfrm>
          <a:prstGeom prst="rect">
            <a:avLst/>
          </a:prstGeom>
          <a:noFill/>
        </p:spPr>
        <p:txBody>
          <a:bodyPr wrap="square" rtlCol="0">
            <a:spAutoFit/>
          </a:bodyPr>
          <a:lstStyle/>
          <a:p>
            <a:pPr algn="l"/>
            <a:r>
              <a:rPr altLang="zh-CN" sz="3200" b="1" dirty="0">
                <a:solidFill>
                  <a:srgbClr val="25479B"/>
                </a:solidFill>
              </a:rPr>
              <a:t>素米®米索前列醇阴道片25μg引产</a:t>
            </a:r>
            <a:endParaRPr altLang="zh-CN" sz="3200" b="1" dirty="0">
              <a:solidFill>
                <a:srgbClr val="25479B"/>
              </a:solidFill>
            </a:endParaRPr>
          </a:p>
          <a:p>
            <a:pPr algn="l"/>
            <a:r>
              <a:rPr altLang="zh-CN" sz="3200" b="1" dirty="0">
                <a:solidFill>
                  <a:srgbClr val="25479B"/>
                </a:solidFill>
              </a:rPr>
              <a:t>不良反应与安慰剂相似，安全性好</a:t>
            </a:r>
            <a:endParaRPr altLang="zh-CN" sz="3200" b="1" dirty="0">
              <a:solidFill>
                <a:srgbClr val="25479B"/>
              </a:solidFill>
            </a:endParaRPr>
          </a:p>
        </p:txBody>
      </p:sp>
      <p:cxnSp>
        <p:nvCxnSpPr>
          <p:cNvPr id="25" name="直接连接符 49"/>
          <p:cNvCxnSpPr/>
          <p:nvPr/>
        </p:nvCxnSpPr>
        <p:spPr>
          <a:xfrm>
            <a:off x="1334068" y="3636281"/>
            <a:ext cx="6432762" cy="0"/>
          </a:xfrm>
          <a:prstGeom prst="line">
            <a:avLst/>
          </a:prstGeom>
          <a:ln>
            <a:solidFill>
              <a:srgbClr val="25479B"/>
            </a:solidFill>
          </a:ln>
        </p:spPr>
        <p:style>
          <a:lnRef idx="3">
            <a:schemeClr val="accent4"/>
          </a:lnRef>
          <a:fillRef idx="0">
            <a:schemeClr val="accent4"/>
          </a:fillRef>
          <a:effectRef idx="2">
            <a:schemeClr val="accent4"/>
          </a:effectRef>
          <a:fontRef idx="minor">
            <a:schemeClr val="tx1"/>
          </a:fontRef>
        </p:style>
      </p:cxnSp>
      <p:graphicFrame>
        <p:nvGraphicFramePr>
          <p:cNvPr id="4" name="表格 4"/>
          <p:cNvGraphicFramePr>
            <a:graphicFrameLocks noGrp="1"/>
          </p:cNvGraphicFramePr>
          <p:nvPr>
            <p:custDataLst>
              <p:tags r:id="rId1"/>
            </p:custDataLst>
          </p:nvPr>
        </p:nvGraphicFramePr>
        <p:xfrm>
          <a:off x="1302385" y="3817620"/>
          <a:ext cx="14167485" cy="8964930"/>
        </p:xfrm>
        <a:graphic>
          <a:graphicData uri="http://schemas.openxmlformats.org/drawingml/2006/table">
            <a:tbl>
              <a:tblPr firstRow="1" bandRow="1">
                <a:tableStyleId>{5C22544A-7EE6-4342-B048-85BDC9FD1C3A}</a:tableStyleId>
              </a:tblPr>
              <a:tblGrid>
                <a:gridCol w="4961255"/>
                <a:gridCol w="3613785"/>
                <a:gridCol w="3531870"/>
                <a:gridCol w="767715"/>
                <a:gridCol w="1292860"/>
              </a:tblGrid>
              <a:tr h="1040130">
                <a:tc>
                  <a:txBody>
                    <a:bodyPr/>
                    <a:p>
                      <a:pPr algn="ctr" fontAlgn="ct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p>
                      <a:pPr algn="ctr" fontAlgn="ctr"/>
                      <a:r>
                        <a:rPr lang="zh-CN" altLang="en-US" sz="3200" b="1" i="0" u="none" strike="noStrike" dirty="0">
                          <a:solidFill>
                            <a:srgbClr val="A35DB5"/>
                          </a:solidFill>
                          <a:effectLst/>
                          <a:latin typeface="微软雅黑" panose="020B0503020204020204" charset="-122"/>
                          <a:ea typeface="微软雅黑" panose="020B0503020204020204" charset="-122"/>
                        </a:rPr>
                        <a:t>素米</a:t>
                      </a:r>
                      <a:r>
                        <a:rPr lang="en-US" altLang="zh-CN" sz="3200" b="1" i="0" u="none" strike="noStrike" baseline="30000" dirty="0">
                          <a:solidFill>
                            <a:srgbClr val="A35DB5"/>
                          </a:solidFill>
                          <a:effectLst/>
                          <a:latin typeface="微软雅黑" panose="020B0503020204020204" charset="-122"/>
                          <a:ea typeface="微软雅黑" panose="020B0503020204020204" charset="-122"/>
                        </a:rPr>
                        <a:t>®</a:t>
                      </a:r>
                      <a:r>
                        <a:rPr lang="zh-CN" altLang="en-US" sz="3200" b="1" i="0" u="none" strike="noStrike" dirty="0">
                          <a:solidFill>
                            <a:srgbClr val="000000"/>
                          </a:solidFill>
                          <a:effectLst/>
                          <a:latin typeface="微软雅黑" panose="020B0503020204020204" charset="-122"/>
                          <a:ea typeface="微软雅黑" panose="020B0503020204020204" charset="-122"/>
                        </a:rPr>
                        <a:t>（</a:t>
                      </a:r>
                      <a:r>
                        <a:rPr lang="en-US" altLang="zh-CN" sz="3200" b="1" i="0" u="none" strike="noStrike" dirty="0">
                          <a:solidFill>
                            <a:srgbClr val="000000"/>
                          </a:solidFill>
                          <a:effectLst/>
                          <a:latin typeface="微软雅黑" panose="020B0503020204020204" charset="-122"/>
                          <a:ea typeface="微软雅黑" panose="020B0503020204020204" charset="-122"/>
                        </a:rPr>
                        <a:t>n=173</a:t>
                      </a:r>
                      <a:r>
                        <a:rPr lang="zh-CN" altLang="en-US" sz="3200" b="1" i="0" u="none" strike="noStrike" dirty="0">
                          <a:solidFill>
                            <a:srgbClr val="000000"/>
                          </a:solidFill>
                          <a:effectLst/>
                          <a:latin typeface="微软雅黑" panose="020B0503020204020204" charset="-122"/>
                          <a:ea typeface="微软雅黑" panose="020B0503020204020204" charset="-122"/>
                        </a:rPr>
                        <a:t>）</a:t>
                      </a:r>
                      <a:endParaRPr lang="zh-CN" altLang="en-US" sz="3200" b="1"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p>
                      <a:pPr algn="ctr" fontAlgn="ctr"/>
                      <a:r>
                        <a:rPr lang="zh-CN" altLang="en-US" sz="3200" b="1" i="0" u="none" strike="noStrike" dirty="0">
                          <a:solidFill>
                            <a:srgbClr val="000000"/>
                          </a:solidFill>
                          <a:effectLst/>
                          <a:latin typeface="微软雅黑" panose="020B0503020204020204" charset="-122"/>
                          <a:ea typeface="微软雅黑" panose="020B0503020204020204" charset="-122"/>
                        </a:rPr>
                        <a:t>安慰剂（</a:t>
                      </a:r>
                      <a:r>
                        <a:rPr lang="en-US" altLang="zh-CN" sz="3200" b="1" i="0" u="none" strike="noStrike" dirty="0">
                          <a:solidFill>
                            <a:srgbClr val="000000"/>
                          </a:solidFill>
                          <a:effectLst/>
                          <a:latin typeface="微软雅黑" panose="020B0503020204020204" charset="-122"/>
                          <a:ea typeface="微软雅黑" panose="020B0503020204020204" charset="-122"/>
                        </a:rPr>
                        <a:t>n=49</a:t>
                      </a:r>
                      <a:r>
                        <a:rPr lang="zh-CN" altLang="en-US" sz="3200" b="1" i="0" u="none" strike="noStrike" dirty="0">
                          <a:solidFill>
                            <a:srgbClr val="000000"/>
                          </a:solidFill>
                          <a:effectLst/>
                          <a:latin typeface="微软雅黑" panose="020B0503020204020204" charset="-122"/>
                          <a:ea typeface="微软雅黑" panose="020B0503020204020204" charset="-122"/>
                        </a:rPr>
                        <a:t>）</a:t>
                      </a:r>
                      <a:endParaRPr lang="zh-CN" altLang="en-US" sz="3200" b="1"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p>
                      <a:pPr algn="ctr" fontAlgn="ctr"/>
                      <a:r>
                        <a:rPr lang="zh-CN" altLang="en-US" sz="3200" b="1" i="0" u="none" strike="noStrike" dirty="0">
                          <a:solidFill>
                            <a:srgbClr val="000000"/>
                          </a:solidFill>
                          <a:effectLst/>
                          <a:latin typeface="微软雅黑" panose="020B0503020204020204" charset="-122"/>
                          <a:ea typeface="微软雅黑" panose="020B0503020204020204" charset="-122"/>
                        </a:rPr>
                        <a:t>合计</a:t>
                      </a:r>
                      <a:endParaRPr lang="zh-CN" altLang="en-US" sz="3200" b="1"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p>
                      <a:pPr algn="ctr" fontAlgn="ctr"/>
                      <a:r>
                        <a:rPr lang="en-US" sz="3200" b="1" i="0" u="none" strike="noStrike" dirty="0">
                          <a:solidFill>
                            <a:srgbClr val="000000"/>
                          </a:solidFill>
                          <a:effectLst/>
                          <a:latin typeface="微软雅黑" panose="020B0503020204020204" charset="-122"/>
                          <a:ea typeface="微软雅黑" panose="020B0503020204020204" charset="-122"/>
                        </a:rPr>
                        <a:t>P</a:t>
                      </a:r>
                      <a:r>
                        <a:rPr lang="zh-CN" altLang="en-US" sz="3200" b="1" i="0" u="none" strike="noStrike" dirty="0">
                          <a:solidFill>
                            <a:srgbClr val="000000"/>
                          </a:solidFill>
                          <a:effectLst/>
                          <a:latin typeface="微软雅黑" panose="020B0503020204020204" charset="-122"/>
                          <a:ea typeface="微软雅黑" panose="020B0503020204020204" charset="-122"/>
                        </a:rPr>
                        <a:t>值</a:t>
                      </a:r>
                      <a:endParaRPr lang="zh-CN" altLang="en-US" sz="3200" b="1"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7700">
                <a:tc>
                  <a:txBody>
                    <a:bodyPr/>
                    <a:p>
                      <a:pPr marL="0" marR="0" lvl="0" indent="0" algn="ctr" defTabSz="1217295" rtl="0" eaLnBrk="1" fontAlgn="ctr" latinLnBrk="0" hangingPunct="1">
                        <a:lnSpc>
                          <a:spcPct val="100000"/>
                        </a:lnSpc>
                        <a:spcBef>
                          <a:spcPts val="0"/>
                        </a:spcBef>
                        <a:spcAft>
                          <a:spcPts val="0"/>
                        </a:spcAft>
                        <a:buClrTx/>
                        <a:buSzTx/>
                        <a:buFontTx/>
                        <a:buNone/>
                        <a:defRPr/>
                      </a:pPr>
                      <a:r>
                        <a:rPr lang="zh-CN" altLang="en-US" sz="3600" b="1" i="0" u="none" strike="noStrike" dirty="0">
                          <a:solidFill>
                            <a:srgbClr val="000000"/>
                          </a:solidFill>
                          <a:effectLst/>
                          <a:latin typeface="微软雅黑" panose="020B0503020204020204" charset="-122"/>
                          <a:ea typeface="微软雅黑" panose="020B0503020204020204" charset="-122"/>
                        </a:rPr>
                        <a:t>总不良反应</a:t>
                      </a:r>
                      <a:r>
                        <a:rPr lang="en-US" altLang="zh-CN" sz="3600" b="1" i="0" u="none" strike="noStrike" dirty="0">
                          <a:solidFill>
                            <a:srgbClr val="000000"/>
                          </a:solidFill>
                          <a:effectLst/>
                          <a:latin typeface="微软雅黑" panose="020B0503020204020204" charset="-122"/>
                          <a:ea typeface="微软雅黑" panose="020B0503020204020204" charset="-122"/>
                        </a:rPr>
                        <a:t>【n</a:t>
                      </a:r>
                      <a:r>
                        <a:rPr lang="zh-CN" altLang="en-US" sz="3600" b="1" i="0" u="none" strike="noStrike" dirty="0">
                          <a:solidFill>
                            <a:srgbClr val="000000"/>
                          </a:solidFill>
                          <a:effectLst/>
                          <a:latin typeface="微软雅黑" panose="020B0503020204020204" charset="-122"/>
                          <a:ea typeface="微软雅黑" panose="020B0503020204020204" charset="-122"/>
                        </a:rPr>
                        <a:t>（</a:t>
                      </a:r>
                      <a:r>
                        <a:rPr lang="en-US" altLang="zh-CN" sz="3600" b="1" i="0" u="none" strike="noStrike" dirty="0">
                          <a:solidFill>
                            <a:srgbClr val="000000"/>
                          </a:solidFill>
                          <a:effectLst/>
                          <a:latin typeface="微软雅黑" panose="020B0503020204020204" charset="-122"/>
                          <a:ea typeface="微软雅黑" panose="020B0503020204020204" charset="-122"/>
                        </a:rPr>
                        <a:t>%</a:t>
                      </a:r>
                      <a:r>
                        <a:rPr lang="zh-CN" altLang="en-US" sz="3600" b="1" i="0" u="none" strike="noStrike" dirty="0">
                          <a:solidFill>
                            <a:srgbClr val="000000"/>
                          </a:solidFill>
                          <a:effectLst/>
                          <a:latin typeface="微软雅黑" panose="020B0503020204020204" charset="-122"/>
                          <a:ea typeface="微软雅黑" panose="020B0503020204020204" charset="-122"/>
                        </a:rPr>
                        <a:t>）</a:t>
                      </a:r>
                      <a:r>
                        <a:rPr lang="en-US" altLang="zh-CN" sz="3600" b="1" i="0" u="none" strike="noStrike" dirty="0">
                          <a:solidFill>
                            <a:srgbClr val="000000"/>
                          </a:solidFill>
                          <a:effectLst/>
                          <a:latin typeface="微软雅黑" panose="020B0503020204020204" charset="-122"/>
                          <a:ea typeface="微软雅黑" panose="020B0503020204020204" charset="-122"/>
                        </a:rPr>
                        <a:t>】</a:t>
                      </a:r>
                      <a:endParaRPr lang="zh-CN" altLang="en-US" sz="3600" b="1"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dirty="0">
                          <a:solidFill>
                            <a:srgbClr val="000000"/>
                          </a:solidFill>
                          <a:effectLst/>
                          <a:latin typeface="微软雅黑" panose="020B0503020204020204" charset="-122"/>
                          <a:ea typeface="微软雅黑" panose="020B0503020204020204" charset="-122"/>
                        </a:rPr>
                        <a:t>17</a:t>
                      </a: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9.14</a:t>
                      </a:r>
                      <a:r>
                        <a:rPr lang="zh-CN" altLang="en-US" sz="2800" b="0" i="0" u="none" strike="noStrike" dirty="0">
                          <a:solidFill>
                            <a:srgbClr val="000000"/>
                          </a:solidFill>
                          <a:effectLst/>
                          <a:latin typeface="微软雅黑" panose="020B0503020204020204" charset="-122"/>
                          <a:ea typeface="微软雅黑" panose="020B0503020204020204" charset="-122"/>
                        </a:rPr>
                        <a:t>）</a:t>
                      </a: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dirty="0">
                          <a:solidFill>
                            <a:srgbClr val="000000"/>
                          </a:solidFill>
                          <a:effectLst/>
                          <a:latin typeface="微软雅黑" panose="020B0503020204020204" charset="-122"/>
                          <a:ea typeface="微软雅黑" panose="020B0503020204020204" charset="-122"/>
                        </a:rPr>
                        <a:t>3</a:t>
                      </a: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6</a:t>
                      </a:r>
                      <a:r>
                        <a:rPr lang="zh-CN" altLang="en-US" sz="2800" b="0" i="0" u="none" strike="noStrike" dirty="0">
                          <a:solidFill>
                            <a:srgbClr val="000000"/>
                          </a:solidFill>
                          <a:effectLst/>
                          <a:latin typeface="微软雅黑" panose="020B0503020204020204" charset="-122"/>
                          <a:ea typeface="微软雅黑" panose="020B0503020204020204" charset="-122"/>
                        </a:rPr>
                        <a:t>）</a:t>
                      </a: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dirty="0">
                          <a:solidFill>
                            <a:srgbClr val="000000"/>
                          </a:solidFill>
                          <a:effectLst/>
                          <a:latin typeface="微软雅黑" panose="020B0503020204020204" charset="-122"/>
                          <a:ea typeface="微软雅黑" panose="020B0503020204020204" charset="-122"/>
                        </a:rPr>
                        <a:t>20</a:t>
                      </a:r>
                      <a:endParaRPr lang="en-US" altLang="zh-CN"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p>
                      <a:pPr algn="ctr" fontAlgn="ct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0.05</a:t>
                      </a:r>
                      <a:endParaRPr lang="en-US" altLang="zh-CN"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591820">
                <a:tc>
                  <a:txBody>
                    <a:bodyPr/>
                    <a:p>
                      <a:pPr algn="ctr" fontAlgn="ctr"/>
                      <a:r>
                        <a:rPr lang="zh-CN" altLang="en-US" sz="3600" b="1" i="0" u="none" strike="noStrike" dirty="0">
                          <a:solidFill>
                            <a:srgbClr val="000000"/>
                          </a:solidFill>
                          <a:effectLst/>
                          <a:latin typeface="微软雅黑" panose="020B0503020204020204" charset="-122"/>
                          <a:ea typeface="微软雅黑" panose="020B0503020204020204" charset="-122"/>
                        </a:rPr>
                        <a:t>产妇不良反应</a:t>
                      </a:r>
                      <a:endParaRPr lang="zh-CN" altLang="en-US" sz="3600" b="1"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7700">
                <a:tc>
                  <a:txBody>
                    <a:bodyPr/>
                    <a:p>
                      <a:pPr algn="ctr" fontAlgn="ctr"/>
                      <a:r>
                        <a:rPr lang="zh-CN" altLang="en-US" sz="2800" b="0" i="0" u="none" strike="noStrike" dirty="0">
                          <a:solidFill>
                            <a:srgbClr val="000000"/>
                          </a:solidFill>
                          <a:effectLst/>
                          <a:latin typeface="微软雅黑" panose="020B0503020204020204" charset="-122"/>
                          <a:ea typeface="微软雅黑" panose="020B0503020204020204" charset="-122"/>
                        </a:rPr>
                        <a:t>发热</a:t>
                      </a: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dirty="0">
                          <a:solidFill>
                            <a:srgbClr val="000000"/>
                          </a:solidFill>
                          <a:effectLst/>
                          <a:latin typeface="微软雅黑" panose="020B0503020204020204" charset="-122"/>
                          <a:ea typeface="微软雅黑" panose="020B0503020204020204" charset="-122"/>
                        </a:rPr>
                        <a:t>1</a:t>
                      </a: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0.57</a:t>
                      </a:r>
                      <a:r>
                        <a:rPr lang="zh-CN" altLang="en-US" sz="2800" b="0" i="0" u="none" strike="noStrike" dirty="0">
                          <a:solidFill>
                            <a:srgbClr val="000000"/>
                          </a:solidFill>
                          <a:effectLst/>
                          <a:latin typeface="微软雅黑" panose="020B0503020204020204" charset="-122"/>
                          <a:ea typeface="微软雅黑" panose="020B0503020204020204" charset="-122"/>
                        </a:rPr>
                        <a:t>）</a:t>
                      </a: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dirty="0">
                          <a:solidFill>
                            <a:srgbClr val="000000"/>
                          </a:solidFill>
                          <a:effectLst/>
                          <a:latin typeface="微软雅黑" panose="020B0503020204020204" charset="-122"/>
                          <a:ea typeface="微软雅黑" panose="020B0503020204020204" charset="-122"/>
                        </a:rPr>
                        <a:t>0</a:t>
                      </a: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0.00</a:t>
                      </a:r>
                      <a:r>
                        <a:rPr lang="zh-CN" altLang="en-US" sz="2800" b="0" i="0" u="none" strike="noStrike" dirty="0">
                          <a:solidFill>
                            <a:srgbClr val="000000"/>
                          </a:solidFill>
                          <a:effectLst/>
                          <a:latin typeface="微软雅黑" panose="020B0503020204020204" charset="-122"/>
                          <a:ea typeface="微软雅黑" panose="020B0503020204020204" charset="-122"/>
                        </a:rPr>
                        <a:t>）</a:t>
                      </a: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dirty="0">
                          <a:solidFill>
                            <a:srgbClr val="000000"/>
                          </a:solidFill>
                          <a:effectLst/>
                          <a:latin typeface="微软雅黑" panose="020B0503020204020204" charset="-122"/>
                          <a:ea typeface="微软雅黑" panose="020B0503020204020204" charset="-122"/>
                        </a:rPr>
                        <a:t>1</a:t>
                      </a:r>
                      <a:endParaRPr lang="en-US" altLang="zh-CN"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0.05</a:t>
                      </a:r>
                      <a:endParaRPr lang="en-US" altLang="zh-CN"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7700">
                <a:tc>
                  <a:txBody>
                    <a:bodyPr/>
                    <a:p>
                      <a:pPr algn="ctr" fontAlgn="ctr"/>
                      <a:r>
                        <a:rPr lang="zh-CN" altLang="en-US" sz="2800" b="0" i="0" u="none" strike="noStrike" dirty="0">
                          <a:solidFill>
                            <a:srgbClr val="000000"/>
                          </a:solidFill>
                          <a:effectLst/>
                          <a:latin typeface="微软雅黑" panose="020B0503020204020204" charset="-122"/>
                          <a:ea typeface="微软雅黑" panose="020B0503020204020204" charset="-122"/>
                        </a:rPr>
                        <a:t>腹泻</a:t>
                      </a: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dirty="0">
                          <a:solidFill>
                            <a:srgbClr val="000000"/>
                          </a:solidFill>
                          <a:effectLst/>
                          <a:latin typeface="微软雅黑" panose="020B0503020204020204" charset="-122"/>
                          <a:ea typeface="微软雅黑" panose="020B0503020204020204" charset="-122"/>
                        </a:rPr>
                        <a:t>1</a:t>
                      </a: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0.57</a:t>
                      </a:r>
                      <a:r>
                        <a:rPr lang="zh-CN" altLang="en-US" sz="2800" b="0" i="0" u="none" strike="noStrike" dirty="0">
                          <a:solidFill>
                            <a:srgbClr val="000000"/>
                          </a:solidFill>
                          <a:effectLst/>
                          <a:latin typeface="微软雅黑" panose="020B0503020204020204" charset="-122"/>
                          <a:ea typeface="微软雅黑" panose="020B0503020204020204" charset="-122"/>
                        </a:rPr>
                        <a:t>）</a:t>
                      </a: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dirty="0">
                          <a:solidFill>
                            <a:srgbClr val="000000"/>
                          </a:solidFill>
                          <a:effectLst/>
                          <a:latin typeface="微软雅黑" panose="020B0503020204020204" charset="-122"/>
                          <a:ea typeface="微软雅黑" panose="020B0503020204020204" charset="-122"/>
                        </a:rPr>
                        <a:t>0</a:t>
                      </a: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0.00</a:t>
                      </a:r>
                      <a:r>
                        <a:rPr lang="zh-CN" altLang="en-US" sz="2800" b="0" i="0" u="none" strike="noStrike" dirty="0">
                          <a:solidFill>
                            <a:srgbClr val="000000"/>
                          </a:solidFill>
                          <a:effectLst/>
                          <a:latin typeface="微软雅黑" panose="020B0503020204020204" charset="-122"/>
                          <a:ea typeface="微软雅黑" panose="020B0503020204020204" charset="-122"/>
                        </a:rPr>
                        <a:t>）</a:t>
                      </a: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a:solidFill>
                            <a:srgbClr val="000000"/>
                          </a:solidFill>
                          <a:effectLst/>
                          <a:latin typeface="微软雅黑" panose="020B0503020204020204" charset="-122"/>
                          <a:ea typeface="微软雅黑" panose="020B0503020204020204" charset="-122"/>
                        </a:rPr>
                        <a:t>1</a:t>
                      </a:r>
                      <a:endParaRPr lang="en-US" altLang="zh-CN" sz="2800" b="0" i="0" u="none" strike="noStrike">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0.05</a:t>
                      </a:r>
                      <a:endParaRPr lang="en-US" altLang="zh-CN"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12495">
                <a:tc>
                  <a:txBody>
                    <a:bodyPr/>
                    <a:p>
                      <a:pPr algn="ctr" fontAlgn="ctr"/>
                      <a:r>
                        <a:rPr lang="zh-CN" altLang="en-US" sz="2800" b="0" i="0" u="none" strike="noStrike" dirty="0">
                          <a:solidFill>
                            <a:srgbClr val="000000"/>
                          </a:solidFill>
                          <a:effectLst/>
                          <a:latin typeface="微软雅黑" panose="020B0503020204020204" charset="-122"/>
                          <a:ea typeface="微软雅黑" panose="020B0503020204020204" charset="-122"/>
                        </a:rPr>
                        <a:t>子宫过度刺激（不伴胎心率改变）</a:t>
                      </a: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dirty="0">
                          <a:solidFill>
                            <a:srgbClr val="000000"/>
                          </a:solidFill>
                          <a:effectLst/>
                          <a:latin typeface="微软雅黑" panose="020B0503020204020204" charset="-122"/>
                          <a:ea typeface="微软雅黑" panose="020B0503020204020204" charset="-122"/>
                        </a:rPr>
                        <a:t>1</a:t>
                      </a: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0.57</a:t>
                      </a:r>
                      <a:r>
                        <a:rPr lang="zh-CN" altLang="en-US" sz="2800" b="0" i="0" u="none" strike="noStrike" dirty="0">
                          <a:solidFill>
                            <a:srgbClr val="000000"/>
                          </a:solidFill>
                          <a:effectLst/>
                          <a:latin typeface="微软雅黑" panose="020B0503020204020204" charset="-122"/>
                          <a:ea typeface="微软雅黑" panose="020B0503020204020204" charset="-122"/>
                        </a:rPr>
                        <a:t>）</a:t>
                      </a: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dirty="0">
                          <a:solidFill>
                            <a:srgbClr val="000000"/>
                          </a:solidFill>
                          <a:effectLst/>
                          <a:latin typeface="微软雅黑" panose="020B0503020204020204" charset="-122"/>
                          <a:ea typeface="微软雅黑" panose="020B0503020204020204" charset="-122"/>
                        </a:rPr>
                        <a:t>1</a:t>
                      </a: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2.00</a:t>
                      </a:r>
                      <a:r>
                        <a:rPr lang="zh-CN" altLang="en-US" sz="2800" b="0" i="0" u="none" strike="noStrike" dirty="0">
                          <a:solidFill>
                            <a:srgbClr val="000000"/>
                          </a:solidFill>
                          <a:effectLst/>
                          <a:latin typeface="微软雅黑" panose="020B0503020204020204" charset="-122"/>
                          <a:ea typeface="微软雅黑" panose="020B0503020204020204" charset="-122"/>
                        </a:rPr>
                        <a:t>）</a:t>
                      </a: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a:solidFill>
                            <a:srgbClr val="000000"/>
                          </a:solidFill>
                          <a:effectLst/>
                          <a:latin typeface="微软雅黑" panose="020B0503020204020204" charset="-122"/>
                          <a:ea typeface="微软雅黑" panose="020B0503020204020204" charset="-122"/>
                        </a:rPr>
                        <a:t>2</a:t>
                      </a:r>
                      <a:endParaRPr lang="en-US" altLang="zh-CN" sz="2800" b="0" i="0" u="none" strike="noStrike">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0.05</a:t>
                      </a:r>
                      <a:endParaRPr lang="en-US" altLang="zh-CN"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7065">
                <a:tc>
                  <a:txBody>
                    <a:bodyPr/>
                    <a:p>
                      <a:pPr algn="ctr" fontAlgn="ctr"/>
                      <a:r>
                        <a:rPr lang="zh-CN" altLang="en-US" sz="2800" b="0" i="0" u="none" strike="noStrike">
                          <a:solidFill>
                            <a:srgbClr val="000000"/>
                          </a:solidFill>
                          <a:effectLst/>
                          <a:latin typeface="微软雅黑" panose="020B0503020204020204" charset="-122"/>
                          <a:ea typeface="微软雅黑" panose="020B0503020204020204" charset="-122"/>
                        </a:rPr>
                        <a:t>子宫过度刺激综合征</a:t>
                      </a:r>
                      <a:endParaRPr lang="zh-CN" altLang="en-US" sz="2800" b="0" i="0" u="none" strike="noStrike">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a:solidFill>
                            <a:srgbClr val="000000"/>
                          </a:solidFill>
                          <a:effectLst/>
                          <a:latin typeface="微软雅黑" panose="020B0503020204020204" charset="-122"/>
                          <a:ea typeface="微软雅黑" panose="020B0503020204020204" charset="-122"/>
                        </a:rPr>
                        <a:t>1</a:t>
                      </a:r>
                      <a:r>
                        <a:rPr lang="zh-CN" altLang="en-US" sz="2800" b="0" i="0" u="none" strike="noStrike">
                          <a:solidFill>
                            <a:srgbClr val="000000"/>
                          </a:solidFill>
                          <a:effectLst/>
                          <a:latin typeface="微软雅黑" panose="020B0503020204020204" charset="-122"/>
                          <a:ea typeface="微软雅黑" panose="020B0503020204020204" charset="-122"/>
                        </a:rPr>
                        <a:t>（</a:t>
                      </a:r>
                      <a:r>
                        <a:rPr lang="en-US" altLang="zh-CN" sz="2800" b="0" i="0" u="none" strike="noStrike">
                          <a:solidFill>
                            <a:srgbClr val="000000"/>
                          </a:solidFill>
                          <a:effectLst/>
                          <a:latin typeface="微软雅黑" panose="020B0503020204020204" charset="-122"/>
                          <a:ea typeface="微软雅黑" panose="020B0503020204020204" charset="-122"/>
                        </a:rPr>
                        <a:t>0.57</a:t>
                      </a:r>
                      <a:r>
                        <a:rPr lang="zh-CN" altLang="en-US" sz="2800" b="0" i="0" u="none" strike="noStrike">
                          <a:solidFill>
                            <a:srgbClr val="000000"/>
                          </a:solidFill>
                          <a:effectLst/>
                          <a:latin typeface="微软雅黑" panose="020B0503020204020204" charset="-122"/>
                          <a:ea typeface="微软雅黑" panose="020B0503020204020204" charset="-122"/>
                        </a:rPr>
                        <a:t>）</a:t>
                      </a:r>
                      <a:endParaRPr lang="zh-CN" altLang="en-US" sz="2800" b="0" i="0" u="none" strike="noStrike">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dirty="0">
                          <a:solidFill>
                            <a:srgbClr val="000000"/>
                          </a:solidFill>
                          <a:effectLst/>
                          <a:latin typeface="微软雅黑" panose="020B0503020204020204" charset="-122"/>
                          <a:ea typeface="微软雅黑" panose="020B0503020204020204" charset="-122"/>
                        </a:rPr>
                        <a:t>0</a:t>
                      </a: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0.00</a:t>
                      </a:r>
                      <a:r>
                        <a:rPr lang="zh-CN" altLang="en-US" sz="2800" b="0" i="0" u="none" strike="noStrike" dirty="0">
                          <a:solidFill>
                            <a:srgbClr val="000000"/>
                          </a:solidFill>
                          <a:effectLst/>
                          <a:latin typeface="微软雅黑" panose="020B0503020204020204" charset="-122"/>
                          <a:ea typeface="微软雅黑" panose="020B0503020204020204" charset="-122"/>
                        </a:rPr>
                        <a:t>）</a:t>
                      </a: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a:solidFill>
                            <a:srgbClr val="000000"/>
                          </a:solidFill>
                          <a:effectLst/>
                          <a:latin typeface="微软雅黑" panose="020B0503020204020204" charset="-122"/>
                          <a:ea typeface="微软雅黑" panose="020B0503020204020204" charset="-122"/>
                        </a:rPr>
                        <a:t>1</a:t>
                      </a:r>
                      <a:endParaRPr lang="en-US" altLang="zh-CN" sz="2800" b="0" i="0" u="none" strike="noStrike">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0.05</a:t>
                      </a:r>
                      <a:endParaRPr lang="en-US" altLang="zh-CN"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91820">
                <a:tc>
                  <a:txBody>
                    <a:bodyPr/>
                    <a:p>
                      <a:pPr algn="ctr" fontAlgn="ctr"/>
                      <a:r>
                        <a:rPr lang="zh-CN" altLang="en-US" sz="3600" b="1" i="0" u="none" strike="noStrike" dirty="0">
                          <a:solidFill>
                            <a:srgbClr val="000000"/>
                          </a:solidFill>
                          <a:effectLst/>
                          <a:latin typeface="微软雅黑" panose="020B0503020204020204" charset="-122"/>
                          <a:ea typeface="微软雅黑" panose="020B0503020204020204" charset="-122"/>
                        </a:rPr>
                        <a:t>胎儿不良反应</a:t>
                      </a:r>
                      <a:endParaRPr lang="zh-CN" altLang="en-US" sz="3600" b="1"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endParaRPr lang="zh-CN" altLang="en-US" sz="2800" b="0" i="0" u="none" strike="noStrike">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endParaRPr lang="en-US" altLang="zh-CN" sz="2800" b="0" i="0" u="none" strike="noStrike">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endParaRPr lang="en-US" altLang="zh-CN"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7065">
                <a:tc>
                  <a:txBody>
                    <a:bodyPr/>
                    <a:p>
                      <a:pPr algn="ctr" fontAlgn="ctr"/>
                      <a:r>
                        <a:rPr lang="zh-CN" altLang="en-US" sz="2800" b="0" i="0" u="none" strike="noStrike" dirty="0">
                          <a:solidFill>
                            <a:srgbClr val="000000"/>
                          </a:solidFill>
                          <a:effectLst/>
                          <a:latin typeface="微软雅黑" panose="020B0503020204020204" charset="-122"/>
                          <a:ea typeface="微软雅黑" panose="020B0503020204020204" charset="-122"/>
                        </a:rPr>
                        <a:t>胎儿心率异常</a:t>
                      </a: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a:solidFill>
                            <a:srgbClr val="000000"/>
                          </a:solidFill>
                          <a:effectLst/>
                          <a:latin typeface="微软雅黑" panose="020B0503020204020204" charset="-122"/>
                          <a:ea typeface="微软雅黑" panose="020B0503020204020204" charset="-122"/>
                        </a:rPr>
                        <a:t>1</a:t>
                      </a:r>
                      <a:r>
                        <a:rPr lang="zh-CN" altLang="en-US" sz="2800" b="0" i="0" u="none" strike="noStrike">
                          <a:solidFill>
                            <a:srgbClr val="000000"/>
                          </a:solidFill>
                          <a:effectLst/>
                          <a:latin typeface="微软雅黑" panose="020B0503020204020204" charset="-122"/>
                          <a:ea typeface="微软雅黑" panose="020B0503020204020204" charset="-122"/>
                        </a:rPr>
                        <a:t>（</a:t>
                      </a:r>
                      <a:r>
                        <a:rPr lang="en-US" altLang="zh-CN" sz="2800" b="0" i="0" u="none" strike="noStrike">
                          <a:solidFill>
                            <a:srgbClr val="000000"/>
                          </a:solidFill>
                          <a:effectLst/>
                          <a:latin typeface="微软雅黑" panose="020B0503020204020204" charset="-122"/>
                          <a:ea typeface="微软雅黑" panose="020B0503020204020204" charset="-122"/>
                        </a:rPr>
                        <a:t>0.57</a:t>
                      </a:r>
                      <a:r>
                        <a:rPr lang="zh-CN" altLang="en-US" sz="2800" b="0" i="0" u="none" strike="noStrike">
                          <a:solidFill>
                            <a:srgbClr val="000000"/>
                          </a:solidFill>
                          <a:effectLst/>
                          <a:latin typeface="微软雅黑" panose="020B0503020204020204" charset="-122"/>
                          <a:ea typeface="微软雅黑" panose="020B0503020204020204" charset="-122"/>
                        </a:rPr>
                        <a:t>）</a:t>
                      </a:r>
                      <a:endParaRPr lang="zh-CN" altLang="en-US" sz="2800" b="0" i="0" u="none" strike="noStrike">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dirty="0">
                          <a:solidFill>
                            <a:srgbClr val="000000"/>
                          </a:solidFill>
                          <a:effectLst/>
                          <a:latin typeface="微软雅黑" panose="020B0503020204020204" charset="-122"/>
                          <a:ea typeface="微软雅黑" panose="020B0503020204020204" charset="-122"/>
                        </a:rPr>
                        <a:t>1</a:t>
                      </a: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2.00</a:t>
                      </a:r>
                      <a:r>
                        <a:rPr lang="zh-CN" altLang="en-US" sz="2800" b="0" i="0" u="none" strike="noStrike" dirty="0">
                          <a:solidFill>
                            <a:srgbClr val="000000"/>
                          </a:solidFill>
                          <a:effectLst/>
                          <a:latin typeface="微软雅黑" panose="020B0503020204020204" charset="-122"/>
                          <a:ea typeface="微软雅黑" panose="020B0503020204020204" charset="-122"/>
                        </a:rPr>
                        <a:t>）</a:t>
                      </a: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dirty="0">
                          <a:solidFill>
                            <a:srgbClr val="000000"/>
                          </a:solidFill>
                          <a:effectLst/>
                          <a:latin typeface="微软雅黑" panose="020B0503020204020204" charset="-122"/>
                          <a:ea typeface="微软雅黑" panose="020B0503020204020204" charset="-122"/>
                        </a:rPr>
                        <a:t>2</a:t>
                      </a:r>
                      <a:endParaRPr lang="en-US" altLang="zh-CN"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0.05</a:t>
                      </a:r>
                      <a:endParaRPr lang="en-US" altLang="zh-CN"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8970">
                <a:tc>
                  <a:txBody>
                    <a:bodyPr/>
                    <a:p>
                      <a:pPr algn="ctr" fontAlgn="ctr"/>
                      <a:r>
                        <a:rPr lang="zh-CN" altLang="en-US" sz="2800" b="0" i="0" u="none" strike="noStrike" dirty="0">
                          <a:solidFill>
                            <a:srgbClr val="000000"/>
                          </a:solidFill>
                          <a:effectLst/>
                          <a:latin typeface="微软雅黑" panose="020B0503020204020204" charset="-122"/>
                          <a:ea typeface="微软雅黑" panose="020B0503020204020204" charset="-122"/>
                        </a:rPr>
                        <a:t>新生儿窒息</a:t>
                      </a: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dirty="0">
                          <a:solidFill>
                            <a:srgbClr val="000000"/>
                          </a:solidFill>
                          <a:effectLst/>
                          <a:latin typeface="微软雅黑" panose="020B0503020204020204" charset="-122"/>
                          <a:ea typeface="微软雅黑" panose="020B0503020204020204" charset="-122"/>
                        </a:rPr>
                        <a:t>1</a:t>
                      </a: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0.57</a:t>
                      </a:r>
                      <a:r>
                        <a:rPr lang="zh-CN" altLang="en-US" sz="2800" b="0" i="0" u="none" strike="noStrike" dirty="0">
                          <a:solidFill>
                            <a:srgbClr val="000000"/>
                          </a:solidFill>
                          <a:effectLst/>
                          <a:latin typeface="微软雅黑" panose="020B0503020204020204" charset="-122"/>
                          <a:ea typeface="微软雅黑" panose="020B0503020204020204" charset="-122"/>
                        </a:rPr>
                        <a:t>）</a:t>
                      </a: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dirty="0">
                          <a:solidFill>
                            <a:srgbClr val="000000"/>
                          </a:solidFill>
                          <a:effectLst/>
                          <a:latin typeface="微软雅黑" panose="020B0503020204020204" charset="-122"/>
                          <a:ea typeface="微软雅黑" panose="020B0503020204020204" charset="-122"/>
                        </a:rPr>
                        <a:t>0</a:t>
                      </a: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0.00</a:t>
                      </a:r>
                      <a:r>
                        <a:rPr lang="zh-CN" altLang="en-US" sz="2800" b="0" i="0" u="none" strike="noStrike" dirty="0">
                          <a:solidFill>
                            <a:srgbClr val="000000"/>
                          </a:solidFill>
                          <a:effectLst/>
                          <a:latin typeface="微软雅黑" panose="020B0503020204020204" charset="-122"/>
                          <a:ea typeface="微软雅黑" panose="020B0503020204020204" charset="-122"/>
                        </a:rPr>
                        <a:t>）</a:t>
                      </a: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a:solidFill>
                            <a:srgbClr val="000000"/>
                          </a:solidFill>
                          <a:effectLst/>
                          <a:latin typeface="微软雅黑" panose="020B0503020204020204" charset="-122"/>
                          <a:ea typeface="微软雅黑" panose="020B0503020204020204" charset="-122"/>
                        </a:rPr>
                        <a:t>1</a:t>
                      </a:r>
                      <a:endParaRPr lang="en-US" altLang="zh-CN" sz="2800" b="0" i="0" u="none" strike="noStrike">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0.05</a:t>
                      </a:r>
                      <a:endParaRPr lang="en-US" altLang="zh-CN"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7065">
                <a:tc>
                  <a:txBody>
                    <a:bodyPr/>
                    <a:p>
                      <a:pPr algn="ctr" fontAlgn="ctr"/>
                      <a:r>
                        <a:rPr lang="zh-CN" altLang="en-US" sz="2800" b="0" i="0" u="none" strike="noStrike">
                          <a:solidFill>
                            <a:srgbClr val="000000"/>
                          </a:solidFill>
                          <a:effectLst/>
                          <a:latin typeface="微软雅黑" panose="020B0503020204020204" charset="-122"/>
                          <a:ea typeface="微软雅黑" panose="020B0503020204020204" charset="-122"/>
                        </a:rPr>
                        <a:t>羊水胎粪污染（</a:t>
                      </a:r>
                      <a:r>
                        <a:rPr lang="en-US" altLang="zh-CN" sz="2800" b="0" i="0" u="none" strike="noStrike">
                          <a:solidFill>
                            <a:srgbClr val="000000"/>
                          </a:solidFill>
                          <a:effectLst/>
                          <a:latin typeface="微软雅黑" panose="020B0503020204020204" charset="-122"/>
                          <a:ea typeface="微软雅黑" panose="020B0503020204020204" charset="-122"/>
                        </a:rPr>
                        <a:t>I</a:t>
                      </a:r>
                      <a:r>
                        <a:rPr lang="zh-CN" altLang="en-US" sz="2800" b="0" i="0" u="none" strike="noStrike">
                          <a:solidFill>
                            <a:srgbClr val="000000"/>
                          </a:solidFill>
                          <a:effectLst/>
                          <a:latin typeface="微软雅黑" panose="020B0503020204020204" charset="-122"/>
                          <a:ea typeface="微软雅黑" panose="020B0503020204020204" charset="-122"/>
                        </a:rPr>
                        <a:t>度）</a:t>
                      </a:r>
                      <a:endParaRPr lang="zh-CN" altLang="en-US" sz="2800" b="0" i="0" u="none" strike="noStrike">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a:solidFill>
                            <a:srgbClr val="000000"/>
                          </a:solidFill>
                          <a:effectLst/>
                          <a:latin typeface="微软雅黑" panose="020B0503020204020204" charset="-122"/>
                          <a:ea typeface="微软雅黑" panose="020B0503020204020204" charset="-122"/>
                        </a:rPr>
                        <a:t>1</a:t>
                      </a:r>
                      <a:r>
                        <a:rPr lang="zh-CN" altLang="en-US" sz="2800" b="0" i="0" u="none" strike="noStrike">
                          <a:solidFill>
                            <a:srgbClr val="000000"/>
                          </a:solidFill>
                          <a:effectLst/>
                          <a:latin typeface="微软雅黑" panose="020B0503020204020204" charset="-122"/>
                          <a:ea typeface="微软雅黑" panose="020B0503020204020204" charset="-122"/>
                        </a:rPr>
                        <a:t>（</a:t>
                      </a:r>
                      <a:r>
                        <a:rPr lang="en-US" altLang="zh-CN" sz="2800" b="0" i="0" u="none" strike="noStrike">
                          <a:solidFill>
                            <a:srgbClr val="000000"/>
                          </a:solidFill>
                          <a:effectLst/>
                          <a:latin typeface="微软雅黑" panose="020B0503020204020204" charset="-122"/>
                          <a:ea typeface="微软雅黑" panose="020B0503020204020204" charset="-122"/>
                        </a:rPr>
                        <a:t>0.57</a:t>
                      </a:r>
                      <a:r>
                        <a:rPr lang="zh-CN" altLang="en-US" sz="2800" b="0" i="0" u="none" strike="noStrike">
                          <a:solidFill>
                            <a:srgbClr val="000000"/>
                          </a:solidFill>
                          <a:effectLst/>
                          <a:latin typeface="微软雅黑" panose="020B0503020204020204" charset="-122"/>
                          <a:ea typeface="微软雅黑" panose="020B0503020204020204" charset="-122"/>
                        </a:rPr>
                        <a:t>）</a:t>
                      </a:r>
                      <a:endParaRPr lang="zh-CN" altLang="en-US" sz="2800" b="0" i="0" u="none" strike="noStrike">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dirty="0">
                          <a:solidFill>
                            <a:srgbClr val="000000"/>
                          </a:solidFill>
                          <a:effectLst/>
                          <a:latin typeface="微软雅黑" panose="020B0503020204020204" charset="-122"/>
                          <a:ea typeface="微软雅黑" panose="020B0503020204020204" charset="-122"/>
                        </a:rPr>
                        <a:t>0</a:t>
                      </a: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0.00</a:t>
                      </a:r>
                      <a:r>
                        <a:rPr lang="zh-CN" altLang="en-US" sz="2800" b="0" i="0" u="none" strike="noStrike" dirty="0">
                          <a:solidFill>
                            <a:srgbClr val="000000"/>
                          </a:solidFill>
                          <a:effectLst/>
                          <a:latin typeface="微软雅黑" panose="020B0503020204020204" charset="-122"/>
                          <a:ea typeface="微软雅黑" panose="020B0503020204020204" charset="-122"/>
                        </a:rPr>
                        <a:t>）</a:t>
                      </a: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dirty="0">
                          <a:solidFill>
                            <a:srgbClr val="000000"/>
                          </a:solidFill>
                          <a:effectLst/>
                          <a:latin typeface="微软雅黑" panose="020B0503020204020204" charset="-122"/>
                          <a:ea typeface="微软雅黑" panose="020B0503020204020204" charset="-122"/>
                        </a:rPr>
                        <a:t>1</a:t>
                      </a:r>
                      <a:endParaRPr lang="en-US" altLang="zh-CN"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0.05</a:t>
                      </a:r>
                      <a:endParaRPr lang="en-US" altLang="zh-CN"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8335">
                <a:tc>
                  <a:txBody>
                    <a:bodyPr/>
                    <a:p>
                      <a:pPr algn="ctr" fontAlgn="ctr"/>
                      <a:r>
                        <a:rPr lang="zh-CN" altLang="en-US" sz="2800" b="0" i="0" u="none" strike="noStrike">
                          <a:solidFill>
                            <a:srgbClr val="000000"/>
                          </a:solidFill>
                          <a:effectLst/>
                          <a:latin typeface="微软雅黑" panose="020B0503020204020204" charset="-122"/>
                          <a:ea typeface="微软雅黑" panose="020B0503020204020204" charset="-122"/>
                        </a:rPr>
                        <a:t>羊水胎粪污染（</a:t>
                      </a:r>
                      <a:r>
                        <a:rPr lang="en-US" altLang="zh-CN" sz="2800" b="0" i="0" u="none" strike="noStrike">
                          <a:solidFill>
                            <a:srgbClr val="000000"/>
                          </a:solidFill>
                          <a:effectLst/>
                          <a:latin typeface="微软雅黑" panose="020B0503020204020204" charset="-122"/>
                          <a:ea typeface="微软雅黑" panose="020B0503020204020204" charset="-122"/>
                        </a:rPr>
                        <a:t>II</a:t>
                      </a:r>
                      <a:r>
                        <a:rPr lang="zh-CN" altLang="en-US" sz="2800" b="0" i="0" u="none" strike="noStrike">
                          <a:solidFill>
                            <a:srgbClr val="000000"/>
                          </a:solidFill>
                          <a:effectLst/>
                          <a:latin typeface="微软雅黑" panose="020B0503020204020204" charset="-122"/>
                          <a:ea typeface="微软雅黑" panose="020B0503020204020204" charset="-122"/>
                        </a:rPr>
                        <a:t>度）</a:t>
                      </a:r>
                      <a:endParaRPr lang="zh-CN" altLang="en-US" sz="2800" b="0" i="0" u="none" strike="noStrike">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a:solidFill>
                            <a:srgbClr val="000000"/>
                          </a:solidFill>
                          <a:effectLst/>
                          <a:latin typeface="微软雅黑" panose="020B0503020204020204" charset="-122"/>
                          <a:ea typeface="微软雅黑" panose="020B0503020204020204" charset="-122"/>
                        </a:rPr>
                        <a:t>7</a:t>
                      </a:r>
                      <a:r>
                        <a:rPr lang="zh-CN" altLang="en-US" sz="2800" b="0" i="0" u="none" strike="noStrike">
                          <a:solidFill>
                            <a:srgbClr val="000000"/>
                          </a:solidFill>
                          <a:effectLst/>
                          <a:latin typeface="微软雅黑" panose="020B0503020204020204" charset="-122"/>
                          <a:ea typeface="微软雅黑" panose="020B0503020204020204" charset="-122"/>
                        </a:rPr>
                        <a:t>（</a:t>
                      </a:r>
                      <a:r>
                        <a:rPr lang="en-US" altLang="zh-CN" sz="2800" b="0" i="0" u="none" strike="noStrike">
                          <a:solidFill>
                            <a:srgbClr val="000000"/>
                          </a:solidFill>
                          <a:effectLst/>
                          <a:latin typeface="微软雅黑" panose="020B0503020204020204" charset="-122"/>
                          <a:ea typeface="微软雅黑" panose="020B0503020204020204" charset="-122"/>
                        </a:rPr>
                        <a:t>4.00</a:t>
                      </a:r>
                      <a:r>
                        <a:rPr lang="zh-CN" altLang="en-US" sz="2800" b="0" i="0" u="none" strike="noStrike">
                          <a:solidFill>
                            <a:srgbClr val="000000"/>
                          </a:solidFill>
                          <a:effectLst/>
                          <a:latin typeface="微软雅黑" panose="020B0503020204020204" charset="-122"/>
                          <a:ea typeface="微软雅黑" panose="020B0503020204020204" charset="-122"/>
                        </a:rPr>
                        <a:t>）</a:t>
                      </a:r>
                      <a:endParaRPr lang="zh-CN" altLang="en-US" sz="2800" b="0" i="0" u="none" strike="noStrike">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dirty="0">
                          <a:solidFill>
                            <a:srgbClr val="000000"/>
                          </a:solidFill>
                          <a:effectLst/>
                          <a:latin typeface="微软雅黑" panose="020B0503020204020204" charset="-122"/>
                          <a:ea typeface="微软雅黑" panose="020B0503020204020204" charset="-122"/>
                        </a:rPr>
                        <a:t>1</a:t>
                      </a: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2.00</a:t>
                      </a:r>
                      <a:r>
                        <a:rPr lang="zh-CN" altLang="en-US" sz="2800" b="0" i="0" u="none" strike="noStrike" dirty="0">
                          <a:solidFill>
                            <a:srgbClr val="000000"/>
                          </a:solidFill>
                          <a:effectLst/>
                          <a:latin typeface="微软雅黑" panose="020B0503020204020204" charset="-122"/>
                          <a:ea typeface="微软雅黑" panose="020B0503020204020204" charset="-122"/>
                        </a:rPr>
                        <a:t>）</a:t>
                      </a: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en-US" altLang="zh-CN" sz="2800" b="0" i="0" u="none" strike="noStrike" dirty="0">
                          <a:solidFill>
                            <a:srgbClr val="000000"/>
                          </a:solidFill>
                          <a:effectLst/>
                          <a:latin typeface="微软雅黑" panose="020B0503020204020204" charset="-122"/>
                          <a:ea typeface="微软雅黑" panose="020B0503020204020204" charset="-122"/>
                        </a:rPr>
                        <a:t>8</a:t>
                      </a:r>
                      <a:endParaRPr lang="en-US" altLang="zh-CN"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p>
                      <a:pPr algn="ctr" fontAlgn="ct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0.05</a:t>
                      </a:r>
                      <a:endParaRPr lang="en-US" altLang="zh-CN"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7065">
                <a:tc>
                  <a:txBody>
                    <a:bodyPr/>
                    <a:p>
                      <a:pPr algn="ctr" fontAlgn="ctr"/>
                      <a:r>
                        <a:rPr lang="zh-CN" altLang="en-US" sz="2800" b="0" i="0" u="none" strike="noStrike" dirty="0">
                          <a:solidFill>
                            <a:srgbClr val="000000"/>
                          </a:solidFill>
                          <a:effectLst/>
                          <a:latin typeface="微软雅黑" panose="020B0503020204020204" charset="-122"/>
                          <a:ea typeface="微软雅黑" panose="020B0503020204020204" charset="-122"/>
                        </a:rPr>
                        <a:t>羊水胎粪污染（</a:t>
                      </a:r>
                      <a:r>
                        <a:rPr lang="en-US" altLang="zh-CN" sz="2800" b="0" i="0" u="none" strike="noStrike" dirty="0">
                          <a:solidFill>
                            <a:srgbClr val="000000"/>
                          </a:solidFill>
                          <a:effectLst/>
                          <a:latin typeface="微软雅黑" panose="020B0503020204020204" charset="-122"/>
                          <a:ea typeface="微软雅黑" panose="020B0503020204020204" charset="-122"/>
                        </a:rPr>
                        <a:t>III</a:t>
                      </a:r>
                      <a:r>
                        <a:rPr lang="zh-CN" altLang="en-US" sz="2800" b="0" i="0" u="none" strike="noStrike" dirty="0">
                          <a:solidFill>
                            <a:srgbClr val="000000"/>
                          </a:solidFill>
                          <a:effectLst/>
                          <a:latin typeface="微软雅黑" panose="020B0503020204020204" charset="-122"/>
                          <a:ea typeface="微软雅黑" panose="020B0503020204020204" charset="-122"/>
                        </a:rPr>
                        <a:t>度）</a:t>
                      </a: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p>
                      <a:pPr algn="ctr" fontAlgn="ctr"/>
                      <a:r>
                        <a:rPr lang="en-US" altLang="zh-CN" sz="2800" b="0" i="0" u="none" strike="noStrike" dirty="0">
                          <a:solidFill>
                            <a:srgbClr val="000000"/>
                          </a:solidFill>
                          <a:effectLst/>
                          <a:latin typeface="微软雅黑" panose="020B0503020204020204" charset="-122"/>
                          <a:ea typeface="微软雅黑" panose="020B0503020204020204" charset="-122"/>
                        </a:rPr>
                        <a:t>3</a:t>
                      </a: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1.71</a:t>
                      </a:r>
                      <a:r>
                        <a:rPr lang="zh-CN" altLang="en-US" sz="2800" b="0" i="0" u="none" strike="noStrike" dirty="0">
                          <a:solidFill>
                            <a:srgbClr val="000000"/>
                          </a:solidFill>
                          <a:effectLst/>
                          <a:latin typeface="微软雅黑" panose="020B0503020204020204" charset="-122"/>
                          <a:ea typeface="微软雅黑" panose="020B0503020204020204" charset="-122"/>
                        </a:rPr>
                        <a:t>）</a:t>
                      </a: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p>
                      <a:pPr algn="ctr" fontAlgn="ctr"/>
                      <a:r>
                        <a:rPr lang="en-US" altLang="zh-CN" sz="2800" b="0" i="0" u="none" strike="noStrike" dirty="0">
                          <a:solidFill>
                            <a:srgbClr val="000000"/>
                          </a:solidFill>
                          <a:effectLst/>
                          <a:latin typeface="微软雅黑" panose="020B0503020204020204" charset="-122"/>
                          <a:ea typeface="微软雅黑" panose="020B0503020204020204" charset="-122"/>
                        </a:rPr>
                        <a:t>0</a:t>
                      </a: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0.00</a:t>
                      </a:r>
                      <a:r>
                        <a:rPr lang="zh-CN" altLang="en-US" sz="2800" b="0" i="0" u="none" strike="noStrike" dirty="0">
                          <a:solidFill>
                            <a:srgbClr val="000000"/>
                          </a:solidFill>
                          <a:effectLst/>
                          <a:latin typeface="微软雅黑" panose="020B0503020204020204" charset="-122"/>
                          <a:ea typeface="微软雅黑" panose="020B0503020204020204" charset="-122"/>
                        </a:rPr>
                        <a:t>）</a:t>
                      </a:r>
                      <a:endParaRPr lang="zh-CN" altLang="en-US"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p>
                      <a:pPr algn="ctr" fontAlgn="ctr"/>
                      <a:r>
                        <a:rPr lang="en-US" altLang="zh-CN" sz="2800" b="0" i="0" u="none" strike="noStrike" dirty="0">
                          <a:solidFill>
                            <a:srgbClr val="000000"/>
                          </a:solidFill>
                          <a:effectLst/>
                          <a:latin typeface="微软雅黑" panose="020B0503020204020204" charset="-122"/>
                          <a:ea typeface="微软雅黑" panose="020B0503020204020204" charset="-122"/>
                        </a:rPr>
                        <a:t>3</a:t>
                      </a:r>
                      <a:endParaRPr lang="en-US" altLang="zh-CN"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p>
                      <a:pPr algn="ctr" fontAlgn="ctr"/>
                      <a:r>
                        <a:rPr lang="zh-CN" altLang="en-US" sz="2800" b="0" i="0" u="none" strike="noStrike" dirty="0">
                          <a:solidFill>
                            <a:srgbClr val="000000"/>
                          </a:solidFill>
                          <a:effectLst/>
                          <a:latin typeface="微软雅黑" panose="020B0503020204020204" charset="-122"/>
                          <a:ea typeface="微软雅黑" panose="020B0503020204020204" charset="-122"/>
                        </a:rPr>
                        <a:t>＞</a:t>
                      </a:r>
                      <a:r>
                        <a:rPr lang="en-US" altLang="zh-CN" sz="2800" b="0" i="0" u="none" strike="noStrike" dirty="0">
                          <a:solidFill>
                            <a:srgbClr val="000000"/>
                          </a:solidFill>
                          <a:effectLst/>
                          <a:latin typeface="微软雅黑" panose="020B0503020204020204" charset="-122"/>
                          <a:ea typeface="微软雅黑" panose="020B0503020204020204" charset="-122"/>
                        </a:rPr>
                        <a:t>0.05</a:t>
                      </a:r>
                      <a:endParaRPr lang="en-US" altLang="zh-CN" sz="2800" b="0" i="0" u="none" strike="noStrike" dirty="0">
                        <a:solidFill>
                          <a:srgbClr val="000000"/>
                        </a:solidFill>
                        <a:effectLst/>
                        <a:latin typeface="微软雅黑" panose="020B0503020204020204" charset="-122"/>
                        <a:ea typeface="微软雅黑" panose="020B0503020204020204" charset="-122"/>
                      </a:endParaRPr>
                    </a:p>
                  </a:txBody>
                  <a:tcPr marL="15240" marR="15240" marT="1524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文本框 9"/>
          <p:cNvSpPr txBox="1"/>
          <p:nvPr/>
        </p:nvSpPr>
        <p:spPr>
          <a:xfrm>
            <a:off x="16736060" y="4339590"/>
            <a:ext cx="6177915" cy="5868670"/>
          </a:xfrm>
          <a:prstGeom prst="roundRect">
            <a:avLst/>
          </a:prstGeom>
        </p:spPr>
        <p:style>
          <a:lnRef idx="2">
            <a:schemeClr val="accent1"/>
          </a:lnRef>
          <a:fillRef idx="0">
            <a:srgbClr val="FFFFFF"/>
          </a:fillRef>
          <a:effectRef idx="0">
            <a:srgbClr val="FFFFFF"/>
          </a:effectRef>
          <a:fontRef idx="minor">
            <a:schemeClr val="tx1"/>
          </a:fontRef>
        </p:style>
        <p:txBody>
          <a:bodyPr wrap="square" rtlCol="0">
            <a:noAutofit/>
          </a:bodyPr>
          <a:p>
            <a:pPr indent="0" fontAlgn="auto">
              <a:lnSpc>
                <a:spcPct val="150000"/>
              </a:lnSpc>
            </a:pPr>
            <a:r>
              <a:rPr lang="zh-CN" altLang="en-US" sz="3600" b="1" dirty="0">
                <a:latin typeface="微软雅黑" panose="020B0503020204020204" charset="-122"/>
                <a:ea typeface="微软雅黑" panose="020B0503020204020204" charset="-122"/>
                <a:sym typeface="+mn-ea"/>
              </a:rPr>
              <a:t>在排除与药物无关的不良事件后，米索前列醇阴道片与安慰剂对比：无论总不良反应、在产妇不良反应、胎儿的不良反应均无显著性差异，</a:t>
            </a:r>
            <a:r>
              <a:rPr lang="en-US" altLang="zh-CN" sz="3600" b="1" dirty="0">
                <a:latin typeface="微软雅黑" panose="020B0503020204020204" charset="-122"/>
                <a:ea typeface="微软雅黑" panose="020B0503020204020204" charset="-122"/>
                <a:sym typeface="+mn-ea"/>
              </a:rPr>
              <a:t>P</a:t>
            </a:r>
            <a:r>
              <a:rPr lang="zh-CN" altLang="en-US" sz="3600" b="1" dirty="0">
                <a:latin typeface="微软雅黑" panose="020B0503020204020204" charset="-122"/>
                <a:ea typeface="微软雅黑" panose="020B0503020204020204" charset="-122"/>
                <a:sym typeface="+mn-ea"/>
              </a:rPr>
              <a:t>＞</a:t>
            </a:r>
            <a:r>
              <a:rPr lang="en-US" altLang="zh-CN" sz="3600" b="1" dirty="0">
                <a:latin typeface="微软雅黑" panose="020B0503020204020204" charset="-122"/>
                <a:ea typeface="微软雅黑" panose="020B0503020204020204" charset="-122"/>
                <a:sym typeface="+mn-ea"/>
              </a:rPr>
              <a:t>0.05</a:t>
            </a:r>
            <a:endParaRPr lang="en-US" altLang="zh-CN" sz="3600" b="1" dirty="0">
              <a:latin typeface="微软雅黑" panose="020B0503020204020204" charset="-122"/>
              <a:ea typeface="微软雅黑" panose="020B0503020204020204" charset="-122"/>
              <a:sym typeface="+mn-ea"/>
            </a:endParaRPr>
          </a:p>
        </p:txBody>
      </p:sp>
      <p:sp>
        <p:nvSpPr>
          <p:cNvPr id="250" name="线条"/>
          <p:cNvSpPr/>
          <p:nvPr/>
        </p:nvSpPr>
        <p:spPr>
          <a:xfrm flipV="1">
            <a:off x="1543089" y="13256740"/>
            <a:ext cx="18288618" cy="2"/>
          </a:xfrm>
          <a:prstGeom prst="line">
            <a:avLst/>
          </a:prstGeom>
          <a:ln w="38100" cap="rnd">
            <a:solidFill>
              <a:srgbClr val="000000"/>
            </a:solidFill>
            <a:custDash>
              <a:ds d="100000" sp="200000"/>
            </a:custDash>
            <a:miter lim="400000"/>
          </a:ln>
        </p:spPr>
        <p:txBody>
          <a:bodyPr lIns="45718" tIns="45718" rIns="45718" bIns="45718"/>
          <a:lstStyle/>
          <a:p/>
        </p:txBody>
      </p:sp>
      <p:pic>
        <p:nvPicPr>
          <p:cNvPr id="251" name="图像" descr="图像"/>
          <p:cNvPicPr>
            <a:picLocks noChangeAspect="1"/>
          </p:cNvPicPr>
          <p:nvPr/>
        </p:nvPicPr>
        <p:blipFill>
          <a:blip r:embed="rId2"/>
          <a:stretch>
            <a:fillRect/>
          </a:stretch>
        </p:blipFill>
        <p:spPr>
          <a:xfrm>
            <a:off x="20232701" y="12648179"/>
            <a:ext cx="2604137" cy="720404"/>
          </a:xfrm>
          <a:prstGeom prst="rect">
            <a:avLst/>
          </a:prstGeom>
          <a:ln w="12700">
            <a:miter lim="400000"/>
            <a:headEnd/>
            <a:tailEnd/>
          </a:ln>
        </p:spPr>
      </p:pic>
      <p:sp>
        <p:nvSpPr>
          <p:cNvPr id="252" name="圆: 空心 80"/>
          <p:cNvSpPr/>
          <p:nvPr/>
        </p:nvSpPr>
        <p:spPr>
          <a:xfrm>
            <a:off x="1101055" y="741548"/>
            <a:ext cx="1810511" cy="181051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903" y="10800"/>
                </a:moveTo>
                <a:cubicBezTo>
                  <a:pt x="3903" y="14609"/>
                  <a:pt x="6991" y="17697"/>
                  <a:pt x="10800" y="17697"/>
                </a:cubicBezTo>
                <a:cubicBezTo>
                  <a:pt x="14609" y="17697"/>
                  <a:pt x="17697" y="14609"/>
                  <a:pt x="17697" y="10800"/>
                </a:cubicBezTo>
                <a:cubicBezTo>
                  <a:pt x="17697" y="6991"/>
                  <a:pt x="14609" y="3903"/>
                  <a:pt x="10800" y="3903"/>
                </a:cubicBezTo>
                <a:cubicBezTo>
                  <a:pt x="6991" y="3903"/>
                  <a:pt x="3903" y="6991"/>
                  <a:pt x="3903" y="10800"/>
                </a:cubicBezTo>
                <a:close/>
              </a:path>
            </a:pathLst>
          </a:custGeom>
          <a:gradFill>
            <a:gsLst>
              <a:gs pos="798">
                <a:srgbClr val="006CFF">
                  <a:alpha val="66000"/>
                </a:srgbClr>
              </a:gs>
              <a:gs pos="57411">
                <a:srgbClr val="1D67FF">
                  <a:alpha val="12775"/>
                </a:srgbClr>
              </a:gs>
              <a:gs pos="71000">
                <a:srgbClr val="3B92FB">
                  <a:alpha val="0"/>
                </a:srgbClr>
              </a:gs>
            </a:gsLst>
            <a:lin ang="2700000"/>
          </a:gradFill>
          <a:ln w="12700">
            <a:miter lim="400000"/>
          </a:ln>
        </p:spPr>
        <p:txBody>
          <a:bodyPr lIns="45719" rIns="45719" anchor="ctr"/>
          <a:lstStyle/>
          <a:p>
            <a:pPr defTabSz="914400">
              <a:defRPr sz="1800">
                <a:solidFill>
                  <a:srgbClr val="000000"/>
                </a:solidFill>
                <a:latin typeface="思源黑体 CN Normal"/>
                <a:ea typeface="思源黑体 CN Normal"/>
                <a:cs typeface="思源黑体 CN Normal"/>
                <a:sym typeface="思源黑体 CN Normal"/>
              </a:defRPr>
            </a:pPr>
            <a:endParaRPr sz="2400"/>
          </a:p>
        </p:txBody>
      </p:sp>
      <p:sp>
        <p:nvSpPr>
          <p:cNvPr id="253" name="矩形 15"/>
          <p:cNvSpPr txBox="1"/>
          <p:nvPr/>
        </p:nvSpPr>
        <p:spPr>
          <a:xfrm>
            <a:off x="2134916" y="1446893"/>
            <a:ext cx="5127625" cy="830580"/>
          </a:xfrm>
          <a:prstGeom prst="rect">
            <a:avLst/>
          </a:prstGeom>
          <a:ln w="12700">
            <a:miter lim="400000"/>
          </a:ln>
        </p:spPr>
        <p:txBody>
          <a:bodyPr wrap="none" lIns="0" tIns="0" rIns="0" bIns="0">
            <a:spAutoFit/>
            <a:scene3d>
              <a:camera prst="orthographicFront"/>
              <a:lightRig rig="threePt" dir="t"/>
            </a:scene3d>
          </a:bodyPr>
          <a:lstStyle>
            <a:lvl1pPr algn="l" defTabSz="914400">
              <a:spcBef>
                <a:spcPts val="600"/>
              </a:spcBef>
              <a:defRPr sz="5000">
                <a:solidFill>
                  <a:srgbClr val="4A4A4A"/>
                </a:solidFill>
                <a:latin typeface="字小魂简雅黑"/>
                <a:ea typeface="字小魂简雅黑"/>
                <a:cs typeface="字小魂简雅黑"/>
                <a:sym typeface="字小魂简雅黑"/>
              </a:defRPr>
            </a:lvl1pPr>
          </a:lstStyle>
          <a:p>
            <a:pPr algn="l"/>
            <a:r>
              <a:rPr lang="zh-CN" sz="5400" b="1" dirty="0">
                <a:solidFill>
                  <a:srgbClr val="25479B"/>
                </a:solidFill>
                <a:latin typeface="微软雅黑" panose="020B0503020204020204" charset="-122"/>
                <a:ea typeface="微软雅黑" panose="020B0503020204020204" charset="-122"/>
                <a:cs typeface="微软雅黑" panose="020B0503020204020204" charset="-122"/>
                <a:sym typeface="+mn-ea"/>
              </a:rPr>
              <a:t>02 素米®安全性</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
        <p:nvSpPr>
          <p:cNvPr id="12" name="文本框 11"/>
          <p:cNvSpPr txBox="1"/>
          <p:nvPr/>
        </p:nvSpPr>
        <p:spPr>
          <a:xfrm>
            <a:off x="8231505" y="12906375"/>
            <a:ext cx="7060565" cy="337185"/>
          </a:xfrm>
          <a:prstGeom prst="rect">
            <a:avLst/>
          </a:prstGeom>
          <a:noFill/>
        </p:spPr>
        <p:txBody>
          <a:bodyPr wrap="square" rtlCol="0">
            <a:spAutoFit/>
          </a:bodyPr>
          <a:p>
            <a:pPr algn="ctr"/>
            <a:r>
              <a:rPr lang="en-US" altLang="zh-CN" sz="1600" dirty="0">
                <a:latin typeface="微软雅黑" panose="020B0503020204020204" charset="-122"/>
                <a:ea typeface="微软雅黑" panose="020B0503020204020204" charset="-122"/>
              </a:rPr>
              <a:t>Yu </a:t>
            </a:r>
            <a:r>
              <a:rPr lang="en-US" altLang="zh-CN" sz="1600" dirty="0" err="1">
                <a:latin typeface="微软雅黑" panose="020B0503020204020204" charset="-122"/>
                <a:ea typeface="微软雅黑" panose="020B0503020204020204" charset="-122"/>
              </a:rPr>
              <a:t>Zhang,et</a:t>
            </a:r>
            <a:r>
              <a:rPr lang="en-US" altLang="zh-CN" sz="1600" dirty="0">
                <a:latin typeface="微软雅黑" panose="020B0503020204020204" charset="-122"/>
                <a:ea typeface="微软雅黑" panose="020B0503020204020204" charset="-122"/>
              </a:rPr>
              <a:t> </a:t>
            </a:r>
            <a:r>
              <a:rPr lang="en-US" altLang="zh-CN" sz="1600" dirty="0" err="1">
                <a:latin typeface="微软雅黑" panose="020B0503020204020204" charset="-122"/>
                <a:ea typeface="微软雅黑" panose="020B0503020204020204" charset="-122"/>
              </a:rPr>
              <a:t>al.Chinese</a:t>
            </a:r>
            <a:r>
              <a:rPr lang="en-US" altLang="zh-CN" sz="1600" dirty="0">
                <a:latin typeface="微软雅黑" panose="020B0503020204020204" charset="-122"/>
                <a:ea typeface="微软雅黑" panose="020B0503020204020204" charset="-122"/>
              </a:rPr>
              <a:t> Medical Journal.2015;128(20):2736-2742</a:t>
            </a:r>
            <a:endParaRPr lang="en-US" altLang="zh-CN" sz="1600" dirty="0">
              <a:latin typeface="微软雅黑" panose="020B0503020204020204" charset="-122"/>
              <a:ea typeface="微软雅黑" panose="020B0503020204020204" charset="-122"/>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02966" y="2753937"/>
            <a:ext cx="20174908" cy="1720252"/>
          </a:xfrm>
        </p:spPr>
        <p:txBody>
          <a:bodyPr>
            <a:normAutofit/>
          </a:bodyPr>
          <a:lstStyle/>
          <a:p>
            <a:pPr algn="l"/>
            <a:r>
              <a:rPr lang="zh-CN" altLang="en-US" sz="4000" b="1" dirty="0">
                <a:solidFill>
                  <a:srgbClr val="A35DB5"/>
                </a:solidFill>
                <a:latin typeface="微软雅黑" panose="020B0503020204020204" charset="-122"/>
                <a:ea typeface="微软雅黑" panose="020B0503020204020204" charset="-122"/>
              </a:rPr>
              <a:t>素米</a:t>
            </a:r>
            <a:r>
              <a:rPr lang="en-US" altLang="zh-CN" sz="4000" b="1" baseline="30000" dirty="0">
                <a:solidFill>
                  <a:srgbClr val="A35DB5"/>
                </a:solidFill>
                <a:latin typeface="微软雅黑" panose="020B0503020204020204" charset="-122"/>
                <a:ea typeface="微软雅黑" panose="020B0503020204020204" charset="-122"/>
              </a:rPr>
              <a:t>®</a:t>
            </a:r>
            <a:r>
              <a:rPr lang="zh-CN" altLang="en-US" sz="4000" b="1" dirty="0">
                <a:solidFill>
                  <a:srgbClr val="0070C0"/>
                </a:solidFill>
                <a:latin typeface="微软雅黑" panose="020B0503020204020204" charset="-122"/>
                <a:ea typeface="微软雅黑" panose="020B0503020204020204" charset="-122"/>
              </a:rPr>
              <a:t>前列醇阴道片显著提高引产成功率，减少引产至临产时间</a:t>
            </a:r>
            <a:endParaRPr lang="zh-CN" altLang="en-US" sz="4000" b="1" dirty="0">
              <a:solidFill>
                <a:srgbClr val="0070C0"/>
              </a:solidFill>
              <a:latin typeface="微软雅黑" panose="020B0503020204020204" charset="-122"/>
              <a:ea typeface="微软雅黑" panose="020B0503020204020204" charset="-122"/>
            </a:endParaRPr>
          </a:p>
        </p:txBody>
      </p:sp>
      <p:graphicFrame>
        <p:nvGraphicFramePr>
          <p:cNvPr id="5" name="图表 4"/>
          <p:cNvGraphicFramePr/>
          <p:nvPr/>
        </p:nvGraphicFramePr>
        <p:xfrm>
          <a:off x="1715894" y="3496992"/>
          <a:ext cx="15962052" cy="8474616"/>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 name="图表 6"/>
          <p:cNvGraphicFramePr/>
          <p:nvPr/>
        </p:nvGraphicFramePr>
        <p:xfrm>
          <a:off x="17070705" y="5495925"/>
          <a:ext cx="4807585" cy="6255385"/>
        </p:xfrm>
        <a:graphic>
          <a:graphicData uri="http://schemas.openxmlformats.org/drawingml/2006/chart">
            <c:chart xmlns:c="http://schemas.openxmlformats.org/drawingml/2006/chart" xmlns:r="http://schemas.openxmlformats.org/officeDocument/2006/relationships" r:id="rId2"/>
          </a:graphicData>
        </a:graphic>
      </p:graphicFrame>
      <p:sp>
        <p:nvSpPr>
          <p:cNvPr id="9" name="文本框 8"/>
          <p:cNvSpPr txBox="1"/>
          <p:nvPr/>
        </p:nvSpPr>
        <p:spPr>
          <a:xfrm>
            <a:off x="2703510" y="11352184"/>
            <a:ext cx="17938698" cy="977265"/>
          </a:xfrm>
          <a:prstGeom prst="rect">
            <a:avLst/>
          </a:prstGeom>
          <a:noFill/>
        </p:spPr>
        <p:txBody>
          <a:bodyPr wrap="square" rtlCol="0">
            <a:spAutoFit/>
          </a:bodyPr>
          <a:lstStyle/>
          <a:p>
            <a:pPr>
              <a:lnSpc>
                <a:spcPct val="120000"/>
              </a:lnSpc>
            </a:pPr>
            <a:r>
              <a:rPr lang="zh-CN" altLang="en-US" b="1" dirty="0">
                <a:solidFill>
                  <a:srgbClr val="A35DB5"/>
                </a:solidFill>
                <a:latin typeface="微软雅黑" panose="020B0503020204020204" charset="-122"/>
                <a:ea typeface="微软雅黑" panose="020B0503020204020204" charset="-122"/>
              </a:rPr>
              <a:t>素米</a:t>
            </a:r>
            <a:r>
              <a:rPr lang="en-US" altLang="zh-CN" b="1" baseline="30000" dirty="0">
                <a:solidFill>
                  <a:srgbClr val="A35DB5"/>
                </a:solidFill>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开展了一项多中心双盲随机对照研究，共纳入</a:t>
            </a:r>
            <a:r>
              <a:rPr lang="en-US" altLang="zh-CN" dirty="0">
                <a:latin typeface="微软雅黑" panose="020B0503020204020204" charset="-122"/>
                <a:ea typeface="微软雅黑" panose="020B0503020204020204" charset="-122"/>
              </a:rPr>
              <a:t>225</a:t>
            </a:r>
            <a:r>
              <a:rPr lang="zh-CN" altLang="en-US" dirty="0">
                <a:latin typeface="微软雅黑" panose="020B0503020204020204" charset="-122"/>
                <a:ea typeface="微软雅黑" panose="020B0503020204020204" charset="-122"/>
              </a:rPr>
              <a:t>例患者，分为米索前列醇阴道片组和安慰剂组，</a:t>
            </a:r>
            <a:r>
              <a:rPr lang="zh-CN" altLang="en-US" b="1" dirty="0">
                <a:solidFill>
                  <a:srgbClr val="A35DB5"/>
                </a:solidFill>
                <a:latin typeface="微软雅黑" panose="020B0503020204020204" charset="-122"/>
                <a:ea typeface="微软雅黑" panose="020B0503020204020204" charset="-122"/>
              </a:rPr>
              <a:t>素米</a:t>
            </a:r>
            <a:r>
              <a:rPr lang="en-US" altLang="zh-CN" b="1" baseline="30000" dirty="0">
                <a:solidFill>
                  <a:srgbClr val="A35DB5"/>
                </a:solidFill>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用药方案为每</a:t>
            </a:r>
            <a:r>
              <a:rPr lang="en-US" altLang="zh-CN" dirty="0">
                <a:latin typeface="微软雅黑" panose="020B0503020204020204" charset="-122"/>
                <a:ea typeface="微软雅黑" panose="020B0503020204020204" charset="-122"/>
              </a:rPr>
              <a:t>4</a:t>
            </a:r>
            <a:r>
              <a:rPr lang="zh-CN" altLang="en-US" dirty="0">
                <a:latin typeface="微软雅黑" panose="020B0503020204020204" charset="-122"/>
                <a:ea typeface="微软雅黑" panose="020B0503020204020204" charset="-122"/>
              </a:rPr>
              <a:t>小时经阴道给予</a:t>
            </a:r>
            <a:r>
              <a:rPr lang="en-US" altLang="zh-CN" dirty="0">
                <a:latin typeface="微软雅黑" panose="020B0503020204020204" charset="-122"/>
                <a:ea typeface="微软雅黑" panose="020B0503020204020204" charset="-122"/>
              </a:rPr>
              <a:t>25μg</a:t>
            </a:r>
            <a:r>
              <a:rPr lang="zh-CN" altLang="en-US" dirty="0">
                <a:latin typeface="微软雅黑" panose="020B0503020204020204" charset="-122"/>
                <a:ea typeface="微软雅黑" panose="020B0503020204020204" charset="-122"/>
              </a:rPr>
              <a:t>米索前列醇阴道片或者安慰剂一片，最多给予</a:t>
            </a:r>
            <a:r>
              <a:rPr lang="en-US" altLang="zh-CN" dirty="0">
                <a:latin typeface="微软雅黑" panose="020B0503020204020204" charset="-122"/>
                <a:ea typeface="微软雅黑" panose="020B0503020204020204" charset="-122"/>
              </a:rPr>
              <a:t>3</a:t>
            </a:r>
            <a:r>
              <a:rPr lang="zh-CN" altLang="en-US" dirty="0">
                <a:latin typeface="微软雅黑" panose="020B0503020204020204" charset="-122"/>
                <a:ea typeface="微软雅黑" panose="020B0503020204020204" charset="-122"/>
              </a:rPr>
              <a:t>次。主要疗效评价指标为引产成功率</a:t>
            </a:r>
            <a:endParaRPr lang="zh-CN" altLang="en-US" strike="sngStrike" dirty="0">
              <a:latin typeface="微软雅黑" panose="020B0503020204020204" charset="-122"/>
              <a:ea typeface="微软雅黑" panose="020B0503020204020204" charset="-122"/>
            </a:endParaRPr>
          </a:p>
        </p:txBody>
      </p:sp>
      <p:sp>
        <p:nvSpPr>
          <p:cNvPr id="13" name="文本框 4"/>
          <p:cNvSpPr txBox="1"/>
          <p:nvPr/>
        </p:nvSpPr>
        <p:spPr>
          <a:xfrm>
            <a:off x="13415010" y="3545205"/>
            <a:ext cx="4220845" cy="53467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zh-CN" altLang="en-US" sz="3600" dirty="0">
                <a:latin typeface="微软雅黑" panose="020B0503020204020204" charset="-122"/>
                <a:ea typeface="微软雅黑" panose="020B0503020204020204" charset="-122"/>
              </a:rPr>
              <a:t>（* </a:t>
            </a:r>
            <a:r>
              <a:rPr lang="en-US" altLang="zh-CN" sz="3600" dirty="0">
                <a:latin typeface="微软雅黑" panose="020B0503020204020204" charset="-122"/>
                <a:ea typeface="微软雅黑" panose="020B0503020204020204" charset="-122"/>
              </a:rPr>
              <a:t>P</a:t>
            </a:r>
            <a:r>
              <a:rPr lang="zh-CN" altLang="en-US" sz="3600" dirty="0">
                <a:latin typeface="微软雅黑" panose="020B0503020204020204" charset="-122"/>
                <a:ea typeface="微软雅黑" panose="020B0503020204020204" charset="-122"/>
              </a:rPr>
              <a:t>＜</a:t>
            </a:r>
            <a:r>
              <a:rPr lang="en-US" altLang="zh-CN" sz="3600" dirty="0">
                <a:latin typeface="微软雅黑" panose="020B0503020204020204" charset="-122"/>
                <a:ea typeface="微软雅黑" panose="020B0503020204020204" charset="-122"/>
              </a:rPr>
              <a:t>0.05</a:t>
            </a:r>
            <a:r>
              <a:rPr lang="zh-CN" altLang="en-US" sz="3600" dirty="0">
                <a:latin typeface="微软雅黑" panose="020B0503020204020204" charset="-122"/>
                <a:ea typeface="微软雅黑" panose="020B0503020204020204" charset="-122"/>
              </a:rPr>
              <a:t>）</a:t>
            </a:r>
            <a:endParaRPr lang="zh-CN" altLang="en-US" sz="3600" dirty="0">
              <a:latin typeface="微软雅黑" panose="020B0503020204020204" charset="-122"/>
              <a:ea typeface="微软雅黑" panose="020B0503020204020204" charset="-122"/>
            </a:endParaRPr>
          </a:p>
        </p:txBody>
      </p:sp>
      <p:sp>
        <p:nvSpPr>
          <p:cNvPr id="15" name="文本框 14"/>
          <p:cNvSpPr txBox="1"/>
          <p:nvPr/>
        </p:nvSpPr>
        <p:spPr>
          <a:xfrm>
            <a:off x="7799593" y="13050794"/>
            <a:ext cx="6919340" cy="337185"/>
          </a:xfrm>
          <a:prstGeom prst="rect">
            <a:avLst/>
          </a:prstGeom>
          <a:noFill/>
        </p:spPr>
        <p:txBody>
          <a:bodyPr wrap="square" rtlCol="0">
            <a:spAutoFit/>
          </a:bodyPr>
          <a:lstStyle/>
          <a:p>
            <a:r>
              <a:rPr lang="en-US" altLang="zh-CN" sz="1600" dirty="0">
                <a:latin typeface="微软雅黑" panose="020B0503020204020204" charset="-122"/>
                <a:ea typeface="微软雅黑" panose="020B0503020204020204" charset="-122"/>
              </a:rPr>
              <a:t>Yu </a:t>
            </a:r>
            <a:r>
              <a:rPr lang="en-US" altLang="zh-CN" sz="1600" dirty="0" err="1">
                <a:latin typeface="微软雅黑" panose="020B0503020204020204" charset="-122"/>
                <a:ea typeface="微软雅黑" panose="020B0503020204020204" charset="-122"/>
              </a:rPr>
              <a:t>Zhang,et</a:t>
            </a:r>
            <a:r>
              <a:rPr lang="en-US" altLang="zh-CN" sz="1600" dirty="0">
                <a:latin typeface="微软雅黑" panose="020B0503020204020204" charset="-122"/>
                <a:ea typeface="微软雅黑" panose="020B0503020204020204" charset="-122"/>
              </a:rPr>
              <a:t> </a:t>
            </a:r>
            <a:r>
              <a:rPr lang="en-US" altLang="zh-CN" sz="1600" dirty="0" err="1">
                <a:latin typeface="微软雅黑" panose="020B0503020204020204" charset="-122"/>
                <a:ea typeface="微软雅黑" panose="020B0503020204020204" charset="-122"/>
              </a:rPr>
              <a:t>al.Chinese</a:t>
            </a:r>
            <a:r>
              <a:rPr lang="en-US" altLang="zh-CN" sz="1600" dirty="0">
                <a:latin typeface="微软雅黑" panose="020B0503020204020204" charset="-122"/>
                <a:ea typeface="微软雅黑" panose="020B0503020204020204" charset="-122"/>
              </a:rPr>
              <a:t> Medical Journal.2015;128(20):2736-2742</a:t>
            </a:r>
            <a:endParaRPr lang="zh-CN" altLang="en-US" sz="1600" dirty="0">
              <a:latin typeface="微软雅黑" panose="020B0503020204020204" charset="-122"/>
              <a:ea typeface="微软雅黑" panose="020B0503020204020204" charset="-122"/>
            </a:endParaRPr>
          </a:p>
        </p:txBody>
      </p:sp>
      <p:sp>
        <p:nvSpPr>
          <p:cNvPr id="3" name="文本框 2"/>
          <p:cNvSpPr txBox="1"/>
          <p:nvPr/>
        </p:nvSpPr>
        <p:spPr>
          <a:xfrm>
            <a:off x="5638800" y="3545205"/>
            <a:ext cx="10065385" cy="1322070"/>
          </a:xfrm>
          <a:prstGeom prst="rect">
            <a:avLst/>
          </a:prstGeom>
          <a:noFill/>
        </p:spPr>
        <p:txBody>
          <a:bodyPr wrap="square" rtlCol="0">
            <a:spAutoFit/>
          </a:bodyPr>
          <a:lstStyle/>
          <a:p>
            <a:r>
              <a:rPr lang="zh-CN" altLang="en-US" sz="4000" b="1" dirty="0">
                <a:solidFill>
                  <a:srgbClr val="A35DB5"/>
                </a:solidFill>
                <a:latin typeface="微软雅黑" panose="020B0503020204020204" charset="-122"/>
                <a:ea typeface="微软雅黑" panose="020B0503020204020204" charset="-122"/>
              </a:rPr>
              <a:t>素米</a:t>
            </a:r>
            <a:r>
              <a:rPr lang="en-US" altLang="zh-CN" sz="4000" b="1" baseline="30000" dirty="0">
                <a:solidFill>
                  <a:srgbClr val="A35DB5"/>
                </a:solidFill>
                <a:latin typeface="微软雅黑" panose="020B0503020204020204" charset="-122"/>
                <a:ea typeface="微软雅黑" panose="020B0503020204020204" charset="-122"/>
              </a:rPr>
              <a:t>®</a:t>
            </a:r>
            <a:r>
              <a:rPr lang="zh-CN" altLang="en-US" sz="4000" dirty="0">
                <a:latin typeface="微软雅黑" panose="020B0503020204020204" charset="-122"/>
                <a:ea typeface="微软雅黑" panose="020B0503020204020204" charset="-122"/>
              </a:rPr>
              <a:t>多中心临床疗效结果</a:t>
            </a:r>
            <a:endParaRPr lang="en-US" altLang="zh-CN" sz="4000" dirty="0">
              <a:latin typeface="微软雅黑" panose="020B0503020204020204" charset="-122"/>
              <a:ea typeface="微软雅黑" panose="020B0503020204020204" charset="-122"/>
            </a:endParaRPr>
          </a:p>
          <a:p>
            <a:endParaRPr lang="en-US" altLang="zh-CN" sz="4000" dirty="0">
              <a:latin typeface="微软雅黑" panose="020B0503020204020204" charset="-122"/>
              <a:ea typeface="微软雅黑" panose="020B0503020204020204" charset="-122"/>
            </a:endParaRPr>
          </a:p>
        </p:txBody>
      </p:sp>
      <p:sp>
        <p:nvSpPr>
          <p:cNvPr id="4" name="文本框 3"/>
          <p:cNvSpPr txBox="1"/>
          <p:nvPr/>
        </p:nvSpPr>
        <p:spPr>
          <a:xfrm>
            <a:off x="2556166" y="10181460"/>
            <a:ext cx="1940636" cy="429895"/>
          </a:xfrm>
          <a:prstGeom prst="rect">
            <a:avLst/>
          </a:prstGeom>
          <a:noFill/>
        </p:spPr>
        <p:txBody>
          <a:bodyPr wrap="square" rtlCol="0">
            <a:spAutoFit/>
          </a:bodyPr>
          <a:lstStyle/>
          <a:p>
            <a:pPr algn="ctr"/>
            <a:r>
              <a:rPr lang="zh-CN" altLang="en-US" sz="2200" b="1" dirty="0">
                <a:latin typeface="微软雅黑" panose="020B0503020204020204" charset="-122"/>
                <a:ea typeface="微软雅黑" panose="020B0503020204020204" charset="-122"/>
              </a:rPr>
              <a:t>引产成功率</a:t>
            </a:r>
            <a:endParaRPr lang="zh-CN" altLang="en-US" sz="2200" b="1" dirty="0">
              <a:latin typeface="微软雅黑" panose="020B0503020204020204" charset="-122"/>
              <a:ea typeface="微软雅黑" panose="020B0503020204020204" charset="-122"/>
            </a:endParaRPr>
          </a:p>
        </p:txBody>
      </p:sp>
      <p:sp>
        <p:nvSpPr>
          <p:cNvPr id="6" name="文本框 5"/>
          <p:cNvSpPr txBox="1"/>
          <p:nvPr/>
        </p:nvSpPr>
        <p:spPr>
          <a:xfrm>
            <a:off x="4888770" y="10105342"/>
            <a:ext cx="2426430" cy="1106805"/>
          </a:xfrm>
          <a:prstGeom prst="rect">
            <a:avLst/>
          </a:prstGeom>
          <a:noFill/>
        </p:spPr>
        <p:txBody>
          <a:bodyPr wrap="square" rtlCol="0">
            <a:spAutoFit/>
          </a:bodyPr>
          <a:lstStyle/>
          <a:p>
            <a:pPr algn="ctr"/>
            <a:r>
              <a:rPr lang="zh-CN" altLang="en-US" sz="2200" b="1" dirty="0">
                <a:latin typeface="微软雅黑" panose="020B0503020204020204" charset="-122"/>
                <a:ea typeface="微软雅黑" panose="020B0503020204020204" charset="-122"/>
              </a:rPr>
              <a:t>首次用药后</a:t>
            </a:r>
            <a:r>
              <a:rPr lang="en-US" altLang="zh-CN" sz="2200" b="1" dirty="0">
                <a:latin typeface="微软雅黑" panose="020B0503020204020204" charset="-122"/>
                <a:ea typeface="微软雅黑" panose="020B0503020204020204" charset="-122"/>
              </a:rPr>
              <a:t>12h</a:t>
            </a:r>
            <a:r>
              <a:rPr lang="zh-CN" altLang="en-US" sz="2200" b="1" dirty="0">
                <a:latin typeface="微软雅黑" panose="020B0503020204020204" charset="-122"/>
                <a:ea typeface="微软雅黑" panose="020B0503020204020204" charset="-122"/>
              </a:rPr>
              <a:t>内</a:t>
            </a:r>
            <a:r>
              <a:rPr lang="en-US" altLang="zh-CN" sz="2200" b="1" dirty="0">
                <a:latin typeface="微软雅黑" panose="020B0503020204020204" charset="-122"/>
                <a:ea typeface="微软雅黑" panose="020B0503020204020204" charset="-122"/>
              </a:rPr>
              <a:t>Bishop</a:t>
            </a:r>
            <a:r>
              <a:rPr lang="zh-CN" altLang="en-US" sz="2200" b="1" dirty="0">
                <a:latin typeface="微软雅黑" panose="020B0503020204020204" charset="-122"/>
                <a:ea typeface="微软雅黑" panose="020B0503020204020204" charset="-122"/>
              </a:rPr>
              <a:t>评分 提高≥</a:t>
            </a:r>
            <a:r>
              <a:rPr lang="en-US" altLang="zh-CN" sz="2200" b="1" dirty="0">
                <a:latin typeface="微软雅黑" panose="020B0503020204020204" charset="-122"/>
                <a:ea typeface="微软雅黑" panose="020B0503020204020204" charset="-122"/>
              </a:rPr>
              <a:t>3</a:t>
            </a:r>
            <a:r>
              <a:rPr lang="zh-CN" altLang="en-US" sz="2200" b="1" dirty="0">
                <a:latin typeface="微软雅黑" panose="020B0503020204020204" charset="-122"/>
                <a:ea typeface="微软雅黑" panose="020B0503020204020204" charset="-122"/>
              </a:rPr>
              <a:t>分的比率</a:t>
            </a:r>
            <a:endParaRPr lang="zh-CN" altLang="en-US" sz="2200" b="1" dirty="0">
              <a:latin typeface="微软雅黑" panose="020B0503020204020204" charset="-122"/>
              <a:ea typeface="微软雅黑" panose="020B0503020204020204" charset="-122"/>
            </a:endParaRPr>
          </a:p>
        </p:txBody>
      </p:sp>
      <p:sp>
        <p:nvSpPr>
          <p:cNvPr id="8" name="文本框 7"/>
          <p:cNvSpPr txBox="1"/>
          <p:nvPr/>
        </p:nvSpPr>
        <p:spPr>
          <a:xfrm>
            <a:off x="7707170" y="10098332"/>
            <a:ext cx="1853006" cy="1106805"/>
          </a:xfrm>
          <a:prstGeom prst="rect">
            <a:avLst/>
          </a:prstGeom>
          <a:noFill/>
        </p:spPr>
        <p:txBody>
          <a:bodyPr wrap="square" rtlCol="0">
            <a:spAutoFit/>
          </a:bodyPr>
          <a:lstStyle/>
          <a:p>
            <a:pPr algn="ctr"/>
            <a:r>
              <a:rPr lang="zh-CN" altLang="en-US" sz="2200" b="1" dirty="0">
                <a:latin typeface="微软雅黑" panose="020B0503020204020204" charset="-122"/>
                <a:ea typeface="微软雅黑" panose="020B0503020204020204" charset="-122"/>
              </a:rPr>
              <a:t>首次用药后</a:t>
            </a:r>
            <a:r>
              <a:rPr lang="en-US" altLang="zh-CN" sz="2200" b="1" dirty="0">
                <a:latin typeface="微软雅黑" panose="020B0503020204020204" charset="-122"/>
                <a:ea typeface="微软雅黑" panose="020B0503020204020204" charset="-122"/>
              </a:rPr>
              <a:t>24h</a:t>
            </a:r>
            <a:r>
              <a:rPr lang="zh-CN" altLang="en-US" sz="2200" b="1" dirty="0">
                <a:latin typeface="微软雅黑" panose="020B0503020204020204" charset="-122"/>
                <a:ea typeface="微软雅黑" panose="020B0503020204020204" charset="-122"/>
              </a:rPr>
              <a:t>内阴道分娩率</a:t>
            </a:r>
            <a:endParaRPr lang="zh-CN" altLang="en-US" sz="2200" b="1" dirty="0">
              <a:latin typeface="微软雅黑" panose="020B0503020204020204" charset="-122"/>
              <a:ea typeface="微软雅黑" panose="020B0503020204020204" charset="-122"/>
            </a:endParaRPr>
          </a:p>
        </p:txBody>
      </p:sp>
      <p:sp>
        <p:nvSpPr>
          <p:cNvPr id="10" name="文本框 9"/>
          <p:cNvSpPr txBox="1"/>
          <p:nvPr/>
        </p:nvSpPr>
        <p:spPr>
          <a:xfrm>
            <a:off x="10397686" y="10098332"/>
            <a:ext cx="1710436" cy="1106805"/>
          </a:xfrm>
          <a:prstGeom prst="rect">
            <a:avLst/>
          </a:prstGeom>
          <a:noFill/>
        </p:spPr>
        <p:txBody>
          <a:bodyPr wrap="square" rtlCol="0">
            <a:spAutoFit/>
          </a:bodyPr>
          <a:lstStyle/>
          <a:p>
            <a:pPr algn="ctr"/>
            <a:r>
              <a:rPr lang="zh-CN" altLang="en-US" sz="2200" b="1" dirty="0">
                <a:latin typeface="微软雅黑" panose="020B0503020204020204" charset="-122"/>
                <a:ea typeface="微软雅黑" panose="020B0503020204020204" charset="-122"/>
              </a:rPr>
              <a:t>首次用药后</a:t>
            </a:r>
            <a:r>
              <a:rPr lang="en-US" altLang="zh-CN" sz="2200" b="1" dirty="0">
                <a:latin typeface="微软雅黑" panose="020B0503020204020204" charset="-122"/>
                <a:ea typeface="微软雅黑" panose="020B0503020204020204" charset="-122"/>
              </a:rPr>
              <a:t>24h</a:t>
            </a:r>
            <a:r>
              <a:rPr lang="zh-CN" altLang="en-US" sz="2200" b="1" dirty="0">
                <a:latin typeface="微软雅黑" panose="020B0503020204020204" charset="-122"/>
                <a:ea typeface="微软雅黑" panose="020B0503020204020204" charset="-122"/>
              </a:rPr>
              <a:t>内的临产率</a:t>
            </a:r>
            <a:endParaRPr lang="zh-CN" altLang="en-US" sz="2200" b="1" dirty="0">
              <a:latin typeface="微软雅黑" panose="020B0503020204020204" charset="-122"/>
              <a:ea typeface="微软雅黑" panose="020B0503020204020204" charset="-122"/>
            </a:endParaRPr>
          </a:p>
        </p:txBody>
      </p:sp>
      <p:sp>
        <p:nvSpPr>
          <p:cNvPr id="11" name="文本框 10"/>
          <p:cNvSpPr txBox="1"/>
          <p:nvPr/>
        </p:nvSpPr>
        <p:spPr>
          <a:xfrm>
            <a:off x="12770546" y="10115008"/>
            <a:ext cx="1811044" cy="768350"/>
          </a:xfrm>
          <a:prstGeom prst="rect">
            <a:avLst/>
          </a:prstGeom>
          <a:noFill/>
        </p:spPr>
        <p:txBody>
          <a:bodyPr wrap="square" rtlCol="0">
            <a:spAutoFit/>
          </a:bodyPr>
          <a:lstStyle/>
          <a:p>
            <a:pPr algn="ctr"/>
            <a:r>
              <a:rPr lang="zh-CN" altLang="en-US" sz="2200" b="1" dirty="0">
                <a:latin typeface="微软雅黑" panose="020B0503020204020204" charset="-122"/>
                <a:ea typeface="微软雅黑" panose="020B0503020204020204" charset="-122"/>
              </a:rPr>
              <a:t>使用催产素的比例</a:t>
            </a:r>
            <a:endParaRPr lang="zh-CN" altLang="en-US" sz="2200" b="1" dirty="0">
              <a:latin typeface="微软雅黑" panose="020B0503020204020204" charset="-122"/>
              <a:ea typeface="微软雅黑" panose="020B0503020204020204" charset="-122"/>
            </a:endParaRPr>
          </a:p>
        </p:txBody>
      </p:sp>
      <p:sp>
        <p:nvSpPr>
          <p:cNvPr id="12" name="文本框 11"/>
          <p:cNvSpPr txBox="1"/>
          <p:nvPr/>
        </p:nvSpPr>
        <p:spPr>
          <a:xfrm>
            <a:off x="15296148" y="10098332"/>
            <a:ext cx="1710412" cy="429895"/>
          </a:xfrm>
          <a:prstGeom prst="rect">
            <a:avLst/>
          </a:prstGeom>
          <a:noFill/>
        </p:spPr>
        <p:txBody>
          <a:bodyPr wrap="square" rtlCol="0">
            <a:spAutoFit/>
          </a:bodyPr>
          <a:lstStyle/>
          <a:p>
            <a:r>
              <a:rPr lang="zh-CN" altLang="en-US" sz="2200" b="1" dirty="0">
                <a:latin typeface="微软雅黑" panose="020B0503020204020204" charset="-122"/>
                <a:ea typeface="微软雅黑" panose="020B0503020204020204" charset="-122"/>
              </a:rPr>
              <a:t>剖宫产率</a:t>
            </a:r>
            <a:endParaRPr lang="zh-CN" altLang="en-US" sz="2200" b="1" dirty="0">
              <a:latin typeface="微软雅黑" panose="020B0503020204020204" charset="-122"/>
              <a:ea typeface="微软雅黑" panose="020B0503020204020204" charset="-122"/>
            </a:endParaRPr>
          </a:p>
        </p:txBody>
      </p:sp>
      <p:sp>
        <p:nvSpPr>
          <p:cNvPr id="14" name="文本框 13"/>
          <p:cNvSpPr txBox="1"/>
          <p:nvPr/>
        </p:nvSpPr>
        <p:spPr>
          <a:xfrm>
            <a:off x="17996094" y="10086508"/>
            <a:ext cx="1972196" cy="768350"/>
          </a:xfrm>
          <a:prstGeom prst="rect">
            <a:avLst/>
          </a:prstGeom>
          <a:noFill/>
        </p:spPr>
        <p:txBody>
          <a:bodyPr wrap="square" rtlCol="0">
            <a:spAutoFit/>
          </a:bodyPr>
          <a:lstStyle/>
          <a:p>
            <a:pPr algn="ctr"/>
            <a:r>
              <a:rPr lang="zh-CN" altLang="en-US" sz="2200" b="1" dirty="0">
                <a:latin typeface="微软雅黑" panose="020B0503020204020204" charset="-122"/>
                <a:ea typeface="微软雅黑" panose="020B0503020204020204" charset="-122"/>
              </a:rPr>
              <a:t>引产</a:t>
            </a:r>
            <a:r>
              <a:rPr lang="en-US" altLang="zh-CN" sz="2200" b="1" dirty="0">
                <a:latin typeface="微软雅黑" panose="020B0503020204020204" charset="-122"/>
                <a:ea typeface="微软雅黑" panose="020B0503020204020204" charset="-122"/>
              </a:rPr>
              <a:t>—</a:t>
            </a:r>
            <a:r>
              <a:rPr lang="zh-CN" altLang="en-US" sz="2200" b="1" dirty="0">
                <a:latin typeface="微软雅黑" panose="020B0503020204020204" charset="-122"/>
                <a:ea typeface="微软雅黑" panose="020B0503020204020204" charset="-122"/>
              </a:rPr>
              <a:t>临产时间（</a:t>
            </a:r>
            <a:r>
              <a:rPr lang="en-US" altLang="zh-CN" sz="2200" b="1" dirty="0">
                <a:latin typeface="微软雅黑" panose="020B0503020204020204" charset="-122"/>
                <a:ea typeface="微软雅黑" panose="020B0503020204020204" charset="-122"/>
              </a:rPr>
              <a:t>h</a:t>
            </a:r>
            <a:r>
              <a:rPr lang="zh-CN" altLang="en-US" sz="2200" b="1" dirty="0">
                <a:latin typeface="微软雅黑" panose="020B0503020204020204" charset="-122"/>
                <a:ea typeface="微软雅黑" panose="020B0503020204020204" charset="-122"/>
              </a:rPr>
              <a:t>）</a:t>
            </a:r>
            <a:endParaRPr lang="zh-CN" altLang="en-US" sz="2200" b="1" dirty="0">
              <a:latin typeface="微软雅黑" panose="020B0503020204020204" charset="-122"/>
              <a:ea typeface="微软雅黑" panose="020B0503020204020204" charset="-122"/>
            </a:endParaRPr>
          </a:p>
        </p:txBody>
      </p:sp>
      <p:sp>
        <p:nvSpPr>
          <p:cNvPr id="23" name="文本框 22"/>
          <p:cNvSpPr txBox="1"/>
          <p:nvPr/>
        </p:nvSpPr>
        <p:spPr>
          <a:xfrm>
            <a:off x="3609580" y="4074164"/>
            <a:ext cx="526070" cy="460375"/>
          </a:xfrm>
          <a:prstGeom prst="rect">
            <a:avLst/>
          </a:prstGeom>
          <a:noFill/>
        </p:spPr>
        <p:txBody>
          <a:bodyPr wrap="square" rtlCol="0">
            <a:spAutoFit/>
          </a:bodyPr>
          <a:lstStyle/>
          <a:p>
            <a:r>
              <a:rPr lang="zh-CN" altLang="en-US" dirty="0">
                <a:latin typeface="微软雅黑" panose="020B0503020204020204" charset="-122"/>
                <a:ea typeface="微软雅黑" panose="020B0503020204020204" charset="-122"/>
              </a:rPr>
              <a:t>*</a:t>
            </a:r>
            <a:endParaRPr lang="zh-CN" altLang="en-US" dirty="0">
              <a:latin typeface="微软雅黑" panose="020B0503020204020204" charset="-122"/>
              <a:ea typeface="微软雅黑" panose="020B0503020204020204" charset="-122"/>
            </a:endParaRPr>
          </a:p>
        </p:txBody>
      </p:sp>
      <p:sp>
        <p:nvSpPr>
          <p:cNvPr id="25" name="文本框 24"/>
          <p:cNvSpPr txBox="1"/>
          <p:nvPr/>
        </p:nvSpPr>
        <p:spPr>
          <a:xfrm>
            <a:off x="8604246" y="6642097"/>
            <a:ext cx="526070" cy="460375"/>
          </a:xfrm>
          <a:prstGeom prst="rect">
            <a:avLst/>
          </a:prstGeom>
          <a:noFill/>
          <a:ln>
            <a:noFill/>
          </a:ln>
        </p:spPr>
        <p:txBody>
          <a:bodyPr wrap="square" rtlCol="0">
            <a:spAutoFit/>
          </a:bodyPr>
          <a:lstStyle/>
          <a:p>
            <a:r>
              <a:rPr lang="zh-CN" altLang="en-US" dirty="0">
                <a:latin typeface="微软雅黑" panose="020B0503020204020204" charset="-122"/>
                <a:ea typeface="微软雅黑" panose="020B0503020204020204" charset="-122"/>
              </a:rPr>
              <a:t>*</a:t>
            </a:r>
            <a:endParaRPr lang="zh-CN" altLang="en-US" dirty="0">
              <a:latin typeface="微软雅黑" panose="020B0503020204020204" charset="-122"/>
              <a:ea typeface="微软雅黑" panose="020B0503020204020204" charset="-122"/>
            </a:endParaRPr>
          </a:p>
        </p:txBody>
      </p:sp>
      <p:sp>
        <p:nvSpPr>
          <p:cNvPr id="27" name="文本框 26"/>
          <p:cNvSpPr txBox="1"/>
          <p:nvPr/>
        </p:nvSpPr>
        <p:spPr>
          <a:xfrm>
            <a:off x="6101984" y="5248388"/>
            <a:ext cx="526070" cy="429895"/>
          </a:xfrm>
          <a:prstGeom prst="rect">
            <a:avLst/>
          </a:prstGeom>
          <a:noFill/>
        </p:spPr>
        <p:txBody>
          <a:bodyPr wrap="square" rtlCol="0">
            <a:spAutoFit/>
          </a:bodyPr>
          <a:lstStyle/>
          <a:p>
            <a:r>
              <a:rPr lang="zh-CN" altLang="en-US" sz="2200" dirty="0">
                <a:latin typeface="微软雅黑" panose="020B0503020204020204" charset="-122"/>
                <a:ea typeface="微软雅黑" panose="020B0503020204020204" charset="-122"/>
              </a:rPr>
              <a:t>*</a:t>
            </a:r>
            <a:endParaRPr lang="zh-CN" altLang="en-US" sz="2200" dirty="0"/>
          </a:p>
        </p:txBody>
      </p:sp>
      <p:sp>
        <p:nvSpPr>
          <p:cNvPr id="29" name="文本框 28"/>
          <p:cNvSpPr txBox="1"/>
          <p:nvPr/>
        </p:nvSpPr>
        <p:spPr>
          <a:xfrm>
            <a:off x="18672810" y="7777480"/>
            <a:ext cx="698500" cy="460375"/>
          </a:xfrm>
          <a:prstGeom prst="rect">
            <a:avLst/>
          </a:prstGeom>
          <a:noFill/>
        </p:spPr>
        <p:txBody>
          <a:bodyPr wrap="square" rtlCol="0">
            <a:spAutoFit/>
          </a:bodyPr>
          <a:lstStyle/>
          <a:p>
            <a:r>
              <a:rPr lang="zh-CN" altLang="en-US" dirty="0">
                <a:latin typeface="微软雅黑" panose="020B0503020204020204" charset="-122"/>
                <a:ea typeface="微软雅黑" panose="020B0503020204020204" charset="-122"/>
              </a:rPr>
              <a:t>*</a:t>
            </a:r>
            <a:endParaRPr lang="zh-CN" altLang="en-US" dirty="0">
              <a:latin typeface="微软雅黑" panose="020B0503020204020204" charset="-122"/>
              <a:ea typeface="微软雅黑" panose="020B0503020204020204" charset="-122"/>
            </a:endParaRPr>
          </a:p>
        </p:txBody>
      </p:sp>
      <p:sp>
        <p:nvSpPr>
          <p:cNvPr id="31" name="文本框 30"/>
          <p:cNvSpPr txBox="1"/>
          <p:nvPr/>
        </p:nvSpPr>
        <p:spPr>
          <a:xfrm>
            <a:off x="11060324" y="4981828"/>
            <a:ext cx="526070" cy="460375"/>
          </a:xfrm>
          <a:prstGeom prst="rect">
            <a:avLst/>
          </a:prstGeom>
          <a:noFill/>
        </p:spPr>
        <p:txBody>
          <a:bodyPr wrap="square" rtlCol="0">
            <a:spAutoFit/>
          </a:bodyPr>
          <a:lstStyle/>
          <a:p>
            <a:r>
              <a:rPr lang="zh-CN" altLang="en-US" dirty="0">
                <a:latin typeface="微软雅黑" panose="020B0503020204020204" charset="-122"/>
                <a:ea typeface="微软雅黑" panose="020B0503020204020204" charset="-122"/>
              </a:rPr>
              <a:t>*</a:t>
            </a:r>
            <a:endParaRPr lang="zh-CN" altLang="en-US" dirty="0">
              <a:latin typeface="微软雅黑" panose="020B0503020204020204" charset="-122"/>
              <a:ea typeface="微软雅黑" panose="020B0503020204020204" charset="-122"/>
            </a:endParaRPr>
          </a:p>
        </p:txBody>
      </p:sp>
      <p:sp>
        <p:nvSpPr>
          <p:cNvPr id="16" name="文本框 15"/>
          <p:cNvSpPr txBox="1"/>
          <p:nvPr/>
        </p:nvSpPr>
        <p:spPr>
          <a:xfrm>
            <a:off x="13912054" y="4283700"/>
            <a:ext cx="4751770" cy="953135"/>
          </a:xfrm>
          <a:prstGeom prst="rect">
            <a:avLst/>
          </a:prstGeom>
          <a:noFill/>
        </p:spPr>
        <p:txBody>
          <a:bodyPr wrap="square" rtlCol="0">
            <a:spAutoFit/>
          </a:bodyPr>
          <a:lstStyle/>
          <a:p>
            <a:r>
              <a:rPr lang="zh-CN" altLang="en-US" sz="2800" b="1" dirty="0">
                <a:solidFill>
                  <a:srgbClr val="0070C0"/>
                </a:solidFill>
                <a:latin typeface="微软雅黑" panose="020B0503020204020204" charset="-122"/>
                <a:ea typeface="微软雅黑" panose="020B0503020204020204" charset="-122"/>
              </a:rPr>
              <a:t>■  </a:t>
            </a:r>
            <a:r>
              <a:rPr lang="zh-CN" altLang="en-US" sz="2800" b="1" dirty="0">
                <a:solidFill>
                  <a:srgbClr val="A35DB5"/>
                </a:solidFill>
                <a:latin typeface="微软雅黑" panose="020B0503020204020204" charset="-122"/>
                <a:ea typeface="微软雅黑" panose="020B0503020204020204" charset="-122"/>
              </a:rPr>
              <a:t>素 米</a:t>
            </a:r>
            <a:r>
              <a:rPr lang="en-US" altLang="zh-CN" sz="2800" b="1" baseline="30000" dirty="0">
                <a:solidFill>
                  <a:srgbClr val="A35DB5"/>
                </a:solidFill>
                <a:latin typeface="微软雅黑" panose="020B0503020204020204" charset="-122"/>
                <a:ea typeface="微软雅黑" panose="020B0503020204020204" charset="-122"/>
              </a:rPr>
              <a:t>®        </a:t>
            </a:r>
            <a:r>
              <a:rPr lang="zh-CN" altLang="en-US" sz="2800" b="1" dirty="0">
                <a:solidFill>
                  <a:srgbClr val="C00000"/>
                </a:solidFill>
                <a:latin typeface="微软雅黑" panose="020B0503020204020204" charset="-122"/>
                <a:ea typeface="微软雅黑" panose="020B0503020204020204" charset="-122"/>
              </a:rPr>
              <a:t>■ </a:t>
            </a:r>
            <a:r>
              <a:rPr lang="zh-CN" altLang="en-US" sz="2800" b="1" dirty="0">
                <a:solidFill>
                  <a:srgbClr val="A35DB5"/>
                </a:solidFill>
                <a:latin typeface="微软雅黑" panose="020B0503020204020204" charset="-122"/>
                <a:ea typeface="微软雅黑" panose="020B0503020204020204" charset="-122"/>
              </a:rPr>
              <a:t> </a:t>
            </a:r>
            <a:r>
              <a:rPr lang="zh-CN" altLang="en-US" sz="2800" dirty="0">
                <a:latin typeface="微软雅黑" panose="020B0503020204020204" charset="-122"/>
                <a:ea typeface="微软雅黑" panose="020B0503020204020204" charset="-122"/>
              </a:rPr>
              <a:t>安慰剂</a:t>
            </a:r>
            <a:endParaRPr lang="en-US" altLang="zh-CN" sz="2800" dirty="0">
              <a:latin typeface="微软雅黑" panose="020B0503020204020204" charset="-122"/>
              <a:ea typeface="微软雅黑" panose="020B0503020204020204" charset="-122"/>
            </a:endParaRPr>
          </a:p>
          <a:p>
            <a:r>
              <a:rPr lang="en-US" altLang="zh-CN" sz="2800" dirty="0">
                <a:latin typeface="微软雅黑" panose="020B0503020204020204" charset="-122"/>
                <a:ea typeface="微软雅黑" panose="020B0503020204020204" charset="-122"/>
              </a:rPr>
              <a:t>   </a:t>
            </a:r>
            <a:r>
              <a:rPr lang="zh-CN" altLang="en-US" sz="2800" dirty="0">
                <a:latin typeface="微软雅黑" panose="020B0503020204020204" charset="-122"/>
                <a:ea typeface="微软雅黑" panose="020B0503020204020204" charset="-122"/>
              </a:rPr>
              <a:t>（</a:t>
            </a:r>
            <a:r>
              <a:rPr lang="en-US" altLang="zh-CN" sz="2800" dirty="0">
                <a:latin typeface="微软雅黑" panose="020B0503020204020204" charset="-122"/>
                <a:ea typeface="微软雅黑" panose="020B0503020204020204" charset="-122"/>
              </a:rPr>
              <a:t>n=173</a:t>
            </a:r>
            <a:r>
              <a:rPr lang="zh-CN" altLang="en-US" sz="2800" dirty="0">
                <a:latin typeface="微软雅黑" panose="020B0503020204020204" charset="-122"/>
                <a:ea typeface="微软雅黑" panose="020B0503020204020204" charset="-122"/>
              </a:rPr>
              <a:t>）   （</a:t>
            </a:r>
            <a:r>
              <a:rPr lang="en-US" altLang="zh-CN" sz="2800" dirty="0">
                <a:latin typeface="微软雅黑" panose="020B0503020204020204" charset="-122"/>
                <a:ea typeface="微软雅黑" panose="020B0503020204020204" charset="-122"/>
              </a:rPr>
              <a:t>n=49</a:t>
            </a:r>
            <a:r>
              <a:rPr lang="zh-CN" altLang="en-US" sz="2800" dirty="0">
                <a:latin typeface="微软雅黑" panose="020B0503020204020204" charset="-122"/>
                <a:ea typeface="微软雅黑" panose="020B0503020204020204" charset="-122"/>
              </a:rPr>
              <a:t>）</a:t>
            </a:r>
            <a:endParaRPr lang="zh-CN" altLang="en-US" sz="2800" dirty="0">
              <a:latin typeface="微软雅黑" panose="020B0503020204020204" charset="-122"/>
              <a:ea typeface="微软雅黑" panose="020B0503020204020204" charset="-122"/>
            </a:endParaRPr>
          </a:p>
        </p:txBody>
      </p:sp>
      <p:sp>
        <p:nvSpPr>
          <p:cNvPr id="26" name="矩形 25"/>
          <p:cNvSpPr/>
          <p:nvPr/>
        </p:nvSpPr>
        <p:spPr>
          <a:xfrm>
            <a:off x="2740272" y="4074166"/>
            <a:ext cx="121504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a:p>
        </p:txBody>
      </p:sp>
      <p:sp>
        <p:nvSpPr>
          <p:cNvPr id="28" name="矩形 27"/>
          <p:cNvSpPr/>
          <p:nvPr/>
        </p:nvSpPr>
        <p:spPr>
          <a:xfrm>
            <a:off x="17995900" y="7495540"/>
            <a:ext cx="1075690" cy="871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p>
        </p:txBody>
      </p:sp>
      <p:sp>
        <p:nvSpPr>
          <p:cNvPr id="30" name="矩形 29"/>
          <p:cNvSpPr/>
          <p:nvPr/>
        </p:nvSpPr>
        <p:spPr>
          <a:xfrm>
            <a:off x="5231426" y="5363258"/>
            <a:ext cx="126451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p>
        </p:txBody>
      </p:sp>
      <p:sp>
        <p:nvSpPr>
          <p:cNvPr id="32" name="矩形 31"/>
          <p:cNvSpPr/>
          <p:nvPr/>
        </p:nvSpPr>
        <p:spPr>
          <a:xfrm>
            <a:off x="7707168" y="6536052"/>
            <a:ext cx="1266710" cy="649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a:ln>
                <a:noFill/>
              </a:ln>
            </a:endParaRPr>
          </a:p>
        </p:txBody>
      </p:sp>
      <p:sp>
        <p:nvSpPr>
          <p:cNvPr id="33" name="矩形 32"/>
          <p:cNvSpPr/>
          <p:nvPr/>
        </p:nvSpPr>
        <p:spPr>
          <a:xfrm>
            <a:off x="10179268" y="4918628"/>
            <a:ext cx="1266710" cy="649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a:p>
        </p:txBody>
      </p:sp>
      <p:sp>
        <p:nvSpPr>
          <p:cNvPr id="55" name="文本框 54"/>
          <p:cNvSpPr txBox="1"/>
          <p:nvPr/>
        </p:nvSpPr>
        <p:spPr>
          <a:xfrm>
            <a:off x="1378272" y="340742"/>
            <a:ext cx="1682750" cy="1198880"/>
          </a:xfrm>
          <a:prstGeom prst="rect">
            <a:avLst/>
          </a:prstGeom>
          <a:noFill/>
        </p:spPr>
        <p:txBody>
          <a:bodyPr wrap="square" rtlCol="0">
            <a:spAutoFit/>
          </a:bodyPr>
          <a:p>
            <a:r>
              <a:rPr lang="en-US" altLang="zh-CN" sz="7200" b="1" dirty="0">
                <a:solidFill>
                  <a:schemeClr val="bg1"/>
                </a:solidFill>
                <a:latin typeface="微软雅黑" panose="020B0503020204020204" charset="-122"/>
                <a:ea typeface="微软雅黑" panose="020B0503020204020204" charset="-122"/>
              </a:rPr>
              <a:t>03</a:t>
            </a:r>
            <a:endParaRPr lang="en-US" altLang="zh-CN" sz="7200" b="1" dirty="0">
              <a:solidFill>
                <a:schemeClr val="bg1"/>
              </a:solidFill>
              <a:latin typeface="微软雅黑" panose="020B0503020204020204" charset="-122"/>
              <a:ea typeface="微软雅黑" panose="020B0503020204020204" charset="-122"/>
            </a:endParaRPr>
          </a:p>
        </p:txBody>
      </p:sp>
      <p:sp>
        <p:nvSpPr>
          <p:cNvPr id="250" name="线条"/>
          <p:cNvSpPr/>
          <p:nvPr/>
        </p:nvSpPr>
        <p:spPr>
          <a:xfrm flipV="1">
            <a:off x="1543089" y="13400250"/>
            <a:ext cx="18288618" cy="2"/>
          </a:xfrm>
          <a:prstGeom prst="line">
            <a:avLst/>
          </a:prstGeom>
          <a:ln w="38100" cap="rnd">
            <a:solidFill>
              <a:srgbClr val="000000"/>
            </a:solidFill>
            <a:custDash>
              <a:ds d="100000" sp="200000"/>
            </a:custDash>
            <a:miter lim="400000"/>
          </a:ln>
        </p:spPr>
        <p:txBody>
          <a:bodyPr lIns="45718" tIns="45718" rIns="45718" bIns="45718"/>
          <a:lstStyle/>
          <a:p/>
        </p:txBody>
      </p:sp>
      <p:pic>
        <p:nvPicPr>
          <p:cNvPr id="251" name="图像" descr="图像"/>
          <p:cNvPicPr>
            <a:picLocks noChangeAspect="1"/>
          </p:cNvPicPr>
          <p:nvPr/>
        </p:nvPicPr>
        <p:blipFill>
          <a:blip r:embed="rId3"/>
          <a:stretch>
            <a:fillRect/>
          </a:stretch>
        </p:blipFill>
        <p:spPr>
          <a:xfrm>
            <a:off x="20232701" y="12791689"/>
            <a:ext cx="2604137" cy="720404"/>
          </a:xfrm>
          <a:prstGeom prst="rect">
            <a:avLst/>
          </a:prstGeom>
          <a:ln w="12700">
            <a:miter lim="400000"/>
            <a:headEnd/>
            <a:tailEnd/>
          </a:ln>
        </p:spPr>
      </p:pic>
      <p:sp>
        <p:nvSpPr>
          <p:cNvPr id="252" name="圆: 空心 80"/>
          <p:cNvSpPr/>
          <p:nvPr/>
        </p:nvSpPr>
        <p:spPr>
          <a:xfrm>
            <a:off x="1101055" y="741548"/>
            <a:ext cx="1810511" cy="181051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903" y="10800"/>
                </a:moveTo>
                <a:cubicBezTo>
                  <a:pt x="3903" y="14609"/>
                  <a:pt x="6991" y="17697"/>
                  <a:pt x="10800" y="17697"/>
                </a:cubicBezTo>
                <a:cubicBezTo>
                  <a:pt x="14609" y="17697"/>
                  <a:pt x="17697" y="14609"/>
                  <a:pt x="17697" y="10800"/>
                </a:cubicBezTo>
                <a:cubicBezTo>
                  <a:pt x="17697" y="6991"/>
                  <a:pt x="14609" y="3903"/>
                  <a:pt x="10800" y="3903"/>
                </a:cubicBezTo>
                <a:cubicBezTo>
                  <a:pt x="6991" y="3903"/>
                  <a:pt x="3903" y="6991"/>
                  <a:pt x="3903" y="10800"/>
                </a:cubicBezTo>
                <a:close/>
              </a:path>
            </a:pathLst>
          </a:custGeom>
          <a:gradFill>
            <a:gsLst>
              <a:gs pos="798">
                <a:srgbClr val="006CFF">
                  <a:alpha val="66000"/>
                </a:srgbClr>
              </a:gs>
              <a:gs pos="57411">
                <a:srgbClr val="1D67FF">
                  <a:alpha val="12775"/>
                </a:srgbClr>
              </a:gs>
              <a:gs pos="71000">
                <a:srgbClr val="3B92FB">
                  <a:alpha val="0"/>
                </a:srgbClr>
              </a:gs>
            </a:gsLst>
            <a:lin ang="2700000"/>
          </a:gradFill>
          <a:ln w="12700">
            <a:miter lim="400000"/>
          </a:ln>
        </p:spPr>
        <p:txBody>
          <a:bodyPr lIns="45719" rIns="45719" anchor="ctr"/>
          <a:lstStyle/>
          <a:p>
            <a:pPr defTabSz="914400">
              <a:defRPr sz="1800">
                <a:solidFill>
                  <a:srgbClr val="000000"/>
                </a:solidFill>
                <a:latin typeface="思源黑体 CN Normal"/>
                <a:ea typeface="思源黑体 CN Normal"/>
                <a:cs typeface="思源黑体 CN Normal"/>
                <a:sym typeface="思源黑体 CN Normal"/>
              </a:defRPr>
            </a:pPr>
            <a:endParaRPr sz="2400"/>
          </a:p>
        </p:txBody>
      </p:sp>
      <p:sp>
        <p:nvSpPr>
          <p:cNvPr id="253" name="矩形 15"/>
          <p:cNvSpPr txBox="1"/>
          <p:nvPr/>
        </p:nvSpPr>
        <p:spPr>
          <a:xfrm>
            <a:off x="2134916" y="1446893"/>
            <a:ext cx="5127625" cy="830580"/>
          </a:xfrm>
          <a:prstGeom prst="rect">
            <a:avLst/>
          </a:prstGeom>
          <a:ln w="12700">
            <a:miter lim="400000"/>
          </a:ln>
        </p:spPr>
        <p:txBody>
          <a:bodyPr wrap="none" lIns="0" tIns="0" rIns="0" bIns="0">
            <a:spAutoFit/>
            <a:scene3d>
              <a:camera prst="orthographicFront"/>
              <a:lightRig rig="threePt" dir="t"/>
            </a:scene3d>
          </a:bodyPr>
          <a:lstStyle>
            <a:lvl1pPr algn="l" defTabSz="914400">
              <a:spcBef>
                <a:spcPts val="600"/>
              </a:spcBef>
              <a:defRPr sz="5000">
                <a:solidFill>
                  <a:srgbClr val="4A4A4A"/>
                </a:solidFill>
                <a:latin typeface="字小魂简雅黑"/>
                <a:ea typeface="字小魂简雅黑"/>
                <a:cs typeface="字小魂简雅黑"/>
                <a:sym typeface="字小魂简雅黑"/>
              </a:defRPr>
            </a:lvl1pPr>
          </a:lstStyle>
          <a:p>
            <a:pPr algn="l"/>
            <a:r>
              <a:rPr lang="zh-CN" sz="5400" b="1" dirty="0">
                <a:solidFill>
                  <a:srgbClr val="25479B"/>
                </a:solidFill>
                <a:latin typeface="微软雅黑" panose="020B0503020204020204" charset="-122"/>
                <a:ea typeface="微软雅黑" panose="020B0503020204020204" charset="-122"/>
                <a:cs typeface="微软雅黑" panose="020B0503020204020204" charset="-122"/>
                <a:sym typeface="+mn-ea"/>
              </a:rPr>
              <a:t>03 素米®有效性</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8" grpId="0" bldLvl="0" animBg="1"/>
      <p:bldP spid="30" grpId="0" bldLvl="0" animBg="1"/>
      <p:bldP spid="32" grpId="0" bldLvl="0" animBg="1"/>
      <p:bldP spid="3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48"/>
          <p:cNvSpPr txBox="1"/>
          <p:nvPr/>
        </p:nvSpPr>
        <p:spPr>
          <a:xfrm>
            <a:off x="1390650" y="2679700"/>
            <a:ext cx="7987030" cy="1786890"/>
          </a:xfrm>
          <a:prstGeom prst="rect">
            <a:avLst/>
          </a:prstGeom>
          <a:noFill/>
        </p:spPr>
        <p:txBody>
          <a:bodyPr wrap="square" rtlCol="0">
            <a:noAutofit/>
          </a:bodyPr>
          <a:lstStyle/>
          <a:p>
            <a:pPr algn="l"/>
            <a:r>
              <a:rPr altLang="zh-CN" sz="3200" b="1" dirty="0">
                <a:solidFill>
                  <a:srgbClr val="25479B"/>
                </a:solidFill>
                <a:sym typeface="+mn-ea"/>
              </a:rPr>
              <a:t>素米®</a:t>
            </a:r>
            <a:r>
              <a:rPr sz="3200" b="1" dirty="0">
                <a:solidFill>
                  <a:srgbClr val="25479B"/>
                </a:solidFill>
              </a:rPr>
              <a:t>更有效提高24小时内阴道</a:t>
            </a:r>
            <a:endParaRPr sz="3200" b="1" dirty="0">
              <a:solidFill>
                <a:srgbClr val="25479B"/>
              </a:solidFill>
            </a:endParaRPr>
          </a:p>
          <a:p>
            <a:pPr algn="l"/>
            <a:r>
              <a:rPr sz="3200" b="1" dirty="0">
                <a:solidFill>
                  <a:srgbClr val="25479B"/>
                </a:solidFill>
              </a:rPr>
              <a:t>分娩率，提前阴道分娩发动时间</a:t>
            </a:r>
            <a:endParaRPr sz="3200" b="1" dirty="0">
              <a:solidFill>
                <a:srgbClr val="25479B"/>
              </a:solidFill>
            </a:endParaRPr>
          </a:p>
        </p:txBody>
      </p:sp>
      <p:cxnSp>
        <p:nvCxnSpPr>
          <p:cNvPr id="50" name="直接连接符 49"/>
          <p:cNvCxnSpPr/>
          <p:nvPr/>
        </p:nvCxnSpPr>
        <p:spPr>
          <a:xfrm>
            <a:off x="1378518" y="3779156"/>
            <a:ext cx="6432762" cy="0"/>
          </a:xfrm>
          <a:prstGeom prst="line">
            <a:avLst/>
          </a:prstGeom>
          <a:ln>
            <a:solidFill>
              <a:srgbClr val="25479B"/>
            </a:solidFill>
          </a:ln>
        </p:spPr>
        <p:style>
          <a:lnRef idx="3">
            <a:schemeClr val="accent4"/>
          </a:lnRef>
          <a:fillRef idx="0">
            <a:schemeClr val="accent4"/>
          </a:fillRef>
          <a:effectRef idx="2">
            <a:schemeClr val="accent4"/>
          </a:effectRef>
          <a:fontRef idx="minor">
            <a:schemeClr val="tx1"/>
          </a:fontRef>
        </p:style>
      </p:cxnSp>
      <p:sp>
        <p:nvSpPr>
          <p:cNvPr id="55" name="文本框 54"/>
          <p:cNvSpPr txBox="1"/>
          <p:nvPr/>
        </p:nvSpPr>
        <p:spPr>
          <a:xfrm>
            <a:off x="1378272" y="588392"/>
            <a:ext cx="1682750" cy="1198880"/>
          </a:xfrm>
          <a:prstGeom prst="rect">
            <a:avLst/>
          </a:prstGeom>
          <a:noFill/>
        </p:spPr>
        <p:txBody>
          <a:bodyPr wrap="square" rtlCol="0">
            <a:spAutoFit/>
          </a:bodyPr>
          <a:lstStyle/>
          <a:p>
            <a:r>
              <a:rPr lang="en-US" altLang="zh-CN" sz="7200" b="1" dirty="0">
                <a:solidFill>
                  <a:schemeClr val="bg1"/>
                </a:solidFill>
                <a:latin typeface="微软雅黑" panose="020B0503020204020204" charset="-122"/>
                <a:ea typeface="微软雅黑" panose="020B0503020204020204" charset="-122"/>
              </a:rPr>
              <a:t>03</a:t>
            </a:r>
            <a:endParaRPr lang="en-US" altLang="zh-CN" sz="7200" b="1" dirty="0">
              <a:solidFill>
                <a:schemeClr val="bg1"/>
              </a:solidFill>
              <a:latin typeface="微软雅黑" panose="020B0503020204020204" charset="-122"/>
              <a:ea typeface="微软雅黑" panose="020B0503020204020204" charset="-122"/>
            </a:endParaRPr>
          </a:p>
        </p:txBody>
      </p:sp>
      <p:graphicFrame>
        <p:nvGraphicFramePr>
          <p:cNvPr id="2" name="图表 1"/>
          <p:cNvGraphicFramePr/>
          <p:nvPr/>
        </p:nvGraphicFramePr>
        <p:xfrm>
          <a:off x="2218614" y="3310334"/>
          <a:ext cx="12573998" cy="6524150"/>
        </p:xfrm>
        <a:graphic>
          <a:graphicData uri="http://schemas.openxmlformats.org/drawingml/2006/chart">
            <c:chart xmlns:c="http://schemas.openxmlformats.org/drawingml/2006/chart" xmlns:r="http://schemas.openxmlformats.org/officeDocument/2006/relationships" r:id="rId1"/>
          </a:graphicData>
        </a:graphic>
      </p:graphicFrame>
      <p:sp>
        <p:nvSpPr>
          <p:cNvPr id="6" name="文本框 4"/>
          <p:cNvSpPr txBox="1"/>
          <p:nvPr/>
        </p:nvSpPr>
        <p:spPr>
          <a:xfrm>
            <a:off x="12741204" y="3615552"/>
            <a:ext cx="2051408" cy="7110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zh-CN" altLang="en-US" sz="2800" b="1" dirty="0">
                <a:latin typeface="微软雅黑" panose="020B0503020204020204" charset="-122"/>
                <a:ea typeface="微软雅黑" panose="020B0503020204020204" charset="-122"/>
              </a:rPr>
              <a:t>*</a:t>
            </a:r>
            <a:r>
              <a:rPr lang="en-US" altLang="zh-CN" sz="2800" b="1" dirty="0">
                <a:latin typeface="微软雅黑" panose="020B0503020204020204" charset="-122"/>
                <a:ea typeface="微软雅黑" panose="020B0503020204020204" charset="-122"/>
              </a:rPr>
              <a:t>P</a:t>
            </a:r>
            <a:r>
              <a:rPr lang="zh-CN" altLang="en-US" sz="2800" b="1" dirty="0">
                <a:latin typeface="微软雅黑" panose="020B0503020204020204" charset="-122"/>
                <a:ea typeface="微软雅黑" panose="020B0503020204020204" charset="-122"/>
              </a:rPr>
              <a:t>＜</a:t>
            </a:r>
            <a:r>
              <a:rPr lang="en-US" altLang="zh-CN" sz="2800" b="1" dirty="0">
                <a:latin typeface="微软雅黑" panose="020B0503020204020204" charset="-122"/>
                <a:ea typeface="微软雅黑" panose="020B0503020204020204" charset="-122"/>
              </a:rPr>
              <a:t>0.05</a:t>
            </a:r>
            <a:endParaRPr lang="zh-CN" altLang="en-US" sz="2800" b="1" dirty="0">
              <a:latin typeface="微软雅黑" panose="020B0503020204020204" charset="-122"/>
              <a:ea typeface="微软雅黑" panose="020B0503020204020204" charset="-122"/>
            </a:endParaRPr>
          </a:p>
        </p:txBody>
      </p:sp>
      <p:sp>
        <p:nvSpPr>
          <p:cNvPr id="9" name="文本框 8"/>
          <p:cNvSpPr txBox="1"/>
          <p:nvPr/>
        </p:nvSpPr>
        <p:spPr>
          <a:xfrm>
            <a:off x="15193034" y="9751024"/>
            <a:ext cx="674704" cy="460375"/>
          </a:xfrm>
          <a:prstGeom prst="rect">
            <a:avLst/>
          </a:prstGeom>
          <a:noFill/>
        </p:spPr>
        <p:txBody>
          <a:bodyPr wrap="square" rtlCol="0">
            <a:spAutoFit/>
          </a:bodyPr>
          <a:lstStyle/>
          <a:p>
            <a:r>
              <a:rPr lang="en-US" altLang="zh-CN" dirty="0"/>
              <a:t>h</a:t>
            </a:r>
            <a:endParaRPr lang="en-US" altLang="zh-CN" dirty="0"/>
          </a:p>
        </p:txBody>
      </p:sp>
      <p:graphicFrame>
        <p:nvGraphicFramePr>
          <p:cNvPr id="10" name="图表 9"/>
          <p:cNvGraphicFramePr/>
          <p:nvPr/>
        </p:nvGraphicFramePr>
        <p:xfrm>
          <a:off x="15118650" y="4326570"/>
          <a:ext cx="5101478" cy="5397688"/>
        </p:xfrm>
        <a:graphic>
          <a:graphicData uri="http://schemas.openxmlformats.org/drawingml/2006/chart">
            <c:chart xmlns:c="http://schemas.openxmlformats.org/drawingml/2006/chart" xmlns:r="http://schemas.openxmlformats.org/officeDocument/2006/relationships" r:id="rId2"/>
          </a:graphicData>
        </a:graphic>
      </p:graphicFrame>
      <p:sp>
        <p:nvSpPr>
          <p:cNvPr id="3" name="文本框 2"/>
          <p:cNvSpPr txBox="1"/>
          <p:nvPr/>
        </p:nvSpPr>
        <p:spPr>
          <a:xfrm>
            <a:off x="3358176" y="9546504"/>
            <a:ext cx="1917576" cy="768350"/>
          </a:xfrm>
          <a:prstGeom prst="rect">
            <a:avLst/>
          </a:prstGeom>
          <a:noFill/>
        </p:spPr>
        <p:txBody>
          <a:bodyPr wrap="square" rtlCol="0">
            <a:spAutoFit/>
          </a:bodyPr>
          <a:lstStyle/>
          <a:p>
            <a:pPr algn="ctr"/>
            <a:r>
              <a:rPr lang="zh-CN" altLang="en-US" sz="2200" b="1" dirty="0">
                <a:latin typeface="微软雅黑" panose="020B0503020204020204" charset="-122"/>
                <a:ea typeface="微软雅黑" panose="020B0503020204020204" charset="-122"/>
              </a:rPr>
              <a:t>加用缩宫素的比例</a:t>
            </a:r>
            <a:endParaRPr lang="zh-CN" altLang="en-US" sz="2200" b="1" dirty="0">
              <a:latin typeface="微软雅黑" panose="020B0503020204020204" charset="-122"/>
              <a:ea typeface="微软雅黑" panose="020B0503020204020204" charset="-122"/>
            </a:endParaRPr>
          </a:p>
        </p:txBody>
      </p:sp>
      <p:sp>
        <p:nvSpPr>
          <p:cNvPr id="5" name="文本框 4"/>
          <p:cNvSpPr txBox="1"/>
          <p:nvPr/>
        </p:nvSpPr>
        <p:spPr>
          <a:xfrm>
            <a:off x="6415314" y="9585340"/>
            <a:ext cx="1882066" cy="429895"/>
          </a:xfrm>
          <a:prstGeom prst="rect">
            <a:avLst/>
          </a:prstGeom>
          <a:noFill/>
        </p:spPr>
        <p:txBody>
          <a:bodyPr wrap="square" rtlCol="0">
            <a:spAutoFit/>
          </a:bodyPr>
          <a:lstStyle/>
          <a:p>
            <a:r>
              <a:rPr lang="zh-CN" altLang="en-US" sz="2200" b="1" i="0" u="none" strike="noStrike" dirty="0">
                <a:solidFill>
                  <a:srgbClr val="000000"/>
                </a:solidFill>
                <a:effectLst/>
                <a:latin typeface="微软雅黑" panose="020B0503020204020204" charset="-122"/>
                <a:ea typeface="微软雅黑" panose="020B0503020204020204" charset="-122"/>
              </a:rPr>
              <a:t>阴道分娩</a:t>
            </a:r>
            <a:r>
              <a:rPr lang="zh-CN" altLang="en-US" sz="2200" b="1" dirty="0">
                <a:latin typeface="微软雅黑" panose="020B0503020204020204" charset="-122"/>
                <a:ea typeface="微软雅黑" panose="020B0503020204020204" charset="-122"/>
              </a:rPr>
              <a:t> </a:t>
            </a:r>
            <a:endParaRPr lang="zh-CN" altLang="en-US" sz="2200" b="1" dirty="0">
              <a:latin typeface="微软雅黑" panose="020B0503020204020204" charset="-122"/>
              <a:ea typeface="微软雅黑" panose="020B0503020204020204" charset="-122"/>
            </a:endParaRPr>
          </a:p>
        </p:txBody>
      </p:sp>
      <p:sp>
        <p:nvSpPr>
          <p:cNvPr id="7" name="文本框 6"/>
          <p:cNvSpPr txBox="1"/>
          <p:nvPr/>
        </p:nvSpPr>
        <p:spPr>
          <a:xfrm>
            <a:off x="9436942" y="9598160"/>
            <a:ext cx="1333262" cy="429895"/>
          </a:xfrm>
          <a:prstGeom prst="rect">
            <a:avLst/>
          </a:prstGeom>
          <a:noFill/>
        </p:spPr>
        <p:txBody>
          <a:bodyPr wrap="square" rtlCol="0">
            <a:spAutoFit/>
          </a:bodyPr>
          <a:lstStyle/>
          <a:p>
            <a:r>
              <a:rPr lang="en-US" altLang="zh-CN" sz="2200" b="1" i="0" u="none" strike="noStrike" dirty="0">
                <a:solidFill>
                  <a:srgbClr val="000000"/>
                </a:solidFill>
                <a:effectLst/>
                <a:latin typeface="微软雅黑" panose="020B0503020204020204" charset="-122"/>
                <a:ea typeface="微软雅黑" panose="020B0503020204020204" charset="-122"/>
              </a:rPr>
              <a:t>﹥24h</a:t>
            </a:r>
            <a:r>
              <a:rPr lang="en-US" altLang="zh-CN" sz="2200" b="1" dirty="0">
                <a:latin typeface="微软雅黑" panose="020B0503020204020204" charset="-122"/>
                <a:ea typeface="微软雅黑" panose="020B0503020204020204" charset="-122"/>
              </a:rPr>
              <a:t> </a:t>
            </a:r>
            <a:endParaRPr lang="zh-CN" altLang="en-US" sz="2200" b="1" dirty="0">
              <a:latin typeface="微软雅黑" panose="020B0503020204020204" charset="-122"/>
              <a:ea typeface="微软雅黑" panose="020B0503020204020204" charset="-122"/>
            </a:endParaRPr>
          </a:p>
        </p:txBody>
      </p:sp>
      <p:sp>
        <p:nvSpPr>
          <p:cNvPr id="11" name="文本框 10"/>
          <p:cNvSpPr txBox="1"/>
          <p:nvPr/>
        </p:nvSpPr>
        <p:spPr>
          <a:xfrm>
            <a:off x="12458570" y="9546504"/>
            <a:ext cx="1189608" cy="429895"/>
          </a:xfrm>
          <a:prstGeom prst="rect">
            <a:avLst/>
          </a:prstGeom>
          <a:noFill/>
        </p:spPr>
        <p:txBody>
          <a:bodyPr wrap="square" rtlCol="0">
            <a:spAutoFit/>
          </a:bodyPr>
          <a:lstStyle/>
          <a:p>
            <a:r>
              <a:rPr lang="en-US" altLang="zh-CN" sz="2200" b="1" dirty="0">
                <a:latin typeface="微软雅黑" panose="020B0503020204020204" charset="-122"/>
                <a:ea typeface="微软雅黑" panose="020B0503020204020204" charset="-122"/>
              </a:rPr>
              <a:t>≦24h</a:t>
            </a:r>
            <a:endParaRPr lang="zh-CN" altLang="en-US" sz="2200" b="1" dirty="0">
              <a:latin typeface="微软雅黑" panose="020B0503020204020204" charset="-122"/>
              <a:ea typeface="微软雅黑" panose="020B0503020204020204" charset="-122"/>
            </a:endParaRPr>
          </a:p>
        </p:txBody>
      </p:sp>
      <p:sp>
        <p:nvSpPr>
          <p:cNvPr id="13" name="文本框 12"/>
          <p:cNvSpPr txBox="1"/>
          <p:nvPr/>
        </p:nvSpPr>
        <p:spPr>
          <a:xfrm>
            <a:off x="16902394" y="9690014"/>
            <a:ext cx="2051408" cy="768350"/>
          </a:xfrm>
          <a:prstGeom prst="rect">
            <a:avLst/>
          </a:prstGeom>
          <a:noFill/>
        </p:spPr>
        <p:txBody>
          <a:bodyPr wrap="square" rtlCol="0">
            <a:spAutoFit/>
          </a:bodyPr>
          <a:lstStyle/>
          <a:p>
            <a:pPr algn="ctr"/>
            <a:r>
              <a:rPr lang="zh-CN" altLang="en-US" sz="2200" b="1" dirty="0">
                <a:latin typeface="微软雅黑" panose="020B0503020204020204" charset="-122"/>
                <a:ea typeface="微软雅黑" panose="020B0503020204020204" charset="-122"/>
              </a:rPr>
              <a:t>阴道分娩发动时间 </a:t>
            </a:r>
            <a:endParaRPr lang="zh-CN" altLang="en-US" sz="2200" b="1" dirty="0">
              <a:latin typeface="微软雅黑" panose="020B0503020204020204" charset="-122"/>
              <a:ea typeface="微软雅黑" panose="020B0503020204020204" charset="-122"/>
            </a:endParaRPr>
          </a:p>
        </p:txBody>
      </p:sp>
      <p:sp>
        <p:nvSpPr>
          <p:cNvPr id="12" name="文本框 11"/>
          <p:cNvSpPr txBox="1"/>
          <p:nvPr/>
        </p:nvSpPr>
        <p:spPr>
          <a:xfrm>
            <a:off x="4053928" y="6310798"/>
            <a:ext cx="526070" cy="429895"/>
          </a:xfrm>
          <a:prstGeom prst="rect">
            <a:avLst/>
          </a:prstGeom>
          <a:noFill/>
        </p:spPr>
        <p:txBody>
          <a:bodyPr wrap="square" rtlCol="0">
            <a:spAutoFit/>
          </a:bodyPr>
          <a:lstStyle/>
          <a:p>
            <a:r>
              <a:rPr lang="zh-CN" altLang="en-US" sz="2200" dirty="0">
                <a:latin typeface="微软雅黑" panose="020B0503020204020204" charset="-122"/>
                <a:ea typeface="微软雅黑" panose="020B0503020204020204" charset="-122"/>
              </a:rPr>
              <a:t>*</a:t>
            </a:r>
            <a:endParaRPr lang="zh-CN" altLang="en-US" sz="2200" dirty="0"/>
          </a:p>
        </p:txBody>
      </p:sp>
      <p:sp>
        <p:nvSpPr>
          <p:cNvPr id="17" name="文本框 16"/>
          <p:cNvSpPr txBox="1"/>
          <p:nvPr/>
        </p:nvSpPr>
        <p:spPr>
          <a:xfrm>
            <a:off x="9840536" y="7326832"/>
            <a:ext cx="526070" cy="429895"/>
          </a:xfrm>
          <a:prstGeom prst="rect">
            <a:avLst/>
          </a:prstGeom>
          <a:noFill/>
        </p:spPr>
        <p:txBody>
          <a:bodyPr wrap="square" rtlCol="0">
            <a:spAutoFit/>
          </a:bodyPr>
          <a:lstStyle/>
          <a:p>
            <a:r>
              <a:rPr lang="zh-CN" altLang="en-US" sz="2200" dirty="0">
                <a:latin typeface="微软雅黑" panose="020B0503020204020204" charset="-122"/>
                <a:ea typeface="微软雅黑" panose="020B0503020204020204" charset="-122"/>
              </a:rPr>
              <a:t>*</a:t>
            </a:r>
            <a:endParaRPr lang="zh-CN" altLang="en-US" sz="2200" dirty="0"/>
          </a:p>
        </p:txBody>
      </p:sp>
      <p:sp>
        <p:nvSpPr>
          <p:cNvPr id="19" name="文本框 18"/>
          <p:cNvSpPr txBox="1"/>
          <p:nvPr/>
        </p:nvSpPr>
        <p:spPr>
          <a:xfrm>
            <a:off x="12741204" y="4459076"/>
            <a:ext cx="526070" cy="429895"/>
          </a:xfrm>
          <a:prstGeom prst="rect">
            <a:avLst/>
          </a:prstGeom>
          <a:noFill/>
        </p:spPr>
        <p:txBody>
          <a:bodyPr wrap="square" rtlCol="0">
            <a:spAutoFit/>
          </a:bodyPr>
          <a:lstStyle/>
          <a:p>
            <a:r>
              <a:rPr lang="zh-CN" altLang="en-US" sz="2200" dirty="0">
                <a:latin typeface="微软雅黑" panose="020B0503020204020204" charset="-122"/>
                <a:ea typeface="微软雅黑" panose="020B0503020204020204" charset="-122"/>
              </a:rPr>
              <a:t>*</a:t>
            </a:r>
            <a:endParaRPr lang="zh-CN" altLang="en-US" sz="2200" dirty="0"/>
          </a:p>
        </p:txBody>
      </p:sp>
      <p:sp>
        <p:nvSpPr>
          <p:cNvPr id="21" name="文本框 20"/>
          <p:cNvSpPr txBox="1"/>
          <p:nvPr/>
        </p:nvSpPr>
        <p:spPr>
          <a:xfrm>
            <a:off x="17247193" y="7085346"/>
            <a:ext cx="526070" cy="429895"/>
          </a:xfrm>
          <a:prstGeom prst="rect">
            <a:avLst/>
          </a:prstGeom>
          <a:noFill/>
        </p:spPr>
        <p:txBody>
          <a:bodyPr wrap="square" rtlCol="0">
            <a:spAutoFit/>
          </a:bodyPr>
          <a:lstStyle/>
          <a:p>
            <a:r>
              <a:rPr lang="zh-CN" altLang="en-US" sz="2200" dirty="0">
                <a:latin typeface="微软雅黑" panose="020B0503020204020204" charset="-122"/>
                <a:ea typeface="微软雅黑" panose="020B0503020204020204" charset="-122"/>
              </a:rPr>
              <a:t>*</a:t>
            </a:r>
            <a:endParaRPr lang="zh-CN" altLang="en-US" sz="2200" dirty="0"/>
          </a:p>
        </p:txBody>
      </p:sp>
      <p:sp>
        <p:nvSpPr>
          <p:cNvPr id="14" name="文本框 13"/>
          <p:cNvSpPr txBox="1"/>
          <p:nvPr/>
        </p:nvSpPr>
        <p:spPr>
          <a:xfrm>
            <a:off x="1847850" y="10818495"/>
            <a:ext cx="19676110" cy="1938020"/>
          </a:xfrm>
          <a:prstGeom prst="rect">
            <a:avLst/>
          </a:prstGeom>
          <a:noFill/>
        </p:spPr>
        <p:txBody>
          <a:bodyPr wrap="square" rtlCol="0">
            <a:spAutoFit/>
          </a:bodyPr>
          <a:p>
            <a:pPr algn="l"/>
            <a:r>
              <a:rPr lang="en-US" altLang="zh-CN" dirty="0">
                <a:effectLst/>
                <a:latin typeface="微软雅黑" panose="020B0503020204020204" charset="-122"/>
                <a:ea typeface="微软雅黑" panose="020B0503020204020204" charset="-122"/>
                <a:sym typeface="+mn-ea"/>
              </a:rPr>
              <a:t>2017</a:t>
            </a:r>
            <a:r>
              <a:rPr lang="zh-CN" altLang="zh-CN" dirty="0">
                <a:effectLst/>
                <a:latin typeface="微软雅黑" panose="020B0503020204020204" charset="-122"/>
                <a:ea typeface="微软雅黑" panose="020B0503020204020204" charset="-122"/>
                <a:cs typeface="Times New Roman" panose="02020603050405020304" pitchFamily="18" charset="0"/>
                <a:sym typeface="+mn-ea"/>
              </a:rPr>
              <a:t>年发表了一项米索前列醇阴道片</a:t>
            </a:r>
            <a:r>
              <a:rPr lang="en-US" altLang="zh-CN" dirty="0">
                <a:effectLst/>
                <a:latin typeface="微软雅黑" panose="020B0503020204020204" charset="-122"/>
                <a:ea typeface="微软雅黑" panose="020B0503020204020204" charset="-122"/>
                <a:sym typeface="+mn-ea"/>
              </a:rPr>
              <a:t>(25μg/</a:t>
            </a:r>
            <a:r>
              <a:rPr lang="zh-CN" altLang="zh-CN" dirty="0">
                <a:effectLst/>
                <a:latin typeface="微软雅黑" panose="020B0503020204020204" charset="-122"/>
                <a:ea typeface="微软雅黑" panose="020B0503020204020204" charset="-122"/>
                <a:cs typeface="Times New Roman" panose="02020603050405020304" pitchFamily="18" charset="0"/>
                <a:sym typeface="+mn-ea"/>
              </a:rPr>
              <a:t>次、</a:t>
            </a:r>
            <a:r>
              <a:rPr lang="en-US" altLang="zh-CN" dirty="0">
                <a:effectLst/>
                <a:latin typeface="微软雅黑" panose="020B0503020204020204" charset="-122"/>
                <a:ea typeface="微软雅黑" panose="020B0503020204020204" charset="-122"/>
                <a:sym typeface="+mn-ea"/>
              </a:rPr>
              <a:t>4</a:t>
            </a:r>
            <a:r>
              <a:rPr lang="zh-CN" altLang="zh-CN" dirty="0">
                <a:effectLst/>
                <a:latin typeface="微软雅黑" panose="020B0503020204020204" charset="-122"/>
                <a:ea typeface="微软雅黑" panose="020B0503020204020204" charset="-122"/>
                <a:cs typeface="Times New Roman" panose="02020603050405020304" pitchFamily="18" charset="0"/>
                <a:sym typeface="+mn-ea"/>
              </a:rPr>
              <a:t>小时一次，总共最多</a:t>
            </a:r>
            <a:r>
              <a:rPr lang="en-US" altLang="zh-CN" dirty="0">
                <a:effectLst/>
                <a:latin typeface="微软雅黑" panose="020B0503020204020204" charset="-122"/>
                <a:ea typeface="微软雅黑" panose="020B0503020204020204" charset="-122"/>
                <a:sym typeface="+mn-ea"/>
              </a:rPr>
              <a:t>4</a:t>
            </a:r>
            <a:r>
              <a:rPr lang="zh-CN" altLang="zh-CN" dirty="0">
                <a:effectLst/>
                <a:latin typeface="微软雅黑" panose="020B0503020204020204" charset="-122"/>
                <a:ea typeface="微软雅黑" panose="020B0503020204020204" charset="-122"/>
                <a:cs typeface="Times New Roman" panose="02020603050405020304" pitchFamily="18" charset="0"/>
                <a:sym typeface="+mn-ea"/>
              </a:rPr>
              <a:t>次</a:t>
            </a:r>
            <a:r>
              <a:rPr lang="en-US" altLang="zh-CN" dirty="0">
                <a:effectLst/>
                <a:latin typeface="微软雅黑" panose="020B0503020204020204" charset="-122"/>
                <a:ea typeface="微软雅黑" panose="020B0503020204020204" charset="-122"/>
                <a:sym typeface="+mn-ea"/>
              </a:rPr>
              <a:t>)</a:t>
            </a:r>
            <a:r>
              <a:rPr lang="zh-CN" altLang="zh-CN" dirty="0">
                <a:effectLst/>
                <a:latin typeface="微软雅黑" panose="020B0503020204020204" charset="-122"/>
                <a:ea typeface="微软雅黑" panose="020B0503020204020204" charset="-122"/>
                <a:cs typeface="Times New Roman" panose="02020603050405020304" pitchFamily="18" charset="0"/>
                <a:sym typeface="+mn-ea"/>
              </a:rPr>
              <a:t>与地诺前列酮栓</a:t>
            </a:r>
            <a:r>
              <a:rPr lang="en-US" altLang="zh-CN" dirty="0">
                <a:effectLst/>
                <a:latin typeface="微软雅黑" panose="020B0503020204020204" charset="-122"/>
                <a:ea typeface="微软雅黑" panose="020B0503020204020204" charset="-122"/>
                <a:sym typeface="+mn-ea"/>
              </a:rPr>
              <a:t>(10mg</a:t>
            </a:r>
            <a:r>
              <a:rPr lang="zh-CN" altLang="zh-CN" dirty="0">
                <a:effectLst/>
                <a:latin typeface="微软雅黑" panose="020B0503020204020204" charset="-122"/>
                <a:ea typeface="微软雅黑" panose="020B0503020204020204" charset="-122"/>
                <a:cs typeface="Times New Roman" panose="02020603050405020304" pitchFamily="18" charset="0"/>
                <a:sym typeface="+mn-ea"/>
              </a:rPr>
              <a:t>，辉凌制药</a:t>
            </a:r>
            <a:r>
              <a:rPr lang="en-US" altLang="zh-CN" dirty="0">
                <a:effectLst/>
                <a:latin typeface="微软雅黑" panose="020B0503020204020204" charset="-122"/>
                <a:ea typeface="微软雅黑" panose="020B0503020204020204" charset="-122"/>
                <a:sym typeface="+mn-ea"/>
              </a:rPr>
              <a:t>)</a:t>
            </a:r>
            <a:r>
              <a:rPr lang="zh-CN" altLang="zh-CN" dirty="0">
                <a:effectLst/>
                <a:latin typeface="微软雅黑" panose="020B0503020204020204" charset="-122"/>
                <a:ea typeface="微软雅黑" panose="020B0503020204020204" charset="-122"/>
                <a:cs typeface="Times New Roman" panose="02020603050405020304" pitchFamily="18" charset="0"/>
                <a:sym typeface="+mn-ea"/>
              </a:rPr>
              <a:t>的观察性对比研究，米索组</a:t>
            </a:r>
            <a:r>
              <a:rPr lang="en-US" altLang="zh-CN" dirty="0">
                <a:effectLst/>
                <a:latin typeface="微软雅黑" panose="020B0503020204020204" charset="-122"/>
                <a:ea typeface="微软雅黑" panose="020B0503020204020204" charset="-122"/>
                <a:sym typeface="+mn-ea"/>
              </a:rPr>
              <a:t>251</a:t>
            </a:r>
            <a:r>
              <a:rPr lang="zh-CN" altLang="zh-CN" dirty="0">
                <a:effectLst/>
                <a:latin typeface="微软雅黑" panose="020B0503020204020204" charset="-122"/>
                <a:ea typeface="微软雅黑" panose="020B0503020204020204" charset="-122"/>
                <a:cs typeface="Times New Roman" panose="02020603050405020304" pitchFamily="18" charset="0"/>
                <a:sym typeface="+mn-ea"/>
              </a:rPr>
              <a:t>例，地诺前列酮组</a:t>
            </a:r>
            <a:r>
              <a:rPr lang="en-US" altLang="zh-CN" dirty="0">
                <a:effectLst/>
                <a:latin typeface="微软雅黑" panose="020B0503020204020204" charset="-122"/>
                <a:ea typeface="微软雅黑" panose="020B0503020204020204" charset="-122"/>
                <a:sym typeface="+mn-ea"/>
              </a:rPr>
              <a:t>249</a:t>
            </a:r>
            <a:r>
              <a:rPr lang="zh-CN" altLang="zh-CN" dirty="0">
                <a:effectLst/>
                <a:latin typeface="微软雅黑" panose="020B0503020204020204" charset="-122"/>
                <a:ea typeface="微软雅黑" panose="020B0503020204020204" charset="-122"/>
                <a:cs typeface="Times New Roman" panose="02020603050405020304" pitchFamily="18" charset="0"/>
                <a:sym typeface="+mn-ea"/>
              </a:rPr>
              <a:t>例。结果显示，</a:t>
            </a:r>
            <a:r>
              <a:rPr lang="en-US" altLang="zh-CN" dirty="0">
                <a:effectLst/>
                <a:latin typeface="微软雅黑" panose="020B0503020204020204" charset="-122"/>
                <a:ea typeface="微软雅黑" panose="020B0503020204020204" charset="-122"/>
                <a:sym typeface="+mn-ea"/>
              </a:rPr>
              <a:t>24</a:t>
            </a:r>
            <a:r>
              <a:rPr lang="zh-CN" altLang="zh-CN" dirty="0">
                <a:effectLst/>
                <a:latin typeface="微软雅黑" panose="020B0503020204020204" charset="-122"/>
                <a:ea typeface="微软雅黑" panose="020B0503020204020204" charset="-122"/>
                <a:cs typeface="Times New Roman" panose="02020603050405020304" pitchFamily="18" charset="0"/>
                <a:sym typeface="+mn-ea"/>
              </a:rPr>
              <a:t>小时内阴道分娩率米索组显著高于地诺组，米索组为</a:t>
            </a:r>
            <a:r>
              <a:rPr lang="en-US" altLang="zh-CN" dirty="0">
                <a:effectLst/>
                <a:latin typeface="微软雅黑" panose="020B0503020204020204" charset="-122"/>
                <a:ea typeface="微软雅黑" panose="020B0503020204020204" charset="-122"/>
                <a:sym typeface="+mn-ea"/>
              </a:rPr>
              <a:t>75%</a:t>
            </a:r>
            <a:r>
              <a:rPr lang="zh-CN" altLang="zh-CN" dirty="0">
                <a:effectLst/>
                <a:latin typeface="微软雅黑" panose="020B0503020204020204" charset="-122"/>
                <a:ea typeface="微软雅黑" panose="020B0503020204020204" charset="-122"/>
                <a:cs typeface="Times New Roman" panose="02020603050405020304" pitchFamily="18" charset="0"/>
                <a:sym typeface="+mn-ea"/>
              </a:rPr>
              <a:t>，地诺组为</a:t>
            </a:r>
            <a:r>
              <a:rPr lang="en-US" altLang="zh-CN" dirty="0">
                <a:effectLst/>
                <a:latin typeface="微软雅黑" panose="020B0503020204020204" charset="-122"/>
                <a:ea typeface="微软雅黑" panose="020B0503020204020204" charset="-122"/>
                <a:sym typeface="+mn-ea"/>
              </a:rPr>
              <a:t>56%</a:t>
            </a:r>
            <a:r>
              <a:rPr lang="zh-CN" altLang="zh-CN" dirty="0">
                <a:effectLst/>
                <a:latin typeface="微软雅黑" panose="020B0503020204020204" charset="-122"/>
                <a:ea typeface="微软雅黑" panose="020B0503020204020204" charset="-122"/>
                <a:cs typeface="Times New Roman" panose="02020603050405020304" pitchFamily="18" charset="0"/>
                <a:sym typeface="+mn-ea"/>
              </a:rPr>
              <a:t>；亚组分析发现，对于宫颈条件非常不好（评分≤</a:t>
            </a:r>
            <a:r>
              <a:rPr lang="en-US" altLang="zh-CN" dirty="0">
                <a:effectLst/>
                <a:latin typeface="微软雅黑" panose="020B0503020204020204" charset="-122"/>
                <a:ea typeface="微软雅黑" panose="020B0503020204020204" charset="-122"/>
                <a:sym typeface="+mn-ea"/>
              </a:rPr>
              <a:t>3</a:t>
            </a:r>
            <a:r>
              <a:rPr lang="zh-CN" altLang="zh-CN" dirty="0">
                <a:effectLst/>
                <a:latin typeface="微软雅黑" panose="020B0503020204020204" charset="-122"/>
                <a:ea typeface="微软雅黑" panose="020B0503020204020204" charset="-122"/>
                <a:cs typeface="Times New Roman" panose="02020603050405020304" pitchFamily="18" charset="0"/>
                <a:sym typeface="+mn-ea"/>
              </a:rPr>
              <a:t>分）的产妇，</a:t>
            </a:r>
            <a:r>
              <a:rPr lang="en-US" altLang="zh-CN" dirty="0">
                <a:effectLst/>
                <a:latin typeface="微软雅黑" panose="020B0503020204020204" charset="-122"/>
                <a:ea typeface="微软雅黑" panose="020B0503020204020204" charset="-122"/>
                <a:sym typeface="+mn-ea"/>
              </a:rPr>
              <a:t>24</a:t>
            </a:r>
            <a:r>
              <a:rPr lang="zh-CN" altLang="zh-CN" dirty="0">
                <a:effectLst/>
                <a:latin typeface="微软雅黑" panose="020B0503020204020204" charset="-122"/>
                <a:ea typeface="微软雅黑" panose="020B0503020204020204" charset="-122"/>
                <a:cs typeface="Times New Roman" panose="02020603050405020304" pitchFamily="18" charset="0"/>
                <a:sym typeface="+mn-ea"/>
              </a:rPr>
              <a:t>小时内阴道分娩率米索组也显著高于地诺组，米索组为</a:t>
            </a:r>
            <a:r>
              <a:rPr lang="en-US" altLang="zh-CN" dirty="0">
                <a:effectLst/>
                <a:latin typeface="微软雅黑" panose="020B0503020204020204" charset="-122"/>
                <a:ea typeface="微软雅黑" panose="020B0503020204020204" charset="-122"/>
                <a:sym typeface="+mn-ea"/>
              </a:rPr>
              <a:t>72%</a:t>
            </a:r>
            <a:r>
              <a:rPr lang="zh-CN" altLang="zh-CN" dirty="0">
                <a:effectLst/>
                <a:latin typeface="微软雅黑" panose="020B0503020204020204" charset="-122"/>
                <a:ea typeface="微软雅黑" panose="020B0503020204020204" charset="-122"/>
                <a:cs typeface="Times New Roman" panose="02020603050405020304" pitchFamily="18" charset="0"/>
                <a:sym typeface="+mn-ea"/>
              </a:rPr>
              <a:t>，地诺组为</a:t>
            </a:r>
            <a:r>
              <a:rPr lang="en-US" altLang="zh-CN" dirty="0">
                <a:effectLst/>
                <a:latin typeface="微软雅黑" panose="020B0503020204020204" charset="-122"/>
                <a:ea typeface="微软雅黑" panose="020B0503020204020204" charset="-122"/>
                <a:sym typeface="+mn-ea"/>
              </a:rPr>
              <a:t>51%</a:t>
            </a:r>
            <a:r>
              <a:rPr lang="zh-CN" altLang="zh-CN" dirty="0">
                <a:effectLst/>
                <a:latin typeface="微软雅黑" panose="020B0503020204020204" charset="-122"/>
                <a:ea typeface="微软雅黑" panose="020B0503020204020204" charset="-122"/>
                <a:cs typeface="Times New Roman" panose="02020603050405020304" pitchFamily="18" charset="0"/>
                <a:sym typeface="+mn-ea"/>
              </a:rPr>
              <a:t>；加用缩宫素的比例米索显著低于地诺组，米索组为</a:t>
            </a:r>
            <a:r>
              <a:rPr lang="en-US" altLang="zh-CN" dirty="0">
                <a:effectLst/>
                <a:latin typeface="微软雅黑" panose="020B0503020204020204" charset="-122"/>
                <a:ea typeface="微软雅黑" panose="020B0503020204020204" charset="-122"/>
                <a:sym typeface="+mn-ea"/>
              </a:rPr>
              <a:t>43%</a:t>
            </a:r>
            <a:r>
              <a:rPr lang="zh-CN" altLang="zh-CN" dirty="0">
                <a:effectLst/>
                <a:latin typeface="微软雅黑" panose="020B0503020204020204" charset="-122"/>
                <a:ea typeface="微软雅黑" panose="020B0503020204020204" charset="-122"/>
                <a:cs typeface="Times New Roman" panose="02020603050405020304" pitchFamily="18" charset="0"/>
                <a:sym typeface="+mn-ea"/>
              </a:rPr>
              <a:t>，地诺组为</a:t>
            </a:r>
            <a:r>
              <a:rPr lang="en-US" altLang="zh-CN" dirty="0">
                <a:effectLst/>
                <a:latin typeface="微软雅黑" panose="020B0503020204020204" charset="-122"/>
                <a:ea typeface="微软雅黑" panose="020B0503020204020204" charset="-122"/>
                <a:sym typeface="+mn-ea"/>
              </a:rPr>
              <a:t>55%</a:t>
            </a:r>
            <a:r>
              <a:rPr lang="zh-CN" altLang="zh-CN" dirty="0">
                <a:effectLst/>
                <a:latin typeface="微软雅黑" panose="020B0503020204020204" charset="-122"/>
                <a:ea typeface="微软雅黑" panose="020B0503020204020204" charset="-122"/>
                <a:cs typeface="Times New Roman" panose="02020603050405020304" pitchFamily="18" charset="0"/>
                <a:sym typeface="+mn-ea"/>
              </a:rPr>
              <a:t>；平均阴道分娩时间显著米索组短于地诺组</a:t>
            </a:r>
            <a:r>
              <a:rPr lang="en-US" altLang="zh-CN" dirty="0">
                <a:effectLst/>
                <a:latin typeface="微软雅黑" panose="020B0503020204020204" charset="-122"/>
                <a:ea typeface="微软雅黑" panose="020B0503020204020204" charset="-122"/>
                <a:sym typeface="+mn-ea"/>
              </a:rPr>
              <a:t>18.69</a:t>
            </a:r>
            <a:r>
              <a:rPr lang="zh-CN" altLang="zh-CN" dirty="0">
                <a:effectLst/>
                <a:latin typeface="微软雅黑" panose="020B0503020204020204" charset="-122"/>
                <a:ea typeface="微软雅黑" panose="020B0503020204020204" charset="-122"/>
                <a:cs typeface="Times New Roman" panose="02020603050405020304" pitchFamily="18" charset="0"/>
                <a:sym typeface="+mn-ea"/>
              </a:rPr>
              <a:t>±</a:t>
            </a:r>
            <a:r>
              <a:rPr lang="en-US" altLang="zh-CN" dirty="0">
                <a:effectLst/>
                <a:latin typeface="微软雅黑" panose="020B0503020204020204" charset="-122"/>
                <a:ea typeface="微软雅黑" panose="020B0503020204020204" charset="-122"/>
                <a:sym typeface="+mn-ea"/>
              </a:rPr>
              <a:t>8.57</a:t>
            </a:r>
            <a:r>
              <a:rPr lang="zh-CN" altLang="zh-CN" dirty="0">
                <a:effectLst/>
                <a:latin typeface="微软雅黑" panose="020B0503020204020204" charset="-122"/>
                <a:ea typeface="微软雅黑" panose="020B0503020204020204" charset="-122"/>
                <a:cs typeface="Times New Roman" panose="02020603050405020304" pitchFamily="18" charset="0"/>
                <a:sym typeface="+mn-ea"/>
              </a:rPr>
              <a:t>小时，地诺组为</a:t>
            </a:r>
            <a:r>
              <a:rPr lang="en-US" altLang="zh-CN" dirty="0">
                <a:effectLst/>
                <a:latin typeface="微软雅黑" panose="020B0503020204020204" charset="-122"/>
                <a:ea typeface="微软雅黑" panose="020B0503020204020204" charset="-122"/>
                <a:sym typeface="+mn-ea"/>
              </a:rPr>
              <a:t>21.21</a:t>
            </a:r>
            <a:r>
              <a:rPr lang="zh-CN" altLang="zh-CN" dirty="0">
                <a:effectLst/>
                <a:latin typeface="微软雅黑" panose="020B0503020204020204" charset="-122"/>
                <a:ea typeface="微软雅黑" panose="020B0503020204020204" charset="-122"/>
                <a:cs typeface="Times New Roman" panose="02020603050405020304" pitchFamily="18" charset="0"/>
                <a:sym typeface="+mn-ea"/>
              </a:rPr>
              <a:t>小时；两组剖宫率、宫缩过强、过度刺激及羊水粪染没有显著性差异。</a:t>
            </a:r>
            <a:endParaRPr lang="zh-CN" altLang="zh-CN" dirty="0">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250" name="线条"/>
          <p:cNvSpPr/>
          <p:nvPr/>
        </p:nvSpPr>
        <p:spPr>
          <a:xfrm flipV="1">
            <a:off x="1543089" y="13328495"/>
            <a:ext cx="18288618" cy="2"/>
          </a:xfrm>
          <a:prstGeom prst="line">
            <a:avLst/>
          </a:prstGeom>
          <a:ln w="38100" cap="rnd">
            <a:solidFill>
              <a:srgbClr val="000000"/>
            </a:solidFill>
            <a:custDash>
              <a:ds d="100000" sp="200000"/>
            </a:custDash>
            <a:miter lim="400000"/>
          </a:ln>
        </p:spPr>
        <p:txBody>
          <a:bodyPr lIns="45718" tIns="45718" rIns="45718" bIns="45718"/>
          <a:lstStyle/>
          <a:p/>
        </p:txBody>
      </p:sp>
      <p:pic>
        <p:nvPicPr>
          <p:cNvPr id="251" name="图像" descr="图像"/>
          <p:cNvPicPr>
            <a:picLocks noChangeAspect="1"/>
          </p:cNvPicPr>
          <p:nvPr/>
        </p:nvPicPr>
        <p:blipFill>
          <a:blip r:embed="rId3"/>
          <a:stretch>
            <a:fillRect/>
          </a:stretch>
        </p:blipFill>
        <p:spPr>
          <a:xfrm>
            <a:off x="20232701" y="12719934"/>
            <a:ext cx="2604137" cy="720404"/>
          </a:xfrm>
          <a:prstGeom prst="rect">
            <a:avLst/>
          </a:prstGeom>
          <a:ln w="12700">
            <a:miter lim="400000"/>
            <a:headEnd/>
            <a:tailEnd/>
          </a:ln>
        </p:spPr>
      </p:pic>
      <p:sp>
        <p:nvSpPr>
          <p:cNvPr id="252" name="圆: 空心 80"/>
          <p:cNvSpPr/>
          <p:nvPr/>
        </p:nvSpPr>
        <p:spPr>
          <a:xfrm>
            <a:off x="1101055" y="741548"/>
            <a:ext cx="1810511" cy="181051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903" y="10800"/>
                </a:moveTo>
                <a:cubicBezTo>
                  <a:pt x="3903" y="14609"/>
                  <a:pt x="6991" y="17697"/>
                  <a:pt x="10800" y="17697"/>
                </a:cubicBezTo>
                <a:cubicBezTo>
                  <a:pt x="14609" y="17697"/>
                  <a:pt x="17697" y="14609"/>
                  <a:pt x="17697" y="10800"/>
                </a:cubicBezTo>
                <a:cubicBezTo>
                  <a:pt x="17697" y="6991"/>
                  <a:pt x="14609" y="3903"/>
                  <a:pt x="10800" y="3903"/>
                </a:cubicBezTo>
                <a:cubicBezTo>
                  <a:pt x="6991" y="3903"/>
                  <a:pt x="3903" y="6991"/>
                  <a:pt x="3903" y="10800"/>
                </a:cubicBezTo>
                <a:close/>
              </a:path>
            </a:pathLst>
          </a:custGeom>
          <a:gradFill>
            <a:gsLst>
              <a:gs pos="798">
                <a:srgbClr val="006CFF">
                  <a:alpha val="66000"/>
                </a:srgbClr>
              </a:gs>
              <a:gs pos="57411">
                <a:srgbClr val="1D67FF">
                  <a:alpha val="12775"/>
                </a:srgbClr>
              </a:gs>
              <a:gs pos="71000">
                <a:srgbClr val="3B92FB">
                  <a:alpha val="0"/>
                </a:srgbClr>
              </a:gs>
            </a:gsLst>
            <a:lin ang="2700000"/>
          </a:gradFill>
          <a:ln w="12700">
            <a:miter lim="400000"/>
          </a:ln>
        </p:spPr>
        <p:txBody>
          <a:bodyPr lIns="45719" rIns="45719" anchor="ctr"/>
          <a:lstStyle/>
          <a:p>
            <a:pPr defTabSz="914400">
              <a:defRPr sz="1800">
                <a:solidFill>
                  <a:srgbClr val="000000"/>
                </a:solidFill>
                <a:latin typeface="思源黑体 CN Normal"/>
                <a:ea typeface="思源黑体 CN Normal"/>
                <a:cs typeface="思源黑体 CN Normal"/>
                <a:sym typeface="思源黑体 CN Normal"/>
              </a:defRPr>
            </a:pPr>
            <a:endParaRPr sz="2400"/>
          </a:p>
        </p:txBody>
      </p:sp>
      <p:sp>
        <p:nvSpPr>
          <p:cNvPr id="253" name="矩形 15"/>
          <p:cNvSpPr txBox="1"/>
          <p:nvPr/>
        </p:nvSpPr>
        <p:spPr>
          <a:xfrm>
            <a:off x="2134916" y="1446893"/>
            <a:ext cx="5127625" cy="830580"/>
          </a:xfrm>
          <a:prstGeom prst="rect">
            <a:avLst/>
          </a:prstGeom>
          <a:ln w="12700">
            <a:miter lim="400000"/>
          </a:ln>
        </p:spPr>
        <p:txBody>
          <a:bodyPr wrap="none" lIns="0" tIns="0" rIns="0" bIns="0">
            <a:spAutoFit/>
            <a:scene3d>
              <a:camera prst="orthographicFront"/>
              <a:lightRig rig="threePt" dir="t"/>
            </a:scene3d>
          </a:bodyPr>
          <a:lstStyle>
            <a:lvl1pPr algn="l" defTabSz="914400">
              <a:spcBef>
                <a:spcPts val="600"/>
              </a:spcBef>
              <a:defRPr sz="5000">
                <a:solidFill>
                  <a:srgbClr val="4A4A4A"/>
                </a:solidFill>
                <a:latin typeface="字小魂简雅黑"/>
                <a:ea typeface="字小魂简雅黑"/>
                <a:cs typeface="字小魂简雅黑"/>
                <a:sym typeface="字小魂简雅黑"/>
              </a:defRPr>
            </a:lvl1pPr>
          </a:lstStyle>
          <a:p>
            <a:pPr algn="l"/>
            <a:r>
              <a:rPr lang="zh-CN" sz="5400" b="1" dirty="0">
                <a:solidFill>
                  <a:srgbClr val="25479B"/>
                </a:solidFill>
                <a:latin typeface="微软雅黑" panose="020B0503020204020204" charset="-122"/>
                <a:ea typeface="微软雅黑" panose="020B0503020204020204" charset="-122"/>
                <a:cs typeface="微软雅黑" panose="020B0503020204020204" charset="-122"/>
                <a:sym typeface="+mn-ea"/>
              </a:rPr>
              <a:t>03 素米®有效性</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
        <p:nvSpPr>
          <p:cNvPr id="22536" name="文本框 11"/>
          <p:cNvSpPr txBox="1">
            <a:spLocks noChangeArrowheads="1"/>
          </p:cNvSpPr>
          <p:nvPr/>
        </p:nvSpPr>
        <p:spPr bwMode="auto">
          <a:xfrm>
            <a:off x="7223760" y="12906375"/>
            <a:ext cx="1042162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dirty="0">
                <a:latin typeface="微软雅黑" panose="020B0503020204020204" charset="-122"/>
                <a:ea typeface="微软雅黑" panose="020B0503020204020204" charset="-122"/>
              </a:rPr>
              <a:t>Carlos </a:t>
            </a:r>
            <a:r>
              <a:rPr lang="en-US" altLang="zh-CN" sz="1600" dirty="0" err="1">
                <a:latin typeface="微软雅黑" panose="020B0503020204020204" charset="-122"/>
                <a:ea typeface="微软雅黑" panose="020B0503020204020204" charset="-122"/>
              </a:rPr>
              <a:t>Benalcazar-Parra,et</a:t>
            </a:r>
            <a:r>
              <a:rPr lang="en-US" altLang="zh-CN" sz="1600" dirty="0">
                <a:latin typeface="微软雅黑" panose="020B0503020204020204" charset="-122"/>
                <a:ea typeface="微软雅黑" panose="020B0503020204020204" charset="-122"/>
              </a:rPr>
              <a:t> al. THE JOURNAL OF MATERNAL-FETAL &amp; NEONATAL MEDICINE.2017 </a:t>
            </a:r>
            <a:endParaRPr lang="en-US" altLang="zh-CN" sz="1600" dirty="0">
              <a:latin typeface="微软雅黑" panose="020B0503020204020204" charset="-122"/>
              <a:ea typeface="微软雅黑" panose="020B0503020204020204" charset="-122"/>
            </a:endParaRPr>
          </a:p>
        </p:txBody>
      </p:sp>
      <p:sp>
        <p:nvSpPr>
          <p:cNvPr id="22535" name="文本框 10"/>
          <p:cNvSpPr txBox="1">
            <a:spLocks noChangeArrowheads="1"/>
          </p:cNvSpPr>
          <p:nvPr/>
        </p:nvSpPr>
        <p:spPr bwMode="auto">
          <a:xfrm>
            <a:off x="5855335" y="10394950"/>
            <a:ext cx="1295781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zh-CN" sz="1800" b="1" dirty="0">
                <a:solidFill>
                  <a:srgbClr val="0070C0"/>
                </a:solidFill>
                <a:latin typeface="微软雅黑" panose="020B0503020204020204" charset="-122"/>
                <a:ea typeface="微软雅黑" panose="020B0503020204020204" charset="-122"/>
              </a:rPr>
              <a:t>两组剖宫率</a:t>
            </a:r>
            <a:r>
              <a:rPr lang="zh-CN" altLang="en-US" sz="1800" b="1" dirty="0">
                <a:solidFill>
                  <a:srgbClr val="0070C0"/>
                </a:solidFill>
                <a:latin typeface="微软雅黑" panose="020B0503020204020204" charset="-122"/>
                <a:ea typeface="微软雅黑" panose="020B0503020204020204" charset="-122"/>
              </a:rPr>
              <a:t>（</a:t>
            </a:r>
            <a:r>
              <a:rPr lang="en-US" altLang="zh-CN" sz="1800" b="1" dirty="0">
                <a:solidFill>
                  <a:srgbClr val="0070C0"/>
                </a:solidFill>
                <a:latin typeface="微软雅黑" panose="020B0503020204020204" charset="-122"/>
                <a:ea typeface="微软雅黑" panose="020B0503020204020204" charset="-122"/>
              </a:rPr>
              <a:t>23%vs</a:t>
            </a:r>
            <a:r>
              <a:rPr lang="en-US" altLang="zh-CN" sz="1800" b="1" dirty="0">
                <a:solidFill>
                  <a:srgbClr val="C0504D"/>
                </a:solidFill>
                <a:latin typeface="微软雅黑" panose="020B0503020204020204" charset="-122"/>
                <a:ea typeface="微软雅黑" panose="020B0503020204020204" charset="-122"/>
              </a:rPr>
              <a:t>24%</a:t>
            </a:r>
            <a:r>
              <a:rPr lang="zh-CN" altLang="en-US" sz="1800" b="1" dirty="0">
                <a:solidFill>
                  <a:srgbClr val="0070C0"/>
                </a:solidFill>
                <a:latin typeface="微软雅黑" panose="020B0503020204020204" charset="-122"/>
                <a:ea typeface="微软雅黑" panose="020B0503020204020204" charset="-122"/>
              </a:rPr>
              <a:t>）</a:t>
            </a:r>
            <a:r>
              <a:rPr lang="zh-CN" altLang="zh-CN" sz="1800" b="1" dirty="0">
                <a:solidFill>
                  <a:srgbClr val="0070C0"/>
                </a:solidFill>
                <a:latin typeface="微软雅黑" panose="020B0503020204020204" charset="-122"/>
                <a:ea typeface="微软雅黑" panose="020B0503020204020204" charset="-122"/>
              </a:rPr>
              <a:t>、宫缩过强</a:t>
            </a:r>
            <a:r>
              <a:rPr lang="zh-CN" altLang="en-US" sz="1800" b="1" dirty="0">
                <a:solidFill>
                  <a:srgbClr val="0070C0"/>
                </a:solidFill>
                <a:latin typeface="微软雅黑" panose="020B0503020204020204" charset="-122"/>
                <a:ea typeface="微软雅黑" panose="020B0503020204020204" charset="-122"/>
              </a:rPr>
              <a:t>（</a:t>
            </a:r>
            <a:r>
              <a:rPr lang="en-US" altLang="zh-CN" sz="1800" b="1" dirty="0">
                <a:solidFill>
                  <a:srgbClr val="0070C0"/>
                </a:solidFill>
                <a:latin typeface="微软雅黑" panose="020B0503020204020204" charset="-122"/>
                <a:ea typeface="微软雅黑" panose="020B0503020204020204" charset="-122"/>
              </a:rPr>
              <a:t>2.7%vs</a:t>
            </a:r>
            <a:r>
              <a:rPr lang="en-US" altLang="zh-CN" sz="1800" b="1" dirty="0">
                <a:solidFill>
                  <a:srgbClr val="C0504D"/>
                </a:solidFill>
                <a:latin typeface="微软雅黑" panose="020B0503020204020204" charset="-122"/>
                <a:ea typeface="微软雅黑" panose="020B0503020204020204" charset="-122"/>
              </a:rPr>
              <a:t>5.6%</a:t>
            </a:r>
            <a:r>
              <a:rPr lang="zh-CN" altLang="en-US" sz="1800" b="1" dirty="0">
                <a:solidFill>
                  <a:srgbClr val="0070C0"/>
                </a:solidFill>
                <a:latin typeface="微软雅黑" panose="020B0503020204020204" charset="-122"/>
                <a:ea typeface="微软雅黑" panose="020B0503020204020204" charset="-122"/>
              </a:rPr>
              <a:t>）</a:t>
            </a:r>
            <a:r>
              <a:rPr lang="zh-CN" altLang="zh-CN" sz="1800" b="1" dirty="0">
                <a:solidFill>
                  <a:srgbClr val="0070C0"/>
                </a:solidFill>
                <a:latin typeface="微软雅黑" panose="020B0503020204020204" charset="-122"/>
                <a:ea typeface="微软雅黑" panose="020B0503020204020204" charset="-122"/>
              </a:rPr>
              <a:t>、过度刺激</a:t>
            </a:r>
            <a:r>
              <a:rPr lang="zh-CN" altLang="en-US" sz="1800" b="1" dirty="0">
                <a:solidFill>
                  <a:srgbClr val="0070C0"/>
                </a:solidFill>
                <a:latin typeface="微软雅黑" panose="020B0503020204020204" charset="-122"/>
                <a:ea typeface="微软雅黑" panose="020B0503020204020204" charset="-122"/>
              </a:rPr>
              <a:t>（</a:t>
            </a:r>
            <a:r>
              <a:rPr lang="en-US" altLang="zh-CN" sz="1800" b="1" dirty="0">
                <a:solidFill>
                  <a:srgbClr val="0070C0"/>
                </a:solidFill>
                <a:latin typeface="微软雅黑" panose="020B0503020204020204" charset="-122"/>
                <a:ea typeface="微软雅黑" panose="020B0503020204020204" charset="-122"/>
              </a:rPr>
              <a:t>0.8%vs</a:t>
            </a:r>
            <a:r>
              <a:rPr lang="en-US" altLang="zh-CN" sz="1800" b="1" dirty="0">
                <a:solidFill>
                  <a:srgbClr val="C0504D"/>
                </a:solidFill>
                <a:latin typeface="微软雅黑" panose="020B0503020204020204" charset="-122"/>
                <a:ea typeface="微软雅黑" panose="020B0503020204020204" charset="-122"/>
              </a:rPr>
              <a:t>2%</a:t>
            </a:r>
            <a:r>
              <a:rPr lang="zh-CN" altLang="en-US" sz="1800" b="1" dirty="0">
                <a:solidFill>
                  <a:srgbClr val="0070C0"/>
                </a:solidFill>
                <a:latin typeface="微软雅黑" panose="020B0503020204020204" charset="-122"/>
                <a:ea typeface="微软雅黑" panose="020B0503020204020204" charset="-122"/>
              </a:rPr>
              <a:t>）</a:t>
            </a:r>
            <a:r>
              <a:rPr lang="zh-CN" altLang="zh-CN" sz="1800" b="1" dirty="0">
                <a:solidFill>
                  <a:srgbClr val="0070C0"/>
                </a:solidFill>
                <a:latin typeface="微软雅黑" panose="020B0503020204020204" charset="-122"/>
                <a:ea typeface="微软雅黑" panose="020B0503020204020204" charset="-122"/>
              </a:rPr>
              <a:t>羊水粪染</a:t>
            </a:r>
            <a:r>
              <a:rPr lang="zh-CN" altLang="en-US" sz="1800" b="1" dirty="0">
                <a:solidFill>
                  <a:srgbClr val="0070C0"/>
                </a:solidFill>
                <a:latin typeface="微软雅黑" panose="020B0503020204020204" charset="-122"/>
                <a:ea typeface="微软雅黑" panose="020B0503020204020204" charset="-122"/>
              </a:rPr>
              <a:t>（</a:t>
            </a:r>
            <a:r>
              <a:rPr lang="en-US" altLang="zh-CN" sz="1800" b="1" dirty="0">
                <a:solidFill>
                  <a:srgbClr val="0070C0"/>
                </a:solidFill>
                <a:latin typeface="微软雅黑" panose="020B0503020204020204" charset="-122"/>
                <a:ea typeface="微软雅黑" panose="020B0503020204020204" charset="-122"/>
              </a:rPr>
              <a:t>18%vs</a:t>
            </a:r>
            <a:r>
              <a:rPr lang="en-US" altLang="zh-CN" sz="1800" b="1" dirty="0">
                <a:solidFill>
                  <a:srgbClr val="C0504D"/>
                </a:solidFill>
                <a:latin typeface="微软雅黑" panose="020B0503020204020204" charset="-122"/>
                <a:ea typeface="微软雅黑" panose="020B0503020204020204" charset="-122"/>
              </a:rPr>
              <a:t>12%</a:t>
            </a:r>
            <a:r>
              <a:rPr lang="zh-CN" altLang="en-US" sz="1800" b="1" dirty="0">
                <a:solidFill>
                  <a:srgbClr val="0070C0"/>
                </a:solidFill>
                <a:latin typeface="微软雅黑" panose="020B0503020204020204" charset="-122"/>
                <a:ea typeface="微软雅黑" panose="020B0503020204020204" charset="-122"/>
              </a:rPr>
              <a:t>）</a:t>
            </a:r>
            <a:r>
              <a:rPr lang="zh-CN" altLang="zh-CN" sz="1800" b="1" dirty="0">
                <a:solidFill>
                  <a:srgbClr val="0070C0"/>
                </a:solidFill>
                <a:latin typeface="微软雅黑" panose="020B0503020204020204" charset="-122"/>
                <a:ea typeface="微软雅黑" panose="020B0503020204020204" charset="-122"/>
              </a:rPr>
              <a:t>没有显著性差异</a:t>
            </a:r>
            <a:endParaRPr lang="zh-CN" altLang="zh-CN" sz="1800" b="1" dirty="0">
              <a:solidFill>
                <a:srgbClr val="0070C0"/>
              </a:solidFill>
              <a:latin typeface="微软雅黑" panose="020B0503020204020204" charset="-122"/>
              <a:ea typeface="微软雅黑" panose="020B0503020204020204" charset="-122"/>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905000" y="1855470"/>
            <a:ext cx="1682750" cy="1198880"/>
          </a:xfrm>
          <a:prstGeom prst="rect">
            <a:avLst/>
          </a:prstGeom>
          <a:noFill/>
        </p:spPr>
        <p:txBody>
          <a:bodyPr wrap="square" rtlCol="0">
            <a:spAutoFit/>
          </a:bodyPr>
          <a:lstStyle/>
          <a:p>
            <a:r>
              <a:rPr lang="en-US" altLang="zh-CN" sz="7200" b="1">
                <a:solidFill>
                  <a:schemeClr val="bg1"/>
                </a:solidFill>
                <a:latin typeface="微软雅黑" panose="020B0503020204020204" charset="-122"/>
                <a:ea typeface="微软雅黑" panose="020B0503020204020204" charset="-122"/>
              </a:rPr>
              <a:t>01</a:t>
            </a:r>
            <a:endParaRPr lang="en-US" altLang="zh-CN" sz="7200" b="1">
              <a:solidFill>
                <a:schemeClr val="bg1"/>
              </a:solidFill>
              <a:latin typeface="微软雅黑" panose="020B0503020204020204" charset="-122"/>
              <a:ea typeface="微软雅黑" panose="020B0503020204020204" charset="-122"/>
            </a:endParaRPr>
          </a:p>
        </p:txBody>
      </p:sp>
      <p:graphicFrame>
        <p:nvGraphicFramePr>
          <p:cNvPr id="21" name="表格 20"/>
          <p:cNvGraphicFramePr/>
          <p:nvPr>
            <p:custDataLst>
              <p:tags r:id="rId1"/>
            </p:custDataLst>
          </p:nvPr>
        </p:nvGraphicFramePr>
        <p:xfrm>
          <a:off x="11443970" y="1054100"/>
          <a:ext cx="11802110" cy="4664710"/>
        </p:xfrm>
        <a:graphic>
          <a:graphicData uri="http://schemas.openxmlformats.org/drawingml/2006/table">
            <a:tbl>
              <a:tblPr firstRow="1" bandRow="1">
                <a:tableStyleId>{5940675A-B579-460E-94D1-54222C63F5DA}</a:tableStyleId>
              </a:tblPr>
              <a:tblGrid>
                <a:gridCol w="2566670"/>
                <a:gridCol w="5284470"/>
                <a:gridCol w="3950970"/>
              </a:tblGrid>
              <a:tr h="731520">
                <a:tc>
                  <a:txBody>
                    <a:bodyPr/>
                    <a:lstStyle/>
                    <a:p>
                      <a:pPr indent="0" algn="ctr">
                        <a:buNone/>
                      </a:pPr>
                      <a:endParaRPr lang="zh-CN" altLang="en-US" sz="2800" b="1" dirty="0">
                        <a:solidFill>
                          <a:schemeClr val="tx1"/>
                        </a:solidFill>
                        <a:latin typeface="+mn-ea"/>
                        <a:ea typeface="+mn-ea"/>
                        <a:cs typeface="微软雅黑" panose="020B0503020204020204" charset="-122"/>
                      </a:endParaRPr>
                    </a:p>
                  </a:txBody>
                  <a:tcPr marL="57150" marR="571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5479B"/>
                    </a:solidFill>
                  </a:tcPr>
                </a:tc>
                <a:tc>
                  <a:txBody>
                    <a:bodyPr/>
                    <a:lstStyle/>
                    <a:p>
                      <a:pPr algn="ctr">
                        <a:buNone/>
                      </a:pPr>
                      <a:r>
                        <a:rPr lang="zh-CN" altLang="en-US" sz="3600" b="1" dirty="0">
                          <a:solidFill>
                            <a:schemeClr val="bg1"/>
                          </a:solidFill>
                          <a:latin typeface="微软雅黑" panose="020B0503020204020204" charset="-122"/>
                          <a:ea typeface="微软雅黑" panose="020B0503020204020204" charset="-122"/>
                          <a:sym typeface="+mn-ea"/>
                        </a:rPr>
                        <a:t>素米</a:t>
                      </a:r>
                      <a:r>
                        <a:rPr lang="zh-CN" altLang="en-US" sz="3600" b="1" baseline="30000" dirty="0">
                          <a:solidFill>
                            <a:schemeClr val="bg1"/>
                          </a:solidFill>
                          <a:latin typeface="微软雅黑" panose="020B0503020204020204" charset="-122"/>
                          <a:ea typeface="微软雅黑" panose="020B0503020204020204" charset="-122"/>
                          <a:sym typeface="+mn-ea"/>
                        </a:rPr>
                        <a:t>®</a:t>
                      </a:r>
                      <a:endParaRPr lang="en-US" altLang="zh-CN" sz="3600" b="1" dirty="0">
                        <a:solidFill>
                          <a:schemeClr val="bg1"/>
                        </a:solidFill>
                        <a:latin typeface="+mn-ea"/>
                        <a:ea typeface="+mn-ea"/>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5479B"/>
                    </a:solidFill>
                  </a:tcPr>
                </a:tc>
                <a:tc>
                  <a:txBody>
                    <a:bodyPr/>
                    <a:lstStyle/>
                    <a:p>
                      <a:pPr algn="ctr">
                        <a:buNone/>
                      </a:pPr>
                      <a:r>
                        <a:rPr lang="en-US" altLang="zh-CN" sz="3600" b="1" dirty="0">
                          <a:solidFill>
                            <a:schemeClr val="bg1"/>
                          </a:solidFill>
                          <a:latin typeface="+mn-ea"/>
                          <a:ea typeface="+mn-ea"/>
                        </a:rPr>
                        <a:t>地诺前列酮栓</a:t>
                      </a:r>
                      <a:endParaRPr lang="en-US" altLang="zh-CN" sz="3600" b="1" dirty="0">
                        <a:solidFill>
                          <a:schemeClr val="bg1"/>
                        </a:solidFill>
                        <a:latin typeface="+mn-ea"/>
                        <a:ea typeface="+mn-ea"/>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5479B"/>
                    </a:solidFill>
                  </a:tcPr>
                </a:tc>
              </a:tr>
              <a:tr h="1494790">
                <a:tc rowSpan="3">
                  <a:txBody>
                    <a:bodyPr/>
                    <a:lstStyle/>
                    <a:p>
                      <a:pPr indent="0" algn="ctr">
                        <a:buNone/>
                      </a:pPr>
                      <a:r>
                        <a:rPr lang="zh-CN" altLang="en-US" sz="2800" b="0" dirty="0">
                          <a:solidFill>
                            <a:schemeClr val="tx1"/>
                          </a:solidFill>
                          <a:latin typeface="+mn-ea"/>
                          <a:ea typeface="+mn-ea"/>
                          <a:cs typeface="微软雅黑" panose="020B0503020204020204" charset="-122"/>
                        </a:rPr>
                        <a:t>技术创新</a:t>
                      </a:r>
                      <a:endParaRPr lang="en-US" altLang="en-US" sz="2800" b="0" dirty="0">
                        <a:solidFill>
                          <a:schemeClr val="tx1"/>
                        </a:solidFill>
                        <a:latin typeface="+mn-ea"/>
                        <a:ea typeface="+mn-ea"/>
                        <a:cs typeface="微软雅黑" panose="020B0503020204020204" charset="-122"/>
                      </a:endParaRPr>
                    </a:p>
                  </a:txBody>
                  <a:tcPr marL="57150" marR="571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alpha val="9804"/>
                      </a:srgbClr>
                    </a:solidFill>
                  </a:tcPr>
                </a:tc>
                <a:tc>
                  <a:txBody>
                    <a:bodyPr/>
                    <a:lstStyle/>
                    <a:p>
                      <a:pPr algn="ctr">
                        <a:buNone/>
                      </a:pPr>
                      <a:r>
                        <a:rPr lang="zh-CN" altLang="en-US" sz="2800" b="1" dirty="0">
                          <a:solidFill>
                            <a:srgbClr val="25479B"/>
                          </a:solidFill>
                          <a:latin typeface="+mn-ea"/>
                          <a:ea typeface="+mn-ea"/>
                        </a:rPr>
                        <a:t>拥有</a:t>
                      </a:r>
                      <a:r>
                        <a:rPr lang="en-US" altLang="zh-CN" sz="2800" b="1" dirty="0">
                          <a:solidFill>
                            <a:srgbClr val="25479B"/>
                          </a:solidFill>
                          <a:latin typeface="+mn-ea"/>
                          <a:ea typeface="+mn-ea"/>
                        </a:rPr>
                        <a:t>“一种快速融变的米索前列醇阴道用组合物及其制备方法和应用”</a:t>
                      </a:r>
                      <a:r>
                        <a:rPr lang="zh-CN" altLang="en-US" sz="2800" b="1" dirty="0">
                          <a:solidFill>
                            <a:srgbClr val="25479B"/>
                          </a:solidFill>
                          <a:latin typeface="+mn-ea"/>
                          <a:ea typeface="+mn-ea"/>
                        </a:rPr>
                        <a:t>发明专利</a:t>
                      </a:r>
                      <a:endParaRPr lang="zh-CN" altLang="en-US" sz="2800" b="1" dirty="0">
                        <a:solidFill>
                          <a:srgbClr val="25479B"/>
                        </a:solidFill>
                        <a:latin typeface="+mn-ea"/>
                        <a:ea typeface="+mn-ea"/>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alpha val="9804"/>
                      </a:srgbClr>
                    </a:solidFill>
                  </a:tcPr>
                </a:tc>
                <a:tc rowSpan="3">
                  <a:txBody>
                    <a:bodyPr/>
                    <a:lstStyle/>
                    <a:p>
                      <a:pPr indent="0" algn="ctr">
                        <a:lnSpc>
                          <a:spcPct val="120000"/>
                        </a:lnSpc>
                        <a:buNone/>
                      </a:pPr>
                      <a:r>
                        <a:rPr lang="en-US" altLang="zh-CN" sz="2800" b="1" dirty="0">
                          <a:solidFill>
                            <a:srgbClr val="25479B"/>
                          </a:solidFill>
                          <a:latin typeface="+mn-ea"/>
                          <a:ea typeface="+mn-ea"/>
                        </a:rPr>
                        <a:t>化合物不稳定，需要零下10°-20°保存</a:t>
                      </a:r>
                      <a:endParaRPr lang="zh-CN" altLang="en-US" sz="2800" b="0" baseline="30000" dirty="0">
                        <a:solidFill>
                          <a:schemeClr val="tx1"/>
                        </a:solidFill>
                        <a:latin typeface="+mn-ea"/>
                        <a:ea typeface="+mn-ea"/>
                        <a:cs typeface="微软雅黑" panose="020B0503020204020204" charset="-122"/>
                      </a:endParaRPr>
                    </a:p>
                  </a:txBody>
                  <a:tcPr marL="57150" marR="571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alpha val="9804"/>
                      </a:srgbClr>
                    </a:solidFill>
                  </a:tcPr>
                </a:tc>
              </a:tr>
              <a:tr h="609600">
                <a:tc vMerge="1">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buNone/>
                      </a:pPr>
                      <a:r>
                        <a:rPr lang="en-US" altLang="zh-CN" sz="2800" b="1" dirty="0">
                          <a:solidFill>
                            <a:srgbClr val="25479B"/>
                          </a:solidFill>
                          <a:latin typeface="+mn-ea"/>
                          <a:ea typeface="+mn-ea"/>
                        </a:rPr>
                        <a:t>极低剂量药物技术平台</a:t>
                      </a:r>
                      <a:endParaRPr lang="zh-CN" altLang="en-US" sz="2800" b="1" dirty="0">
                        <a:solidFill>
                          <a:schemeClr val="tx1"/>
                        </a:solidFill>
                        <a:latin typeface="+mn-ea"/>
                        <a:ea typeface="+mn-ea"/>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alpha val="9804"/>
                      </a:srgbClr>
                    </a:solidFill>
                  </a:tcPr>
                </a:tc>
                <a:tc vMerge="1">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09600">
                <a:tc vMerge="1">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dirty="0">
                          <a:solidFill>
                            <a:srgbClr val="25479B"/>
                          </a:solidFill>
                          <a:latin typeface="+mn-ea"/>
                          <a:ea typeface="+mn-ea"/>
                        </a:rPr>
                        <a:t>/</a:t>
                      </a:r>
                      <a:endParaRPr lang="en-US" altLang="zh-CN" sz="2800" b="1" dirty="0">
                        <a:solidFill>
                          <a:srgbClr val="25479B"/>
                        </a:solidFill>
                        <a:latin typeface="+mn-ea"/>
                        <a:ea typeface="+mn-ea"/>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alpha val="9804"/>
                      </a:srgbClr>
                    </a:solidFill>
                  </a:tcPr>
                </a:tc>
                <a:tc vMerge="1">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09600">
                <a:tc rowSpan="2">
                  <a:txBody>
                    <a:bodyPr/>
                    <a:lstStyle/>
                    <a:p>
                      <a:pPr algn="ctr"/>
                      <a:r>
                        <a:rPr lang="zh-CN" altLang="en-US" sz="2800" dirty="0">
                          <a:solidFill>
                            <a:schemeClr val="tx1"/>
                          </a:solidFill>
                          <a:latin typeface="+mn-ea"/>
                          <a:ea typeface="+mn-ea"/>
                        </a:rPr>
                        <a:t>临床创新</a:t>
                      </a:r>
                      <a:endParaRPr lang="zh-CN" altLang="en-US" sz="2800" dirty="0">
                        <a:solidFill>
                          <a:schemeClr val="tx1"/>
                        </a:solidFill>
                        <a:latin typeface="+mn-ea"/>
                        <a:ea typeface="+mn-ea"/>
                      </a:endParaRPr>
                    </a:p>
                  </a:txBody>
                  <a:tcPr marL="57150" marR="571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alpha val="9804"/>
                      </a:srgbClr>
                    </a:solidFill>
                  </a:tcPr>
                </a:tc>
                <a:tc>
                  <a:txBody>
                    <a:bodyPr/>
                    <a:lstStyle/>
                    <a:p>
                      <a:pPr algn="ctr">
                        <a:buNone/>
                      </a:pPr>
                      <a:r>
                        <a:rPr lang="zh-CN" altLang="en-US" sz="2800" b="1" dirty="0">
                          <a:solidFill>
                            <a:srgbClr val="25479B"/>
                          </a:solidFill>
                          <a:latin typeface="+mn-ea"/>
                          <a:ea typeface="+mn-ea"/>
                        </a:rPr>
                        <a:t>阴道片外用剂型</a:t>
                      </a:r>
                      <a:endParaRPr lang="zh-CN" altLang="en-US" sz="2800" b="1" dirty="0">
                        <a:solidFill>
                          <a:srgbClr val="25479B"/>
                        </a:solidFill>
                        <a:latin typeface="+mn-ea"/>
                        <a:ea typeface="+mn-ea"/>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alpha val="9804"/>
                      </a:srgbClr>
                    </a:solidFill>
                  </a:tcPr>
                </a:tc>
                <a:tc>
                  <a:txBody>
                    <a:bodyPr/>
                    <a:lstStyle/>
                    <a:p>
                      <a:pPr algn="ctr">
                        <a:spcBef>
                          <a:spcPts val="0"/>
                        </a:spcBef>
                        <a:spcAft>
                          <a:spcPts val="0"/>
                        </a:spcAft>
                        <a:buClrTx/>
                        <a:buSzTx/>
                        <a:buFontTx/>
                        <a:buNone/>
                        <a:defRPr/>
                      </a:pPr>
                      <a:r>
                        <a:rPr lang="en-US" altLang="zh-CN" sz="2800" b="1" dirty="0">
                          <a:solidFill>
                            <a:srgbClr val="25479B"/>
                          </a:solidFill>
                          <a:latin typeface="+mn-ea"/>
                          <a:ea typeface="+mn-ea"/>
                          <a:sym typeface="+mn-ea"/>
                        </a:rPr>
                        <a:t>/</a:t>
                      </a:r>
                      <a:endParaRPr lang="en-US" altLang="zh-CN" sz="2800" b="1" dirty="0">
                        <a:solidFill>
                          <a:srgbClr val="25479B"/>
                        </a:solidFill>
                        <a:latin typeface="+mn-ea"/>
                        <a:ea typeface="+mn-ea"/>
                        <a:sym typeface="+mn-ea"/>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alpha val="9804"/>
                      </a:srgbClr>
                    </a:solidFill>
                  </a:tcPr>
                </a:tc>
              </a:tr>
              <a:tr h="609600">
                <a:tc vMerge="1">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buNone/>
                      </a:pPr>
                      <a:r>
                        <a:rPr lang="zh-CN" altLang="en-US" sz="2800" b="1" dirty="0">
                          <a:solidFill>
                            <a:srgbClr val="25479B"/>
                          </a:solidFill>
                          <a:latin typeface="+mn-ea"/>
                          <a:ea typeface="+mn-ea"/>
                        </a:rPr>
                        <a:t>超低剂量</a:t>
                      </a:r>
                      <a:r>
                        <a:rPr lang="zh-CN" altLang="en-US" sz="2800" b="1" dirty="0">
                          <a:solidFill>
                            <a:srgbClr val="25479B"/>
                          </a:solidFill>
                          <a:latin typeface="+mn-ea"/>
                          <a:sym typeface="+mn-ea"/>
                        </a:rPr>
                        <a:t>25μg</a:t>
                      </a:r>
                      <a:r>
                        <a:rPr lang="zh-CN" altLang="en-US" sz="2800" b="1" dirty="0">
                          <a:solidFill>
                            <a:srgbClr val="25479B"/>
                          </a:solidFill>
                          <a:latin typeface="+mn-ea"/>
                          <a:ea typeface="+mn-ea"/>
                        </a:rPr>
                        <a:t>单片的规格</a:t>
                      </a:r>
                      <a:endParaRPr lang="zh-CN" altLang="en-US" sz="2800" b="1" dirty="0">
                        <a:solidFill>
                          <a:srgbClr val="25479B"/>
                        </a:solidFill>
                        <a:latin typeface="+mn-ea"/>
                        <a:ea typeface="+mn-ea"/>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alpha val="9804"/>
                      </a:srgbClr>
                    </a:solidFill>
                  </a:tcPr>
                </a:tc>
                <a:tc>
                  <a:txBody>
                    <a:bodyPr/>
                    <a:lstStyle/>
                    <a:p>
                      <a:pPr algn="ctr">
                        <a:spcBef>
                          <a:spcPts val="0"/>
                        </a:spcBef>
                        <a:spcAft>
                          <a:spcPts val="0"/>
                        </a:spcAft>
                        <a:buClrTx/>
                        <a:buSzTx/>
                        <a:buFontTx/>
                        <a:buNone/>
                        <a:defRPr/>
                      </a:pPr>
                      <a:r>
                        <a:rPr lang="en-US" altLang="zh-CN" sz="2800" b="1" dirty="0">
                          <a:solidFill>
                            <a:srgbClr val="25479B"/>
                          </a:solidFill>
                          <a:latin typeface="+mn-ea"/>
                          <a:sym typeface="+mn-ea"/>
                        </a:rPr>
                        <a:t>/</a:t>
                      </a:r>
                      <a:endParaRPr lang="en-US" altLang="zh-CN" sz="2800" baseline="30000" dirty="0">
                        <a:solidFill>
                          <a:schemeClr val="tx1"/>
                        </a:solidFill>
                        <a:latin typeface="+mn-ea"/>
                        <a:ea typeface="+mn-ea"/>
                        <a:sym typeface="+mn-ea"/>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alpha val="9804"/>
                      </a:srgbClr>
                    </a:solidFill>
                  </a:tcPr>
                </a:tc>
              </a:tr>
            </a:tbl>
          </a:graphicData>
        </a:graphic>
      </p:graphicFrame>
      <p:sp>
        <p:nvSpPr>
          <p:cNvPr id="19" name="文本框 18"/>
          <p:cNvSpPr txBox="1"/>
          <p:nvPr/>
        </p:nvSpPr>
        <p:spPr>
          <a:xfrm>
            <a:off x="1905000" y="1855470"/>
            <a:ext cx="1682750" cy="1198880"/>
          </a:xfrm>
          <a:prstGeom prst="rect">
            <a:avLst/>
          </a:prstGeom>
          <a:noFill/>
        </p:spPr>
        <p:txBody>
          <a:bodyPr wrap="square" rtlCol="0">
            <a:spAutoFit/>
          </a:bodyPr>
          <a:lstStyle/>
          <a:p>
            <a:r>
              <a:rPr lang="en-US" altLang="zh-CN" sz="7200" b="1">
                <a:solidFill>
                  <a:prstClr val="white"/>
                </a:solidFill>
                <a:latin typeface="微软雅黑" panose="020B0503020204020204" charset="-122"/>
              </a:rPr>
              <a:t>01</a:t>
            </a:r>
            <a:endParaRPr lang="en-US" altLang="zh-CN" sz="7200" b="1">
              <a:solidFill>
                <a:prstClr val="white"/>
              </a:solidFill>
              <a:latin typeface="微软雅黑" panose="020B0503020204020204" charset="-122"/>
            </a:endParaRPr>
          </a:p>
        </p:txBody>
      </p:sp>
      <p:sp>
        <p:nvSpPr>
          <p:cNvPr id="28" name="文本框 27"/>
          <p:cNvSpPr txBox="1"/>
          <p:nvPr/>
        </p:nvSpPr>
        <p:spPr>
          <a:xfrm>
            <a:off x="1378272" y="588392"/>
            <a:ext cx="1682750" cy="1198880"/>
          </a:xfrm>
          <a:prstGeom prst="rect">
            <a:avLst/>
          </a:prstGeom>
          <a:noFill/>
        </p:spPr>
        <p:txBody>
          <a:bodyPr wrap="square" rtlCol="0">
            <a:spAutoFit/>
          </a:bodyPr>
          <a:lstStyle/>
          <a:p>
            <a:r>
              <a:rPr lang="en-US" altLang="zh-CN" sz="7200" b="1" dirty="0" smtClean="0">
                <a:solidFill>
                  <a:schemeClr val="bg1"/>
                </a:solidFill>
                <a:latin typeface="微软雅黑" panose="020B0503020204020204" charset="-122"/>
                <a:ea typeface="微软雅黑" panose="020B0503020204020204" charset="-122"/>
              </a:rPr>
              <a:t>04</a:t>
            </a:r>
            <a:endParaRPr lang="en-US" altLang="zh-CN" sz="7200" b="1" dirty="0">
              <a:solidFill>
                <a:schemeClr val="bg1"/>
              </a:solidFill>
              <a:latin typeface="微软雅黑" panose="020B0503020204020204" charset="-122"/>
              <a:ea typeface="微软雅黑" panose="020B0503020204020204" charset="-122"/>
            </a:endParaRPr>
          </a:p>
        </p:txBody>
      </p:sp>
      <p:sp>
        <p:nvSpPr>
          <p:cNvPr id="29" name="文本框 28"/>
          <p:cNvSpPr txBox="1"/>
          <p:nvPr/>
        </p:nvSpPr>
        <p:spPr>
          <a:xfrm>
            <a:off x="670789" y="2823895"/>
            <a:ext cx="11053216" cy="1076325"/>
          </a:xfrm>
          <a:prstGeom prst="rect">
            <a:avLst/>
          </a:prstGeom>
          <a:noFill/>
        </p:spPr>
        <p:txBody>
          <a:bodyPr wrap="square" rtlCol="0">
            <a:spAutoFit/>
          </a:bodyPr>
          <a:lstStyle/>
          <a:p>
            <a:pPr algn="l"/>
            <a:r>
              <a:rPr lang="zh-CN" altLang="en-US" sz="3200" b="1" dirty="0">
                <a:solidFill>
                  <a:srgbClr val="25479B"/>
                </a:solidFill>
                <a:sym typeface="+mn-ea"/>
              </a:rPr>
              <a:t>素米®为我国自主研发产品，国家</a:t>
            </a:r>
            <a:r>
              <a:rPr lang="en-US" altLang="zh-CN" sz="3200" b="1" dirty="0">
                <a:solidFill>
                  <a:srgbClr val="25479B"/>
                </a:solidFill>
                <a:sym typeface="+mn-ea"/>
              </a:rPr>
              <a:t>3</a:t>
            </a:r>
            <a:r>
              <a:rPr lang="zh-CN" altLang="en-US" sz="3200" b="1" dirty="0">
                <a:solidFill>
                  <a:srgbClr val="25479B"/>
                </a:solidFill>
                <a:sym typeface="+mn-ea"/>
              </a:rPr>
              <a:t>类新药、</a:t>
            </a:r>
            <a:endParaRPr lang="en-US" altLang="zh-CN" sz="3200" b="1" dirty="0">
              <a:solidFill>
                <a:srgbClr val="25479B"/>
              </a:solidFill>
              <a:sym typeface="+mn-ea"/>
            </a:endParaRPr>
          </a:p>
          <a:p>
            <a:pPr algn="l"/>
            <a:r>
              <a:rPr lang="zh-CN" altLang="en-US" sz="3200" b="1" dirty="0">
                <a:solidFill>
                  <a:srgbClr val="25479B"/>
                </a:solidFill>
                <a:sym typeface="+mn-ea"/>
              </a:rPr>
              <a:t>国内发明专利授权，填补了临床空白</a:t>
            </a:r>
            <a:endParaRPr lang="zh-CN" altLang="en-US" sz="3200" b="1" dirty="0">
              <a:solidFill>
                <a:srgbClr val="25479B"/>
              </a:solidFill>
              <a:sym typeface="+mn-ea"/>
            </a:endParaRPr>
          </a:p>
        </p:txBody>
      </p:sp>
      <p:cxnSp>
        <p:nvCxnSpPr>
          <p:cNvPr id="30" name="直接连接符 49"/>
          <p:cNvCxnSpPr/>
          <p:nvPr/>
        </p:nvCxnSpPr>
        <p:spPr>
          <a:xfrm>
            <a:off x="742205" y="4049274"/>
            <a:ext cx="9794162" cy="0"/>
          </a:xfrm>
          <a:prstGeom prst="line">
            <a:avLst/>
          </a:prstGeom>
          <a:ln>
            <a:solidFill>
              <a:srgbClr val="25479B"/>
            </a:solidFill>
          </a:ln>
        </p:spPr>
        <p:style>
          <a:lnRef idx="3">
            <a:schemeClr val="accent4"/>
          </a:lnRef>
          <a:fillRef idx="0">
            <a:schemeClr val="accent4"/>
          </a:fillRef>
          <a:effectRef idx="2">
            <a:schemeClr val="accent4"/>
          </a:effectRef>
          <a:fontRef idx="minor">
            <a:schemeClr val="tx1"/>
          </a:fontRef>
        </p:style>
      </p:cxnSp>
      <p:sp>
        <p:nvSpPr>
          <p:cNvPr id="3" name="文本框 2"/>
          <p:cNvSpPr txBox="1"/>
          <p:nvPr/>
        </p:nvSpPr>
        <p:spPr>
          <a:xfrm>
            <a:off x="11455400" y="5915660"/>
            <a:ext cx="11963400" cy="3969385"/>
          </a:xfrm>
          <a:prstGeom prst="rect">
            <a:avLst/>
          </a:prstGeom>
          <a:noFill/>
        </p:spPr>
        <p:txBody>
          <a:bodyPr wrap="square" rtlCol="0">
            <a:spAutoFit/>
          </a:bodyPr>
          <a:p>
            <a:pPr marL="285750" indent="-285750" algn="l" fontAlgn="auto">
              <a:lnSpc>
                <a:spcPct val="150000"/>
              </a:lnSpc>
              <a:buFont typeface="Wingdings" panose="05000000000000000000" charset="0"/>
              <a:buChar char="l"/>
            </a:pPr>
            <a:r>
              <a:rPr lang="zh-CN" sz="2800" b="1" dirty="0">
                <a:solidFill>
                  <a:srgbClr val="25479B"/>
                </a:solidFill>
                <a:latin typeface="微软雅黑" panose="020B0503020204020204" charset="-122"/>
                <a:ea typeface="微软雅黑" panose="020B0503020204020204" charset="-122"/>
                <a:cs typeface="微软雅黑" panose="020B0503020204020204" charset="-122"/>
                <a:sym typeface="+mn-ea"/>
              </a:rPr>
              <a:t>专利技术含量更均匀：</a:t>
            </a:r>
            <a:r>
              <a:rPr lang="en-US" altLang="zh-CN" sz="2800" dirty="0">
                <a:latin typeface="+mn-ea"/>
                <a:cs typeface="+mn-ea"/>
                <a:sym typeface="+mn-ea"/>
              </a:rPr>
              <a:t>7</a:t>
            </a:r>
            <a:r>
              <a:rPr lang="zh-CN" altLang="en-US" sz="2800" dirty="0">
                <a:latin typeface="+mn-ea"/>
                <a:cs typeface="+mn-ea"/>
                <a:sym typeface="+mn-ea"/>
              </a:rPr>
              <a:t>批次素米</a:t>
            </a:r>
            <a:r>
              <a:rPr lang="en-US" altLang="zh-CN" sz="2800" baseline="30000" dirty="0">
                <a:latin typeface="+mn-ea"/>
                <a:cs typeface="+mn-ea"/>
                <a:sym typeface="+mn-ea"/>
              </a:rPr>
              <a:t>®</a:t>
            </a:r>
            <a:r>
              <a:rPr lang="zh-CN" altLang="en-US" sz="2800" dirty="0">
                <a:latin typeface="+mn-ea"/>
                <a:cs typeface="+mn-ea"/>
                <a:sym typeface="+mn-ea"/>
              </a:rPr>
              <a:t>含量均匀（</a:t>
            </a:r>
            <a:r>
              <a:rPr lang="en-US" altLang="zh-CN" sz="2800" dirty="0">
                <a:latin typeface="+mn-ea"/>
                <a:cs typeface="+mn-ea"/>
                <a:sym typeface="+mn-ea"/>
              </a:rPr>
              <a:t>A+1.8s</a:t>
            </a:r>
            <a:r>
              <a:rPr lang="zh-CN" altLang="en-US" sz="2800" dirty="0">
                <a:latin typeface="+mn-ea"/>
                <a:cs typeface="+mn-ea"/>
                <a:sym typeface="+mn-ea"/>
              </a:rPr>
              <a:t>）均小于</a:t>
            </a:r>
            <a:r>
              <a:rPr lang="en-US" altLang="zh-CN" sz="2800" dirty="0">
                <a:latin typeface="+mn-ea"/>
                <a:cs typeface="+mn-ea"/>
                <a:sym typeface="+mn-ea"/>
              </a:rPr>
              <a:t>10</a:t>
            </a:r>
            <a:r>
              <a:rPr lang="zh-CN" altLang="en-US" sz="2800" dirty="0">
                <a:latin typeface="+mn-ea"/>
                <a:cs typeface="+mn-ea"/>
                <a:sym typeface="+mn-ea"/>
              </a:rPr>
              <a:t>国家要求小于</a:t>
            </a:r>
            <a:r>
              <a:rPr lang="en-US" altLang="zh-CN" sz="2800" dirty="0">
                <a:latin typeface="+mn-ea"/>
                <a:cs typeface="+mn-ea"/>
                <a:sym typeface="+mn-ea"/>
              </a:rPr>
              <a:t>15</a:t>
            </a:r>
            <a:r>
              <a:rPr lang="zh-CN" altLang="en-US" sz="2800" dirty="0">
                <a:latin typeface="+mn-ea"/>
                <a:cs typeface="+mn-ea"/>
                <a:sym typeface="+mn-ea"/>
              </a:rPr>
              <a:t>药物分布更均匀</a:t>
            </a:r>
            <a:endParaRPr lang="zh-CN" altLang="en-US" sz="2800" dirty="0">
              <a:latin typeface="+mn-ea"/>
              <a:cs typeface="+mn-ea"/>
              <a:sym typeface="+mn-ea"/>
            </a:endParaRPr>
          </a:p>
          <a:p>
            <a:pPr marL="285750" indent="-285750" algn="l" fontAlgn="auto">
              <a:lnSpc>
                <a:spcPct val="150000"/>
              </a:lnSpc>
              <a:buFont typeface="Wingdings" panose="05000000000000000000" charset="0"/>
              <a:buChar char="l"/>
            </a:pPr>
            <a:r>
              <a:rPr lang="zh-CN" sz="2800" b="1" dirty="0">
                <a:solidFill>
                  <a:srgbClr val="25479B"/>
                </a:solidFill>
                <a:latin typeface="微软雅黑" panose="020B0503020204020204" charset="-122"/>
                <a:ea typeface="微软雅黑" panose="020B0503020204020204" charset="-122"/>
                <a:cs typeface="微软雅黑" panose="020B0503020204020204" charset="-122"/>
                <a:sym typeface="+mn-ea"/>
              </a:rPr>
              <a:t>专利技术含量更精确：</a:t>
            </a:r>
            <a:r>
              <a:rPr lang="en-US" altLang="zh-CN" sz="2800" dirty="0">
                <a:latin typeface="+mn-ea"/>
                <a:cs typeface="+mn-ea"/>
                <a:sym typeface="+mn-ea"/>
              </a:rPr>
              <a:t>7</a:t>
            </a:r>
            <a:r>
              <a:rPr lang="zh-CN" altLang="en-US" sz="2800" dirty="0">
                <a:latin typeface="+mn-ea"/>
                <a:cs typeface="+mn-ea"/>
                <a:sym typeface="+mn-ea"/>
              </a:rPr>
              <a:t>批次素米</a:t>
            </a:r>
            <a:r>
              <a:rPr lang="en-US" altLang="zh-CN" sz="2800" baseline="30000" dirty="0">
                <a:latin typeface="+mn-ea"/>
                <a:cs typeface="+mn-ea"/>
                <a:sym typeface="+mn-ea"/>
              </a:rPr>
              <a:t>®</a:t>
            </a:r>
            <a:r>
              <a:rPr lang="zh-CN" altLang="en-US" sz="2800" dirty="0">
                <a:latin typeface="+mn-ea"/>
                <a:cs typeface="+mn-ea"/>
                <a:sym typeface="+mn-ea"/>
              </a:rPr>
              <a:t>有效含</a:t>
            </a:r>
            <a:r>
              <a:rPr lang="en-US" altLang="zh-CN" sz="2800" dirty="0">
                <a:latin typeface="+mn-ea"/>
                <a:cs typeface="+mn-ea"/>
                <a:sym typeface="+mn-ea"/>
              </a:rPr>
              <a:t>100%±0.2%</a:t>
            </a:r>
            <a:r>
              <a:rPr lang="zh-CN" altLang="en-US" sz="2800" dirty="0">
                <a:latin typeface="+mn-ea"/>
                <a:cs typeface="+mn-ea"/>
                <a:sym typeface="+mn-ea"/>
              </a:rPr>
              <a:t>。每片</a:t>
            </a:r>
            <a:r>
              <a:rPr lang="en-US" altLang="zh-CN" sz="2800" dirty="0">
                <a:latin typeface="+mn-ea"/>
                <a:cs typeface="+mn-ea"/>
                <a:sym typeface="+mn-ea"/>
              </a:rPr>
              <a:t>25μg</a:t>
            </a:r>
            <a:r>
              <a:rPr lang="zh-CN" altLang="en-US" sz="2800" dirty="0">
                <a:latin typeface="+mn-ea"/>
                <a:cs typeface="+mn-ea"/>
                <a:sym typeface="+mn-ea"/>
              </a:rPr>
              <a:t>超低剂量含量更精准</a:t>
            </a:r>
            <a:endParaRPr lang="zh-CN" altLang="en-US" sz="2800" dirty="0">
              <a:latin typeface="+mn-ea"/>
              <a:cs typeface="+mn-ea"/>
            </a:endParaRPr>
          </a:p>
          <a:p>
            <a:pPr marL="285750" indent="-285750" algn="l" fontAlgn="auto">
              <a:lnSpc>
                <a:spcPct val="150000"/>
              </a:lnSpc>
              <a:buFont typeface="Wingdings" panose="05000000000000000000" charset="0"/>
              <a:buChar char="l"/>
            </a:pPr>
            <a:r>
              <a:rPr lang="zh-CN" sz="2800" b="1" dirty="0">
                <a:solidFill>
                  <a:srgbClr val="25479B"/>
                </a:solidFill>
                <a:latin typeface="微软雅黑" panose="020B0503020204020204" charset="-122"/>
                <a:ea typeface="微软雅黑" panose="020B0503020204020204" charset="-122"/>
                <a:cs typeface="微软雅黑" panose="020B0503020204020204" charset="-122"/>
                <a:sym typeface="+mn-ea"/>
              </a:rPr>
              <a:t>专利技术杂质含量更少：</a:t>
            </a:r>
            <a:r>
              <a:rPr lang="zh-CN" altLang="en-US" sz="2800" dirty="0">
                <a:latin typeface="+mn-ea"/>
                <a:cs typeface="+mn-ea"/>
                <a:sym typeface="+mn-ea"/>
              </a:rPr>
              <a:t>7批次素米®杂质含量均小于0.6%，更少的杂质成分，更少的不良事件。</a:t>
            </a:r>
            <a:endParaRPr lang="zh-CN" altLang="en-US" sz="2800" dirty="0">
              <a:latin typeface="+mn-ea"/>
              <a:cs typeface="+mn-ea"/>
              <a:sym typeface="+mn-ea"/>
            </a:endParaRPr>
          </a:p>
        </p:txBody>
      </p:sp>
      <p:pic>
        <p:nvPicPr>
          <p:cNvPr id="6" name="图片 5"/>
          <p:cNvPicPr>
            <a:picLocks noChangeAspect="1"/>
          </p:cNvPicPr>
          <p:nvPr/>
        </p:nvPicPr>
        <p:blipFill>
          <a:blip r:embed="rId2"/>
          <a:stretch>
            <a:fillRect/>
          </a:stretch>
        </p:blipFill>
        <p:spPr>
          <a:xfrm>
            <a:off x="526415" y="5292090"/>
            <a:ext cx="10467340" cy="5769610"/>
          </a:xfrm>
          <a:prstGeom prst="rect">
            <a:avLst/>
          </a:prstGeom>
        </p:spPr>
      </p:pic>
      <p:pic>
        <p:nvPicPr>
          <p:cNvPr id="4" name="图片 3"/>
          <p:cNvPicPr>
            <a:picLocks noChangeAspect="1"/>
          </p:cNvPicPr>
          <p:nvPr/>
        </p:nvPicPr>
        <p:blipFill>
          <a:blip r:embed="rId3"/>
          <a:stretch>
            <a:fillRect/>
          </a:stretch>
        </p:blipFill>
        <p:spPr>
          <a:xfrm>
            <a:off x="3766820" y="5718810"/>
            <a:ext cx="3808730" cy="5539740"/>
          </a:xfrm>
          <a:prstGeom prst="rect">
            <a:avLst/>
          </a:prstGeom>
        </p:spPr>
      </p:pic>
      <p:sp>
        <p:nvSpPr>
          <p:cNvPr id="250" name="线条"/>
          <p:cNvSpPr/>
          <p:nvPr/>
        </p:nvSpPr>
        <p:spPr>
          <a:xfrm flipV="1">
            <a:off x="1543089" y="13256740"/>
            <a:ext cx="18288618" cy="2"/>
          </a:xfrm>
          <a:prstGeom prst="line">
            <a:avLst/>
          </a:prstGeom>
          <a:ln w="38100" cap="rnd">
            <a:solidFill>
              <a:srgbClr val="000000"/>
            </a:solidFill>
            <a:custDash>
              <a:ds d="100000" sp="200000"/>
            </a:custDash>
            <a:miter lim="400000"/>
          </a:ln>
        </p:spPr>
        <p:txBody>
          <a:bodyPr lIns="45718" tIns="45718" rIns="45718" bIns="45718"/>
          <a:lstStyle/>
          <a:p/>
        </p:txBody>
      </p:sp>
      <p:pic>
        <p:nvPicPr>
          <p:cNvPr id="251" name="图像" descr="图像"/>
          <p:cNvPicPr>
            <a:picLocks noChangeAspect="1"/>
          </p:cNvPicPr>
          <p:nvPr/>
        </p:nvPicPr>
        <p:blipFill>
          <a:blip r:embed="rId4"/>
          <a:stretch>
            <a:fillRect/>
          </a:stretch>
        </p:blipFill>
        <p:spPr>
          <a:xfrm>
            <a:off x="20232701" y="12648179"/>
            <a:ext cx="2604137" cy="720404"/>
          </a:xfrm>
          <a:prstGeom prst="rect">
            <a:avLst/>
          </a:prstGeom>
          <a:ln w="12700">
            <a:miter lim="400000"/>
            <a:headEnd/>
            <a:tailEnd/>
          </a:ln>
        </p:spPr>
      </p:pic>
      <p:sp>
        <p:nvSpPr>
          <p:cNvPr id="2" name="圆: 空心 80"/>
          <p:cNvSpPr/>
          <p:nvPr/>
        </p:nvSpPr>
        <p:spPr>
          <a:xfrm>
            <a:off x="1101055" y="741548"/>
            <a:ext cx="1810511" cy="181051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903" y="10800"/>
                </a:moveTo>
                <a:cubicBezTo>
                  <a:pt x="3903" y="14609"/>
                  <a:pt x="6991" y="17697"/>
                  <a:pt x="10800" y="17697"/>
                </a:cubicBezTo>
                <a:cubicBezTo>
                  <a:pt x="14609" y="17697"/>
                  <a:pt x="17697" y="14609"/>
                  <a:pt x="17697" y="10800"/>
                </a:cubicBezTo>
                <a:cubicBezTo>
                  <a:pt x="17697" y="6991"/>
                  <a:pt x="14609" y="3903"/>
                  <a:pt x="10800" y="3903"/>
                </a:cubicBezTo>
                <a:cubicBezTo>
                  <a:pt x="6991" y="3903"/>
                  <a:pt x="3903" y="6991"/>
                  <a:pt x="3903" y="10800"/>
                </a:cubicBezTo>
                <a:close/>
              </a:path>
            </a:pathLst>
          </a:custGeom>
          <a:gradFill>
            <a:gsLst>
              <a:gs pos="798">
                <a:srgbClr val="006CFF">
                  <a:alpha val="66000"/>
                </a:srgbClr>
              </a:gs>
              <a:gs pos="57411">
                <a:srgbClr val="1D67FF">
                  <a:alpha val="12775"/>
                </a:srgbClr>
              </a:gs>
              <a:gs pos="71000">
                <a:srgbClr val="3B92FB">
                  <a:alpha val="0"/>
                </a:srgbClr>
              </a:gs>
            </a:gsLst>
            <a:lin ang="2700000"/>
          </a:gradFill>
          <a:ln w="12700">
            <a:miter lim="400000"/>
          </a:ln>
        </p:spPr>
        <p:txBody>
          <a:bodyPr lIns="45719" rIns="45719" anchor="ctr"/>
          <a:lstStyle/>
          <a:p>
            <a:pPr defTabSz="914400">
              <a:defRPr sz="1800">
                <a:solidFill>
                  <a:srgbClr val="000000"/>
                </a:solidFill>
                <a:latin typeface="思源黑体 CN Normal"/>
                <a:ea typeface="思源黑体 CN Normal"/>
                <a:cs typeface="思源黑体 CN Normal"/>
                <a:sym typeface="思源黑体 CN Normal"/>
              </a:defRPr>
            </a:pPr>
            <a:endParaRPr sz="2400"/>
          </a:p>
        </p:txBody>
      </p:sp>
      <p:sp>
        <p:nvSpPr>
          <p:cNvPr id="5" name="矩形 15"/>
          <p:cNvSpPr txBox="1"/>
          <p:nvPr/>
        </p:nvSpPr>
        <p:spPr>
          <a:xfrm>
            <a:off x="2134916" y="1446893"/>
            <a:ext cx="5127625" cy="830580"/>
          </a:xfrm>
          <a:prstGeom prst="rect">
            <a:avLst/>
          </a:prstGeom>
          <a:ln w="12700">
            <a:miter lim="400000"/>
          </a:ln>
        </p:spPr>
        <p:txBody>
          <a:bodyPr wrap="none" lIns="0" tIns="0" rIns="0" bIns="0">
            <a:spAutoFit/>
            <a:scene3d>
              <a:camera prst="orthographicFront"/>
              <a:lightRig rig="threePt" dir="t"/>
            </a:scene3d>
          </a:bodyPr>
          <a:lstStyle>
            <a:lvl1pPr algn="l" defTabSz="914400">
              <a:spcBef>
                <a:spcPts val="600"/>
              </a:spcBef>
              <a:defRPr sz="5000">
                <a:solidFill>
                  <a:srgbClr val="4A4A4A"/>
                </a:solidFill>
                <a:latin typeface="字小魂简雅黑"/>
                <a:ea typeface="字小魂简雅黑"/>
                <a:cs typeface="字小魂简雅黑"/>
                <a:sym typeface="字小魂简雅黑"/>
              </a:defRPr>
            </a:lvl1pPr>
          </a:lstStyle>
          <a:p>
            <a:pPr algn="l"/>
            <a:r>
              <a:rPr lang="zh-CN" sz="5400" b="1" dirty="0">
                <a:solidFill>
                  <a:srgbClr val="25479B"/>
                </a:solidFill>
                <a:latin typeface="微软雅黑" panose="020B0503020204020204" charset="-122"/>
                <a:ea typeface="微软雅黑" panose="020B0503020204020204" charset="-122"/>
                <a:cs typeface="微软雅黑" panose="020B0503020204020204" charset="-122"/>
                <a:sym typeface="+mn-ea"/>
              </a:rPr>
              <a:t>04 素米®创新性</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Tree>
  </p:cSld>
  <p:clrMapOvr>
    <a:masterClrMapping/>
  </p:clrMapOvr>
  <p:transition spd="med"/>
  <p:timing>
    <p:tnLst>
      <p:par>
        <p:cTn id="1" dur="indefinite" restart="never" nodeType="tmRoot"/>
      </p:par>
    </p:tnLst>
  </p:timing>
</p:sld>
</file>

<file path=ppt/tags/tag1.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ags/tag10.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ags/tag11.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ags/tag12.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ags/tag13.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ags/tag14.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ags/tag15.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ags/tag16.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ags/tag17.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ags/tag18.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ags/tag19.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ags/tag2.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ags/tag20.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ags/tag21.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ags/tag22.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ags/tag23.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ags/tag24.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ags/tag25.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ags/tag26.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ags/tag27.xml><?xml version="1.0" encoding="utf-8"?>
<p:tagLst xmlns:p="http://schemas.openxmlformats.org/presentationml/2006/main">
  <p:tag name="TABLE_ENDDRAG_ORIGIN_RECT" val="1115*705"/>
  <p:tag name="TABLE_ENDDRAG_RECT" val="102*300*1115*705"/>
</p:tagLst>
</file>

<file path=ppt/tags/tag28.xml><?xml version="1.0" encoding="utf-8"?>
<p:tagLst xmlns:p="http://schemas.openxmlformats.org/presentationml/2006/main">
  <p:tag name="KSO_WM_UNIT_TABLE_BEAUTIFY" val="smartTable{f0a51a46-f1b0-436f-af4a-c30329f761fd}"/>
  <p:tag name="TABLE_ENDDRAG_ORIGIN_RECT" val="464*164"/>
  <p:tag name="TABLE_ENDDRAG_RECT" val="450*41*464*164"/>
</p:tagLst>
</file>

<file path=ppt/tags/tag29.xml><?xml version="1.0" encoding="utf-8"?>
<p:tagLst xmlns:p="http://schemas.openxmlformats.org/presentationml/2006/main">
  <p:tag name="KSO_WM_UNIT_TABLE_BEAUTIFY" val="smartTable{66cc6a6f-6227-4b6c-b5cd-190b73a41f5e}"/>
</p:tagLst>
</file>

<file path=ppt/tags/tag3.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ags/tag30.xml><?xml version="1.0" encoding="utf-8"?>
<p:tagLst xmlns:p="http://schemas.openxmlformats.org/presentationml/2006/main">
  <p:tag name="KSO_WM_UNIT_TABLE_BEAUTIFY" val="smartTable{6f5e5bdb-5207-4754-a95d-b6c06d59e953}"/>
</p:tagLst>
</file>

<file path=ppt/tags/tag31.xml><?xml version="1.0" encoding="utf-8"?>
<p:tagLst xmlns:p="http://schemas.openxmlformats.org/presentationml/2006/main">
  <p:tag name="commondata" val="eyJoZGlkIjoiMTdjODE4YjI4Y2VjZDg4ODFkYWZhODFjMjQ3YTRiMDkifQ=="/>
</p:tagLst>
</file>

<file path=ppt/tags/tag4.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ags/tag5.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ags/tag6.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ags/tag7.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ags/tag8.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ags/tag9.xml><?xml version="1.0" encoding="utf-8"?>
<p:tagLst xmlns:p="http://schemas.openxmlformats.org/presentationml/2006/main">
  <p:tag name="KSO_WM_DIAGRAM_VIRTUALLY_FRAME" val="{&quot;height&quot;:536.864960629933,&quot;left&quot;:532.1411811023621,&quot;top&quot;:271.56755905511807,&quot;width&quot;:1288.4159842519732}"/>
</p:tagLst>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3647</Words>
  <Application>WPS 演示</Application>
  <PresentationFormat/>
  <Paragraphs>460</Paragraphs>
  <Slides>11</Slides>
  <Notes>0</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11</vt:i4>
      </vt:variant>
    </vt:vector>
  </HeadingPairs>
  <TitlesOfParts>
    <vt:vector size="35" baseType="lpstr">
      <vt:lpstr>Arial</vt:lpstr>
      <vt:lpstr>宋体</vt:lpstr>
      <vt:lpstr>Wingdings</vt:lpstr>
      <vt:lpstr>Helvetica Neue</vt:lpstr>
      <vt:lpstr>Helvetica Neue Medium</vt:lpstr>
      <vt:lpstr>HuXiaoBo-NanShen</vt:lpstr>
      <vt:lpstr>Segoe Print</vt:lpstr>
      <vt:lpstr>华文仿宋</vt:lpstr>
      <vt:lpstr>思源黑体 CN Normal</vt:lpstr>
      <vt:lpstr>字小魂简雅黑</vt:lpstr>
      <vt:lpstr>黑体</vt:lpstr>
      <vt:lpstr>思源黑体 CN Medium</vt:lpstr>
      <vt:lpstr>Arial</vt:lpstr>
      <vt:lpstr>微软雅黑</vt:lpstr>
      <vt:lpstr>汉仪汉黑W</vt:lpstr>
      <vt:lpstr>Times New Roman</vt:lpstr>
      <vt:lpstr>Wingdings</vt:lpstr>
      <vt:lpstr>Calibri</vt:lpstr>
      <vt:lpstr>等线</vt:lpstr>
      <vt:lpstr>Arial Unicode MS</vt:lpstr>
      <vt:lpstr>Calibri Light</vt:lpstr>
      <vt:lpstr>Helvetica</vt:lpstr>
      <vt:lpstr>Helvetica Neue</vt:lpstr>
      <vt:lpstr>21_BasicWhite</vt:lpstr>
      <vt:lpstr>PowerPoint 演示文稿</vt:lpstr>
      <vt:lpstr>PowerPoint 演示文稿</vt:lpstr>
      <vt:lpstr>PowerPoint 演示文稿</vt:lpstr>
      <vt:lpstr>PowerPoint 演示文稿</vt:lpstr>
      <vt:lpstr>PowerPoint 演示文稿</vt:lpstr>
      <vt:lpstr>PowerPoint 演示文稿</vt:lpstr>
      <vt:lpstr>素米®前列醇阴道片显著提高引产成功率，减少引产至临产时间</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海通达商务</cp:lastModifiedBy>
  <cp:revision>24</cp:revision>
  <dcterms:created xsi:type="dcterms:W3CDTF">2023-08-11T02:06:00Z</dcterms:created>
  <dcterms:modified xsi:type="dcterms:W3CDTF">2024-07-11T10:36:31Z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E88AA6B366814911B88C6D3D489366FC_13</vt:lpwstr>
  </property>
  <property fmtid="{D5CDD505-2E9C-101B-9397-08002B2CF9AE}" pid="3" name="KSOProductBuildVer">
    <vt:lpwstr>2052-12.1.0.16929</vt:lpwstr>
  </property>
</Properties>
</file>