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9" r:id="rId3"/>
    <p:sldId id="259" r:id="rId4"/>
    <p:sldId id="260" r:id="rId5"/>
    <p:sldId id="261" r:id="rId6"/>
    <p:sldId id="262" r:id="rId7"/>
    <p:sldId id="263" r:id="rId8"/>
    <p:sldId id="266" r:id="rId9"/>
    <p:sldId id="267" r:id="rId10"/>
    <p:sldId id="26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8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7CACD-4D72-D328-7319-B600B0E803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90D6D0-CDFC-83C1-03BF-EE657D8822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973A3C-A48A-A669-4E2E-2BD043670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290D7-7C49-4596-83D8-67F113C2D0D8}" type="datetimeFigureOut">
              <a:rPr lang="en-US" smtClean="0"/>
              <a:t>7/12/2024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4247C5-BCBD-4164-AA7A-33573E615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47AC92-E495-9CC1-0D71-604210F39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846ED-199F-4E98-8C75-EA2D7CBAC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753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>
            <a:extLst>
              <a:ext uri="{FF2B5EF4-FFF2-40B4-BE49-F238E27FC236}">
                <a16:creationId xmlns:a16="http://schemas.microsoft.com/office/drawing/2014/main" id="{680F301C-3609-3ACA-975C-5C2040DD28D3}"/>
              </a:ext>
            </a:extLst>
          </p:cNvPr>
          <p:cNvSpPr/>
          <p:nvPr userDrawn="1"/>
        </p:nvSpPr>
        <p:spPr>
          <a:xfrm>
            <a:off x="0" y="6120259"/>
            <a:ext cx="12192000" cy="7377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2400"/>
          </a:p>
        </p:txBody>
      </p:sp>
    </p:spTree>
    <p:extLst>
      <p:ext uri="{BB962C8B-B14F-4D97-AF65-F5344CB8AC3E}">
        <p14:creationId xmlns:p14="http://schemas.microsoft.com/office/powerpoint/2010/main" val="25594642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272">
          <p15:clr>
            <a:srgbClr val="FBAE40"/>
          </p15:clr>
        </p15:guide>
        <p15:guide id="3" pos="5488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BB48C6-7FBB-93D3-D8A8-E6AE1A3FEA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4E177F-7497-BF66-6F02-7EE726115D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03FFE8-DD72-22F0-DDED-33A66225F7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5290D7-7C49-4596-83D8-67F113C2D0D8}" type="datetimeFigureOut">
              <a:rPr lang="en-US" smtClean="0"/>
              <a:t>7/12/2024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FA61E0-BC5B-ED86-98B9-12B5B59E36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3CB24A-B46C-9725-75C4-EF9ACFD6E1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B846ED-199F-4E98-8C75-EA2D7CBAC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0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79B1877-DDBE-45CA-DD2B-860CF343A752}"/>
              </a:ext>
            </a:extLst>
          </p:cNvPr>
          <p:cNvSpPr txBox="1">
            <a:spLocks/>
          </p:cNvSpPr>
          <p:nvPr/>
        </p:nvSpPr>
        <p:spPr>
          <a:xfrm>
            <a:off x="421907" y="1703731"/>
            <a:ext cx="11348185" cy="2256966"/>
          </a:xfrm>
          <a:prstGeom prst="rect">
            <a:avLst/>
          </a:prstGeom>
        </p:spPr>
        <p:txBody>
          <a:bodyPr vert="horz" lIns="90000" tIns="46800" rIns="90000" bIns="46800" rtlCol="0">
            <a:spAutoFit/>
          </a:bodyPr>
          <a:lstStyle>
            <a:lvl1pPr marL="0" indent="0" algn="just" defTabSz="1218926" rtl="0" eaLnBrk="1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Arial" pitchFamily="34" charset="0"/>
              <a:buNone/>
              <a:defRPr sz="2600" b="1" kern="120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271463" indent="0" algn="just" defTabSz="1218926" rtl="0" eaLnBrk="1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2000" kern="120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533400" indent="0" algn="just" defTabSz="1218926" rtl="0" eaLnBrk="1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800" kern="120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815975" indent="0" algn="just" defTabSz="1218926" rtl="0" eaLnBrk="1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800" kern="120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1104900" indent="0" algn="just" defTabSz="1218926" rtl="0" eaLnBrk="1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Arial" pitchFamily="34" charset="0"/>
              <a:buNone/>
              <a:defRPr sz="1800" b="0" kern="120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  <a:lvl6pPr marL="2159514" indent="-359919" algn="l" defTabSz="1218926" rtl="0" eaLnBrk="1" latinLnBrk="0" hangingPunct="1">
              <a:spcBef>
                <a:spcPts val="0"/>
              </a:spcBef>
              <a:spcAft>
                <a:spcPts val="800"/>
              </a:spcAft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99460" indent="-359919" algn="l" defTabSz="1218926" rtl="0" eaLnBrk="1" latinLnBrk="0" hangingPunct="1">
              <a:spcBef>
                <a:spcPts val="0"/>
              </a:spcBef>
              <a:spcAft>
                <a:spcPts val="800"/>
              </a:spcAft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59379" indent="-359919" algn="l" defTabSz="1218926" rtl="0" eaLnBrk="1" latinLnBrk="0" hangingPunct="1">
              <a:spcBef>
                <a:spcPts val="0"/>
              </a:spcBef>
              <a:spcAft>
                <a:spcPts val="800"/>
              </a:spcAft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19298" indent="-359919" algn="l" defTabSz="1218926" rtl="0" eaLnBrk="1" latinLnBrk="0" hangingPunct="1">
              <a:spcBef>
                <a:spcPts val="0"/>
              </a:spcBef>
              <a:spcAft>
                <a:spcPts val="800"/>
              </a:spcAft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218926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544F40"/>
              </a:buClr>
              <a:buSzTx/>
              <a:buFont typeface="Arial" pitchFamily="34" charset="0"/>
              <a:buNone/>
              <a:tabLst/>
              <a:defRPr/>
            </a:pPr>
            <a:r>
              <a: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氟替美维吸入粉雾剂</a:t>
            </a:r>
            <a:endParaRPr kumimoji="0" lang="en-US" altLang="zh-CN" sz="4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  <a:p>
            <a:pPr marL="0" marR="0" lvl="0" indent="0" algn="ctr" defTabSz="1218926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544F40"/>
              </a:buClr>
              <a:buSzTx/>
              <a:buFont typeface="Arial" pitchFamily="34" charset="0"/>
              <a:buNone/>
              <a:tabLst/>
              <a:defRPr/>
            </a:pPr>
            <a:r>
              <a: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（全再乐</a:t>
            </a:r>
            <a:r>
              <a:rPr kumimoji="0" lang="en-US" altLang="zh-CN" sz="4800" b="1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®</a:t>
            </a:r>
            <a:r>
              <a: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）</a:t>
            </a:r>
            <a:endParaRPr kumimoji="0" lang="en-US" altLang="zh-CN" sz="4800" b="1" i="0" u="none" strike="noStrike" kern="1200" cap="none" spc="0" normalizeH="0" baseline="300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id="{06691912-E775-58A3-17A5-4F793E6D4E4E}"/>
              </a:ext>
            </a:extLst>
          </p:cNvPr>
          <p:cNvSpPr txBox="1"/>
          <p:nvPr/>
        </p:nvSpPr>
        <p:spPr>
          <a:xfrm>
            <a:off x="3058161" y="5171440"/>
            <a:ext cx="6826068" cy="586957"/>
          </a:xfrm>
          <a:prstGeom prst="rect">
            <a:avLst/>
          </a:prstGeom>
          <a:noFill/>
        </p:spPr>
        <p:txBody>
          <a:bodyPr wrap="square" lIns="90000" tIns="46800" rIns="90000" bIns="46800" rtlCol="0" anchor="t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葛兰素史克（中国）投资有限公司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043936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13BDB24E-0710-6F61-3430-3FD338867E4B}"/>
              </a:ext>
            </a:extLst>
          </p:cNvPr>
          <p:cNvGrpSpPr/>
          <p:nvPr/>
        </p:nvGrpSpPr>
        <p:grpSpPr>
          <a:xfrm>
            <a:off x="1224950" y="-30133"/>
            <a:ext cx="9609827" cy="635937"/>
            <a:chOff x="1224950" y="264034"/>
            <a:chExt cx="9609827" cy="635937"/>
          </a:xfrm>
        </p:grpSpPr>
        <p:sp>
          <p:nvSpPr>
            <p:cNvPr id="3" name="文本框 17">
              <a:extLst>
                <a:ext uri="{FF2B5EF4-FFF2-40B4-BE49-F238E27FC236}">
                  <a16:creationId xmlns:a16="http://schemas.microsoft.com/office/drawing/2014/main" id="{2E1FFE80-4DF6-06C6-55CC-E2B830A721E8}"/>
                </a:ext>
              </a:extLst>
            </p:cNvPr>
            <p:cNvSpPr txBox="1"/>
            <p:nvPr/>
          </p:nvSpPr>
          <p:spPr>
            <a:xfrm>
              <a:off x="3305714" y="264034"/>
              <a:ext cx="5448300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000" b="1" i="0" u="none" strike="noStrike" kern="0" cap="none" spc="0" normalizeH="0" baseline="0" noProof="0" dirty="0">
                  <a:ln>
                    <a:gradFill>
                      <a:gsLst>
                        <a:gs pos="0">
                          <a:srgbClr val="E4401D"/>
                        </a:gs>
                        <a:gs pos="88000">
                          <a:srgbClr val="F9C235">
                            <a:alpha val="0"/>
                          </a:srgbClr>
                        </a:gs>
                      </a:gsLst>
                      <a:lin ang="5400000" scaled="1"/>
                    </a:gradFill>
                  </a:ln>
                  <a:solidFill>
                    <a:srgbClr val="630365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  <a:sym typeface="微软雅黑" panose="020B0503020204020204" pitchFamily="34" charset="-122"/>
                </a:rPr>
                <a:t>05</a:t>
              </a:r>
              <a:endParaRPr kumimoji="0" lang="zh-CN" altLang="en-US" sz="2000" b="1" i="0" u="none" strike="noStrike" kern="0" cap="none" spc="0" normalizeH="0" baseline="0" noProof="0" dirty="0">
                <a:ln>
                  <a:gradFill>
                    <a:gsLst>
                      <a:gs pos="0">
                        <a:srgbClr val="E4401D"/>
                      </a:gs>
                      <a:gs pos="88000">
                        <a:srgbClr val="F9C235">
                          <a:alpha val="0"/>
                        </a:srgbClr>
                      </a:gs>
                    </a:gsLst>
                    <a:lin ang="5400000" scaled="1"/>
                  </a:gradFill>
                </a:ln>
                <a:solidFill>
                  <a:srgbClr val="630365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微软雅黑" panose="020B0503020204020204" pitchFamily="34" charset="-122"/>
              </a:endParaRPr>
            </a:p>
          </p:txBody>
        </p:sp>
        <p:grpSp>
          <p:nvGrpSpPr>
            <p:cNvPr id="4" name="组合 3">
              <a:extLst>
                <a:ext uri="{FF2B5EF4-FFF2-40B4-BE49-F238E27FC236}">
                  <a16:creationId xmlns:a16="http://schemas.microsoft.com/office/drawing/2014/main" id="{D9A0F6A9-417C-AF67-AF98-E7B8A24B1068}"/>
                </a:ext>
              </a:extLst>
            </p:cNvPr>
            <p:cNvGrpSpPr/>
            <p:nvPr/>
          </p:nvGrpSpPr>
          <p:grpSpPr>
            <a:xfrm>
              <a:off x="1224950" y="592194"/>
              <a:ext cx="9609827" cy="307777"/>
              <a:chOff x="607784" y="3395779"/>
              <a:chExt cx="10976432" cy="307777"/>
            </a:xfrm>
          </p:grpSpPr>
          <p:sp>
            <p:nvSpPr>
              <p:cNvPr id="5" name="文本框 14">
                <a:extLst>
                  <a:ext uri="{FF2B5EF4-FFF2-40B4-BE49-F238E27FC236}">
                    <a16:creationId xmlns:a16="http://schemas.microsoft.com/office/drawing/2014/main" id="{AED1D002-A0F1-B117-84D6-54F5458CA39E}"/>
                  </a:ext>
                </a:extLst>
              </p:cNvPr>
              <p:cNvSpPr txBox="1"/>
              <p:nvPr/>
            </p:nvSpPr>
            <p:spPr>
              <a:xfrm>
                <a:off x="5611823" y="3395779"/>
                <a:ext cx="1010693" cy="307777"/>
              </a:xfrm>
              <a:prstGeom prst="rect">
                <a:avLst/>
              </a:prstGeom>
              <a:noFill/>
            </p:spPr>
            <p:txBody>
              <a:bodyPr wrap="none" lIns="0" tIns="0" rIns="0" bIns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zh-CN" altLang="en-US" sz="2000" b="1" i="0" u="none" strike="noStrike" kern="0" cap="none" spc="300" normalizeH="0" baseline="0" noProof="0" dirty="0">
                    <a:ln>
                      <a:noFill/>
                    </a:ln>
                    <a:solidFill>
                      <a:srgbClr val="630365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微软雅黑" panose="020B0503020204020204" pitchFamily="34" charset="-122"/>
                    <a:cs typeface="Times New Roman" panose="02020603050405020304" pitchFamily="18" charset="0"/>
                    <a:sym typeface="微软雅黑" panose="020B0503020204020204" pitchFamily="34" charset="-122"/>
                  </a:rPr>
                  <a:t>公平性</a:t>
                </a:r>
              </a:p>
            </p:txBody>
          </p:sp>
          <p:cxnSp>
            <p:nvCxnSpPr>
              <p:cNvPr id="6" name="直接连接符 18">
                <a:extLst>
                  <a:ext uri="{FF2B5EF4-FFF2-40B4-BE49-F238E27FC236}">
                    <a16:creationId xmlns:a16="http://schemas.microsoft.com/office/drawing/2014/main" id="{1EB7DFAE-3DAA-F999-06AD-1A4B87625A9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506916" y="3452239"/>
                <a:ext cx="3077300" cy="0"/>
              </a:xfrm>
              <a:prstGeom prst="line">
                <a:avLst/>
              </a:prstGeom>
              <a:noFill/>
              <a:ln w="15875" cap="flat" cmpd="sng" algn="ctr">
                <a:solidFill>
                  <a:srgbClr val="0E235A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7" name="直接连接符 19">
                <a:extLst>
                  <a:ext uri="{FF2B5EF4-FFF2-40B4-BE49-F238E27FC236}">
                    <a16:creationId xmlns:a16="http://schemas.microsoft.com/office/drawing/2014/main" id="{03467662-7FD7-68B8-4F5E-52009AAC583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784" y="3452239"/>
                <a:ext cx="2929046" cy="0"/>
              </a:xfrm>
              <a:prstGeom prst="line">
                <a:avLst/>
              </a:prstGeom>
              <a:noFill/>
              <a:ln w="15875" cap="flat" cmpd="sng" algn="ctr">
                <a:solidFill>
                  <a:srgbClr val="0E235A"/>
                </a:solidFill>
                <a:prstDash val="solid"/>
                <a:miter lim="800000"/>
              </a:ln>
              <a:effectLst/>
            </p:spPr>
          </p:cxnSp>
        </p:grpSp>
      </p:grpSp>
      <p:graphicFrame>
        <p:nvGraphicFramePr>
          <p:cNvPr id="8" name="表格 68">
            <a:extLst>
              <a:ext uri="{FF2B5EF4-FFF2-40B4-BE49-F238E27FC236}">
                <a16:creationId xmlns:a16="http://schemas.microsoft.com/office/drawing/2014/main" id="{24C7EE79-66D6-5263-26AD-300D3080AD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3453199"/>
              </p:ext>
            </p:extLst>
          </p:nvPr>
        </p:nvGraphicFramePr>
        <p:xfrm>
          <a:off x="331405" y="794871"/>
          <a:ext cx="5856035" cy="27434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856035">
                  <a:extLst>
                    <a:ext uri="{9D8B030D-6E8A-4147-A177-3AD203B41FA5}">
                      <a16:colId xmlns:a16="http://schemas.microsoft.com/office/drawing/2014/main" val="971350033"/>
                    </a:ext>
                  </a:extLst>
                </a:gridCol>
              </a:tblGrid>
              <a:tr h="449606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对公共健康的影响</a:t>
                      </a:r>
                      <a:endParaRPr lang="en-US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2992337"/>
                  </a:ext>
                </a:extLst>
              </a:tr>
              <a:tr h="2134164">
                <a:tc>
                  <a:txBody>
                    <a:bodyPr/>
                    <a:lstStyle/>
                    <a:p>
                      <a:pPr marL="285750" indent="-285750" algn="just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sz="14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本品显</a:t>
                      </a:r>
                      <a:r>
                        <a:rPr lang="zh-CN" altLang="en-US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著改善患者症状与肺功能、降低加重风险，提升“健康中国</a:t>
                      </a: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2030”</a:t>
                      </a:r>
                      <a:r>
                        <a:rPr lang="zh-CN" altLang="en-US" sz="14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行动计划重点防治疾病之一的“慢阻肺病”患者的健康水平。</a:t>
                      </a:r>
                      <a:endParaRPr lang="en-US" sz="1400" dirty="0"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marL="285750" indent="-285750" algn="just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sz="14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本品在提高患者健康水平的同时，助力国家双碳（碳达峰、碳中和）国策。室内外空气污染是导致慢阻肺病的主要环境因素之一，使用低碳减排的吸入制剂带来的环境变化，可以改善患者赖以生存的环境</a:t>
                      </a:r>
                      <a:r>
                        <a:rPr lang="en-US" altLang="zh-CN" sz="1400" baseline="300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CN" altLang="en-US" sz="14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，降低慢阻肺病发病率。</a:t>
                      </a:r>
                      <a:r>
                        <a:rPr lang="en-US" altLang="zh-CN" sz="14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2023</a:t>
                      </a:r>
                      <a:r>
                        <a:rPr lang="zh-CN" altLang="en-US" sz="14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年数据显示：参照药品的碳排放是本品的近</a:t>
                      </a:r>
                      <a:r>
                        <a:rPr lang="en-US" altLang="zh-CN" sz="14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42</a:t>
                      </a:r>
                      <a:r>
                        <a:rPr lang="zh-CN" altLang="en-US" sz="14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倍（</a:t>
                      </a:r>
                      <a:r>
                        <a:rPr lang="en-US" altLang="zh-CN" sz="14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72531</a:t>
                      </a:r>
                      <a:r>
                        <a:rPr lang="zh-CN" altLang="en-US" sz="14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吨 </a:t>
                      </a:r>
                      <a:r>
                        <a:rPr lang="en-US" altLang="zh-CN" sz="14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vs. 1735</a:t>
                      </a:r>
                      <a:r>
                        <a:rPr lang="zh-CN" altLang="en-US" sz="14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吨</a:t>
                      </a:r>
                      <a:r>
                        <a:rPr lang="en-US" altLang="zh-CN" sz="14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zh-CN" altLang="en-US" sz="14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。</a:t>
                      </a:r>
                      <a:endParaRPr lang="zh-CN" altLang="en-US" sz="1400" b="0" i="0" u="none" strike="noStrike" kern="1200" baseline="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7504848"/>
                  </a:ext>
                </a:extLst>
              </a:tr>
            </a:tbl>
          </a:graphicData>
        </a:graphic>
      </p:graphicFrame>
      <p:graphicFrame>
        <p:nvGraphicFramePr>
          <p:cNvPr id="9" name="表格 68">
            <a:extLst>
              <a:ext uri="{FF2B5EF4-FFF2-40B4-BE49-F238E27FC236}">
                <a16:creationId xmlns:a16="http://schemas.microsoft.com/office/drawing/2014/main" id="{3AAC7478-4AF1-19E5-94FB-52EA1EA27C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9220756"/>
              </p:ext>
            </p:extLst>
          </p:nvPr>
        </p:nvGraphicFramePr>
        <p:xfrm>
          <a:off x="6398893" y="794873"/>
          <a:ext cx="5257301" cy="27434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301">
                  <a:extLst>
                    <a:ext uri="{9D8B030D-6E8A-4147-A177-3AD203B41FA5}">
                      <a16:colId xmlns:a16="http://schemas.microsoft.com/office/drawing/2014/main" val="971350033"/>
                    </a:ext>
                  </a:extLst>
                </a:gridCol>
              </a:tblGrid>
              <a:tr h="558066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符合“保基本”原则</a:t>
                      </a:r>
                      <a:endParaRPr lang="en-US" sz="18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2992337"/>
                  </a:ext>
                </a:extLst>
              </a:tr>
              <a:tr h="2185412">
                <a:tc>
                  <a:txBody>
                    <a:bodyPr/>
                    <a:lstStyle/>
                    <a:p>
                      <a:pPr marL="285750" indent="-285750" algn="l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早期干预与规范化起始治疗是慢阻肺病长期治疗有效性的关键。</a:t>
                      </a:r>
                      <a:r>
                        <a:rPr lang="zh-CN" altLang="en-US" sz="1400" b="1" dirty="0">
                          <a:solidFill>
                            <a:srgbClr val="630365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去除本品医保限制，按说明书支付</a:t>
                      </a:r>
                      <a:r>
                        <a:rPr lang="zh-CN" altLang="en-US" sz="1400" b="1" kern="1200" dirty="0">
                          <a:solidFill>
                            <a:srgbClr val="630365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，有助于保障轻度患者的医保用药</a:t>
                      </a:r>
                      <a:r>
                        <a:rPr lang="zh-CN" altLang="en-US" sz="1400" dirty="0">
                          <a:solidFill>
                            <a:srgbClr val="630365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。</a:t>
                      </a:r>
                      <a:endParaRPr lang="en-US" altLang="zh-CN" sz="1400" dirty="0">
                        <a:solidFill>
                          <a:srgbClr val="630365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285750" indent="-285750" algn="l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可</a:t>
                      </a:r>
                      <a:r>
                        <a:rPr lang="zh-CN" altLang="en-US" sz="1400" b="1" kern="1200" dirty="0">
                          <a:solidFill>
                            <a:srgbClr val="630365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替代</a:t>
                      </a: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其他三联制剂，降低患者疾病负担和经济负担，</a:t>
                      </a:r>
                      <a:r>
                        <a:rPr lang="zh-CN" altLang="en-US" sz="1400" b="1" kern="1200" dirty="0">
                          <a:solidFill>
                            <a:srgbClr val="630365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并节省医</a:t>
                      </a:r>
                      <a:r>
                        <a:rPr lang="zh-CN" altLang="en-US" sz="1400" b="1" dirty="0">
                          <a:solidFill>
                            <a:srgbClr val="630365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保基金</a:t>
                      </a:r>
                      <a:r>
                        <a:rPr lang="zh-CN" altLang="en-US" sz="1400" dirty="0">
                          <a:solidFill>
                            <a:srgbClr val="630365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。</a:t>
                      </a:r>
                      <a:endParaRPr lang="en-US" sz="1400" dirty="0">
                        <a:solidFill>
                          <a:srgbClr val="630365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7504848"/>
                  </a:ext>
                </a:extLst>
              </a:tr>
            </a:tbl>
          </a:graphicData>
        </a:graphic>
      </p:graphicFrame>
      <p:graphicFrame>
        <p:nvGraphicFramePr>
          <p:cNvPr id="10" name="表格 68">
            <a:extLst>
              <a:ext uri="{FF2B5EF4-FFF2-40B4-BE49-F238E27FC236}">
                <a16:creationId xmlns:a16="http://schemas.microsoft.com/office/drawing/2014/main" id="{EA95F3C0-4C48-7A3C-A311-A2C017D0D9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4118232"/>
              </p:ext>
            </p:extLst>
          </p:nvPr>
        </p:nvGraphicFramePr>
        <p:xfrm>
          <a:off x="6398893" y="3963245"/>
          <a:ext cx="5257301" cy="15114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301">
                  <a:extLst>
                    <a:ext uri="{9D8B030D-6E8A-4147-A177-3AD203B41FA5}">
                      <a16:colId xmlns:a16="http://schemas.microsoft.com/office/drawing/2014/main" val="971350033"/>
                    </a:ext>
                  </a:extLst>
                </a:gridCol>
              </a:tblGrid>
              <a:tr h="41544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800" b="1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降低临床管理难度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2992337"/>
                  </a:ext>
                </a:extLst>
              </a:tr>
              <a:tr h="1095978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sz="1400" b="0" i="0" u="none" strike="noStrike" kern="1200" baseline="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单一适应症范围明确，</a:t>
                      </a:r>
                      <a:r>
                        <a:rPr lang="zh-CN" altLang="en-US" sz="1400" b="1" i="0" u="none" strike="noStrike" kern="1200" baseline="0" dirty="0">
                          <a:solidFill>
                            <a:srgbClr val="630365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不存在临床滥用</a:t>
                      </a:r>
                      <a:r>
                        <a:rPr lang="zh-CN" altLang="en-US" sz="1400" b="0" i="0" u="none" strike="noStrike" kern="1200" baseline="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或超说明书用药的可能。</a:t>
                      </a: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7504848"/>
                  </a:ext>
                </a:extLst>
              </a:tr>
            </a:tbl>
          </a:graphicData>
        </a:graphic>
      </p:graphicFrame>
      <p:graphicFrame>
        <p:nvGraphicFramePr>
          <p:cNvPr id="11" name="表格 68">
            <a:extLst>
              <a:ext uri="{FF2B5EF4-FFF2-40B4-BE49-F238E27FC236}">
                <a16:creationId xmlns:a16="http://schemas.microsoft.com/office/drawing/2014/main" id="{1032DBF7-C972-02BA-3790-8C8A043380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1749284"/>
              </p:ext>
            </p:extLst>
          </p:nvPr>
        </p:nvGraphicFramePr>
        <p:xfrm>
          <a:off x="331404" y="3963245"/>
          <a:ext cx="5856035" cy="15114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6035">
                  <a:extLst>
                    <a:ext uri="{9D8B030D-6E8A-4147-A177-3AD203B41FA5}">
                      <a16:colId xmlns:a16="http://schemas.microsoft.com/office/drawing/2014/main" val="971350033"/>
                    </a:ext>
                  </a:extLst>
                </a:gridCol>
              </a:tblGrid>
              <a:tr h="40071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弥补目录短板</a:t>
                      </a:r>
                      <a:endParaRPr lang="en-US" sz="18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2992337"/>
                  </a:ext>
                </a:extLst>
              </a:tr>
              <a:tr h="1110717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相比目录内同类药品</a:t>
                      </a:r>
                      <a:endParaRPr lang="en-US" altLang="zh-CN" sz="14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marL="285750" indent="-285750" algn="l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/>
                        </a:rPr>
                        <a:t>本品是</a:t>
                      </a:r>
                      <a:r>
                        <a:rPr lang="zh-CN" altLang="en-US" sz="1400" b="1" dirty="0">
                          <a:solidFill>
                            <a:srgbClr val="630365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/>
                        </a:rPr>
                        <a:t>改善肺功能的最优选择</a:t>
                      </a:r>
                      <a:r>
                        <a:rPr lang="zh-CN" altLang="en-US" sz="1400" b="0" dirty="0">
                          <a:solidFill>
                            <a:srgbClr val="630365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/>
                        </a:rPr>
                        <a:t>，</a:t>
                      </a: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/>
                        </a:rPr>
                        <a:t>并</a:t>
                      </a:r>
                      <a:r>
                        <a:rPr lang="zh-CN" altLang="en-US" sz="1400" b="1" dirty="0">
                          <a:solidFill>
                            <a:srgbClr val="630365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/>
                        </a:rPr>
                        <a:t>降低急性加重风险</a:t>
                      </a:r>
                      <a:r>
                        <a:rPr lang="en-US" altLang="zh-CN" sz="1400" b="1" baseline="30000" dirty="0">
                          <a:solidFill>
                            <a:srgbClr val="630365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/>
                        </a:rPr>
                        <a:t>2</a:t>
                      </a:r>
                      <a:r>
                        <a:rPr lang="zh-CN" altLang="en-US" sz="1400" b="0" dirty="0">
                          <a:solidFill>
                            <a:srgbClr val="630365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/>
                        </a:rPr>
                        <a:t>。</a:t>
                      </a:r>
                      <a:endParaRPr lang="en-US" altLang="zh-CN" sz="1400" b="0" dirty="0">
                        <a:solidFill>
                          <a:srgbClr val="630365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/>
                      </a:endParaRPr>
                    </a:p>
                    <a:p>
                      <a:pPr marL="285750" indent="-285750" algn="l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/>
                        </a:rPr>
                        <a:t>本品</a:t>
                      </a:r>
                      <a:r>
                        <a:rPr lang="zh-CN" altLang="en-US" sz="1400" b="1" dirty="0">
                          <a:solidFill>
                            <a:srgbClr val="630365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/>
                        </a:rPr>
                        <a:t>易纳器</a:t>
                      </a: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/>
                        </a:rPr>
                        <a:t>装置</a:t>
                      </a:r>
                      <a:r>
                        <a:rPr lang="zh-CN" altLang="en-US" sz="1400" b="1" dirty="0">
                          <a:solidFill>
                            <a:srgbClr val="630365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/>
                        </a:rPr>
                        <a:t>易学易用</a:t>
                      </a:r>
                      <a:r>
                        <a:rPr lang="zh-CN" altLang="en-US" sz="1400" b="0" dirty="0">
                          <a:solidFill>
                            <a:srgbClr val="630365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/>
                        </a:rPr>
                        <a:t>、</a:t>
                      </a:r>
                      <a:r>
                        <a:rPr lang="zh-CN" altLang="en-US" sz="1400" b="1" dirty="0">
                          <a:solidFill>
                            <a:srgbClr val="630365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/>
                        </a:rPr>
                        <a:t>稳定递送</a:t>
                      </a: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/>
                        </a:rPr>
                        <a:t>、更加适合患者使用</a:t>
                      </a:r>
                      <a:r>
                        <a:rPr lang="en-US" altLang="zh-CN" sz="1400" b="0" baseline="300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/>
                        </a:rPr>
                        <a:t>3-6</a:t>
                      </a: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/>
                        </a:rPr>
                        <a:t>。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7504848"/>
                  </a:ext>
                </a:extLst>
              </a:tr>
            </a:tbl>
          </a:graphicData>
        </a:graphic>
      </p:graphicFrame>
      <p:sp>
        <p:nvSpPr>
          <p:cNvPr id="12" name="文本框 11">
            <a:extLst>
              <a:ext uri="{FF2B5EF4-FFF2-40B4-BE49-F238E27FC236}">
                <a16:creationId xmlns:a16="http://schemas.microsoft.com/office/drawing/2014/main" id="{569C47FD-4B7C-3E38-5B25-9FD45B5B4B7B}"/>
              </a:ext>
            </a:extLst>
          </p:cNvPr>
          <p:cNvSpPr txBox="1"/>
          <p:nvPr/>
        </p:nvSpPr>
        <p:spPr>
          <a:xfrm>
            <a:off x="419632" y="6134181"/>
            <a:ext cx="5186336" cy="9387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>
              <a:buAutoNum type="arabicPeriod"/>
            </a:pPr>
            <a:r>
              <a:rPr lang="en-US" altLang="zh-CN" sz="1100" dirty="0">
                <a:solidFill>
                  <a:schemeClr val="bg1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NICE Asthma Inhaler and Decision Aid</a:t>
            </a:r>
          </a:p>
          <a:p>
            <a:pPr marL="228600" indent="-228600">
              <a:buAutoNum type="arabicPeriod"/>
            </a:pPr>
            <a:r>
              <a:rPr lang="en-US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Ismaila AS. Adv </a:t>
            </a:r>
            <a:r>
              <a:rPr lang="en-US" sz="11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</a:t>
            </a:r>
            <a:r>
              <a:rPr lang="en-US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2022;39(9):3957-3978</a:t>
            </a:r>
          </a:p>
          <a:p>
            <a:pPr marL="228600" indent="-228600">
              <a:buAutoNum type="arabicPeriod"/>
            </a:pPr>
            <a:r>
              <a:rPr lang="da-DK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van der Palen J,et al. Respir Med. 2022,205:107031</a:t>
            </a:r>
          </a:p>
          <a:p>
            <a:pPr marL="228600" indent="-228600">
              <a:buAutoNum type="arabicPeriod"/>
            </a:pPr>
            <a:r>
              <a:rPr lang="da-DK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Anderson M, et al. Int J Chron Obstruct Pulmon Dis. 2021;16:933-943</a:t>
            </a:r>
          </a:p>
          <a:p>
            <a:pPr marL="228600" indent="-228600">
              <a:buAutoNum type="arabicPeriod"/>
            </a:pPr>
            <a:endParaRPr lang="en-US" sz="11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B95F437F-D425-B2A2-0A83-3D418FE3F754}"/>
              </a:ext>
            </a:extLst>
          </p:cNvPr>
          <p:cNvSpPr txBox="1"/>
          <p:nvPr/>
        </p:nvSpPr>
        <p:spPr>
          <a:xfrm>
            <a:off x="4910428" y="6104517"/>
            <a:ext cx="609760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100" dirty="0">
                <a:solidFill>
                  <a:schemeClr val="bg1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5. Harb HS, et al. Int J Clin </a:t>
            </a:r>
            <a:r>
              <a:rPr lang="fr-FR" sz="1100" dirty="0" err="1">
                <a:solidFill>
                  <a:schemeClr val="bg1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Pract</a:t>
            </a:r>
            <a:r>
              <a:rPr lang="fr-FR" sz="1100" dirty="0">
                <a:solidFill>
                  <a:schemeClr val="bg1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. 2021, 75(4): e13905.</a:t>
            </a:r>
          </a:p>
          <a:p>
            <a:r>
              <a:rPr lang="fr-FR" sz="1100" dirty="0">
                <a:solidFill>
                  <a:schemeClr val="bg1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6. </a:t>
            </a:r>
            <a:r>
              <a:rPr lang="zh-CN" altLang="en-US" sz="1100" dirty="0">
                <a:solidFill>
                  <a:schemeClr val="bg1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稳定期慢性气道疾病吸入装置规范应用中国专家共识</a:t>
            </a:r>
            <a:r>
              <a:rPr lang="en-US" altLang="zh-CN" sz="1100" dirty="0">
                <a:solidFill>
                  <a:schemeClr val="bg1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.</a:t>
            </a:r>
            <a:r>
              <a:rPr lang="zh-CN" altLang="en-US" sz="1100" dirty="0">
                <a:solidFill>
                  <a:schemeClr val="bg1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中华结核和呼吸杂志</a:t>
            </a:r>
            <a:r>
              <a:rPr lang="en-US" altLang="zh-CN" sz="1100" dirty="0">
                <a:solidFill>
                  <a:schemeClr val="bg1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.2019(4):241-253.</a:t>
            </a:r>
          </a:p>
        </p:txBody>
      </p:sp>
    </p:spTree>
    <p:extLst>
      <p:ext uri="{BB962C8B-B14F-4D97-AF65-F5344CB8AC3E}">
        <p14:creationId xmlns:p14="http://schemas.microsoft.com/office/powerpoint/2010/main" val="2599242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AF84ADA-8870-D96D-F7A3-67C84CB1DDAA}"/>
              </a:ext>
            </a:extLst>
          </p:cNvPr>
          <p:cNvSpPr txBox="1">
            <a:spLocks/>
          </p:cNvSpPr>
          <p:nvPr/>
        </p:nvSpPr>
        <p:spPr>
          <a:xfrm>
            <a:off x="1016000" y="365126"/>
            <a:ext cx="10337799" cy="58721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00" b="1" kern="120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defRPr>
            </a:lvl1pPr>
          </a:lstStyle>
          <a:p>
            <a:pPr algn="ctr"/>
            <a:r>
              <a:rPr lang="zh-CN" altLang="en-US" dirty="0">
                <a:solidFill>
                  <a:srgbClr val="262626"/>
                </a:solidFill>
                <a:sym typeface="微软雅黑" panose="020B0503020204020204" pitchFamily="34" charset="-122"/>
              </a:rPr>
              <a:t>目        录</a:t>
            </a:r>
          </a:p>
        </p:txBody>
      </p:sp>
      <p:sp>
        <p:nvSpPr>
          <p:cNvPr id="3" name="标题 2">
            <a:extLst>
              <a:ext uri="{FF2B5EF4-FFF2-40B4-BE49-F238E27FC236}">
                <a16:creationId xmlns:a16="http://schemas.microsoft.com/office/drawing/2014/main" id="{065FF755-568D-0928-A13D-89B778D7F894}"/>
              </a:ext>
            </a:extLst>
          </p:cNvPr>
          <p:cNvSpPr txBox="1"/>
          <p:nvPr/>
        </p:nvSpPr>
        <p:spPr>
          <a:xfrm>
            <a:off x="1068595" y="398085"/>
            <a:ext cx="10440000" cy="446400"/>
          </a:xfrm>
          <a:prstGeom prst="rect">
            <a:avLst/>
          </a:prstGeom>
        </p:spPr>
        <p:txBody>
          <a:bodyPr anchor="b"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0" cap="none" spc="0" normalizeH="0" baseline="0" noProof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j-cs"/>
              <a:sym typeface="微软雅黑" panose="020B0503020204020204" pitchFamily="34" charset="-122"/>
            </a:endParaRPr>
          </a:p>
        </p:txBody>
      </p:sp>
      <p:grpSp>
        <p:nvGrpSpPr>
          <p:cNvPr id="9" name="组合 8">
            <a:extLst>
              <a:ext uri="{FF2B5EF4-FFF2-40B4-BE49-F238E27FC236}">
                <a16:creationId xmlns:a16="http://schemas.microsoft.com/office/drawing/2014/main" id="{0BA17F89-29F5-7746-941A-DEBC7E92FE15}"/>
              </a:ext>
            </a:extLst>
          </p:cNvPr>
          <p:cNvGrpSpPr/>
          <p:nvPr/>
        </p:nvGrpSpPr>
        <p:grpSpPr>
          <a:xfrm>
            <a:off x="1075473" y="1653156"/>
            <a:ext cx="3808205" cy="767224"/>
            <a:chOff x="2277162" y="1957773"/>
            <a:chExt cx="3808205" cy="767224"/>
          </a:xfrm>
        </p:grpSpPr>
        <p:sp>
          <p:nvSpPr>
            <p:cNvPr id="10" name="矩形: 圆角 32">
              <a:extLst>
                <a:ext uri="{FF2B5EF4-FFF2-40B4-BE49-F238E27FC236}">
                  <a16:creationId xmlns:a16="http://schemas.microsoft.com/office/drawing/2014/main" id="{54B4AD0C-2079-8018-9E35-BD3EE6BB97F1}"/>
                </a:ext>
              </a:extLst>
            </p:cNvPr>
            <p:cNvSpPr/>
            <p:nvPr/>
          </p:nvSpPr>
          <p:spPr>
            <a:xfrm>
              <a:off x="2364386" y="2044995"/>
              <a:ext cx="3720981" cy="614445"/>
            </a:xfrm>
            <a:prstGeom prst="roundRect">
              <a:avLst>
                <a:gd name="adj" fmla="val 50000"/>
              </a:avLst>
            </a:prstGeom>
            <a:solidFill>
              <a:srgbClr val="0F225A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  <p:sp>
          <p:nvSpPr>
            <p:cNvPr id="11" name="文本框 33">
              <a:extLst>
                <a:ext uri="{FF2B5EF4-FFF2-40B4-BE49-F238E27FC236}">
                  <a16:creationId xmlns:a16="http://schemas.microsoft.com/office/drawing/2014/main" id="{1CC0B935-1D0B-6CE1-49D5-D712D7AFC565}"/>
                </a:ext>
              </a:extLst>
            </p:cNvPr>
            <p:cNvSpPr txBox="1"/>
            <p:nvPr/>
          </p:nvSpPr>
          <p:spPr>
            <a:xfrm>
              <a:off x="3198974" y="2110553"/>
              <a:ext cx="2727115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药品基本信息</a:t>
              </a:r>
            </a:p>
          </p:txBody>
        </p:sp>
        <p:sp>
          <p:nvSpPr>
            <p:cNvPr id="12" name="矩形: 圆角 34">
              <a:extLst>
                <a:ext uri="{FF2B5EF4-FFF2-40B4-BE49-F238E27FC236}">
                  <a16:creationId xmlns:a16="http://schemas.microsoft.com/office/drawing/2014/main" id="{F58D4A16-648D-3F9C-524C-FF2F3E7E1952}"/>
                </a:ext>
              </a:extLst>
            </p:cNvPr>
            <p:cNvSpPr/>
            <p:nvPr/>
          </p:nvSpPr>
          <p:spPr>
            <a:xfrm>
              <a:off x="2277162" y="1957773"/>
              <a:ext cx="767224" cy="767224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  <a:effectLst>
              <a:outerShdw blurRad="63500" sx="102000" sy="102000" algn="ctr" rotWithShape="0">
                <a:schemeClr val="accent1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2000" b="1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01</a:t>
              </a:r>
              <a:endParaRPr kumimoji="0" lang="zh-CN" altLang="en-US" sz="1800" b="1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</p:grpSp>
      <p:grpSp>
        <p:nvGrpSpPr>
          <p:cNvPr id="13" name="Group 26">
            <a:extLst>
              <a:ext uri="{FF2B5EF4-FFF2-40B4-BE49-F238E27FC236}">
                <a16:creationId xmlns:a16="http://schemas.microsoft.com/office/drawing/2014/main" id="{180C3DC0-4D60-2EBF-B9F3-4C687AA3FAA1}"/>
              </a:ext>
            </a:extLst>
          </p:cNvPr>
          <p:cNvGrpSpPr/>
          <p:nvPr/>
        </p:nvGrpSpPr>
        <p:grpSpPr>
          <a:xfrm>
            <a:off x="6288595" y="1653156"/>
            <a:ext cx="7129676" cy="767224"/>
            <a:chOff x="2290098" y="2394242"/>
            <a:chExt cx="7129676" cy="767224"/>
          </a:xfrm>
        </p:grpSpPr>
        <p:sp>
          <p:nvSpPr>
            <p:cNvPr id="14" name="矩形: 圆角 74">
              <a:extLst>
                <a:ext uri="{FF2B5EF4-FFF2-40B4-BE49-F238E27FC236}">
                  <a16:creationId xmlns:a16="http://schemas.microsoft.com/office/drawing/2014/main" id="{C204F324-7FB3-CB09-2990-BAD91929B3FD}"/>
                </a:ext>
              </a:extLst>
            </p:cNvPr>
            <p:cNvSpPr/>
            <p:nvPr/>
          </p:nvSpPr>
          <p:spPr>
            <a:xfrm>
              <a:off x="2377322" y="2481465"/>
              <a:ext cx="3695027" cy="592778"/>
            </a:xfrm>
            <a:prstGeom prst="roundRect">
              <a:avLst>
                <a:gd name="adj" fmla="val 50000"/>
              </a:avLst>
            </a:prstGeom>
            <a:solidFill>
              <a:srgbClr val="0F225A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  <p:sp>
          <p:nvSpPr>
            <p:cNvPr id="15" name="文本框 75">
              <a:extLst>
                <a:ext uri="{FF2B5EF4-FFF2-40B4-BE49-F238E27FC236}">
                  <a16:creationId xmlns:a16="http://schemas.microsoft.com/office/drawing/2014/main" id="{038FFF6D-98BC-1F44-A3BB-7444D5F8F9FB}"/>
                </a:ext>
              </a:extLst>
            </p:cNvPr>
            <p:cNvSpPr txBox="1"/>
            <p:nvPr/>
          </p:nvSpPr>
          <p:spPr>
            <a:xfrm>
              <a:off x="3211910" y="2547022"/>
              <a:ext cx="6207864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marR="0" lvl="0" indent="0" defTabSz="4572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kumimoji="0" sz="2400" b="1" i="0" u="none" strike="noStrike" cap="none" spc="0" normalizeH="0" baseline="0">
                  <a:ln>
                    <a:noFill/>
                  </a:ln>
                  <a:gradFill>
                    <a:gsLst>
                      <a:gs pos="100000">
                        <a:srgbClr val="F9C235"/>
                      </a:gs>
                      <a:gs pos="50000">
                        <a:srgbClr val="E43F1C"/>
                      </a:gs>
                    </a:gsLst>
                    <a:lin ang="5400000" scaled="0"/>
                  </a:gra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400" b="1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sym typeface="微软雅黑" panose="020B0503020204020204" pitchFamily="34" charset="-122"/>
                </a:rPr>
                <a:t>安全性</a:t>
              </a:r>
            </a:p>
          </p:txBody>
        </p:sp>
        <p:sp>
          <p:nvSpPr>
            <p:cNvPr id="16" name="矩形: 圆角 77">
              <a:extLst>
                <a:ext uri="{FF2B5EF4-FFF2-40B4-BE49-F238E27FC236}">
                  <a16:creationId xmlns:a16="http://schemas.microsoft.com/office/drawing/2014/main" id="{B855383D-7CCC-5FDD-B6B9-B26B55975893}"/>
                </a:ext>
              </a:extLst>
            </p:cNvPr>
            <p:cNvSpPr/>
            <p:nvPr/>
          </p:nvSpPr>
          <p:spPr>
            <a:xfrm>
              <a:off x="2290098" y="2394242"/>
              <a:ext cx="767224" cy="767224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  <a:effectLst>
              <a:outerShdw blurRad="63500" sx="102000" sy="102000" algn="ctr" rotWithShape="0">
                <a:schemeClr val="accent1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2000" b="1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02</a:t>
              </a:r>
              <a:endParaRPr kumimoji="0" lang="zh-CN" altLang="en-US" sz="2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</p:grpSp>
      <p:grpSp>
        <p:nvGrpSpPr>
          <p:cNvPr id="17" name="Group 39">
            <a:extLst>
              <a:ext uri="{FF2B5EF4-FFF2-40B4-BE49-F238E27FC236}">
                <a16:creationId xmlns:a16="http://schemas.microsoft.com/office/drawing/2014/main" id="{506DB72E-E3C8-A983-AB48-7CB4ABA19469}"/>
              </a:ext>
            </a:extLst>
          </p:cNvPr>
          <p:cNvGrpSpPr/>
          <p:nvPr/>
        </p:nvGrpSpPr>
        <p:grpSpPr>
          <a:xfrm>
            <a:off x="1075473" y="3336560"/>
            <a:ext cx="7129676" cy="767224"/>
            <a:chOff x="2290098" y="3596865"/>
            <a:chExt cx="7129676" cy="767224"/>
          </a:xfrm>
        </p:grpSpPr>
        <p:sp>
          <p:nvSpPr>
            <p:cNvPr id="18" name="矩形: 圆角 80">
              <a:extLst>
                <a:ext uri="{FF2B5EF4-FFF2-40B4-BE49-F238E27FC236}">
                  <a16:creationId xmlns:a16="http://schemas.microsoft.com/office/drawing/2014/main" id="{CAA8416A-4B38-7754-D88D-C9BD71D87478}"/>
                </a:ext>
              </a:extLst>
            </p:cNvPr>
            <p:cNvSpPr/>
            <p:nvPr/>
          </p:nvSpPr>
          <p:spPr>
            <a:xfrm>
              <a:off x="2377322" y="3684088"/>
              <a:ext cx="3695027" cy="592778"/>
            </a:xfrm>
            <a:prstGeom prst="roundRect">
              <a:avLst>
                <a:gd name="adj" fmla="val 50000"/>
              </a:avLst>
            </a:prstGeom>
            <a:solidFill>
              <a:srgbClr val="0F225A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  <p:sp>
          <p:nvSpPr>
            <p:cNvPr id="19" name="文本框 81">
              <a:extLst>
                <a:ext uri="{FF2B5EF4-FFF2-40B4-BE49-F238E27FC236}">
                  <a16:creationId xmlns:a16="http://schemas.microsoft.com/office/drawing/2014/main" id="{C58FA3B1-B4BA-CBB6-B72A-0D2E3F15BBFE}"/>
                </a:ext>
              </a:extLst>
            </p:cNvPr>
            <p:cNvSpPr txBox="1"/>
            <p:nvPr/>
          </p:nvSpPr>
          <p:spPr>
            <a:xfrm>
              <a:off x="3211910" y="3749645"/>
              <a:ext cx="6207864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marR="0" lvl="0" indent="0" defTabSz="4572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kumimoji="0" sz="2400" b="1" i="0" u="none" strike="noStrike" cap="none" spc="0" normalizeH="0" baseline="0">
                  <a:ln>
                    <a:noFill/>
                  </a:ln>
                  <a:gradFill>
                    <a:gsLst>
                      <a:gs pos="100000">
                        <a:srgbClr val="F9C235"/>
                      </a:gs>
                      <a:gs pos="50000">
                        <a:srgbClr val="E43F1C"/>
                      </a:gs>
                    </a:gsLst>
                    <a:lin ang="5400000" scaled="0"/>
                  </a:gra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400" b="1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sym typeface="微软雅黑" panose="020B0503020204020204" pitchFamily="34" charset="-122"/>
                </a:rPr>
                <a:t>有效性</a:t>
              </a:r>
            </a:p>
          </p:txBody>
        </p:sp>
        <p:sp>
          <p:nvSpPr>
            <p:cNvPr id="20" name="矩形: 圆角 83">
              <a:extLst>
                <a:ext uri="{FF2B5EF4-FFF2-40B4-BE49-F238E27FC236}">
                  <a16:creationId xmlns:a16="http://schemas.microsoft.com/office/drawing/2014/main" id="{78681A6F-5F85-8489-D967-C1ECF0593442}"/>
                </a:ext>
              </a:extLst>
            </p:cNvPr>
            <p:cNvSpPr/>
            <p:nvPr/>
          </p:nvSpPr>
          <p:spPr>
            <a:xfrm>
              <a:off x="2290098" y="3596865"/>
              <a:ext cx="767224" cy="767224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  <a:effectLst>
              <a:outerShdw blurRad="63500" sx="102000" sy="102000" algn="ctr" rotWithShape="0">
                <a:schemeClr val="accent1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2000" b="1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03</a:t>
              </a:r>
              <a:endPara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</p:grpSp>
      <p:grpSp>
        <p:nvGrpSpPr>
          <p:cNvPr id="21" name="组合 2">
            <a:extLst>
              <a:ext uri="{FF2B5EF4-FFF2-40B4-BE49-F238E27FC236}">
                <a16:creationId xmlns:a16="http://schemas.microsoft.com/office/drawing/2014/main" id="{C21A9710-8472-19AD-1DC6-B785EF709DA7}"/>
              </a:ext>
            </a:extLst>
          </p:cNvPr>
          <p:cNvGrpSpPr/>
          <p:nvPr/>
        </p:nvGrpSpPr>
        <p:grpSpPr>
          <a:xfrm>
            <a:off x="6288595" y="3336560"/>
            <a:ext cx="7129676" cy="767224"/>
            <a:chOff x="2277162" y="4307172"/>
            <a:chExt cx="7129676" cy="767224"/>
          </a:xfrm>
        </p:grpSpPr>
        <p:sp>
          <p:nvSpPr>
            <p:cNvPr id="22" name="矩形: 圆角 80">
              <a:extLst>
                <a:ext uri="{FF2B5EF4-FFF2-40B4-BE49-F238E27FC236}">
                  <a16:creationId xmlns:a16="http://schemas.microsoft.com/office/drawing/2014/main" id="{6DB2D651-C726-B820-270E-9CD1878D1BCF}"/>
                </a:ext>
              </a:extLst>
            </p:cNvPr>
            <p:cNvSpPr/>
            <p:nvPr/>
          </p:nvSpPr>
          <p:spPr>
            <a:xfrm>
              <a:off x="2364386" y="4394395"/>
              <a:ext cx="3720981" cy="592778"/>
            </a:xfrm>
            <a:prstGeom prst="roundRect">
              <a:avLst>
                <a:gd name="adj" fmla="val 50000"/>
              </a:avLst>
            </a:prstGeom>
            <a:solidFill>
              <a:srgbClr val="0F225A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  <p:sp>
          <p:nvSpPr>
            <p:cNvPr id="23" name="文本框 81">
              <a:extLst>
                <a:ext uri="{FF2B5EF4-FFF2-40B4-BE49-F238E27FC236}">
                  <a16:creationId xmlns:a16="http://schemas.microsoft.com/office/drawing/2014/main" id="{1372A083-9EB8-DEC0-3B15-81BD649A4817}"/>
                </a:ext>
              </a:extLst>
            </p:cNvPr>
            <p:cNvSpPr txBox="1"/>
            <p:nvPr/>
          </p:nvSpPr>
          <p:spPr>
            <a:xfrm>
              <a:off x="3198974" y="4459952"/>
              <a:ext cx="6207864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marR="0" lvl="0" indent="0" defTabSz="4572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kumimoji="0" sz="2400" b="1" i="0" u="none" strike="noStrike" cap="none" spc="0" normalizeH="0" baseline="0">
                  <a:ln>
                    <a:noFill/>
                  </a:ln>
                  <a:gradFill>
                    <a:gsLst>
                      <a:gs pos="100000">
                        <a:srgbClr val="F9C235"/>
                      </a:gs>
                      <a:gs pos="50000">
                        <a:srgbClr val="E43F1C"/>
                      </a:gs>
                    </a:gsLst>
                    <a:lin ang="5400000" scaled="0"/>
                  </a:gra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zh-CN" altLang="en-US" dirty="0">
                  <a:solidFill>
                    <a:schemeClr val="bg1"/>
                  </a:solidFill>
                  <a:sym typeface="微软雅黑" panose="020B0503020204020204" pitchFamily="34" charset="-122"/>
                </a:rPr>
                <a:t>创新性</a:t>
              </a:r>
              <a:endPara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sym typeface="微软雅黑" panose="020B0503020204020204" pitchFamily="34" charset="-122"/>
              </a:endParaRPr>
            </a:p>
          </p:txBody>
        </p:sp>
        <p:sp>
          <p:nvSpPr>
            <p:cNvPr id="24" name="矩形: 圆角 83">
              <a:extLst>
                <a:ext uri="{FF2B5EF4-FFF2-40B4-BE49-F238E27FC236}">
                  <a16:creationId xmlns:a16="http://schemas.microsoft.com/office/drawing/2014/main" id="{D886091D-021F-6FB8-795B-1CCE4A304113}"/>
                </a:ext>
              </a:extLst>
            </p:cNvPr>
            <p:cNvSpPr/>
            <p:nvPr/>
          </p:nvSpPr>
          <p:spPr>
            <a:xfrm>
              <a:off x="2277162" y="4307172"/>
              <a:ext cx="767224" cy="767224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  <a:effectLst>
              <a:outerShdw blurRad="63500" sx="102000" sy="102000" algn="ctr" rotWithShape="0">
                <a:schemeClr val="accent1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20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04</a:t>
              </a:r>
              <a:endPara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</p:grpSp>
      <p:grpSp>
        <p:nvGrpSpPr>
          <p:cNvPr id="25" name="组合 2">
            <a:extLst>
              <a:ext uri="{FF2B5EF4-FFF2-40B4-BE49-F238E27FC236}">
                <a16:creationId xmlns:a16="http://schemas.microsoft.com/office/drawing/2014/main" id="{1EFD4478-E26A-835C-9DE7-F7476EEC60C3}"/>
              </a:ext>
            </a:extLst>
          </p:cNvPr>
          <p:cNvGrpSpPr/>
          <p:nvPr/>
        </p:nvGrpSpPr>
        <p:grpSpPr>
          <a:xfrm>
            <a:off x="1075473" y="5019964"/>
            <a:ext cx="3962793" cy="767224"/>
            <a:chOff x="2277162" y="4307172"/>
            <a:chExt cx="3962793" cy="767224"/>
          </a:xfrm>
        </p:grpSpPr>
        <p:sp>
          <p:nvSpPr>
            <p:cNvPr id="26" name="矩形: 圆角 80">
              <a:extLst>
                <a:ext uri="{FF2B5EF4-FFF2-40B4-BE49-F238E27FC236}">
                  <a16:creationId xmlns:a16="http://schemas.microsoft.com/office/drawing/2014/main" id="{C902EBA4-674B-FC9B-3E4D-C09B4DDB7350}"/>
                </a:ext>
              </a:extLst>
            </p:cNvPr>
            <p:cNvSpPr/>
            <p:nvPr/>
          </p:nvSpPr>
          <p:spPr>
            <a:xfrm>
              <a:off x="2364386" y="4394395"/>
              <a:ext cx="3720981" cy="592778"/>
            </a:xfrm>
            <a:prstGeom prst="roundRect">
              <a:avLst>
                <a:gd name="adj" fmla="val 50000"/>
              </a:avLst>
            </a:prstGeom>
            <a:solidFill>
              <a:srgbClr val="0F225A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  <p:sp>
          <p:nvSpPr>
            <p:cNvPr id="27" name="文本框 81">
              <a:extLst>
                <a:ext uri="{FF2B5EF4-FFF2-40B4-BE49-F238E27FC236}">
                  <a16:creationId xmlns:a16="http://schemas.microsoft.com/office/drawing/2014/main" id="{096D8351-CADF-AA2C-0A79-75C134339B0A}"/>
                </a:ext>
              </a:extLst>
            </p:cNvPr>
            <p:cNvSpPr txBox="1"/>
            <p:nvPr/>
          </p:nvSpPr>
          <p:spPr>
            <a:xfrm>
              <a:off x="3198974" y="4459952"/>
              <a:ext cx="3040981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marR="0" lvl="0" indent="0" defTabSz="4572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kumimoji="0" sz="2400" b="1" i="0" u="none" strike="noStrike" cap="none" spc="0" normalizeH="0" baseline="0">
                  <a:ln>
                    <a:noFill/>
                  </a:ln>
                  <a:gradFill>
                    <a:gsLst>
                      <a:gs pos="100000">
                        <a:srgbClr val="F9C235"/>
                      </a:gs>
                      <a:gs pos="50000">
                        <a:srgbClr val="E43F1C"/>
                      </a:gs>
                    </a:gsLst>
                    <a:lin ang="5400000" scaled="0"/>
                  </a:gra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pPr>
                <a:defRPr/>
              </a:pPr>
              <a:r>
                <a:rPr lang="zh-CN" altLang="en-US" dirty="0">
                  <a:solidFill>
                    <a:schemeClr val="bg1"/>
                  </a:solidFill>
                  <a:sym typeface="微软雅黑" panose="020B0503020204020204" pitchFamily="34" charset="-122"/>
                </a:rPr>
                <a:t>公平性</a:t>
              </a:r>
              <a:endPara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sym typeface="微软雅黑" panose="020B0503020204020204" pitchFamily="34" charset="-122"/>
              </a:endParaRPr>
            </a:p>
          </p:txBody>
        </p:sp>
        <p:sp>
          <p:nvSpPr>
            <p:cNvPr id="28" name="矩形: 圆角 83">
              <a:extLst>
                <a:ext uri="{FF2B5EF4-FFF2-40B4-BE49-F238E27FC236}">
                  <a16:creationId xmlns:a16="http://schemas.microsoft.com/office/drawing/2014/main" id="{015D81F8-5F4D-6874-2D32-FC2FD3A0106C}"/>
                </a:ext>
              </a:extLst>
            </p:cNvPr>
            <p:cNvSpPr/>
            <p:nvPr/>
          </p:nvSpPr>
          <p:spPr>
            <a:xfrm>
              <a:off x="2277162" y="4307172"/>
              <a:ext cx="767224" cy="767224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  <a:effectLst>
              <a:outerShdw blurRad="63500" sx="102000" sy="102000" algn="ctr" rotWithShape="0">
                <a:schemeClr val="accent1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2000" b="1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  <a:t>05</a:t>
              </a:r>
              <a:endParaRPr kumimoji="0" lang="zh-CN" altLang="en-US" sz="2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93363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CA55754B-4313-3184-607D-2427DA3CE6E1}"/>
              </a:ext>
            </a:extLst>
          </p:cNvPr>
          <p:cNvGrpSpPr/>
          <p:nvPr/>
        </p:nvGrpSpPr>
        <p:grpSpPr>
          <a:xfrm>
            <a:off x="1224950" y="-30133"/>
            <a:ext cx="9609827" cy="656257"/>
            <a:chOff x="1224950" y="264034"/>
            <a:chExt cx="9609827" cy="656257"/>
          </a:xfrm>
        </p:grpSpPr>
        <p:sp>
          <p:nvSpPr>
            <p:cNvPr id="3" name="文本框 17">
              <a:extLst>
                <a:ext uri="{FF2B5EF4-FFF2-40B4-BE49-F238E27FC236}">
                  <a16:creationId xmlns:a16="http://schemas.microsoft.com/office/drawing/2014/main" id="{BA100D2F-1DA4-B84B-F508-EB19994CD59F}"/>
                </a:ext>
              </a:extLst>
            </p:cNvPr>
            <p:cNvSpPr txBox="1"/>
            <p:nvPr/>
          </p:nvSpPr>
          <p:spPr>
            <a:xfrm>
              <a:off x="3305714" y="264034"/>
              <a:ext cx="5448300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000" b="1" i="0" u="none" strike="noStrike" kern="0" cap="none" spc="0" normalizeH="0" baseline="0" noProof="0" dirty="0">
                  <a:ln>
                    <a:gradFill>
                      <a:gsLst>
                        <a:gs pos="0">
                          <a:srgbClr val="E4401D"/>
                        </a:gs>
                        <a:gs pos="88000">
                          <a:srgbClr val="F9C235">
                            <a:alpha val="0"/>
                          </a:srgbClr>
                        </a:gs>
                      </a:gsLst>
                      <a:lin ang="5400000" scaled="1"/>
                    </a:gradFill>
                  </a:ln>
                  <a:solidFill>
                    <a:srgbClr val="630365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Helvetica"/>
                  <a:sym typeface="微软雅黑" panose="020B0503020204020204" pitchFamily="34" charset="-122"/>
                </a:rPr>
                <a:t>01</a:t>
              </a:r>
              <a:endParaRPr kumimoji="0" lang="zh-CN" altLang="en-US" sz="2000" b="1" i="0" u="none" strike="noStrike" kern="0" cap="none" spc="0" normalizeH="0" baseline="0" noProof="0" dirty="0">
                <a:ln>
                  <a:gradFill>
                    <a:gsLst>
                      <a:gs pos="0">
                        <a:srgbClr val="E4401D"/>
                      </a:gs>
                      <a:gs pos="88000">
                        <a:srgbClr val="F9C235">
                          <a:alpha val="0"/>
                        </a:srgbClr>
                      </a:gs>
                    </a:gsLst>
                    <a:lin ang="5400000" scaled="1"/>
                  </a:gradFill>
                </a:ln>
                <a:solidFill>
                  <a:srgbClr val="630365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Helvetica"/>
                <a:sym typeface="微软雅黑" panose="020B0503020204020204" pitchFamily="34" charset="-122"/>
              </a:endParaRPr>
            </a:p>
          </p:txBody>
        </p:sp>
        <p:grpSp>
          <p:nvGrpSpPr>
            <p:cNvPr id="4" name="组合 3">
              <a:extLst>
                <a:ext uri="{FF2B5EF4-FFF2-40B4-BE49-F238E27FC236}">
                  <a16:creationId xmlns:a16="http://schemas.microsoft.com/office/drawing/2014/main" id="{1C47C596-53E3-3308-073B-8717D56B40A3}"/>
                </a:ext>
              </a:extLst>
            </p:cNvPr>
            <p:cNvGrpSpPr/>
            <p:nvPr/>
          </p:nvGrpSpPr>
          <p:grpSpPr>
            <a:xfrm>
              <a:off x="1224950" y="612514"/>
              <a:ext cx="9609827" cy="307777"/>
              <a:chOff x="607784" y="3416099"/>
              <a:chExt cx="10976432" cy="307777"/>
            </a:xfrm>
          </p:grpSpPr>
          <p:sp>
            <p:nvSpPr>
              <p:cNvPr id="5" name="文本框 14">
                <a:extLst>
                  <a:ext uri="{FF2B5EF4-FFF2-40B4-BE49-F238E27FC236}">
                    <a16:creationId xmlns:a16="http://schemas.microsoft.com/office/drawing/2014/main" id="{7208D569-ADF2-9A59-F0FB-4EBD2208039D}"/>
                  </a:ext>
                </a:extLst>
              </p:cNvPr>
              <p:cNvSpPr txBox="1"/>
              <p:nvPr/>
            </p:nvSpPr>
            <p:spPr>
              <a:xfrm>
                <a:off x="5106474" y="3416099"/>
                <a:ext cx="2021386" cy="307777"/>
              </a:xfrm>
              <a:prstGeom prst="rect">
                <a:avLst/>
              </a:prstGeom>
              <a:noFill/>
            </p:spPr>
            <p:txBody>
              <a:bodyPr wrap="none" lIns="0" tIns="0" rIns="0" bIns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zh-CN" altLang="en-US" sz="2000" b="1" i="0" u="none" strike="noStrike" kern="0" cap="none" spc="300" normalizeH="0" baseline="0" noProof="0" dirty="0">
                    <a:ln>
                      <a:noFill/>
                    </a:ln>
                    <a:solidFill>
                      <a:srgbClr val="630365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Helvetica"/>
                    <a:sym typeface="微软雅黑" panose="020B0503020204020204" pitchFamily="34" charset="-122"/>
                  </a:rPr>
                  <a:t>药品基本信息</a:t>
                </a:r>
              </a:p>
            </p:txBody>
          </p:sp>
          <p:cxnSp>
            <p:nvCxnSpPr>
              <p:cNvPr id="6" name="直接连接符 18">
                <a:extLst>
                  <a:ext uri="{FF2B5EF4-FFF2-40B4-BE49-F238E27FC236}">
                    <a16:creationId xmlns:a16="http://schemas.microsoft.com/office/drawing/2014/main" id="{9B990570-49A5-F360-4B0C-DB68C209394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506916" y="3571981"/>
                <a:ext cx="3077300" cy="0"/>
              </a:xfrm>
              <a:prstGeom prst="line">
                <a:avLst/>
              </a:prstGeom>
              <a:noFill/>
              <a:ln w="15875" cap="flat" cmpd="sng" algn="ctr">
                <a:solidFill>
                  <a:srgbClr val="612166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7" name="直接连接符 6">
                <a:extLst>
                  <a:ext uri="{FF2B5EF4-FFF2-40B4-BE49-F238E27FC236}">
                    <a16:creationId xmlns:a16="http://schemas.microsoft.com/office/drawing/2014/main" id="{AE91DD9F-D7E7-6924-1718-FCE45877F91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784" y="3571981"/>
                <a:ext cx="2929046" cy="0"/>
              </a:xfrm>
              <a:prstGeom prst="line">
                <a:avLst/>
              </a:prstGeom>
              <a:noFill/>
              <a:ln w="15875" cap="flat" cmpd="sng" algn="ctr">
                <a:solidFill>
                  <a:srgbClr val="612166"/>
                </a:solidFill>
                <a:prstDash val="solid"/>
                <a:miter lim="800000"/>
              </a:ln>
              <a:effectLst/>
            </p:spPr>
          </p:cxnSp>
        </p:grpSp>
      </p:grpSp>
      <p:sp>
        <p:nvSpPr>
          <p:cNvPr id="9" name="灯片编号占位符 1">
            <a:extLst>
              <a:ext uri="{FF2B5EF4-FFF2-40B4-BE49-F238E27FC236}">
                <a16:creationId xmlns:a16="http://schemas.microsoft.com/office/drawing/2014/main" id="{AC01689B-20B2-2043-E8A9-4A104888F5DA}"/>
              </a:ext>
            </a:extLst>
          </p:cNvPr>
          <p:cNvSpPr txBox="1">
            <a:spLocks/>
          </p:cNvSpPr>
          <p:nvPr/>
        </p:nvSpPr>
        <p:spPr>
          <a:xfrm>
            <a:off x="11085169" y="291666"/>
            <a:ext cx="1106831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AB757C5-390E-4F73-B9EE-AFB5DD47937F}" type="slidenum">
              <a:rPr lang="zh-CN" altLang="en-US" sz="1200" b="1" smtClean="0"/>
              <a:pPr/>
              <a:t>3</a:t>
            </a:fld>
            <a:endParaRPr lang="zh-CN" altLang="en-US" sz="1200" b="1"/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id="{1C01F5BD-F8DD-B93F-6C77-80AA4C8D12A2}"/>
              </a:ext>
            </a:extLst>
          </p:cNvPr>
          <p:cNvSpPr txBox="1"/>
          <p:nvPr/>
        </p:nvSpPr>
        <p:spPr>
          <a:xfrm>
            <a:off x="68835" y="6139038"/>
            <a:ext cx="610108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>
              <a:buAutoNum type="arabicPeriod"/>
              <a:defRPr/>
            </a:pPr>
            <a:r>
              <a:rPr lang="en-US" altLang="zh-CN" sz="110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Ismaila AS. Adv </a:t>
            </a:r>
            <a:r>
              <a:rPr lang="en-US" altLang="zh-CN" sz="1100" dirty="0" err="1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Ther</a:t>
            </a:r>
            <a:r>
              <a:rPr lang="en-US" altLang="zh-CN" sz="110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. 2022;39(9):3957-3978.</a:t>
            </a:r>
          </a:p>
          <a:p>
            <a:pPr marL="228600" indent="-228600">
              <a:buAutoNum type="arabicPeriod"/>
              <a:defRPr/>
            </a:pPr>
            <a:r>
              <a:rPr lang="zh-CN" altLang="en-US" sz="110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中国慢阻肺患者使用氟替美维对比布地格福的成本效果分析报告</a:t>
            </a:r>
          </a:p>
        </p:txBody>
      </p:sp>
      <p:graphicFrame>
        <p:nvGraphicFramePr>
          <p:cNvPr id="21" name="Table 12">
            <a:extLst>
              <a:ext uri="{FF2B5EF4-FFF2-40B4-BE49-F238E27FC236}">
                <a16:creationId xmlns:a16="http://schemas.microsoft.com/office/drawing/2014/main" id="{C19F063D-82CC-939F-48C3-68F47370F4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5591387"/>
              </p:ext>
            </p:extLst>
          </p:nvPr>
        </p:nvGraphicFramePr>
        <p:xfrm>
          <a:off x="106628" y="772290"/>
          <a:ext cx="5800252" cy="5193715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950415">
                  <a:extLst>
                    <a:ext uri="{9D8B030D-6E8A-4147-A177-3AD203B41FA5}">
                      <a16:colId xmlns:a16="http://schemas.microsoft.com/office/drawing/2014/main" val="2917810121"/>
                    </a:ext>
                  </a:extLst>
                </a:gridCol>
                <a:gridCol w="1208671">
                  <a:extLst>
                    <a:ext uri="{9D8B030D-6E8A-4147-A177-3AD203B41FA5}">
                      <a16:colId xmlns:a16="http://schemas.microsoft.com/office/drawing/2014/main" val="2926647669"/>
                    </a:ext>
                  </a:extLst>
                </a:gridCol>
                <a:gridCol w="1611086">
                  <a:extLst>
                    <a:ext uri="{9D8B030D-6E8A-4147-A177-3AD203B41FA5}">
                      <a16:colId xmlns:a16="http://schemas.microsoft.com/office/drawing/2014/main" val="4058873558"/>
                    </a:ext>
                  </a:extLst>
                </a:gridCol>
                <a:gridCol w="1030080">
                  <a:extLst>
                    <a:ext uri="{9D8B030D-6E8A-4147-A177-3AD203B41FA5}">
                      <a16:colId xmlns:a16="http://schemas.microsoft.com/office/drawing/2014/main" val="3918306933"/>
                    </a:ext>
                  </a:extLst>
                </a:gridCol>
              </a:tblGrid>
              <a:tr h="63612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 defTabSz="914400" rtl="0" eaLnBrk="1" latinLnBrk="0" hangingPunct="1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通用名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just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6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氟替美维吸入粉雾剂</a:t>
                      </a:r>
                    </a:p>
                  </a:txBody>
                  <a:tcPr anchor="ctr">
                    <a:lnL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654802"/>
                  </a:ext>
                </a:extLst>
              </a:tr>
              <a:tr h="9507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 defTabSz="914400" rtl="0" eaLnBrk="1" latinLnBrk="0" hangingPunct="1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注册规格</a:t>
                      </a: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  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just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每泡含糠酸氟替卡松</a:t>
                      </a:r>
                      <a:r>
                        <a:rPr lang="en-US" altLang="zh-CN" sz="1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100μg</a:t>
                      </a:r>
                      <a:r>
                        <a:rPr lang="zh-CN" altLang="en-US" sz="1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、乌美溴铵</a:t>
                      </a:r>
                      <a:r>
                        <a:rPr lang="en-US" altLang="zh-CN" sz="1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62.5μg</a:t>
                      </a:r>
                      <a:r>
                        <a:rPr lang="zh-CN" altLang="en-US" sz="1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（按</a:t>
                      </a:r>
                      <a:r>
                        <a:rPr lang="en-US" altLang="zh-CN" sz="1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C₂₉H₃₄NO₂</a:t>
                      </a:r>
                      <a:r>
                        <a:rPr lang="zh-CN" altLang="en-US" sz="1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计）与三苯乙酸维兰特罗</a:t>
                      </a:r>
                      <a:r>
                        <a:rPr lang="en-US" altLang="zh-CN" sz="1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25μg</a:t>
                      </a:r>
                      <a:r>
                        <a:rPr lang="zh-CN" altLang="en-US" sz="1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（按</a:t>
                      </a:r>
                      <a:r>
                        <a:rPr lang="en-US" altLang="zh-CN" sz="1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C₂₄H₃₃</a:t>
                      </a:r>
                      <a:r>
                        <a:rPr lang="en-US" altLang="zh-CN" sz="1400" b="0" i="0" u="none" strike="noStrike" baseline="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Cl₂NO</a:t>
                      </a:r>
                      <a:r>
                        <a:rPr lang="en-US" altLang="zh-CN" sz="1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₅</a:t>
                      </a:r>
                      <a:r>
                        <a:rPr lang="zh-CN" altLang="en-US" sz="1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计），递送剂量为糠酸氟替卡松</a:t>
                      </a:r>
                      <a:r>
                        <a:rPr lang="en-US" altLang="zh-CN" sz="1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92μg</a:t>
                      </a:r>
                      <a:r>
                        <a:rPr lang="zh-CN" altLang="en-US" sz="1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、乌美溴铵</a:t>
                      </a:r>
                      <a:r>
                        <a:rPr lang="en-US" altLang="zh-CN" sz="1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55μg</a:t>
                      </a:r>
                      <a:r>
                        <a:rPr lang="zh-CN" altLang="en-US" sz="1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（按</a:t>
                      </a:r>
                      <a:r>
                        <a:rPr lang="en-US" altLang="zh-CN" sz="1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C₂₉H₃₄NO₂</a:t>
                      </a:r>
                      <a:r>
                        <a:rPr lang="zh-CN" altLang="en-US" sz="1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计）与三苯乙酸维兰特罗</a:t>
                      </a:r>
                      <a:r>
                        <a:rPr lang="en-US" altLang="zh-CN" sz="1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22μg</a:t>
                      </a:r>
                      <a:r>
                        <a:rPr lang="zh-CN" altLang="en-US" sz="1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（按</a:t>
                      </a:r>
                      <a:r>
                        <a:rPr lang="en-US" altLang="zh-CN" sz="1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C₂₄H₃₃</a:t>
                      </a:r>
                      <a:r>
                        <a:rPr lang="en-US" altLang="zh-CN" sz="1400" b="0" i="0" u="none" strike="noStrike" baseline="0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Cl₂NO</a:t>
                      </a:r>
                      <a:r>
                        <a:rPr lang="en-US" altLang="zh-CN" sz="1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₅</a:t>
                      </a:r>
                      <a:r>
                        <a:rPr lang="zh-CN" altLang="en-US" sz="14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计）。 </a:t>
                      </a:r>
                      <a:endParaRPr lang="zh-CN" altLang="en-US" sz="14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4848300"/>
                  </a:ext>
                </a:extLst>
              </a:tr>
              <a:tr h="122220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用法用量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just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400" b="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本品仅用于经口吸入。吸入后，患者应用清水漱口，但不要将水咽下，以减少口咽部念珠菌病的风险。</a:t>
                      </a:r>
                      <a:endParaRPr lang="en-US" altLang="zh-CN" sz="14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400" b="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本品应在每天同一时间使用，每日一次，每次一吸。每日使用本品不要超过</a:t>
                      </a:r>
                      <a:r>
                        <a:rPr lang="en-US" altLang="zh-CN" sz="1400" b="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CN" altLang="en-US" sz="1400" b="0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次。</a:t>
                      </a:r>
                      <a:endParaRPr lang="en-US" sz="1400" b="0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3629900"/>
                  </a:ext>
                </a:extLst>
              </a:tr>
              <a:tr h="103698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 defTabSz="914400" rtl="0" eaLnBrk="1" latinLnBrk="0" hangingPunct="1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中国大陆首次</a:t>
                      </a:r>
                      <a:endParaRPr lang="en-US" altLang="zh-CN" sz="14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marL="0" marR="0" algn="ctr" defTabSz="914400" rtl="0" eaLnBrk="1" latinLnBrk="0" hangingPunct="1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上市时间</a:t>
                      </a: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  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just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4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2019</a:t>
                      </a:r>
                      <a:r>
                        <a:rPr lang="zh-CN" altLang="en-US" sz="14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年</a:t>
                      </a:r>
                      <a:r>
                        <a:rPr lang="en-US" altLang="zh-CN" sz="14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zh-CN" altLang="en-US" sz="14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月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400" b="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全球首个上市国家</a:t>
                      </a:r>
                      <a:r>
                        <a:rPr lang="en-US" altLang="zh-CN" sz="1400" b="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zh-CN" altLang="en-US" sz="1400" b="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地区及上市时间</a:t>
                      </a:r>
                    </a:p>
                  </a:txBody>
                  <a:tcPr anchor="ctr">
                    <a:lnL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4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美国，</a:t>
                      </a:r>
                      <a:endParaRPr lang="en-US" altLang="zh-CN" sz="14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2017</a:t>
                      </a:r>
                      <a:r>
                        <a:rPr lang="zh-CN" altLang="en-US" sz="14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年</a:t>
                      </a:r>
                      <a:r>
                        <a:rPr lang="en-US" altLang="zh-CN" sz="14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zh-CN" altLang="en-US" sz="14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月</a:t>
                      </a:r>
                    </a:p>
                  </a:txBody>
                  <a:tcPr anchor="ctr">
                    <a:lnL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2230309"/>
                  </a:ext>
                </a:extLst>
              </a:tr>
              <a:tr h="114015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目前大陆地区同通用名药品的上市情况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zh-CN" altLang="en-US" sz="1800" b="1" kern="1200" dirty="0">
                          <a:solidFill>
                            <a:srgbClr val="630365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微软雅黑" panose="020B0503020204020204" pitchFamily="34" charset="-122"/>
                        </a:rPr>
                        <a:t>无</a:t>
                      </a:r>
                      <a:endParaRPr lang="en-US" sz="1800" b="1" kern="1200" dirty="0">
                        <a:solidFill>
                          <a:srgbClr val="630365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微软雅黑" panose="020B0503020204020204" pitchFamily="34" charset="-122"/>
                        </a:rPr>
                        <a:t>是否为</a:t>
                      </a:r>
                      <a:r>
                        <a:rPr lang="en-US" altLang="zh-CN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微软雅黑" panose="020B0503020204020204" pitchFamily="34" charset="-122"/>
                        </a:rPr>
                        <a:t>OTC</a:t>
                      </a: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微软雅黑" panose="020B0503020204020204" pitchFamily="34" charset="-122"/>
                        </a:rPr>
                        <a:t>药品</a:t>
                      </a:r>
                      <a:endParaRPr lang="en-US" altLang="zh-CN" sz="14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  <a:sym typeface="微软雅黑" panose="020B0503020204020204" pitchFamily="34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4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微软雅黑" panose="020B0503020204020204" pitchFamily="34" charset="-122"/>
                        </a:rPr>
                        <a:t>否</a:t>
                      </a:r>
                      <a:endParaRPr lang="en-US" sz="1400" dirty="0"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44F40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7872539"/>
                  </a:ext>
                </a:extLst>
              </a:tr>
            </a:tbl>
          </a:graphicData>
        </a:graphic>
      </p:graphicFrame>
      <p:sp>
        <p:nvSpPr>
          <p:cNvPr id="23" name="矩形 22">
            <a:extLst>
              <a:ext uri="{FF2B5EF4-FFF2-40B4-BE49-F238E27FC236}">
                <a16:creationId xmlns:a16="http://schemas.microsoft.com/office/drawing/2014/main" id="{80F4A9FA-0A64-0375-3ED9-B9E6A3EF93A9}"/>
              </a:ext>
            </a:extLst>
          </p:cNvPr>
          <p:cNvSpPr/>
          <p:nvPr/>
        </p:nvSpPr>
        <p:spPr bwMode="auto">
          <a:xfrm>
            <a:off x="5970527" y="772290"/>
            <a:ext cx="6119873" cy="293973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blurRad="40000" dist="23000" dir="5400000" sx="1000" sy="1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0" bIns="72000" numCol="1" spcCol="0" rtlCol="0" fromWordArt="0" anchor="t" anchorCtr="0" forceAA="0" compatLnSpc="1">
            <a:noAutofit/>
          </a:bodyPr>
          <a:lstStyle/>
          <a:p>
            <a:pPr algn="l" eaLnBrk="0" hangingPunct="0">
              <a:lnSpc>
                <a:spcPct val="120000"/>
              </a:lnSpc>
              <a:buClr>
                <a:schemeClr val="bg1"/>
              </a:buClr>
            </a:pPr>
            <a:endParaRPr lang="en-US" sz="1200" kern="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CBCCCA0D-241B-A031-FA95-BFAD33B8F396}"/>
              </a:ext>
            </a:extLst>
          </p:cNvPr>
          <p:cNvSpPr/>
          <p:nvPr/>
        </p:nvSpPr>
        <p:spPr bwMode="auto">
          <a:xfrm>
            <a:off x="5981412" y="1961183"/>
            <a:ext cx="3059936" cy="46290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40000" dist="23000" dir="5400000" sx="1000" sy="1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0" bIns="72000" numCol="1" spcCol="0" rtlCol="0" fromWordArt="0" anchor="t" anchorCtr="0" forceAA="0" compatLnSpc="1">
            <a:noAutofit/>
          </a:bodyPr>
          <a:lstStyle/>
          <a:p>
            <a:pPr algn="l" eaLnBrk="0" hangingPunct="0">
              <a:lnSpc>
                <a:spcPct val="120000"/>
              </a:lnSpc>
              <a:buClr>
                <a:schemeClr val="bg1"/>
              </a:buClr>
            </a:pPr>
            <a:endParaRPr lang="en-US" sz="1200" kern="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0C159DEF-B8BB-8E02-55B9-B20565B5163A}"/>
              </a:ext>
            </a:extLst>
          </p:cNvPr>
          <p:cNvSpPr txBox="1"/>
          <p:nvPr/>
        </p:nvSpPr>
        <p:spPr>
          <a:xfrm>
            <a:off x="5970528" y="2589811"/>
            <a:ext cx="3251859" cy="66505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  <a:defRPr/>
            </a:pPr>
            <a:r>
              <a:rPr lang="zh-CN" altLang="en-US" sz="1400" kern="1200" dirty="0">
                <a:solidFill>
                  <a:schemeClr val="tx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适用于</a:t>
            </a:r>
            <a:r>
              <a:rPr lang="zh-CN" altLang="en-US" sz="1600" b="1" dirty="0">
                <a:solidFill>
                  <a:srgbClr val="63036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慢性阻塞性肺疾病</a:t>
            </a:r>
            <a:r>
              <a:rPr lang="zh-CN" altLang="en-US" sz="1400" kern="1200" dirty="0">
                <a:solidFill>
                  <a:schemeClr val="tx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（</a:t>
            </a:r>
            <a:r>
              <a:rPr lang="en-US" altLang="zh-CN" sz="1400" kern="1200" dirty="0">
                <a:solidFill>
                  <a:schemeClr val="tx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COPD</a:t>
            </a:r>
            <a:r>
              <a:rPr lang="zh-CN" altLang="en-US" sz="1400" kern="1200" dirty="0">
                <a:solidFill>
                  <a:schemeClr val="tx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）患者的维持治疗，每日一次使用。</a:t>
            </a: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D114641F-0B63-836D-D272-E7CA9BA981A6}"/>
              </a:ext>
            </a:extLst>
          </p:cNvPr>
          <p:cNvSpPr/>
          <p:nvPr/>
        </p:nvSpPr>
        <p:spPr bwMode="auto">
          <a:xfrm>
            <a:off x="9400751" y="1956014"/>
            <a:ext cx="2068954" cy="1265217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40000" dist="23000" dir="5400000" sx="1000" sy="1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0" bIns="72000" numCol="1" spcCol="0" rtlCol="0" fromWordArt="0" anchor="t" anchorCtr="0" forceAA="0" compatLnSpc="1">
            <a:noAutofit/>
          </a:bodyPr>
          <a:lstStyle/>
          <a:p>
            <a:pPr algn="l" eaLnBrk="0" hangingPunct="0">
              <a:lnSpc>
                <a:spcPct val="120000"/>
              </a:lnSpc>
              <a:buClr>
                <a:schemeClr val="bg1"/>
              </a:buClr>
            </a:pPr>
            <a:endParaRPr lang="en-US" sz="1200" kern="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65E85AEB-DC0C-648B-676F-3A363C3467C4}"/>
              </a:ext>
            </a:extLst>
          </p:cNvPr>
          <p:cNvSpPr/>
          <p:nvPr/>
        </p:nvSpPr>
        <p:spPr bwMode="auto">
          <a:xfrm>
            <a:off x="9030462" y="1956013"/>
            <a:ext cx="3054909" cy="46807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40000" dist="23000" dir="5400000" sx="1000" sy="1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0" bIns="72000" numCol="1" spcCol="0" rtlCol="0" fromWordArt="0" anchor="t" anchorCtr="0" forceAA="0" compatLnSpc="1">
            <a:noAutofit/>
          </a:bodyPr>
          <a:lstStyle/>
          <a:p>
            <a:pPr algn="l" eaLnBrk="0" hangingPunct="0">
              <a:lnSpc>
                <a:spcPct val="120000"/>
              </a:lnSpc>
              <a:buClr>
                <a:schemeClr val="bg1"/>
              </a:buClr>
            </a:pPr>
            <a:endParaRPr lang="en-US" sz="1200" kern="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057B5C1B-5BD2-409E-0286-73914A3726D0}"/>
              </a:ext>
            </a:extLst>
          </p:cNvPr>
          <p:cNvSpPr txBox="1"/>
          <p:nvPr/>
        </p:nvSpPr>
        <p:spPr>
          <a:xfrm>
            <a:off x="9354094" y="2615614"/>
            <a:ext cx="292140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600" b="1" dirty="0">
                <a:solidFill>
                  <a:srgbClr val="63036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限</a:t>
            </a:r>
            <a:r>
              <a:rPr lang="zh-CN" altLang="en-US" sz="1600" b="1" u="sng" dirty="0">
                <a:solidFill>
                  <a:srgbClr val="63036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中重度</a:t>
            </a:r>
            <a:r>
              <a:rPr lang="zh-CN" altLang="en-US" sz="1600" b="1" dirty="0">
                <a:solidFill>
                  <a:srgbClr val="63036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慢性阻塞性肺病。</a:t>
            </a: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6473D2BE-5F35-4CEE-259B-31A15CEFD8A8}"/>
              </a:ext>
            </a:extLst>
          </p:cNvPr>
          <p:cNvSpPr txBox="1"/>
          <p:nvPr/>
        </p:nvSpPr>
        <p:spPr>
          <a:xfrm>
            <a:off x="9521886" y="2105578"/>
            <a:ext cx="2068954" cy="276999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>
              <a:buClr>
                <a:schemeClr val="tx1"/>
              </a:buClr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目前医保限制</a:t>
            </a:r>
            <a:endParaRPr lang="en-US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A2ACCD07-E15F-DB19-8B5E-A62063899872}"/>
              </a:ext>
            </a:extLst>
          </p:cNvPr>
          <p:cNvSpPr txBox="1"/>
          <p:nvPr/>
        </p:nvSpPr>
        <p:spPr>
          <a:xfrm>
            <a:off x="5773528" y="2088554"/>
            <a:ext cx="3314700" cy="276999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>
              <a:buClr>
                <a:schemeClr val="tx1"/>
              </a:buClr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适应症</a:t>
            </a:r>
            <a:endParaRPr lang="en-US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22C96049-01BB-3929-8EFC-734489C401BE}"/>
              </a:ext>
            </a:extLst>
          </p:cNvPr>
          <p:cNvSpPr txBox="1"/>
          <p:nvPr/>
        </p:nvSpPr>
        <p:spPr>
          <a:xfrm>
            <a:off x="6037029" y="1152786"/>
            <a:ext cx="5875056" cy="5847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zh-CN" altLang="en-US" sz="1400" dirty="0">
                <a:latin typeface="Times New Roman"/>
                <a:ea typeface="微软雅黑"/>
                <a:cs typeface="Times New Roman"/>
              </a:rPr>
              <a:t>目前同类药品医保支付范围均与说明书适应症一致，只有本品尚不一致。</a:t>
            </a:r>
            <a:endParaRPr lang="en-US" altLang="zh-CN" sz="1400" dirty="0">
              <a:latin typeface="Times New Roman"/>
              <a:ea typeface="微软雅黑"/>
              <a:cs typeface="Times New Roman"/>
            </a:endParaRPr>
          </a:p>
          <a:p>
            <a:pPr algn="ctr"/>
            <a:r>
              <a:rPr lang="zh-CN" altLang="en-US" b="1" dirty="0">
                <a:solidFill>
                  <a:srgbClr val="63036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本次申请去除医保限制，按说明书支付。</a:t>
            </a:r>
            <a:endParaRPr lang="en-US" b="1" dirty="0">
              <a:solidFill>
                <a:srgbClr val="63036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9C5EA320-C447-F57F-47E5-DFBEBE9639B5}"/>
              </a:ext>
            </a:extLst>
          </p:cNvPr>
          <p:cNvSpPr txBox="1"/>
          <p:nvPr/>
        </p:nvSpPr>
        <p:spPr>
          <a:xfrm>
            <a:off x="6048394" y="3831764"/>
            <a:ext cx="6128962" cy="19161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300"/>
              </a:spcBef>
              <a:defRPr/>
            </a:pPr>
            <a:r>
              <a:rPr lang="zh-CN" altLang="en-US" sz="1400" kern="1200" dirty="0"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微软雅黑" panose="020B0503020204020204" pitchFamily="34" charset="-122"/>
              </a:rPr>
              <a:t>参照药品建议：</a:t>
            </a:r>
            <a:r>
              <a:rPr lang="zh-CN" altLang="en-US" b="1" dirty="0">
                <a:solidFill>
                  <a:srgbClr val="63036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布地格福吸入气雾剂</a:t>
            </a:r>
            <a:endParaRPr lang="en-US" altLang="zh-CN" sz="1400" b="1" dirty="0">
              <a:solidFill>
                <a:srgbClr val="63036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spcBef>
                <a:spcPts val="300"/>
              </a:spcBef>
              <a:defRPr/>
            </a:pPr>
            <a:r>
              <a:rPr lang="zh-CN" altLang="en-US" sz="1400" kern="1200" dirty="0"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微软雅黑" panose="020B0503020204020204" pitchFamily="34" charset="-122"/>
              </a:rPr>
              <a:t>理由：</a:t>
            </a:r>
            <a:r>
              <a:rPr lang="zh-CN" altLang="en-US" sz="14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微软雅黑" panose="020B0503020204020204" pitchFamily="34" charset="-122"/>
              </a:rPr>
              <a:t>与本品适应症相同，参照药品</a:t>
            </a:r>
            <a:r>
              <a:rPr lang="zh-CN" altLang="en-US" sz="14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医保支付范围与适应症一致。</a:t>
            </a:r>
            <a:endParaRPr lang="en-US" altLang="zh-CN" sz="1400" b="1" dirty="0"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pPr>
              <a:lnSpc>
                <a:spcPct val="150000"/>
              </a:lnSpc>
              <a:spcBef>
                <a:spcPts val="300"/>
              </a:spcBef>
              <a:defRPr/>
            </a:pPr>
            <a:r>
              <a:rPr lang="zh-CN" altLang="en-US" sz="1400" kern="1200" dirty="0"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微软雅黑" panose="020B0503020204020204" pitchFamily="34" charset="-122"/>
              </a:rPr>
              <a:t>与参照药品或已上市的同治疗领域药品（</a:t>
            </a: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微软雅黑" panose="020B0503020204020204" pitchFamily="34" charset="-122"/>
              </a:rPr>
              <a:t>布地格福）</a:t>
            </a:r>
            <a:r>
              <a:rPr lang="zh-CN" altLang="en-US" sz="1400" kern="1200" dirty="0"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微软雅黑" panose="020B0503020204020204" pitchFamily="34" charset="-122"/>
              </a:rPr>
              <a:t>相比的优势和不足：</a:t>
            </a:r>
            <a:endParaRPr lang="en-US" altLang="zh-CN" sz="1400" kern="1200" dirty="0">
              <a:effectLst/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微软雅黑" panose="020B0503020204020204" pitchFamily="34" charset="-122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本品</a:t>
            </a:r>
            <a:r>
              <a:rPr lang="zh-CN" altLang="en-US" sz="1400" b="1" dirty="0">
                <a:solidFill>
                  <a:srgbClr val="63036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显著改善肺功能，显著降低急性加重发生风险</a:t>
            </a:r>
            <a:r>
              <a:rPr lang="en-US" altLang="zh-CN" sz="1400" b="1" baseline="30000" dirty="0">
                <a:solidFill>
                  <a:srgbClr val="63036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400" b="1" dirty="0">
                <a:solidFill>
                  <a:srgbClr val="63036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1400" b="1" dirty="0">
              <a:solidFill>
                <a:srgbClr val="63036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zh-CN" altLang="en-US" sz="1400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本品具有</a:t>
            </a:r>
            <a:r>
              <a:rPr lang="zh-CN" altLang="en-US" sz="1400" b="1" dirty="0">
                <a:solidFill>
                  <a:srgbClr val="63036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绝对药物经济学优势</a:t>
            </a:r>
            <a:r>
              <a:rPr lang="en-US" altLang="zh-CN" sz="1400" b="1" baseline="30000" dirty="0">
                <a:solidFill>
                  <a:srgbClr val="63036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，即</a:t>
            </a:r>
            <a:r>
              <a:rPr lang="en-US" altLang="zh-CN" sz="1400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QALY</a:t>
            </a:r>
            <a:r>
              <a:rPr lang="zh-CN" altLang="en-US" sz="1400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更高，治疗总成本更低。</a:t>
            </a:r>
            <a:endParaRPr lang="en-US" altLang="zh-CN" sz="140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id="{61F21960-7036-AC28-EB67-B538685F1445}"/>
              </a:ext>
            </a:extLst>
          </p:cNvPr>
          <p:cNvSpPr/>
          <p:nvPr/>
        </p:nvSpPr>
        <p:spPr>
          <a:xfrm>
            <a:off x="5970526" y="3803260"/>
            <a:ext cx="6119874" cy="21647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直接连接符 35">
            <a:extLst>
              <a:ext uri="{FF2B5EF4-FFF2-40B4-BE49-F238E27FC236}">
                <a16:creationId xmlns:a16="http://schemas.microsoft.com/office/drawing/2014/main" id="{4CAF3A64-9DC1-30EC-CD85-58A783EAE1F3}"/>
              </a:ext>
            </a:extLst>
          </p:cNvPr>
          <p:cNvCxnSpPr>
            <a:cxnSpLocks/>
            <a:endCxn id="23" idx="2"/>
          </p:cNvCxnSpPr>
          <p:nvPr/>
        </p:nvCxnSpPr>
        <p:spPr>
          <a:xfrm>
            <a:off x="9030464" y="1974675"/>
            <a:ext cx="0" cy="17373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直接连接符 36">
            <a:extLst>
              <a:ext uri="{FF2B5EF4-FFF2-40B4-BE49-F238E27FC236}">
                <a16:creationId xmlns:a16="http://schemas.microsoft.com/office/drawing/2014/main" id="{8669260C-38B0-3A18-F5DD-BED2EA62C753}"/>
              </a:ext>
            </a:extLst>
          </p:cNvPr>
          <p:cNvCxnSpPr>
            <a:cxnSpLocks/>
          </p:cNvCxnSpPr>
          <p:nvPr/>
        </p:nvCxnSpPr>
        <p:spPr>
          <a:xfrm>
            <a:off x="5970526" y="1956014"/>
            <a:ext cx="611987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0325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EA6DEB39-2EEF-7CD6-4049-C7C48A101F21}"/>
              </a:ext>
            </a:extLst>
          </p:cNvPr>
          <p:cNvGrpSpPr/>
          <p:nvPr/>
        </p:nvGrpSpPr>
        <p:grpSpPr>
          <a:xfrm>
            <a:off x="1224950" y="-30133"/>
            <a:ext cx="9609827" cy="646097"/>
            <a:chOff x="1224950" y="264034"/>
            <a:chExt cx="9609827" cy="646097"/>
          </a:xfrm>
        </p:grpSpPr>
        <p:sp>
          <p:nvSpPr>
            <p:cNvPr id="3" name="文本框 17">
              <a:extLst>
                <a:ext uri="{FF2B5EF4-FFF2-40B4-BE49-F238E27FC236}">
                  <a16:creationId xmlns:a16="http://schemas.microsoft.com/office/drawing/2014/main" id="{121E631B-659C-7BCC-48D1-7BCC16856C48}"/>
                </a:ext>
              </a:extLst>
            </p:cNvPr>
            <p:cNvSpPr txBox="1"/>
            <p:nvPr/>
          </p:nvSpPr>
          <p:spPr>
            <a:xfrm>
              <a:off x="3305714" y="264034"/>
              <a:ext cx="5448300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000" b="1" i="0" u="none" strike="noStrike" kern="0" cap="none" spc="0" normalizeH="0" baseline="0" noProof="0" dirty="0">
                  <a:ln>
                    <a:gradFill>
                      <a:gsLst>
                        <a:gs pos="0">
                          <a:srgbClr val="E4401D"/>
                        </a:gs>
                        <a:gs pos="88000">
                          <a:srgbClr val="F9C235">
                            <a:alpha val="0"/>
                          </a:srgbClr>
                        </a:gs>
                      </a:gsLst>
                      <a:lin ang="5400000" scaled="1"/>
                    </a:gradFill>
                  </a:ln>
                  <a:solidFill>
                    <a:srgbClr val="0E235A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Helvetica"/>
                  <a:sym typeface="微软雅黑" panose="020B0503020204020204" pitchFamily="34" charset="-122"/>
                </a:rPr>
                <a:t>01</a:t>
              </a:r>
              <a:endParaRPr kumimoji="0" lang="zh-CN" altLang="en-US" sz="2000" b="1" i="0" u="none" strike="noStrike" kern="0" cap="none" spc="0" normalizeH="0" baseline="0" noProof="0" dirty="0">
                <a:ln>
                  <a:gradFill>
                    <a:gsLst>
                      <a:gs pos="0">
                        <a:srgbClr val="E4401D"/>
                      </a:gs>
                      <a:gs pos="88000">
                        <a:srgbClr val="F9C235">
                          <a:alpha val="0"/>
                        </a:srgbClr>
                      </a:gs>
                    </a:gsLst>
                    <a:lin ang="5400000" scaled="1"/>
                  </a:gradFill>
                </a:ln>
                <a:solidFill>
                  <a:srgbClr val="0E235A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Helvetica"/>
                <a:sym typeface="微软雅黑" panose="020B0503020204020204" pitchFamily="34" charset="-122"/>
              </a:endParaRPr>
            </a:p>
          </p:txBody>
        </p:sp>
        <p:grpSp>
          <p:nvGrpSpPr>
            <p:cNvPr id="4" name="组合 3">
              <a:extLst>
                <a:ext uri="{FF2B5EF4-FFF2-40B4-BE49-F238E27FC236}">
                  <a16:creationId xmlns:a16="http://schemas.microsoft.com/office/drawing/2014/main" id="{53896457-7C86-19B2-D9BF-1AFB6E6D1DA4}"/>
                </a:ext>
              </a:extLst>
            </p:cNvPr>
            <p:cNvGrpSpPr/>
            <p:nvPr/>
          </p:nvGrpSpPr>
          <p:grpSpPr>
            <a:xfrm>
              <a:off x="1224950" y="602354"/>
              <a:ext cx="9609827" cy="307777"/>
              <a:chOff x="607784" y="3405939"/>
              <a:chExt cx="10976432" cy="307777"/>
            </a:xfrm>
          </p:grpSpPr>
          <p:sp>
            <p:nvSpPr>
              <p:cNvPr id="5" name="文本框 14">
                <a:extLst>
                  <a:ext uri="{FF2B5EF4-FFF2-40B4-BE49-F238E27FC236}">
                    <a16:creationId xmlns:a16="http://schemas.microsoft.com/office/drawing/2014/main" id="{F454F795-74E3-C9D3-3022-F7D5B34955BD}"/>
                  </a:ext>
                </a:extLst>
              </p:cNvPr>
              <p:cNvSpPr txBox="1"/>
              <p:nvPr/>
            </p:nvSpPr>
            <p:spPr>
              <a:xfrm>
                <a:off x="5443373" y="3405939"/>
                <a:ext cx="1347591" cy="307777"/>
              </a:xfrm>
              <a:prstGeom prst="rect">
                <a:avLst/>
              </a:prstGeom>
              <a:noFill/>
            </p:spPr>
            <p:txBody>
              <a:bodyPr wrap="none" lIns="0" tIns="0" rIns="0" bIns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zh-CN" altLang="en-US" sz="2000" b="1" i="0" u="none" strike="noStrike" kern="0" cap="none" spc="300" normalizeH="0" baseline="0" noProof="0" dirty="0">
                    <a:ln>
                      <a:noFill/>
                    </a:ln>
                    <a:solidFill>
                      <a:srgbClr val="630365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Helvetica"/>
                    <a:sym typeface="微软雅黑" panose="020B0503020204020204" pitchFamily="34" charset="-122"/>
                  </a:rPr>
                  <a:t>疾病介绍</a:t>
                </a:r>
              </a:p>
            </p:txBody>
          </p:sp>
          <p:cxnSp>
            <p:nvCxnSpPr>
              <p:cNvPr id="6" name="直接连接符 18">
                <a:extLst>
                  <a:ext uri="{FF2B5EF4-FFF2-40B4-BE49-F238E27FC236}">
                    <a16:creationId xmlns:a16="http://schemas.microsoft.com/office/drawing/2014/main" id="{B37F690D-0AD6-A9A1-B9B2-14B901A0FF8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506916" y="3571981"/>
                <a:ext cx="3077300" cy="0"/>
              </a:xfrm>
              <a:prstGeom prst="line">
                <a:avLst/>
              </a:prstGeom>
              <a:noFill/>
              <a:ln w="15875" cap="flat" cmpd="sng" algn="ctr">
                <a:solidFill>
                  <a:srgbClr val="612166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7" name="直接连接符 19">
                <a:extLst>
                  <a:ext uri="{FF2B5EF4-FFF2-40B4-BE49-F238E27FC236}">
                    <a16:creationId xmlns:a16="http://schemas.microsoft.com/office/drawing/2014/main" id="{B8D5F6C2-C383-3513-97F9-7389E27C2D0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784" y="3571981"/>
                <a:ext cx="2929046" cy="0"/>
              </a:xfrm>
              <a:prstGeom prst="line">
                <a:avLst/>
              </a:prstGeom>
              <a:noFill/>
              <a:ln w="15875" cap="flat" cmpd="sng" algn="ctr">
                <a:solidFill>
                  <a:srgbClr val="612166"/>
                </a:solidFill>
                <a:prstDash val="solid"/>
                <a:miter lim="800000"/>
              </a:ln>
              <a:effectLst/>
            </p:spPr>
          </p:cxnSp>
        </p:grpSp>
      </p:grpSp>
      <p:sp>
        <p:nvSpPr>
          <p:cNvPr id="8" name="灯片编号占位符 1">
            <a:extLst>
              <a:ext uri="{FF2B5EF4-FFF2-40B4-BE49-F238E27FC236}">
                <a16:creationId xmlns:a16="http://schemas.microsoft.com/office/drawing/2014/main" id="{DD13CEA1-A3D8-DEAD-66C9-4361780DB566}"/>
              </a:ext>
            </a:extLst>
          </p:cNvPr>
          <p:cNvSpPr txBox="1">
            <a:spLocks/>
          </p:cNvSpPr>
          <p:nvPr/>
        </p:nvSpPr>
        <p:spPr>
          <a:xfrm>
            <a:off x="11077144" y="135784"/>
            <a:ext cx="1106831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AB757C5-390E-4F73-B9EE-AFB5DD47937F}" type="slidenum">
              <a:rPr lang="zh-CN" altLang="en-US" sz="1200" b="1" smtClean="0"/>
              <a:pPr/>
              <a:t>4</a:t>
            </a:fld>
            <a:endParaRPr lang="zh-CN" altLang="en-US" sz="1200" b="1"/>
          </a:p>
        </p:txBody>
      </p:sp>
      <p:graphicFrame>
        <p:nvGraphicFramePr>
          <p:cNvPr id="9" name="表格 6">
            <a:extLst>
              <a:ext uri="{FF2B5EF4-FFF2-40B4-BE49-F238E27FC236}">
                <a16:creationId xmlns:a16="http://schemas.microsoft.com/office/drawing/2014/main" id="{E9813AE8-0238-BBEB-A4FF-16C208A567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125694"/>
              </p:ext>
            </p:extLst>
          </p:nvPr>
        </p:nvGraphicFramePr>
        <p:xfrm>
          <a:off x="228599" y="786149"/>
          <a:ext cx="11767457" cy="49941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7694">
                  <a:extLst>
                    <a:ext uri="{9D8B030D-6E8A-4147-A177-3AD203B41FA5}">
                      <a16:colId xmlns:a16="http://schemas.microsoft.com/office/drawing/2014/main" val="298917665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136079436"/>
                    </a:ext>
                  </a:extLst>
                </a:gridCol>
                <a:gridCol w="6131483">
                  <a:extLst>
                    <a:ext uri="{9D8B030D-6E8A-4147-A177-3AD203B41FA5}">
                      <a16:colId xmlns:a16="http://schemas.microsoft.com/office/drawing/2014/main" val="3929261071"/>
                    </a:ext>
                  </a:extLst>
                </a:gridCol>
              </a:tblGrid>
              <a:tr h="75696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疾病的基本情况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临床未满足的需求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9874974"/>
                  </a:ext>
                </a:extLst>
              </a:tr>
              <a:tr h="423720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CN" altLang="en-US" sz="2400" dirty="0">
                          <a:solidFill>
                            <a:srgbClr val="262626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lt"/>
                        </a:rPr>
                        <a:t>中国</a:t>
                      </a:r>
                      <a:r>
                        <a:rPr lang="zh-CN" altLang="en-US" sz="2400" kern="1200" dirty="0">
                          <a:solidFill>
                            <a:srgbClr val="262626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≥</a:t>
                      </a:r>
                      <a:r>
                        <a:rPr lang="en-US" altLang="zh-CN" sz="2400" kern="1200" dirty="0">
                          <a:solidFill>
                            <a:srgbClr val="262626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zh-CN" altLang="en-US" sz="2400" kern="1200" dirty="0">
                          <a:solidFill>
                            <a:srgbClr val="262626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岁成人慢性阻塞性肺病（慢阻肺病）患病率为</a:t>
                      </a:r>
                      <a:r>
                        <a:rPr lang="en-US" altLang="zh-CN" sz="2400" kern="1200" dirty="0">
                          <a:solidFill>
                            <a:srgbClr val="262626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8.6%</a:t>
                      </a:r>
                      <a:r>
                        <a:rPr lang="zh-CN" altLang="en-US" sz="2400" kern="1200" dirty="0">
                          <a:solidFill>
                            <a:srgbClr val="262626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，估算我国</a:t>
                      </a:r>
                      <a:r>
                        <a:rPr lang="zh-CN" altLang="en-US" sz="2400" kern="1200" dirty="0">
                          <a:solidFill>
                            <a:srgbClr val="262626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lt"/>
                        </a:rPr>
                        <a:t>慢</a:t>
                      </a:r>
                      <a:r>
                        <a:rPr lang="zh-CN" altLang="en-US" sz="2400" dirty="0">
                          <a:solidFill>
                            <a:srgbClr val="262626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lt"/>
                        </a:rPr>
                        <a:t>阻肺</a:t>
                      </a:r>
                      <a:r>
                        <a:rPr lang="zh-CN" altLang="en-US" sz="2400" kern="1200" dirty="0">
                          <a:solidFill>
                            <a:srgbClr val="262626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病</a:t>
                      </a:r>
                      <a:r>
                        <a:rPr lang="zh-CN" altLang="en-US" sz="2400" dirty="0">
                          <a:solidFill>
                            <a:srgbClr val="262626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lt"/>
                        </a:rPr>
                        <a:t>患病人数接近</a:t>
                      </a:r>
                      <a:r>
                        <a:rPr lang="en-US" altLang="zh-CN" sz="2400" dirty="0">
                          <a:solidFill>
                            <a:srgbClr val="262626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lt"/>
                        </a:rPr>
                        <a:t>1</a:t>
                      </a:r>
                      <a:r>
                        <a:rPr lang="zh-CN" altLang="en-US" sz="2400" dirty="0">
                          <a:solidFill>
                            <a:srgbClr val="262626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lt"/>
                        </a:rPr>
                        <a:t>亿</a:t>
                      </a:r>
                      <a:r>
                        <a:rPr lang="en-US" altLang="zh-CN" sz="2400" baseline="30000" dirty="0">
                          <a:solidFill>
                            <a:srgbClr val="262626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lt"/>
                        </a:rPr>
                        <a:t>1</a:t>
                      </a:r>
                      <a:r>
                        <a:rPr lang="zh-CN" altLang="en-US" sz="2400" baseline="0" dirty="0">
                          <a:solidFill>
                            <a:srgbClr val="262626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lt"/>
                        </a:rPr>
                        <a:t>；</a:t>
                      </a:r>
                      <a:r>
                        <a:rPr lang="zh-CN" altLang="en-US" sz="24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年发病患者总数约为</a:t>
                      </a:r>
                      <a:r>
                        <a:rPr lang="en-US" altLang="zh-CN" sz="24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397</a:t>
                      </a:r>
                      <a:r>
                        <a:rPr lang="zh-CN" altLang="en-US" sz="24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万</a:t>
                      </a:r>
                      <a:r>
                        <a:rPr lang="en-US" altLang="zh-CN" sz="2400" b="0" kern="1200" baseline="30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zh-CN" altLang="en-US" sz="24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。</a:t>
                      </a:r>
                      <a:endParaRPr lang="en-US" altLang="zh-CN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CN" altLang="en-US" sz="2400" dirty="0">
                          <a:solidFill>
                            <a:srgbClr val="262626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其中</a:t>
                      </a:r>
                      <a:r>
                        <a:rPr lang="zh-CN" altLang="en-US" sz="2400" b="1" kern="1200" dirty="0">
                          <a:solidFill>
                            <a:srgbClr val="630365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轻度患者占比约为</a:t>
                      </a:r>
                      <a:r>
                        <a:rPr lang="en-US" altLang="zh-CN" sz="2400" b="1" kern="1200" dirty="0">
                          <a:solidFill>
                            <a:srgbClr val="630365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10%</a:t>
                      </a:r>
                      <a:r>
                        <a:rPr lang="en-US" altLang="zh-CN" sz="2400" b="1" kern="1200" baseline="30000" dirty="0">
                          <a:solidFill>
                            <a:srgbClr val="630365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zh-CN" altLang="en-US" sz="24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，轻度患者也存在急性加重风险</a:t>
                      </a:r>
                      <a:r>
                        <a:rPr lang="en-US" altLang="zh-CN" sz="2400" b="0" kern="1200" baseline="30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zh-CN" altLang="en-US" sz="24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。</a:t>
                      </a:r>
                      <a:endParaRPr lang="en-US" altLang="zh-CN" sz="24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sz="2400" b="1" dirty="0">
                          <a:solidFill>
                            <a:srgbClr val="630365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国内外权威指南均推荐三联治疗</a:t>
                      </a:r>
                      <a:r>
                        <a:rPr lang="zh-CN" altLang="en-US" sz="2400" kern="1200" dirty="0">
                          <a:solidFill>
                            <a:srgbClr val="262626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用于慢阻肺病治疗</a:t>
                      </a:r>
                      <a:r>
                        <a:rPr lang="en-US" altLang="zh-CN" sz="2400" kern="1200" baseline="30000" dirty="0">
                          <a:solidFill>
                            <a:srgbClr val="262626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5,6</a:t>
                      </a:r>
                      <a:r>
                        <a:rPr lang="zh-CN" altLang="en-US" sz="2400" kern="1200" dirty="0">
                          <a:solidFill>
                            <a:srgbClr val="262626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。</a:t>
                      </a:r>
                      <a:r>
                        <a:rPr lang="zh-CN" alt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本品是慢阻肺</a:t>
                      </a:r>
                      <a:r>
                        <a:rPr lang="zh-CN" altLang="en-US" sz="2400" kern="1200" dirty="0">
                          <a:solidFill>
                            <a:srgbClr val="262626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病</a:t>
                      </a:r>
                      <a:r>
                        <a:rPr lang="zh-CN" alt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三联药物中</a:t>
                      </a:r>
                      <a:r>
                        <a:rPr lang="zh-CN" altLang="en-US" sz="2400" b="1" u="sng" dirty="0">
                          <a:solidFill>
                            <a:srgbClr val="630365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改善肺功能的最优选择</a:t>
                      </a:r>
                      <a:r>
                        <a:rPr lang="zh-CN" altLang="en-US" sz="2400" b="1" dirty="0">
                          <a:solidFill>
                            <a:srgbClr val="630365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，</a:t>
                      </a:r>
                      <a:r>
                        <a:rPr lang="zh-CN" alt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并且</a:t>
                      </a:r>
                      <a:r>
                        <a:rPr lang="zh-CN" altLang="en-US" sz="2400" b="1" u="sng" dirty="0">
                          <a:solidFill>
                            <a:srgbClr val="630365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显著降低急性加重发生风险</a:t>
                      </a:r>
                      <a:r>
                        <a:rPr lang="en-US" altLang="zh-CN" sz="2400" b="1" u="sng" baseline="30000" dirty="0">
                          <a:solidFill>
                            <a:srgbClr val="630365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zh-CN" altLang="en-US" sz="2400" b="1" dirty="0">
                          <a:solidFill>
                            <a:srgbClr val="630365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。</a:t>
                      </a:r>
                      <a:endParaRPr lang="en-US" altLang="zh-CN" sz="2400" b="1" dirty="0">
                        <a:solidFill>
                          <a:srgbClr val="630365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marL="342900" indent="-34290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sz="24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将轻度慢阻肺</a:t>
                      </a:r>
                      <a:r>
                        <a:rPr lang="zh-CN" altLang="en-US" sz="2400" kern="1200" dirty="0">
                          <a:solidFill>
                            <a:srgbClr val="262626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病</a:t>
                      </a:r>
                      <a:r>
                        <a:rPr lang="zh-CN" altLang="en-US" sz="24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纳入本品医保支付范围，使轻度患者能够使用疗效更好的药物，更有助于改善肺功能和控制急性加重风险。</a:t>
                      </a:r>
                      <a:endParaRPr lang="en-US" sz="24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0685191"/>
                  </a:ext>
                </a:extLst>
              </a:tr>
            </a:tbl>
          </a:graphicData>
        </a:graphic>
      </p:graphicFrame>
      <p:sp>
        <p:nvSpPr>
          <p:cNvPr id="10" name="文本框 9">
            <a:extLst>
              <a:ext uri="{FF2B5EF4-FFF2-40B4-BE49-F238E27FC236}">
                <a16:creationId xmlns:a16="http://schemas.microsoft.com/office/drawing/2014/main" id="{1A7157DC-C26F-575F-FBA0-73F50275352D}"/>
              </a:ext>
            </a:extLst>
          </p:cNvPr>
          <p:cNvSpPr txBox="1"/>
          <p:nvPr/>
        </p:nvSpPr>
        <p:spPr>
          <a:xfrm>
            <a:off x="228599" y="6092229"/>
            <a:ext cx="3755572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defTabSz="342900">
              <a:buAutoNum type="arabicPeriod"/>
              <a:defRPr/>
            </a:pPr>
            <a:r>
              <a:rPr lang="en-US" altLang="zh-CN" sz="110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Wang C et al. Lancet.</a:t>
            </a:r>
            <a:r>
              <a:rPr lang="zh-CN" altLang="en-US" sz="110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110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2018;</a:t>
            </a:r>
            <a:r>
              <a:rPr lang="zh-CN" altLang="en-US" sz="110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110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391,10131: 1706-1717.</a:t>
            </a:r>
          </a:p>
          <a:p>
            <a:pPr marL="228600" indent="-228600" defTabSz="342900">
              <a:buFontTx/>
              <a:buAutoNum type="arabicPeriod"/>
              <a:defRPr/>
            </a:pPr>
            <a:r>
              <a:rPr lang="en-US" altLang="zh-CN" sz="110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Yin P. et al. Front Public Health . 2022;10:859499</a:t>
            </a:r>
          </a:p>
          <a:p>
            <a:pPr marL="228600" indent="-228600" defTabSz="342900">
              <a:buFontTx/>
              <a:buAutoNum type="arabicPeriod"/>
              <a:defRPr/>
            </a:pPr>
            <a:r>
              <a:rPr lang="en-US" altLang="zh-CN" sz="110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Yang  T,</a:t>
            </a:r>
            <a:r>
              <a:rPr lang="zh-CN" altLang="en-US" sz="110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110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et al. Respiratory Research 2022, 23(1):106</a:t>
            </a:r>
          </a:p>
          <a:p>
            <a:pPr marL="228600" indent="-228600" defTabSz="342900">
              <a:buFontTx/>
              <a:buAutoNum type="arabicPeriod"/>
              <a:defRPr/>
            </a:pPr>
            <a:r>
              <a:rPr lang="en-US" altLang="zh-CN" sz="110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Jones P.W., et al. ATS 2024  Session A48: P141.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62913677-4CBF-A6C8-7CEF-7D19A1B0DF49}"/>
              </a:ext>
            </a:extLst>
          </p:cNvPr>
          <p:cNvSpPr txBox="1"/>
          <p:nvPr/>
        </p:nvSpPr>
        <p:spPr>
          <a:xfrm>
            <a:off x="3679371" y="6092229"/>
            <a:ext cx="609600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5. Global Initiative for Chronic Obstructive Lung Disease (GOLD). Available from: https://goldcopd.org/</a:t>
            </a:r>
          </a:p>
          <a:p>
            <a:pPr marR="0" lvl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zh-CN" sz="1100" dirty="0">
                <a:solidFill>
                  <a:prstClr val="white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6. 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中华医学会呼吸病学分会慢性阻塞性肺疾病学组，等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. 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中华结核和呼吸杂志 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2021,44(3):170-205.</a:t>
            </a:r>
          </a:p>
          <a:p>
            <a:pPr defTabSz="342900">
              <a:defRPr/>
            </a:pPr>
            <a:r>
              <a:rPr lang="en-US" sz="110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7. </a:t>
            </a:r>
            <a:r>
              <a:rPr lang="en-US" altLang="zh-CN" sz="110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Ismaila AS. Adv </a:t>
            </a:r>
            <a:r>
              <a:rPr lang="en-US" altLang="zh-CN" sz="1100" dirty="0" err="1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Ther</a:t>
            </a:r>
            <a:r>
              <a:rPr lang="en-US" altLang="zh-CN" sz="110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. 2022;39(9):3957-3978.</a:t>
            </a:r>
            <a:endParaRPr lang="en-US" sz="110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0815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1A7D9011-5E6A-DD2E-9DAB-8845C23B1EDF}"/>
              </a:ext>
            </a:extLst>
          </p:cNvPr>
          <p:cNvGrpSpPr/>
          <p:nvPr/>
        </p:nvGrpSpPr>
        <p:grpSpPr>
          <a:xfrm>
            <a:off x="1224950" y="-30133"/>
            <a:ext cx="9609827" cy="646097"/>
            <a:chOff x="1224950" y="264034"/>
            <a:chExt cx="9609827" cy="646097"/>
          </a:xfrm>
        </p:grpSpPr>
        <p:sp>
          <p:nvSpPr>
            <p:cNvPr id="3" name="文本框 17">
              <a:extLst>
                <a:ext uri="{FF2B5EF4-FFF2-40B4-BE49-F238E27FC236}">
                  <a16:creationId xmlns:a16="http://schemas.microsoft.com/office/drawing/2014/main" id="{CBC7739E-4D4F-A21E-CBD0-B563B31021B3}"/>
                </a:ext>
              </a:extLst>
            </p:cNvPr>
            <p:cNvSpPr txBox="1"/>
            <p:nvPr/>
          </p:nvSpPr>
          <p:spPr>
            <a:xfrm>
              <a:off x="3305714" y="264034"/>
              <a:ext cx="5448300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000" b="1" i="0" u="none" strike="noStrike" kern="0" cap="none" spc="0" normalizeH="0" baseline="0" noProof="0" dirty="0">
                  <a:ln>
                    <a:gradFill>
                      <a:gsLst>
                        <a:gs pos="0">
                          <a:srgbClr val="E4401D"/>
                        </a:gs>
                        <a:gs pos="88000">
                          <a:srgbClr val="F9C235">
                            <a:alpha val="0"/>
                          </a:srgbClr>
                        </a:gs>
                      </a:gsLst>
                      <a:lin ang="5400000" scaled="1"/>
                    </a:gradFill>
                  </a:ln>
                  <a:solidFill>
                    <a:srgbClr val="630365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  <a:sym typeface="微软雅黑" panose="020B0503020204020204" pitchFamily="34" charset="-122"/>
                </a:rPr>
                <a:t>02</a:t>
              </a:r>
              <a:endParaRPr kumimoji="0" lang="zh-CN" altLang="en-US" sz="2000" b="1" i="0" u="none" strike="noStrike" kern="0" cap="none" spc="0" normalizeH="0" baseline="0" noProof="0" dirty="0">
                <a:ln>
                  <a:gradFill>
                    <a:gsLst>
                      <a:gs pos="0">
                        <a:srgbClr val="E4401D"/>
                      </a:gs>
                      <a:gs pos="88000">
                        <a:srgbClr val="F9C235">
                          <a:alpha val="0"/>
                        </a:srgbClr>
                      </a:gs>
                    </a:gsLst>
                    <a:lin ang="5400000" scaled="1"/>
                  </a:gradFill>
                </a:ln>
                <a:solidFill>
                  <a:srgbClr val="630365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微软雅黑" panose="020B0503020204020204" pitchFamily="34" charset="-122"/>
              </a:endParaRPr>
            </a:p>
          </p:txBody>
        </p:sp>
        <p:grpSp>
          <p:nvGrpSpPr>
            <p:cNvPr id="4" name="组合 3">
              <a:extLst>
                <a:ext uri="{FF2B5EF4-FFF2-40B4-BE49-F238E27FC236}">
                  <a16:creationId xmlns:a16="http://schemas.microsoft.com/office/drawing/2014/main" id="{32BECA9D-47C4-4DA7-EF58-38EC03A895B9}"/>
                </a:ext>
              </a:extLst>
            </p:cNvPr>
            <p:cNvGrpSpPr/>
            <p:nvPr/>
          </p:nvGrpSpPr>
          <p:grpSpPr>
            <a:xfrm>
              <a:off x="1224950" y="602354"/>
              <a:ext cx="9609827" cy="307777"/>
              <a:chOff x="607784" y="3405939"/>
              <a:chExt cx="10976432" cy="307777"/>
            </a:xfrm>
          </p:grpSpPr>
          <p:sp>
            <p:nvSpPr>
              <p:cNvPr id="5" name="文本框 14">
                <a:extLst>
                  <a:ext uri="{FF2B5EF4-FFF2-40B4-BE49-F238E27FC236}">
                    <a16:creationId xmlns:a16="http://schemas.microsoft.com/office/drawing/2014/main" id="{3BDFDEAC-6672-9F7D-79C1-9C11DE1A1467}"/>
                  </a:ext>
                </a:extLst>
              </p:cNvPr>
              <p:cNvSpPr txBox="1"/>
              <p:nvPr/>
            </p:nvSpPr>
            <p:spPr>
              <a:xfrm>
                <a:off x="5611822" y="3405939"/>
                <a:ext cx="1010693" cy="307777"/>
              </a:xfrm>
              <a:prstGeom prst="rect">
                <a:avLst/>
              </a:prstGeom>
              <a:noFill/>
            </p:spPr>
            <p:txBody>
              <a:bodyPr wrap="none" lIns="0" tIns="0" rIns="0" bIns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zh-CN" altLang="en-US" sz="2000" b="1" i="0" u="none" strike="noStrike" kern="0" cap="none" spc="300" normalizeH="0" baseline="0" noProof="0" dirty="0">
                    <a:ln>
                      <a:noFill/>
                    </a:ln>
                    <a:solidFill>
                      <a:srgbClr val="630365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微软雅黑" panose="020B0503020204020204" pitchFamily="34" charset="-122"/>
                    <a:cs typeface="Times New Roman" panose="02020603050405020304" pitchFamily="18" charset="0"/>
                    <a:sym typeface="微软雅黑" panose="020B0503020204020204" pitchFamily="34" charset="-122"/>
                  </a:rPr>
                  <a:t>安全性</a:t>
                </a:r>
              </a:p>
            </p:txBody>
          </p:sp>
          <p:cxnSp>
            <p:nvCxnSpPr>
              <p:cNvPr id="6" name="直接连接符 18">
                <a:extLst>
                  <a:ext uri="{FF2B5EF4-FFF2-40B4-BE49-F238E27FC236}">
                    <a16:creationId xmlns:a16="http://schemas.microsoft.com/office/drawing/2014/main" id="{DAB41824-4466-ED3C-DC1C-C173C238E8A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506916" y="3452239"/>
                <a:ext cx="3077300" cy="0"/>
              </a:xfrm>
              <a:prstGeom prst="line">
                <a:avLst/>
              </a:prstGeom>
              <a:noFill/>
              <a:ln w="15875" cap="flat" cmpd="sng" algn="ctr">
                <a:solidFill>
                  <a:srgbClr val="612166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7" name="直接连接符 19">
                <a:extLst>
                  <a:ext uri="{FF2B5EF4-FFF2-40B4-BE49-F238E27FC236}">
                    <a16:creationId xmlns:a16="http://schemas.microsoft.com/office/drawing/2014/main" id="{BCFD989D-3C0B-012E-F1E8-5F8088B5B1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784" y="3452239"/>
                <a:ext cx="2929046" cy="0"/>
              </a:xfrm>
              <a:prstGeom prst="line">
                <a:avLst/>
              </a:prstGeom>
              <a:noFill/>
              <a:ln w="15875" cap="flat" cmpd="sng" algn="ctr">
                <a:solidFill>
                  <a:srgbClr val="612166"/>
                </a:solidFill>
                <a:prstDash val="solid"/>
                <a:miter lim="800000"/>
              </a:ln>
              <a:effectLst/>
            </p:spPr>
          </p:cxnSp>
        </p:grpSp>
      </p:grpSp>
      <p:sp>
        <p:nvSpPr>
          <p:cNvPr id="8" name="灯片编号占位符 2">
            <a:extLst>
              <a:ext uri="{FF2B5EF4-FFF2-40B4-BE49-F238E27FC236}">
                <a16:creationId xmlns:a16="http://schemas.microsoft.com/office/drawing/2014/main" id="{E2DB5AC3-0883-1B92-A1B2-754C7A282C23}"/>
              </a:ext>
            </a:extLst>
          </p:cNvPr>
          <p:cNvSpPr txBox="1">
            <a:spLocks/>
          </p:cNvSpPr>
          <p:nvPr/>
        </p:nvSpPr>
        <p:spPr>
          <a:xfrm>
            <a:off x="9165772" y="22659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fld id="{C04E2017-3AF6-9241-96CC-A479AC85056C}" type="slidenum">
              <a:rPr kumimoji="1" lang="zh-CN" altLang="en-US" sz="1200" b="1" smtClean="0">
                <a:solidFill>
                  <a:prstClr val="black"/>
                </a:solidFill>
                <a:latin typeface="Arial" panose="020B0604020202020204" pitchFamily="34" charset="0"/>
                <a:ea typeface="Microsoft YaHei" panose="020B0503020204020204" pitchFamily="34" charset="-122"/>
              </a:rPr>
              <a:pPr algn="r">
                <a:defRPr/>
              </a:pPr>
              <a:t>5</a:t>
            </a:fld>
            <a:endParaRPr kumimoji="1" lang="zh-CN" altLang="en-US" sz="1200" b="1">
              <a:solidFill>
                <a:prstClr val="black"/>
              </a:solidFill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graphicFrame>
        <p:nvGraphicFramePr>
          <p:cNvPr id="9" name="表格 2">
            <a:extLst>
              <a:ext uri="{FF2B5EF4-FFF2-40B4-BE49-F238E27FC236}">
                <a16:creationId xmlns:a16="http://schemas.microsoft.com/office/drawing/2014/main" id="{2172ECD6-B72C-CBE9-34D9-0F7B52D329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9961658"/>
              </p:ext>
            </p:extLst>
          </p:nvPr>
        </p:nvGraphicFramePr>
        <p:xfrm>
          <a:off x="250258" y="1000584"/>
          <a:ext cx="11829448" cy="3850547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724293">
                  <a:extLst>
                    <a:ext uri="{9D8B030D-6E8A-4147-A177-3AD203B41FA5}">
                      <a16:colId xmlns:a16="http://schemas.microsoft.com/office/drawing/2014/main" val="592985242"/>
                    </a:ext>
                  </a:extLst>
                </a:gridCol>
                <a:gridCol w="10105155">
                  <a:extLst>
                    <a:ext uri="{9D8B030D-6E8A-4147-A177-3AD203B41FA5}">
                      <a16:colId xmlns:a16="http://schemas.microsoft.com/office/drawing/2014/main" val="2319469193"/>
                    </a:ext>
                  </a:extLst>
                </a:gridCol>
              </a:tblGrid>
              <a:tr h="1135446">
                <a:tc>
                  <a:txBody>
                    <a:bodyPr/>
                    <a:lstStyle/>
                    <a:p>
                      <a:r>
                        <a:rPr lang="zh-CN" alt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说明书收载的安全性信息</a:t>
                      </a:r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说明书中最常见不良反应是鼻咽炎（</a:t>
                      </a:r>
                      <a:r>
                        <a:rPr lang="en-US" altLang="zh-CN" sz="20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7%</a:t>
                      </a:r>
                      <a:r>
                        <a:rPr lang="zh-CN" altLang="en-US" sz="20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）、头痛（</a:t>
                      </a:r>
                      <a:r>
                        <a:rPr lang="en-US" altLang="zh-CN" sz="20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5%</a:t>
                      </a:r>
                      <a:r>
                        <a:rPr lang="zh-CN" altLang="en-US" sz="20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）和上呼吸道感染（</a:t>
                      </a:r>
                      <a:r>
                        <a:rPr lang="en-US" altLang="zh-CN" sz="20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2%</a:t>
                      </a:r>
                      <a:r>
                        <a:rPr lang="zh-CN" altLang="en-US" sz="20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）</a:t>
                      </a:r>
                      <a:r>
                        <a:rPr lang="en-US" altLang="zh-CN" sz="2000" baseline="300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CN" altLang="en-US" sz="20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2417158"/>
                  </a:ext>
                </a:extLst>
              </a:tr>
              <a:tr h="1383214">
                <a:tc>
                  <a:txBody>
                    <a:bodyPr/>
                    <a:lstStyle/>
                    <a:p>
                      <a:r>
                        <a:rPr lang="zh-CN" alt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国内外不良反应发生情况</a:t>
                      </a:r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0" lang="zh-CN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目前已上市国家尚</a:t>
                      </a:r>
                      <a:r>
                        <a:rPr lang="zh-CN" altLang="en-US" sz="2400" b="1" dirty="0">
                          <a:solidFill>
                            <a:srgbClr val="630365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无任何安全性警告、黑框警告及因安全性问题撤市</a:t>
                      </a:r>
                      <a:r>
                        <a:rPr kumimoji="0" lang="zh-CN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信息</a:t>
                      </a:r>
                      <a:r>
                        <a:rPr kumimoji="0" lang="zh-CN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。</a:t>
                      </a:r>
                      <a:endParaRPr lang="en-US" sz="2000" dirty="0"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6506385"/>
                  </a:ext>
                </a:extLst>
              </a:tr>
              <a:tr h="1331887">
                <a:tc>
                  <a:txBody>
                    <a:bodyPr/>
                    <a:lstStyle/>
                    <a:p>
                      <a:r>
                        <a:rPr lang="zh-CN" altLang="en-US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临床试验中安全性方面优势</a:t>
                      </a:r>
                      <a:endParaRPr lang="en-US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  <a:defRPr/>
                      </a:pPr>
                      <a:r>
                        <a:rPr kumimoji="0" lang="zh-CN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相比</a:t>
                      </a:r>
                      <a:r>
                        <a:rPr kumimoji="0" lang="en-US" altLang="zh-CN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ICS/LABA</a:t>
                      </a:r>
                      <a:r>
                        <a:rPr kumimoji="0" lang="zh-CN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两联制剂（布地奈德福莫特罗）</a:t>
                      </a:r>
                      <a:r>
                        <a:rPr lang="zh-CN" altLang="en-US" sz="20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不良反应发生率</a:t>
                      </a:r>
                      <a:r>
                        <a:rPr lang="zh-CN" altLang="en-US" sz="2400" b="1" kern="1200" dirty="0">
                          <a:solidFill>
                            <a:srgbClr val="630365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相当</a:t>
                      </a:r>
                      <a:r>
                        <a:rPr lang="en-US" altLang="zh-CN" sz="2400" b="1" kern="1200" baseline="30000" dirty="0">
                          <a:solidFill>
                            <a:srgbClr val="630365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zh-CN" altLang="en-US" sz="2000" b="1" dirty="0">
                          <a:solidFill>
                            <a:srgbClr val="612166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。</a:t>
                      </a:r>
                      <a:endParaRPr lang="en-US" altLang="zh-CN" sz="2000" b="1" dirty="0">
                        <a:solidFill>
                          <a:srgbClr val="612166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8553783"/>
                  </a:ext>
                </a:extLst>
              </a:tr>
            </a:tbl>
          </a:graphicData>
        </a:graphic>
      </p:graphicFrame>
      <p:sp>
        <p:nvSpPr>
          <p:cNvPr id="10" name="文本框 9">
            <a:extLst>
              <a:ext uri="{FF2B5EF4-FFF2-40B4-BE49-F238E27FC236}">
                <a16:creationId xmlns:a16="http://schemas.microsoft.com/office/drawing/2014/main" id="{235442C4-05D8-76DD-A0D2-5FCE6E09F3C9}"/>
              </a:ext>
            </a:extLst>
          </p:cNvPr>
          <p:cNvSpPr txBox="1"/>
          <p:nvPr/>
        </p:nvSpPr>
        <p:spPr>
          <a:xfrm>
            <a:off x="101639" y="6149703"/>
            <a:ext cx="7812275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1.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氟替美维吸入粉雾剂说明书。</a:t>
            </a:r>
            <a:endParaRPr kumimoji="0" lang="en-US" altLang="zh-CN" sz="11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2.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Panettieri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RA et al. International Journal of Chronic Obstructive Pulmonary Disease 2022:17 2043–2052</a:t>
            </a:r>
          </a:p>
        </p:txBody>
      </p:sp>
    </p:spTree>
    <p:extLst>
      <p:ext uri="{BB962C8B-B14F-4D97-AF65-F5344CB8AC3E}">
        <p14:creationId xmlns:p14="http://schemas.microsoft.com/office/powerpoint/2010/main" val="876639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A9E017D0-9C8F-A377-C4C1-283F0F7B57A0}"/>
              </a:ext>
            </a:extLst>
          </p:cNvPr>
          <p:cNvSpPr/>
          <p:nvPr/>
        </p:nvSpPr>
        <p:spPr>
          <a:xfrm>
            <a:off x="228601" y="1306766"/>
            <a:ext cx="11734797" cy="3014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8DBC2E9E-F0CF-3CF2-E96A-F7226E79A03E}"/>
              </a:ext>
            </a:extLst>
          </p:cNvPr>
          <p:cNvSpPr/>
          <p:nvPr/>
        </p:nvSpPr>
        <p:spPr bwMode="auto">
          <a:xfrm>
            <a:off x="228601" y="4524812"/>
            <a:ext cx="11734797" cy="123104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  <a:effectLst>
            <a:outerShdw blurRad="40000" dist="23000" dir="5400000" sx="1000" sy="1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0" bIns="72000" numCol="1" spcCol="0" rtlCol="0" fromWordArt="0" anchor="t" anchorCtr="0" forceAA="0" compatLnSpc="1">
            <a:noAutofit/>
          </a:bodyPr>
          <a:lstStyle/>
          <a:p>
            <a:pPr algn="l" eaLnBrk="0" hangingPunct="0">
              <a:lnSpc>
                <a:spcPct val="120000"/>
              </a:lnSpc>
              <a:buClr>
                <a:schemeClr val="bg1"/>
              </a:buClr>
            </a:pPr>
            <a:endParaRPr lang="en-US" sz="1200" kern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CF3B0B07-339A-5545-4858-F11EEE7CCAA4}"/>
              </a:ext>
            </a:extLst>
          </p:cNvPr>
          <p:cNvSpPr txBox="1">
            <a:spLocks/>
          </p:cNvSpPr>
          <p:nvPr/>
        </p:nvSpPr>
        <p:spPr>
          <a:xfrm>
            <a:off x="3256779" y="646618"/>
            <a:ext cx="6905088" cy="6985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sz="3200" b="1" kern="1200">
                <a:solidFill>
                  <a:srgbClr val="612166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43F1C"/>
              </a:buClr>
              <a:buSzPct val="100000"/>
              <a:buFontTx/>
              <a:buNone/>
              <a:tabLst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国内外权威指南均</a:t>
            </a:r>
            <a:r>
              <a:rPr lang="zh-CN" altLang="en-US" sz="2800" dirty="0">
                <a:solidFill>
                  <a:srgbClr val="630365"/>
                </a:solidFill>
                <a:cs typeface="+mj-cs"/>
              </a:rPr>
              <a:t>推荐三联治疗</a:t>
            </a: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用于慢阻肺</a:t>
            </a:r>
            <a:r>
              <a:rPr lang="zh-CN" altLang="en-US" sz="2000" kern="1200" dirty="0">
                <a:solidFill>
                  <a:srgbClr val="262626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病</a:t>
            </a: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治疗</a:t>
            </a:r>
          </a:p>
        </p:txBody>
      </p:sp>
      <p:sp>
        <p:nvSpPr>
          <p:cNvPr id="5" name="文本占位符 15">
            <a:extLst>
              <a:ext uri="{FF2B5EF4-FFF2-40B4-BE49-F238E27FC236}">
                <a16:creationId xmlns:a16="http://schemas.microsoft.com/office/drawing/2014/main" id="{D86DEFE1-6E22-3DB9-6578-0060F2C6EDEC}"/>
              </a:ext>
            </a:extLst>
          </p:cNvPr>
          <p:cNvSpPr txBox="1"/>
          <p:nvPr/>
        </p:nvSpPr>
        <p:spPr>
          <a:xfrm>
            <a:off x="2169974" y="481473"/>
            <a:ext cx="8040828" cy="698500"/>
          </a:xfrm>
          <a:prstGeom prst="rect">
            <a:avLst/>
          </a:prstGeom>
        </p:spPr>
        <p:txBody>
          <a:bodyPr lIns="0" rIns="0"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sz="2400" b="1" kern="1200">
                <a:solidFill>
                  <a:srgbClr val="C1056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1" i="0" u="none" strike="noStrike" kern="1200" cap="none" spc="0" normalizeH="0" baseline="0" noProof="0">
              <a:ln>
                <a:noFill/>
              </a:ln>
              <a:solidFill>
                <a:srgbClr val="C10562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grpSp>
        <p:nvGrpSpPr>
          <p:cNvPr id="6" name="Group 2">
            <a:extLst>
              <a:ext uri="{FF2B5EF4-FFF2-40B4-BE49-F238E27FC236}">
                <a16:creationId xmlns:a16="http://schemas.microsoft.com/office/drawing/2014/main" id="{F8A971C4-F2ED-97D3-1035-BA5B74519F57}"/>
              </a:ext>
            </a:extLst>
          </p:cNvPr>
          <p:cNvGrpSpPr/>
          <p:nvPr/>
        </p:nvGrpSpPr>
        <p:grpSpPr>
          <a:xfrm>
            <a:off x="1224950" y="-30133"/>
            <a:ext cx="9609827" cy="646097"/>
            <a:chOff x="1224950" y="264034"/>
            <a:chExt cx="9609827" cy="646097"/>
          </a:xfrm>
        </p:grpSpPr>
        <p:sp>
          <p:nvSpPr>
            <p:cNvPr id="7" name="文本框 17">
              <a:extLst>
                <a:ext uri="{FF2B5EF4-FFF2-40B4-BE49-F238E27FC236}">
                  <a16:creationId xmlns:a16="http://schemas.microsoft.com/office/drawing/2014/main" id="{38D766C5-2D47-B745-21EF-239E5A9A9386}"/>
                </a:ext>
              </a:extLst>
            </p:cNvPr>
            <p:cNvSpPr txBox="1"/>
            <p:nvPr/>
          </p:nvSpPr>
          <p:spPr>
            <a:xfrm>
              <a:off x="3305714" y="264034"/>
              <a:ext cx="5448300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000" b="1" i="0" u="none" strike="noStrike" kern="0" cap="none" spc="0" normalizeH="0" baseline="0" noProof="0" dirty="0">
                  <a:ln>
                    <a:gradFill>
                      <a:gsLst>
                        <a:gs pos="0">
                          <a:srgbClr val="E4401D"/>
                        </a:gs>
                        <a:gs pos="88000">
                          <a:srgbClr val="F9C235">
                            <a:alpha val="0"/>
                          </a:srgbClr>
                        </a:gs>
                      </a:gsLst>
                      <a:lin ang="5400000" scaled="1"/>
                    </a:gradFill>
                  </a:ln>
                  <a:solidFill>
                    <a:srgbClr val="630365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Helvetica"/>
                  <a:sym typeface="微软雅黑" panose="020B0503020204020204" pitchFamily="34" charset="-122"/>
                </a:rPr>
                <a:t>03</a:t>
              </a:r>
              <a:endParaRPr kumimoji="0" lang="zh-CN" altLang="en-US" sz="2000" b="1" i="0" u="none" strike="noStrike" kern="0" cap="none" spc="0" normalizeH="0" baseline="0" noProof="0" dirty="0">
                <a:ln>
                  <a:gradFill>
                    <a:gsLst>
                      <a:gs pos="0">
                        <a:srgbClr val="E4401D"/>
                      </a:gs>
                      <a:gs pos="88000">
                        <a:srgbClr val="F9C235">
                          <a:alpha val="0"/>
                        </a:srgbClr>
                      </a:gs>
                    </a:gsLst>
                    <a:lin ang="5400000" scaled="1"/>
                  </a:gradFill>
                </a:ln>
                <a:solidFill>
                  <a:srgbClr val="630365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Helvetica"/>
                <a:sym typeface="微软雅黑" panose="020B0503020204020204" pitchFamily="34" charset="-122"/>
              </a:endParaRPr>
            </a:p>
          </p:txBody>
        </p:sp>
        <p:grpSp>
          <p:nvGrpSpPr>
            <p:cNvPr id="8" name="组合 7">
              <a:extLst>
                <a:ext uri="{FF2B5EF4-FFF2-40B4-BE49-F238E27FC236}">
                  <a16:creationId xmlns:a16="http://schemas.microsoft.com/office/drawing/2014/main" id="{FEEBBA40-826F-5019-87F5-FFE4C35F10B1}"/>
                </a:ext>
              </a:extLst>
            </p:cNvPr>
            <p:cNvGrpSpPr/>
            <p:nvPr/>
          </p:nvGrpSpPr>
          <p:grpSpPr>
            <a:xfrm>
              <a:off x="1224950" y="602354"/>
              <a:ext cx="9609827" cy="307777"/>
              <a:chOff x="607784" y="3405939"/>
              <a:chExt cx="10976432" cy="307777"/>
            </a:xfrm>
          </p:grpSpPr>
          <p:sp>
            <p:nvSpPr>
              <p:cNvPr id="9" name="文本框 14">
                <a:extLst>
                  <a:ext uri="{FF2B5EF4-FFF2-40B4-BE49-F238E27FC236}">
                    <a16:creationId xmlns:a16="http://schemas.microsoft.com/office/drawing/2014/main" id="{19BE003A-DC5D-7013-7E4A-63C62D57E751}"/>
                  </a:ext>
                </a:extLst>
              </p:cNvPr>
              <p:cNvSpPr txBox="1"/>
              <p:nvPr/>
            </p:nvSpPr>
            <p:spPr>
              <a:xfrm>
                <a:off x="5209010" y="3405939"/>
                <a:ext cx="1816318" cy="307777"/>
              </a:xfrm>
              <a:prstGeom prst="rect">
                <a:avLst/>
              </a:prstGeom>
              <a:noFill/>
            </p:spPr>
            <p:txBody>
              <a:bodyPr wrap="none" lIns="0" tIns="0" rIns="0" bIns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zh-CN" altLang="en-US" sz="2000" b="1" i="0" u="none" strike="noStrike" kern="0" cap="none" spc="300" normalizeH="0" baseline="0" noProof="0" dirty="0">
                    <a:ln>
                      <a:noFill/>
                    </a:ln>
                    <a:solidFill>
                      <a:srgbClr val="630365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Helvetica"/>
                    <a:sym typeface="微软雅黑" panose="020B0503020204020204" pitchFamily="34" charset="-122"/>
                  </a:rPr>
                  <a:t>有效性</a:t>
                </a:r>
                <a:r>
                  <a:rPr kumimoji="0" lang="en-US" altLang="zh-CN" sz="2000" b="1" i="0" u="none" strike="noStrike" kern="0" cap="none" spc="300" normalizeH="0" baseline="0" noProof="0" dirty="0">
                    <a:ln>
                      <a:noFill/>
                    </a:ln>
                    <a:solidFill>
                      <a:srgbClr val="630365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Helvetica"/>
                    <a:sym typeface="微软雅黑" panose="020B0503020204020204" pitchFamily="34" charset="-122"/>
                  </a:rPr>
                  <a:t>-1/2</a:t>
                </a:r>
                <a:endParaRPr kumimoji="0" lang="zh-CN" altLang="en-US" sz="2000" b="1" i="0" u="none" strike="noStrike" kern="0" cap="none" spc="300" normalizeH="0" baseline="0" noProof="0" dirty="0">
                  <a:ln>
                    <a:noFill/>
                  </a:ln>
                  <a:solidFill>
                    <a:srgbClr val="630365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Helvetica"/>
                  <a:sym typeface="微软雅黑" panose="020B0503020204020204" pitchFamily="34" charset="-122"/>
                </a:endParaRPr>
              </a:p>
            </p:txBody>
          </p:sp>
          <p:cxnSp>
            <p:nvCxnSpPr>
              <p:cNvPr id="10" name="直接连接符 18">
                <a:extLst>
                  <a:ext uri="{FF2B5EF4-FFF2-40B4-BE49-F238E27FC236}">
                    <a16:creationId xmlns:a16="http://schemas.microsoft.com/office/drawing/2014/main" id="{4A175A30-D958-74DF-488E-A3296841724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506916" y="3452239"/>
                <a:ext cx="3077300" cy="0"/>
              </a:xfrm>
              <a:prstGeom prst="line">
                <a:avLst/>
              </a:prstGeom>
              <a:noFill/>
              <a:ln w="15875" cap="flat" cmpd="sng" algn="ctr">
                <a:solidFill>
                  <a:srgbClr val="612166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11" name="直接连接符 19">
                <a:extLst>
                  <a:ext uri="{FF2B5EF4-FFF2-40B4-BE49-F238E27FC236}">
                    <a16:creationId xmlns:a16="http://schemas.microsoft.com/office/drawing/2014/main" id="{99B8044B-32FE-65BB-C112-1845213C105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784" y="3452239"/>
                <a:ext cx="2929046" cy="0"/>
              </a:xfrm>
              <a:prstGeom prst="line">
                <a:avLst/>
              </a:prstGeom>
              <a:noFill/>
              <a:ln w="15875" cap="flat" cmpd="sng" algn="ctr">
                <a:solidFill>
                  <a:srgbClr val="612166"/>
                </a:solidFill>
                <a:prstDash val="solid"/>
                <a:miter lim="800000"/>
              </a:ln>
              <a:effectLst/>
            </p:spPr>
          </p:cxnSp>
        </p:grpSp>
      </p:grpSp>
      <p:sp>
        <p:nvSpPr>
          <p:cNvPr id="12" name="标题 1">
            <a:extLst>
              <a:ext uri="{FF2B5EF4-FFF2-40B4-BE49-F238E27FC236}">
                <a16:creationId xmlns:a16="http://schemas.microsoft.com/office/drawing/2014/main" id="{44762E83-DED2-AEC2-9D15-D6C544562144}"/>
              </a:ext>
            </a:extLst>
          </p:cNvPr>
          <p:cNvSpPr txBox="1">
            <a:spLocks/>
          </p:cNvSpPr>
          <p:nvPr/>
        </p:nvSpPr>
        <p:spPr>
          <a:xfrm>
            <a:off x="7749680" y="1936053"/>
            <a:ext cx="2972864" cy="430887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1219170"/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2021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年版中国慢阻肺病指南</a:t>
            </a:r>
            <a:r>
              <a:rPr lang="en-US" altLang="zh-CN" sz="1600" b="1" baseline="30000" dirty="0"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</a:t>
            </a:r>
            <a:endParaRPr lang="zh-CN" altLang="en-US" sz="1600" b="1" baseline="30000" dirty="0"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+mn-lt"/>
            </a:endParaRPr>
          </a:p>
        </p:txBody>
      </p:sp>
      <p:pic>
        <p:nvPicPr>
          <p:cNvPr id="13" name="Picture 59">
            <a:extLst>
              <a:ext uri="{FF2B5EF4-FFF2-40B4-BE49-F238E27FC236}">
                <a16:creationId xmlns:a16="http://schemas.microsoft.com/office/drawing/2014/main" id="{0EFA62E0-8DC9-93A3-43E0-E95A93CB42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9462" y="0"/>
            <a:ext cx="1762538" cy="995868"/>
          </a:xfrm>
          <a:prstGeom prst="rect">
            <a:avLst/>
          </a:prstGeom>
        </p:spPr>
      </p:pic>
      <p:sp>
        <p:nvSpPr>
          <p:cNvPr id="14" name="标题 1">
            <a:extLst>
              <a:ext uri="{FF2B5EF4-FFF2-40B4-BE49-F238E27FC236}">
                <a16:creationId xmlns:a16="http://schemas.microsoft.com/office/drawing/2014/main" id="{A6C33C6A-2589-2B1C-CDC8-00C0ADFCFD91}"/>
              </a:ext>
            </a:extLst>
          </p:cNvPr>
          <p:cNvSpPr txBox="1">
            <a:spLocks/>
          </p:cNvSpPr>
          <p:nvPr/>
        </p:nvSpPr>
        <p:spPr>
          <a:xfrm>
            <a:off x="1084909" y="1889873"/>
            <a:ext cx="4343740" cy="430887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121917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2024</a:t>
            </a:r>
            <a:r>
              <a:rPr kumimoji="0" lang="zh-CN" altLang="en-US" sz="16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版慢性阻塞性肺疾病全球倡议 </a:t>
            </a:r>
            <a:r>
              <a:rPr kumimoji="0" lang="en-US" altLang="zh-CN" sz="16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(GOLD)</a:t>
            </a:r>
            <a:r>
              <a:rPr kumimoji="0" lang="en-US" altLang="zh-CN" sz="1600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1</a:t>
            </a:r>
            <a:endParaRPr kumimoji="0" lang="zh-CN" altLang="en-US" sz="1600" i="0" u="none" strike="noStrike" kern="1200" cap="none" spc="0" normalizeH="0" baseline="300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j-cs"/>
              <a:sym typeface="+mn-lt"/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3FCBA762-74CD-1DB2-8E1A-3850BD0C44CA}"/>
              </a:ext>
            </a:extLst>
          </p:cNvPr>
          <p:cNvSpPr txBox="1"/>
          <p:nvPr/>
        </p:nvSpPr>
        <p:spPr>
          <a:xfrm>
            <a:off x="414301" y="2368035"/>
            <a:ext cx="6002714" cy="18950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630365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ICS/LABA/LAMA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630365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作为稳定期初始治疗推荐之一</a:t>
            </a:r>
            <a:endParaRPr kumimoji="0" lang="en-US" altLang="zh-CN" sz="1600" b="1" i="0" u="none" strike="noStrike" kern="1200" cap="none" spc="0" normalizeH="0" baseline="0" noProof="0" dirty="0">
              <a:ln>
                <a:noFill/>
              </a:ln>
              <a:solidFill>
                <a:srgbClr val="630365"/>
              </a:solidFill>
              <a:effectLst/>
              <a:uLnTx/>
              <a:uFillTx/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ICS/LABA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不再单独作为慢阻肺病治疗药物推荐；如有</a:t>
            </a: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ICS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使用指征，因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ICS/LABA/LAMA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治疗被证明优于</a:t>
            </a: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ICS</a:t>
            </a:r>
            <a:r>
              <a:rPr lang="en-US" altLang="zh-CN" sz="1600" dirty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/</a:t>
            </a: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LABA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，可优先选用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ICS/LABA/LAMA</a:t>
            </a:r>
            <a:r>
              <a:rPr lang="zh-CN" alt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治疗</a:t>
            </a:r>
            <a:endParaRPr lang="en-US" altLang="zh-CN" sz="1600" dirty="0">
              <a:solidFill>
                <a:prstClr val="black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ICS/LABA/LAMA</a:t>
            </a:r>
            <a:r>
              <a:rPr lang="zh-CN" alt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能够降低病死率，达成慢阻肺病长期管理目标</a:t>
            </a:r>
            <a:endParaRPr lang="en-US" altLang="zh-CN" sz="1600" dirty="0">
              <a:solidFill>
                <a:prstClr val="black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6" name="灯片编号占位符 2">
            <a:extLst>
              <a:ext uri="{FF2B5EF4-FFF2-40B4-BE49-F238E27FC236}">
                <a16:creationId xmlns:a16="http://schemas.microsoft.com/office/drawing/2014/main" id="{932F6887-1AF0-438D-F48F-C6828D89C912}"/>
              </a:ext>
            </a:extLst>
          </p:cNvPr>
          <p:cNvSpPr txBox="1">
            <a:spLocks/>
          </p:cNvSpPr>
          <p:nvPr/>
        </p:nvSpPr>
        <p:spPr>
          <a:xfrm>
            <a:off x="9133690" y="66172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fld id="{C04E2017-3AF6-9241-96CC-A479AC85056C}" type="slidenum">
              <a:rPr kumimoji="1" lang="zh-CN" altLang="en-US" sz="1200" b="1" smtClean="0">
                <a:solidFill>
                  <a:prstClr val="black"/>
                </a:solidFill>
                <a:latin typeface="Arial" panose="020B0604020202020204" pitchFamily="34" charset="0"/>
                <a:ea typeface="Microsoft YaHei" panose="020B0503020204020204" pitchFamily="34" charset="-122"/>
              </a:rPr>
              <a:pPr algn="r">
                <a:defRPr/>
              </a:pPr>
              <a:t>6</a:t>
            </a:fld>
            <a:endParaRPr kumimoji="1" lang="zh-CN" altLang="en-US" sz="1200" b="1">
              <a:solidFill>
                <a:prstClr val="black"/>
              </a:solidFill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sp>
        <p:nvSpPr>
          <p:cNvPr id="17" name="文本框 63">
            <a:extLst>
              <a:ext uri="{FF2B5EF4-FFF2-40B4-BE49-F238E27FC236}">
                <a16:creationId xmlns:a16="http://schemas.microsoft.com/office/drawing/2014/main" id="{DB293426-C41F-1AD6-91A0-72344D16AA75}"/>
              </a:ext>
            </a:extLst>
          </p:cNvPr>
          <p:cNvSpPr txBox="1"/>
          <p:nvPr/>
        </p:nvSpPr>
        <p:spPr>
          <a:xfrm>
            <a:off x="6669587" y="2519311"/>
            <a:ext cx="5108112" cy="11567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630365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ICS/LABA/LAMA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630365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作为稳定期初始治疗推荐之一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ICS/LABA/LAMA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可以降低慢阻肺病患者的急性加重风险，改善症状，降低全因死亡率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12FE3C3C-05E4-85DF-75EC-7179FCB80CB8}"/>
              </a:ext>
            </a:extLst>
          </p:cNvPr>
          <p:cNvSpPr txBox="1"/>
          <p:nvPr/>
        </p:nvSpPr>
        <p:spPr>
          <a:xfrm>
            <a:off x="2889108" y="4656302"/>
            <a:ext cx="6635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国家药品审批中心</a:t>
            </a:r>
            <a:r>
              <a:rPr kumimoji="0" lang="en-US" altLang="zh-CN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《</a:t>
            </a:r>
            <a:r>
              <a:rPr kumimoji="0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技术审批报告</a:t>
            </a:r>
            <a:r>
              <a:rPr kumimoji="0" lang="en-US" altLang="zh-CN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》</a:t>
            </a:r>
            <a:r>
              <a:rPr kumimoji="0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中关于本药品有效性的描述</a:t>
            </a:r>
            <a:endParaRPr kumimoji="0" lang="en-US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CA71BCDF-707B-5950-9825-771B28D2CAB1}"/>
              </a:ext>
            </a:extLst>
          </p:cNvPr>
          <p:cNvSpPr txBox="1"/>
          <p:nvPr/>
        </p:nvSpPr>
        <p:spPr>
          <a:xfrm>
            <a:off x="403304" y="5134176"/>
            <a:ext cx="11560095" cy="4177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0" lang="zh-CN" altLang="en-US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经风险效益评估，支持本品进口用于慢性阻塞性肺疾病（</a:t>
            </a:r>
            <a:r>
              <a:rPr kumimoji="0" lang="en-US" altLang="zh-CN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COPD</a:t>
            </a:r>
            <a:r>
              <a:rPr kumimoji="0" lang="zh-CN" altLang="en-US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）患者的维持治疗。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" name="Picture 6">
            <a:extLst>
              <a:ext uri="{FF2B5EF4-FFF2-40B4-BE49-F238E27FC236}">
                <a16:creationId xmlns:a16="http://schemas.microsoft.com/office/drawing/2014/main" id="{0A6587B4-B41A-C6C5-303B-2BBEB6C9177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9365" t="3740" r="30477" b="928"/>
          <a:stretch/>
        </p:blipFill>
        <p:spPr>
          <a:xfrm>
            <a:off x="2677353" y="1306766"/>
            <a:ext cx="628361" cy="628143"/>
          </a:xfrm>
          <a:prstGeom prst="ellipse">
            <a:avLst/>
          </a:prstGeom>
        </p:spPr>
      </p:pic>
      <p:pic>
        <p:nvPicPr>
          <p:cNvPr id="21" name="图片 20">
            <a:extLst>
              <a:ext uri="{FF2B5EF4-FFF2-40B4-BE49-F238E27FC236}">
                <a16:creationId xmlns:a16="http://schemas.microsoft.com/office/drawing/2014/main" id="{69EF3557-18FE-21B9-0F41-51C7D5B014C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6288" y="1347017"/>
            <a:ext cx="675523" cy="675523"/>
          </a:xfrm>
          <a:prstGeom prst="ellipse">
            <a:avLst/>
          </a:prstGeom>
        </p:spPr>
      </p:pic>
      <p:sp>
        <p:nvSpPr>
          <p:cNvPr id="22" name="文本框 21">
            <a:extLst>
              <a:ext uri="{FF2B5EF4-FFF2-40B4-BE49-F238E27FC236}">
                <a16:creationId xmlns:a16="http://schemas.microsoft.com/office/drawing/2014/main" id="{70DB9C61-96B6-A3AD-C972-ABB2F46C4A0B}"/>
              </a:ext>
            </a:extLst>
          </p:cNvPr>
          <p:cNvSpPr txBox="1"/>
          <p:nvPr/>
        </p:nvSpPr>
        <p:spPr>
          <a:xfrm>
            <a:off x="228601" y="6161283"/>
            <a:ext cx="7521078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088284"/>
            <a:r>
              <a:rPr lang="en-US" altLang="zh-CN" sz="110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1. </a:t>
            </a:r>
            <a:r>
              <a:rPr lang="en-US" altLang="zh-CN" sz="110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微软雅黑" panose="020B0503020204020204" pitchFamily="34" charset="-122"/>
              </a:rPr>
              <a:t>Global Initiative for Chronic Obstructive Lung Disease (GOLD). Available from: https://goldcopd.org/</a:t>
            </a:r>
            <a:endParaRPr lang="en-US" altLang="zh-CN" sz="110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defTabSz="1088284"/>
            <a:r>
              <a:rPr lang="en-US" altLang="zh-CN" sz="110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2. </a:t>
            </a:r>
            <a:r>
              <a:rPr lang="zh-CN" altLang="en-US" sz="110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中华医学会呼吸病学分会慢性阻塞性肺疾病学组，等</a:t>
            </a:r>
            <a:r>
              <a:rPr lang="en-US" altLang="zh-CN" sz="110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. </a:t>
            </a:r>
            <a:r>
              <a:rPr lang="zh-CN" altLang="en-US" sz="110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中华结核和呼吸杂志 </a:t>
            </a:r>
            <a:r>
              <a:rPr lang="en-US" altLang="zh-CN" sz="110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2021,44(3):170-205.</a:t>
            </a:r>
            <a:r>
              <a:rPr lang="it-IT" altLang="zh-CN" sz="110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. </a:t>
            </a:r>
            <a:endParaRPr lang="en-US" altLang="zh-CN" sz="110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9611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981D31AA-3796-E938-D438-2D7D8CE7B27E}"/>
              </a:ext>
            </a:extLst>
          </p:cNvPr>
          <p:cNvSpPr/>
          <p:nvPr/>
        </p:nvSpPr>
        <p:spPr>
          <a:xfrm>
            <a:off x="4506687" y="1253672"/>
            <a:ext cx="7576456" cy="4138774"/>
          </a:xfrm>
          <a:prstGeom prst="rect">
            <a:avLst/>
          </a:prstGeom>
          <a:solidFill>
            <a:srgbClr val="D0CEC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FE06AD7B-37CA-FE8A-61EF-DBC67967EE3B}"/>
              </a:ext>
            </a:extLst>
          </p:cNvPr>
          <p:cNvSpPr/>
          <p:nvPr/>
        </p:nvSpPr>
        <p:spPr>
          <a:xfrm>
            <a:off x="108857" y="1253672"/>
            <a:ext cx="4289935" cy="413877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文本占位符 1">
            <a:extLst>
              <a:ext uri="{FF2B5EF4-FFF2-40B4-BE49-F238E27FC236}">
                <a16:creationId xmlns:a16="http://schemas.microsoft.com/office/drawing/2014/main" id="{D5427013-8F6E-91D4-DC08-F27902F45586}"/>
              </a:ext>
            </a:extLst>
          </p:cNvPr>
          <p:cNvSpPr txBox="1">
            <a:spLocks/>
          </p:cNvSpPr>
          <p:nvPr/>
        </p:nvSpPr>
        <p:spPr>
          <a:xfrm>
            <a:off x="4560634" y="1204811"/>
            <a:ext cx="7610075" cy="4138774"/>
          </a:xfrm>
          <a:prstGeom prst="rect">
            <a:avLst/>
          </a:prstGeom>
          <a:noFill/>
        </p:spPr>
        <p:txBody>
          <a:bodyPr vert="horz" lIns="0" tIns="45720" rIns="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Tx/>
              <a:buNone/>
              <a:defRPr sz="3200" b="1" kern="1200">
                <a:solidFill>
                  <a:srgbClr val="612166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zh-CN" altLang="en-US" sz="2200" dirty="0">
                <a:solidFill>
                  <a:srgbClr val="63036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本品相比同类药品具有显著的临床优势：</a:t>
            </a:r>
            <a:endParaRPr lang="en-US" altLang="zh-CN" sz="2200" dirty="0">
              <a:solidFill>
                <a:srgbClr val="63036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zh-CN" altLang="en-US" sz="16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相比参照药品 （布地格福），进一步</a:t>
            </a:r>
            <a:r>
              <a:rPr lang="zh-CN" altLang="en-US" sz="2000" b="1" dirty="0">
                <a:solidFill>
                  <a:srgbClr val="630365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显著改善肺功能</a:t>
            </a:r>
            <a:r>
              <a:rPr lang="en-US" altLang="zh-CN" sz="2000" b="1" dirty="0">
                <a:solidFill>
                  <a:srgbClr val="630365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110.77 ml </a:t>
            </a:r>
            <a:r>
              <a:rPr lang="en-US" altLang="zh-CN" sz="2000" dirty="0">
                <a:solidFill>
                  <a:srgbClr val="63036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CN" sz="2000" i="1" dirty="0">
                <a:solidFill>
                  <a:srgbClr val="63036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CN" sz="2000" dirty="0">
                <a:solidFill>
                  <a:srgbClr val="63036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&lt;0.0001)</a:t>
            </a:r>
            <a:r>
              <a:rPr lang="zh-CN" altLang="en-US" sz="2000" b="1" dirty="0">
                <a:solidFill>
                  <a:srgbClr val="630365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，显著</a:t>
            </a:r>
            <a:r>
              <a:rPr lang="zh-CN" altLang="en-US" sz="2000" dirty="0">
                <a:solidFill>
                  <a:srgbClr val="63036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降低急性</a:t>
            </a:r>
            <a:r>
              <a:rPr lang="zh-CN" altLang="en-US" sz="2000" b="1" dirty="0">
                <a:solidFill>
                  <a:srgbClr val="630365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加重发生风险</a:t>
            </a:r>
            <a:r>
              <a:rPr lang="en-US" altLang="zh-CN" sz="2000" dirty="0">
                <a:solidFill>
                  <a:srgbClr val="63036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39% (</a:t>
            </a:r>
            <a:r>
              <a:rPr lang="en-US" altLang="zh-CN" sz="2000" i="1" dirty="0">
                <a:solidFill>
                  <a:srgbClr val="63036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CN" sz="2000" dirty="0">
                <a:solidFill>
                  <a:srgbClr val="63036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=0.0034)</a:t>
            </a:r>
            <a:r>
              <a:rPr lang="en-US" altLang="zh-CN" sz="2000" baseline="30000" dirty="0">
                <a:solidFill>
                  <a:srgbClr val="63036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zh-CN" altLang="en-US" sz="2000" dirty="0">
                <a:solidFill>
                  <a:srgbClr val="63036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CN" sz="2200" dirty="0">
              <a:solidFill>
                <a:srgbClr val="63036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en-US" altLang="zh-CN" sz="2200" dirty="0">
              <a:solidFill>
                <a:srgbClr val="63036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相比</a:t>
            </a: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ICS/LABA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双联药物（布地奈德福莫特罗），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无论患者是否既往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年内发生过急性加重事件，本品均能够显著改善肺功能</a:t>
            </a:r>
            <a:r>
              <a:rPr lang="en-US" altLang="zh-CN" sz="2000" dirty="0">
                <a:solidFill>
                  <a:srgbClr val="63036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CN" sz="2000" i="1" dirty="0">
                <a:solidFill>
                  <a:srgbClr val="63036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CN" sz="2000" dirty="0">
                <a:solidFill>
                  <a:srgbClr val="63036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&lt;0.001) 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和生活质量 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C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&lt;0.05)</a:t>
            </a:r>
            <a:r>
              <a:rPr lang="en-US" altLang="zh-CN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CN" sz="20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zh-CN" altLang="en-US" sz="16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grpSp>
        <p:nvGrpSpPr>
          <p:cNvPr id="5" name="Group 2">
            <a:extLst>
              <a:ext uri="{FF2B5EF4-FFF2-40B4-BE49-F238E27FC236}">
                <a16:creationId xmlns:a16="http://schemas.microsoft.com/office/drawing/2014/main" id="{81BAD7E5-2A33-CE91-8C0B-ECA5E20839EA}"/>
              </a:ext>
            </a:extLst>
          </p:cNvPr>
          <p:cNvGrpSpPr/>
          <p:nvPr/>
        </p:nvGrpSpPr>
        <p:grpSpPr>
          <a:xfrm>
            <a:off x="1254086" y="243280"/>
            <a:ext cx="9609827" cy="625777"/>
            <a:chOff x="1224950" y="264034"/>
            <a:chExt cx="9609827" cy="625777"/>
          </a:xfrm>
        </p:grpSpPr>
        <p:sp>
          <p:nvSpPr>
            <p:cNvPr id="6" name="文本框 17">
              <a:extLst>
                <a:ext uri="{FF2B5EF4-FFF2-40B4-BE49-F238E27FC236}">
                  <a16:creationId xmlns:a16="http://schemas.microsoft.com/office/drawing/2014/main" id="{63A1A9B2-B1B9-0B9F-F151-5D82408F4425}"/>
                </a:ext>
              </a:extLst>
            </p:cNvPr>
            <p:cNvSpPr txBox="1"/>
            <p:nvPr/>
          </p:nvSpPr>
          <p:spPr>
            <a:xfrm>
              <a:off x="3305714" y="264034"/>
              <a:ext cx="5448300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000" b="1" i="0" u="none" strike="noStrike" kern="0" cap="none" spc="0" normalizeH="0" baseline="0" noProof="0" dirty="0">
                  <a:ln>
                    <a:gradFill>
                      <a:gsLst>
                        <a:gs pos="0">
                          <a:srgbClr val="E4401D"/>
                        </a:gs>
                        <a:gs pos="88000">
                          <a:srgbClr val="F9C235">
                            <a:alpha val="0"/>
                          </a:srgbClr>
                        </a:gs>
                      </a:gsLst>
                      <a:lin ang="5400000" scaled="1"/>
                    </a:gradFill>
                  </a:ln>
                  <a:solidFill>
                    <a:srgbClr val="630365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Helvetica"/>
                  <a:sym typeface="微软雅黑" panose="020B0503020204020204" pitchFamily="34" charset="-122"/>
                </a:rPr>
                <a:t>03</a:t>
              </a:r>
              <a:endParaRPr kumimoji="0" lang="zh-CN" altLang="en-US" sz="2000" b="1" i="0" u="none" strike="noStrike" kern="0" cap="none" spc="0" normalizeH="0" baseline="0" noProof="0" dirty="0">
                <a:ln>
                  <a:gradFill>
                    <a:gsLst>
                      <a:gs pos="0">
                        <a:srgbClr val="E4401D"/>
                      </a:gs>
                      <a:gs pos="88000">
                        <a:srgbClr val="F9C235">
                          <a:alpha val="0"/>
                        </a:srgbClr>
                      </a:gs>
                    </a:gsLst>
                    <a:lin ang="5400000" scaled="1"/>
                  </a:gradFill>
                </a:ln>
                <a:solidFill>
                  <a:srgbClr val="630365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Helvetica"/>
                <a:sym typeface="微软雅黑" panose="020B0503020204020204" pitchFamily="34" charset="-122"/>
              </a:endParaRPr>
            </a:p>
          </p:txBody>
        </p:sp>
        <p:grpSp>
          <p:nvGrpSpPr>
            <p:cNvPr id="7" name="组合 6">
              <a:extLst>
                <a:ext uri="{FF2B5EF4-FFF2-40B4-BE49-F238E27FC236}">
                  <a16:creationId xmlns:a16="http://schemas.microsoft.com/office/drawing/2014/main" id="{3C0F6B4D-77DD-BC62-A810-B3D9F969FECC}"/>
                </a:ext>
              </a:extLst>
            </p:cNvPr>
            <p:cNvGrpSpPr/>
            <p:nvPr/>
          </p:nvGrpSpPr>
          <p:grpSpPr>
            <a:xfrm>
              <a:off x="1224950" y="582034"/>
              <a:ext cx="9609827" cy="307777"/>
              <a:chOff x="607784" y="3385619"/>
              <a:chExt cx="10976432" cy="307777"/>
            </a:xfrm>
          </p:grpSpPr>
          <p:sp>
            <p:nvSpPr>
              <p:cNvPr id="8" name="文本框 14">
                <a:extLst>
                  <a:ext uri="{FF2B5EF4-FFF2-40B4-BE49-F238E27FC236}">
                    <a16:creationId xmlns:a16="http://schemas.microsoft.com/office/drawing/2014/main" id="{6F9D90AF-A962-9AB6-3A74-2AB37FCDB824}"/>
                  </a:ext>
                </a:extLst>
              </p:cNvPr>
              <p:cNvSpPr txBox="1"/>
              <p:nvPr/>
            </p:nvSpPr>
            <p:spPr>
              <a:xfrm>
                <a:off x="5209010" y="3385619"/>
                <a:ext cx="1816318" cy="307777"/>
              </a:xfrm>
              <a:prstGeom prst="rect">
                <a:avLst/>
              </a:prstGeom>
              <a:noFill/>
            </p:spPr>
            <p:txBody>
              <a:bodyPr wrap="none" lIns="0" tIns="0" rIns="0" bIns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zh-CN" altLang="en-US" sz="2000" b="1" i="0" u="none" strike="noStrike" kern="0" cap="none" spc="300" normalizeH="0" baseline="0" noProof="0" dirty="0">
                    <a:ln>
                      <a:noFill/>
                    </a:ln>
                    <a:solidFill>
                      <a:srgbClr val="630365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Helvetica"/>
                    <a:sym typeface="微软雅黑" panose="020B0503020204020204" pitchFamily="34" charset="-122"/>
                  </a:rPr>
                  <a:t>有效性</a:t>
                </a:r>
                <a:r>
                  <a:rPr kumimoji="0" lang="en-US" altLang="zh-CN" sz="2000" b="1" i="0" u="none" strike="noStrike" kern="0" cap="none" spc="300" normalizeH="0" baseline="0" noProof="0" dirty="0">
                    <a:ln>
                      <a:noFill/>
                    </a:ln>
                    <a:solidFill>
                      <a:srgbClr val="630365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Helvetica"/>
                    <a:sym typeface="微软雅黑" panose="020B0503020204020204" pitchFamily="34" charset="-122"/>
                  </a:rPr>
                  <a:t>-2/2</a:t>
                </a:r>
                <a:endParaRPr kumimoji="0" lang="zh-CN" altLang="en-US" sz="2000" b="1" i="0" u="none" strike="noStrike" kern="0" cap="none" spc="300" normalizeH="0" baseline="0" noProof="0" dirty="0">
                  <a:ln>
                    <a:noFill/>
                  </a:ln>
                  <a:solidFill>
                    <a:srgbClr val="630365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Helvetica"/>
                  <a:sym typeface="微软雅黑" panose="020B0503020204020204" pitchFamily="34" charset="-122"/>
                </a:endParaRPr>
              </a:p>
            </p:txBody>
          </p:sp>
          <p:cxnSp>
            <p:nvCxnSpPr>
              <p:cNvPr id="9" name="直接连接符 18">
                <a:extLst>
                  <a:ext uri="{FF2B5EF4-FFF2-40B4-BE49-F238E27FC236}">
                    <a16:creationId xmlns:a16="http://schemas.microsoft.com/office/drawing/2014/main" id="{E57182E9-E615-78FF-BA51-A4080C6E158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506916" y="3452239"/>
                <a:ext cx="3077300" cy="0"/>
              </a:xfrm>
              <a:prstGeom prst="line">
                <a:avLst/>
              </a:prstGeom>
              <a:noFill/>
              <a:ln w="15875" cap="flat" cmpd="sng" algn="ctr">
                <a:solidFill>
                  <a:srgbClr val="612166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10" name="直接连接符 19">
                <a:extLst>
                  <a:ext uri="{FF2B5EF4-FFF2-40B4-BE49-F238E27FC236}">
                    <a16:creationId xmlns:a16="http://schemas.microsoft.com/office/drawing/2014/main" id="{ADF5E91A-4173-CAA8-0CA5-31CD6336CF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784" y="3452239"/>
                <a:ext cx="2929046" cy="0"/>
              </a:xfrm>
              <a:prstGeom prst="line">
                <a:avLst/>
              </a:prstGeom>
              <a:noFill/>
              <a:ln w="15875" cap="flat" cmpd="sng" algn="ctr">
                <a:solidFill>
                  <a:srgbClr val="612166"/>
                </a:solidFill>
                <a:prstDash val="solid"/>
                <a:miter lim="800000"/>
              </a:ln>
              <a:effectLst/>
            </p:spPr>
          </p:cxnSp>
        </p:grpSp>
      </p:grpSp>
      <p:sp>
        <p:nvSpPr>
          <p:cNvPr id="11" name="灯片编号占位符 2">
            <a:extLst>
              <a:ext uri="{FF2B5EF4-FFF2-40B4-BE49-F238E27FC236}">
                <a16:creationId xmlns:a16="http://schemas.microsoft.com/office/drawing/2014/main" id="{AEEF4266-D62B-B729-E316-A4E8C6558AC1}"/>
              </a:ext>
            </a:extLst>
          </p:cNvPr>
          <p:cNvSpPr txBox="1">
            <a:spLocks/>
          </p:cNvSpPr>
          <p:nvPr/>
        </p:nvSpPr>
        <p:spPr>
          <a:xfrm>
            <a:off x="9117928" y="71739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fld id="{C04E2017-3AF6-9241-96CC-A479AC85056C}" type="slidenum">
              <a:rPr kumimoji="1" lang="zh-CN" altLang="en-US" sz="1200" b="1" smtClean="0">
                <a:solidFill>
                  <a:prstClr val="black"/>
                </a:solidFill>
                <a:latin typeface="Arial" panose="020B0604020202020204" pitchFamily="34" charset="0"/>
                <a:ea typeface="Microsoft YaHei" panose="020B0503020204020204" pitchFamily="34" charset="-122"/>
              </a:rPr>
              <a:pPr algn="r">
                <a:defRPr/>
              </a:pPr>
              <a:t>7</a:t>
            </a:fld>
            <a:endParaRPr kumimoji="1" lang="zh-CN" altLang="en-US" sz="1200" b="1">
              <a:solidFill>
                <a:prstClr val="black"/>
              </a:solidFill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  <p:sp>
        <p:nvSpPr>
          <p:cNvPr id="12" name="TextBox 4">
            <a:extLst>
              <a:ext uri="{FF2B5EF4-FFF2-40B4-BE49-F238E27FC236}">
                <a16:creationId xmlns:a16="http://schemas.microsoft.com/office/drawing/2014/main" id="{A8DDBC16-1F91-D2C6-8D99-3B0C053111AD}"/>
              </a:ext>
            </a:extLst>
          </p:cNvPr>
          <p:cNvSpPr txBox="1"/>
          <p:nvPr/>
        </p:nvSpPr>
        <p:spPr>
          <a:xfrm>
            <a:off x="54909" y="1507177"/>
            <a:ext cx="4397830" cy="36317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1219170" rtl="0" eaLnBrk="0" fontAlgn="auto" latinLnBrk="0" hangingPunct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>
                <a:srgbClr val="F36633"/>
              </a:buClr>
              <a:buSzPct val="150000"/>
              <a:buFont typeface="Arial" panose="020B0604020202020204" pitchFamily="34" charset="0"/>
              <a:buNone/>
              <a:tabLst/>
              <a:defRPr/>
            </a:pPr>
            <a:r>
              <a:rPr lang="zh-CN" altLang="en-US" sz="2200" b="1" dirty="0">
                <a:solidFill>
                  <a:srgbClr val="630365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本品有效助力慢阻肺病优化管理</a:t>
            </a:r>
          </a:p>
          <a:p>
            <a:pPr marL="0" marR="0" lvl="0" indent="0" algn="l" defTabSz="1219170" rtl="0" eaLnBrk="0" fontAlgn="auto" latinLnBrk="0" hangingPunct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>
                <a:srgbClr val="F36633"/>
              </a:buClr>
              <a:buSzPct val="15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3200" b="1" i="1" u="none" strike="noStrike" kern="0" cap="none" spc="0" normalizeH="0" baseline="0" noProof="0" dirty="0">
                <a:ln>
                  <a:noFill/>
                </a:ln>
                <a:solidFill>
                  <a:srgbClr val="CA8F01"/>
                </a:solidFill>
                <a:effectLst/>
                <a:uLnTx/>
                <a:uFillTx/>
                <a:latin typeface="微软雅黑"/>
                <a:ea typeface="微软雅黑"/>
                <a:cs typeface="+mn-cs"/>
              </a:rPr>
              <a:t>1 </a:t>
            </a:r>
            <a:r>
              <a:rPr kumimoji="0" lang="zh-CN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1030A"/>
                </a:solidFill>
                <a:effectLst/>
                <a:uLnTx/>
                <a:uFillTx/>
                <a:latin typeface="微软雅黑"/>
                <a:ea typeface="微软雅黑"/>
                <a:cs typeface="+mn-cs"/>
              </a:rPr>
              <a:t>盒显著改善症状，</a:t>
            </a: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srgbClr val="01030A"/>
                </a:solidFill>
                <a:effectLst/>
                <a:uLnTx/>
                <a:uFillTx/>
                <a:latin typeface="微软雅黑"/>
                <a:ea typeface="微软雅黑"/>
                <a:cs typeface="+mn-cs"/>
              </a:rPr>
              <a:t>CAT</a:t>
            </a:r>
            <a:r>
              <a:rPr kumimoji="0" lang="zh-CN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1030A"/>
                </a:solidFill>
                <a:effectLst/>
                <a:uLnTx/>
                <a:uFillTx/>
                <a:latin typeface="微软雅黑"/>
                <a:ea typeface="微软雅黑"/>
                <a:cs typeface="+mn-cs"/>
              </a:rPr>
              <a:t>评分降低</a:t>
            </a: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srgbClr val="01030A"/>
                </a:solidFill>
                <a:effectLst/>
                <a:uLnTx/>
                <a:uFillTx/>
                <a:latin typeface="微软雅黑"/>
                <a:ea typeface="微软雅黑"/>
                <a:cs typeface="+mn-cs"/>
              </a:rPr>
              <a:t>2</a:t>
            </a:r>
            <a:r>
              <a:rPr kumimoji="0" lang="zh-CN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1030A"/>
                </a:solidFill>
                <a:effectLst/>
                <a:uLnTx/>
                <a:uFillTx/>
                <a:latin typeface="微软雅黑"/>
                <a:ea typeface="微软雅黑"/>
                <a:cs typeface="+mn-cs"/>
              </a:rPr>
              <a:t>分</a:t>
            </a:r>
            <a:r>
              <a:rPr kumimoji="0" lang="en-US" altLang="zh-CN" sz="1600" b="1" i="0" u="none" strike="noStrike" kern="0" cap="none" spc="0" normalizeH="0" baseline="30000" noProof="0" dirty="0">
                <a:ln>
                  <a:noFill/>
                </a:ln>
                <a:solidFill>
                  <a:srgbClr val="01030A"/>
                </a:solidFill>
                <a:effectLst/>
                <a:uLnTx/>
                <a:uFillTx/>
                <a:latin typeface="微软雅黑"/>
                <a:ea typeface="微软雅黑"/>
                <a:cs typeface="+mn-cs"/>
              </a:rPr>
              <a:t>1</a:t>
            </a:r>
            <a:endParaRPr kumimoji="0" lang="zh-CN" altLang="en-US" sz="1600" b="1" i="0" u="none" strike="noStrike" kern="0" cap="none" spc="0" normalizeH="0" baseline="30000" noProof="0" dirty="0">
              <a:ln>
                <a:noFill/>
              </a:ln>
              <a:solidFill>
                <a:srgbClr val="01030A"/>
              </a:solidFill>
              <a:effectLst/>
              <a:uLnTx/>
              <a:uFillTx/>
              <a:latin typeface="微软雅黑"/>
              <a:ea typeface="微软雅黑"/>
              <a:cs typeface="+mn-cs"/>
            </a:endParaRPr>
          </a:p>
          <a:p>
            <a:pPr marL="0" marR="0" lvl="0" indent="0" algn="l" defTabSz="1219170" rtl="0" eaLnBrk="0" fontAlgn="auto" latinLnBrk="0" hangingPunct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>
                <a:srgbClr val="F36633"/>
              </a:buClr>
              <a:buSzPct val="15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3200" b="1" i="1" u="none" strike="noStrike" kern="0" cap="none" spc="0" normalizeH="0" baseline="0" noProof="0" dirty="0">
                <a:ln>
                  <a:noFill/>
                </a:ln>
                <a:solidFill>
                  <a:srgbClr val="CA8F01"/>
                </a:solidFill>
                <a:effectLst/>
                <a:uLnTx/>
                <a:uFillTx/>
                <a:latin typeface="微软雅黑"/>
                <a:ea typeface="微软雅黑"/>
                <a:cs typeface="+mn-cs"/>
              </a:rPr>
              <a:t>1 </a:t>
            </a:r>
            <a:r>
              <a:rPr kumimoji="0" lang="zh-CN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1030A"/>
                </a:solidFill>
                <a:effectLst/>
                <a:uLnTx/>
                <a:uFillTx/>
                <a:latin typeface="微软雅黑"/>
                <a:ea typeface="微软雅黑"/>
                <a:cs typeface="+mn-cs"/>
              </a:rPr>
              <a:t>吸改善肺功能最高达</a:t>
            </a: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srgbClr val="01030A"/>
                </a:solidFill>
                <a:effectLst/>
                <a:uLnTx/>
                <a:uFillTx/>
                <a:latin typeface="微软雅黑"/>
                <a:ea typeface="微软雅黑"/>
                <a:cs typeface="+mn-cs"/>
              </a:rPr>
              <a:t>222ml</a:t>
            </a:r>
            <a:r>
              <a:rPr kumimoji="0" lang="en-US" altLang="zh-CN" sz="1600" b="1" i="0" u="none" strike="noStrike" kern="0" cap="none" spc="0" normalizeH="0" baseline="30000" noProof="0" dirty="0">
                <a:ln>
                  <a:noFill/>
                </a:ln>
                <a:solidFill>
                  <a:srgbClr val="01030A"/>
                </a:solidFill>
                <a:effectLst/>
                <a:uLnTx/>
                <a:uFillTx/>
                <a:latin typeface="微软雅黑"/>
                <a:ea typeface="微软雅黑"/>
                <a:cs typeface="+mn-cs"/>
              </a:rPr>
              <a:t>1</a:t>
            </a:r>
          </a:p>
          <a:p>
            <a:pPr marL="0" marR="0" lvl="0" indent="0" algn="l" defTabSz="1219170" rtl="0" eaLnBrk="0" fontAlgn="auto" latinLnBrk="0" hangingPunct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>
                <a:srgbClr val="F36633"/>
              </a:buClr>
              <a:buSzPct val="15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3200" b="1" i="1" u="none" strike="noStrike" kern="0" cap="none" spc="0" normalizeH="0" baseline="0" noProof="0" dirty="0">
                <a:ln>
                  <a:noFill/>
                </a:ln>
                <a:solidFill>
                  <a:srgbClr val="CA8F01"/>
                </a:solidFill>
                <a:effectLst/>
                <a:uLnTx/>
                <a:uFillTx/>
                <a:latin typeface="微软雅黑"/>
                <a:ea typeface="微软雅黑"/>
                <a:cs typeface="+mn-cs"/>
              </a:rPr>
              <a:t>1 </a:t>
            </a:r>
            <a:r>
              <a:rPr kumimoji="0" lang="zh-CN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1030A"/>
                </a:solidFill>
                <a:effectLst/>
                <a:uLnTx/>
                <a:uFillTx/>
                <a:latin typeface="微软雅黑"/>
                <a:ea typeface="微软雅黑"/>
                <a:cs typeface="+mn-cs"/>
              </a:rPr>
              <a:t>年降低中重度急性加重率</a:t>
            </a: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srgbClr val="01030A"/>
                </a:solidFill>
                <a:effectLst/>
                <a:uLnTx/>
                <a:uFillTx/>
                <a:latin typeface="微软雅黑"/>
                <a:ea typeface="微软雅黑"/>
                <a:cs typeface="+mn-cs"/>
              </a:rPr>
              <a:t>44%</a:t>
            </a:r>
            <a:r>
              <a:rPr kumimoji="0" lang="en-US" altLang="zh-CN" sz="1600" b="1" i="0" u="none" strike="noStrike" kern="0" cap="none" spc="0" normalizeH="0" baseline="30000" noProof="0" dirty="0">
                <a:ln>
                  <a:noFill/>
                </a:ln>
                <a:solidFill>
                  <a:srgbClr val="01030A"/>
                </a:solidFill>
                <a:effectLst/>
                <a:uLnTx/>
                <a:uFillTx/>
                <a:latin typeface="微软雅黑"/>
                <a:ea typeface="微软雅黑"/>
                <a:cs typeface="+mn-cs"/>
              </a:rPr>
              <a:t>2</a:t>
            </a:r>
          </a:p>
          <a:p>
            <a:pPr marL="0" marR="0" lvl="0" indent="0" algn="l" defTabSz="1219170" rtl="0" eaLnBrk="0" fontAlgn="auto" latinLnBrk="0" hangingPunct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>
                <a:srgbClr val="F36633"/>
              </a:buClr>
              <a:buSzPct val="15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3200" b="1" i="1" u="none" strike="noStrike" kern="0" cap="none" spc="0" normalizeH="0" baseline="0" noProof="0" dirty="0">
                <a:ln>
                  <a:noFill/>
                </a:ln>
                <a:solidFill>
                  <a:srgbClr val="CA8F01"/>
                </a:solidFill>
                <a:effectLst/>
                <a:uLnTx/>
                <a:uFillTx/>
                <a:latin typeface="微软雅黑"/>
                <a:ea typeface="微软雅黑"/>
                <a:cs typeface="+mn-cs"/>
              </a:rPr>
              <a:t>1 </a:t>
            </a:r>
            <a:r>
              <a:rPr kumimoji="0" lang="zh-CN" alt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1030A"/>
                </a:solidFill>
                <a:effectLst/>
                <a:uLnTx/>
                <a:uFillTx/>
                <a:latin typeface="微软雅黑"/>
                <a:ea typeface="微软雅黑"/>
                <a:cs typeface="+mn-cs"/>
              </a:rPr>
              <a:t>分钟学会装置使用</a:t>
            </a:r>
            <a:r>
              <a:rPr kumimoji="0" lang="en-US" altLang="zh-CN" sz="1600" b="1" i="0" u="none" strike="noStrike" kern="0" cap="none" spc="0" normalizeH="0" baseline="30000" noProof="0" dirty="0">
                <a:ln>
                  <a:noFill/>
                </a:ln>
                <a:solidFill>
                  <a:srgbClr val="01030A"/>
                </a:solidFill>
                <a:effectLst/>
                <a:uLnTx/>
                <a:uFillTx/>
                <a:latin typeface="微软雅黑"/>
                <a:ea typeface="微软雅黑"/>
                <a:cs typeface="+mn-cs"/>
              </a:rPr>
              <a:t>4</a:t>
            </a:r>
            <a:endParaRPr kumimoji="0" lang="en-US" sz="1600" b="1" i="0" u="none" strike="noStrike" kern="1200" cap="none" spc="0" normalizeH="0" baseline="30000" noProof="0" dirty="0">
              <a:ln>
                <a:noFill/>
              </a:ln>
              <a:solidFill>
                <a:srgbClr val="01030A"/>
              </a:solidFill>
              <a:effectLst/>
              <a:uLnTx/>
              <a:uFillTx/>
              <a:latin typeface="微软雅黑"/>
              <a:ea typeface="微软雅黑"/>
              <a:cs typeface="+mn-cs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9388EC37-B23F-9CF7-47D3-F6F3A8B6EB71}"/>
              </a:ext>
            </a:extLst>
          </p:cNvPr>
          <p:cNvSpPr txBox="1"/>
          <p:nvPr/>
        </p:nvSpPr>
        <p:spPr>
          <a:xfrm>
            <a:off x="232422" y="6127064"/>
            <a:ext cx="6204856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>
              <a:buAutoNum type="arabicPeriod"/>
            </a:pPr>
            <a:r>
              <a:rPr lang="en-US" sz="11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Tabberer</a:t>
            </a:r>
            <a:r>
              <a:rPr lang="en-US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M, et al. Adv </a:t>
            </a:r>
            <a:r>
              <a:rPr lang="en-US" sz="11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</a:t>
            </a:r>
            <a:r>
              <a:rPr lang="en-US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2018;35(1):56-71.</a:t>
            </a:r>
          </a:p>
          <a:p>
            <a:pPr marL="228600" indent="-228600">
              <a:buAutoNum type="arabicPeriod"/>
            </a:pPr>
            <a:r>
              <a:rPr lang="en-US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Lipson DA, et al. Am J Respir Crit Care Med. 2017;196(4):438-446.</a:t>
            </a:r>
          </a:p>
          <a:p>
            <a:pPr marL="228600" indent="-228600">
              <a:buAutoNum type="arabicPeriod"/>
            </a:pPr>
            <a:r>
              <a:rPr lang="en-US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van der </a:t>
            </a:r>
            <a:r>
              <a:rPr lang="en-US" sz="11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Palen</a:t>
            </a:r>
            <a:r>
              <a:rPr lang="en-US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J, et al. Respir Med. 2022;205:107031.</a:t>
            </a: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325BEAB0-A9BF-F227-407B-D22DDE6E69A7}"/>
              </a:ext>
            </a:extLst>
          </p:cNvPr>
          <p:cNvSpPr txBox="1"/>
          <p:nvPr/>
        </p:nvSpPr>
        <p:spPr>
          <a:xfrm>
            <a:off x="4999264" y="6162432"/>
            <a:ext cx="6861863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4. Ismaila AS. Adv </a:t>
            </a:r>
            <a:r>
              <a:rPr kumimoji="0" lang="en-US" altLang="zh-CN" sz="11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Ther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. 2022;39(9):3957-3978.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10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5.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Panettieri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RA et al. International Journal of Chronic Obstructive Pulmonary Disease 2022:17 2043–2052</a:t>
            </a:r>
          </a:p>
        </p:txBody>
      </p:sp>
    </p:spTree>
    <p:extLst>
      <p:ext uri="{BB962C8B-B14F-4D97-AF65-F5344CB8AC3E}">
        <p14:creationId xmlns:p14="http://schemas.microsoft.com/office/powerpoint/2010/main" val="17746974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A3854408-E4BE-2374-55B2-0FA88C8E409D}"/>
              </a:ext>
            </a:extLst>
          </p:cNvPr>
          <p:cNvSpPr/>
          <p:nvPr/>
        </p:nvSpPr>
        <p:spPr>
          <a:xfrm>
            <a:off x="7505699" y="703466"/>
            <a:ext cx="4615626" cy="532721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647ADE0B-D69F-A417-9177-9DEBCB9FFCCE}"/>
              </a:ext>
            </a:extLst>
          </p:cNvPr>
          <p:cNvSpPr/>
          <p:nvPr/>
        </p:nvSpPr>
        <p:spPr>
          <a:xfrm>
            <a:off x="141130" y="687978"/>
            <a:ext cx="6886507" cy="534270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2">
            <a:extLst>
              <a:ext uri="{FF2B5EF4-FFF2-40B4-BE49-F238E27FC236}">
                <a16:creationId xmlns:a16="http://schemas.microsoft.com/office/drawing/2014/main" id="{E185ED9E-64A6-8394-3BB8-B357A82E7F84}"/>
              </a:ext>
            </a:extLst>
          </p:cNvPr>
          <p:cNvGrpSpPr/>
          <p:nvPr/>
        </p:nvGrpSpPr>
        <p:grpSpPr>
          <a:xfrm>
            <a:off x="1224950" y="-30133"/>
            <a:ext cx="9609827" cy="625777"/>
            <a:chOff x="1224950" y="264034"/>
            <a:chExt cx="9609827" cy="625777"/>
          </a:xfrm>
        </p:grpSpPr>
        <p:sp>
          <p:nvSpPr>
            <p:cNvPr id="5" name="文本框 17">
              <a:extLst>
                <a:ext uri="{FF2B5EF4-FFF2-40B4-BE49-F238E27FC236}">
                  <a16:creationId xmlns:a16="http://schemas.microsoft.com/office/drawing/2014/main" id="{1AFB71EC-931D-C3AC-411A-5D0951DB2E70}"/>
                </a:ext>
              </a:extLst>
            </p:cNvPr>
            <p:cNvSpPr txBox="1"/>
            <p:nvPr/>
          </p:nvSpPr>
          <p:spPr>
            <a:xfrm>
              <a:off x="3305714" y="264034"/>
              <a:ext cx="5448300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000" b="1" i="0" u="none" strike="noStrike" kern="0" cap="none" spc="0" normalizeH="0" baseline="0" noProof="0" dirty="0">
                  <a:ln>
                    <a:gradFill>
                      <a:gsLst>
                        <a:gs pos="0">
                          <a:srgbClr val="E4401D"/>
                        </a:gs>
                        <a:gs pos="88000">
                          <a:srgbClr val="F9C235">
                            <a:alpha val="0"/>
                          </a:srgbClr>
                        </a:gs>
                      </a:gsLst>
                      <a:lin ang="5400000" scaled="1"/>
                    </a:gradFill>
                  </a:ln>
                  <a:solidFill>
                    <a:srgbClr val="630365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Helvetica"/>
                  <a:sym typeface="微软雅黑" panose="020B0503020204020204" pitchFamily="34" charset="-122"/>
                </a:rPr>
                <a:t>04</a:t>
              </a:r>
              <a:endParaRPr kumimoji="0" lang="zh-CN" altLang="en-US" sz="2000" b="1" i="0" u="none" strike="noStrike" kern="0" cap="none" spc="0" normalizeH="0" baseline="0" noProof="0" dirty="0">
                <a:ln>
                  <a:gradFill>
                    <a:gsLst>
                      <a:gs pos="0">
                        <a:srgbClr val="E4401D"/>
                      </a:gs>
                      <a:gs pos="88000">
                        <a:srgbClr val="F9C235">
                          <a:alpha val="0"/>
                        </a:srgbClr>
                      </a:gs>
                    </a:gsLst>
                    <a:lin ang="5400000" scaled="1"/>
                  </a:gradFill>
                </a:ln>
                <a:solidFill>
                  <a:srgbClr val="630365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Helvetica"/>
                <a:sym typeface="微软雅黑" panose="020B0503020204020204" pitchFamily="34" charset="-122"/>
              </a:endParaRPr>
            </a:p>
          </p:txBody>
        </p:sp>
        <p:grpSp>
          <p:nvGrpSpPr>
            <p:cNvPr id="6" name="组合 5">
              <a:extLst>
                <a:ext uri="{FF2B5EF4-FFF2-40B4-BE49-F238E27FC236}">
                  <a16:creationId xmlns:a16="http://schemas.microsoft.com/office/drawing/2014/main" id="{DEFA198C-2444-E89A-7541-07AA9929106D}"/>
                </a:ext>
              </a:extLst>
            </p:cNvPr>
            <p:cNvGrpSpPr/>
            <p:nvPr/>
          </p:nvGrpSpPr>
          <p:grpSpPr>
            <a:xfrm>
              <a:off x="1224950" y="582034"/>
              <a:ext cx="9609827" cy="307777"/>
              <a:chOff x="607784" y="3385619"/>
              <a:chExt cx="10976432" cy="307777"/>
            </a:xfrm>
          </p:grpSpPr>
          <p:sp>
            <p:nvSpPr>
              <p:cNvPr id="7" name="文本框 14">
                <a:extLst>
                  <a:ext uri="{FF2B5EF4-FFF2-40B4-BE49-F238E27FC236}">
                    <a16:creationId xmlns:a16="http://schemas.microsoft.com/office/drawing/2014/main" id="{DF49B732-AF94-82A0-2E32-C988CB75985C}"/>
                  </a:ext>
                </a:extLst>
              </p:cNvPr>
              <p:cNvSpPr txBox="1"/>
              <p:nvPr/>
            </p:nvSpPr>
            <p:spPr>
              <a:xfrm>
                <a:off x="5347249" y="3385619"/>
                <a:ext cx="1539842" cy="307777"/>
              </a:xfrm>
              <a:prstGeom prst="rect">
                <a:avLst/>
              </a:prstGeom>
              <a:noFill/>
            </p:spPr>
            <p:txBody>
              <a:bodyPr wrap="none" lIns="0" tIns="0" rIns="0" bIns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zh-CN" altLang="en-US" sz="2000" b="1" i="0" u="none" strike="noStrike" kern="0" cap="none" spc="300" normalizeH="0" baseline="0" noProof="0" dirty="0">
                    <a:ln>
                      <a:noFill/>
                    </a:ln>
                    <a:solidFill>
                      <a:srgbClr val="630365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Helvetica"/>
                    <a:sym typeface="微软雅黑" panose="020B0503020204020204" pitchFamily="34" charset="-122"/>
                  </a:rPr>
                  <a:t>创新性</a:t>
                </a:r>
                <a:r>
                  <a:rPr kumimoji="0" lang="en-US" altLang="zh-CN" sz="2000" b="1" i="0" u="none" strike="noStrike" kern="0" cap="none" spc="300" normalizeH="0" baseline="0" noProof="0" dirty="0">
                    <a:ln>
                      <a:noFill/>
                    </a:ln>
                    <a:solidFill>
                      <a:srgbClr val="630365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Helvetica"/>
                    <a:sym typeface="微软雅黑" panose="020B0503020204020204" pitchFamily="34" charset="-122"/>
                  </a:rPr>
                  <a:t>-1</a:t>
                </a:r>
                <a:r>
                  <a:rPr kumimoji="0" lang="zh-CN" altLang="en-US" sz="2000" b="1" i="0" u="none" strike="noStrike" kern="0" cap="none" spc="300" normalizeH="0" baseline="0" noProof="0" dirty="0">
                    <a:ln>
                      <a:noFill/>
                    </a:ln>
                    <a:solidFill>
                      <a:srgbClr val="630365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Helvetica"/>
                    <a:sym typeface="微软雅黑" panose="020B0503020204020204" pitchFamily="34" charset="-122"/>
                  </a:rPr>
                  <a:t> </a:t>
                </a:r>
                <a:endParaRPr kumimoji="0" lang="en-US" altLang="zh-CN" sz="2000" b="1" i="0" u="none" strike="noStrike" kern="0" cap="none" spc="0" normalizeH="0" baseline="0" noProof="0" dirty="0">
                  <a:ln>
                    <a:gradFill>
                      <a:gsLst>
                        <a:gs pos="0">
                          <a:srgbClr val="E4401D"/>
                        </a:gs>
                        <a:gs pos="88000">
                          <a:srgbClr val="F9C235">
                            <a:alpha val="0"/>
                          </a:srgbClr>
                        </a:gs>
                      </a:gsLst>
                      <a:lin ang="5400000" scaled="1"/>
                    </a:gradFill>
                  </a:ln>
                  <a:solidFill>
                    <a:srgbClr val="630365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Helvetica"/>
                  <a:sym typeface="微软雅黑" panose="020B0503020204020204" pitchFamily="34" charset="-122"/>
                </a:endParaRPr>
              </a:p>
            </p:txBody>
          </p:sp>
          <p:cxnSp>
            <p:nvCxnSpPr>
              <p:cNvPr id="8" name="直接连接符 18">
                <a:extLst>
                  <a:ext uri="{FF2B5EF4-FFF2-40B4-BE49-F238E27FC236}">
                    <a16:creationId xmlns:a16="http://schemas.microsoft.com/office/drawing/2014/main" id="{E4327A60-7020-7933-2E84-FC7D781F61C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506916" y="3452239"/>
                <a:ext cx="3077300" cy="0"/>
              </a:xfrm>
              <a:prstGeom prst="line">
                <a:avLst/>
              </a:prstGeom>
              <a:noFill/>
              <a:ln w="15875" cap="flat" cmpd="sng" algn="ctr">
                <a:solidFill>
                  <a:srgbClr val="0E235A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9" name="直接连接符 19">
                <a:extLst>
                  <a:ext uri="{FF2B5EF4-FFF2-40B4-BE49-F238E27FC236}">
                    <a16:creationId xmlns:a16="http://schemas.microsoft.com/office/drawing/2014/main" id="{F843E56B-2E53-C64F-068A-128B190142B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784" y="3452239"/>
                <a:ext cx="2929046" cy="0"/>
              </a:xfrm>
              <a:prstGeom prst="line">
                <a:avLst/>
              </a:prstGeom>
              <a:noFill/>
              <a:ln w="15875" cap="flat" cmpd="sng" algn="ctr">
                <a:solidFill>
                  <a:srgbClr val="0E235A"/>
                </a:solidFill>
                <a:prstDash val="solid"/>
                <a:miter lim="800000"/>
              </a:ln>
              <a:effectLst/>
            </p:spPr>
          </p:cxnSp>
        </p:grpSp>
      </p:grpSp>
      <p:sp>
        <p:nvSpPr>
          <p:cNvPr id="10" name="文本框 9">
            <a:extLst>
              <a:ext uri="{FF2B5EF4-FFF2-40B4-BE49-F238E27FC236}">
                <a16:creationId xmlns:a16="http://schemas.microsoft.com/office/drawing/2014/main" id="{AA269D92-FCE3-9BAC-4A79-3AE7918985D5}"/>
              </a:ext>
            </a:extLst>
          </p:cNvPr>
          <p:cNvSpPr txBox="1"/>
          <p:nvPr/>
        </p:nvSpPr>
        <p:spPr>
          <a:xfrm>
            <a:off x="243637" y="616677"/>
            <a:ext cx="6886506" cy="51426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0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创新点</a:t>
            </a:r>
            <a:r>
              <a:rPr lang="en-US" altLang="zh-CN" sz="20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1 </a:t>
            </a:r>
            <a:r>
              <a:rPr lang="zh-CN" altLang="en-US" sz="20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（分子创新）</a:t>
            </a:r>
            <a:endParaRPr lang="en-US" altLang="zh-CN" sz="2000" b="1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i="0" u="none" strike="noStrike" baseline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本品</a:t>
            </a:r>
            <a:r>
              <a:rPr lang="en-US" altLang="zh-CN" sz="2000" b="1" dirty="0">
                <a:solidFill>
                  <a:srgbClr val="630365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21</a:t>
            </a:r>
            <a:r>
              <a:rPr lang="zh-CN" altLang="en-US" sz="2000" b="1" dirty="0">
                <a:solidFill>
                  <a:srgbClr val="630365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世纪创新三分子兼备强效与长效，最大化协同增效</a:t>
            </a:r>
            <a:endParaRPr lang="en-US" altLang="zh-CN" sz="2000" baseline="30000" dirty="0">
              <a:solidFill>
                <a:srgbClr val="630365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1.</a:t>
            </a:r>
            <a:r>
              <a:rPr lang="zh-CN" altLang="en-US" sz="16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zh-CN" altLang="en-US" sz="16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糠酸氟替卡松（</a:t>
            </a:r>
            <a:r>
              <a:rPr lang="en-US" altLang="zh-CN" sz="16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ICS</a:t>
            </a:r>
            <a:r>
              <a:rPr lang="zh-CN" altLang="en-US" sz="16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）</a:t>
            </a:r>
            <a:r>
              <a:rPr lang="zh-CN" altLang="en-US" sz="16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相比参照药品中的布地奈德（</a:t>
            </a:r>
            <a:r>
              <a:rPr lang="en-US" altLang="zh-CN" sz="16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ICS</a:t>
            </a:r>
            <a:r>
              <a:rPr lang="zh-CN" altLang="en-US" sz="16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），</a:t>
            </a:r>
            <a:r>
              <a:rPr lang="zh-CN" altLang="en-US" sz="16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更小的剂量实现更强抗炎效能</a:t>
            </a:r>
            <a:r>
              <a:rPr lang="en-US" altLang="zh-CN" sz="1600" b="1" baseline="30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zh-CN" altLang="en-US" sz="16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。</a:t>
            </a:r>
            <a:endParaRPr lang="en-US" altLang="zh-CN" sz="1600" b="1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778950" lvl="1" indent="-285750" eaLnBrk="0" fontAlgn="base" hangingPunct="0">
              <a:lnSpc>
                <a:spcPct val="150000"/>
              </a:lnSpc>
              <a:spcBef>
                <a:spcPts val="10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强效长效：更高</a:t>
            </a:r>
            <a:r>
              <a:rPr lang="en-US" altLang="zh-CN" sz="14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GR</a:t>
            </a: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结合力和亲和力</a:t>
            </a:r>
            <a:r>
              <a:rPr lang="en-US" altLang="zh-CN" sz="1400" baseline="30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2-4</a:t>
            </a: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，</a:t>
            </a:r>
            <a:r>
              <a:rPr lang="en-US" altLang="zh-CN" sz="14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&gt;24h</a:t>
            </a: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强效抗炎</a:t>
            </a:r>
            <a:r>
              <a:rPr lang="en-US" altLang="zh-CN" sz="1400" baseline="30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5</a:t>
            </a:r>
          </a:p>
          <a:p>
            <a:pPr marL="778950" lvl="1" indent="-285750" eaLnBrk="0" fontAlgn="base" hangingPunct="0">
              <a:lnSpc>
                <a:spcPct val="150000"/>
              </a:lnSpc>
              <a:spcBef>
                <a:spcPts val="10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安全性良好：更高</a:t>
            </a:r>
            <a:r>
              <a:rPr lang="en-US" altLang="zh-CN" sz="14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GR</a:t>
            </a: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受体选择性</a:t>
            </a:r>
            <a:r>
              <a:rPr lang="en-US" altLang="zh-CN" sz="1400" baseline="30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6</a:t>
            </a: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，全身暴露风险较低</a:t>
            </a:r>
            <a:r>
              <a:rPr lang="en-US" altLang="zh-CN" sz="1400" baseline="30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6,7</a:t>
            </a:r>
          </a:p>
          <a:p>
            <a:pPr>
              <a:lnSpc>
                <a:spcPct val="150000"/>
              </a:lnSpc>
            </a:pPr>
            <a:r>
              <a:rPr lang="en-US" altLang="zh-CN" sz="16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2. </a:t>
            </a:r>
            <a:r>
              <a:rPr lang="zh-CN" altLang="en-US" sz="16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本品双支扩</a:t>
            </a:r>
            <a:r>
              <a:rPr lang="zh-CN" altLang="en-US" sz="16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维兰特罗（</a:t>
            </a:r>
            <a:r>
              <a:rPr lang="en-US" altLang="zh-CN" sz="16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LABA</a:t>
            </a:r>
            <a:r>
              <a:rPr lang="zh-CN" altLang="en-US" sz="16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）</a:t>
            </a:r>
            <a:r>
              <a:rPr lang="en-US" altLang="zh-CN" sz="16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+</a:t>
            </a:r>
            <a:r>
              <a:rPr lang="zh-CN" altLang="en-US" sz="16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乌美溴铵（</a:t>
            </a:r>
            <a:r>
              <a:rPr lang="en-US" altLang="zh-CN" sz="16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LAMA</a:t>
            </a:r>
            <a:r>
              <a:rPr lang="zh-CN" altLang="en-US" sz="16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）</a:t>
            </a:r>
            <a:r>
              <a:rPr lang="zh-CN" altLang="en-US" sz="16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相比参照药品中的双支扩，能够</a:t>
            </a:r>
            <a:r>
              <a:rPr lang="zh-CN" altLang="en-US" sz="16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快速、强效舒张支气管</a:t>
            </a:r>
            <a:r>
              <a:rPr lang="en-US" altLang="zh-CN" sz="1600" b="1" baseline="30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8</a:t>
            </a:r>
            <a:r>
              <a:rPr lang="zh-CN" altLang="en-US" sz="1600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。</a:t>
            </a:r>
            <a:endParaRPr lang="en-US" altLang="zh-CN" sz="160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285750" indent="-285750" eaLnBrk="0" fontAlgn="base" hangingPunct="0">
              <a:lnSpc>
                <a:spcPct val="150000"/>
              </a:lnSpc>
              <a:spcBef>
                <a:spcPts val="1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维兰特罗 </a:t>
            </a:r>
            <a:r>
              <a:rPr lang="en-US" altLang="zh-CN" sz="14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(LABA)</a:t>
            </a:r>
          </a:p>
          <a:p>
            <a:pPr marL="778950" lvl="1" indent="-285750" eaLnBrk="0" fontAlgn="base" hangingPunct="0">
              <a:lnSpc>
                <a:spcPct val="150000"/>
              </a:lnSpc>
              <a:spcBef>
                <a:spcPts val="10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强效长效：</a:t>
            </a:r>
            <a:r>
              <a:rPr lang="en-US" altLang="zh-CN" sz="14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5</a:t>
            </a: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分钟起效</a:t>
            </a:r>
            <a:r>
              <a:rPr lang="en-US" altLang="zh-CN" sz="1400" baseline="30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9</a:t>
            </a: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， </a:t>
            </a:r>
            <a:r>
              <a:rPr lang="en-US" altLang="zh-CN" sz="14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24h</a:t>
            </a: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强效改善肺功能</a:t>
            </a:r>
            <a:r>
              <a:rPr lang="en-US" altLang="zh-CN" sz="1400" baseline="30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10,11</a:t>
            </a:r>
          </a:p>
          <a:p>
            <a:pPr marL="778950" lvl="1" indent="-285750" eaLnBrk="0" fontAlgn="base" hangingPunct="0">
              <a:lnSpc>
                <a:spcPct val="150000"/>
              </a:lnSpc>
              <a:spcBef>
                <a:spcPts val="10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安全性良好：更高</a:t>
            </a:r>
            <a:r>
              <a:rPr lang="en-US" altLang="zh-CN" sz="14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β</a:t>
            </a:r>
            <a:r>
              <a:rPr lang="en-US" altLang="zh-CN" sz="1400" baseline="-25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受体选择性</a:t>
            </a:r>
            <a:r>
              <a:rPr lang="en-US" altLang="zh-CN" sz="1400" baseline="30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12</a:t>
            </a: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，全身暴露后快速失活</a:t>
            </a:r>
            <a:r>
              <a:rPr lang="en-US" altLang="zh-CN" sz="1400" baseline="30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11-13</a:t>
            </a:r>
          </a:p>
          <a:p>
            <a:pPr marL="285750" indent="-285750" eaLnBrk="0" fontAlgn="base" hangingPunct="0">
              <a:lnSpc>
                <a:spcPct val="150000"/>
              </a:lnSpc>
              <a:spcBef>
                <a:spcPts val="1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乌美溴铵</a:t>
            </a:r>
            <a:r>
              <a:rPr lang="en-US" altLang="zh-CN" sz="14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(LAMA)</a:t>
            </a:r>
          </a:p>
          <a:p>
            <a:pPr marL="778950" lvl="1" indent="-285750" eaLnBrk="0" fontAlgn="base" hangingPunct="0">
              <a:lnSpc>
                <a:spcPct val="150000"/>
              </a:lnSpc>
              <a:spcBef>
                <a:spcPts val="10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强效长效：肺部</a:t>
            </a:r>
            <a:r>
              <a:rPr lang="en-US" altLang="zh-CN" sz="14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M3</a:t>
            </a: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受体亲和力高</a:t>
            </a:r>
            <a:r>
              <a:rPr lang="en-US" altLang="zh-CN" sz="1400" baseline="30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14</a:t>
            </a: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，</a:t>
            </a:r>
            <a:r>
              <a:rPr lang="en-US" altLang="zh-CN" sz="14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24h</a:t>
            </a: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强效改善肺功能</a:t>
            </a:r>
            <a:r>
              <a:rPr lang="en-US" altLang="zh-CN" sz="1400" baseline="30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15</a:t>
            </a:r>
          </a:p>
          <a:p>
            <a:pPr marL="778950" lvl="1" indent="-285750" eaLnBrk="0" fontAlgn="base" hangingPunct="0">
              <a:lnSpc>
                <a:spcPct val="150000"/>
              </a:lnSpc>
              <a:spcBef>
                <a:spcPts val="10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安全性良好：更高</a:t>
            </a:r>
            <a:r>
              <a:rPr lang="en-US" altLang="zh-CN" sz="14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M3</a:t>
            </a:r>
            <a:r>
              <a:rPr lang="zh-CN" altLang="en-US" sz="14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受体选择性，全身暴露后快速失活</a:t>
            </a:r>
            <a:r>
              <a:rPr lang="en-US" altLang="zh-CN" sz="1400" baseline="30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16,17</a:t>
            </a:r>
            <a:endParaRPr lang="en-US" altLang="zh-CN" sz="1600" baseline="30000" dirty="0">
              <a:solidFill>
                <a:srgbClr val="FF000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1" name="灯片编号占位符 1">
            <a:extLst>
              <a:ext uri="{FF2B5EF4-FFF2-40B4-BE49-F238E27FC236}">
                <a16:creationId xmlns:a16="http://schemas.microsoft.com/office/drawing/2014/main" id="{829331F4-53E8-5D0E-6C62-E040577B330E}"/>
              </a:ext>
            </a:extLst>
          </p:cNvPr>
          <p:cNvSpPr txBox="1">
            <a:spLocks/>
          </p:cNvSpPr>
          <p:nvPr/>
        </p:nvSpPr>
        <p:spPr>
          <a:xfrm>
            <a:off x="11077144" y="135784"/>
            <a:ext cx="1106831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AB757C5-390E-4F73-B9EE-AFB5DD47937F}" type="slidenum">
              <a:rPr lang="zh-CN" altLang="en-US" sz="1200" b="1" smtClean="0"/>
              <a:pPr/>
              <a:t>8</a:t>
            </a:fld>
            <a:endParaRPr lang="zh-CN" altLang="en-US" sz="1200" b="1"/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E8408242-DB62-B3E2-1D55-D6CBE8034B11}"/>
              </a:ext>
            </a:extLst>
          </p:cNvPr>
          <p:cNvSpPr txBox="1"/>
          <p:nvPr/>
        </p:nvSpPr>
        <p:spPr>
          <a:xfrm>
            <a:off x="7505699" y="703467"/>
            <a:ext cx="4610099" cy="40597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该创新带来的患者获益</a:t>
            </a:r>
            <a:endParaRPr lang="en-US" altLang="zh-CN" sz="2000" b="1" dirty="0">
              <a:solidFill>
                <a:srgbClr val="00000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en-US" altLang="zh-CN" sz="2000" b="1" dirty="0">
              <a:solidFill>
                <a:srgbClr val="00000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zh-CN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全球</a:t>
            </a:r>
            <a:r>
              <a:rPr lang="zh-CN" altLang="en-US" sz="2000" b="1" dirty="0">
                <a:solidFill>
                  <a:srgbClr val="630365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唯一一天一次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用于慢阻肺病治疗的单一装置三联吸入治疗方案；</a:t>
            </a:r>
            <a:r>
              <a:rPr lang="zh-CN" altLang="en-US" b="1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参照药品为一天二次。</a:t>
            </a:r>
            <a:endParaRPr lang="en-US" altLang="zh-CN" b="1" dirty="0">
              <a:solidFill>
                <a:srgbClr val="612166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强效和长效双重保障</a:t>
            </a:r>
            <a:r>
              <a:rPr lang="zh-CN" altLang="en-US" sz="22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，</a:t>
            </a:r>
            <a:r>
              <a:rPr lang="zh-CN" altLang="en-US" sz="2000" b="1" dirty="0">
                <a:solidFill>
                  <a:srgbClr val="630365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持续</a:t>
            </a:r>
            <a:r>
              <a:rPr lang="en-US" altLang="zh-CN" sz="2000" b="1" dirty="0">
                <a:solidFill>
                  <a:srgbClr val="630365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24</a:t>
            </a:r>
            <a:r>
              <a:rPr lang="zh-CN" altLang="en-US" sz="2000" b="1" dirty="0">
                <a:solidFill>
                  <a:srgbClr val="630365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小时更强改善肺功能，降低急性加重风险</a:t>
            </a:r>
            <a:r>
              <a:rPr lang="en-US" altLang="zh-CN" sz="2000" b="1" baseline="30000" dirty="0">
                <a:solidFill>
                  <a:srgbClr val="630365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18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和提高依从性。</a:t>
            </a:r>
            <a:endParaRPr lang="en-US" altLang="zh-CN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3" name="箭头: 右 12">
            <a:extLst>
              <a:ext uri="{FF2B5EF4-FFF2-40B4-BE49-F238E27FC236}">
                <a16:creationId xmlns:a16="http://schemas.microsoft.com/office/drawing/2014/main" id="{24818B20-20B0-075E-3224-7E54C7B1BDB1}"/>
              </a:ext>
            </a:extLst>
          </p:cNvPr>
          <p:cNvSpPr/>
          <p:nvPr/>
        </p:nvSpPr>
        <p:spPr>
          <a:xfrm>
            <a:off x="7038523" y="2582860"/>
            <a:ext cx="446312" cy="857026"/>
          </a:xfrm>
          <a:prstGeom prst="rightArrow">
            <a:avLst/>
          </a:prstGeom>
          <a:solidFill>
            <a:srgbClr val="63036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D7D14C44-C44B-1498-4F62-246D740B4077}"/>
              </a:ext>
            </a:extLst>
          </p:cNvPr>
          <p:cNvSpPr txBox="1"/>
          <p:nvPr/>
        </p:nvSpPr>
        <p:spPr>
          <a:xfrm>
            <a:off x="184673" y="6099445"/>
            <a:ext cx="609600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>
              <a:buAutoNum type="arabicPeriod"/>
            </a:pPr>
            <a:r>
              <a:rPr lang="en-US" sz="7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Daley-Yates PT, et al. Br J Clin </a:t>
            </a:r>
            <a:r>
              <a:rPr lang="en-US" sz="700" b="0" i="0" u="none" strike="noStrike" baseline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Pharmacol</a:t>
            </a:r>
            <a:r>
              <a:rPr lang="en-US" sz="7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2021;87(2):483-493.</a:t>
            </a:r>
          </a:p>
          <a:p>
            <a:pPr marL="228600" indent="-228600">
              <a:buAutoNum type="arabicPeriod"/>
            </a:pPr>
            <a:r>
              <a:rPr lang="da-DK" sz="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Biggadike K, et al. J Med Chem. 2008;51(12):3349-3352. </a:t>
            </a:r>
          </a:p>
          <a:p>
            <a:pPr marL="228600" indent="-228600">
              <a:buAutoNum type="arabicPeriod"/>
            </a:pPr>
            <a:r>
              <a:rPr lang="da-DK" sz="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Derendorf H, et al. Allergy. 2008;63(10):1292-1300.</a:t>
            </a:r>
          </a:p>
          <a:p>
            <a:pPr marL="228600" indent="-228600">
              <a:buAutoNum type="arabicPeriod"/>
            </a:pPr>
            <a:r>
              <a:rPr lang="da-DK" sz="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Valotis A, et al. Respir Res. 2007;8(1):54. </a:t>
            </a:r>
          </a:p>
          <a:p>
            <a:pPr marL="228600" indent="-228600">
              <a:buAutoNum type="arabicPeriod"/>
            </a:pPr>
            <a:r>
              <a:rPr lang="en-US" sz="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Rossios</a:t>
            </a:r>
            <a:r>
              <a:rPr lang="en-US" sz="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C, et al. </a:t>
            </a:r>
            <a:r>
              <a:rPr lang="en-US" sz="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</a:t>
            </a:r>
            <a:r>
              <a:rPr lang="en-US" sz="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 </a:t>
            </a:r>
            <a:r>
              <a:rPr lang="en-US" sz="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Pharmacol</a:t>
            </a:r>
            <a:r>
              <a:rPr lang="en-US" sz="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2011;670(1):244-251.</a:t>
            </a:r>
          </a:p>
          <a:p>
            <a:pPr marL="228600" indent="-228600">
              <a:buAutoNum type="arabicPeriod"/>
            </a:pPr>
            <a:r>
              <a:rPr lang="en-US" sz="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Salter M, et al. Am J </a:t>
            </a:r>
            <a:r>
              <a:rPr lang="en-US" sz="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Physiol</a:t>
            </a:r>
            <a:r>
              <a:rPr lang="en-US" sz="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Lung Cell Mol Physiol. 2007;293(3):L660-L667.</a:t>
            </a: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D6093ACB-C555-6A15-78C3-0B9B23CBFD02}"/>
              </a:ext>
            </a:extLst>
          </p:cNvPr>
          <p:cNvSpPr txBox="1"/>
          <p:nvPr/>
        </p:nvSpPr>
        <p:spPr>
          <a:xfrm>
            <a:off x="3832862" y="6103549"/>
            <a:ext cx="4757057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altLang="zh-CN" sz="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Daley-Yates PT. Br J Clin Pharmacol. 2015;80(3):372-380  </a:t>
            </a:r>
          </a:p>
          <a:p>
            <a:r>
              <a:rPr lang="da-DK" sz="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Maltais F, et al. Adv Ther. 2019;36(9):2434-2449</a:t>
            </a:r>
          </a:p>
          <a:p>
            <a:r>
              <a:rPr lang="da-DK" sz="700" dirty="0">
                <a:solidFill>
                  <a:schemeClr val="bg1"/>
                </a:solidFill>
              </a:rPr>
              <a:t>9. Kempsford R,et al. Pulm Pharmacol Ther. 2013:265(2):256-264.</a:t>
            </a:r>
          </a:p>
          <a:p>
            <a:r>
              <a:rPr lang="da-DK" sz="700" dirty="0">
                <a:solidFill>
                  <a:schemeClr val="bg1"/>
                </a:solidFill>
              </a:rPr>
              <a:t>10. Hanania NA, et al. Chest. 2012;142(1):119-127. </a:t>
            </a:r>
          </a:p>
          <a:p>
            <a:r>
              <a:rPr lang="da-DK" sz="700" dirty="0">
                <a:solidFill>
                  <a:schemeClr val="bg1"/>
                </a:solidFill>
              </a:rPr>
              <a:t>11. Kempsford R, et al. Pulm Pharmacol Ther. 2013;26(2):256-264. </a:t>
            </a:r>
          </a:p>
          <a:p>
            <a:r>
              <a:rPr lang="da-DK" sz="700" dirty="0">
                <a:solidFill>
                  <a:schemeClr val="bg1"/>
                </a:solidFill>
              </a:rPr>
              <a:t>12. Slack RJ, et al. J Pharmacol Exp Ther. 2013;344(1):218-230</a:t>
            </a:r>
            <a:endParaRPr lang="en-US" sz="700" dirty="0">
              <a:solidFill>
                <a:schemeClr val="bg1"/>
              </a:solidFill>
            </a:endParaRP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09035DA2-9B6C-1957-4748-FF07DF579EE9}"/>
              </a:ext>
            </a:extLst>
          </p:cNvPr>
          <p:cNvSpPr txBox="1"/>
          <p:nvPr/>
        </p:nvSpPr>
        <p:spPr>
          <a:xfrm>
            <a:off x="6766004" y="6088060"/>
            <a:ext cx="3836682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 </a:t>
            </a:r>
            <a:r>
              <a:rPr lang="en-US" sz="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Procopiou</a:t>
            </a:r>
            <a:r>
              <a:rPr lang="en-US" sz="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PA, et al. J Med Chem. 2010;53(11):4522-4530. </a:t>
            </a:r>
          </a:p>
          <a:p>
            <a:r>
              <a:rPr lang="en-US" sz="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 Salmon M, et al. J </a:t>
            </a:r>
            <a:r>
              <a:rPr lang="en-US" sz="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Pharmacol</a:t>
            </a:r>
            <a:r>
              <a:rPr lang="en-US" sz="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Exp </a:t>
            </a:r>
            <a:r>
              <a:rPr lang="en-US" sz="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</a:t>
            </a:r>
            <a:r>
              <a:rPr lang="en-US" sz="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2013;345(2):260-270. </a:t>
            </a:r>
          </a:p>
          <a:p>
            <a:r>
              <a:rPr lang="en-US" sz="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 Feldman G, et al. Int J Chron Obstruct </a:t>
            </a:r>
            <a:r>
              <a:rPr lang="en-US" sz="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Pulmon</a:t>
            </a:r>
            <a:r>
              <a:rPr lang="en-US" sz="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Dis. 2016;11:719-730. </a:t>
            </a:r>
          </a:p>
          <a:p>
            <a:r>
              <a:rPr lang="en-US" sz="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16. </a:t>
            </a:r>
            <a:r>
              <a:rPr lang="en-US" sz="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Lainé</a:t>
            </a:r>
            <a:r>
              <a:rPr lang="en-US" sz="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DI. Expert Rev Clin </a:t>
            </a:r>
            <a:r>
              <a:rPr lang="en-US" sz="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Pharmacol</a:t>
            </a:r>
            <a:r>
              <a:rPr lang="en-US" sz="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2010;3(1):43-53. </a:t>
            </a:r>
          </a:p>
          <a:p>
            <a:r>
              <a:rPr lang="en-US" sz="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17. </a:t>
            </a:r>
            <a:r>
              <a:rPr lang="en-US" sz="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Lainé</a:t>
            </a:r>
            <a:r>
              <a:rPr lang="en-US" sz="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DI, et al. J Med Chem. 2009;52(8):2493-2505.</a:t>
            </a:r>
          </a:p>
          <a:p>
            <a:r>
              <a:rPr lang="en-US" sz="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18. Ismaila AS. Adv </a:t>
            </a:r>
            <a:r>
              <a:rPr lang="en-US" sz="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</a:t>
            </a:r>
            <a:r>
              <a:rPr lang="en-US" sz="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2022;39(9):3957-3978.</a:t>
            </a:r>
          </a:p>
        </p:txBody>
      </p:sp>
    </p:spTree>
    <p:extLst>
      <p:ext uri="{BB962C8B-B14F-4D97-AF65-F5344CB8AC3E}">
        <p14:creationId xmlns:p14="http://schemas.microsoft.com/office/powerpoint/2010/main" val="19807845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文本框 21">
            <a:extLst>
              <a:ext uri="{FF2B5EF4-FFF2-40B4-BE49-F238E27FC236}">
                <a16:creationId xmlns:a16="http://schemas.microsoft.com/office/drawing/2014/main" id="{32A7E121-6C5A-5837-C7B4-834489D7F145}"/>
              </a:ext>
            </a:extLst>
          </p:cNvPr>
          <p:cNvSpPr txBox="1"/>
          <p:nvPr/>
        </p:nvSpPr>
        <p:spPr>
          <a:xfrm>
            <a:off x="192646" y="4392199"/>
            <a:ext cx="6146781" cy="16750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no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zh-CN" sz="2400" b="1" dirty="0">
              <a:solidFill>
                <a:srgbClr val="630365"/>
              </a:solidFill>
              <a:ea typeface="微软雅黑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99DC23CE-3C17-130C-B6B9-156A4F243C40}"/>
              </a:ext>
            </a:extLst>
          </p:cNvPr>
          <p:cNvSpPr txBox="1"/>
          <p:nvPr/>
        </p:nvSpPr>
        <p:spPr>
          <a:xfrm>
            <a:off x="7100028" y="4473861"/>
            <a:ext cx="4981444" cy="159333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no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zh-CN" sz="2400" b="1" dirty="0">
              <a:solidFill>
                <a:srgbClr val="630365"/>
              </a:solidFill>
              <a:ea typeface="微软雅黑"/>
            </a:endParaRPr>
          </a:p>
        </p:txBody>
      </p:sp>
      <p:grpSp>
        <p:nvGrpSpPr>
          <p:cNvPr id="4" name="Group 2">
            <a:extLst>
              <a:ext uri="{FF2B5EF4-FFF2-40B4-BE49-F238E27FC236}">
                <a16:creationId xmlns:a16="http://schemas.microsoft.com/office/drawing/2014/main" id="{2CFE57A8-D631-906D-6317-5D6E643879BF}"/>
              </a:ext>
            </a:extLst>
          </p:cNvPr>
          <p:cNvGrpSpPr/>
          <p:nvPr/>
        </p:nvGrpSpPr>
        <p:grpSpPr>
          <a:xfrm>
            <a:off x="1224950" y="-30131"/>
            <a:ext cx="9609827" cy="604324"/>
            <a:chOff x="1224950" y="209604"/>
            <a:chExt cx="9609827" cy="604324"/>
          </a:xfrm>
        </p:grpSpPr>
        <p:sp>
          <p:nvSpPr>
            <p:cNvPr id="5" name="文本框 17">
              <a:extLst>
                <a:ext uri="{FF2B5EF4-FFF2-40B4-BE49-F238E27FC236}">
                  <a16:creationId xmlns:a16="http://schemas.microsoft.com/office/drawing/2014/main" id="{12C347F2-4733-DC55-ED3C-81ECEE250451}"/>
                </a:ext>
              </a:extLst>
            </p:cNvPr>
            <p:cNvSpPr txBox="1"/>
            <p:nvPr/>
          </p:nvSpPr>
          <p:spPr>
            <a:xfrm>
              <a:off x="3305714" y="209604"/>
              <a:ext cx="5448300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000" b="1" i="0" u="none" strike="noStrike" kern="0" cap="none" spc="0" normalizeH="0" baseline="0" noProof="0" dirty="0">
                  <a:ln>
                    <a:gradFill>
                      <a:gsLst>
                        <a:gs pos="0">
                          <a:srgbClr val="E4401D"/>
                        </a:gs>
                        <a:gs pos="88000">
                          <a:srgbClr val="F9C235">
                            <a:alpha val="0"/>
                          </a:srgbClr>
                        </a:gs>
                      </a:gsLst>
                      <a:lin ang="5400000" scaled="1"/>
                    </a:gradFill>
                  </a:ln>
                  <a:solidFill>
                    <a:srgbClr val="630365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Helvetica"/>
                  <a:sym typeface="微软雅黑" panose="020B0503020204020204" pitchFamily="34" charset="-122"/>
                </a:rPr>
                <a:t>04</a:t>
              </a:r>
              <a:endParaRPr kumimoji="0" lang="zh-CN" altLang="en-US" sz="2000" b="1" i="0" u="none" strike="noStrike" kern="0" cap="none" spc="0" normalizeH="0" baseline="0" noProof="0" dirty="0">
                <a:ln>
                  <a:gradFill>
                    <a:gsLst>
                      <a:gs pos="0">
                        <a:srgbClr val="E4401D"/>
                      </a:gs>
                      <a:gs pos="88000">
                        <a:srgbClr val="F9C235">
                          <a:alpha val="0"/>
                        </a:srgbClr>
                      </a:gs>
                    </a:gsLst>
                    <a:lin ang="5400000" scaled="1"/>
                  </a:gradFill>
                </a:ln>
                <a:solidFill>
                  <a:srgbClr val="630365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Helvetica"/>
                <a:sym typeface="微软雅黑" panose="020B0503020204020204" pitchFamily="34" charset="-122"/>
              </a:endParaRPr>
            </a:p>
          </p:txBody>
        </p:sp>
        <p:grpSp>
          <p:nvGrpSpPr>
            <p:cNvPr id="6" name="组合 5">
              <a:extLst>
                <a:ext uri="{FF2B5EF4-FFF2-40B4-BE49-F238E27FC236}">
                  <a16:creationId xmlns:a16="http://schemas.microsoft.com/office/drawing/2014/main" id="{F7DFC6AF-9E3E-CECA-FC6C-039D32FF8536}"/>
                </a:ext>
              </a:extLst>
            </p:cNvPr>
            <p:cNvGrpSpPr/>
            <p:nvPr/>
          </p:nvGrpSpPr>
          <p:grpSpPr>
            <a:xfrm>
              <a:off x="1224950" y="506151"/>
              <a:ext cx="9609827" cy="307777"/>
              <a:chOff x="607784" y="3309736"/>
              <a:chExt cx="10976432" cy="307777"/>
            </a:xfrm>
          </p:grpSpPr>
          <p:sp>
            <p:nvSpPr>
              <p:cNvPr id="7" name="文本框 14">
                <a:extLst>
                  <a:ext uri="{FF2B5EF4-FFF2-40B4-BE49-F238E27FC236}">
                    <a16:creationId xmlns:a16="http://schemas.microsoft.com/office/drawing/2014/main" id="{C99EE82A-626C-36E7-1368-8688E7394FFB}"/>
                  </a:ext>
                </a:extLst>
              </p:cNvPr>
              <p:cNvSpPr txBox="1"/>
              <p:nvPr/>
            </p:nvSpPr>
            <p:spPr>
              <a:xfrm>
                <a:off x="5143097" y="3309736"/>
                <a:ext cx="1948147" cy="307777"/>
              </a:xfrm>
              <a:prstGeom prst="rect">
                <a:avLst/>
              </a:prstGeom>
              <a:noFill/>
            </p:spPr>
            <p:txBody>
              <a:bodyPr wrap="none" lIns="0" tIns="0" rIns="0" bIns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zh-CN" altLang="en-US" sz="2000" b="1" i="0" u="none" strike="noStrike" kern="0" cap="none" spc="300" normalizeH="0" baseline="0" noProof="0" dirty="0">
                    <a:ln>
                      <a:noFill/>
                    </a:ln>
                    <a:solidFill>
                      <a:srgbClr val="630365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Helvetica"/>
                    <a:sym typeface="微软雅黑" panose="020B0503020204020204" pitchFamily="34" charset="-122"/>
                  </a:rPr>
                  <a:t>创新性</a:t>
                </a:r>
                <a:r>
                  <a:rPr kumimoji="0" lang="en-US" altLang="zh-CN" sz="2000" b="1" i="0" u="none" strike="noStrike" kern="0" cap="none" spc="300" normalizeH="0" baseline="0" noProof="0" dirty="0">
                    <a:ln>
                      <a:noFill/>
                    </a:ln>
                    <a:solidFill>
                      <a:srgbClr val="630365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Helvetica"/>
                    <a:sym typeface="微软雅黑" panose="020B0503020204020204" pitchFamily="34" charset="-122"/>
                  </a:rPr>
                  <a:t>-2/2</a:t>
                </a:r>
                <a:r>
                  <a:rPr kumimoji="0" lang="zh-CN" altLang="en-US" sz="2000" b="1" i="0" u="none" strike="noStrike" kern="0" cap="none" spc="300" normalizeH="0" baseline="0" noProof="0" dirty="0">
                    <a:ln>
                      <a:noFill/>
                    </a:ln>
                    <a:solidFill>
                      <a:srgbClr val="630365"/>
                    </a:solidFill>
                    <a:effectLst/>
                    <a:uLnTx/>
                    <a:uFillTx/>
                    <a:latin typeface="微软雅黑" panose="020B0503020204020204" pitchFamily="34" charset="-122"/>
                    <a:ea typeface="微软雅黑" panose="020B0503020204020204" pitchFamily="34" charset="-122"/>
                    <a:cs typeface="Helvetica"/>
                    <a:sym typeface="微软雅黑" panose="020B0503020204020204" pitchFamily="34" charset="-122"/>
                  </a:rPr>
                  <a:t> </a:t>
                </a:r>
                <a:endParaRPr kumimoji="0" lang="en-US" altLang="zh-CN" sz="2000" b="1" i="0" u="none" strike="noStrike" kern="0" cap="none" spc="0" normalizeH="0" baseline="0" noProof="0" dirty="0">
                  <a:ln>
                    <a:gradFill>
                      <a:gsLst>
                        <a:gs pos="0">
                          <a:srgbClr val="E4401D"/>
                        </a:gs>
                        <a:gs pos="88000">
                          <a:srgbClr val="F9C235">
                            <a:alpha val="0"/>
                          </a:srgbClr>
                        </a:gs>
                      </a:gsLst>
                      <a:lin ang="5400000" scaled="1"/>
                    </a:gradFill>
                  </a:ln>
                  <a:solidFill>
                    <a:srgbClr val="630365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Helvetica"/>
                  <a:sym typeface="微软雅黑" panose="020B0503020204020204" pitchFamily="34" charset="-122"/>
                </a:endParaRPr>
              </a:p>
            </p:txBody>
          </p:sp>
          <p:cxnSp>
            <p:nvCxnSpPr>
              <p:cNvPr id="8" name="直接连接符 18">
                <a:extLst>
                  <a:ext uri="{FF2B5EF4-FFF2-40B4-BE49-F238E27FC236}">
                    <a16:creationId xmlns:a16="http://schemas.microsoft.com/office/drawing/2014/main" id="{AAC3104B-4D63-AC03-53D5-B5DC8803B9D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506916" y="3452239"/>
                <a:ext cx="3077300" cy="0"/>
              </a:xfrm>
              <a:prstGeom prst="line">
                <a:avLst/>
              </a:prstGeom>
              <a:noFill/>
              <a:ln w="15875" cap="flat" cmpd="sng" algn="ctr">
                <a:solidFill>
                  <a:srgbClr val="0E235A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9" name="直接连接符 19">
                <a:extLst>
                  <a:ext uri="{FF2B5EF4-FFF2-40B4-BE49-F238E27FC236}">
                    <a16:creationId xmlns:a16="http://schemas.microsoft.com/office/drawing/2014/main" id="{100BD6C0-E354-C79D-F696-179E729657D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7784" y="3452239"/>
                <a:ext cx="2929046" cy="0"/>
              </a:xfrm>
              <a:prstGeom prst="line">
                <a:avLst/>
              </a:prstGeom>
              <a:noFill/>
              <a:ln w="15875" cap="flat" cmpd="sng" algn="ctr">
                <a:solidFill>
                  <a:srgbClr val="0E235A"/>
                </a:solidFill>
                <a:prstDash val="solid"/>
                <a:miter lim="800000"/>
              </a:ln>
              <a:effectLst/>
            </p:spPr>
          </p:cxnSp>
        </p:grpSp>
      </p:grpSp>
      <p:sp>
        <p:nvSpPr>
          <p:cNvPr id="10" name="灯片编号占位符 1">
            <a:extLst>
              <a:ext uri="{FF2B5EF4-FFF2-40B4-BE49-F238E27FC236}">
                <a16:creationId xmlns:a16="http://schemas.microsoft.com/office/drawing/2014/main" id="{653F2DF7-1EE9-D28B-4415-6998A9C4756C}"/>
              </a:ext>
            </a:extLst>
          </p:cNvPr>
          <p:cNvSpPr txBox="1">
            <a:spLocks/>
          </p:cNvSpPr>
          <p:nvPr/>
        </p:nvSpPr>
        <p:spPr>
          <a:xfrm>
            <a:off x="11077144" y="266416"/>
            <a:ext cx="1106831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AB757C5-390E-4F73-B9EE-AFB5DD47937F}" type="slidenum">
              <a:rPr lang="zh-CN" altLang="en-US" sz="1200" b="1" smtClean="0"/>
              <a:pPr/>
              <a:t>9</a:t>
            </a:fld>
            <a:endParaRPr lang="zh-CN" altLang="en-US" sz="1200" b="1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EB109BDE-9F21-9EBA-0ACB-580DBE28B8C8}"/>
              </a:ext>
            </a:extLst>
          </p:cNvPr>
          <p:cNvSpPr/>
          <p:nvPr/>
        </p:nvSpPr>
        <p:spPr bwMode="auto">
          <a:xfrm>
            <a:off x="192647" y="1049401"/>
            <a:ext cx="6146782" cy="328126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prstClr val="black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BE624AD7-469F-C30F-3B79-78D461A5CB6A}"/>
              </a:ext>
            </a:extLst>
          </p:cNvPr>
          <p:cNvSpPr txBox="1"/>
          <p:nvPr/>
        </p:nvSpPr>
        <p:spPr>
          <a:xfrm>
            <a:off x="346135" y="523014"/>
            <a:ext cx="5993294" cy="4994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000" b="1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创新点</a:t>
            </a:r>
            <a:r>
              <a:rPr lang="en-US" altLang="zh-CN" sz="2000" b="1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 </a:t>
            </a:r>
            <a:r>
              <a:rPr lang="zh-CN" altLang="en-US" sz="2000" b="1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（装置创新）</a:t>
            </a:r>
            <a:endParaRPr lang="en-US" altLang="zh-CN" sz="2000" b="1" dirty="0">
              <a:solidFill>
                <a:prstClr val="black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6963DDA0-8499-1F70-49C7-D33C29E960C8}"/>
              </a:ext>
            </a:extLst>
          </p:cNvPr>
          <p:cNvSpPr txBox="1"/>
          <p:nvPr/>
        </p:nvSpPr>
        <p:spPr>
          <a:xfrm>
            <a:off x="6901196" y="563960"/>
            <a:ext cx="4981444" cy="4994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该创新带来的患者获益</a:t>
            </a:r>
            <a:endParaRPr lang="en-US" altLang="zh-CN" sz="2000" b="1" dirty="0">
              <a:solidFill>
                <a:srgbClr val="00000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4" name="箭头: 右 13">
            <a:extLst>
              <a:ext uri="{FF2B5EF4-FFF2-40B4-BE49-F238E27FC236}">
                <a16:creationId xmlns:a16="http://schemas.microsoft.com/office/drawing/2014/main" id="{4235F134-F429-6A6C-E26A-DF0F20A7CFB4}"/>
              </a:ext>
            </a:extLst>
          </p:cNvPr>
          <p:cNvSpPr/>
          <p:nvPr/>
        </p:nvSpPr>
        <p:spPr>
          <a:xfrm>
            <a:off x="6457054" y="2650331"/>
            <a:ext cx="560856" cy="857026"/>
          </a:xfrm>
          <a:prstGeom prst="rightArrow">
            <a:avLst/>
          </a:prstGeom>
          <a:solidFill>
            <a:srgbClr val="630365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E235A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pic>
        <p:nvPicPr>
          <p:cNvPr id="15" name="图片 14">
            <a:extLst>
              <a:ext uri="{FF2B5EF4-FFF2-40B4-BE49-F238E27FC236}">
                <a16:creationId xmlns:a16="http://schemas.microsoft.com/office/drawing/2014/main" id="{1A1D2310-C22B-321D-BFD7-982AA9DDB6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22" y="2667427"/>
            <a:ext cx="5812324" cy="1606601"/>
          </a:xfrm>
          <a:prstGeom prst="rect">
            <a:avLst/>
          </a:prstGeom>
        </p:spPr>
      </p:pic>
      <p:sp>
        <p:nvSpPr>
          <p:cNvPr id="17" name="文本框 16">
            <a:extLst>
              <a:ext uri="{FF2B5EF4-FFF2-40B4-BE49-F238E27FC236}">
                <a16:creationId xmlns:a16="http://schemas.microsoft.com/office/drawing/2014/main" id="{F19E68FF-7F1C-7A91-84DB-432C72EDD2DC}"/>
              </a:ext>
            </a:extLst>
          </p:cNvPr>
          <p:cNvSpPr txBox="1"/>
          <p:nvPr/>
        </p:nvSpPr>
        <p:spPr>
          <a:xfrm>
            <a:off x="299522" y="1107983"/>
            <a:ext cx="5993294" cy="142295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本品具有创新的</a:t>
            </a:r>
            <a:r>
              <a:rPr lang="zh-CN" altLang="en-US" sz="2000" b="1" dirty="0">
                <a:solidFill>
                  <a:srgbClr val="630365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易纳器装置</a:t>
            </a:r>
            <a:r>
              <a:rPr lang="zh-CN" altLang="en-US" dirty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，</a:t>
            </a:r>
            <a:r>
              <a:rPr lang="zh-CN" altLang="en-US" dirty="0">
                <a:ea typeface="微软雅黑"/>
              </a:rPr>
              <a:t>具有</a:t>
            </a:r>
            <a:r>
              <a:rPr lang="zh-CN" altLang="en-US" sz="2000" b="1" dirty="0">
                <a:solidFill>
                  <a:srgbClr val="630365"/>
                </a:solidFill>
                <a:ea typeface="微软雅黑"/>
              </a:rPr>
              <a:t>两大核心设计</a:t>
            </a:r>
            <a:r>
              <a:rPr lang="zh-CN" altLang="en-US" b="1" dirty="0">
                <a:solidFill>
                  <a:srgbClr val="630365"/>
                </a:solidFill>
                <a:ea typeface="微软雅黑"/>
              </a:rPr>
              <a:t>：</a:t>
            </a:r>
            <a:endParaRPr lang="en-US" altLang="zh-CN" b="1" dirty="0">
              <a:solidFill>
                <a:srgbClr val="630365"/>
              </a:solidFill>
              <a:ea typeface="微软雅黑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b="1" dirty="0">
                <a:solidFill>
                  <a:srgbClr val="630365"/>
                </a:solidFill>
                <a:ea typeface="微软雅黑"/>
              </a:rPr>
              <a:t>歧管设计</a:t>
            </a:r>
            <a:r>
              <a:rPr lang="zh-CN" altLang="en-US" sz="2000" dirty="0">
                <a:solidFill>
                  <a:srgbClr val="630365"/>
                </a:solidFill>
                <a:ea typeface="微软雅黑"/>
              </a:rPr>
              <a:t>，</a:t>
            </a:r>
            <a:r>
              <a:rPr lang="zh-CN" altLang="en-US" dirty="0">
                <a:ea typeface="微软雅黑"/>
              </a:rPr>
              <a:t>高效递送</a:t>
            </a:r>
            <a:r>
              <a:rPr lang="en-US" altLang="zh-CN" baseline="30000" dirty="0">
                <a:ea typeface="微软雅黑"/>
              </a:rPr>
              <a:t>1</a:t>
            </a:r>
            <a:r>
              <a:rPr lang="zh-CN" altLang="en-US" dirty="0">
                <a:ea typeface="微软雅黑"/>
              </a:rPr>
              <a:t>；</a:t>
            </a:r>
            <a:endParaRPr lang="en-US" altLang="zh-CN" dirty="0">
              <a:ea typeface="微软雅黑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b="1" dirty="0">
                <a:solidFill>
                  <a:srgbClr val="630365"/>
                </a:solidFill>
                <a:ea typeface="微软雅黑"/>
              </a:rPr>
              <a:t>同轴联动</a:t>
            </a:r>
            <a:r>
              <a:rPr lang="zh-CN" altLang="en-US" sz="2000" dirty="0">
                <a:solidFill>
                  <a:srgbClr val="630365"/>
                </a:solidFill>
                <a:ea typeface="微软雅黑"/>
              </a:rPr>
              <a:t>，</a:t>
            </a:r>
            <a:r>
              <a:rPr lang="zh-CN" altLang="en-US" dirty="0">
                <a:ea typeface="微软雅黑"/>
              </a:rPr>
              <a:t>一步激活</a:t>
            </a:r>
            <a:r>
              <a:rPr lang="en-US" altLang="zh-CN" baseline="30000" dirty="0">
                <a:ea typeface="微软雅黑"/>
              </a:rPr>
              <a:t>2</a:t>
            </a:r>
            <a:r>
              <a:rPr lang="zh-CN" altLang="en-US" b="1" dirty="0">
                <a:solidFill>
                  <a:srgbClr val="612166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。</a:t>
            </a:r>
            <a:endParaRPr lang="en-US" altLang="zh-CN" b="1" dirty="0">
              <a:solidFill>
                <a:srgbClr val="612166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42E5888C-D187-FA52-D1A2-A607D7408ACF}"/>
              </a:ext>
            </a:extLst>
          </p:cNvPr>
          <p:cNvSpPr txBox="1"/>
          <p:nvPr/>
        </p:nvSpPr>
        <p:spPr>
          <a:xfrm>
            <a:off x="7100029" y="1081927"/>
            <a:ext cx="4981444" cy="32119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易学易用，</a:t>
            </a:r>
            <a:r>
              <a:rPr lang="en-US" altLang="zh-CN" sz="2000" b="1" dirty="0">
                <a:solidFill>
                  <a:srgbClr val="630365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1</a:t>
            </a:r>
            <a:r>
              <a:rPr lang="zh-CN" altLang="en-US" sz="2000" b="1" dirty="0">
                <a:solidFill>
                  <a:srgbClr val="630365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分钟学会</a:t>
            </a:r>
            <a:r>
              <a:rPr lang="en-US" altLang="zh-CN" sz="2000" b="1" baseline="30000" dirty="0">
                <a:solidFill>
                  <a:srgbClr val="630365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3</a:t>
            </a:r>
            <a:endParaRPr lang="en-US" altLang="zh-CN" sz="2400" b="1" baseline="30000" dirty="0">
              <a:solidFill>
                <a:srgbClr val="630365"/>
              </a:solidFill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使用步骤简单，每次仅需三步；</a:t>
            </a:r>
            <a:endParaRPr lang="en-US" altLang="zh-CN" dirty="0">
              <a:solidFill>
                <a:prstClr val="black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精确追踪每一喷剂量。</a:t>
            </a:r>
            <a:endParaRPr lang="en-US" altLang="zh-CN" dirty="0">
              <a:solidFill>
                <a:prstClr val="black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易纳器稳定递送</a:t>
            </a:r>
            <a:r>
              <a:rPr lang="zh-CN" altLang="en-US" dirty="0">
                <a:solidFill>
                  <a:srgbClr val="B80065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，</a:t>
            </a:r>
            <a:r>
              <a:rPr lang="en-US" altLang="zh-CN" dirty="0">
                <a:solidFill>
                  <a:srgbClr val="B80065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000" b="1" dirty="0">
                <a:solidFill>
                  <a:srgbClr val="630365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99.8%</a:t>
            </a:r>
            <a:r>
              <a:rPr lang="zh-CN" altLang="en-US" sz="2000" b="1" dirty="0">
                <a:solidFill>
                  <a:srgbClr val="630365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的患者可完成有效吸入</a:t>
            </a:r>
            <a:r>
              <a:rPr lang="en-US" altLang="zh-CN" sz="2000" b="1" baseline="30000" dirty="0">
                <a:solidFill>
                  <a:srgbClr val="630365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4</a:t>
            </a:r>
            <a:endParaRPr lang="en-US" altLang="zh-CN" sz="2400" b="1" baseline="30000" dirty="0">
              <a:solidFill>
                <a:srgbClr val="630365"/>
              </a:solidFill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易纳器日常使用更简单，无需掌握手口协调，</a:t>
            </a:r>
            <a:r>
              <a:rPr lang="zh-CN" altLang="en-US" sz="2000" b="1" dirty="0">
                <a:solidFill>
                  <a:srgbClr val="630365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无需预充和清洁</a:t>
            </a:r>
            <a:r>
              <a:rPr lang="en-US" altLang="zh-CN" sz="2000" b="1" baseline="30000" dirty="0">
                <a:solidFill>
                  <a:srgbClr val="630365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5,6</a:t>
            </a:r>
            <a:endParaRPr lang="en-US" altLang="zh-CN" sz="2400" b="1" baseline="30000" dirty="0">
              <a:solidFill>
                <a:srgbClr val="630365"/>
              </a:solidFill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A6C79570-7F4E-2471-4429-F56F54D4D68B}"/>
              </a:ext>
            </a:extLst>
          </p:cNvPr>
          <p:cNvSpPr txBox="1"/>
          <p:nvPr/>
        </p:nvSpPr>
        <p:spPr>
          <a:xfrm>
            <a:off x="7120412" y="4779156"/>
            <a:ext cx="5063563" cy="9151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本品每支碳排放量仅为参照药品的</a:t>
            </a:r>
            <a:r>
              <a:rPr lang="en-US" altLang="zh-CN" dirty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6%</a:t>
            </a:r>
            <a:r>
              <a:rPr lang="zh-CN" altLang="en-US" dirty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（</a:t>
            </a:r>
            <a:r>
              <a:rPr lang="en-US" altLang="zh-CN" dirty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0.8 vs. 13.5kg CO</a:t>
            </a:r>
            <a:r>
              <a:rPr lang="en-US" altLang="zh-CN" baseline="-25000" dirty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en-US" altLang="zh-CN" dirty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e/</a:t>
            </a:r>
            <a:r>
              <a:rPr lang="zh-CN" altLang="en-US" dirty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支）</a:t>
            </a:r>
            <a:r>
              <a:rPr lang="en-US" altLang="zh-CN" baseline="30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7</a:t>
            </a:r>
            <a:r>
              <a:rPr lang="zh-CN" altLang="en-US" dirty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，为</a:t>
            </a:r>
            <a:r>
              <a:rPr lang="zh-CN" altLang="en-US" sz="2000" b="1" dirty="0">
                <a:solidFill>
                  <a:srgbClr val="630365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低碳减排</a:t>
            </a:r>
            <a:r>
              <a:rPr lang="zh-CN" altLang="en-US" dirty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做出贡献</a:t>
            </a:r>
            <a:endParaRPr lang="en-US" altLang="zh-CN" dirty="0">
              <a:solidFill>
                <a:prstClr val="black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0" name="箭头: 右 19">
            <a:extLst>
              <a:ext uri="{FF2B5EF4-FFF2-40B4-BE49-F238E27FC236}">
                <a16:creationId xmlns:a16="http://schemas.microsoft.com/office/drawing/2014/main" id="{418E0AAA-2C10-A964-EB35-CDA71B72BEE5}"/>
              </a:ext>
            </a:extLst>
          </p:cNvPr>
          <p:cNvSpPr/>
          <p:nvPr/>
        </p:nvSpPr>
        <p:spPr>
          <a:xfrm>
            <a:off x="6457053" y="4596718"/>
            <a:ext cx="560856" cy="857026"/>
          </a:xfrm>
          <a:prstGeom prst="rightArrow">
            <a:avLst/>
          </a:prstGeom>
          <a:solidFill>
            <a:srgbClr val="630365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E235A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EF498B33-54DF-6251-006E-8C1566F630FC}"/>
              </a:ext>
            </a:extLst>
          </p:cNvPr>
          <p:cNvSpPr txBox="1"/>
          <p:nvPr/>
        </p:nvSpPr>
        <p:spPr>
          <a:xfrm>
            <a:off x="299522" y="6129919"/>
            <a:ext cx="6096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1.International Patent Application. PCT/GB2006/004612.</a:t>
            </a:r>
          </a:p>
          <a:p>
            <a:r>
              <a:rPr lang="en-US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2.Grant AC, et al. J Aerosol Med </a:t>
            </a:r>
            <a:r>
              <a:rPr lang="en-US" sz="11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Pulm</a:t>
            </a:r>
            <a:r>
              <a:rPr lang="en-US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Drug Deliv. 2015, 28(6): 474-485.</a:t>
            </a:r>
          </a:p>
          <a:p>
            <a:r>
              <a:rPr lang="en-US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van der </a:t>
            </a:r>
            <a:r>
              <a:rPr lang="en-US" sz="11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Palen</a:t>
            </a:r>
            <a:r>
              <a:rPr lang="en-US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J,et</a:t>
            </a:r>
            <a:r>
              <a:rPr lang="en-US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al. Respir Med. 2022,205:107031</a:t>
            </a:r>
          </a:p>
          <a:p>
            <a:r>
              <a:rPr lang="en-US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fr-FR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Anderson M, et al. Int J </a:t>
            </a:r>
            <a:r>
              <a:rPr lang="fr-FR" sz="11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Chron</a:t>
            </a:r>
            <a:r>
              <a:rPr lang="fr-FR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1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Obstruct</a:t>
            </a:r>
            <a:r>
              <a:rPr lang="fr-FR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1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Pulmon</a:t>
            </a:r>
            <a:r>
              <a:rPr lang="fr-FR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Dis. 2021;16:933-943</a:t>
            </a:r>
            <a:endParaRPr lang="en-US" sz="11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867CB955-EF20-0B67-925E-E40B5F8E1C53}"/>
              </a:ext>
            </a:extLst>
          </p:cNvPr>
          <p:cNvSpPr txBox="1"/>
          <p:nvPr/>
        </p:nvSpPr>
        <p:spPr>
          <a:xfrm>
            <a:off x="4738777" y="6129919"/>
            <a:ext cx="609600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100" dirty="0">
                <a:solidFill>
                  <a:schemeClr val="bg1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5. Harb HS, et al. Int J Clin </a:t>
            </a:r>
            <a:r>
              <a:rPr lang="fr-FR" sz="1100" dirty="0" err="1">
                <a:solidFill>
                  <a:schemeClr val="bg1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Pract</a:t>
            </a:r>
            <a:r>
              <a:rPr lang="fr-FR" sz="1100" dirty="0">
                <a:solidFill>
                  <a:schemeClr val="bg1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. 2021, 75(4): e13905.</a:t>
            </a:r>
          </a:p>
          <a:p>
            <a:r>
              <a:rPr lang="fr-FR" sz="1100" dirty="0">
                <a:solidFill>
                  <a:schemeClr val="bg1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6. </a:t>
            </a:r>
            <a:r>
              <a:rPr lang="zh-CN" altLang="en-US" sz="1100" dirty="0">
                <a:solidFill>
                  <a:schemeClr val="bg1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稳定期慢性气道疾病吸入装置规范应用中国专家共识</a:t>
            </a:r>
            <a:r>
              <a:rPr lang="en-US" altLang="zh-CN" sz="1100" dirty="0">
                <a:solidFill>
                  <a:schemeClr val="bg1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.</a:t>
            </a:r>
            <a:r>
              <a:rPr lang="zh-CN" altLang="en-US" sz="1100" dirty="0">
                <a:solidFill>
                  <a:schemeClr val="bg1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中华结核和呼吸杂志</a:t>
            </a:r>
            <a:r>
              <a:rPr lang="en-US" altLang="zh-CN" sz="1100" dirty="0">
                <a:solidFill>
                  <a:schemeClr val="bg1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.2019(4):241-253.</a:t>
            </a:r>
          </a:p>
          <a:p>
            <a:r>
              <a:rPr lang="en-US" sz="1100" dirty="0">
                <a:solidFill>
                  <a:schemeClr val="bg1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7. </a:t>
            </a:r>
            <a:r>
              <a:rPr lang="en-US" altLang="zh-CN" sz="1100" dirty="0">
                <a:solidFill>
                  <a:schemeClr val="bg1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NICE Asthma Inhaler and Decision Aid</a:t>
            </a:r>
            <a:endParaRPr lang="en-US" sz="1100" dirty="0">
              <a:solidFill>
                <a:schemeClr val="bg1"/>
              </a:solidFill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5C0FCED7-625C-9F3D-0C62-7F1BB8A01C06}"/>
              </a:ext>
            </a:extLst>
          </p:cNvPr>
          <p:cNvSpPr txBox="1"/>
          <p:nvPr/>
        </p:nvSpPr>
        <p:spPr>
          <a:xfrm>
            <a:off x="203608" y="4375253"/>
            <a:ext cx="6191914" cy="17100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本品：</a:t>
            </a:r>
            <a:r>
              <a:rPr lang="zh-CN" altLang="en-US" b="1" dirty="0">
                <a:solidFill>
                  <a:srgbClr val="630365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干粉吸入装置（</a:t>
            </a:r>
            <a:r>
              <a:rPr lang="en-US" altLang="zh-CN" b="1" dirty="0">
                <a:solidFill>
                  <a:srgbClr val="630365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DPI</a:t>
            </a:r>
            <a:r>
              <a:rPr lang="zh-CN" altLang="en-US" b="1" dirty="0">
                <a:solidFill>
                  <a:srgbClr val="630365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），不含抛射剂</a:t>
            </a:r>
            <a:r>
              <a:rPr lang="en-US" altLang="zh-CN" b="1" baseline="30000" dirty="0">
                <a:solidFill>
                  <a:srgbClr val="630365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7</a:t>
            </a:r>
            <a:r>
              <a:rPr lang="zh-CN" altLang="en-US" b="1" dirty="0">
                <a:solidFill>
                  <a:srgbClr val="630365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，</a:t>
            </a:r>
            <a:r>
              <a:rPr lang="zh-CN" altLang="en-US" dirty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对环境产生积极影响；</a:t>
            </a:r>
            <a:endParaRPr lang="en-US" altLang="zh-CN" dirty="0">
              <a:solidFill>
                <a:prstClr val="black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参照药品：加压定量吸入剂（</a:t>
            </a:r>
            <a:r>
              <a:rPr lang="en-US" altLang="zh-CN" dirty="0" err="1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pMDI</a:t>
            </a:r>
            <a:r>
              <a:rPr lang="zh-CN" altLang="en-US" dirty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）因含抛射剂氟氢烷，</a:t>
            </a:r>
            <a:r>
              <a:rPr lang="zh-CN" sz="1800" dirty="0">
                <a:effectLst/>
                <a:latin typeface="Times New Roman" panose="02020603050405020304" pitchFamily="18" charset="0"/>
                <a:ea typeface="仿宋_GB2312"/>
                <a:cs typeface="Times New Roman" panose="02020603050405020304" pitchFamily="18" charset="0"/>
              </a:rPr>
              <a:t>在装置使用及废弃阶段会造成高碳排</a:t>
            </a:r>
            <a:r>
              <a:rPr lang="zh-CN" altLang="en-US" sz="1800" dirty="0">
                <a:effectLst/>
                <a:latin typeface="Times New Roman" panose="02020603050405020304" pitchFamily="18" charset="0"/>
                <a:ea typeface="仿宋_GB2312"/>
                <a:cs typeface="Times New Roman" panose="02020603050405020304" pitchFamily="18" charset="0"/>
              </a:rPr>
              <a:t>放</a:t>
            </a:r>
            <a:r>
              <a:rPr lang="zh-CN" altLang="en-US" dirty="0">
                <a:solidFill>
                  <a:prstClr val="black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。</a:t>
            </a:r>
            <a:endParaRPr lang="en-US" altLang="zh-CN" dirty="0">
              <a:solidFill>
                <a:prstClr val="black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0621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solidFill>
          <a:schemeClr val="bg1"/>
        </a:solidFill>
        <a:ln>
          <a:solidFill>
            <a:schemeClr val="tx1"/>
          </a:solidFill>
        </a:ln>
      </a:spPr>
      <a:bodyPr wrap="square">
        <a:spAutoFit/>
      </a:bodyPr>
      <a:lstStyle>
        <a:defPPr marL="285750" indent="-285750" algn="l">
          <a:lnSpc>
            <a:spcPct val="150000"/>
          </a:lnSpc>
          <a:buFont typeface="Arial" panose="020B0604020202020204" pitchFamily="34" charset="0"/>
          <a:buChar char="•"/>
          <a:defRPr sz="2400" b="1" dirty="0">
            <a:solidFill>
              <a:srgbClr val="630365"/>
            </a:solidFill>
            <a:ea typeface="微软雅黑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5170</TotalTime>
  <Words>2375</Words>
  <Application>Microsoft Office PowerPoint</Application>
  <PresentationFormat>宽屏</PresentationFormat>
  <Paragraphs>187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7" baseType="lpstr">
      <vt:lpstr>微软雅黑</vt:lpstr>
      <vt:lpstr>Arial</vt:lpstr>
      <vt:lpstr>Calibri</vt:lpstr>
      <vt:lpstr>Calibri Light</vt:lpstr>
      <vt:lpstr>Times New Roman</vt:lpstr>
      <vt:lpstr>Wingdings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Sophie Yu</dc:creator>
  <cp:lastModifiedBy>Chaoyun Li</cp:lastModifiedBy>
  <cp:revision>24</cp:revision>
  <dcterms:created xsi:type="dcterms:W3CDTF">2024-05-20T08:49:56Z</dcterms:created>
  <dcterms:modified xsi:type="dcterms:W3CDTF">2024-07-12T09:55:01Z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ea66b2b-af80-48b6-873b-d341d3035cfa_Enabled">
    <vt:lpwstr>true</vt:lpwstr>
  </property>
  <property fmtid="{D5CDD505-2E9C-101B-9397-08002B2CF9AE}" pid="3" name="MSIP_Label_bea66b2b-af80-48b6-873b-d341d3035cfa_SetDate">
    <vt:lpwstr>2024-05-20T08:50:09Z</vt:lpwstr>
  </property>
  <property fmtid="{D5CDD505-2E9C-101B-9397-08002B2CF9AE}" pid="4" name="MSIP_Label_bea66b2b-af80-48b6-873b-d341d3035cfa_Method">
    <vt:lpwstr>Standard</vt:lpwstr>
  </property>
  <property fmtid="{D5CDD505-2E9C-101B-9397-08002B2CF9AE}" pid="5" name="MSIP_Label_bea66b2b-af80-48b6-873b-d341d3035cfa_Name">
    <vt:lpwstr>Proprietary</vt:lpwstr>
  </property>
  <property fmtid="{D5CDD505-2E9C-101B-9397-08002B2CF9AE}" pid="6" name="MSIP_Label_bea66b2b-af80-48b6-873b-d341d3035cfa_SiteId">
    <vt:lpwstr>63982aff-fb6c-4c22-973b-70e4acfb63e6</vt:lpwstr>
  </property>
  <property fmtid="{D5CDD505-2E9C-101B-9397-08002B2CF9AE}" pid="7" name="MSIP_Label_bea66b2b-af80-48b6-873b-d341d3035cfa_ActionId">
    <vt:lpwstr>14cd652e-c968-4eb0-9394-be49f7cbe463</vt:lpwstr>
  </property>
  <property fmtid="{D5CDD505-2E9C-101B-9397-08002B2CF9AE}" pid="8" name="MSIP_Label_bea66b2b-af80-48b6-873b-d341d3035cfa_ContentBits">
    <vt:lpwstr>0</vt:lpwstr>
  </property>
</Properties>
</file>