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heme/theme3.xml" ContentType="application/vnd.openxmlformats-officedocument.them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.xml" ContentType="application/vnd.openxmlformats-officedocument.presentationml.notesSlide+xml"/>
  <Override PartName="/ppt/tags/tag57.xml" ContentType="application/vnd.openxmlformats-officedocument.presentationml.tags+xml"/>
  <Override PartName="/ppt/notesSlides/notesSlide2.xml" ContentType="application/vnd.openxmlformats-officedocument.presentationml.notesSlide+xml"/>
  <Override PartName="/ppt/tags/tag58.xml" ContentType="application/vnd.openxmlformats-officedocument.presentationml.tags+xml"/>
  <Override PartName="/ppt/notesSlides/notesSlide3.xml" ContentType="application/vnd.openxmlformats-officedocument.presentationml.notesSlide+xml"/>
  <Override PartName="/ppt/tags/tag5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0.xml" ContentType="application/vnd.openxmlformats-officedocument.presentationml.tags+xml"/>
  <Override PartName="/ppt/notesSlides/notesSlide6.xml" ContentType="application/vnd.openxmlformats-officedocument.presentationml.notesSlide+xml"/>
  <Override PartName="/ppt/tags/tag61.xml" ContentType="application/vnd.openxmlformats-officedocument.presentationml.tags+xml"/>
  <Override PartName="/ppt/notesSlides/notesSlide7.xml" ContentType="application/vnd.openxmlformats-officedocument.presentationml.notesSlide+xml"/>
  <Override PartName="/ppt/tags/tag6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</p:sldMasterIdLst>
  <p:notesMasterIdLst>
    <p:notesMasterId r:id="rId14"/>
  </p:notesMasterIdLst>
  <p:sldIdLst>
    <p:sldId id="2147471815" r:id="rId3"/>
    <p:sldId id="2147471816" r:id="rId4"/>
    <p:sldId id="2147471830" r:id="rId5"/>
    <p:sldId id="2147471842" r:id="rId6"/>
    <p:sldId id="2147471843" r:id="rId7"/>
    <p:sldId id="2147471839" r:id="rId8"/>
    <p:sldId id="2147471822" r:id="rId9"/>
    <p:sldId id="2147471817" r:id="rId10"/>
    <p:sldId id="2147471844" r:id="rId11"/>
    <p:sldId id="2147471796" r:id="rId12"/>
    <p:sldId id="2147471834" r:id="rId13"/>
  </p:sldIdLst>
  <p:sldSz cx="12192000" cy="6858000"/>
  <p:notesSz cx="6797675" cy="9928225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AFFB4C-3546-2611-B1DF-395BC8F378E9}" name="Zhao, Yanbin(Tony)" initials="ZY" userId="S::ZHAOY268@pfizer.com::c7f95075-08f7-43ac-9b31-95044b0babd4" providerId="AD"/>
  <p188:author id="{9B356AF0-5F19-B714-2713-DFE770F32679}" name="Li, Jingshuai (James)" initials="LJ(" userId="S::LIJ633@pfizer.com::5e454c2b-de97-42a4-a41f-d58e9214ea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AFF"/>
    <a:srgbClr val="FEF9DE"/>
    <a:srgbClr val="F2F2F2"/>
    <a:srgbClr val="0047BB"/>
    <a:srgbClr val="007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3B31FF-0C99-4A99-A714-5DED24EF369D}" v="1" dt="2024-07-12T13:56:03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ao, Yanbin(Tony)" userId="c7f95075-08f7-43ac-9b31-95044b0babd4" providerId="ADAL" clId="{533B31FF-0C99-4A99-A714-5DED24EF369D}"/>
    <pc:docChg chg="modSld">
      <pc:chgData name="Zhao, Yanbin(Tony)" userId="c7f95075-08f7-43ac-9b31-95044b0babd4" providerId="ADAL" clId="{533B31FF-0C99-4A99-A714-5DED24EF369D}" dt="2024-07-12T13:56:18.250" v="7" actId="14100"/>
      <pc:docMkLst>
        <pc:docMk/>
      </pc:docMkLst>
      <pc:sldChg chg="addSp modSp mod">
        <pc:chgData name="Zhao, Yanbin(Tony)" userId="c7f95075-08f7-43ac-9b31-95044b0babd4" providerId="ADAL" clId="{533B31FF-0C99-4A99-A714-5DED24EF369D}" dt="2024-07-12T13:56:18.250" v="7" actId="14100"/>
        <pc:sldMkLst>
          <pc:docMk/>
          <pc:sldMk cId="1194490107" sldId="2147471815"/>
        </pc:sldMkLst>
        <pc:spChg chg="add mod">
          <ac:chgData name="Zhao, Yanbin(Tony)" userId="c7f95075-08f7-43ac-9b31-95044b0babd4" providerId="ADAL" clId="{533B31FF-0C99-4A99-A714-5DED24EF369D}" dt="2024-07-12T13:56:18.250" v="7" actId="14100"/>
          <ac:spMkLst>
            <pc:docMk/>
            <pc:sldMk cId="1194490107" sldId="2147471815"/>
            <ac:spMk id="5" creationId="{CD766BD8-AB28-F3F8-2823-EFFF8E455FA5}"/>
          </ac:spMkLst>
        </pc:spChg>
      </pc:sldChg>
    </pc:docChg>
  </pc:docChgLst>
  <pc:docChgLst>
    <pc:chgData name="Zhao, Yanbin(Tony)" userId="c7f95075-08f7-43ac-9b31-95044b0babd4" providerId="ADAL" clId="{B0E354A3-51F0-42EB-B59A-1A68974BC8EE}"/>
    <pc:docChg chg="delSld">
      <pc:chgData name="Zhao, Yanbin(Tony)" userId="c7f95075-08f7-43ac-9b31-95044b0babd4" providerId="ADAL" clId="{B0E354A3-51F0-42EB-B59A-1A68974BC8EE}" dt="2024-07-12T14:00:33.728" v="0" actId="47"/>
      <pc:docMkLst>
        <pc:docMk/>
      </pc:docMkLst>
      <pc:sldChg chg="del">
        <pc:chgData name="Zhao, Yanbin(Tony)" userId="c7f95075-08f7-43ac-9b31-95044b0babd4" providerId="ADAL" clId="{B0E354A3-51F0-42EB-B59A-1A68974BC8EE}" dt="2024-07-12T14:00:33.728" v="0" actId="47"/>
        <pc:sldMkLst>
          <pc:docMk/>
          <pc:sldMk cId="2046892475" sldId="2147473202"/>
        </pc:sldMkLst>
      </pc:sldChg>
    </pc:docChg>
  </pc:docChgLst>
  <pc:docChgLst>
    <pc:chgData name="Zhao, Yanbin(Tony)" userId="c7f95075-08f7-43ac-9b31-95044b0babd4" providerId="ADAL" clId="{050F1E0E-840B-433A-BE8A-FD7F7E6DFFF8}"/>
    <pc:docChg chg="delSld">
      <pc:chgData name="Zhao, Yanbin(Tony)" userId="c7f95075-08f7-43ac-9b31-95044b0babd4" providerId="ADAL" clId="{050F1E0E-840B-433A-BE8A-FD7F7E6DFFF8}" dt="2024-07-12T12:19:28.467" v="0" actId="47"/>
      <pc:docMkLst>
        <pc:docMk/>
      </pc:docMkLst>
      <pc:sldChg chg="del">
        <pc:chgData name="Zhao, Yanbin(Tony)" userId="c7f95075-08f7-43ac-9b31-95044b0babd4" providerId="ADAL" clId="{050F1E0E-840B-433A-BE8A-FD7F7E6DFFF8}" dt="2024-07-12T12:19:28.467" v="0" actId="47"/>
        <pc:sldMkLst>
          <pc:docMk/>
          <pc:sldMk cId="276267897" sldId="214747183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C397B-B944-422B-99A7-18EBBC210A1F}" type="datetimeFigureOut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133CF-2046-4BF0-9499-411DCB2BF64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8210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538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554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78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997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i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21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014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133CF-2046-4BF0-9499-411DCB2BF64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38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5.xml"/><Relationship Id="rId4" Type="http://schemas.openxmlformats.org/officeDocument/2006/relationships/image" Target="../media/image2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6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7.xml"/><Relationship Id="rId4" Type="http://schemas.openxmlformats.org/officeDocument/2006/relationships/image" Target="../media/image2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8.xml"/><Relationship Id="rId4" Type="http://schemas.openxmlformats.org/officeDocument/2006/relationships/image" Target="../media/image2.emf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9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0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8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0.xml"/><Relationship Id="rId4" Type="http://schemas.openxmlformats.org/officeDocument/2006/relationships/image" Target="../media/image2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- up of a computer screen&#10;&#10;Description automatically generated with low confidence">
            <a:extLst>
              <a:ext uri="{FF2B5EF4-FFF2-40B4-BE49-F238E27FC236}">
                <a16:creationId xmlns:a16="http://schemas.microsoft.com/office/drawing/2014/main" id="{384FC66A-6C9E-44C7-93BB-51CB900DE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" r="296"/>
          <a:stretch/>
        </p:blipFill>
        <p:spPr bwMode="gray">
          <a:xfrm>
            <a:off x="3625603" y="-5670"/>
            <a:ext cx="8566397" cy="6221818"/>
          </a:xfrm>
          <a:prstGeom prst="rect">
            <a:avLst/>
          </a:prstGeom>
        </p:spPr>
      </p:pic>
      <p:sp>
        <p:nvSpPr>
          <p:cNvPr id="49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448173" y="923544"/>
            <a:ext cx="4234775" cy="190195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3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0"/>
          </p:nvPr>
        </p:nvSpPr>
        <p:spPr bwMode="gray">
          <a:xfrm>
            <a:off x="448173" y="3849624"/>
            <a:ext cx="4234775" cy="905256"/>
          </a:xfrm>
        </p:spPr>
        <p:txBody>
          <a:bodyPr lIns="0" tIns="0" rIns="0" bIns="0" anchor="b" anchorCtr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1"/>
          </p:nvPr>
        </p:nvSpPr>
        <p:spPr bwMode="gray">
          <a:xfrm>
            <a:off x="448173" y="4974336"/>
            <a:ext cx="4234775" cy="438150"/>
          </a:xfrm>
        </p:spPr>
        <p:txBody>
          <a:bodyPr lIns="0" tIns="0" rIns="0" bIns="0" anchor="t" anchorCtr="0"/>
          <a:lstStyle>
            <a:lvl1pPr marL="0" indent="0">
              <a:spcBef>
                <a:spcPts val="30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FF36B01-A49B-4A9E-B276-D60D83410796}"/>
              </a:ext>
            </a:extLst>
          </p:cNvPr>
          <p:cNvGrpSpPr/>
          <p:nvPr userDrawn="1"/>
        </p:nvGrpSpPr>
        <p:grpSpPr bwMode="gray">
          <a:xfrm>
            <a:off x="446915" y="591197"/>
            <a:ext cx="587784" cy="45600"/>
            <a:chOff x="616542" y="591197"/>
            <a:chExt cx="587631" cy="45600"/>
          </a:xfrm>
        </p:grpSpPr>
        <p:sp>
          <p:nvSpPr>
            <p:cNvPr id="52" name="Google Shape;17;p2">
              <a:extLst>
                <a:ext uri="{FF2B5EF4-FFF2-40B4-BE49-F238E27FC236}">
                  <a16:creationId xmlns:a16="http://schemas.microsoft.com/office/drawing/2014/main" id="{5D3302A1-E9DC-4838-989A-68413E86B02A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53" name="Google Shape;18;p2">
              <a:extLst>
                <a:ext uri="{FF2B5EF4-FFF2-40B4-BE49-F238E27FC236}">
                  <a16:creationId xmlns:a16="http://schemas.microsoft.com/office/drawing/2014/main" id="{B5D84995-F3EE-4DC3-A8E3-F8254A23326B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54" name="Google Shape;49;p7">
            <a:extLst>
              <a:ext uri="{FF2B5EF4-FFF2-40B4-BE49-F238E27FC236}">
                <a16:creationId xmlns:a16="http://schemas.microsoft.com/office/drawing/2014/main" id="{4771DC95-2DA9-4515-8FEA-2DE1AA50D2C7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F466006E-96B1-4AD4-A9B9-84F544D50C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pic>
        <p:nvPicPr>
          <p:cNvPr id="18" name="Google Shape;53;p7">
            <a:extLst>
              <a:ext uri="{FF2B5EF4-FFF2-40B4-BE49-F238E27FC236}">
                <a16:creationId xmlns:a16="http://schemas.microsoft.com/office/drawing/2014/main" id="{027D8D3E-3E1B-44CE-9DB9-C5AB88279BC3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6712117-B280-0CBE-A706-B5BE82850D8B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109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eft One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264FB57-BAFB-4669-B9D9-AAA93D307B4A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448173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80B37F4-BA1F-4599-9BF4-169E2382E7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448172" y="391363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62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A8F3BDE-5536-412E-9331-650A7E2E8AB3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448173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466D6BA-4968-4105-B0D7-E7BD687A80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448172" y="391402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70E3D72-4322-4600-80EE-32F1EA906711}"/>
              </a:ext>
            </a:extLst>
          </p:cNvPr>
          <p:cNvSpPr>
            <a:spLocks noGrp="1"/>
          </p:cNvSpPr>
          <p:nvPr>
            <p:ph idx="22"/>
          </p:nvPr>
        </p:nvSpPr>
        <p:spPr bwMode="gray">
          <a:xfrm>
            <a:off x="6264588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FA8F5A1-9096-48CF-8981-DA7C92908D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6264588" y="391402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3116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 lIns="0" rIns="0"/>
          <a:lstStyle>
            <a:lvl1pPr marL="0" indent="0">
              <a:lnSpc>
                <a:spcPct val="110000"/>
              </a:lnSpc>
              <a:buNone/>
              <a:defRPr sz="3600"/>
            </a:lvl1pPr>
            <a:lvl2pPr marL="461963" indent="-233363">
              <a:defRPr sz="3200"/>
            </a:lvl2pPr>
            <a:lvl3pPr marL="738188" indent="-225425">
              <a:defRPr sz="2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0299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ld Statement Blue">
    <p:bg>
      <p:bgPr>
        <a:solidFill>
          <a:srgbClr val="00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48172" y="1801368"/>
            <a:ext cx="11295782" cy="3950208"/>
          </a:xfrm>
        </p:spPr>
        <p:txBody>
          <a:bodyPr lIns="0" rIns="0"/>
          <a:lstStyle>
            <a:lvl1pPr marL="0" indent="0">
              <a:lnSpc>
                <a:spcPct val="110000"/>
              </a:lnSpc>
              <a:buNone/>
              <a:defRPr sz="3600">
                <a:solidFill>
                  <a:schemeClr val="bg1"/>
                </a:solidFill>
              </a:defRPr>
            </a:lvl1pPr>
            <a:lvl2pPr marL="461963" indent="-233363">
              <a:defRPr sz="3200">
                <a:solidFill>
                  <a:schemeClr val="bg1"/>
                </a:solidFill>
              </a:defRPr>
            </a:lvl2pPr>
            <a:lvl3pPr marL="738188" indent="-225425"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4F9877C-A82F-4B6B-BD9C-066CF647CE7A}"/>
              </a:ext>
            </a:extLst>
          </p:cNvPr>
          <p:cNvGrpSpPr/>
          <p:nvPr userDrawn="1"/>
        </p:nvGrpSpPr>
        <p:grpSpPr bwMode="black">
          <a:xfrm>
            <a:off x="446915" y="326296"/>
            <a:ext cx="587784" cy="45600"/>
            <a:chOff x="616542" y="591197"/>
            <a:chExt cx="587631" cy="45600"/>
          </a:xfrm>
          <a:solidFill>
            <a:schemeClr val="bg1"/>
          </a:solidFill>
        </p:grpSpPr>
        <p:sp>
          <p:nvSpPr>
            <p:cNvPr id="6" name="Google Shape;17;p2">
              <a:extLst>
                <a:ext uri="{FF2B5EF4-FFF2-40B4-BE49-F238E27FC236}">
                  <a16:creationId xmlns:a16="http://schemas.microsoft.com/office/drawing/2014/main" id="{E37A9FAD-22CF-483D-BFEE-A660FD0A10AC}"/>
                </a:ext>
              </a:extLst>
            </p:cNvPr>
            <p:cNvSpPr/>
            <p:nvPr userDrawn="1"/>
          </p:nvSpPr>
          <p:spPr bwMode="black">
            <a:xfrm>
              <a:off x="616542" y="591197"/>
              <a:ext cx="293923" cy="4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7" name="Google Shape;18;p2">
              <a:extLst>
                <a:ext uri="{FF2B5EF4-FFF2-40B4-BE49-F238E27FC236}">
                  <a16:creationId xmlns:a16="http://schemas.microsoft.com/office/drawing/2014/main" id="{03F89CAE-CCC7-471C-BADA-2585024AD7C1}"/>
                </a:ext>
              </a:extLst>
            </p:cNvPr>
            <p:cNvSpPr/>
            <p:nvPr userDrawn="1"/>
          </p:nvSpPr>
          <p:spPr bwMode="black">
            <a:xfrm>
              <a:off x="910250" y="591197"/>
              <a:ext cx="293923" cy="4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04B2BB-C8F1-419C-B295-DA30917AB87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US" sz="8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00AEBF66-5FB7-44F3-9514-9E7517B063CF}"/>
              </a:ext>
            </a:extLst>
          </p:cNvPr>
          <p:cNvSpPr txBox="1"/>
          <p:nvPr userDrawn="1"/>
        </p:nvSpPr>
        <p:spPr bwMode="auto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bg1"/>
                </a:solidFill>
              </a:rPr>
              <a:t>Confidential</a:t>
            </a:r>
            <a:endParaRPr sz="800" b="1">
              <a:solidFill>
                <a:schemeClr val="bg1"/>
              </a:solidFill>
            </a:endParaRP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7A1B51F1-2438-4BA2-9050-3712AC9928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invGray">
          <a:xfrm>
            <a:off x="446914" y="6343569"/>
            <a:ext cx="556421" cy="374904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CF28935-A22C-46B0-A36A-0299D5B3277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70298" y="6303596"/>
            <a:ext cx="457319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1">
                <a:solidFill>
                  <a:schemeClr val="bg1"/>
                </a:solidFill>
              </a:rPr>
              <a:t>Business Group</a:t>
            </a:r>
            <a:r>
              <a:rPr lang="en-US" sz="800" b="0">
                <a:solidFill>
                  <a:schemeClr val="bg1"/>
                </a:solidFill>
              </a:rPr>
              <a:t>  Business Subgroup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2001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- up of a computer screen&#10;&#10;Description automatically generated with low confidence">
            <a:extLst>
              <a:ext uri="{FF2B5EF4-FFF2-40B4-BE49-F238E27FC236}">
                <a16:creationId xmlns:a16="http://schemas.microsoft.com/office/drawing/2014/main" id="{384FC66A-6C9E-44C7-93BB-51CB900DE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" r="296"/>
          <a:stretch/>
        </p:blipFill>
        <p:spPr bwMode="gray">
          <a:xfrm>
            <a:off x="3625603" y="-5670"/>
            <a:ext cx="8566397" cy="6221818"/>
          </a:xfrm>
          <a:prstGeom prst="rect">
            <a:avLst/>
          </a:prstGeom>
        </p:spPr>
      </p:pic>
      <p:sp>
        <p:nvSpPr>
          <p:cNvPr id="49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448173" y="923544"/>
            <a:ext cx="4234775" cy="190195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3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0"/>
          </p:nvPr>
        </p:nvSpPr>
        <p:spPr bwMode="gray">
          <a:xfrm>
            <a:off x="448173" y="3849624"/>
            <a:ext cx="4234775" cy="905256"/>
          </a:xfrm>
        </p:spPr>
        <p:txBody>
          <a:bodyPr lIns="0" tIns="0" rIns="0" bIns="0" anchor="b" anchorCtr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1"/>
          </p:nvPr>
        </p:nvSpPr>
        <p:spPr bwMode="gray">
          <a:xfrm>
            <a:off x="448173" y="4974336"/>
            <a:ext cx="4234775" cy="438150"/>
          </a:xfrm>
        </p:spPr>
        <p:txBody>
          <a:bodyPr lIns="0" tIns="0" rIns="0" bIns="0" anchor="t" anchorCtr="0"/>
          <a:lstStyle>
            <a:lvl1pPr marL="0" indent="0">
              <a:spcBef>
                <a:spcPts val="30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FF36B01-A49B-4A9E-B276-D60D83410796}"/>
              </a:ext>
            </a:extLst>
          </p:cNvPr>
          <p:cNvGrpSpPr/>
          <p:nvPr userDrawn="1"/>
        </p:nvGrpSpPr>
        <p:grpSpPr bwMode="gray">
          <a:xfrm>
            <a:off x="446915" y="591197"/>
            <a:ext cx="587784" cy="45600"/>
            <a:chOff x="616542" y="591197"/>
            <a:chExt cx="587631" cy="45600"/>
          </a:xfrm>
        </p:grpSpPr>
        <p:sp>
          <p:nvSpPr>
            <p:cNvPr id="52" name="Google Shape;17;p2">
              <a:extLst>
                <a:ext uri="{FF2B5EF4-FFF2-40B4-BE49-F238E27FC236}">
                  <a16:creationId xmlns:a16="http://schemas.microsoft.com/office/drawing/2014/main" id="{5D3302A1-E9DC-4838-989A-68413E86B02A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53" name="Google Shape;18;p2">
              <a:extLst>
                <a:ext uri="{FF2B5EF4-FFF2-40B4-BE49-F238E27FC236}">
                  <a16:creationId xmlns:a16="http://schemas.microsoft.com/office/drawing/2014/main" id="{B5D84995-F3EE-4DC3-A8E3-F8254A23326B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54" name="Google Shape;49;p7">
            <a:extLst>
              <a:ext uri="{FF2B5EF4-FFF2-40B4-BE49-F238E27FC236}">
                <a16:creationId xmlns:a16="http://schemas.microsoft.com/office/drawing/2014/main" id="{4771DC95-2DA9-4515-8FEA-2DE1AA50D2C7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F466006E-96B1-4AD4-A9B9-84F544D50C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pic>
        <p:nvPicPr>
          <p:cNvPr id="18" name="Google Shape;53;p7">
            <a:extLst>
              <a:ext uri="{FF2B5EF4-FFF2-40B4-BE49-F238E27FC236}">
                <a16:creationId xmlns:a16="http://schemas.microsoft.com/office/drawing/2014/main" id="{027D8D3E-3E1B-44CE-9DB9-C5AB88279BC3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3DCAFFD-E6A6-1C02-090B-152F6EFC0E1D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1138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 descr="A picture containing accessory, umbrella, sunglasses, spectacles&#10;&#10;Description automatically generated">
            <a:extLst>
              <a:ext uri="{FF2B5EF4-FFF2-40B4-BE49-F238E27FC236}">
                <a16:creationId xmlns:a16="http://schemas.microsoft.com/office/drawing/2014/main" id="{2DC16F02-BAF4-4EBA-B856-EE0B01A67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" y="0"/>
            <a:ext cx="12192000" cy="685621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448173" y="4215384"/>
            <a:ext cx="4234775" cy="905256"/>
          </a:xfrm>
        </p:spPr>
        <p:txBody>
          <a:bodyPr lIns="0" tIns="0" rIns="0" bIns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48173" y="2560320"/>
            <a:ext cx="4234775" cy="150876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2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pic>
        <p:nvPicPr>
          <p:cNvPr id="18" name="Google Shape;53;p7">
            <a:extLst>
              <a:ext uri="{FF2B5EF4-FFF2-40B4-BE49-F238E27FC236}">
                <a16:creationId xmlns:a16="http://schemas.microsoft.com/office/drawing/2014/main" id="{ACAC8543-8AC9-4FAF-8608-10EFD6DE5A53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438E466-8307-0FF5-2697-42AF5F37F852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0943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 hidden="1">
            <a:extLst>
              <a:ext uri="{FF2B5EF4-FFF2-40B4-BE49-F238E27FC236}">
                <a16:creationId xmlns:a16="http://schemas.microsoft.com/office/drawing/2014/main" id="{EE1E1680-B383-4A6F-913E-AFD4A2C779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435129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26" imgH="426" progId="TCLayout.ActiveDocument.1">
                  <p:embed/>
                </p:oleObj>
              </mc:Choice>
              <mc:Fallback>
                <p:oleObj name="think-cell 幻灯片" r:id="rId4" imgW="426" imgH="426" progId="TCLayout.ActiveDocument.1">
                  <p:embed/>
                  <p:pic>
                    <p:nvPicPr>
                      <p:cNvPr id="2" name="对象 1" hidden="1">
                        <a:extLst>
                          <a:ext uri="{FF2B5EF4-FFF2-40B4-BE49-F238E27FC236}">
                            <a16:creationId xmlns:a16="http://schemas.microsoft.com/office/drawing/2014/main" id="{EE1E1680-B383-4A6F-913E-AFD4A2C779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13F7B5BC-B31A-4074-A09F-1DDB5386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2000" b="1">
                <a:latin typeface="+mj-lt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4040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947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5006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571500" indent="-169863">
              <a:defRPr/>
            </a:lvl2pPr>
            <a:lvl3pPr marL="742950" indent="-171450">
              <a:defRPr/>
            </a:lvl3pPr>
            <a:lvl4pPr marL="971550" indent="-171450">
              <a:defRPr/>
            </a:lvl4pPr>
            <a:lvl5pPr marL="1171575" indent="-1428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924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 descr="A picture containing accessory, umbrella, sunglasses, spectacles&#10;&#10;Description automatically generated">
            <a:extLst>
              <a:ext uri="{FF2B5EF4-FFF2-40B4-BE49-F238E27FC236}">
                <a16:creationId xmlns:a16="http://schemas.microsoft.com/office/drawing/2014/main" id="{2DC16F02-BAF4-4EBA-B856-EE0B01A67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" y="0"/>
            <a:ext cx="12192000" cy="685621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448173" y="4215384"/>
            <a:ext cx="4234775" cy="905256"/>
          </a:xfrm>
        </p:spPr>
        <p:txBody>
          <a:bodyPr lIns="0" tIns="0" rIns="0" bIns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48173" y="2560320"/>
            <a:ext cx="4234775" cy="150876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2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pic>
        <p:nvPicPr>
          <p:cNvPr id="18" name="Google Shape;53;p7">
            <a:extLst>
              <a:ext uri="{FF2B5EF4-FFF2-40B4-BE49-F238E27FC236}">
                <a16:creationId xmlns:a16="http://schemas.microsoft.com/office/drawing/2014/main" id="{ACAC8543-8AC9-4FAF-8608-10EFD6DE5A53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6C75747-CF37-FB65-DF0C-FEA353EC069B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919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2368296"/>
            <a:ext cx="11294524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11295782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9774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3778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eft Two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48AB6F3-8F33-46C5-B8AF-C6C2DBA35DAC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6264588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EA1C6BA-0114-4F33-85B2-4176902D01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6264588" y="3911906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55626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eft One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264FB57-BAFB-4669-B9D9-AAA93D307B4A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448173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80B37F4-BA1F-4599-9BF4-169E2382E7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448172" y="391363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9654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A8F3BDE-5536-412E-9331-650A7E2E8AB3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448173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466D6BA-4968-4105-B0D7-E7BD687A80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448172" y="391402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70E3D72-4322-4600-80EE-32F1EA906711}"/>
              </a:ext>
            </a:extLst>
          </p:cNvPr>
          <p:cNvSpPr>
            <a:spLocks noGrp="1"/>
          </p:cNvSpPr>
          <p:nvPr>
            <p:ph idx="22"/>
          </p:nvPr>
        </p:nvSpPr>
        <p:spPr bwMode="gray">
          <a:xfrm>
            <a:off x="6264588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FA8F5A1-9096-48CF-8981-DA7C92908D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6264588" y="391402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61638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 lIns="0" rIns="0"/>
          <a:lstStyle>
            <a:lvl1pPr marL="0" indent="0">
              <a:lnSpc>
                <a:spcPct val="110000"/>
              </a:lnSpc>
              <a:buNone/>
              <a:defRPr sz="3600"/>
            </a:lvl1pPr>
            <a:lvl2pPr marL="461963" indent="-233363">
              <a:defRPr sz="3200"/>
            </a:lvl2pPr>
            <a:lvl3pPr marL="738188" indent="-225425">
              <a:defRPr sz="2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4279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ld Statement Blue">
    <p:bg>
      <p:bgPr>
        <a:solidFill>
          <a:srgbClr val="00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48172" y="1801368"/>
            <a:ext cx="11295782" cy="3950208"/>
          </a:xfrm>
        </p:spPr>
        <p:txBody>
          <a:bodyPr lIns="0" rIns="0"/>
          <a:lstStyle>
            <a:lvl1pPr marL="0" indent="0">
              <a:lnSpc>
                <a:spcPct val="110000"/>
              </a:lnSpc>
              <a:buNone/>
              <a:defRPr sz="3600">
                <a:solidFill>
                  <a:schemeClr val="bg1"/>
                </a:solidFill>
              </a:defRPr>
            </a:lvl1pPr>
            <a:lvl2pPr marL="461963" indent="-233363">
              <a:defRPr sz="3200">
                <a:solidFill>
                  <a:schemeClr val="bg1"/>
                </a:solidFill>
              </a:defRPr>
            </a:lvl2pPr>
            <a:lvl3pPr marL="738188" indent="-225425"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4F9877C-A82F-4B6B-BD9C-066CF647CE7A}"/>
              </a:ext>
            </a:extLst>
          </p:cNvPr>
          <p:cNvGrpSpPr/>
          <p:nvPr userDrawn="1"/>
        </p:nvGrpSpPr>
        <p:grpSpPr bwMode="black">
          <a:xfrm>
            <a:off x="446915" y="326296"/>
            <a:ext cx="587784" cy="45600"/>
            <a:chOff x="616542" y="591197"/>
            <a:chExt cx="587631" cy="45600"/>
          </a:xfrm>
          <a:solidFill>
            <a:schemeClr val="bg1"/>
          </a:solidFill>
        </p:grpSpPr>
        <p:sp>
          <p:nvSpPr>
            <p:cNvPr id="6" name="Google Shape;17;p2">
              <a:extLst>
                <a:ext uri="{FF2B5EF4-FFF2-40B4-BE49-F238E27FC236}">
                  <a16:creationId xmlns:a16="http://schemas.microsoft.com/office/drawing/2014/main" id="{E37A9FAD-22CF-483D-BFEE-A660FD0A10AC}"/>
                </a:ext>
              </a:extLst>
            </p:cNvPr>
            <p:cNvSpPr/>
            <p:nvPr userDrawn="1"/>
          </p:nvSpPr>
          <p:spPr bwMode="black">
            <a:xfrm>
              <a:off x="616542" y="591197"/>
              <a:ext cx="293923" cy="4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7" name="Google Shape;18;p2">
              <a:extLst>
                <a:ext uri="{FF2B5EF4-FFF2-40B4-BE49-F238E27FC236}">
                  <a16:creationId xmlns:a16="http://schemas.microsoft.com/office/drawing/2014/main" id="{03F89CAE-CCC7-471C-BADA-2585024AD7C1}"/>
                </a:ext>
              </a:extLst>
            </p:cNvPr>
            <p:cNvSpPr/>
            <p:nvPr userDrawn="1"/>
          </p:nvSpPr>
          <p:spPr bwMode="black">
            <a:xfrm>
              <a:off x="910250" y="591197"/>
              <a:ext cx="293923" cy="4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04B2BB-C8F1-419C-B295-DA30917AB87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US" sz="8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00AEBF66-5FB7-44F3-9514-9E7517B063CF}"/>
              </a:ext>
            </a:extLst>
          </p:cNvPr>
          <p:cNvSpPr txBox="1"/>
          <p:nvPr userDrawn="1"/>
        </p:nvSpPr>
        <p:spPr bwMode="auto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bg1"/>
                </a:solidFill>
              </a:rPr>
              <a:t>Confidential</a:t>
            </a:r>
            <a:endParaRPr sz="800" b="1">
              <a:solidFill>
                <a:schemeClr val="bg1"/>
              </a:solidFill>
            </a:endParaRP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7A1B51F1-2438-4BA2-9050-3712AC9928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invGray">
          <a:xfrm>
            <a:off x="446914" y="6343569"/>
            <a:ext cx="556421" cy="374904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CF28935-A22C-46B0-A36A-0299D5B3277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70298" y="6303596"/>
            <a:ext cx="457319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1">
                <a:solidFill>
                  <a:schemeClr val="bg1"/>
                </a:solidFill>
              </a:rPr>
              <a:t>Business Group</a:t>
            </a:r>
            <a:r>
              <a:rPr lang="en-US" sz="800" b="0">
                <a:solidFill>
                  <a:schemeClr val="bg1"/>
                </a:solidFill>
              </a:rPr>
              <a:t>  Business Subgroup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3663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448173" y="923544"/>
            <a:ext cx="4234775" cy="190195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3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0"/>
          </p:nvPr>
        </p:nvSpPr>
        <p:spPr bwMode="gray">
          <a:xfrm>
            <a:off x="448173" y="3849624"/>
            <a:ext cx="4234775" cy="905256"/>
          </a:xfrm>
        </p:spPr>
        <p:txBody>
          <a:bodyPr lIns="0" tIns="0" rIns="0" bIns="0" anchor="b" anchorCtr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1"/>
          </p:nvPr>
        </p:nvSpPr>
        <p:spPr bwMode="gray">
          <a:xfrm>
            <a:off x="448173" y="4974336"/>
            <a:ext cx="4234775" cy="438150"/>
          </a:xfrm>
        </p:spPr>
        <p:txBody>
          <a:bodyPr lIns="0" tIns="0" rIns="0" bIns="0" anchor="t" anchorCtr="0"/>
          <a:lstStyle>
            <a:lvl1pPr marL="0" indent="0">
              <a:spcBef>
                <a:spcPts val="30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FF36B01-A49B-4A9E-B276-D60D83410796}"/>
              </a:ext>
            </a:extLst>
          </p:cNvPr>
          <p:cNvGrpSpPr/>
          <p:nvPr userDrawn="1"/>
        </p:nvGrpSpPr>
        <p:grpSpPr bwMode="gray">
          <a:xfrm>
            <a:off x="446915" y="591197"/>
            <a:ext cx="587784" cy="45600"/>
            <a:chOff x="616542" y="591197"/>
            <a:chExt cx="587631" cy="45600"/>
          </a:xfrm>
        </p:grpSpPr>
        <p:sp>
          <p:nvSpPr>
            <p:cNvPr id="52" name="Google Shape;17;p2">
              <a:extLst>
                <a:ext uri="{FF2B5EF4-FFF2-40B4-BE49-F238E27FC236}">
                  <a16:creationId xmlns:a16="http://schemas.microsoft.com/office/drawing/2014/main" id="{5D3302A1-E9DC-4838-989A-68413E86B02A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53" name="Google Shape;18;p2">
              <a:extLst>
                <a:ext uri="{FF2B5EF4-FFF2-40B4-BE49-F238E27FC236}">
                  <a16:creationId xmlns:a16="http://schemas.microsoft.com/office/drawing/2014/main" id="{B5D84995-F3EE-4DC3-A8E3-F8254A23326B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54" name="Google Shape;49;p7">
            <a:extLst>
              <a:ext uri="{FF2B5EF4-FFF2-40B4-BE49-F238E27FC236}">
                <a16:creationId xmlns:a16="http://schemas.microsoft.com/office/drawing/2014/main" id="{4771DC95-2DA9-4515-8FEA-2DE1AA50D2C7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F466006E-96B1-4AD4-A9B9-84F544D50C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56" name="Google Shape;52;p7">
            <a:extLst>
              <a:ext uri="{FF2B5EF4-FFF2-40B4-BE49-F238E27FC236}">
                <a16:creationId xmlns:a16="http://schemas.microsoft.com/office/drawing/2014/main" id="{AFCE843F-1B48-4C3C-93F6-0D539F7C7FBC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pic>
        <p:nvPicPr>
          <p:cNvPr id="58" name="Google Shape;53;p7">
            <a:extLst>
              <a:ext uri="{FF2B5EF4-FFF2-40B4-BE49-F238E27FC236}">
                <a16:creationId xmlns:a16="http://schemas.microsoft.com/office/drawing/2014/main" id="{CB49B02A-070A-482A-AACD-303DFF77F18F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close - up of a computer screen&#10;&#10;Description automatically generated with low confidence">
            <a:extLst>
              <a:ext uri="{FF2B5EF4-FFF2-40B4-BE49-F238E27FC236}">
                <a16:creationId xmlns:a16="http://schemas.microsoft.com/office/drawing/2014/main" id="{92219F77-A253-4F0D-B94E-C1245A053D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" r="296"/>
          <a:stretch/>
        </p:blipFill>
        <p:spPr bwMode="gray">
          <a:xfrm>
            <a:off x="3625603" y="-5670"/>
            <a:ext cx="8566397" cy="622181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1B71A71-9749-D962-E398-97FAEBC83EDE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18853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 descr="A picture containing accessory, umbrella, sunglasses, spectacles&#10;&#10;Description automatically generated">
            <a:extLst>
              <a:ext uri="{FF2B5EF4-FFF2-40B4-BE49-F238E27FC236}">
                <a16:creationId xmlns:a16="http://schemas.microsoft.com/office/drawing/2014/main" id="{2DC16F02-BAF4-4EBA-B856-EE0B01A67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" y="0"/>
            <a:ext cx="12192000" cy="685621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448173" y="4215384"/>
            <a:ext cx="4234775" cy="905256"/>
          </a:xfrm>
        </p:spPr>
        <p:txBody>
          <a:bodyPr lIns="0" tIns="0" rIns="0" bIns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48173" y="2560320"/>
            <a:ext cx="4234775" cy="150876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2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D17E9775-5F61-47C4-BE37-0F43B8E05FC5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04845736-D04A-403B-91D8-1E0D2B06470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728666" y="6303596"/>
            <a:ext cx="414331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0">
                <a:solidFill>
                  <a:srgbClr val="0000C9"/>
                </a:solidFill>
              </a:rPr>
              <a:t>Breakthroughs that change patients’ lives</a:t>
            </a:r>
          </a:p>
        </p:txBody>
      </p:sp>
      <p:pic>
        <p:nvPicPr>
          <p:cNvPr id="18" name="Google Shape;53;p7">
            <a:extLst>
              <a:ext uri="{FF2B5EF4-FFF2-40B4-BE49-F238E27FC236}">
                <a16:creationId xmlns:a16="http://schemas.microsoft.com/office/drawing/2014/main" id="{AE9B8564-33AD-43D9-8814-CBF6E6E5C3FE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78878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E4E73C-C3EC-4AA0-9519-A785F873B1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" y="-1"/>
            <a:ext cx="12192000" cy="6216151"/>
          </a:xfrm>
          <a:prstGeom prst="rect">
            <a:avLst/>
          </a:prstGeom>
        </p:spPr>
      </p:pic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D17E9775-5F61-47C4-BE37-0F43B8E05FC5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E18A9D45-37BB-490B-9359-46E4D1C1F80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46914" y="484632"/>
            <a:ext cx="4940221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7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/>
              <a:t>Click to edit Master title style</a:t>
            </a:r>
          </a:p>
        </p:txBody>
      </p:sp>
      <p:grpSp>
        <p:nvGrpSpPr>
          <p:cNvPr id="18" name="Group 11">
            <a:extLst>
              <a:ext uri="{FF2B5EF4-FFF2-40B4-BE49-F238E27FC236}">
                <a16:creationId xmlns:a16="http://schemas.microsoft.com/office/drawing/2014/main" id="{5F8721BE-DAD7-40DC-85E4-148A1F178BFF}"/>
              </a:ext>
            </a:extLst>
          </p:cNvPr>
          <p:cNvGrpSpPr/>
          <p:nvPr userDrawn="1"/>
        </p:nvGrpSpPr>
        <p:grpSpPr bwMode="gray">
          <a:xfrm>
            <a:off x="446915" y="326296"/>
            <a:ext cx="587784" cy="45600"/>
            <a:chOff x="616542" y="591197"/>
            <a:chExt cx="587631" cy="45600"/>
          </a:xfrm>
        </p:grpSpPr>
        <p:sp>
          <p:nvSpPr>
            <p:cNvPr id="19" name="Google Shape;17;p2">
              <a:extLst>
                <a:ext uri="{FF2B5EF4-FFF2-40B4-BE49-F238E27FC236}">
                  <a16:creationId xmlns:a16="http://schemas.microsoft.com/office/drawing/2014/main" id="{5EE065C3-33C2-4626-AFCB-9D36C7739416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20" name="Google Shape;18;p2">
              <a:extLst>
                <a:ext uri="{FF2B5EF4-FFF2-40B4-BE49-F238E27FC236}">
                  <a16:creationId xmlns:a16="http://schemas.microsoft.com/office/drawing/2014/main" id="{3C141512-0CEC-4928-A789-9B9D36B87E5A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1BFEB7F0-72DC-4ACD-8FDF-67771388EB0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728666" y="6303596"/>
            <a:ext cx="414331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0">
                <a:solidFill>
                  <a:srgbClr val="0000C9"/>
                </a:solidFill>
              </a:rPr>
              <a:t>Breakthroughs that change patients’ lives</a:t>
            </a:r>
          </a:p>
        </p:txBody>
      </p:sp>
      <p:pic>
        <p:nvPicPr>
          <p:cNvPr id="22" name="Google Shape;53;p7">
            <a:extLst>
              <a:ext uri="{FF2B5EF4-FFF2-40B4-BE49-F238E27FC236}">
                <a16:creationId xmlns:a16="http://schemas.microsoft.com/office/drawing/2014/main" id="{C663231A-A4C5-4889-8A00-F3EF3B8D4900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015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 hidden="1">
            <a:extLst>
              <a:ext uri="{FF2B5EF4-FFF2-40B4-BE49-F238E27FC236}">
                <a16:creationId xmlns:a16="http://schemas.microsoft.com/office/drawing/2014/main" id="{EE1E1680-B383-4A6F-913E-AFD4A2C779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435129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26" imgH="426" progId="TCLayout.ActiveDocument.1">
                  <p:embed/>
                </p:oleObj>
              </mc:Choice>
              <mc:Fallback>
                <p:oleObj name="think-cell 幻灯片" r:id="rId4" imgW="426" imgH="426" progId="TCLayout.ActiveDocument.1">
                  <p:embed/>
                  <p:pic>
                    <p:nvPicPr>
                      <p:cNvPr id="2" name="对象 1" hidden="1">
                        <a:extLst>
                          <a:ext uri="{FF2B5EF4-FFF2-40B4-BE49-F238E27FC236}">
                            <a16:creationId xmlns:a16="http://schemas.microsoft.com/office/drawing/2014/main" id="{EE1E1680-B383-4A6F-913E-AFD4A2C779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13F7B5BC-B31A-4074-A09F-1DDB5386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2000" b="1">
                <a:latin typeface="+mj-lt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1101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4">
            <a:extLst>
              <a:ext uri="{FF2B5EF4-FFF2-40B4-BE49-F238E27FC236}">
                <a16:creationId xmlns:a16="http://schemas.microsoft.com/office/drawing/2014/main" id="{0D3C5000-B4B9-4D7C-B9EB-DF2F093887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D17E9775-5F61-47C4-BE37-0F43B8E05FC5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grpSp>
        <p:nvGrpSpPr>
          <p:cNvPr id="17" name="Group 11">
            <a:extLst>
              <a:ext uri="{FF2B5EF4-FFF2-40B4-BE49-F238E27FC236}">
                <a16:creationId xmlns:a16="http://schemas.microsoft.com/office/drawing/2014/main" id="{2FB9EC16-F949-4757-81F4-F7673BDD2725}"/>
              </a:ext>
            </a:extLst>
          </p:cNvPr>
          <p:cNvGrpSpPr/>
          <p:nvPr userDrawn="1"/>
        </p:nvGrpSpPr>
        <p:grpSpPr bwMode="gray">
          <a:xfrm>
            <a:off x="446915" y="326296"/>
            <a:ext cx="587784" cy="45600"/>
            <a:chOff x="616542" y="591197"/>
            <a:chExt cx="587631" cy="45600"/>
          </a:xfrm>
        </p:grpSpPr>
        <p:sp>
          <p:nvSpPr>
            <p:cNvPr id="18" name="Google Shape;17;p2">
              <a:extLst>
                <a:ext uri="{FF2B5EF4-FFF2-40B4-BE49-F238E27FC236}">
                  <a16:creationId xmlns:a16="http://schemas.microsoft.com/office/drawing/2014/main" id="{49345AC5-571B-4796-BFE3-E479B91F48FD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19" name="Google Shape;18;p2">
              <a:extLst>
                <a:ext uri="{FF2B5EF4-FFF2-40B4-BE49-F238E27FC236}">
                  <a16:creationId xmlns:a16="http://schemas.microsoft.com/office/drawing/2014/main" id="{95374C36-BBC6-4967-81E5-19D1823ADE38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0C4350B1-09D8-498F-A5AF-D57FD4C2AFC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46914" y="484632"/>
            <a:ext cx="4940221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7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/>
              <a:t>Click to edit Master title style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29D79838-3804-4312-A137-A3404BDCD9D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728666" y="6303596"/>
            <a:ext cx="414331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0">
                <a:solidFill>
                  <a:srgbClr val="0000C9"/>
                </a:solidFill>
              </a:rPr>
              <a:t>Breakthroughs that change patients’ lives</a:t>
            </a:r>
          </a:p>
        </p:txBody>
      </p:sp>
      <p:pic>
        <p:nvPicPr>
          <p:cNvPr id="22" name="Google Shape;53;p7">
            <a:extLst>
              <a:ext uri="{FF2B5EF4-FFF2-40B4-BE49-F238E27FC236}">
                <a16:creationId xmlns:a16="http://schemas.microsoft.com/office/drawing/2014/main" id="{4FD8F08B-B79C-467C-A11A-DF2D48B8928E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0305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 descr="A picture containing accessory, umbrella, sunglasses, spectacles&#10;&#10;Description automatically generated">
            <a:extLst>
              <a:ext uri="{FF2B5EF4-FFF2-40B4-BE49-F238E27FC236}">
                <a16:creationId xmlns:a16="http://schemas.microsoft.com/office/drawing/2014/main" id="{2DC16F02-BAF4-4EBA-B856-EE0B01A67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" y="0"/>
            <a:ext cx="12192000" cy="685621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448173" y="4215384"/>
            <a:ext cx="4234775" cy="905256"/>
          </a:xfrm>
        </p:spPr>
        <p:txBody>
          <a:bodyPr lIns="0" tIns="0" rIns="0" bIns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48173" y="2560320"/>
            <a:ext cx="4234775" cy="150876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2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pic>
        <p:nvPicPr>
          <p:cNvPr id="19" name="Google Shape;53;p7">
            <a:extLst>
              <a:ext uri="{FF2B5EF4-FFF2-40B4-BE49-F238E27FC236}">
                <a16:creationId xmlns:a16="http://schemas.microsoft.com/office/drawing/2014/main" id="{BE63A6E2-6A45-48C5-AAB5-635C131502E0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D17E9775-5F61-47C4-BE37-0F43B8E05FC5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73288A9-E236-4EC3-9C85-F698E18DFB67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728666" y="6303596"/>
            <a:ext cx="414331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0">
                <a:solidFill>
                  <a:srgbClr val="0000C9"/>
                </a:solidFill>
              </a:rPr>
              <a:t>Breakthroughs that change patients’ lives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8659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1DA6166-8AF5-4581-B6D7-C9E852115FAC}"/>
              </a:ext>
            </a:extLst>
          </p:cNvPr>
          <p:cNvSpPr/>
          <p:nvPr userDrawn="1"/>
        </p:nvSpPr>
        <p:spPr bwMode="gray">
          <a:xfrm>
            <a:off x="1600617" y="6419088"/>
            <a:ext cx="2176839" cy="210312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zh-CN" altLang="en-US" sz="1800" b="1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9B2F74C-ECD7-4D9F-9ED4-88F8EF91FF81}"/>
              </a:ext>
            </a:extLst>
          </p:cNvPr>
          <p:cNvSpPr/>
          <p:nvPr userDrawn="1"/>
        </p:nvSpPr>
        <p:spPr bwMode="gray">
          <a:xfrm>
            <a:off x="1521221" y="6419088"/>
            <a:ext cx="2176839" cy="210312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800" b="1">
                <a:solidFill>
                  <a:schemeClr val="accent1"/>
                </a:solidFill>
                <a:latin typeface="+mj-lt"/>
              </a:rPr>
              <a:t>辉瑞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75EC00A-756B-4EBA-B22F-C5F151AF2938}"/>
              </a:ext>
            </a:extLst>
          </p:cNvPr>
          <p:cNvSpPr/>
          <p:nvPr userDrawn="1"/>
        </p:nvSpPr>
        <p:spPr bwMode="gray">
          <a:xfrm>
            <a:off x="10134191" y="6062472"/>
            <a:ext cx="1381104" cy="667512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endParaRPr lang="zh-CN" altLang="en-US" sz="1800" b="1">
              <a:solidFill>
                <a:schemeClr val="accent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6679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6509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63245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571500" indent="-169863">
              <a:defRPr/>
            </a:lvl2pPr>
            <a:lvl3pPr marL="742950" indent="-171450">
              <a:defRPr/>
            </a:lvl3pPr>
            <a:lvl4pPr marL="971550" indent="-171450">
              <a:defRPr/>
            </a:lvl4pPr>
            <a:lvl5pPr marL="1171575" indent="-142875">
              <a:defRPr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3401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,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2368296"/>
            <a:ext cx="11294524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11295782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6238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1853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Left Two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48AB6F3-8F33-46C5-B8AF-C6C2DBA35DAC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6264588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EA1C6BA-0114-4F33-85B2-4176902D01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6264588" y="3911906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97596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Left One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264FB57-BAFB-4669-B9D9-AAA93D307B4A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448173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80B37F4-BA1F-4599-9BF4-169E2382E7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448172" y="391363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09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5083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A8F3BDE-5536-412E-9331-650A7E2E8AB3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448173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466D6BA-4968-4105-B0D7-E7BD687A80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448172" y="391402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70E3D72-4322-4600-80EE-32F1EA906711}"/>
              </a:ext>
            </a:extLst>
          </p:cNvPr>
          <p:cNvSpPr>
            <a:spLocks noGrp="1"/>
          </p:cNvSpPr>
          <p:nvPr>
            <p:ph idx="22"/>
          </p:nvPr>
        </p:nvSpPr>
        <p:spPr bwMode="gray">
          <a:xfrm>
            <a:off x="6264588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CFA8F5A1-9096-48CF-8981-DA7C92908D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6264588" y="3914022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altLang="zh-CN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8671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ld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 lIns="0" rIns="0"/>
          <a:lstStyle>
            <a:lvl1pPr marL="0" indent="0">
              <a:lnSpc>
                <a:spcPct val="110000"/>
              </a:lnSpc>
              <a:buNone/>
              <a:defRPr sz="3600"/>
            </a:lvl1pPr>
            <a:lvl2pPr marL="461963" indent="-233363">
              <a:defRPr sz="3200"/>
            </a:lvl2pPr>
            <a:lvl3pPr marL="738188" indent="-225425">
              <a:defRPr sz="2800"/>
            </a:lvl3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55895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ld Statement Blue">
    <p:bg>
      <p:bgPr>
        <a:solidFill>
          <a:srgbClr val="000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48172" y="1801368"/>
            <a:ext cx="11295782" cy="3950208"/>
          </a:xfrm>
        </p:spPr>
        <p:txBody>
          <a:bodyPr lIns="0" rIns="0"/>
          <a:lstStyle>
            <a:lvl1pPr marL="0" indent="0">
              <a:lnSpc>
                <a:spcPct val="110000"/>
              </a:lnSpc>
              <a:buNone/>
              <a:defRPr sz="3600">
                <a:solidFill>
                  <a:schemeClr val="bg1"/>
                </a:solidFill>
              </a:defRPr>
            </a:lvl1pPr>
            <a:lvl2pPr marL="461963" indent="-233363">
              <a:defRPr sz="3200">
                <a:solidFill>
                  <a:schemeClr val="bg1"/>
                </a:solidFill>
              </a:defRPr>
            </a:lvl2pPr>
            <a:lvl3pPr marL="738188" indent="-225425">
              <a:defRPr sz="28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pic>
        <p:nvPicPr>
          <p:cNvPr id="4" name="Google Shape;311;p30">
            <a:extLst>
              <a:ext uri="{FF2B5EF4-FFF2-40B4-BE49-F238E27FC236}">
                <a16:creationId xmlns:a16="http://schemas.microsoft.com/office/drawing/2014/main" id="{90C4AA53-0CE6-42BF-A73D-4ABB5CCDDA5E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6" b="1866"/>
          <a:stretch/>
        </p:blipFill>
        <p:spPr bwMode="inv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4F9877C-A82F-4B6B-BD9C-066CF647CE7A}"/>
              </a:ext>
            </a:extLst>
          </p:cNvPr>
          <p:cNvGrpSpPr/>
          <p:nvPr userDrawn="1"/>
        </p:nvGrpSpPr>
        <p:grpSpPr bwMode="black">
          <a:xfrm>
            <a:off x="446915" y="326296"/>
            <a:ext cx="587784" cy="45600"/>
            <a:chOff x="616542" y="591197"/>
            <a:chExt cx="587631" cy="45600"/>
          </a:xfrm>
          <a:solidFill>
            <a:schemeClr val="bg1"/>
          </a:solidFill>
        </p:grpSpPr>
        <p:sp>
          <p:nvSpPr>
            <p:cNvPr id="6" name="Google Shape;17;p2">
              <a:extLst>
                <a:ext uri="{FF2B5EF4-FFF2-40B4-BE49-F238E27FC236}">
                  <a16:creationId xmlns:a16="http://schemas.microsoft.com/office/drawing/2014/main" id="{E37A9FAD-22CF-483D-BFEE-A660FD0A10AC}"/>
                </a:ext>
              </a:extLst>
            </p:cNvPr>
            <p:cNvSpPr/>
            <p:nvPr userDrawn="1"/>
          </p:nvSpPr>
          <p:spPr bwMode="black">
            <a:xfrm>
              <a:off x="616542" y="591197"/>
              <a:ext cx="293923" cy="4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7" name="Google Shape;18;p2">
              <a:extLst>
                <a:ext uri="{FF2B5EF4-FFF2-40B4-BE49-F238E27FC236}">
                  <a16:creationId xmlns:a16="http://schemas.microsoft.com/office/drawing/2014/main" id="{03F89CAE-CCC7-471C-BADA-2585024AD7C1}"/>
                </a:ext>
              </a:extLst>
            </p:cNvPr>
            <p:cNvSpPr/>
            <p:nvPr userDrawn="1"/>
          </p:nvSpPr>
          <p:spPr bwMode="black">
            <a:xfrm>
              <a:off x="910250" y="591197"/>
              <a:ext cx="293923" cy="45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04B2BB-C8F1-419C-B295-DA30917AB87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US" sz="8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00AEBF66-5FB7-44F3-9514-9E7517B063CF}"/>
              </a:ext>
            </a:extLst>
          </p:cNvPr>
          <p:cNvSpPr txBox="1"/>
          <p:nvPr userDrawn="1"/>
        </p:nvSpPr>
        <p:spPr bwMode="auto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bg1"/>
                </a:solidFill>
              </a:rPr>
              <a:t>Confidential</a:t>
            </a:r>
            <a:endParaRPr sz="800" b="1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D3DC3BA-3E54-47E4-A501-F4F0AEBBDF3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728666" y="6303596"/>
            <a:ext cx="414331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1">
                <a:solidFill>
                  <a:schemeClr val="bg1"/>
                </a:solidFill>
              </a:rPr>
              <a:t>Business Group</a:t>
            </a:r>
            <a:r>
              <a:rPr lang="en-US" sz="800" b="0">
                <a:solidFill>
                  <a:schemeClr val="bg1"/>
                </a:solidFill>
              </a:rPr>
              <a:t>  Business Subgroup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6393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- up of a computer screen&#10;&#10;Description automatically generated with low confidence">
            <a:extLst>
              <a:ext uri="{FF2B5EF4-FFF2-40B4-BE49-F238E27FC236}">
                <a16:creationId xmlns:a16="http://schemas.microsoft.com/office/drawing/2014/main" id="{384FC66A-6C9E-44C7-93BB-51CB900DE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" r="296"/>
          <a:stretch/>
        </p:blipFill>
        <p:spPr bwMode="gray">
          <a:xfrm>
            <a:off x="3625603" y="-5670"/>
            <a:ext cx="8566397" cy="6221818"/>
          </a:xfrm>
          <a:prstGeom prst="rect">
            <a:avLst/>
          </a:prstGeom>
        </p:spPr>
      </p:pic>
      <p:sp>
        <p:nvSpPr>
          <p:cNvPr id="49" name="Title 1"/>
          <p:cNvSpPr>
            <a:spLocks noGrp="1"/>
          </p:cNvSpPr>
          <p:nvPr userDrawn="1">
            <p:ph type="ctrTitle"/>
          </p:nvPr>
        </p:nvSpPr>
        <p:spPr bwMode="gray">
          <a:xfrm>
            <a:off x="448173" y="923544"/>
            <a:ext cx="4234775" cy="190195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spcBef>
                <a:spcPts val="0"/>
              </a:spcBef>
              <a:defRPr lang="en-US" sz="34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0"/>
          </p:nvPr>
        </p:nvSpPr>
        <p:spPr bwMode="gray">
          <a:xfrm>
            <a:off x="448173" y="3849624"/>
            <a:ext cx="4234775" cy="905256"/>
          </a:xfrm>
        </p:spPr>
        <p:txBody>
          <a:bodyPr lIns="0" tIns="0" rIns="0" bIns="0" anchor="b" anchorCtr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sz="quarter" idx="11"/>
          </p:nvPr>
        </p:nvSpPr>
        <p:spPr bwMode="gray">
          <a:xfrm>
            <a:off x="448173" y="4974336"/>
            <a:ext cx="4234775" cy="438150"/>
          </a:xfrm>
        </p:spPr>
        <p:txBody>
          <a:bodyPr lIns="0" tIns="0" rIns="0" bIns="0" anchor="t" anchorCtr="0"/>
          <a:lstStyle>
            <a:lvl1pPr marL="0" indent="0">
              <a:spcBef>
                <a:spcPts val="30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FF36B01-A49B-4A9E-B276-D60D83410796}"/>
              </a:ext>
            </a:extLst>
          </p:cNvPr>
          <p:cNvGrpSpPr/>
          <p:nvPr userDrawn="1"/>
        </p:nvGrpSpPr>
        <p:grpSpPr bwMode="gray">
          <a:xfrm>
            <a:off x="446915" y="591197"/>
            <a:ext cx="587784" cy="45600"/>
            <a:chOff x="616542" y="591197"/>
            <a:chExt cx="587631" cy="45600"/>
          </a:xfrm>
        </p:grpSpPr>
        <p:sp>
          <p:nvSpPr>
            <p:cNvPr id="52" name="Google Shape;17;p2">
              <a:extLst>
                <a:ext uri="{FF2B5EF4-FFF2-40B4-BE49-F238E27FC236}">
                  <a16:creationId xmlns:a16="http://schemas.microsoft.com/office/drawing/2014/main" id="{5D3302A1-E9DC-4838-989A-68413E86B02A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53" name="Google Shape;18;p2">
              <a:extLst>
                <a:ext uri="{FF2B5EF4-FFF2-40B4-BE49-F238E27FC236}">
                  <a16:creationId xmlns:a16="http://schemas.microsoft.com/office/drawing/2014/main" id="{B5D84995-F3EE-4DC3-A8E3-F8254A23326B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54" name="Google Shape;49;p7">
            <a:extLst>
              <a:ext uri="{FF2B5EF4-FFF2-40B4-BE49-F238E27FC236}">
                <a16:creationId xmlns:a16="http://schemas.microsoft.com/office/drawing/2014/main" id="{4771DC95-2DA9-4515-8FEA-2DE1AA50D2C7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F466006E-96B1-4AD4-A9B9-84F544D50C4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56" name="Google Shape;52;p7">
            <a:extLst>
              <a:ext uri="{FF2B5EF4-FFF2-40B4-BE49-F238E27FC236}">
                <a16:creationId xmlns:a16="http://schemas.microsoft.com/office/drawing/2014/main" id="{AFCE843F-1B48-4C3C-93F6-0D539F7C7FBC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pic>
        <p:nvPicPr>
          <p:cNvPr id="16" name="Google Shape;53;p7">
            <a:extLst>
              <a:ext uri="{FF2B5EF4-FFF2-40B4-BE49-F238E27FC236}">
                <a16:creationId xmlns:a16="http://schemas.microsoft.com/office/drawing/2014/main" id="{63483A63-0824-4869-9D62-505F4D1762E2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CF8902B-18FD-CD70-91E6-74EF42C38912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2386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Divider Slide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4" descr="A picture containing accessory, umbrella, sunglasses, spectacles&#10;&#10;Description automatically generated">
            <a:extLst>
              <a:ext uri="{FF2B5EF4-FFF2-40B4-BE49-F238E27FC236}">
                <a16:creationId xmlns:a16="http://schemas.microsoft.com/office/drawing/2014/main" id="{2DC16F02-BAF4-4EBA-B856-EE0B01A67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" y="0"/>
            <a:ext cx="12192000" cy="685621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 bwMode="gray">
          <a:xfrm>
            <a:off x="448173" y="4215384"/>
            <a:ext cx="4234775" cy="905256"/>
          </a:xfrm>
        </p:spPr>
        <p:txBody>
          <a:bodyPr lIns="0" tIns="0" rIns="0" bIns="0"/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00050" indent="0">
              <a:buNone/>
              <a:defRPr/>
            </a:lvl2pPr>
            <a:lvl3pPr marL="742950" indent="0">
              <a:buNone/>
              <a:defRPr/>
            </a:lvl3pPr>
            <a:lvl4pPr marL="1095375" indent="0">
              <a:buNone/>
              <a:defRPr/>
            </a:lvl4pPr>
            <a:lvl5pPr marL="137001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48173" y="2560320"/>
            <a:ext cx="4234775" cy="150876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2800" b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Google Shape;49;p7">
            <a:extLst>
              <a:ext uri="{FF2B5EF4-FFF2-40B4-BE49-F238E27FC236}">
                <a16:creationId xmlns:a16="http://schemas.microsoft.com/office/drawing/2014/main" id="{D01DEFE8-92EA-4D72-9911-E9444EF4C65B}"/>
              </a:ext>
            </a:extLst>
          </p:cNvPr>
          <p:cNvSpPr/>
          <p:nvPr userDrawn="1"/>
        </p:nvSpPr>
        <p:spPr bwMode="gray">
          <a:xfrm>
            <a:off x="1" y="6216149"/>
            <a:ext cx="12192000" cy="641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DF916F-8B26-4E62-8230-AE3626C83A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sp>
        <p:nvSpPr>
          <p:cNvPr id="12" name="Google Shape;52;p7">
            <a:extLst>
              <a:ext uri="{FF2B5EF4-FFF2-40B4-BE49-F238E27FC236}">
                <a16:creationId xmlns:a16="http://schemas.microsoft.com/office/drawing/2014/main" id="{D17E9775-5F61-47C4-BE37-0F43B8E05FC5}"/>
              </a:ext>
            </a:extLst>
          </p:cNvPr>
          <p:cNvSpPr txBox="1"/>
          <p:nvPr userDrawn="1"/>
        </p:nvSpPr>
        <p:spPr bwMode="gray">
          <a:xfrm>
            <a:off x="6095999" y="6303596"/>
            <a:ext cx="5348889" cy="335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A1AAB1"/>
                </a:solidFill>
              </a:rPr>
              <a:t>Confidential</a:t>
            </a:r>
            <a:endParaRPr sz="800" b="1">
              <a:solidFill>
                <a:srgbClr val="A1AAB1"/>
              </a:solidFill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4BE9DF8-2EAC-48BD-B8D1-E3278A65F29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370298" y="6303596"/>
            <a:ext cx="4573191" cy="33538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200" kern="1200">
                <a:solidFill>
                  <a:srgbClr val="00004E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800" b="0">
                <a:solidFill>
                  <a:srgbClr val="0000C9"/>
                </a:solidFill>
              </a:rPr>
              <a:t>Breakthroughs that change patients’ lives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91292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Sub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24581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874E2DE-0C5C-44D4-BA61-F27C2EE8E681}"/>
              </a:ext>
            </a:extLst>
          </p:cNvPr>
          <p:cNvSpPr txBox="1"/>
          <p:nvPr userDrawn="1"/>
        </p:nvSpPr>
        <p:spPr bwMode="gray">
          <a:xfrm>
            <a:off x="1117061" y="6415194"/>
            <a:ext cx="2477145" cy="335382"/>
          </a:xfrm>
          <a:prstGeom prst="rect">
            <a:avLst/>
          </a:prstGeom>
          <a:solidFill>
            <a:schemeClr val="bg1"/>
          </a:solidFill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辉瑞投资有限公司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88897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571500" indent="-169863">
              <a:defRPr/>
            </a:lvl2pPr>
            <a:lvl3pPr marL="742950" indent="-171450">
              <a:defRPr/>
            </a:lvl3pPr>
            <a:lvl4pPr marL="971550" indent="-171450">
              <a:defRPr/>
            </a:lvl4pPr>
            <a:lvl5pPr marL="1171575" indent="-1428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37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329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1801368"/>
            <a:ext cx="11295782" cy="3950208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571500" indent="-169863">
              <a:defRPr/>
            </a:lvl2pPr>
            <a:lvl3pPr marL="742950" indent="-171450">
              <a:defRPr/>
            </a:lvl3pPr>
            <a:lvl4pPr marL="971550" indent="-171450">
              <a:defRPr/>
            </a:lvl4pPr>
            <a:lvl5pPr marL="1171575" indent="-1428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3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274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,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2" y="2368296"/>
            <a:ext cx="11294524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11295782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869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33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eft Two 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48173" y="2368296"/>
            <a:ext cx="5487829" cy="3383280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48172" y="5806440"/>
            <a:ext cx="11295782" cy="347472"/>
          </a:xfrm>
        </p:spPr>
        <p:txBody>
          <a:bodyPr lIns="0" tIns="0" rIns="0" bIns="0" anchor="b"/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800" kern="1200" dirty="0">
                <a:solidFill>
                  <a:srgbClr val="A1AAB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307593"/>
            <a:ext cx="11295782" cy="396947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200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20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6BC15F-9414-4FEE-B69B-9BD23E3FE3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48172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67B850-9BA5-436D-90B5-3B94C065572F}"/>
              </a:ext>
            </a:extLst>
          </p:cNvPr>
          <p:cNvSpPr>
            <a:spLocks noGrp="1"/>
          </p:cNvSpPr>
          <p:nvPr>
            <p:ph idx="18"/>
          </p:nvPr>
        </p:nvSpPr>
        <p:spPr bwMode="gray">
          <a:xfrm>
            <a:off x="6264588" y="236829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30AED57-71AA-40F0-8FED-14CBC67B52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264588" y="1801368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48AB6F3-8F33-46C5-B8AF-C6C2DBA35DAC}"/>
              </a:ext>
            </a:extLst>
          </p:cNvPr>
          <p:cNvSpPr>
            <a:spLocks noGrp="1"/>
          </p:cNvSpPr>
          <p:nvPr>
            <p:ph idx="20"/>
          </p:nvPr>
        </p:nvSpPr>
        <p:spPr bwMode="gray">
          <a:xfrm>
            <a:off x="6264588" y="4471416"/>
            <a:ext cx="5487829" cy="1276312"/>
          </a:xfrm>
        </p:spPr>
        <p:txBody>
          <a:bodyPr/>
          <a:lstStyle>
            <a:lvl1pPr marL="173038" indent="-173038">
              <a:spcBef>
                <a:spcPts val="1000"/>
              </a:spcBef>
              <a:defRPr sz="1600"/>
            </a:lvl1pPr>
            <a:lvl2pPr marL="347663" indent="-119063">
              <a:spcBef>
                <a:spcPts val="500"/>
              </a:spcBef>
              <a:defRPr sz="1400"/>
            </a:lvl2pPr>
            <a:lvl3pPr marL="512763" indent="-107950">
              <a:spcBef>
                <a:spcPts val="200"/>
              </a:spcBef>
              <a:defRPr sz="1200"/>
            </a:lvl3pPr>
            <a:lvl4pPr marL="685800" indent="-109538">
              <a:spcBef>
                <a:spcPts val="200"/>
              </a:spcBef>
              <a:defRPr sz="1100"/>
            </a:lvl4pPr>
            <a:lvl5pPr marL="858838" indent="-117475">
              <a:spcBef>
                <a:spcPts val="200"/>
              </a:spcBef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EA1C6BA-0114-4F33-85B2-4176902D01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6264588" y="3911906"/>
            <a:ext cx="5487829" cy="521208"/>
          </a:xfrm>
          <a:solidFill>
            <a:schemeClr val="bg1"/>
          </a:solidFill>
          <a:effectLst>
            <a:outerShdw dist="12700" dir="16200000" rotWithShape="0">
              <a:schemeClr val="bg1">
                <a:lumMod val="75000"/>
              </a:schemeClr>
            </a:outerShdw>
          </a:effectLst>
        </p:spPr>
        <p:txBody>
          <a:bodyPr lIns="0" tIns="91440" rIns="0"/>
          <a:lstStyle>
            <a:lvl1pPr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671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image" Target="../media/image1.emf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tags" Target="../tags/tag19.xml"/><Relationship Id="rId40" Type="http://schemas.openxmlformats.org/officeDocument/2006/relationships/image" Target="../media/image2.emf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tags" Target="../tags/tag1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 hidden="1">
            <a:extLst>
              <a:ext uri="{FF2B5EF4-FFF2-40B4-BE49-F238E27FC236}">
                <a16:creationId xmlns:a16="http://schemas.microsoft.com/office/drawing/2014/main" id="{1F5AC38E-6D58-4F51-B2FC-4C07B3F534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409358572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17" imgW="663" imgH="664" progId="TCLayout.ActiveDocument.1">
                  <p:embed/>
                </p:oleObj>
              </mc:Choice>
              <mc:Fallback>
                <p:oleObj name="think-cell 幻灯片" r:id="rId17" imgW="663" imgH="664" progId="TCLayout.ActiveDocument.1">
                  <p:embed/>
                  <p:pic>
                    <p:nvPicPr>
                      <p:cNvPr id="5" name="对象 4" hidden="1">
                        <a:extLst>
                          <a:ext uri="{FF2B5EF4-FFF2-40B4-BE49-F238E27FC236}">
                            <a16:creationId xmlns:a16="http://schemas.microsoft.com/office/drawing/2014/main" id="{1F5AC38E-6D58-4F51-B2FC-4C07B3F534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gray">
          <a:xfrm>
            <a:off x="446912" y="1801368"/>
            <a:ext cx="11295782" cy="3950208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 bwMode="gray">
          <a:xfrm>
            <a:off x="446914" y="484632"/>
            <a:ext cx="11295782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4DB309-1BC3-452B-AA12-02F70E3CF3C4}"/>
              </a:ext>
            </a:extLst>
          </p:cNvPr>
          <p:cNvGrpSpPr/>
          <p:nvPr userDrawn="1"/>
        </p:nvGrpSpPr>
        <p:grpSpPr bwMode="gray">
          <a:xfrm>
            <a:off x="446915" y="326296"/>
            <a:ext cx="587784" cy="45600"/>
            <a:chOff x="616542" y="591197"/>
            <a:chExt cx="587631" cy="45600"/>
          </a:xfrm>
        </p:grpSpPr>
        <p:sp>
          <p:nvSpPr>
            <p:cNvPr id="13" name="Google Shape;17;p2">
              <a:extLst>
                <a:ext uri="{FF2B5EF4-FFF2-40B4-BE49-F238E27FC236}">
                  <a16:creationId xmlns:a16="http://schemas.microsoft.com/office/drawing/2014/main" id="{C75766B0-97F2-444A-9E42-E0CBE795461F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14" name="Google Shape;18;p2">
              <a:extLst>
                <a:ext uri="{FF2B5EF4-FFF2-40B4-BE49-F238E27FC236}">
                  <a16:creationId xmlns:a16="http://schemas.microsoft.com/office/drawing/2014/main" id="{05F9DAF3-DD76-41B5-93EF-0334C2738E2C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6C14D5-25B9-40A9-A7B3-25F17FEDDC3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pic>
        <p:nvPicPr>
          <p:cNvPr id="19" name="Google Shape;53;p7">
            <a:extLst>
              <a:ext uri="{FF2B5EF4-FFF2-40B4-BE49-F238E27FC236}">
                <a16:creationId xmlns:a16="http://schemas.microsoft.com/office/drawing/2014/main" id="{18CBED57-3765-4A2E-BBF3-6756DC9F3384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FE7EC5F-D8B3-4586-5EF0-B68EE29E5FBE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264075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ts val="0"/>
        </a:spcBef>
        <a:buNone/>
        <a:defRPr lang="en-US" sz="27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2000"/>
        </a:spcBef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69863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71450" algn="l" defTabSz="914400" rtl="0" eaLnBrk="1" latinLnBrk="0" hangingPunct="1">
        <a:lnSpc>
          <a:spcPct val="90000"/>
        </a:lnSpc>
        <a:spcBef>
          <a:spcPts val="200"/>
        </a:spcBef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89025" indent="-114300" algn="l" defTabSz="914400" rtl="0" eaLnBrk="1" latinLnBrk="0" hangingPunct="1">
        <a:lnSpc>
          <a:spcPct val="90000"/>
        </a:lnSpc>
        <a:spcBef>
          <a:spcPts val="100"/>
        </a:spcBef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 hidden="1">
            <a:extLst>
              <a:ext uri="{FF2B5EF4-FFF2-40B4-BE49-F238E27FC236}">
                <a16:creationId xmlns:a16="http://schemas.microsoft.com/office/drawing/2014/main" id="{1F5AC38E-6D58-4F51-B2FC-4C07B3F534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7"/>
            </p:custDataLst>
            <p:extLst>
              <p:ext uri="{D42A27DB-BD31-4B8C-83A1-F6EECF244321}">
                <p14:modId xmlns:p14="http://schemas.microsoft.com/office/powerpoint/2010/main" val="2689457719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8" imgW="663" imgH="664" progId="TCLayout.ActiveDocument.1">
                  <p:embed/>
                </p:oleObj>
              </mc:Choice>
              <mc:Fallback>
                <p:oleObj name="think-cell 幻灯片" r:id="rId38" imgW="663" imgH="664" progId="TCLayout.ActiveDocument.1">
                  <p:embed/>
                  <p:pic>
                    <p:nvPicPr>
                      <p:cNvPr id="5" name="对象 4" hidden="1">
                        <a:extLst>
                          <a:ext uri="{FF2B5EF4-FFF2-40B4-BE49-F238E27FC236}">
                            <a16:creationId xmlns:a16="http://schemas.microsoft.com/office/drawing/2014/main" id="{1F5AC38E-6D58-4F51-B2FC-4C07B3F534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gray">
          <a:xfrm>
            <a:off x="446912" y="1801368"/>
            <a:ext cx="11295782" cy="3950208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 bwMode="gray">
          <a:xfrm>
            <a:off x="446914" y="484632"/>
            <a:ext cx="11295782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4DB309-1BC3-452B-AA12-02F70E3CF3C4}"/>
              </a:ext>
            </a:extLst>
          </p:cNvPr>
          <p:cNvGrpSpPr/>
          <p:nvPr userDrawn="1"/>
        </p:nvGrpSpPr>
        <p:grpSpPr bwMode="gray">
          <a:xfrm>
            <a:off x="446915" y="326296"/>
            <a:ext cx="587784" cy="45600"/>
            <a:chOff x="616542" y="591197"/>
            <a:chExt cx="587631" cy="45600"/>
          </a:xfrm>
        </p:grpSpPr>
        <p:sp>
          <p:nvSpPr>
            <p:cNvPr id="13" name="Google Shape;17;p2">
              <a:extLst>
                <a:ext uri="{FF2B5EF4-FFF2-40B4-BE49-F238E27FC236}">
                  <a16:creationId xmlns:a16="http://schemas.microsoft.com/office/drawing/2014/main" id="{C75766B0-97F2-444A-9E42-E0CBE795461F}"/>
                </a:ext>
              </a:extLst>
            </p:cNvPr>
            <p:cNvSpPr/>
            <p:nvPr userDrawn="1"/>
          </p:nvSpPr>
          <p:spPr bwMode="gray">
            <a:xfrm>
              <a:off x="616542" y="591197"/>
              <a:ext cx="293923" cy="45600"/>
            </a:xfrm>
            <a:prstGeom prst="rect">
              <a:avLst/>
            </a:prstGeom>
            <a:solidFill>
              <a:srgbClr val="0000C9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  <p:sp>
          <p:nvSpPr>
            <p:cNvPr id="14" name="Google Shape;18;p2">
              <a:extLst>
                <a:ext uri="{FF2B5EF4-FFF2-40B4-BE49-F238E27FC236}">
                  <a16:creationId xmlns:a16="http://schemas.microsoft.com/office/drawing/2014/main" id="{05F9DAF3-DD76-41B5-93EF-0334C2738E2C}"/>
                </a:ext>
              </a:extLst>
            </p:cNvPr>
            <p:cNvSpPr/>
            <p:nvPr userDrawn="1"/>
          </p:nvSpPr>
          <p:spPr bwMode="gray">
            <a:xfrm>
              <a:off x="910250" y="591197"/>
              <a:ext cx="293923" cy="45600"/>
            </a:xfrm>
            <a:prstGeom prst="rect">
              <a:avLst/>
            </a:prstGeom>
            <a:solidFill>
              <a:srgbClr val="0095FF"/>
            </a:solidFill>
            <a:ln>
              <a:noFill/>
            </a:ln>
          </p:spPr>
          <p:txBody>
            <a:bodyPr spcFirstLastPara="1" wrap="square" lIns="121868" tIns="121868" rIns="121868" bIns="121868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7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6C14D5-25B9-40A9-A7B3-25F17FEDDC3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466324" y="6303596"/>
            <a:ext cx="276370" cy="335382"/>
          </a:xfrm>
          <a:prstGeom prst="rect">
            <a:avLst/>
          </a:prstGeom>
        </p:spPr>
        <p:txBody>
          <a:bodyPr wrap="square" lIns="0" tIns="0" rIns="0" bIns="0" anchor="b" anchorCtr="0"/>
          <a:lstStyle>
            <a:defPPr>
              <a:defRPr lang="en-US"/>
            </a:defPPr>
            <a:lvl1pPr marL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9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5C0926A-889A-463A-A5EA-682F15689EEF}" type="slidenum">
              <a:rPr lang="en-US" sz="800" smtClean="0">
                <a:solidFill>
                  <a:srgbClr val="A1AAB1"/>
                </a:solidFill>
                <a:latin typeface="+mn-lt"/>
              </a:rPr>
              <a:pPr/>
              <a:t>‹#›</a:t>
            </a:fld>
            <a:endParaRPr lang="en-US" sz="800">
              <a:solidFill>
                <a:srgbClr val="A1AAB1"/>
              </a:solidFill>
              <a:latin typeface="+mn-lt"/>
            </a:endParaRPr>
          </a:p>
        </p:txBody>
      </p:sp>
      <p:pic>
        <p:nvPicPr>
          <p:cNvPr id="19" name="Google Shape;53;p7">
            <a:extLst>
              <a:ext uri="{FF2B5EF4-FFF2-40B4-BE49-F238E27FC236}">
                <a16:creationId xmlns:a16="http://schemas.microsoft.com/office/drawing/2014/main" id="{18CBED57-3765-4A2E-BBF3-6756DC9F3384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7" b="787"/>
          <a:stretch/>
        </p:blipFill>
        <p:spPr bwMode="gray">
          <a:xfrm>
            <a:off x="446914" y="6346663"/>
            <a:ext cx="914638" cy="37181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D203EF8-BE44-D65D-77C6-3EF61B0029BE}"/>
              </a:ext>
            </a:extLst>
          </p:cNvPr>
          <p:cNvSpPr txBox="1"/>
          <p:nvPr userDrawn="1"/>
        </p:nvSpPr>
        <p:spPr bwMode="gray">
          <a:xfrm>
            <a:off x="1379670" y="6390526"/>
            <a:ext cx="735457" cy="265610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</a:t>
            </a:r>
          </a:p>
        </p:txBody>
      </p:sp>
    </p:spTree>
    <p:custDataLst>
      <p:tags r:id="rId36"/>
    </p:custDataLst>
    <p:extLst>
      <p:ext uri="{BB962C8B-B14F-4D97-AF65-F5344CB8AC3E}">
        <p14:creationId xmlns:p14="http://schemas.microsoft.com/office/powerpoint/2010/main" val="218915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</p:sldLayoutIdLst>
  <p:txStyles>
    <p:titleStyle>
      <a:lvl1pPr algn="l" defTabSz="914400" rtl="0" eaLnBrk="1" latinLnBrk="0" hangingPunct="1">
        <a:lnSpc>
          <a:spcPct val="85000"/>
        </a:lnSpc>
        <a:spcBef>
          <a:spcPts val="0"/>
        </a:spcBef>
        <a:buNone/>
        <a:defRPr lang="en-US" sz="27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2000"/>
        </a:spcBef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69863" algn="l" defTabSz="914400" rtl="0" eaLnBrk="1" latinLnBrk="0" hangingPunct="1">
        <a:lnSpc>
          <a:spcPct val="90000"/>
        </a:lnSpc>
        <a:spcBef>
          <a:spcPts val="10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71450" algn="l" defTabSz="914400" rtl="0" eaLnBrk="1" latinLnBrk="0" hangingPunct="1">
        <a:lnSpc>
          <a:spcPct val="90000"/>
        </a:lnSpc>
        <a:spcBef>
          <a:spcPts val="200"/>
        </a:spcBef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89025" indent="-114300" algn="l" defTabSz="914400" rtl="0" eaLnBrk="1" latinLnBrk="0" hangingPunct="1">
        <a:lnSpc>
          <a:spcPct val="90000"/>
        </a:lnSpc>
        <a:spcBef>
          <a:spcPts val="100"/>
        </a:spcBef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5.xml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1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2.xml"/><Relationship Id="rId6" Type="http://schemas.openxmlformats.org/officeDocument/2006/relationships/hyperlink" Target="https://doi.org/10.1002/psb.0010046" TargetMode="External"/><Relationship Id="rId5" Type="http://schemas.openxmlformats.org/officeDocument/2006/relationships/hyperlink" Target="https://www.cde.org.cn/main/xxgk/listpage/2f78f372d351c6851af7431c7710a731" TargetMode="Externa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6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7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8.xml"/><Relationship Id="rId6" Type="http://schemas.openxmlformats.org/officeDocument/2006/relationships/image" Target="../media/image14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9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0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>
            <a:extLst>
              <a:ext uri="{FF2B5EF4-FFF2-40B4-BE49-F238E27FC236}">
                <a16:creationId xmlns:a16="http://schemas.microsoft.com/office/drawing/2014/main" id="{1F550D4A-B18C-4553-821D-CE5B8365167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5839525"/>
              </p:ext>
            </p:extLst>
          </p:nvPr>
        </p:nvGraphicFramePr>
        <p:xfrm>
          <a:off x="4762" y="2480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415" imgH="416" progId="TCLayout.ActiveDocument.1">
                  <p:embed/>
                </p:oleObj>
              </mc:Choice>
              <mc:Fallback>
                <p:oleObj name="think-cell 幻灯片" r:id="rId3" imgW="415" imgH="416" progId="TCLayout.ActiveDocument.1">
                  <p:embed/>
                  <p:pic>
                    <p:nvPicPr>
                      <p:cNvPr id="3" name="对象 2" hidden="1">
                        <a:extLst>
                          <a:ext uri="{FF2B5EF4-FFF2-40B4-BE49-F238E27FC236}">
                            <a16:creationId xmlns:a16="http://schemas.microsoft.com/office/drawing/2014/main" id="{1F550D4A-B18C-4553-821D-CE5B836516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2" y="2480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itle 7">
            <a:extLst>
              <a:ext uri="{FF2B5EF4-FFF2-40B4-BE49-F238E27FC236}">
                <a16:creationId xmlns:a16="http://schemas.microsoft.com/office/drawing/2014/main" id="{3B1BD5AE-9FB7-B120-D8CD-18B94DAC71B2}"/>
              </a:ext>
            </a:extLst>
          </p:cNvPr>
          <p:cNvSpPr txBox="1">
            <a:spLocks/>
          </p:cNvSpPr>
          <p:nvPr/>
        </p:nvSpPr>
        <p:spPr bwMode="gray">
          <a:xfrm>
            <a:off x="2144232" y="989940"/>
            <a:ext cx="7903536" cy="770233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CN" altLang="en-US" sz="36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阿布昔替尼片</a:t>
            </a:r>
            <a:r>
              <a:rPr lang="zh-CN" altLang="en-US" sz="28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（希必可</a:t>
            </a:r>
            <a:r>
              <a:rPr lang="en-US" altLang="zh-CN" sz="2800" b="0" baseline="300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2800" b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089CDC1-D367-7ABD-2750-4E8CC21DEF75}"/>
              </a:ext>
            </a:extLst>
          </p:cNvPr>
          <p:cNvSpPr txBox="1">
            <a:spLocks/>
          </p:cNvSpPr>
          <p:nvPr/>
        </p:nvSpPr>
        <p:spPr>
          <a:xfrm>
            <a:off x="3979164" y="5544709"/>
            <a:ext cx="4233672" cy="105407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ClrTx/>
              <a:buSzPct val="10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申报企业：</a:t>
            </a: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辉瑞投资有限公司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6948EFE-E89B-843A-EB63-78352C234107}"/>
              </a:ext>
            </a:extLst>
          </p:cNvPr>
          <p:cNvSpPr txBox="1"/>
          <p:nvPr/>
        </p:nvSpPr>
        <p:spPr bwMode="gray">
          <a:xfrm>
            <a:off x="1376176" y="3429000"/>
            <a:ext cx="9439648" cy="1846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申请调整医保支付范围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（新增适应症）：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“对其他系统治疗（如激素或生物制剂）应答不佳或不适宜上述治疗的难治性、中重度特应性皮炎</a:t>
            </a:r>
            <a:r>
              <a:rPr lang="en-US" altLang="zh-CN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岁及以上青少年患者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55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协议到期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（续约）：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续约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对其他系统治疗（如激素或生物制剂）应答不佳或不适宜上述治疗的难治性、中重度特应性皮炎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成人患者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双括号 1">
            <a:extLst>
              <a:ext uri="{FF2B5EF4-FFF2-40B4-BE49-F238E27FC236}">
                <a16:creationId xmlns:a16="http://schemas.microsoft.com/office/drawing/2014/main" id="{834CB1B6-C2C8-81DA-2D6E-BEAE1DE2EB0A}"/>
              </a:ext>
            </a:extLst>
          </p:cNvPr>
          <p:cNvSpPr/>
          <p:nvPr/>
        </p:nvSpPr>
        <p:spPr bwMode="gray">
          <a:xfrm>
            <a:off x="3815751" y="2077386"/>
            <a:ext cx="4560498" cy="517200"/>
          </a:xfrm>
          <a:prstGeom prst="bracketPair">
            <a:avLst/>
          </a:prstGeom>
          <a:solidFill>
            <a:schemeClr val="accent2">
              <a:lumMod val="20000"/>
              <a:lumOff val="80000"/>
            </a:schemeClr>
          </a:solidFill>
          <a:ln w="12700" cap="rnd">
            <a:noFill/>
            <a:prstDash val="solid"/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类新药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CDE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优先审评</a:t>
            </a:r>
            <a:endParaRPr lang="zh-CN" altLang="en-US" b="1">
              <a:solidFill>
                <a:srgbClr val="C00000"/>
              </a:solidFill>
            </a:endParaRPr>
          </a:p>
        </p:txBody>
      </p:sp>
      <p:sp>
        <p:nvSpPr>
          <p:cNvPr id="5" name="双括号 4">
            <a:extLst>
              <a:ext uri="{FF2B5EF4-FFF2-40B4-BE49-F238E27FC236}">
                <a16:creationId xmlns:a16="http://schemas.microsoft.com/office/drawing/2014/main" id="{CD766BD8-AB28-F3F8-2823-EFFF8E455FA5}"/>
              </a:ext>
            </a:extLst>
          </p:cNvPr>
          <p:cNvSpPr/>
          <p:nvPr/>
        </p:nvSpPr>
        <p:spPr bwMode="gray">
          <a:xfrm>
            <a:off x="9953897" y="155527"/>
            <a:ext cx="2095891" cy="517200"/>
          </a:xfrm>
          <a:prstGeom prst="bracketPair">
            <a:avLst/>
          </a:prstGeom>
          <a:solidFill>
            <a:schemeClr val="accent2">
              <a:lumMod val="20000"/>
              <a:lumOff val="80000"/>
            </a:schemeClr>
          </a:solidFill>
          <a:ln w="12700" cap="rnd">
            <a:noFill/>
            <a:prstDash val="solid"/>
            <a:round/>
            <a:headEnd/>
            <a:tailEnd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PPT2-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不含经济性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9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think-cell data - do not delete" hidden="1">
            <a:extLst>
              <a:ext uri="{FF2B5EF4-FFF2-40B4-BE49-F238E27FC236}">
                <a16:creationId xmlns:a16="http://schemas.microsoft.com/office/drawing/2014/main" id="{C50DFE2E-173A-32E1-6E5C-846CB004E00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03464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04" imgH="405" progId="TCLayout.ActiveDocument.1">
                  <p:embed/>
                </p:oleObj>
              </mc:Choice>
              <mc:Fallback>
                <p:oleObj name="think-cell 幻灯片" r:id="rId4" imgW="404" imgH="405" progId="TCLayout.ActiveDocument.1">
                  <p:embed/>
                  <p:pic>
                    <p:nvPicPr>
                      <p:cNvPr id="7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0DFE2E-173A-32E1-6E5C-846CB004E0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文本框 31">
            <a:extLst>
              <a:ext uri="{FF2B5EF4-FFF2-40B4-BE49-F238E27FC236}">
                <a16:creationId xmlns:a16="http://schemas.microsoft.com/office/drawing/2014/main" id="{43503761-F286-D7BF-E83C-C5DD92274975}"/>
              </a:ext>
            </a:extLst>
          </p:cNvPr>
          <p:cNvSpPr txBox="1"/>
          <p:nvPr/>
        </p:nvSpPr>
        <p:spPr bwMode="gray">
          <a:xfrm>
            <a:off x="3077126" y="396418"/>
            <a:ext cx="8256158" cy="475912"/>
          </a:xfrm>
          <a:prstGeom prst="rect">
            <a:avLst/>
          </a:prstGeom>
        </p:spPr>
        <p:txBody>
          <a:bodyPr wrap="square" lIns="45720" tIns="45720" rIns="45720" bIns="45720" rtlCol="0" anchor="ctr">
            <a:no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</a:pP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标题 1">
            <a:extLst>
              <a:ext uri="{FF2B5EF4-FFF2-40B4-BE49-F238E27FC236}">
                <a16:creationId xmlns:a16="http://schemas.microsoft.com/office/drawing/2014/main" id="{052B8623-F753-6926-6311-86673756361C}"/>
              </a:ext>
            </a:extLst>
          </p:cNvPr>
          <p:cNvSpPr txBox="1">
            <a:spLocks/>
          </p:cNvSpPr>
          <p:nvPr/>
        </p:nvSpPr>
        <p:spPr bwMode="gray">
          <a:xfrm>
            <a:off x="449580" y="616695"/>
            <a:ext cx="11292840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公平性：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满足青少年患者</a:t>
            </a:r>
            <a:r>
              <a:rPr lang="zh-CN" altLang="en-US" sz="24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急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需快速起效治疗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方案的需求，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提升儿童用药保障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endParaRPr lang="zh-CN" altLang="en-US" sz="2400"/>
          </a:p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7BCDFAC-1DBB-D39C-A08F-36335FCCB2D6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30BC1ED-399E-1DBB-FBF0-BE36E5185620}"/>
              </a:ext>
            </a:extLst>
          </p:cNvPr>
          <p:cNvSpPr txBox="1"/>
          <p:nvPr/>
        </p:nvSpPr>
        <p:spPr bwMode="gray">
          <a:xfrm>
            <a:off x="480428" y="1442063"/>
            <a:ext cx="5400000" cy="360000"/>
          </a:xfrm>
          <a:prstGeom prst="rect">
            <a:avLst/>
          </a:prstGeom>
          <a:solidFill>
            <a:schemeClr val="accent1"/>
          </a:solidFill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对公共健康的影响</a:t>
            </a:r>
            <a:endParaRPr kumimoji="0" lang="en-US" altLang="zh-CN" sz="1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AAA3B87-C0F9-3564-B60F-C814CEF08638}"/>
              </a:ext>
            </a:extLst>
          </p:cNvPr>
          <p:cNvSpPr txBox="1"/>
          <p:nvPr/>
        </p:nvSpPr>
        <p:spPr bwMode="gray">
          <a:xfrm>
            <a:off x="6237933" y="1434234"/>
            <a:ext cx="5400000" cy="360000"/>
          </a:xfrm>
          <a:prstGeom prst="rect">
            <a:avLst/>
          </a:prstGeom>
          <a:solidFill>
            <a:schemeClr val="accent1"/>
          </a:solidFill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符合“保基本”原则</a:t>
            </a:r>
            <a:endParaRPr kumimoji="0" lang="en-US" altLang="zh-CN" sz="1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3175AB2-1F24-E213-51AA-AF7461AD9FCA}"/>
              </a:ext>
            </a:extLst>
          </p:cNvPr>
          <p:cNvSpPr txBox="1"/>
          <p:nvPr/>
        </p:nvSpPr>
        <p:spPr bwMode="gray">
          <a:xfrm>
            <a:off x="6237933" y="4244137"/>
            <a:ext cx="5400000" cy="360000"/>
          </a:xfrm>
          <a:prstGeom prst="rect">
            <a:avLst/>
          </a:prstGeom>
          <a:solidFill>
            <a:schemeClr val="accent1"/>
          </a:solidFill>
        </p:spPr>
        <p:txBody>
          <a:bodyPr wrap="square" anchor="ctr">
            <a:spAutoFit/>
          </a:bodyPr>
          <a:lstStyle/>
          <a:p>
            <a:pPr algn="ctr"/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便于临床管理</a:t>
            </a: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AEC4DD5-DD56-50CA-AABF-ACB64A188084}"/>
              </a:ext>
            </a:extLst>
          </p:cNvPr>
          <p:cNvSpPr txBox="1"/>
          <p:nvPr/>
        </p:nvSpPr>
        <p:spPr bwMode="gray">
          <a:xfrm>
            <a:off x="480428" y="4244137"/>
            <a:ext cx="5400000" cy="360000"/>
          </a:xfrm>
          <a:prstGeom prst="rect">
            <a:avLst/>
          </a:prstGeom>
          <a:solidFill>
            <a:schemeClr val="accent1"/>
          </a:solidFill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弥补目录短板</a:t>
            </a:r>
            <a:endParaRPr lang="en-US" altLang="zh-CN" sz="1600" b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CDDFC39-C8ED-7AB7-5D7C-8D27B99FA462}"/>
              </a:ext>
            </a:extLst>
          </p:cNvPr>
          <p:cNvSpPr txBox="1"/>
          <p:nvPr/>
        </p:nvSpPr>
        <p:spPr bwMode="gray">
          <a:xfrm>
            <a:off x="480428" y="1810105"/>
            <a:ext cx="5400000" cy="222555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288000" indent="-216000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特应性⽪炎会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给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青少年患者带来剧烈瘙痒和严重皮损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严重影响青少年的成长和生活</a:t>
            </a:r>
            <a:r>
              <a:rPr lang="en-US" altLang="zh-CN" sz="1600" kern="1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32,33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8000" indent="-216000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尽早启动规范治疗，早期干预早期全程监管可延缓特应性进程，减少其他特应性疾病及共病的发生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8000" indent="-216000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小时快速达峰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起效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天内快速缓解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瘙痒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周强效改善皮损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降低复发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改善生活质量</a:t>
            </a:r>
            <a:r>
              <a:rPr lang="en-US" altLang="zh-CN" sz="1600" kern="1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1,3,6,30,31</a:t>
            </a:r>
            <a:endParaRPr lang="zh-CN" altLang="en-US" sz="16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43067F5-C226-DAAA-AE10-BEB53E4778A2}"/>
              </a:ext>
            </a:extLst>
          </p:cNvPr>
          <p:cNvSpPr txBox="1"/>
          <p:nvPr/>
        </p:nvSpPr>
        <p:spPr bwMode="gray">
          <a:xfrm>
            <a:off x="6237933" y="1805485"/>
            <a:ext cx="5400000" cy="222555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288000" indent="-2160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特应性皮炎是儿童常见病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，阿布昔替尼可降低患儿疾病负担，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提升儿童用药保障水平</a:t>
            </a:r>
            <a:endParaRPr lang="en-US" altLang="zh-CN" sz="16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8000" indent="-2160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阿布昔替尼月治疗费用显著低于度普利尤单抗，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替代使用可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节省医保基金</a:t>
            </a:r>
          </a:p>
          <a:p>
            <a:pPr marL="288000" indent="-2160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青少年人群（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岁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-17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岁）在全人口中仅占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7% </a:t>
            </a:r>
            <a:r>
              <a:rPr lang="zh-CN" altLang="en-US" sz="1600" b="1"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特应性皮炎标化患病率为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2.46%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>
                <a:solidFill>
                  <a:srgbClr val="C00000"/>
                </a:solidFill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青少年患者人数</a:t>
            </a:r>
            <a:r>
              <a:rPr lang="zh-CN" altLang="en-US" sz="1600" b="1">
                <a:solidFill>
                  <a:srgbClr val="C00000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有限</a:t>
            </a:r>
            <a:endParaRPr lang="en-US" altLang="zh-CN" sz="16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36E70A7-AA9C-6022-F756-C70EDBB22172}"/>
              </a:ext>
            </a:extLst>
          </p:cNvPr>
          <p:cNvSpPr txBox="1"/>
          <p:nvPr/>
        </p:nvSpPr>
        <p:spPr bwMode="gray">
          <a:xfrm>
            <a:off x="480428" y="4616953"/>
            <a:ext cx="5400000" cy="141809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284400" indent="-2844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zh-CN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天内快速缓解瘙痒的系统治疗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，满足需要迅速缓解瘙痒的青少年患者需求</a:t>
            </a:r>
            <a:endParaRPr lang="en-US" altLang="zh-CN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4400" indent="-284400">
              <a:lnSpc>
                <a:spcPct val="13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1600" b="1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口服剂型</a:t>
            </a:r>
            <a:r>
              <a:rPr lang="zh-CN" altLang="en-US" sz="160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，一天一片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1600" b="1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方便青少年患者</a:t>
            </a:r>
            <a:r>
              <a:rPr lang="zh-CN" altLang="en-US" sz="160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在家或者学校使用，相对注射剂而言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提高用药便利性和依从性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89FD2AA-0968-8E05-F5AB-E546034FCDBD}"/>
              </a:ext>
            </a:extLst>
          </p:cNvPr>
          <p:cNvSpPr txBox="1"/>
          <p:nvPr/>
        </p:nvSpPr>
        <p:spPr bwMode="gray">
          <a:xfrm>
            <a:off x="6237933" y="4616953"/>
            <a:ext cx="5400000" cy="141809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特应性皮炎</a:t>
            </a:r>
            <a:r>
              <a:rPr lang="zh-CN" altLang="en-US" sz="1600" b="1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诊断明确</a:t>
            </a:r>
            <a:r>
              <a:rPr lang="zh-CN" altLang="en-US" sz="160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，诊断标准、治疗路径清晰规范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23 </a:t>
            </a:r>
            <a:endParaRPr lang="en-US" altLang="zh-CN" sz="1600" b="1">
              <a:solidFill>
                <a:srgbClr val="C00000"/>
              </a:solidFill>
              <a:effectLst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常温储存，无需冷藏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>
                <a:effectLst/>
                <a:ea typeface="微软雅黑" panose="020B0503020204020204" pitchFamily="34" charset="-122"/>
                <a:cs typeface="Times New Roman" panose="02020603050405020304" pitchFamily="18" charset="0"/>
              </a:rPr>
              <a:t>，运输方便，降低管理难度</a:t>
            </a:r>
            <a:endParaRPr lang="en-US" altLang="zh-CN" sz="1600">
              <a:effectLst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682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30FF027-B4AF-2EBA-A3D2-58AEE6383F5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4321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404" imgH="405" progId="TCLayout.ActiveDocument.1">
                  <p:embed/>
                </p:oleObj>
              </mc:Choice>
              <mc:Fallback>
                <p:oleObj name="think-cell 幻灯片" r:id="rId3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0FF027-B4AF-2EBA-A3D2-58AEE6383F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7AA47533-D74A-89E1-DE0A-3F902E52C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zh-CN" altLang="en-US"/>
              <a:t>参考文献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7159F02-60A9-FF0A-B4C8-BDACE8631953}"/>
              </a:ext>
            </a:extLst>
          </p:cNvPr>
          <p:cNvSpPr txBox="1"/>
          <p:nvPr/>
        </p:nvSpPr>
        <p:spPr>
          <a:xfrm>
            <a:off x="346330" y="840221"/>
            <a:ext cx="1068541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阿布昔替尼片说明书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度普利尤单抗注射液说明书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赵作涛，高兴华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中重度特应性皮炎系统药物达标治疗专家指导建议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中国皮肤性病学杂志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.2022.6.17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4. 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阿布昔替尼片申请上市技术审评报告（青少年适应症审评报告尚未公开）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5. Shi VY, Bhutani T,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Fonacier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Let al. Phase 3 Efficacy and Safety of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Abrocitinib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in Adults with Moderate-to-Severe Atopic Dermatitis After Switching from Dupilumab (JADE EXTEND). J Am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Acad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Dermatol. 2022 Apr 16:S0190-9622(22)00608-9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6.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Eichenfield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LF, et al. JAMA Dermatol. (JADE TEEN)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7.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2021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版台湾儿童特应性皮炎临床诊疗指引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8.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中国中重度特应性皮炎诊疗临床路径专家共识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(2023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版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9.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中国特应性皮炎患者生存状况调研报告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10.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Chatrath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S, et al. JAAD Int. 2022 Oct 10;11:1-7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11.</a:t>
            </a:r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Stingeni L, et al. J Asthma Allergy. 2021 Jul 21;14:919-928. </a:t>
            </a:r>
          </a:p>
          <a:p>
            <a:pPr algn="l"/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12. Ervin C, et al. J Dermatolog Treat. 2022 Jun;33(4):2225-2233</a:t>
            </a:r>
          </a:p>
          <a:p>
            <a:pPr algn="l"/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13. Wollenberg A, Barbarot S, Bieber T, et al. Consensus-based European guidelines for treatment of atopic eczema (atopic dermatitis) in adults and children: part II. J Eur Acad Dermatol Venereol. 2018 Jun;32(6):850-878.</a:t>
            </a:r>
          </a:p>
          <a:p>
            <a:pPr algn="l"/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14.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Wei W, et al. Extent and consequences of inadequate disease control among adults with a history of moderate to severe atopic dermatitis. J Dermatol. 2018 Feb;45(2):150-157. 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15.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刘翠华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皮肤科门诊患者使用糖皮质激素外用制剂情况调查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[J]. 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中国现代药物应用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, 2016, 10(010):177-178.</a:t>
            </a:r>
          </a:p>
          <a:p>
            <a:pPr algn="l"/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16.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Vilsbøll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AW, et al. Extent and Impact of Inadequate Disease Control in US Adults with a History of Moderate to Severe Atopic Dermatitis Following Introduction of New Treatments. Dermatol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Ther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(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Heidelb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). 2021;11(2):475-486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17.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Muzumdar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S, et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al.Am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J Clin Dermatol.2022 Jan:23(1):61-67.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18. Hang Li, et al. Presented at the Revolutionizing Atopic Dermatitis (RAD) Virtual </a:t>
            </a:r>
            <a:r>
              <a:rPr lang="en-US" altLang="zh-CN" sz="900">
                <a:latin typeface="微软雅黑" panose="020B0503020204020204" pitchFamily="34" charset="-122"/>
                <a:ea typeface="微软雅黑" panose="020B0503020204020204" pitchFamily="34" charset="-122"/>
              </a:rPr>
              <a:t>Conference; December 11, 2022.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19. Simpson EL, et al. Integrated Safety Analysis of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Abrocitinib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in 3802 Patients With Moderate-To-Severe Atopic Dermatitis With Over 5000 Patient-Years of Exposure. 2023 AAD. Poster 44115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20.</a:t>
            </a:r>
            <a:r>
              <a:rPr lang="es-E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Simpson EL et al., 2020 [JADE MONO1] </a:t>
            </a:r>
          </a:p>
          <a:p>
            <a:r>
              <a:rPr lang="es-E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21. Simpson EL, et al. JAMA </a:t>
            </a:r>
            <a:r>
              <a:rPr lang="es-E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Dermatol</a:t>
            </a:r>
            <a:r>
              <a:rPr lang="es-E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 2020;156(1):44-56</a:t>
            </a:r>
          </a:p>
          <a:p>
            <a:r>
              <a:rPr lang="es-E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22.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Zhirong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Yao, et al, British Journal of Dermatology, Volume 190, Issue Supplement_2, February 2024, Pages ii23–ii24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23.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中华医学会皮肤性病学分会免疫学组特应性皮炎协作研究中心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中国特应性皮炎诊疗指南（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2020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版）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中华皮肤科杂志 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2020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年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月第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53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卷第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期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81-88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24.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2022EADV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欧洲皮肤性病学会（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EADV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）指南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25.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阿布昔替尼片注册证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26.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中国药品审评中心网站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  <a:hlinkClick r:id="rId5"/>
              </a:rPr>
              <a:t>https://www.cde.org.cn/main/xxgk/listpage/2f78f372d351c6851af7431c7710a731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27. FDA Grants Priority Review and EMA Accepts Regulatory Submission for Pfizer’s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Abrocitinib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, an Oral Once-Daily JAK1 Inhibitor, for Patients 12 and Up with Moderate to Severe Atopic Dermatitis | Pfizer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28. MHRA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authorises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abrocitinib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for the treatment of atopic dermatitis. Retrieved 8 Feb 2022, DOI: 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  <a:hlinkClick r:id="rId6"/>
              </a:rPr>
              <a:t>https://doi.org/10.1002/psb.0010046</a:t>
            </a:r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29.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系统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JAK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抑制剂治疗特应性皮炎专家共识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实用皮肤病学杂志，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2022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15</a:t>
            </a:r>
            <a:r>
              <a:rPr lang="zh-CN" altLang="en-US" sz="90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:3,129-135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30.</a:t>
            </a:r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Flohr C, et al. J Dermatolog Treat. 2023;34(1):2200866</a:t>
            </a:r>
          </a:p>
          <a:p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31.</a:t>
            </a:r>
            <a:r>
              <a:rPr lang="fr-FR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fr-FR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Eichenfield</a:t>
            </a:r>
            <a:r>
              <a:rPr lang="fr-FR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LF, et al. AAAAI 2021, Oral </a:t>
            </a:r>
            <a:r>
              <a:rPr lang="fr-FR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Presentation</a:t>
            </a:r>
            <a:r>
              <a:rPr lang="fr-FR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, Abstract 467. (165-169)</a:t>
            </a:r>
          </a:p>
          <a:p>
            <a:r>
              <a:rPr lang="fr-FR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32.</a:t>
            </a:r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Kang DW, et al. Children (Basel). 2023 Dec 12;10(12):1918</a:t>
            </a:r>
          </a:p>
          <a:p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33.Sandhu JK, et al. JAMA Dermatol. 2019 Feb 1;155(2):178-187.</a:t>
            </a:r>
          </a:p>
          <a:p>
            <a:r>
              <a:rPr lang="da-DK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34.2023 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IQVIA data</a:t>
            </a:r>
          </a:p>
          <a:p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35. Augustin M, et al. J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Eur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Acad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 Dermatol </a:t>
            </a:r>
            <a:r>
              <a:rPr lang="en-US" altLang="zh-CN" sz="900" err="1">
                <a:latin typeface="Times New Roman" panose="02020603050405020304" pitchFamily="18" charset="0"/>
                <a:ea typeface="宋体" panose="02010600030101010101" pitchFamily="2" charset="-122"/>
              </a:rPr>
              <a:t>Venereol</a:t>
            </a:r>
            <a:r>
              <a:rPr lang="en-US" altLang="zh-CN" sz="900">
                <a:latin typeface="Times New Roman" panose="02020603050405020304" pitchFamily="18" charset="0"/>
                <a:ea typeface="宋体" panose="02010600030101010101" pitchFamily="2" charset="-122"/>
              </a:rPr>
              <a:t>. 2020;34(1):142-152. </a:t>
            </a:r>
          </a:p>
          <a:p>
            <a:endParaRPr lang="en-US" altLang="zh-CN" sz="9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A127398-F935-7C0E-4253-76186881375C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</p:spTree>
    <p:extLst>
      <p:ext uri="{BB962C8B-B14F-4D97-AF65-F5344CB8AC3E}">
        <p14:creationId xmlns:p14="http://schemas.microsoft.com/office/powerpoint/2010/main" val="107587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1EDAD53-2AF2-5DF9-82F8-063F5159E475}"/>
              </a:ext>
            </a:extLst>
          </p:cNvPr>
          <p:cNvSpPr txBox="1"/>
          <p:nvPr/>
        </p:nvSpPr>
        <p:spPr bwMode="gray">
          <a:xfrm>
            <a:off x="3479739" y="1133699"/>
            <a:ext cx="60927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（希必可</a:t>
            </a: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® 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8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9A33042C-ECEC-5B05-2FE8-41283D12F096}"/>
              </a:ext>
            </a:extLst>
          </p:cNvPr>
          <p:cNvSpPr txBox="1">
            <a:spLocks/>
          </p:cNvSpPr>
          <p:nvPr/>
        </p:nvSpPr>
        <p:spPr bwMode="gray">
          <a:xfrm>
            <a:off x="426722" y="624270"/>
            <a:ext cx="11292840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8C83413-AD04-F33A-35B6-750D36F75C71}"/>
              </a:ext>
            </a:extLst>
          </p:cNvPr>
          <p:cNvSpPr/>
          <p:nvPr/>
        </p:nvSpPr>
        <p:spPr bwMode="gray">
          <a:xfrm>
            <a:off x="999888" y="2258442"/>
            <a:ext cx="468000" cy="468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7AB36236-8943-A16A-9F48-48E3D7448CC3}"/>
              </a:ext>
            </a:extLst>
          </p:cNvPr>
          <p:cNvSpPr/>
          <p:nvPr/>
        </p:nvSpPr>
        <p:spPr bwMode="gray">
          <a:xfrm>
            <a:off x="1783976" y="2292233"/>
            <a:ext cx="1855869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基本信息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18EBB84D-D7F4-D652-B5CD-288EF4EDF9FF}"/>
              </a:ext>
            </a:extLst>
          </p:cNvPr>
          <p:cNvSpPr/>
          <p:nvPr/>
        </p:nvSpPr>
        <p:spPr bwMode="gray">
          <a:xfrm>
            <a:off x="999888" y="3011582"/>
            <a:ext cx="467999" cy="468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BA29A119-085E-DA1A-E1EC-C5486630F4BD}"/>
              </a:ext>
            </a:extLst>
          </p:cNvPr>
          <p:cNvSpPr/>
          <p:nvPr/>
        </p:nvSpPr>
        <p:spPr bwMode="gray">
          <a:xfrm>
            <a:off x="1783976" y="3035096"/>
            <a:ext cx="1855869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3218842-F130-7C2C-9828-E05E6AEFACF2}"/>
              </a:ext>
            </a:extLst>
          </p:cNvPr>
          <p:cNvSpPr/>
          <p:nvPr/>
        </p:nvSpPr>
        <p:spPr bwMode="gray">
          <a:xfrm>
            <a:off x="999888" y="3764722"/>
            <a:ext cx="468000" cy="468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3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C355365-C34E-AA44-A4CA-344D5ED91B0A}"/>
              </a:ext>
            </a:extLst>
          </p:cNvPr>
          <p:cNvSpPr/>
          <p:nvPr/>
        </p:nvSpPr>
        <p:spPr bwMode="gray">
          <a:xfrm>
            <a:off x="1783976" y="3777924"/>
            <a:ext cx="1855869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8E026A75-BE3E-F9DF-E70D-51CB15F962FE}"/>
              </a:ext>
            </a:extLst>
          </p:cNvPr>
          <p:cNvSpPr/>
          <p:nvPr/>
        </p:nvSpPr>
        <p:spPr bwMode="gray">
          <a:xfrm>
            <a:off x="999888" y="4514151"/>
            <a:ext cx="468000" cy="468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4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8B15BF03-A4E2-E8A4-1CE3-75E7BE7CCC0B}"/>
              </a:ext>
            </a:extLst>
          </p:cNvPr>
          <p:cNvSpPr/>
          <p:nvPr/>
        </p:nvSpPr>
        <p:spPr bwMode="gray">
          <a:xfrm>
            <a:off x="1783976" y="4520787"/>
            <a:ext cx="1855870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490B2673-5E15-7EF5-B402-C5EE88EF4561}"/>
              </a:ext>
            </a:extLst>
          </p:cNvPr>
          <p:cNvSpPr/>
          <p:nvPr/>
        </p:nvSpPr>
        <p:spPr bwMode="gray">
          <a:xfrm>
            <a:off x="999888" y="5263580"/>
            <a:ext cx="468000" cy="468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5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11E4DE5D-A3C5-16E3-9F8B-B4D3010C20BA}"/>
              </a:ext>
            </a:extLst>
          </p:cNvPr>
          <p:cNvSpPr/>
          <p:nvPr/>
        </p:nvSpPr>
        <p:spPr bwMode="gray">
          <a:xfrm>
            <a:off x="1783975" y="5263580"/>
            <a:ext cx="1855870" cy="46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7CE4BCD-5136-9872-CFAC-C4E1273AFC0F}"/>
              </a:ext>
            </a:extLst>
          </p:cNvPr>
          <p:cNvSpPr txBox="1"/>
          <p:nvPr/>
        </p:nvSpPr>
        <p:spPr bwMode="gray">
          <a:xfrm>
            <a:off x="3704207" y="2341567"/>
            <a:ext cx="6567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拟新增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青少年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中重度特应性皮炎适应症，参照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度普利尤单抗</a:t>
            </a:r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D4A4CA8-6B2A-3BB9-6E37-A7DA6C4DECE5}"/>
              </a:ext>
            </a:extLst>
          </p:cNvPr>
          <p:cNvSpPr txBox="1"/>
          <p:nvPr/>
        </p:nvSpPr>
        <p:spPr bwMode="gray">
          <a:xfrm>
            <a:off x="3704207" y="3110250"/>
            <a:ext cx="7614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天内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快速起效，青少年患者用药</a:t>
            </a:r>
            <a:r>
              <a:rPr lang="en-US" altLang="zh-CN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周，</a:t>
            </a:r>
            <a:r>
              <a:rPr lang="en-US" altLang="zh-CN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瘙痒改善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73%</a:t>
            </a:r>
            <a:r>
              <a:rPr lang="zh-CN" altLang="en-US" sz="1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皮损改善</a:t>
            </a:r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F92BE20-7255-4CF0-AC1B-15A280E08BF7}"/>
              </a:ext>
            </a:extLst>
          </p:cNvPr>
          <p:cNvSpPr txBox="1"/>
          <p:nvPr/>
        </p:nvSpPr>
        <p:spPr bwMode="gray">
          <a:xfrm>
            <a:off x="3704207" y="381405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安全性良好，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不良反应发生率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与安慰剂相似</a:t>
            </a:r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4F01A61-658A-A188-A174-3B472C3CEFEC}"/>
              </a:ext>
            </a:extLst>
          </p:cNvPr>
          <p:cNvSpPr txBox="1"/>
          <p:nvPr/>
        </p:nvSpPr>
        <p:spPr bwMode="gray">
          <a:xfrm>
            <a:off x="3704207" y="4572186"/>
            <a:ext cx="7916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类新药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小时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快速达峰，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抑制关键信号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传导，强效缓解瘙痒和皮损</a:t>
            </a:r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CA00F53-E68A-B77F-FB8F-4BBCAF8EDFFD}"/>
              </a:ext>
            </a:extLst>
          </p:cNvPr>
          <p:cNvSpPr txBox="1"/>
          <p:nvPr/>
        </p:nvSpPr>
        <p:spPr bwMode="gray">
          <a:xfrm>
            <a:off x="3704207" y="5263580"/>
            <a:ext cx="79876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人群有限，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费用更低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，满足青少年患者治疗</a:t>
            </a: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需求，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提升儿童用药保障水平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379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443F365-6C35-BE6F-7BE4-7ABF60CF29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2754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04" imgH="405" progId="TCLayout.ActiveDocument.1">
                  <p:embed/>
                </p:oleObj>
              </mc:Choice>
              <mc:Fallback>
                <p:oleObj name="think-cell 幻灯片" r:id="rId4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443F365-6C35-BE6F-7BE4-7ABF60CF29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标题 1">
            <a:extLst>
              <a:ext uri="{FF2B5EF4-FFF2-40B4-BE49-F238E27FC236}">
                <a16:creationId xmlns:a16="http://schemas.microsoft.com/office/drawing/2014/main" id="{75F5D597-703C-85B9-6E0A-33F3DE8D6061}"/>
              </a:ext>
            </a:extLst>
          </p:cNvPr>
          <p:cNvSpPr txBox="1">
            <a:spLocks/>
          </p:cNvSpPr>
          <p:nvPr/>
        </p:nvSpPr>
        <p:spPr bwMode="gray">
          <a:xfrm>
            <a:off x="426723" y="363013"/>
            <a:ext cx="11292840" cy="42075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11">
            <a:extLst>
              <a:ext uri="{FF2B5EF4-FFF2-40B4-BE49-F238E27FC236}">
                <a16:creationId xmlns:a16="http://schemas.microsoft.com/office/drawing/2014/main" id="{93FB1825-9F19-7819-85A3-080FFC99C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046076"/>
              </p:ext>
            </p:extLst>
          </p:nvPr>
        </p:nvGraphicFramePr>
        <p:xfrm>
          <a:off x="700938" y="1136673"/>
          <a:ext cx="11168839" cy="514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712">
                  <a:extLst>
                    <a:ext uri="{9D8B030D-6E8A-4147-A177-3AD203B41FA5}">
                      <a16:colId xmlns:a16="http://schemas.microsoft.com/office/drawing/2014/main" val="2801624439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val="2040300780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104170211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199042117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783707344"/>
                    </a:ext>
                  </a:extLst>
                </a:gridCol>
                <a:gridCol w="314325">
                  <a:extLst>
                    <a:ext uri="{9D8B030D-6E8A-4147-A177-3AD203B41FA5}">
                      <a16:colId xmlns:a16="http://schemas.microsoft.com/office/drawing/2014/main" val="2718738755"/>
                    </a:ext>
                  </a:extLst>
                </a:gridCol>
                <a:gridCol w="1706602">
                  <a:extLst>
                    <a:ext uri="{9D8B030D-6E8A-4147-A177-3AD203B41FA5}">
                      <a16:colId xmlns:a16="http://schemas.microsoft.com/office/drawing/2014/main" val="2175651746"/>
                    </a:ext>
                  </a:extLst>
                </a:gridCol>
              </a:tblGrid>
              <a:tr h="34612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通用名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zh-CN" altLang="en-US" sz="1600" b="1">
                          <a:solidFill>
                            <a:schemeClr val="accent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阿布昔替尼片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675530"/>
                  </a:ext>
                </a:extLst>
              </a:tr>
              <a:tr h="51591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注册规格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US" altLang="zh-CN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100mg/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片（主规格，且为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2022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年谈判主规格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200mg/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片，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50mg/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片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824384"/>
                  </a:ext>
                </a:extLst>
              </a:tr>
              <a:tr h="640981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适应症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6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本品适用于对其他系统治疗（如激素或生物制剂）应答不佳或不适宜上述治疗的难治性、中重度特应性皮炎</a:t>
                      </a:r>
                      <a:r>
                        <a:rPr lang="zh-CN" altLang="en-US" sz="16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成人</a:t>
                      </a:r>
                      <a:r>
                        <a:rPr lang="zh-CN" altLang="en-US" sz="16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和</a:t>
                      </a:r>
                      <a:r>
                        <a:rPr lang="en-US" altLang="zh-CN" sz="16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r>
                        <a:rPr lang="zh-CN" altLang="en-US" sz="16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岁及以上青少年患者</a:t>
                      </a:r>
                      <a:r>
                        <a:rPr lang="en-US" altLang="zh-CN" sz="1600" b="0" kern="1200" baseline="300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endParaRPr lang="zh-CN" altLang="en-US" sz="1600" b="0" kern="1200" baseline="300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340945"/>
                  </a:ext>
                </a:extLst>
              </a:tr>
              <a:tr h="89306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400" b="1" u="none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本次目录调整</a:t>
                      </a:r>
                      <a:endParaRPr lang="en-US" altLang="zh-CN" sz="1400" b="1" u="none" kern="12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20000"/>
                        </a:lnSpc>
                      </a:pPr>
                      <a:r>
                        <a:rPr lang="zh-CN" altLang="en-US" sz="1400" b="1" u="none" kern="12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拟新增适应症</a:t>
                      </a:r>
                      <a:endParaRPr lang="en-US" altLang="zh-CN" sz="1400" b="1" u="none" kern="120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本品适用于对其他系统治疗（如激素或生物制剂）应答不佳或不适宜上述治疗的难治性、中重度特应性皮炎</a:t>
                      </a:r>
                      <a:r>
                        <a:rPr lang="en-US" altLang="zh-CN" sz="1600" b="1" kern="12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</a:t>
                      </a:r>
                      <a:r>
                        <a:rPr lang="zh-CN" altLang="en-US" sz="1600" b="1" kern="120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岁及以上青少年患者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576209"/>
                  </a:ext>
                </a:extLst>
              </a:tr>
              <a:tr h="123123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用法用量</a:t>
                      </a:r>
                      <a:endParaRPr lang="zh-CN" altLang="en-US" sz="1400" b="1" baseline="300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说明书：本品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常规推荐剂量为</a:t>
                      </a:r>
                      <a:r>
                        <a:rPr lang="en-US" altLang="zh-CN" sz="16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 mg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，每日一次。如果每日一次口服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 mg 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本品未实现充分应答，可考虑将剂量增加到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 mg 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每日一次。</a:t>
                      </a:r>
                      <a:endParaRPr lang="en-US" altLang="zh-CN" sz="16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indent="0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指南建议用药疗程为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</a:t>
                      </a:r>
                      <a:r>
                        <a:rPr lang="en-US" altLang="zh-CN" sz="1600" b="0" kern="1200" baseline="300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；临床试验疗程为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周，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周瘙痒和皮损改善应答率高，快速且强效缓解瘙痒、改善皮损</a:t>
                      </a:r>
                      <a:r>
                        <a:rPr lang="en-US" altLang="zh-CN" sz="1600" b="0" kern="1200" baseline="300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</a:t>
                      </a:r>
                      <a:endParaRPr lang="zh-CN" altLang="en-US" sz="16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555296"/>
                  </a:ext>
                </a:extLst>
              </a:tr>
              <a:tr h="68024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中国大陆首次</a:t>
                      </a:r>
                      <a:endParaRPr lang="en-US" altLang="zh-CN" sz="1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上市时间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2022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日，获批为</a:t>
                      </a:r>
                      <a:r>
                        <a:rPr lang="en-US" altLang="zh-CN" sz="20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2000" b="1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类新药</a:t>
                      </a:r>
                      <a:endParaRPr lang="en-US" altLang="zh-CN" sz="2000" b="1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lvl="1" algn="ctr"/>
                      <a:r>
                        <a:rPr lang="zh-CN" altLang="en-US" sz="14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                                            专利有效期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1600" b="0" kern="12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2034</a:t>
                      </a:r>
                      <a:r>
                        <a:rPr lang="zh-CN" altLang="en-US" sz="16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6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CN" altLang="en-US" sz="16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endParaRPr lang="zh-CN" altLang="en-US" sz="1400" b="1" kern="120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2034</a:t>
                      </a:r>
                      <a:r>
                        <a:rPr lang="zh-CN" altLang="en-US" sz="14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年</a:t>
                      </a:r>
                      <a:r>
                        <a:rPr lang="en-US" altLang="zh-CN" sz="14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CN" altLang="en-US" sz="1400" b="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16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1262383"/>
                  </a:ext>
                </a:extLst>
              </a:tr>
              <a:tr h="77876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全球首个上市国家</a:t>
                      </a:r>
                      <a:r>
                        <a:rPr lang="en-US" altLang="zh-CN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地区及时间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2021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日，英国 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目前大陆地区同通用名上市情况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是否为</a:t>
                      </a:r>
                      <a:r>
                        <a:rPr lang="en-US" altLang="zh-CN" sz="14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OTC</a:t>
                      </a:r>
                      <a:r>
                        <a:rPr lang="zh-CN" altLang="en-US" sz="1400" b="1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药品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否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1614757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508B7D15-ADF9-FEA7-41C2-151611872BBF}"/>
              </a:ext>
            </a:extLst>
          </p:cNvPr>
          <p:cNvSpPr txBox="1"/>
          <p:nvPr/>
        </p:nvSpPr>
        <p:spPr bwMode="gray">
          <a:xfrm>
            <a:off x="11260173" y="809257"/>
            <a:ext cx="1374414" cy="304098"/>
          </a:xfrm>
          <a:prstGeom prst="rect">
            <a:avLst/>
          </a:prstGeom>
        </p:spPr>
        <p:txBody>
          <a:bodyPr wrap="none" lIns="45720" tIns="45720" rIns="45720" bIns="4572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E944DD1E-AFDC-7730-2EDA-615C780D934A}"/>
              </a:ext>
            </a:extLst>
          </p:cNvPr>
          <p:cNvSpPr txBox="1">
            <a:spLocks/>
          </p:cNvSpPr>
          <p:nvPr/>
        </p:nvSpPr>
        <p:spPr bwMode="gray">
          <a:xfrm>
            <a:off x="426723" y="526188"/>
            <a:ext cx="11443055" cy="42075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(1/3)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：中国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类新药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，拟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新增青少年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中重度特应性皮炎适应症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0047BB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72082AE-3F68-C7F4-5777-178B6014C0D9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</p:spTree>
    <p:extLst>
      <p:ext uri="{BB962C8B-B14F-4D97-AF65-F5344CB8AC3E}">
        <p14:creationId xmlns:p14="http://schemas.microsoft.com/office/powerpoint/2010/main" val="90220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443F365-6C35-BE6F-7BE4-7ABF60CF29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81055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04" imgH="405" progId="TCLayout.ActiveDocument.1">
                  <p:embed/>
                </p:oleObj>
              </mc:Choice>
              <mc:Fallback>
                <p:oleObj name="think-cell 幻灯片" r:id="rId4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443F365-6C35-BE6F-7BE4-7ABF60CF29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标题 1">
            <a:extLst>
              <a:ext uri="{FF2B5EF4-FFF2-40B4-BE49-F238E27FC236}">
                <a16:creationId xmlns:a16="http://schemas.microsoft.com/office/drawing/2014/main" id="{75F5D597-703C-85B9-6E0A-33F3DE8D6061}"/>
              </a:ext>
            </a:extLst>
          </p:cNvPr>
          <p:cNvSpPr txBox="1">
            <a:spLocks/>
          </p:cNvSpPr>
          <p:nvPr/>
        </p:nvSpPr>
        <p:spPr bwMode="gray">
          <a:xfrm>
            <a:off x="426723" y="363013"/>
            <a:ext cx="11292840" cy="42075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08B7D15-ADF9-FEA7-41C2-151611872BBF}"/>
              </a:ext>
            </a:extLst>
          </p:cNvPr>
          <p:cNvSpPr txBox="1"/>
          <p:nvPr/>
        </p:nvSpPr>
        <p:spPr bwMode="gray">
          <a:xfrm>
            <a:off x="11260173" y="809257"/>
            <a:ext cx="1374414" cy="304098"/>
          </a:xfrm>
          <a:prstGeom prst="rect">
            <a:avLst/>
          </a:prstGeom>
        </p:spPr>
        <p:txBody>
          <a:bodyPr wrap="none" lIns="45720" tIns="45720" rIns="45720" bIns="4572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E944DD1E-AFDC-7730-2EDA-615C780D934A}"/>
              </a:ext>
            </a:extLst>
          </p:cNvPr>
          <p:cNvSpPr txBox="1">
            <a:spLocks/>
          </p:cNvSpPr>
          <p:nvPr/>
        </p:nvSpPr>
        <p:spPr bwMode="gray">
          <a:xfrm>
            <a:off x="426723" y="526188"/>
            <a:ext cx="11443055" cy="42075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(2/3)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建议参照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度普利尤单抗注射液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72082AE-3F68-C7F4-5777-178B6014C0D9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640D4E8-5CAA-77EF-9A75-5AA20B897B02}"/>
              </a:ext>
            </a:extLst>
          </p:cNvPr>
          <p:cNvSpPr/>
          <p:nvPr/>
        </p:nvSpPr>
        <p:spPr bwMode="gray">
          <a:xfrm>
            <a:off x="541711" y="1110122"/>
            <a:ext cx="11177852" cy="420759"/>
          </a:xfrm>
          <a:prstGeom prst="rect">
            <a:avLst/>
          </a:prstGeom>
          <a:solidFill>
            <a:srgbClr val="CCEAFF">
              <a:alpha val="69804"/>
            </a:srgbClr>
          </a:solidFill>
          <a:ln w="1270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建议参照药品：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度普利尤单抗注射液</a:t>
            </a:r>
            <a:endParaRPr kumimoji="0" lang="en-US" altLang="zh-CN" sz="16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0F320ED-A3D1-DBA2-42FB-E9E84E7C36E0}"/>
              </a:ext>
            </a:extLst>
          </p:cNvPr>
          <p:cNvSpPr/>
          <p:nvPr/>
        </p:nvSpPr>
        <p:spPr bwMode="gray">
          <a:xfrm>
            <a:off x="541710" y="1620118"/>
            <a:ext cx="1166319" cy="1650769"/>
          </a:xfrm>
          <a:prstGeom prst="rect">
            <a:avLst/>
          </a:prstGeom>
          <a:solidFill>
            <a:srgbClr val="CCEAFF">
              <a:alpha val="69804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相似性</a:t>
            </a:r>
            <a:endParaRPr lang="en-US" altLang="zh-CN" b="1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最高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42187BF-C587-DFFA-A5D1-203D4D3D8128}"/>
              </a:ext>
            </a:extLst>
          </p:cNvPr>
          <p:cNvSpPr txBox="1"/>
          <p:nvPr/>
        </p:nvSpPr>
        <p:spPr bwMode="gray">
          <a:xfrm>
            <a:off x="1763783" y="1620117"/>
            <a:ext cx="9955780" cy="165076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buClrTx/>
              <a:buSzTx/>
              <a:tabLst/>
              <a:defRPr/>
            </a:pP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适应症最相似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：医保目录内仅用于治疗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中重度特应性皮炎的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系统靶向治疗药物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，均可用于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青少年和成人患者</a:t>
            </a: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defRPr/>
            </a:pP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）医保药品分类代码类别相同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，同属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XD-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皮肤病用药，为该类别下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仅有的</a:t>
            </a: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种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治疗中重度特应性皮炎系统靶向治疗药物</a:t>
            </a: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18794E3-5585-5F38-36D4-B4C5D6290E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1340"/>
          <a:stretch/>
        </p:blipFill>
        <p:spPr>
          <a:xfrm>
            <a:off x="2910995" y="2345129"/>
            <a:ext cx="6746713" cy="90655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D3FFC85-296E-B434-D6EE-6D33F2E1DCE7}"/>
              </a:ext>
            </a:extLst>
          </p:cNvPr>
          <p:cNvSpPr/>
          <p:nvPr/>
        </p:nvSpPr>
        <p:spPr bwMode="gray">
          <a:xfrm>
            <a:off x="2885117" y="2326442"/>
            <a:ext cx="822942" cy="944445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0000C9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0C4F7B2-BB14-AEC0-6882-06546C3B9B46}"/>
              </a:ext>
            </a:extLst>
          </p:cNvPr>
          <p:cNvSpPr/>
          <p:nvPr/>
        </p:nvSpPr>
        <p:spPr bwMode="gray">
          <a:xfrm>
            <a:off x="541710" y="3357280"/>
            <a:ext cx="1166319" cy="684000"/>
          </a:xfrm>
          <a:prstGeom prst="rect">
            <a:avLst/>
          </a:prstGeom>
          <a:solidFill>
            <a:srgbClr val="CCEAFF">
              <a:alpha val="69804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临床应用最广泛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C9854EF-9C8D-F3ED-2216-F8B4D6147BCC}"/>
              </a:ext>
            </a:extLst>
          </p:cNvPr>
          <p:cNvSpPr/>
          <p:nvPr/>
        </p:nvSpPr>
        <p:spPr bwMode="gray">
          <a:xfrm>
            <a:off x="541710" y="4145941"/>
            <a:ext cx="1166319" cy="2211181"/>
          </a:xfrm>
          <a:prstGeom prst="rect">
            <a:avLst/>
          </a:prstGeom>
          <a:solidFill>
            <a:srgbClr val="CCEAFF">
              <a:alpha val="69804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指南同等级推荐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66548AE-CA03-7242-77E4-B90A9DAAA1A6}"/>
              </a:ext>
            </a:extLst>
          </p:cNvPr>
          <p:cNvSpPr/>
          <p:nvPr/>
        </p:nvSpPr>
        <p:spPr bwMode="gray">
          <a:xfrm>
            <a:off x="1763784" y="3357280"/>
            <a:ext cx="9955780" cy="684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72000" fontAlgn="base">
              <a:spcAft>
                <a:spcPct val="0"/>
              </a:spcAft>
              <a:buSzPct val="90000"/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度普利尤单抗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在中重度特应性皮炎的靶向治疗中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市场份额最大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艾昆纬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年数据显示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占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  <a:r>
              <a:rPr lang="en-US" altLang="zh-CN" sz="16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34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378787D-42AC-A8DF-90FA-1C5A95CE8FA0}"/>
              </a:ext>
            </a:extLst>
          </p:cNvPr>
          <p:cNvSpPr/>
          <p:nvPr/>
        </p:nvSpPr>
        <p:spPr bwMode="gray">
          <a:xfrm>
            <a:off x="1763783" y="4145941"/>
            <a:ext cx="9955780" cy="2211181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marL="72000" fontAlgn="base">
              <a:lnSpc>
                <a:spcPct val="130000"/>
              </a:lnSpc>
              <a:spcAft>
                <a:spcPct val="0"/>
              </a:spcAft>
              <a:buSzPct val="90000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获多项国内外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权威指南同等级推荐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用于青少年和成人的中重度特应性皮炎治疗，如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中国特应性皮炎诊疗指南（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版）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同时推荐生物制剂（度普利尤单抗） 与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JAK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抑制剂（如阿布昔替尼）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00" fontAlgn="base">
              <a:lnSpc>
                <a:spcPct val="130000"/>
              </a:lnSpc>
              <a:spcAft>
                <a:spcPct val="0"/>
              </a:spcAft>
              <a:buSzPct val="90000"/>
            </a:pP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76B6C421-218F-F7BB-BEDF-DEF3C48E1D34}"/>
              </a:ext>
            </a:extLst>
          </p:cNvPr>
          <p:cNvGrpSpPr/>
          <p:nvPr/>
        </p:nvGrpSpPr>
        <p:grpSpPr>
          <a:xfrm>
            <a:off x="3397998" y="4833448"/>
            <a:ext cx="5963731" cy="1523675"/>
            <a:chOff x="3397998" y="4761530"/>
            <a:chExt cx="5963731" cy="1523675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3E9A4349-F30F-CA68-4A62-40A092B74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97998" y="4771020"/>
              <a:ext cx="5963731" cy="1514185"/>
            </a:xfrm>
            <a:prstGeom prst="rect">
              <a:avLst/>
            </a:prstGeom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2751834-3E9F-3AE1-C467-0AC65CCE5C5B}"/>
                </a:ext>
              </a:extLst>
            </p:cNvPr>
            <p:cNvSpPr/>
            <p:nvPr/>
          </p:nvSpPr>
          <p:spPr bwMode="gray">
            <a:xfrm>
              <a:off x="3412747" y="5667364"/>
              <a:ext cx="1503289" cy="219044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C9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5DE14700-23CB-C321-DA7E-200275127D5C}"/>
                </a:ext>
              </a:extLst>
            </p:cNvPr>
            <p:cNvSpPr/>
            <p:nvPr/>
          </p:nvSpPr>
          <p:spPr bwMode="gray">
            <a:xfrm>
              <a:off x="3412747" y="4761530"/>
              <a:ext cx="1503289" cy="219044"/>
            </a:xfrm>
            <a:prstGeom prst="rect">
              <a:avLst/>
            </a:prstGeom>
            <a:noFill/>
            <a:ln w="28575" cap="flat" cmpd="sng" algn="ctr">
              <a:solidFill>
                <a:srgbClr val="C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C9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739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443F365-6C35-BE6F-7BE4-7ABF60CF29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04" imgH="405" progId="TCLayout.ActiveDocument.1">
                  <p:embed/>
                </p:oleObj>
              </mc:Choice>
              <mc:Fallback>
                <p:oleObj name="think-cell 幻灯片" r:id="rId4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443F365-6C35-BE6F-7BE4-7ABF60CF29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标题 1">
            <a:extLst>
              <a:ext uri="{FF2B5EF4-FFF2-40B4-BE49-F238E27FC236}">
                <a16:creationId xmlns:a16="http://schemas.microsoft.com/office/drawing/2014/main" id="{75F5D597-703C-85B9-6E0A-33F3DE8D6061}"/>
              </a:ext>
            </a:extLst>
          </p:cNvPr>
          <p:cNvSpPr txBox="1">
            <a:spLocks/>
          </p:cNvSpPr>
          <p:nvPr/>
        </p:nvSpPr>
        <p:spPr bwMode="gray">
          <a:xfrm>
            <a:off x="426723" y="363013"/>
            <a:ext cx="11292840" cy="42075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08B7D15-ADF9-FEA7-41C2-151611872BBF}"/>
              </a:ext>
            </a:extLst>
          </p:cNvPr>
          <p:cNvSpPr txBox="1"/>
          <p:nvPr/>
        </p:nvSpPr>
        <p:spPr bwMode="gray">
          <a:xfrm>
            <a:off x="11260173" y="809257"/>
            <a:ext cx="1374414" cy="304098"/>
          </a:xfrm>
          <a:prstGeom prst="rect">
            <a:avLst/>
          </a:prstGeom>
        </p:spPr>
        <p:txBody>
          <a:bodyPr wrap="none" lIns="45720" tIns="45720" rIns="45720" bIns="4572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E944DD1E-AFDC-7730-2EDA-615C780D934A}"/>
              </a:ext>
            </a:extLst>
          </p:cNvPr>
          <p:cNvSpPr txBox="1">
            <a:spLocks/>
          </p:cNvSpPr>
          <p:nvPr/>
        </p:nvSpPr>
        <p:spPr bwMode="gray">
          <a:xfrm>
            <a:off x="426723" y="526188"/>
            <a:ext cx="11443055" cy="42075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(3/3)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青少年发作严重，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现有疗法起效慢、难控制。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患者人数有限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72082AE-3F68-C7F4-5777-178B6014C0D9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5EAAD81-29EA-6ADA-9156-2FB09A829B16}"/>
              </a:ext>
            </a:extLst>
          </p:cNvPr>
          <p:cNvSpPr/>
          <p:nvPr/>
        </p:nvSpPr>
        <p:spPr bwMode="gray">
          <a:xfrm>
            <a:off x="592181" y="3849987"/>
            <a:ext cx="11046443" cy="2079758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endParaRPr lang="en-US" altLang="zh-CN" sz="13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7C836BE-23FC-F2E1-E8A7-0F4F733E8440}"/>
              </a:ext>
            </a:extLst>
          </p:cNvPr>
          <p:cNvSpPr/>
          <p:nvPr/>
        </p:nvSpPr>
        <p:spPr bwMode="gray">
          <a:xfrm>
            <a:off x="592181" y="1392201"/>
            <a:ext cx="11046443" cy="2054479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endParaRPr lang="en-US" altLang="zh-CN" sz="13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4CF579D-8855-FFD4-D09C-3A9EB62A4C74}"/>
              </a:ext>
            </a:extLst>
          </p:cNvPr>
          <p:cNvSpPr/>
          <p:nvPr/>
        </p:nvSpPr>
        <p:spPr bwMode="gray">
          <a:xfrm>
            <a:off x="703802" y="1195821"/>
            <a:ext cx="3600000" cy="3600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疾病危害</a:t>
            </a:r>
            <a:endParaRPr lang="en-US" altLang="zh-CN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CDE7729-AFA4-F78C-F64C-F66558743734}"/>
              </a:ext>
            </a:extLst>
          </p:cNvPr>
          <p:cNvSpPr txBox="1"/>
          <p:nvPr/>
        </p:nvSpPr>
        <p:spPr bwMode="gray">
          <a:xfrm>
            <a:off x="703802" y="1595076"/>
            <a:ext cx="8751383" cy="1826594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发作程度重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中重度特应性皮炎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造成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剧烈瘙痒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严重皮损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63%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的患者每天承受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小时以上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的剧烈瘙痒，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青少年患者瘙痒程度较成人更严重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9,10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疾病影响大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严重影响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青少年的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学习、睡眠和生活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显著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增加抑郁焦虑甚至自杀意念风险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32,33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，疾病负担对比成人更加沉重，年平均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缺课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17.1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，总体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学习障碍每年达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36.6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11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患病人群小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：青少年人群在全人口中仅占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7%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，特应性皮炎标化患病率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2.46%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患者人数有限</a:t>
            </a:r>
            <a:endParaRPr lang="en-US" altLang="zh-CN" sz="1600" b="1">
              <a:solidFill>
                <a:srgbClr val="C00000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CEE563F-2930-545D-379F-F800D83E91A2}"/>
              </a:ext>
            </a:extLst>
          </p:cNvPr>
          <p:cNvSpPr/>
          <p:nvPr/>
        </p:nvSpPr>
        <p:spPr bwMode="gray">
          <a:xfrm>
            <a:off x="703802" y="3669986"/>
            <a:ext cx="3600000" cy="3600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青少年患者未满足需求</a:t>
            </a:r>
            <a:endParaRPr lang="en-US" altLang="zh-CN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E1D11E83-E482-2190-39F3-B25233099C9A}"/>
              </a:ext>
            </a:extLst>
          </p:cNvPr>
          <p:cNvSpPr txBox="1"/>
          <p:nvPr/>
        </p:nvSpPr>
        <p:spPr bwMode="gray">
          <a:xfrm>
            <a:off x="703803" y="4056194"/>
            <a:ext cx="10921894" cy="1873551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>
              <a:spcBef>
                <a:spcPts val="1000"/>
              </a:spcBef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现有目录内药物起效慢、疗效有限、不良反应发生率高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，青少年患者存在未满足需求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42913" lvl="1" indent="-276225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起效慢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生物制剂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起效慢，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3-7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血药浓度达峰</a:t>
            </a:r>
            <a:r>
              <a:rPr kumimoji="0" lang="en-US" altLang="zh-CN" sz="160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en-US" altLang="zh-CN" sz="1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lang="en-US" altLang="zh-CN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4-6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周</a:t>
            </a:r>
            <a:r>
              <a:rPr lang="zh-CN" altLang="en-US" sz="1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起效</a:t>
            </a:r>
            <a:r>
              <a:rPr lang="en-US" altLang="zh-CN" sz="1600" baseline="30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传统治疗方案（如糖皮质激素、免疫制剂等）起效更慢，最长需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周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13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。调研显示：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81.8%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的青少年患者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需快速缓解</a:t>
            </a:r>
            <a:r>
              <a:rPr lang="en-US" altLang="zh-CN" sz="16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12 </a:t>
            </a:r>
            <a:endParaRPr kumimoji="0" lang="en-US" altLang="zh-CN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442913" lvl="1" indent="-276225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控制不充分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生物制剂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疾病控制不充分比例高达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42%</a:t>
            </a:r>
            <a:r>
              <a:rPr kumimoji="0" lang="en-US" altLang="zh-CN" sz="160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传统治疗方案不充分比例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58.7%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14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442913" marR="0" lvl="1" indent="-276225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不良反应发生率高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zh-CN" altLang="en-US" sz="1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生物制剂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常见结膜炎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、面部红斑</a:t>
            </a:r>
            <a:r>
              <a:rPr kumimoji="0" lang="en-US" altLang="zh-CN" sz="16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等不良反应；传统治疗方案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不良反应发生率高</a:t>
            </a:r>
            <a:r>
              <a:rPr lang="en-US" altLang="zh-CN" sz="16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61A5640-E2CF-D002-C641-3B086ABE2909}"/>
              </a:ext>
            </a:extLst>
          </p:cNvPr>
          <p:cNvGrpSpPr/>
          <p:nvPr/>
        </p:nvGrpSpPr>
        <p:grpSpPr>
          <a:xfrm>
            <a:off x="9566805" y="1595076"/>
            <a:ext cx="2033013" cy="1697618"/>
            <a:chOff x="9337766" y="1408617"/>
            <a:chExt cx="2298316" cy="1849266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1618018C-51E0-4C46-98DA-A3F5BA583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-810" b="10805"/>
            <a:stretch/>
          </p:blipFill>
          <p:spPr>
            <a:xfrm>
              <a:off x="9337766" y="1408617"/>
              <a:ext cx="2298316" cy="1849266"/>
            </a:xfrm>
            <a:prstGeom prst="rect">
              <a:avLst/>
            </a:prstGeom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FDFE7F0-5825-7C88-074F-349C5315E71D}"/>
                </a:ext>
              </a:extLst>
            </p:cNvPr>
            <p:cNvSpPr/>
            <p:nvPr/>
          </p:nvSpPr>
          <p:spPr bwMode="gray">
            <a:xfrm>
              <a:off x="9802977" y="2228214"/>
              <a:ext cx="1349406" cy="14204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Aft>
                  <a:spcPct val="0"/>
                </a:spcAft>
                <a:buClr>
                  <a:schemeClr val="accent2"/>
                </a:buClr>
                <a:buSzPct val="90000"/>
              </a:pPr>
              <a:endParaRPr lang="zh-CN" altLang="en-US" b="1">
                <a:solidFill>
                  <a:schemeClr val="accent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913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03991567-9006-C2EA-7A55-282674DD1B3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6495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04" imgH="405" progId="TCLayout.ActiveDocument.1">
                  <p:embed/>
                </p:oleObj>
              </mc:Choice>
              <mc:Fallback>
                <p:oleObj name="think-cell 幻灯片" r:id="rId4" imgW="404" imgH="40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3991567-9006-C2EA-7A55-282674DD1B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E558AEA2-C695-15B6-65BA-2639B9EE088B}"/>
              </a:ext>
            </a:extLst>
          </p:cNvPr>
          <p:cNvSpPr/>
          <p:nvPr/>
        </p:nvSpPr>
        <p:spPr>
          <a:xfrm>
            <a:off x="1599264" y="1746346"/>
            <a:ext cx="3024000" cy="900000"/>
          </a:xfrm>
          <a:prstGeom prst="rect">
            <a:avLst/>
          </a:prstGeom>
          <a:solidFill>
            <a:srgbClr val="E0F5FF"/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快速起效，</a:t>
            </a: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小时达峰，</a:t>
            </a:r>
          </a:p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altLang="zh-CN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天内显著缓解瘙痒</a:t>
            </a:r>
            <a:r>
              <a:rPr lang="en-US" altLang="zh-CN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86ABD57-97B8-2ABB-D158-00F59C909CCA}"/>
              </a:ext>
            </a:extLst>
          </p:cNvPr>
          <p:cNvSpPr/>
          <p:nvPr/>
        </p:nvSpPr>
        <p:spPr>
          <a:xfrm>
            <a:off x="8404052" y="1746346"/>
            <a:ext cx="3024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强效改善皮损，</a:t>
            </a:r>
            <a:endParaRPr lang="en-US" altLang="zh-CN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altLang="zh-CN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73%</a:t>
            </a:r>
            <a:r>
              <a:rPr lang="zh-CN" altLang="en-US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青少年皮损显著改善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94CBF1F-34C7-7B14-0C0B-3A43B4BB8572}"/>
              </a:ext>
            </a:extLst>
          </p:cNvPr>
          <p:cNvSpPr/>
          <p:nvPr/>
        </p:nvSpPr>
        <p:spPr>
          <a:xfrm>
            <a:off x="5001658" y="1746346"/>
            <a:ext cx="3024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强效缓解瘙痒</a:t>
            </a:r>
            <a:r>
              <a:rPr lang="zh-CN" altLang="en-US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 </a:t>
            </a:r>
            <a:endParaRPr lang="en-US" altLang="zh-CN" b="1">
              <a:solidFill>
                <a:srgbClr val="0000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r>
              <a:rPr lang="en-US" altLang="zh-CN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b="1">
                <a:solidFill>
                  <a:srgbClr val="0000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青少年瘙痒显著改善</a:t>
            </a:r>
            <a:endParaRPr lang="zh-CN" altLang="en-US">
              <a:solidFill>
                <a:srgbClr val="0000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3B06A365-2364-7988-30D2-CE1AB8D11982}"/>
              </a:ext>
            </a:extLst>
          </p:cNvPr>
          <p:cNvSpPr txBox="1">
            <a:spLocks/>
          </p:cNvSpPr>
          <p:nvPr/>
        </p:nvSpPr>
        <p:spPr bwMode="gray">
          <a:xfrm>
            <a:off x="449580" y="588982"/>
            <a:ext cx="11292840" cy="558265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(1/2)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天内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快速起效，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周时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青少年患者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瘙痒改善，超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皮损改善</a:t>
            </a:r>
          </a:p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9E522E3-DCBF-E75F-27F8-BB272B199201}"/>
              </a:ext>
            </a:extLst>
          </p:cNvPr>
          <p:cNvSpPr txBox="1"/>
          <p:nvPr/>
        </p:nvSpPr>
        <p:spPr bwMode="gray">
          <a:xfrm>
            <a:off x="1982484" y="6490416"/>
            <a:ext cx="5099050" cy="20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7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PP-NRS4</a:t>
            </a:r>
            <a:r>
              <a:rPr lang="zh-CN" altLang="en-US" sz="7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zh-CN" sz="70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峰值瘙痒数值评定量表较基线改善</a:t>
            </a:r>
            <a:r>
              <a:rPr lang="en-US" altLang="zh-CN" sz="70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≥4       EASI-75</a:t>
            </a:r>
            <a:r>
              <a:rPr lang="zh-CN" altLang="en-US" sz="7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zh-CN" sz="70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湿疹面积和严重程度指数评分较基线改善≥</a:t>
            </a:r>
            <a:r>
              <a:rPr lang="en-US" altLang="zh-CN" sz="70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75%</a:t>
            </a:r>
          </a:p>
        </p:txBody>
      </p:sp>
      <p:sp>
        <p:nvSpPr>
          <p:cNvPr id="404" name="文本框 403">
            <a:extLst>
              <a:ext uri="{FF2B5EF4-FFF2-40B4-BE49-F238E27FC236}">
                <a16:creationId xmlns:a16="http://schemas.microsoft.com/office/drawing/2014/main" id="{2108D525-896A-4167-C1A7-71D7834FF16A}"/>
              </a:ext>
            </a:extLst>
          </p:cNvPr>
          <p:cNvSpPr txBox="1"/>
          <p:nvPr/>
        </p:nvSpPr>
        <p:spPr bwMode="gray">
          <a:xfrm>
            <a:off x="381410" y="1195588"/>
            <a:ext cx="10441338" cy="39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快速控制瘙痒和清除皮损</a:t>
            </a:r>
            <a:r>
              <a:rPr lang="zh-CN" altLang="en-US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是特应性皮炎患者的最迫切治疗需求</a:t>
            </a:r>
            <a:r>
              <a:rPr lang="en-US" altLang="zh-CN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3,12,35</a:t>
            </a:r>
            <a:endParaRPr lang="en-US" altLang="zh-CN" i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4" name="矩形 213">
            <a:extLst>
              <a:ext uri="{FF2B5EF4-FFF2-40B4-BE49-F238E27FC236}">
                <a16:creationId xmlns:a16="http://schemas.microsoft.com/office/drawing/2014/main" id="{AEF95195-25BC-BB2E-B064-55646CB5BB8E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F4AE303F-BB89-D4D7-17EF-8E94B159FD93}"/>
              </a:ext>
            </a:extLst>
          </p:cNvPr>
          <p:cNvSpPr/>
          <p:nvPr/>
        </p:nvSpPr>
        <p:spPr bwMode="gray">
          <a:xfrm>
            <a:off x="1422629" y="1683645"/>
            <a:ext cx="396000" cy="396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en-US" altLang="zh-CN" sz="1600" b="1">
                <a:solidFill>
                  <a:schemeClr val="bg1"/>
                </a:solidFill>
                <a:latin typeface="+mj-lt"/>
              </a:rPr>
              <a:t>1</a:t>
            </a:r>
            <a:endParaRPr lang="zh-CN" altLang="en-US" sz="1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EA2D679C-95EF-4542-7044-F24982C84C69}"/>
              </a:ext>
            </a:extLst>
          </p:cNvPr>
          <p:cNvSpPr/>
          <p:nvPr/>
        </p:nvSpPr>
        <p:spPr bwMode="gray">
          <a:xfrm>
            <a:off x="4814340" y="1683645"/>
            <a:ext cx="396000" cy="396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en-US" altLang="zh-CN" sz="1600" b="1">
                <a:solidFill>
                  <a:schemeClr val="bg1"/>
                </a:solidFill>
                <a:latin typeface="+mj-lt"/>
              </a:rPr>
              <a:t>2</a:t>
            </a:r>
            <a:endParaRPr lang="zh-CN" altLang="en-US" sz="1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99CD2C68-22E9-6CCF-B9C5-AB29EB5C336E}"/>
              </a:ext>
            </a:extLst>
          </p:cNvPr>
          <p:cNvSpPr/>
          <p:nvPr/>
        </p:nvSpPr>
        <p:spPr bwMode="gray">
          <a:xfrm>
            <a:off x="8206051" y="1683645"/>
            <a:ext cx="396000" cy="396000"/>
          </a:xfrm>
          <a:prstGeom prst="ellipse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en-US" altLang="zh-CN" sz="1600" b="1">
                <a:solidFill>
                  <a:schemeClr val="bg1"/>
                </a:solidFill>
                <a:latin typeface="+mj-lt"/>
              </a:rPr>
              <a:t>3</a:t>
            </a:r>
            <a:endParaRPr lang="zh-CN" altLang="en-US" sz="1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DDB0A51-43BB-D40B-64F9-B38B7E337262}"/>
              </a:ext>
            </a:extLst>
          </p:cNvPr>
          <p:cNvSpPr/>
          <p:nvPr/>
        </p:nvSpPr>
        <p:spPr bwMode="gray">
          <a:xfrm>
            <a:off x="513850" y="2697885"/>
            <a:ext cx="968340" cy="2020280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7ED4434-2C0E-1FF5-3EBB-4C9F38071E55}"/>
              </a:ext>
            </a:extLst>
          </p:cNvPr>
          <p:cNvSpPr/>
          <p:nvPr/>
        </p:nvSpPr>
        <p:spPr bwMode="gray">
          <a:xfrm>
            <a:off x="513849" y="4930775"/>
            <a:ext cx="968341" cy="1030249"/>
          </a:xfrm>
          <a:prstGeom prst="rect">
            <a:avLst/>
          </a:prstGeom>
          <a:solidFill>
            <a:schemeClr val="accent2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度普利尤单抗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48B8A20-81DC-C729-D2DE-9DDD8343256E}"/>
              </a:ext>
            </a:extLst>
          </p:cNvPr>
          <p:cNvSpPr/>
          <p:nvPr/>
        </p:nvSpPr>
        <p:spPr>
          <a:xfrm>
            <a:off x="1599263" y="2697885"/>
            <a:ext cx="3024000" cy="2020282"/>
          </a:xfrm>
          <a:prstGeom prst="rect">
            <a:avLst/>
          </a:prstGeom>
          <a:solidFill>
            <a:srgbClr val="F2F2F2">
              <a:alpha val="69804"/>
            </a:srgb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endParaRPr lang="en-US" altLang="zh-CN" b="1" baseline="30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0EE48D4-2860-5543-A222-C268B0D22207}"/>
              </a:ext>
            </a:extLst>
          </p:cNvPr>
          <p:cNvSpPr/>
          <p:nvPr/>
        </p:nvSpPr>
        <p:spPr>
          <a:xfrm>
            <a:off x="8404051" y="2697885"/>
            <a:ext cx="3024000" cy="2020282"/>
          </a:xfrm>
          <a:prstGeom prst="rect">
            <a:avLst/>
          </a:prstGeom>
          <a:solidFill>
            <a:srgbClr val="F2F2F2">
              <a:alpha val="69804"/>
            </a:srgb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endParaRPr lang="zh-CN" altLang="en-US" b="1">
              <a:solidFill>
                <a:srgbClr val="0000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C5D8550-A3C6-C807-07A9-6545F4E0291A}"/>
              </a:ext>
            </a:extLst>
          </p:cNvPr>
          <p:cNvSpPr/>
          <p:nvPr/>
        </p:nvSpPr>
        <p:spPr>
          <a:xfrm>
            <a:off x="5001657" y="2697885"/>
            <a:ext cx="3024000" cy="2020282"/>
          </a:xfrm>
          <a:prstGeom prst="rect">
            <a:avLst/>
          </a:prstGeom>
          <a:solidFill>
            <a:srgbClr val="F2F2F2">
              <a:alpha val="69804"/>
            </a:srgb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endParaRPr lang="zh-CN" altLang="en-US">
              <a:solidFill>
                <a:srgbClr val="0000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4CA3D33-090D-CDE0-AEEB-E16CBA29FE34}"/>
              </a:ext>
            </a:extLst>
          </p:cNvPr>
          <p:cNvSpPr txBox="1"/>
          <p:nvPr/>
        </p:nvSpPr>
        <p:spPr bwMode="gray">
          <a:xfrm>
            <a:off x="5081300" y="2848922"/>
            <a:ext cx="154702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PP-NRS4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应答率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(n=285)</a:t>
            </a:r>
            <a:r>
              <a:rPr lang="en-US" altLang="zh-CN" sz="12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en-US" altLang="zh-CN" sz="1200" b="1" kern="1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B076DFC-5D67-195B-1EA2-2CD1190DABE6}"/>
              </a:ext>
            </a:extLst>
          </p:cNvPr>
          <p:cNvSpPr txBox="1"/>
          <p:nvPr/>
        </p:nvSpPr>
        <p:spPr bwMode="gray">
          <a:xfrm>
            <a:off x="8498937" y="2839849"/>
            <a:ext cx="1576711" cy="864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EASI-75</a:t>
            </a:r>
          </a:p>
          <a:p>
            <a:pPr marR="0" lvl="0" defTabSz="914400" rtl="0" eaLnBrk="1" fontAlgn="auto" latinLnBrk="0" hangingPunct="1"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应答率 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中国青少年亚组</a:t>
            </a:r>
            <a:r>
              <a:rPr lang="en-US" altLang="zh-CN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</a:t>
            </a:r>
            <a:endParaRPr lang="en-US" altLang="zh-CN" b="1" kern="1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76CFBA4-84E2-F373-35FA-21C03144C281}"/>
              </a:ext>
            </a:extLst>
          </p:cNvPr>
          <p:cNvSpPr txBox="1"/>
          <p:nvPr/>
        </p:nvSpPr>
        <p:spPr bwMode="gray">
          <a:xfrm>
            <a:off x="3111264" y="3935971"/>
            <a:ext cx="1431925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2400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r>
              <a:rPr lang="zh-CN" altLang="en-US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小时内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0EE64E2-3EF9-4989-8C99-14293F61DE65}"/>
              </a:ext>
            </a:extLst>
          </p:cNvPr>
          <p:cNvSpPr txBox="1"/>
          <p:nvPr/>
        </p:nvSpPr>
        <p:spPr bwMode="gray">
          <a:xfrm>
            <a:off x="1730375" y="2942987"/>
            <a:ext cx="1285875" cy="658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血药浓度达峰时间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A5B0EED-DD17-2210-F358-613BDD011EA0}"/>
              </a:ext>
            </a:extLst>
          </p:cNvPr>
          <p:cNvSpPr txBox="1"/>
          <p:nvPr/>
        </p:nvSpPr>
        <p:spPr bwMode="gray">
          <a:xfrm>
            <a:off x="3111264" y="2989313"/>
            <a:ext cx="1420745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2400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</a:t>
            </a:r>
            <a:r>
              <a:rPr lang="en-US" altLang="zh-CN" sz="1600" kern="100" baseline="8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202EFB7D-4D90-2C74-A030-EB527AA3275D}"/>
              </a:ext>
            </a:extLst>
          </p:cNvPr>
          <p:cNvSpPr txBox="1"/>
          <p:nvPr/>
        </p:nvSpPr>
        <p:spPr bwMode="gray">
          <a:xfrm>
            <a:off x="5102859" y="3795580"/>
            <a:ext cx="154702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PP-NRS4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应答率 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en-US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中国青少年亚组</a:t>
            </a:r>
            <a:r>
              <a:rPr lang="en-US" altLang="zh-CN" sz="1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en-US" altLang="zh-CN" sz="1200" b="1" kern="1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BDF8AE34-7685-E801-3606-663CC490505E}"/>
              </a:ext>
            </a:extLst>
          </p:cNvPr>
          <p:cNvSpPr txBox="1"/>
          <p:nvPr/>
        </p:nvSpPr>
        <p:spPr bwMode="gray">
          <a:xfrm>
            <a:off x="6628329" y="2989313"/>
            <a:ext cx="1440459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2400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27.2%</a:t>
            </a:r>
            <a:r>
              <a:rPr lang="en-US" altLang="zh-CN" sz="1400" kern="100" baseline="8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4BEA70A3-602C-6CD8-D0CD-BA29DA0BCF7E}"/>
              </a:ext>
            </a:extLst>
          </p:cNvPr>
          <p:cNvSpPr txBox="1"/>
          <p:nvPr/>
        </p:nvSpPr>
        <p:spPr bwMode="gray">
          <a:xfrm>
            <a:off x="6628328" y="3935971"/>
            <a:ext cx="1440460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2400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50%</a:t>
            </a:r>
            <a:r>
              <a:rPr lang="en-US" altLang="zh-CN" sz="1400" kern="100" baseline="8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EC0F74EF-F8E7-2712-716B-D2933A3C5A39}"/>
              </a:ext>
            </a:extLst>
          </p:cNvPr>
          <p:cNvSpPr txBox="1"/>
          <p:nvPr/>
        </p:nvSpPr>
        <p:spPr bwMode="gray">
          <a:xfrm>
            <a:off x="10192721" y="2989313"/>
            <a:ext cx="1213144" cy="49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en-US" altLang="zh-CN" sz="2400" b="1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73%</a:t>
            </a:r>
            <a:r>
              <a:rPr lang="en-US" altLang="zh-CN" sz="1400" kern="100" baseline="8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92061D-3134-0C73-D76A-900F34029FAC}"/>
              </a:ext>
            </a:extLst>
          </p:cNvPr>
          <p:cNvSpPr txBox="1"/>
          <p:nvPr/>
        </p:nvSpPr>
        <p:spPr bwMode="gray">
          <a:xfrm>
            <a:off x="1730374" y="4037377"/>
            <a:ext cx="1285875" cy="362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起效时间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53E0FD0-3EE3-F952-DBA4-C450DBD21510}"/>
              </a:ext>
            </a:extLst>
          </p:cNvPr>
          <p:cNvSpPr/>
          <p:nvPr/>
        </p:nvSpPr>
        <p:spPr>
          <a:xfrm>
            <a:off x="1599263" y="4925313"/>
            <a:ext cx="3024000" cy="1030249"/>
          </a:xfrm>
          <a:prstGeom prst="rect">
            <a:avLst/>
          </a:prstGeom>
          <a:solidFill>
            <a:srgbClr val="F2F2F2">
              <a:alpha val="69804"/>
            </a:srgb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endParaRPr lang="en-US" altLang="zh-CN" b="1" baseline="300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EB96B6E-1D77-8ECD-DB49-B0F12A361F13}"/>
              </a:ext>
            </a:extLst>
          </p:cNvPr>
          <p:cNvSpPr/>
          <p:nvPr/>
        </p:nvSpPr>
        <p:spPr>
          <a:xfrm>
            <a:off x="8404051" y="4925313"/>
            <a:ext cx="3024000" cy="1030249"/>
          </a:xfrm>
          <a:prstGeom prst="rect">
            <a:avLst/>
          </a:prstGeom>
          <a:solidFill>
            <a:srgbClr val="F2F2F2">
              <a:alpha val="69804"/>
            </a:srgb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endParaRPr lang="zh-CN" altLang="en-US" b="1">
              <a:solidFill>
                <a:srgbClr val="0000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ADCE081-2FC7-E177-E596-F49D09405D88}"/>
              </a:ext>
            </a:extLst>
          </p:cNvPr>
          <p:cNvSpPr/>
          <p:nvPr/>
        </p:nvSpPr>
        <p:spPr>
          <a:xfrm>
            <a:off x="5001657" y="4925313"/>
            <a:ext cx="3024000" cy="1030249"/>
          </a:xfrm>
          <a:prstGeom prst="rect">
            <a:avLst/>
          </a:prstGeom>
          <a:solidFill>
            <a:srgbClr val="F2F2F2">
              <a:alpha val="69804"/>
            </a:srgbClr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lvl="0" algn="ctr">
              <a:lnSpc>
                <a:spcPct val="120000"/>
              </a:lnSpc>
              <a:spcBef>
                <a:spcPts val="300"/>
              </a:spcBef>
              <a:defRPr/>
            </a:pPr>
            <a:endParaRPr lang="zh-CN" altLang="en-US">
              <a:solidFill>
                <a:srgbClr val="0000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6236915-60D2-E713-9030-40210879B098}"/>
              </a:ext>
            </a:extLst>
          </p:cNvPr>
          <p:cNvSpPr txBox="1"/>
          <p:nvPr/>
        </p:nvSpPr>
        <p:spPr bwMode="gray">
          <a:xfrm>
            <a:off x="1647824" y="5124675"/>
            <a:ext cx="2736850" cy="735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血药浓度达峰时间：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3-7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天</a:t>
            </a:r>
            <a:r>
              <a:rPr lang="en-US" altLang="zh-CN" sz="1400" b="0" kern="1200" baseline="30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起效时间：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4-6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4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2C4E8C3-1BA8-D25C-74E6-6CAAD999704C}"/>
              </a:ext>
            </a:extLst>
          </p:cNvPr>
          <p:cNvSpPr txBox="1"/>
          <p:nvPr/>
        </p:nvSpPr>
        <p:spPr bwMode="gray">
          <a:xfrm>
            <a:off x="5001658" y="4929230"/>
            <a:ext cx="3124426" cy="1027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瘙痒改善：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PP-NRS4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应答率：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6.1%</a:t>
            </a:r>
            <a:r>
              <a:rPr lang="en-US" altLang="zh-CN" sz="14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21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16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PP-NRS4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应答率：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26.5%</a:t>
            </a:r>
            <a:r>
              <a:rPr lang="en-US" altLang="zh-CN" sz="14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21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4ABE05F-B653-2DB2-F784-9A681774D77F}"/>
              </a:ext>
            </a:extLst>
          </p:cNvPr>
          <p:cNvSpPr txBox="1"/>
          <p:nvPr/>
        </p:nvSpPr>
        <p:spPr bwMode="gray">
          <a:xfrm>
            <a:off x="8456938" y="4929230"/>
            <a:ext cx="2971113" cy="698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tabLst/>
              <a:defRPr/>
            </a:pP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皮损改善：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marR="0" lvl="0" indent="-17145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16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</a:t>
            </a:r>
            <a:r>
              <a:rPr lang="en-US" altLang="zh-CN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EASI-75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应答率：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38.1%</a:t>
            </a:r>
            <a:r>
              <a:rPr lang="en-US" altLang="zh-CN" sz="14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21</a:t>
            </a:r>
            <a:endParaRPr lang="en-US" altLang="zh-CN" sz="14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43F84FD-BDA0-DFF8-284F-885E207A1A27}"/>
              </a:ext>
            </a:extLst>
          </p:cNvPr>
          <p:cNvCxnSpPr/>
          <p:nvPr/>
        </p:nvCxnSpPr>
        <p:spPr bwMode="gray">
          <a:xfrm>
            <a:off x="513850" y="4833347"/>
            <a:ext cx="10914201" cy="0"/>
          </a:xfrm>
          <a:prstGeom prst="line">
            <a:avLst/>
          </a:prstGeom>
          <a:noFill/>
          <a:ln w="12700" cap="rnd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  <a:effectLst/>
        </p:spPr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6FAF8515-70A1-3456-19C8-2FC1D0FD3B91}"/>
              </a:ext>
            </a:extLst>
          </p:cNvPr>
          <p:cNvSpPr txBox="1"/>
          <p:nvPr/>
        </p:nvSpPr>
        <p:spPr bwMode="gray">
          <a:xfrm>
            <a:off x="1599263" y="6131240"/>
            <a:ext cx="9828788" cy="251475"/>
          </a:xfrm>
          <a:prstGeom prst="rect">
            <a:avLst/>
          </a:prstGeom>
        </p:spPr>
        <p:txBody>
          <a:bodyPr wrap="none" lIns="45720" tIns="45720" rIns="45720" bIns="45720" rtlCol="0">
            <a:no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注：本页所列示阿布昔替尼数据和度普利尤单抗数据来自不同临床试验，非头对头比较研究。</a:t>
            </a:r>
          </a:p>
        </p:txBody>
      </p:sp>
    </p:spTree>
    <p:extLst>
      <p:ext uri="{BB962C8B-B14F-4D97-AF65-F5344CB8AC3E}">
        <p14:creationId xmlns:p14="http://schemas.microsoft.com/office/powerpoint/2010/main" val="3461079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>
            <a:extLst>
              <a:ext uri="{FF2B5EF4-FFF2-40B4-BE49-F238E27FC236}">
                <a16:creationId xmlns:a16="http://schemas.microsoft.com/office/drawing/2014/main" id="{E4EFC8AE-5268-FA9D-3088-53D9C5F82969}"/>
              </a:ext>
            </a:extLst>
          </p:cNvPr>
          <p:cNvSpPr txBox="1">
            <a:spLocks/>
          </p:cNvSpPr>
          <p:nvPr/>
        </p:nvSpPr>
        <p:spPr bwMode="gray">
          <a:xfrm>
            <a:off x="449580" y="545080"/>
            <a:ext cx="11047003" cy="850392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(2/2)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获全球多项权威指南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一致推荐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3704758-8B9A-6BA8-1BD4-1925582AE8B7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9C92C46-0D10-66E7-F508-86D5A67371B1}"/>
              </a:ext>
            </a:extLst>
          </p:cNvPr>
          <p:cNvSpPr/>
          <p:nvPr/>
        </p:nvSpPr>
        <p:spPr bwMode="gray">
          <a:xfrm>
            <a:off x="449580" y="1587897"/>
            <a:ext cx="1370547" cy="2839248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全球多项权威指南一致推荐用于青少年特应性皮炎治疗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19919C0-C742-BA71-2F08-3D5BF48DC941}"/>
              </a:ext>
            </a:extLst>
          </p:cNvPr>
          <p:cNvSpPr/>
          <p:nvPr/>
        </p:nvSpPr>
        <p:spPr bwMode="gray">
          <a:xfrm>
            <a:off x="1915427" y="1587897"/>
            <a:ext cx="9581156" cy="2839248"/>
          </a:xfrm>
          <a:prstGeom prst="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altLang="zh-CN" sz="16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600" b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中国特应性皮炎诊疗指南（</a:t>
            </a:r>
            <a:r>
              <a:rPr kumimoji="0" lang="en-US" altLang="zh-CN" sz="1600" b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2020</a:t>
            </a:r>
            <a:r>
              <a:rPr kumimoji="0" lang="zh-CN" altLang="en-US" sz="1600" b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版）</a:t>
            </a:r>
            <a:r>
              <a:rPr kumimoji="0" lang="en-US" altLang="zh-CN" sz="1600" b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en-US" altLang="zh-CN" sz="1600" b="0" u="none" strike="noStrike" kern="1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23</a:t>
            </a:r>
            <a:r>
              <a:rPr kumimoji="0" lang="zh-CN" altLang="en-US" sz="1600" b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推荐</a:t>
            </a:r>
            <a:r>
              <a:rPr kumimoji="0" lang="zh-CN" altLang="en-US" sz="16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</a:t>
            </a:r>
            <a:r>
              <a:rPr kumimoji="0" lang="en-US" altLang="zh-CN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Janus </a:t>
            </a:r>
            <a:r>
              <a:rPr kumimoji="0" lang="zh-CN" altLang="en-US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激酶</a:t>
            </a:r>
            <a:r>
              <a:rPr kumimoji="0" lang="en-US" altLang="zh-CN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(Janus </a:t>
            </a:r>
            <a:r>
              <a:rPr kumimoji="0" lang="en-US" altLang="zh-CN" sz="1600" b="1" i="1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kinase,JAK</a:t>
            </a:r>
            <a:r>
              <a:rPr kumimoji="0" lang="en-US" altLang="zh-CN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16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抑制剂</a:t>
            </a:r>
            <a:r>
              <a:rPr kumimoji="0" lang="zh-CN" altLang="en-US" sz="16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可以阻断多种参与免疫应答和炎症因子信号传递。口服和局部外用 </a:t>
            </a:r>
            <a:r>
              <a:rPr kumimoji="0" lang="en-US" altLang="zh-CN" sz="16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JAK </a:t>
            </a:r>
            <a:r>
              <a:rPr kumimoji="0" lang="zh-CN" altLang="en-US" sz="160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抑制剂均显示了良好的疗效</a:t>
            </a:r>
            <a:r>
              <a:rPr kumimoji="0" lang="zh-CN" altLang="en-US" sz="1600" b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</a:t>
            </a:r>
            <a:endParaRPr kumimoji="0" lang="zh-CN" altLang="en-US" sz="1600" b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AF8A6BD-6895-D25E-E193-99EE3A2D7559}"/>
              </a:ext>
            </a:extLst>
          </p:cNvPr>
          <p:cNvSpPr/>
          <p:nvPr/>
        </p:nvSpPr>
        <p:spPr bwMode="gray">
          <a:xfrm>
            <a:off x="1915428" y="4741333"/>
            <a:ext cx="9581156" cy="1236066"/>
          </a:xfrm>
          <a:prstGeom prst="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defRPr/>
            </a:pP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CDE《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技术审评报告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》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证实阿布昔替尼在青少年人群中疗效、安全性与成人（整体人群）相似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 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</a:p>
          <a:p>
            <a:pPr marL="539750" lvl="0" indent="-269875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对青少年疗效数据的审评评价，可认为阿布昔替尼单药治疗或联合治疗</a:t>
            </a:r>
            <a:r>
              <a:rPr lang="zh-CN" altLang="en-US" sz="14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在青少年中有效。疗效与成人相似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  <a:p>
            <a:pPr marL="539750" lvl="0" indent="-269875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阿布昔替尼从</a:t>
            </a:r>
            <a:r>
              <a:rPr lang="zh-CN" altLang="en-US" sz="14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皮损严重程度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14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瘙痒缓解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以及对</a:t>
            </a:r>
            <a:r>
              <a:rPr lang="zh-CN" altLang="en-US" sz="14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生活质量的影响</a:t>
            </a:r>
            <a:r>
              <a:rPr lang="zh-CN" altLang="en-US" sz="1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等方面提供了有临床意义的疗效。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C1BC9AC-61E3-E5F3-C649-BA8C519A8B37}"/>
              </a:ext>
            </a:extLst>
          </p:cNvPr>
          <p:cNvSpPr/>
          <p:nvPr/>
        </p:nvSpPr>
        <p:spPr bwMode="gray">
          <a:xfrm>
            <a:off x="446633" y="4741332"/>
            <a:ext cx="1370547" cy="1236067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技术审评报告</a:t>
            </a:r>
            <a:r>
              <a:rPr lang="en-US" altLang="zh-CN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D24A039-BD29-CF41-6FA4-2C2580F8A683}"/>
              </a:ext>
            </a:extLst>
          </p:cNvPr>
          <p:cNvSpPr txBox="1"/>
          <p:nvPr/>
        </p:nvSpPr>
        <p:spPr bwMode="gray">
          <a:xfrm>
            <a:off x="6254043" y="2598003"/>
            <a:ext cx="520237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国际权威指南一致推荐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2022EADV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欧洲皮肤性病学会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EADV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）指南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2022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英国国家卫生与临床优化研究所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(NICE)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指南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2021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年加拿大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儿童特应性皮炎简要学术回顾和临床实践指南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2022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日本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使用口服 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Janus 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激酶 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(JAK) 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抑制剂治疗特应性皮炎指南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</a:t>
            </a:r>
            <a:endParaRPr kumimoji="0" lang="en-US" altLang="zh-CN" sz="1200" b="0" i="0" u="none" strike="sng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2426F93-87D6-C1D5-6930-68883E80ABA6}"/>
              </a:ext>
            </a:extLst>
          </p:cNvPr>
          <p:cNvSpPr txBox="1"/>
          <p:nvPr/>
        </p:nvSpPr>
        <p:spPr bwMode="gray">
          <a:xfrm>
            <a:off x="2031793" y="2598003"/>
            <a:ext cx="368921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中国权威指南一致推荐</a:t>
            </a:r>
            <a:r>
              <a:rPr kumimoji="0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endParaRPr kumimoji="0" lang="en-US" altLang="zh-CN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2023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儿童特应性皮炎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基层诊疗指南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2021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年中国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特应性皮炎瘙痒管理专家共识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2021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版台湾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儿童特应性皮炎临床治疗指引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2022</a:t>
            </a:r>
            <a:r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台湾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儿童特应性皮炎诊断和管理指南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5D2226AF-50C1-94A2-B491-E6322FF5380D}"/>
              </a:ext>
            </a:extLst>
          </p:cNvPr>
          <p:cNvCxnSpPr/>
          <p:nvPr/>
        </p:nvCxnSpPr>
        <p:spPr bwMode="gray">
          <a:xfrm>
            <a:off x="2031793" y="2906161"/>
            <a:ext cx="3689216" cy="0"/>
          </a:xfrm>
          <a:prstGeom prst="line">
            <a:avLst/>
          </a:prstGeom>
          <a:noFill/>
          <a:ln w="12700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ffectLst/>
        </p:spPr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0B6858C6-40FF-F49B-2789-B093EE3F6C38}"/>
              </a:ext>
            </a:extLst>
          </p:cNvPr>
          <p:cNvCxnSpPr>
            <a:cxnSpLocks/>
          </p:cNvCxnSpPr>
          <p:nvPr/>
        </p:nvCxnSpPr>
        <p:spPr bwMode="gray">
          <a:xfrm>
            <a:off x="6254043" y="2906161"/>
            <a:ext cx="5202371" cy="0"/>
          </a:xfrm>
          <a:prstGeom prst="line">
            <a:avLst/>
          </a:prstGeom>
          <a:noFill/>
          <a:ln w="12700" cap="rnd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ffectLst/>
        </p:spPr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C7E4706F-B21C-1A04-DBF2-3CCFACE1E85C}"/>
              </a:ext>
            </a:extLst>
          </p:cNvPr>
          <p:cNvSpPr txBox="1"/>
          <p:nvPr/>
        </p:nvSpPr>
        <p:spPr bwMode="gray">
          <a:xfrm>
            <a:off x="8680603" y="5977399"/>
            <a:ext cx="2914229" cy="274624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zh-CN" altLang="en-US" sz="1000"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阿布昔替尼片青少年适应症技术审评报告尚未公开</a:t>
            </a:r>
          </a:p>
        </p:txBody>
      </p:sp>
    </p:spTree>
    <p:extLst>
      <p:ext uri="{BB962C8B-B14F-4D97-AF65-F5344CB8AC3E}">
        <p14:creationId xmlns:p14="http://schemas.microsoft.com/office/powerpoint/2010/main" val="3527742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0AEF10E2-A6CF-BFDB-33B0-72D1630CC04F}"/>
              </a:ext>
            </a:extLst>
          </p:cNvPr>
          <p:cNvSpPr/>
          <p:nvPr/>
        </p:nvSpPr>
        <p:spPr bwMode="gray">
          <a:xfrm>
            <a:off x="533443" y="1473853"/>
            <a:ext cx="1601620" cy="1614739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与目录内同治疗领域药品的安全性比较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0448D34-E4E0-60EC-E53F-9003DD346CA4}"/>
              </a:ext>
            </a:extLst>
          </p:cNvPr>
          <p:cNvSpPr/>
          <p:nvPr/>
        </p:nvSpPr>
        <p:spPr bwMode="gray">
          <a:xfrm>
            <a:off x="2194850" y="1473853"/>
            <a:ext cx="9339341" cy="1614739"/>
          </a:xfrm>
          <a:prstGeom prst="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88000" lvl="0" indent="-21600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阿布昔替尼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安全性良好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，青少年三期临床研究及中国亚组分析显示，严重、重度和导致研究终止的</a:t>
            </a:r>
            <a:r>
              <a:rPr lang="zh-CN" altLang="en-US" sz="16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不良事件发生率与安慰剂相似或更低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6,22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最常见不良反应为恶心</a:t>
            </a:r>
            <a:endParaRPr lang="en-US" altLang="zh-CN" sz="1600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8000" lvl="0" indent="-21600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阿布昔替尼</a:t>
            </a:r>
            <a:r>
              <a:rPr lang="zh-CN" altLang="en-US" sz="16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结膜炎，</a:t>
            </a:r>
            <a:r>
              <a:rPr lang="zh-CN" altLang="en-US" sz="16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未出现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面部红斑和头颈部红疹，</a:t>
            </a:r>
            <a:r>
              <a:rPr lang="zh-CN" altLang="en-US" sz="1600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注射部位不良反应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8000" lvl="0" indent="-21600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度普利尤单抗常见的不良反应为结膜炎、口腔疱疹、嗜酸性粒细胞增多、关节痛和注射部位反应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E0551F3-8049-2323-B0C7-E0CF35C00201}"/>
              </a:ext>
            </a:extLst>
          </p:cNvPr>
          <p:cNvSpPr/>
          <p:nvPr/>
        </p:nvSpPr>
        <p:spPr bwMode="gray">
          <a:xfrm>
            <a:off x="533443" y="3257899"/>
            <a:ext cx="1601620" cy="902639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说明书收载的安全性信息</a:t>
            </a:r>
            <a:endParaRPr lang="en-US" altLang="zh-CN" sz="1600" b="0" i="0" strike="noStrike" kern="1200" cap="none" spc="0" baseline="0">
              <a:solidFill>
                <a:schemeClr val="bg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57D2476-CF32-BEE4-DA9C-17CFB61269BA}"/>
              </a:ext>
            </a:extLst>
          </p:cNvPr>
          <p:cNvSpPr/>
          <p:nvPr/>
        </p:nvSpPr>
        <p:spPr bwMode="gray">
          <a:xfrm>
            <a:off x="533443" y="4329845"/>
            <a:ext cx="1601620" cy="1698542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SzPct val="90000"/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国内外不良反应发生情况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40D0FB6-A749-A4E1-18B3-6027F0AD6003}"/>
              </a:ext>
            </a:extLst>
          </p:cNvPr>
          <p:cNvSpPr/>
          <p:nvPr/>
        </p:nvSpPr>
        <p:spPr bwMode="gray">
          <a:xfrm>
            <a:off x="2194850" y="4322490"/>
            <a:ext cx="9339342" cy="1698542"/>
          </a:xfrm>
          <a:prstGeom prst="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88000" lvl="0" indent="-21600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青少年三期临床研究（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n=285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），无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严重不良事件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严重感染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静脉血栓栓塞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肿瘤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重大心血管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、无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死亡等不良事件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6,22</a:t>
            </a:r>
            <a:endParaRPr lang="en-US" altLang="zh-CN" sz="1600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8000" marR="0" lvl="0" indent="-21600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长期安全性分析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，纳入了</a:t>
            </a:r>
            <a:r>
              <a:rPr lang="en-US" altLang="zh-CN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3802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成人和青少年患者，显示</a:t>
            </a:r>
            <a:r>
              <a:rPr lang="zh-CN" altLang="en-US" sz="16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无新的安全性信号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19</a:t>
            </a:r>
            <a:endParaRPr lang="en-US" altLang="zh-CN" sz="1600" b="1" kern="1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8000" indent="-21600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16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未发布任何撤市信息</a:t>
            </a:r>
            <a:endParaRPr lang="en-US" altLang="zh-CN" sz="16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标题 4">
            <a:extLst>
              <a:ext uri="{FF2B5EF4-FFF2-40B4-BE49-F238E27FC236}">
                <a16:creationId xmlns:a16="http://schemas.microsoft.com/office/drawing/2014/main" id="{3D291C11-FB1F-18C8-2688-4020ABBF008B}"/>
              </a:ext>
            </a:extLst>
          </p:cNvPr>
          <p:cNvSpPr txBox="1">
            <a:spLocks/>
          </p:cNvSpPr>
          <p:nvPr/>
        </p:nvSpPr>
        <p:spPr bwMode="gray">
          <a:xfrm>
            <a:off x="533443" y="529318"/>
            <a:ext cx="11000748" cy="45634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安全性：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安全性良好，不良反应发生率与安慰剂相似</a:t>
            </a:r>
          </a:p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47570EC-CBC0-3590-7A97-719401587758}"/>
              </a:ext>
            </a:extLst>
          </p:cNvPr>
          <p:cNvSpPr/>
          <p:nvPr/>
        </p:nvSpPr>
        <p:spPr bwMode="gray">
          <a:xfrm>
            <a:off x="2194850" y="3267523"/>
            <a:ext cx="9339341" cy="878305"/>
          </a:xfrm>
          <a:prstGeom prst="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88000" indent="-2160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 i="0" strike="noStrike" kern="1200" cap="none" spc="0" baseline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最常见的不良反应是恶心，大多数为轻中度</a:t>
            </a:r>
            <a:r>
              <a:rPr lang="en-US" altLang="zh-CN" sz="1600" b="0" i="0" strike="noStrike" kern="100" cap="none" spc="0" baseline="300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1</a:t>
            </a:r>
            <a:endParaRPr lang="en-US" altLang="zh-CN" sz="1600" b="0" i="0" strike="noStrike" kern="1200" cap="none" spc="0" baseline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288000" indent="-2160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耐受性良好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：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轻度肾损和轻中度肝损患者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安全耐受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，无需调整剂量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1</a:t>
            </a:r>
            <a:endParaRPr lang="zh-CN" altLang="en-US" sz="1600" i="0" strike="noStrike" kern="1200" cap="none" spc="0" baseline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8E418BA-8643-C498-71C9-9759164B0120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</p:spTree>
    <p:extLst>
      <p:ext uri="{BB962C8B-B14F-4D97-AF65-F5344CB8AC3E}">
        <p14:creationId xmlns:p14="http://schemas.microsoft.com/office/powerpoint/2010/main" val="669159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ABFD122-83B4-A77B-42D9-2901F888F9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04" imgH="405" progId="TCLayout.ActiveDocument.1">
                  <p:embed/>
                </p:oleObj>
              </mc:Choice>
              <mc:Fallback>
                <p:oleObj name="think-cell 幻灯片" r:id="rId4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ABFD122-83B4-A77B-42D9-2901F888F9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矩形 43">
            <a:extLst>
              <a:ext uri="{FF2B5EF4-FFF2-40B4-BE49-F238E27FC236}">
                <a16:creationId xmlns:a16="http://schemas.microsoft.com/office/drawing/2014/main" id="{B3F43536-54FE-06B8-3993-B008710506AD}"/>
              </a:ext>
            </a:extLst>
          </p:cNvPr>
          <p:cNvSpPr/>
          <p:nvPr/>
        </p:nvSpPr>
        <p:spPr bwMode="gray">
          <a:xfrm>
            <a:off x="4662833" y="2865277"/>
            <a:ext cx="5400000" cy="900577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88000" indent="-2160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吸收快，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小时内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快速达到峰值血浆浓度，口服吸收超过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91%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快速起效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en-US" altLang="zh-CN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065508E-DF65-9F31-ADC9-E53E7DB27F83}"/>
              </a:ext>
            </a:extLst>
          </p:cNvPr>
          <p:cNvSpPr/>
          <p:nvPr/>
        </p:nvSpPr>
        <p:spPr bwMode="gray">
          <a:xfrm>
            <a:off x="4662833" y="5466668"/>
            <a:ext cx="5400000" cy="69268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88000" indent="-2160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青少年患者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服药便捷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无需到医院注射，提升依从性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92741F8-367D-4B9F-B0D0-C5072D278B40}"/>
              </a:ext>
            </a:extLst>
          </p:cNvPr>
          <p:cNvSpPr/>
          <p:nvPr/>
        </p:nvSpPr>
        <p:spPr bwMode="gray">
          <a:xfrm>
            <a:off x="4662833" y="3880201"/>
            <a:ext cx="5400000" cy="146650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88000" indent="-2160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阿布昔替尼可以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抑制多个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导致特应性皮炎的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细胞因子信号通路，</a:t>
            </a: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强效缓解瘙痒和皮损</a:t>
            </a:r>
            <a:r>
              <a:rPr lang="en-US" altLang="zh-CN" sz="16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29 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（包括白介素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-4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、白介素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- 9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、白介素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- 13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、白介素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- 22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、白介素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- 31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IFN-γ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TSLP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等信号传导）</a:t>
            </a:r>
            <a:endParaRPr lang="en-US" altLang="zh-CN" sz="1600" kern="100" baseline="300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8000" indent="-2160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高选择性抑制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JAK1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通路，</a:t>
            </a: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减少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抑制其他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</a:rPr>
              <a:t>JAK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亚型通路而导致的</a:t>
            </a:r>
            <a:r>
              <a:rPr lang="zh-CN" altLang="en-US" sz="16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安全性风险</a:t>
            </a:r>
            <a:endParaRPr lang="en-US" altLang="zh-CN" sz="1600" b="1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36E94AD-127F-3E27-82B4-2D9EA412F567}"/>
              </a:ext>
            </a:extLst>
          </p:cNvPr>
          <p:cNvSpPr/>
          <p:nvPr/>
        </p:nvSpPr>
        <p:spPr bwMode="gray">
          <a:xfrm>
            <a:off x="710068" y="2870892"/>
            <a:ext cx="3236258" cy="889346"/>
          </a:xfrm>
          <a:prstGeom prst="rect">
            <a:avLst/>
          </a:prstGeom>
          <a:solidFill>
            <a:srgbClr val="CCEAFF">
              <a:alpha val="69804"/>
            </a:srgb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8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独特小分子</a:t>
            </a:r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血药浓度达峰时间短</a:t>
            </a:r>
            <a:r>
              <a:rPr lang="en-US" altLang="zh-CN" sz="18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66A69BF-2F44-850A-5152-34BEFDFAEA1C}"/>
              </a:ext>
            </a:extLst>
          </p:cNvPr>
          <p:cNvSpPr/>
          <p:nvPr/>
        </p:nvSpPr>
        <p:spPr bwMode="gray">
          <a:xfrm>
            <a:off x="709776" y="5466668"/>
            <a:ext cx="3236258" cy="692680"/>
          </a:xfrm>
          <a:prstGeom prst="rect">
            <a:avLst/>
          </a:prstGeom>
          <a:solidFill>
            <a:srgbClr val="CCEAFF">
              <a:alpha val="69804"/>
            </a:srgb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8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剂型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，一天一片</a:t>
            </a:r>
            <a:r>
              <a:rPr lang="en-US" altLang="zh-CN" sz="18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CD0D432-A33B-E086-0B4D-3E51D64A71A6}"/>
              </a:ext>
            </a:extLst>
          </p:cNvPr>
          <p:cNvSpPr/>
          <p:nvPr/>
        </p:nvSpPr>
        <p:spPr bwMode="gray">
          <a:xfrm>
            <a:off x="709776" y="3880202"/>
            <a:ext cx="3236258" cy="1466503"/>
          </a:xfrm>
          <a:prstGeom prst="rect">
            <a:avLst/>
          </a:prstGeom>
          <a:solidFill>
            <a:srgbClr val="CCEAFF">
              <a:alpha val="69804"/>
            </a:srgbClr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softEdge rad="12700"/>
          </a:effectLst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18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高选择性靶向</a:t>
            </a:r>
            <a:r>
              <a:rPr lang="en-US" altLang="zh-CN" sz="18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JAK1 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抑制剂</a:t>
            </a:r>
            <a:r>
              <a:rPr lang="en-US" altLang="zh-CN" sz="1800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9062E52D-51BE-75AA-FC25-B1B5992750FA}"/>
              </a:ext>
            </a:extLst>
          </p:cNvPr>
          <p:cNvSpPr txBox="1">
            <a:spLocks/>
          </p:cNvSpPr>
          <p:nvPr/>
        </p:nvSpPr>
        <p:spPr bwMode="gray">
          <a:xfrm>
            <a:off x="449580" y="616695"/>
            <a:ext cx="11196551" cy="459666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创新性：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类新药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小时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快速达峰，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抑制关键信号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传导，强效缓解瘙痒和皮损</a:t>
            </a:r>
            <a:endParaRPr lang="zh-CN" altLang="en-US" sz="2400"/>
          </a:p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60EC6E-5A84-C793-31BD-ED1F5D499B09}"/>
              </a:ext>
            </a:extLst>
          </p:cNvPr>
          <p:cNvSpPr txBox="1"/>
          <p:nvPr/>
        </p:nvSpPr>
        <p:spPr bwMode="gray">
          <a:xfrm>
            <a:off x="713147" y="1439931"/>
            <a:ext cx="3168000" cy="621435"/>
          </a:xfrm>
          <a:prstGeom prst="rect">
            <a:avLst/>
          </a:prstGeom>
          <a:solidFill>
            <a:srgbClr val="CCEAFF">
              <a:alpha val="69804"/>
            </a:srgbClr>
          </a:solidFill>
        </p:spPr>
        <p:txBody>
          <a:bodyPr wrap="square" anchor="ctr">
            <a:noAutofit/>
          </a:bodyPr>
          <a:lstStyle/>
          <a:p>
            <a:pPr marL="855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类新药</a:t>
            </a:r>
            <a:r>
              <a:rPr lang="en-US" altLang="zh-CN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25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优先审评</a:t>
            </a:r>
            <a:r>
              <a:rPr lang="en-US" altLang="zh-CN" kern="100" baseline="30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26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2715923-D9D7-1778-73B7-77BBD7DA2B80}"/>
              </a:ext>
            </a:extLst>
          </p:cNvPr>
          <p:cNvSpPr txBox="1"/>
          <p:nvPr/>
        </p:nvSpPr>
        <p:spPr bwMode="gray">
          <a:xfrm>
            <a:off x="10257839" y="3146288"/>
            <a:ext cx="1226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提升有效性</a:t>
            </a:r>
            <a:endParaRPr lang="zh-CN" altLang="en-US" sz="160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F80CEDC-03E1-9F9D-BE5D-2497458B9395}"/>
              </a:ext>
            </a:extLst>
          </p:cNvPr>
          <p:cNvSpPr txBox="1"/>
          <p:nvPr/>
        </p:nvSpPr>
        <p:spPr bwMode="gray">
          <a:xfrm>
            <a:off x="10257839" y="4321066"/>
            <a:ext cx="12260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提升有效性与安全性</a:t>
            </a:r>
            <a:endParaRPr lang="zh-CN" altLang="en-US" sz="160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59B67D1-A562-36F8-4E4A-023C68BFB1DF}"/>
              </a:ext>
            </a:extLst>
          </p:cNvPr>
          <p:cNvSpPr txBox="1"/>
          <p:nvPr/>
        </p:nvSpPr>
        <p:spPr bwMode="gray">
          <a:xfrm>
            <a:off x="10257839" y="5643731"/>
            <a:ext cx="12260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rPr>
              <a:t>提升依从性</a:t>
            </a:r>
            <a:endParaRPr lang="zh-CN" altLang="en-US" sz="160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7FCD56E-154D-A259-80FF-A849038E7DAE}"/>
              </a:ext>
            </a:extLst>
          </p:cNvPr>
          <p:cNvSpPr/>
          <p:nvPr/>
        </p:nvSpPr>
        <p:spPr bwMode="gray">
          <a:xfrm>
            <a:off x="9801693" y="5549"/>
            <a:ext cx="2390307" cy="34710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buClr>
                <a:srgbClr val="0095FF"/>
              </a:buClr>
              <a:buSzPct val="90000"/>
            </a:pPr>
            <a:r>
              <a:rPr lang="zh-CN" altLang="en-US" sz="2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阿布昔替尼片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76F76E0-11FA-F74C-D091-DF68514A77C3}"/>
              </a:ext>
            </a:extLst>
          </p:cNvPr>
          <p:cNvSpPr txBox="1"/>
          <p:nvPr/>
        </p:nvSpPr>
        <p:spPr bwMode="gray">
          <a:xfrm>
            <a:off x="4517074" y="1439931"/>
            <a:ext cx="3168000" cy="621435"/>
          </a:xfrm>
          <a:prstGeom prst="rect">
            <a:avLst/>
          </a:prstGeom>
          <a:solidFill>
            <a:srgbClr val="CCEAFF">
              <a:alpha val="69804"/>
            </a:srgbClr>
          </a:solidFill>
        </p:spPr>
        <p:txBody>
          <a:bodyPr wrap="square" anchor="ctr">
            <a:noAutofit/>
          </a:bodyPr>
          <a:lstStyle/>
          <a:p>
            <a:pPr marL="855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美国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“突破性疗法”</a:t>
            </a:r>
            <a:r>
              <a:rPr lang="en-US" altLang="zh-CN" kern="1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27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B5C4742-DF19-0070-E59A-006C30E96FD7}"/>
              </a:ext>
            </a:extLst>
          </p:cNvPr>
          <p:cNvSpPr txBox="1"/>
          <p:nvPr/>
        </p:nvSpPr>
        <p:spPr bwMode="gray">
          <a:xfrm>
            <a:off x="8321001" y="1439931"/>
            <a:ext cx="3168000" cy="621435"/>
          </a:xfrm>
          <a:prstGeom prst="rect">
            <a:avLst/>
          </a:prstGeom>
          <a:solidFill>
            <a:srgbClr val="CCEAFF">
              <a:alpha val="69804"/>
            </a:srgbClr>
          </a:solidFill>
        </p:spPr>
        <p:txBody>
          <a:bodyPr wrap="square" anchor="ctr">
            <a:noAutofit/>
          </a:bodyPr>
          <a:lstStyle/>
          <a:p>
            <a:pPr marL="855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英国</a:t>
            </a: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“潜力创新药”</a:t>
            </a:r>
            <a:r>
              <a:rPr lang="en-US" altLang="zh-CN" kern="1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28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403E0FA-3192-964E-9CAF-B7CCF688D15E}"/>
              </a:ext>
            </a:extLst>
          </p:cNvPr>
          <p:cNvSpPr/>
          <p:nvPr/>
        </p:nvSpPr>
        <p:spPr>
          <a:xfrm>
            <a:off x="703786" y="2457485"/>
            <a:ext cx="3248238" cy="375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主要创新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EC2E654-B072-2D1A-5707-CA62411619E8}"/>
              </a:ext>
            </a:extLst>
          </p:cNvPr>
          <p:cNvSpPr/>
          <p:nvPr/>
        </p:nvSpPr>
        <p:spPr>
          <a:xfrm>
            <a:off x="4574053" y="2457485"/>
            <a:ext cx="6909873" cy="356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创新带来的患者获益</a:t>
            </a:r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CE386679-BADC-3987-E7A2-ADFCFBE733E5}"/>
              </a:ext>
            </a:extLst>
          </p:cNvPr>
          <p:cNvCxnSpPr>
            <a:cxnSpLocks/>
          </p:cNvCxnSpPr>
          <p:nvPr/>
        </p:nvCxnSpPr>
        <p:spPr bwMode="gray">
          <a:xfrm>
            <a:off x="713147" y="2816259"/>
            <a:ext cx="324823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EDF000D7-BC9B-B7FC-6E4D-5DEF236EC089}"/>
              </a:ext>
            </a:extLst>
          </p:cNvPr>
          <p:cNvCxnSpPr>
            <a:cxnSpLocks/>
          </p:cNvCxnSpPr>
          <p:nvPr/>
        </p:nvCxnSpPr>
        <p:spPr bwMode="gray">
          <a:xfrm>
            <a:off x="4574053" y="2816259"/>
            <a:ext cx="691091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1" name="箭头: V 形 60">
            <a:extLst>
              <a:ext uri="{FF2B5EF4-FFF2-40B4-BE49-F238E27FC236}">
                <a16:creationId xmlns:a16="http://schemas.microsoft.com/office/drawing/2014/main" id="{760FDBA0-D27F-04C3-6AC7-F6C2CC5973E3}"/>
              </a:ext>
            </a:extLst>
          </p:cNvPr>
          <p:cNvSpPr/>
          <p:nvPr/>
        </p:nvSpPr>
        <p:spPr>
          <a:xfrm>
            <a:off x="4172507" y="4415453"/>
            <a:ext cx="219913" cy="396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62" name="箭头: V 形 61">
            <a:extLst>
              <a:ext uri="{FF2B5EF4-FFF2-40B4-BE49-F238E27FC236}">
                <a16:creationId xmlns:a16="http://schemas.microsoft.com/office/drawing/2014/main" id="{038D4ECA-3F14-519B-86CC-2D9EF7A2D924}"/>
              </a:ext>
            </a:extLst>
          </p:cNvPr>
          <p:cNvSpPr/>
          <p:nvPr/>
        </p:nvSpPr>
        <p:spPr>
          <a:xfrm>
            <a:off x="4172507" y="5615008"/>
            <a:ext cx="219913" cy="396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63" name="箭头: V 形 62">
            <a:extLst>
              <a:ext uri="{FF2B5EF4-FFF2-40B4-BE49-F238E27FC236}">
                <a16:creationId xmlns:a16="http://schemas.microsoft.com/office/drawing/2014/main" id="{3749E2A5-ED64-1C1D-BD26-286502ACA667}"/>
              </a:ext>
            </a:extLst>
          </p:cNvPr>
          <p:cNvSpPr/>
          <p:nvPr/>
        </p:nvSpPr>
        <p:spPr>
          <a:xfrm>
            <a:off x="4172507" y="3117565"/>
            <a:ext cx="219913" cy="396000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2743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35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Y/%#m/%#d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2&quot;&gt;&lt;elem m_fUsage=&quot;4.15020510999999991952E+00&quot;&gt;&lt;m_msothmcolidx val=&quot;0&quot;/&gt;&lt;m_rgb r=&quot;21&quot; g=&quot;38&quot; b=&quot;D3&quot;/&gt;&lt;/elem&gt;&lt;elem m_fUsage=&quot;1.97559000000000017927E+00&quot;&gt;&lt;m_msothmcolidx val=&quot;0&quot;/&gt;&lt;m_rgb r=&quot;00&quot; g=&quot;95&quot; b=&quot;FF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PFE2021">
      <a:dk1>
        <a:srgbClr val="000000"/>
      </a:dk1>
      <a:lt1>
        <a:srgbClr val="FFFFFF"/>
      </a:lt1>
      <a:dk2>
        <a:srgbClr val="F49C34"/>
      </a:dk2>
      <a:lt2>
        <a:srgbClr val="F8DF5A"/>
      </a:lt2>
      <a:accent1>
        <a:srgbClr val="0000C9"/>
      </a:accent1>
      <a:accent2>
        <a:srgbClr val="0095FF"/>
      </a:accent2>
      <a:accent3>
        <a:srgbClr val="0DBDBA"/>
      </a:accent3>
      <a:accent4>
        <a:srgbClr val="67BB6E"/>
      </a:accent4>
      <a:accent5>
        <a:srgbClr val="9D73F7"/>
      </a:accent5>
      <a:accent6>
        <a:srgbClr val="D95776"/>
      </a:accent6>
      <a:hlink>
        <a:srgbClr val="0095FF"/>
      </a:hlink>
      <a:folHlink>
        <a:srgbClr val="A1AAB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>
            <a:lumMod val="95000"/>
          </a:schemeClr>
        </a:solidFill>
        <a:ln w="2857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29" tIns="45715" rIns="91429" bIns="45715" numCol="1" rtlCol="0" anchor="ctr" anchorCtr="0" compatLnSpc="1">
        <a:prstTxWarp prst="textNoShape">
          <a:avLst/>
        </a:prstTxWarp>
        <a:noAutofit/>
      </a:bodyPr>
      <a:lstStyle>
        <a:defPPr algn="ctr" fontAlgn="base">
          <a:lnSpc>
            <a:spcPct val="90000"/>
          </a:lnSpc>
          <a:spcAft>
            <a:spcPct val="0"/>
          </a:spcAft>
          <a:buClr>
            <a:schemeClr val="accent2"/>
          </a:buClr>
          <a:buSzPct val="90000"/>
          <a:defRPr b="1" dirty="0">
            <a:solidFill>
              <a:schemeClr val="accent1"/>
            </a:solidFill>
            <a:latin typeface="+mj-lt"/>
          </a:defRPr>
        </a:defPPr>
      </a:lstStyle>
    </a:spDef>
    <a:lnDef>
      <a:spPr bwMode="gray">
        <a:noFill/>
        <a:ln w="12700" cap="rnd">
          <a:solidFill>
            <a:schemeClr val="bg1">
              <a:lumMod val="75000"/>
            </a:schemeClr>
          </a:solidFill>
          <a:prstDash val="solid"/>
          <a:round/>
          <a:headEnd/>
          <a:tailEnd/>
        </a:ln>
        <a:effectLst/>
      </a:spPr>
      <a:bodyPr/>
      <a:lstStyle/>
    </a:lnDef>
    <a:txDef>
      <a:spPr bwMode="gray"/>
      <a:bodyPr wrap="square" lIns="45720" tIns="45720" rIns="45720" bIns="45720" rtlCol="0">
        <a:noAutofit/>
      </a:bodyPr>
      <a:lstStyle>
        <a:defPPr marL="171450" indent="-171450" algn="l">
          <a:lnSpc>
            <a:spcPct val="90000"/>
          </a:lnSpc>
          <a:spcBef>
            <a:spcPts val="1000"/>
          </a:spcBef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113901_Pfizwer PowerPoint Template_Logo_Confidential_16x9_011421_1230am.pptx" id="{E16796BA-4DED-40F6-9D93-A6103AA552F4}" vid="{4EBAB7F6-64B5-416D-A518-BA6D9B2F23F8}"/>
    </a:ext>
  </a:extLst>
</a:theme>
</file>

<file path=ppt/theme/theme2.xml><?xml version="1.0" encoding="utf-8"?>
<a:theme xmlns:a="http://schemas.openxmlformats.org/drawingml/2006/main" name="2_Office Theme">
  <a:themeElements>
    <a:clrScheme name="PFE2021">
      <a:dk1>
        <a:srgbClr val="000000"/>
      </a:dk1>
      <a:lt1>
        <a:srgbClr val="FFFFFF"/>
      </a:lt1>
      <a:dk2>
        <a:srgbClr val="F49C34"/>
      </a:dk2>
      <a:lt2>
        <a:srgbClr val="F8DF5A"/>
      </a:lt2>
      <a:accent1>
        <a:srgbClr val="0000C9"/>
      </a:accent1>
      <a:accent2>
        <a:srgbClr val="0095FF"/>
      </a:accent2>
      <a:accent3>
        <a:srgbClr val="0DBDBA"/>
      </a:accent3>
      <a:accent4>
        <a:srgbClr val="67BB6E"/>
      </a:accent4>
      <a:accent5>
        <a:srgbClr val="9D73F7"/>
      </a:accent5>
      <a:accent6>
        <a:srgbClr val="D95776"/>
      </a:accent6>
      <a:hlink>
        <a:srgbClr val="0095FF"/>
      </a:hlink>
      <a:folHlink>
        <a:srgbClr val="A1AAB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>
            <a:lumMod val="95000"/>
          </a:schemeClr>
        </a:solidFill>
        <a:ln w="2857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29" tIns="45715" rIns="91429" bIns="45715" numCol="1" rtlCol="0" anchor="ctr" anchorCtr="0" compatLnSpc="1">
        <a:prstTxWarp prst="textNoShape">
          <a:avLst/>
        </a:prstTxWarp>
        <a:noAutofit/>
      </a:bodyPr>
      <a:lstStyle>
        <a:defPPr algn="ctr" fontAlgn="base">
          <a:lnSpc>
            <a:spcPct val="90000"/>
          </a:lnSpc>
          <a:spcAft>
            <a:spcPct val="0"/>
          </a:spcAft>
          <a:buClr>
            <a:schemeClr val="accent2"/>
          </a:buClr>
          <a:buSzPct val="90000"/>
          <a:defRPr b="1" dirty="0">
            <a:solidFill>
              <a:schemeClr val="accent1"/>
            </a:solidFill>
            <a:latin typeface="+mj-lt"/>
          </a:defRPr>
        </a:defPPr>
      </a:lstStyle>
    </a:spDef>
    <a:lnDef>
      <a:spPr bwMode="gray">
        <a:noFill/>
        <a:ln w="12700" cap="rnd">
          <a:solidFill>
            <a:schemeClr val="bg1">
              <a:lumMod val="75000"/>
            </a:schemeClr>
          </a:solidFill>
          <a:prstDash val="solid"/>
          <a:round/>
          <a:headEnd/>
          <a:tailEnd/>
        </a:ln>
        <a:effectLst/>
      </a:spPr>
      <a:bodyPr/>
      <a:lstStyle/>
    </a:lnDef>
    <a:txDef>
      <a:spPr bwMode="gray"/>
      <a:bodyPr wrap="square" lIns="45720" tIns="45720" rIns="45720" bIns="45720" rtlCol="0">
        <a:noAutofit/>
      </a:bodyPr>
      <a:lstStyle>
        <a:defPPr marL="171450" indent="-171450" algn="l">
          <a:lnSpc>
            <a:spcPct val="90000"/>
          </a:lnSpc>
          <a:spcBef>
            <a:spcPts val="1000"/>
          </a:spcBef>
          <a:buFont typeface="Arial" panose="020B0604020202020204" pitchFamily="34" charset="0"/>
          <a:buChar char="•"/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113901_Pfizwer PowerPoint Template_Logo_Confidential_16x9_011421_1230am.pptx" id="{E16796BA-4DED-40F6-9D93-A6103AA552F4}" vid="{4EBAB7F6-64B5-416D-A518-BA6D9B2F23F8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2943</Words>
  <Application>Microsoft Office PowerPoint</Application>
  <PresentationFormat>宽屏</PresentationFormat>
  <Paragraphs>217</Paragraphs>
  <Slides>11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Apis For Office</vt:lpstr>
      <vt:lpstr>Microsoft YaHei UI</vt:lpstr>
      <vt:lpstr>等线</vt:lpstr>
      <vt:lpstr>微软雅黑</vt:lpstr>
      <vt:lpstr>Arial</vt:lpstr>
      <vt:lpstr>Arial Narrow</vt:lpstr>
      <vt:lpstr>Times New Roman</vt:lpstr>
      <vt:lpstr>Wingdings</vt:lpstr>
      <vt:lpstr>1_Office Theme</vt:lpstr>
      <vt:lpstr>2_Office Theme</vt:lpstr>
      <vt:lpstr>think-cell 幻灯片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参考文献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Shi, Chenyang</dc:creator>
  <cp:lastModifiedBy>Zhao, Yanbin(Tony)</cp:lastModifiedBy>
  <cp:revision>2</cp:revision>
  <cp:lastPrinted>2024-07-12T08:44:55Z</cp:lastPrinted>
  <dcterms:created xsi:type="dcterms:W3CDTF">2023-03-27T09:08:03Z</dcterms:created>
  <dcterms:modified xsi:type="dcterms:W3CDTF">2024-07-12T14:00:42Z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f72598-90ab-4748-9618-88402b5e95d2_Enabled">
    <vt:lpwstr>true</vt:lpwstr>
  </property>
  <property fmtid="{D5CDD505-2E9C-101B-9397-08002B2CF9AE}" pid="3" name="MSIP_Label_68f72598-90ab-4748-9618-88402b5e95d2_SetDate">
    <vt:lpwstr>2023-03-27T09:08:59Z</vt:lpwstr>
  </property>
  <property fmtid="{D5CDD505-2E9C-101B-9397-08002B2CF9AE}" pid="4" name="MSIP_Label_68f72598-90ab-4748-9618-88402b5e95d2_Method">
    <vt:lpwstr>Privileged</vt:lpwstr>
  </property>
  <property fmtid="{D5CDD505-2E9C-101B-9397-08002B2CF9AE}" pid="5" name="MSIP_Label_68f72598-90ab-4748-9618-88402b5e95d2_Name">
    <vt:lpwstr>68f72598-90ab-4748-9618-88402b5e95d2</vt:lpwstr>
  </property>
  <property fmtid="{D5CDD505-2E9C-101B-9397-08002B2CF9AE}" pid="6" name="MSIP_Label_68f72598-90ab-4748-9618-88402b5e95d2_SiteId">
    <vt:lpwstr>7a916015-20ae-4ad1-9170-eefd915e9272</vt:lpwstr>
  </property>
  <property fmtid="{D5CDD505-2E9C-101B-9397-08002B2CF9AE}" pid="7" name="MSIP_Label_68f72598-90ab-4748-9618-88402b5e95d2_ActionId">
    <vt:lpwstr>c3cfaf4b-a4d1-405a-8d75-abcaa2d1a522</vt:lpwstr>
  </property>
  <property fmtid="{D5CDD505-2E9C-101B-9397-08002B2CF9AE}" pid="8" name="MSIP_Label_68f72598-90ab-4748-9618-88402b5e95d2_ContentBits">
    <vt:lpwstr>0</vt:lpwstr>
  </property>
</Properties>
</file>