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6" r:id="rId2"/>
    <p:sldId id="257" r:id="rId3"/>
    <p:sldId id="268" r:id="rId4"/>
    <p:sldId id="269" r:id="rId5"/>
    <p:sldId id="270" r:id="rId6"/>
    <p:sldId id="275" r:id="rId7"/>
    <p:sldId id="279" r:id="rId8"/>
    <p:sldId id="280" r:id="rId9"/>
    <p:sldId id="281" r:id="rId10"/>
    <p:sldId id="282" r:id="rId11"/>
  </p:sldIdLst>
  <p:sldSz cx="5905500" cy="3321050"/>
  <p:notesSz cx="5905500" cy="3321050"/>
  <p:custDataLst>
    <p:tags r:id="rId1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61BB"/>
    <a:srgbClr val="3959B9"/>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浅色样式 1 - 强调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3826" autoAdjust="0"/>
  </p:normalViewPr>
  <p:slideViewPr>
    <p:cSldViewPr>
      <p:cViewPr varScale="1">
        <p:scale>
          <a:sx n="187" d="100"/>
          <a:sy n="187" d="100"/>
        </p:scale>
        <p:origin x="112" y="168"/>
      </p:cViewPr>
      <p:guideLst>
        <p:guide orient="horz" pos="2880"/>
        <p:guide pos="2160"/>
      </p:guideLst>
    </p:cSldViewPr>
  </p:slideViewPr>
  <p:notesTextViewPr>
    <p:cViewPr>
      <p:scale>
        <a:sx n="100" d="100"/>
        <a:sy n="100" d="100"/>
      </p:scale>
      <p:origin x="0" y="0"/>
    </p:cViewPr>
  </p:notesTextViewPr>
  <p:sorterViewPr>
    <p:cViewPr>
      <p:scale>
        <a:sx n="170" d="100"/>
        <a:sy n="170" d="100"/>
      </p:scale>
      <p:origin x="0" y="-7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559050" cy="1666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344863" y="0"/>
            <a:ext cx="2559050" cy="166688"/>
          </a:xfrm>
          <a:prstGeom prst="rect">
            <a:avLst/>
          </a:prstGeom>
        </p:spPr>
        <p:txBody>
          <a:bodyPr vert="horz" lIns="91440" tIns="45720" rIns="91440" bIns="45720" rtlCol="0"/>
          <a:lstStyle>
            <a:lvl1pPr algn="r">
              <a:defRPr sz="1200"/>
            </a:lvl1pPr>
          </a:lstStyle>
          <a:p>
            <a:fld id="{58AF000D-F748-44B8-8049-7E93912CB921}" type="datetimeFigureOut">
              <a:rPr lang="zh-CN" altLang="en-US" smtClean="0"/>
              <a:t>2024/7/10</a:t>
            </a:fld>
            <a:endParaRPr lang="zh-CN" altLang="en-US"/>
          </a:p>
        </p:txBody>
      </p:sp>
      <p:sp>
        <p:nvSpPr>
          <p:cNvPr id="4" name="幻灯片图像占位符 3"/>
          <p:cNvSpPr>
            <a:spLocks noGrp="1" noRot="1" noChangeAspect="1"/>
          </p:cNvSpPr>
          <p:nvPr>
            <p:ph type="sldImg" idx="2"/>
          </p:nvPr>
        </p:nvSpPr>
        <p:spPr>
          <a:xfrm>
            <a:off x="1955800" y="415925"/>
            <a:ext cx="1993900" cy="11207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590550" y="1598613"/>
            <a:ext cx="4724400" cy="130810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3154363"/>
            <a:ext cx="2559050" cy="1666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344863" y="3154363"/>
            <a:ext cx="2559050" cy="166687"/>
          </a:xfrm>
          <a:prstGeom prst="rect">
            <a:avLst/>
          </a:prstGeom>
        </p:spPr>
        <p:txBody>
          <a:bodyPr vert="horz" lIns="91440" tIns="45720" rIns="91440" bIns="45720" rtlCol="0" anchor="b"/>
          <a:lstStyle>
            <a:lvl1pPr algn="r">
              <a:defRPr sz="1200"/>
            </a:lvl1pPr>
          </a:lstStyle>
          <a:p>
            <a:fld id="{CE47D357-929A-4521-853C-6A72A16E15C5}"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CE47D357-929A-4521-853C-6A72A16E15C5}" type="slidenum">
              <a:rPr lang="zh-CN" altLang="en-US" smtClean="0"/>
              <a:t>10</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42912" y="1029525"/>
            <a:ext cx="5019675" cy="6974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85825" y="1859788"/>
            <a:ext cx="4133850" cy="8302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95275" y="763841"/>
            <a:ext cx="2568892" cy="2191893"/>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041332" y="763841"/>
            <a:ext cx="2568892" cy="2191893"/>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7/10/2024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7/10/2024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7/10/2024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1"/>
            <a:ext cx="5897880" cy="3317747"/>
          </a:xfrm>
          <a:prstGeom prst="rect">
            <a:avLst/>
          </a:prstGeom>
          <a:blipFill>
            <a:blip r:embed="rId7" cstate="print"/>
            <a:stretch>
              <a:fillRect/>
            </a:stretch>
          </a:blipFill>
        </p:spPr>
        <p:txBody>
          <a:bodyPr wrap="square" lIns="0" tIns="0" rIns="0" bIns="0" rtlCol="0"/>
          <a:lstStyle/>
          <a:p>
            <a:endParaRPr/>
          </a:p>
        </p:txBody>
      </p:sp>
      <p:sp>
        <p:nvSpPr>
          <p:cNvPr id="17" name="bg object 17"/>
          <p:cNvSpPr/>
          <p:nvPr/>
        </p:nvSpPr>
        <p:spPr>
          <a:xfrm>
            <a:off x="0" y="420625"/>
            <a:ext cx="5897880" cy="2476500"/>
          </a:xfrm>
          <a:prstGeom prst="rect">
            <a:avLst/>
          </a:prstGeom>
          <a:blipFill>
            <a:blip r:embed="rId8" cstate="print"/>
            <a:stretch>
              <a:fillRect/>
            </a:stretch>
          </a:blipFill>
        </p:spPr>
        <p:txBody>
          <a:bodyPr wrap="square" lIns="0" tIns="0" rIns="0" bIns="0" rtlCol="0"/>
          <a:lstStyle/>
          <a:p>
            <a:endParaRPr/>
          </a:p>
        </p:txBody>
      </p:sp>
      <p:sp>
        <p:nvSpPr>
          <p:cNvPr id="18" name="bg object 18"/>
          <p:cNvSpPr/>
          <p:nvPr/>
        </p:nvSpPr>
        <p:spPr>
          <a:xfrm>
            <a:off x="0" y="545593"/>
            <a:ext cx="5897880" cy="2228087"/>
          </a:xfrm>
          <a:prstGeom prst="rect">
            <a:avLst/>
          </a:prstGeom>
          <a:blipFill>
            <a:blip r:embed="rId9" cstate="print"/>
            <a:stretch>
              <a:fillRect/>
            </a:stretch>
          </a:blipFill>
        </p:spPr>
        <p:txBody>
          <a:bodyPr wrap="square" lIns="0" tIns="0" rIns="0" bIns="0" rtlCol="0"/>
          <a:lstStyle/>
          <a:p>
            <a:endParaRPr/>
          </a:p>
        </p:txBody>
      </p:sp>
      <p:sp>
        <p:nvSpPr>
          <p:cNvPr id="19" name="bg object 19"/>
          <p:cNvSpPr/>
          <p:nvPr/>
        </p:nvSpPr>
        <p:spPr>
          <a:xfrm>
            <a:off x="708660" y="1"/>
            <a:ext cx="659891" cy="1341120"/>
          </a:xfrm>
          <a:prstGeom prst="rect">
            <a:avLst/>
          </a:prstGeom>
          <a:blipFill>
            <a:blip r:embed="rId10" cstate="print"/>
            <a:stretch>
              <a:fillRect/>
            </a:stretch>
          </a:blipFill>
        </p:spPr>
        <p:txBody>
          <a:bodyPr wrap="square" lIns="0" tIns="0" rIns="0" bIns="0" rtlCol="0"/>
          <a:lstStyle/>
          <a:p>
            <a:endParaRPr/>
          </a:p>
        </p:txBody>
      </p:sp>
      <p:sp>
        <p:nvSpPr>
          <p:cNvPr id="2" name="Holder 2"/>
          <p:cNvSpPr>
            <a:spLocks noGrp="1"/>
          </p:cNvSpPr>
          <p:nvPr>
            <p:ph type="title"/>
          </p:nvPr>
        </p:nvSpPr>
        <p:spPr>
          <a:xfrm>
            <a:off x="295275" y="132842"/>
            <a:ext cx="5314950" cy="5313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95275" y="763841"/>
            <a:ext cx="5314950" cy="2191893"/>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007870" y="3088576"/>
            <a:ext cx="1889760" cy="16605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95275" y="3088576"/>
            <a:ext cx="1358265" cy="16605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7/10/2024</a:t>
            </a:fld>
            <a:endParaRPr lang="en-US"/>
          </a:p>
        </p:txBody>
      </p:sp>
      <p:sp>
        <p:nvSpPr>
          <p:cNvPr id="6" name="Holder 6"/>
          <p:cNvSpPr>
            <a:spLocks noGrp="1"/>
          </p:cNvSpPr>
          <p:nvPr>
            <p:ph type="sldNum" sz="quarter" idx="7"/>
          </p:nvPr>
        </p:nvSpPr>
        <p:spPr>
          <a:xfrm>
            <a:off x="4251960" y="3088576"/>
            <a:ext cx="1358265" cy="16605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8" Type="http://schemas.openxmlformats.org/officeDocument/2006/relationships/notesSlide" Target="../notesSlides/notesSlide1.xml"/><Relationship Id="rId3" Type="http://schemas.openxmlformats.org/officeDocument/2006/relationships/tags" Target="../tags/tag6.xml"/><Relationship Id="rId7" Type="http://schemas.openxmlformats.org/officeDocument/2006/relationships/slideLayout" Target="../slideLayouts/slideLayout5.xml"/><Relationship Id="rId12" Type="http://schemas.openxmlformats.org/officeDocument/2006/relationships/image" Target="../media/image43.png"/><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tags" Target="../tags/tag9.xml"/><Relationship Id="rId11" Type="http://schemas.openxmlformats.org/officeDocument/2006/relationships/image" Target="../media/image30.png"/><Relationship Id="rId5" Type="http://schemas.openxmlformats.org/officeDocument/2006/relationships/tags" Target="../tags/tag8.xml"/><Relationship Id="rId10" Type="http://schemas.openxmlformats.org/officeDocument/2006/relationships/image" Target="../media/image42.png"/><Relationship Id="rId4" Type="http://schemas.openxmlformats.org/officeDocument/2006/relationships/tags" Target="../tags/tag7.xml"/><Relationship Id="rId9" Type="http://schemas.openxmlformats.org/officeDocument/2006/relationships/image" Target="../media/image41.png"/></Relationships>
</file>

<file path=ppt/slides/_rels/slide2.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18" Type="http://schemas.openxmlformats.org/officeDocument/2006/relationships/image" Target="../media/image2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png"/><Relationship Id="rId17" Type="http://schemas.openxmlformats.org/officeDocument/2006/relationships/image" Target="../media/image25.png"/><Relationship Id="rId2" Type="http://schemas.openxmlformats.org/officeDocument/2006/relationships/image" Target="../media/image1.png"/><Relationship Id="rId16" Type="http://schemas.openxmlformats.org/officeDocument/2006/relationships/image" Target="../media/image24.png"/><Relationship Id="rId1" Type="http://schemas.openxmlformats.org/officeDocument/2006/relationships/slideLayout" Target="../slideLayouts/slideLayout5.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png"/><Relationship Id="rId19" Type="http://schemas.microsoft.com/office/2007/relationships/hdphoto" Target="../media/hdphoto1.wdp"/><Relationship Id="rId4" Type="http://schemas.openxmlformats.org/officeDocument/2006/relationships/image" Target="../media/image12.png"/><Relationship Id="rId9" Type="http://schemas.openxmlformats.org/officeDocument/2006/relationships/image" Target="../media/image17.png"/><Relationship Id="rId14" Type="http://schemas.openxmlformats.org/officeDocument/2006/relationships/image" Target="../media/image22.png"/></Relationships>
</file>

<file path=ppt/slides/_rels/slide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5.xml"/><Relationship Id="rId5" Type="http://schemas.openxmlformats.org/officeDocument/2006/relationships/image" Target="../media/image30.png"/><Relationship Id="rId4" Type="http://schemas.openxmlformats.org/officeDocument/2006/relationships/image" Target="../media/image29.png"/></Relationships>
</file>

<file path=ppt/slides/_rels/slide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5.xml"/><Relationship Id="rId5" Type="http://schemas.openxmlformats.org/officeDocument/2006/relationships/image" Target="../media/image30.png"/><Relationship Id="rId4" Type="http://schemas.openxmlformats.org/officeDocument/2006/relationships/image" Target="../media/image29.png"/></Relationships>
</file>

<file path=ppt/slides/_rels/slide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5.xml"/><Relationship Id="rId5" Type="http://schemas.openxmlformats.org/officeDocument/2006/relationships/image" Target="../media/image30.png"/><Relationship Id="rId4" Type="http://schemas.openxmlformats.org/officeDocument/2006/relationships/image" Target="../media/image33.png"/></Relationships>
</file>

<file path=ppt/slides/_rels/slide6.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slideLayout" Target="../slideLayouts/slideLayout5.xml"/><Relationship Id="rId1" Type="http://schemas.openxmlformats.org/officeDocument/2006/relationships/tags" Target="../tags/tag2.xml"/><Relationship Id="rId6" Type="http://schemas.openxmlformats.org/officeDocument/2006/relationships/image" Target="../media/image30.png"/><Relationship Id="rId5" Type="http://schemas.openxmlformats.org/officeDocument/2006/relationships/image" Target="../media/image36.png"/><Relationship Id="rId4" Type="http://schemas.openxmlformats.org/officeDocument/2006/relationships/image" Target="../media/image35.png"/></Relationships>
</file>

<file path=ppt/slides/_rels/slide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slideLayout" Target="../slideLayouts/slideLayout5.xml"/><Relationship Id="rId1" Type="http://schemas.openxmlformats.org/officeDocument/2006/relationships/tags" Target="../tags/tag3.xml"/><Relationship Id="rId6" Type="http://schemas.openxmlformats.org/officeDocument/2006/relationships/image" Target="../media/image30.png"/><Relationship Id="rId5" Type="http://schemas.openxmlformats.org/officeDocument/2006/relationships/image" Target="../media/image36.png"/><Relationship Id="rId4" Type="http://schemas.openxmlformats.org/officeDocument/2006/relationships/image" Target="../media/image35.png"/></Relationships>
</file>

<file path=ppt/slides/_rels/slide8.xml.rels><?xml version="1.0" encoding="UTF-8" standalone="yes"?>
<Relationships xmlns="http://schemas.openxmlformats.org/package/2006/relationships"><Relationship Id="rId3" Type="http://schemas.openxmlformats.org/officeDocument/2006/relationships/image" Target="../media/image35.png"/><Relationship Id="rId7" Type="http://schemas.openxmlformats.org/officeDocument/2006/relationships/image" Target="../media/image37.emf"/><Relationship Id="rId2" Type="http://schemas.openxmlformats.org/officeDocument/2006/relationships/image" Target="../media/image34.png"/><Relationship Id="rId1" Type="http://schemas.openxmlformats.org/officeDocument/2006/relationships/slideLayout" Target="../slideLayouts/slideLayout5.xml"/><Relationship Id="rId6" Type="http://schemas.openxmlformats.org/officeDocument/2006/relationships/oleObject" Target="../embeddings/oleObject1.bin"/><Relationship Id="rId5" Type="http://schemas.openxmlformats.org/officeDocument/2006/relationships/image" Target="../media/image30.png"/><Relationship Id="rId4" Type="http://schemas.openxmlformats.org/officeDocument/2006/relationships/image" Target="../media/image36.png"/></Relationships>
</file>

<file path=ppt/slides/_rels/slide9.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5.xml"/><Relationship Id="rId5" Type="http://schemas.openxmlformats.org/officeDocument/2006/relationships/image" Target="../media/image40.png"/><Relationship Id="rId4" Type="http://schemas.openxmlformats.org/officeDocument/2006/relationships/image" Target="../media/image30.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3499" y="-15875"/>
            <a:ext cx="5901379" cy="3317747"/>
            <a:chOff x="-3499" y="0"/>
            <a:chExt cx="5901379" cy="3317747"/>
          </a:xfrm>
        </p:grpSpPr>
        <p:sp>
          <p:nvSpPr>
            <p:cNvPr id="3" name="object 3"/>
            <p:cNvSpPr/>
            <p:nvPr/>
          </p:nvSpPr>
          <p:spPr>
            <a:xfrm>
              <a:off x="-3499" y="0"/>
              <a:ext cx="5897880" cy="3317747"/>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1723644" y="358141"/>
              <a:ext cx="2452116" cy="2785872"/>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1851660" y="481585"/>
              <a:ext cx="2196084" cy="2534412"/>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5570220" y="370333"/>
              <a:ext cx="327660" cy="9143"/>
            </a:xfrm>
            <a:prstGeom prst="rect">
              <a:avLst/>
            </a:prstGeom>
            <a:blipFill>
              <a:blip r:embed="rId5" cstate="print"/>
              <a:stretch>
                <a:fillRect/>
              </a:stretch>
            </a:blipFill>
          </p:spPr>
          <p:txBody>
            <a:bodyPr wrap="square" lIns="0" tIns="0" rIns="0" bIns="0" rtlCol="0"/>
            <a:lstStyle/>
            <a:p>
              <a:endParaRPr/>
            </a:p>
          </p:txBody>
        </p:sp>
      </p:grpSp>
      <p:sp>
        <p:nvSpPr>
          <p:cNvPr id="12" name="object 12"/>
          <p:cNvSpPr txBox="1"/>
          <p:nvPr/>
        </p:nvSpPr>
        <p:spPr>
          <a:xfrm>
            <a:off x="217170" y="155575"/>
            <a:ext cx="813435" cy="190500"/>
          </a:xfrm>
          <a:prstGeom prst="rect">
            <a:avLst/>
          </a:prstGeom>
        </p:spPr>
        <p:txBody>
          <a:bodyPr vert="horz" wrap="square" lIns="0" tIns="13970" rIns="0" bIns="0" rtlCol="0">
            <a:spAutoFit/>
          </a:bodyPr>
          <a:lstStyle/>
          <a:p>
            <a:pPr marL="12700">
              <a:lnSpc>
                <a:spcPct val="100000"/>
              </a:lnSpc>
              <a:spcBef>
                <a:spcPts val="110"/>
              </a:spcBef>
            </a:pPr>
            <a:r>
              <a:rPr lang="en-US" altLang="zh-CN" sz="1150" spc="10">
                <a:latin typeface="微软雅黑" panose="020B0503020204020204" pitchFamily="34" charset="-122"/>
                <a:ea typeface="微软雅黑" panose="020B0503020204020204" pitchFamily="34" charset="-122"/>
                <a:cs typeface="IPAexGothic"/>
              </a:rPr>
              <a:t>PPT2</a:t>
            </a:r>
            <a:endParaRPr sz="1150" dirty="0">
              <a:latin typeface="微软雅黑" panose="020B0503020204020204" pitchFamily="34" charset="-122"/>
              <a:ea typeface="微软雅黑" panose="020B0503020204020204" pitchFamily="34" charset="-122"/>
              <a:cs typeface="Noto Sans Mono CJK JP Bold"/>
            </a:endParaRPr>
          </a:p>
        </p:txBody>
      </p:sp>
      <p:sp>
        <p:nvSpPr>
          <p:cNvPr id="13" name="object 13"/>
          <p:cNvSpPr/>
          <p:nvPr/>
        </p:nvSpPr>
        <p:spPr>
          <a:xfrm>
            <a:off x="0" y="382"/>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
        <p:nvSpPr>
          <p:cNvPr id="9" name="object 6"/>
          <p:cNvSpPr/>
          <p:nvPr/>
        </p:nvSpPr>
        <p:spPr>
          <a:xfrm>
            <a:off x="2265037" y="2490593"/>
            <a:ext cx="1514926" cy="183422"/>
          </a:xfrm>
          <a:prstGeom prst="rect">
            <a:avLst/>
          </a:prstGeom>
          <a:blipFill>
            <a:blip r:embed="rId6" cstate="print"/>
            <a:stretch>
              <a:fillRect/>
            </a:stretch>
          </a:blipFill>
        </p:spPr>
        <p:txBody>
          <a:bodyPr wrap="square" lIns="0" tIns="0" rIns="0" bIns="0" rtlCol="0" anchor="ctr" anchorCtr="0"/>
          <a:lstStyle/>
          <a:p>
            <a:pPr algn="ctr"/>
            <a:r>
              <a:rPr lang="zh-CN" altLang="en-US" sz="800" dirty="0">
                <a:solidFill>
                  <a:schemeClr val="bg1"/>
                </a:solidFill>
                <a:latin typeface="微软雅黑" panose="020B0503020204020204" pitchFamily="34" charset="-122"/>
                <a:ea typeface="微软雅黑" panose="020B0503020204020204" pitchFamily="34" charset="-122"/>
              </a:rPr>
              <a:t>津药和平（天津）制药有限公司</a:t>
            </a:r>
          </a:p>
        </p:txBody>
      </p:sp>
      <p:sp>
        <p:nvSpPr>
          <p:cNvPr id="10" name="object 11"/>
          <p:cNvSpPr txBox="1"/>
          <p:nvPr/>
        </p:nvSpPr>
        <p:spPr>
          <a:xfrm>
            <a:off x="2091419" y="1965325"/>
            <a:ext cx="1722661" cy="183384"/>
          </a:xfrm>
          <a:prstGeom prst="rect">
            <a:avLst/>
          </a:prstGeom>
        </p:spPr>
        <p:txBody>
          <a:bodyPr vert="horz" wrap="square" lIns="0" tIns="13970" rIns="0" bIns="0" rtlCol="0">
            <a:spAutoFit/>
          </a:bodyPr>
          <a:lstStyle/>
          <a:p>
            <a:pPr algn="ctr">
              <a:lnSpc>
                <a:spcPct val="100000"/>
              </a:lnSpc>
              <a:spcBef>
                <a:spcPts val="110"/>
              </a:spcBef>
            </a:pPr>
            <a:r>
              <a:rPr lang="zh-CN" altLang="en-US" sz="1100" b="0" spc="20" dirty="0">
                <a:latin typeface="微软雅黑" panose="020B0503020204020204" pitchFamily="34" charset="-122"/>
                <a:ea typeface="微软雅黑" panose="020B0503020204020204" pitchFamily="34" charset="-122"/>
                <a:cs typeface="Noto Sans CJK JP Medium"/>
              </a:rPr>
              <a:t>戊酸二氟可龙乳膏</a:t>
            </a:r>
            <a:endParaRPr sz="1100" dirty="0">
              <a:latin typeface="微软雅黑" panose="020B0503020204020204" pitchFamily="34" charset="-122"/>
              <a:ea typeface="微软雅黑" panose="020B0503020204020204" pitchFamily="34" charset="-122"/>
              <a:cs typeface="Noto Sans CJK JP Medium"/>
            </a:endParaRPr>
          </a:p>
        </p:txBody>
      </p:sp>
      <p:pic>
        <p:nvPicPr>
          <p:cNvPr id="11" name="图片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62150" y="572894"/>
            <a:ext cx="2120700" cy="131623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5423" y="1514920"/>
            <a:ext cx="740728" cy="486092"/>
            <a:chOff x="725423" y="1514920"/>
            <a:chExt cx="740728" cy="486092"/>
          </a:xfrm>
        </p:grpSpPr>
        <p:sp>
          <p:nvSpPr>
            <p:cNvPr id="4" name="object 4"/>
            <p:cNvSpPr/>
            <p:nvPr/>
          </p:nvSpPr>
          <p:spPr>
            <a:xfrm>
              <a:off x="766572" y="1514920"/>
              <a:ext cx="699579" cy="222567"/>
            </a:xfrm>
            <a:prstGeom prst="rect">
              <a:avLst/>
            </a:prstGeom>
            <a:blipFill>
              <a:blip r:embed="rId9" cstate="print"/>
              <a:stretch>
                <a:fillRect/>
              </a:stretch>
            </a:blipFill>
          </p:spPr>
          <p:txBody>
            <a:bodyPr wrap="square" lIns="0" tIns="0" rIns="0" bIns="0" rtlCol="0"/>
            <a:lstStyle/>
            <a:p>
              <a:endParaRPr/>
            </a:p>
          </p:txBody>
        </p:sp>
        <p:sp>
          <p:nvSpPr>
            <p:cNvPr id="5" name="object 5"/>
            <p:cNvSpPr/>
            <p:nvPr/>
          </p:nvSpPr>
          <p:spPr>
            <a:xfrm>
              <a:off x="783336" y="1780033"/>
              <a:ext cx="342138" cy="81534"/>
            </a:xfrm>
            <a:prstGeom prst="rect">
              <a:avLst/>
            </a:prstGeom>
            <a:blipFill>
              <a:blip r:embed="rId10" cstate="print"/>
              <a:stretch>
                <a:fillRect/>
              </a:stretch>
            </a:blipFill>
          </p:spPr>
          <p:txBody>
            <a:bodyPr wrap="square" lIns="0" tIns="0" rIns="0" bIns="0" rtlCol="0"/>
            <a:lstStyle/>
            <a:p>
              <a:endParaRPr/>
            </a:p>
          </p:txBody>
        </p:sp>
        <p:sp>
          <p:nvSpPr>
            <p:cNvPr id="6" name="object 6"/>
            <p:cNvSpPr/>
            <p:nvPr/>
          </p:nvSpPr>
          <p:spPr>
            <a:xfrm>
              <a:off x="725423" y="1988821"/>
              <a:ext cx="257556" cy="12191"/>
            </a:xfrm>
            <a:prstGeom prst="rect">
              <a:avLst/>
            </a:prstGeom>
            <a:blipFill>
              <a:blip r:embed="rId11" cstate="print"/>
              <a:stretch>
                <a:fillRect/>
              </a:stretch>
            </a:blipFill>
          </p:spPr>
          <p:txBody>
            <a:bodyPr wrap="square" lIns="0" tIns="0" rIns="0" bIns="0" rtlCol="0"/>
            <a:lstStyle/>
            <a:p>
              <a:endParaRPr/>
            </a:p>
          </p:txBody>
        </p:sp>
      </p:grpSp>
      <p:sp>
        <p:nvSpPr>
          <p:cNvPr id="9" name="object 9"/>
          <p:cNvSpPr/>
          <p:nvPr/>
        </p:nvSpPr>
        <p:spPr>
          <a:xfrm>
            <a:off x="0" y="382"/>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
        <p:nvSpPr>
          <p:cNvPr id="7" name="object 3"/>
          <p:cNvSpPr/>
          <p:nvPr/>
        </p:nvSpPr>
        <p:spPr>
          <a:xfrm>
            <a:off x="854964" y="858063"/>
            <a:ext cx="346011" cy="246964"/>
          </a:xfrm>
          <a:prstGeom prst="rect">
            <a:avLst/>
          </a:prstGeom>
          <a:blipFill>
            <a:blip r:embed="rId12" cstate="print"/>
            <a:stretch>
              <a:fillRect/>
            </a:stretch>
          </a:blipFill>
        </p:spPr>
        <p:txBody>
          <a:bodyPr wrap="square" lIns="0" tIns="0" rIns="0" bIns="0" rtlCol="0"/>
          <a:lstStyle/>
          <a:p>
            <a:endParaRPr dirty="0"/>
          </a:p>
        </p:txBody>
      </p:sp>
      <p:sp>
        <p:nvSpPr>
          <p:cNvPr id="3" name="矩形 2"/>
          <p:cNvSpPr/>
          <p:nvPr>
            <p:custDataLst>
              <p:tags r:id="rId1"/>
            </p:custDataLst>
          </p:nvPr>
        </p:nvSpPr>
        <p:spPr>
          <a:xfrm>
            <a:off x="1885950" y="593725"/>
            <a:ext cx="3886200" cy="921195"/>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custDataLst>
              <p:tags r:id="rId2"/>
            </p:custDataLst>
          </p:nvPr>
        </p:nvSpPr>
        <p:spPr>
          <a:xfrm>
            <a:off x="2038350" y="479425"/>
            <a:ext cx="1219200" cy="2286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900" dirty="0">
                <a:latin typeface="微软雅黑" panose="020B0503020204020204" pitchFamily="34" charset="-122"/>
                <a:ea typeface="微软雅黑" panose="020B0503020204020204" pitchFamily="34" charset="-122"/>
              </a:rPr>
              <a:t>弥补目录药品短板</a:t>
            </a:r>
          </a:p>
        </p:txBody>
      </p:sp>
      <p:sp>
        <p:nvSpPr>
          <p:cNvPr id="12" name="文本框 11"/>
          <p:cNvSpPr txBox="1"/>
          <p:nvPr>
            <p:custDataLst>
              <p:tags r:id="rId3"/>
            </p:custDataLst>
          </p:nvPr>
        </p:nvSpPr>
        <p:spPr>
          <a:xfrm>
            <a:off x="1885950" y="793352"/>
            <a:ext cx="3810000" cy="737235"/>
          </a:xfrm>
          <a:prstGeom prst="rect">
            <a:avLst/>
          </a:prstGeom>
          <a:noFill/>
        </p:spPr>
        <p:txBody>
          <a:bodyPr wrap="square">
            <a:spAutoFit/>
          </a:bodyPr>
          <a:lstStyle/>
          <a:p>
            <a:pPr algn="just">
              <a:lnSpc>
                <a:spcPct val="150000"/>
              </a:lnSpc>
            </a:pPr>
            <a:r>
              <a:rPr lang="zh-CN" altLang="zh-CN" sz="700" kern="100" dirty="0">
                <a:effectLst/>
                <a:latin typeface="微软雅黑" panose="020B0503020204020204" pitchFamily="34" charset="-122"/>
                <a:ea typeface="微软雅黑" panose="020B0503020204020204" pitchFamily="34" charset="-122"/>
                <a:cs typeface="Times New Roman" panose="02020603050405020304" pitchFamily="18" charset="0"/>
              </a:rPr>
              <a:t>目前医保目录中用于治疗湿疹的外用激素药物主要包括：丙酸氟替卡松、卤米松、哈西奈德等。</a:t>
            </a:r>
            <a:r>
              <a:rPr lang="zh-CN" altLang="zh-CN" sz="700" kern="100" dirty="0">
                <a:effectLst/>
                <a:latin typeface="微软雅黑" panose="020B0503020204020204" pitchFamily="34" charset="-122"/>
                <a:ea typeface="微软雅黑" panose="020B0503020204020204" pitchFamily="34" charset="-122"/>
                <a:cs typeface="Times New Roman" panose="02020603050405020304" pitchFamily="18" charset="0"/>
                <a:sym typeface="+mn-ea"/>
              </a:rPr>
              <a:t>上述药物已在国内上市20年以上，易产生耐药性。而本品来源于</a:t>
            </a:r>
            <a:r>
              <a:rPr lang="zh-CN" altLang="zh-CN" sz="7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sym typeface="+mn-ea"/>
              </a:rPr>
              <a:t>（肾上腺）皮质酮</a:t>
            </a:r>
            <a:r>
              <a:rPr lang="zh-CN" altLang="zh-CN" sz="700" kern="100" dirty="0">
                <a:effectLst/>
                <a:latin typeface="微软雅黑" panose="020B0503020204020204" pitchFamily="34" charset="-122"/>
                <a:ea typeface="微软雅黑" panose="020B0503020204020204" pitchFamily="34" charset="-122"/>
                <a:cs typeface="Times New Roman" panose="02020603050405020304" pitchFamily="18" charset="0"/>
                <a:sym typeface="+mn-ea"/>
              </a:rPr>
              <a:t>，其他外用激素来源于泼尼松龙，故本品是国内未经使用过的新一代外用激素，</a:t>
            </a:r>
            <a:r>
              <a:rPr lang="zh-CN" altLang="zh-CN" sz="7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sym typeface="+mn-ea"/>
              </a:rPr>
              <a:t>无耐药性</a:t>
            </a:r>
            <a:r>
              <a:rPr lang="zh-CN" altLang="zh-CN" sz="700" kern="100" dirty="0">
                <a:effectLst/>
                <a:latin typeface="微软雅黑" panose="020B0503020204020204" pitchFamily="34" charset="-122"/>
                <a:ea typeface="微软雅黑" panose="020B0503020204020204" pitchFamily="34" charset="-122"/>
                <a:cs typeface="Times New Roman" panose="02020603050405020304" pitchFamily="18" charset="0"/>
                <a:sym typeface="+mn-ea"/>
              </a:rPr>
              <a:t>，对其他激素治疗不佳的患者仍然有效。</a:t>
            </a:r>
            <a:endParaRPr lang="zh-CN" altLang="zh-CN"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3" name="矩形 12"/>
          <p:cNvSpPr/>
          <p:nvPr>
            <p:custDataLst>
              <p:tags r:id="rId4"/>
            </p:custDataLst>
          </p:nvPr>
        </p:nvSpPr>
        <p:spPr>
          <a:xfrm>
            <a:off x="1885950" y="1782684"/>
            <a:ext cx="3886200" cy="921195"/>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custDataLst>
              <p:tags r:id="rId5"/>
            </p:custDataLst>
          </p:nvPr>
        </p:nvSpPr>
        <p:spPr>
          <a:xfrm>
            <a:off x="2038350" y="1668384"/>
            <a:ext cx="1219200" cy="2286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900" dirty="0">
                <a:latin typeface="微软雅黑" panose="020B0503020204020204" pitchFamily="34" charset="-122"/>
                <a:ea typeface="微软雅黑" panose="020B0503020204020204" pitchFamily="34" charset="-122"/>
              </a:rPr>
              <a:t>临床管理的难度</a:t>
            </a:r>
          </a:p>
        </p:txBody>
      </p:sp>
      <p:sp>
        <p:nvSpPr>
          <p:cNvPr id="15" name="文本框 14"/>
          <p:cNvSpPr txBox="1"/>
          <p:nvPr>
            <p:custDataLst>
              <p:tags r:id="rId6"/>
            </p:custDataLst>
          </p:nvPr>
        </p:nvSpPr>
        <p:spPr>
          <a:xfrm>
            <a:off x="1885950" y="1949676"/>
            <a:ext cx="3810000" cy="719621"/>
          </a:xfrm>
          <a:prstGeom prst="rect">
            <a:avLst/>
          </a:prstGeom>
          <a:noFill/>
        </p:spPr>
        <p:txBody>
          <a:bodyPr wrap="square">
            <a:spAutoFit/>
          </a:bodyPr>
          <a:lstStyle/>
          <a:p>
            <a:pPr algn="just">
              <a:lnSpc>
                <a:spcPct val="150000"/>
              </a:lnSpc>
            </a:pPr>
            <a:r>
              <a:rPr lang="en-US" altLang="zh-CN" sz="700" kern="100" dirty="0">
                <a:effectLst/>
                <a:latin typeface="微软雅黑" panose="020B0503020204020204" pitchFamily="34" charset="-122"/>
                <a:ea typeface="微软雅黑" panose="020B0503020204020204" pitchFamily="34" charset="-122"/>
                <a:cs typeface="Times New Roman" panose="02020603050405020304" pitchFamily="18" charset="0"/>
              </a:rPr>
              <a:t>1</a:t>
            </a:r>
            <a:r>
              <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rPr>
              <a:t>、戊酸二氟可龙乳膏适应症明确，用法用量清晰，药物精准可控，安全性好。</a:t>
            </a:r>
          </a:p>
          <a:p>
            <a:pPr algn="just">
              <a:lnSpc>
                <a:spcPct val="150000"/>
              </a:lnSpc>
            </a:pPr>
            <a:r>
              <a:rPr lang="en-US" altLang="zh-CN" sz="700" kern="100" dirty="0">
                <a:effectLst/>
                <a:latin typeface="微软雅黑" panose="020B0503020204020204" pitchFamily="34" charset="-122"/>
                <a:ea typeface="微软雅黑" panose="020B0503020204020204" pitchFamily="34" charset="-122"/>
                <a:cs typeface="Times New Roman" panose="02020603050405020304" pitchFamily="18" charset="0"/>
              </a:rPr>
              <a:t>2</a:t>
            </a:r>
            <a:r>
              <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rPr>
              <a:t>、戊酸二氟可龙乳膏为非管制药品，常规贮存，便于临床管理。</a:t>
            </a:r>
          </a:p>
          <a:p>
            <a:pPr algn="just">
              <a:lnSpc>
                <a:spcPct val="150000"/>
              </a:lnSpc>
            </a:pPr>
            <a:r>
              <a:rPr lang="en-US" altLang="zh-CN" sz="700" kern="100" dirty="0">
                <a:effectLst/>
                <a:latin typeface="微软雅黑" panose="020B0503020204020204" pitchFamily="34" charset="-122"/>
                <a:ea typeface="微软雅黑" panose="020B0503020204020204" pitchFamily="34" charset="-122"/>
                <a:cs typeface="Times New Roman" panose="02020603050405020304" pitchFamily="18" charset="0"/>
              </a:rPr>
              <a:t>3</a:t>
            </a:r>
            <a:r>
              <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rPr>
              <a:t>、湿疹有明确的诊断标准和治疗指南，外用激素类产品临床应用经验丰富，临床滥用风险或潜在超说明书用药的可能性低，大大降低临床管理难度。</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191" y="0"/>
            <a:ext cx="5893309" cy="3321050"/>
            <a:chOff x="0" y="0"/>
            <a:chExt cx="5897880" cy="3317748"/>
          </a:xfrm>
        </p:grpSpPr>
        <p:sp>
          <p:nvSpPr>
            <p:cNvPr id="3" name="object 3"/>
            <p:cNvSpPr/>
            <p:nvPr/>
          </p:nvSpPr>
          <p:spPr>
            <a:xfrm>
              <a:off x="0" y="0"/>
              <a:ext cx="5897880" cy="3317748"/>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0" y="341376"/>
              <a:ext cx="1450848" cy="656844"/>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2054352" y="350520"/>
              <a:ext cx="1676400" cy="670560"/>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2142743" y="434340"/>
              <a:ext cx="1501140" cy="496824"/>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2223515" y="611124"/>
              <a:ext cx="168401" cy="133350"/>
            </a:xfrm>
            <a:prstGeom prst="rect">
              <a:avLst/>
            </a:prstGeom>
            <a:blipFill>
              <a:blip r:embed="rId6" cstate="print"/>
              <a:stretch>
                <a:fillRect/>
              </a:stretch>
            </a:blipFill>
          </p:spPr>
          <p:txBody>
            <a:bodyPr wrap="square" lIns="0" tIns="0" rIns="0" bIns="0" rtlCol="0"/>
            <a:lstStyle/>
            <a:p>
              <a:endParaRPr/>
            </a:p>
          </p:txBody>
        </p:sp>
        <p:sp>
          <p:nvSpPr>
            <p:cNvPr id="8" name="object 8"/>
            <p:cNvSpPr/>
            <p:nvPr/>
          </p:nvSpPr>
          <p:spPr>
            <a:xfrm>
              <a:off x="2525268" y="598996"/>
              <a:ext cx="1039418" cy="161607"/>
            </a:xfrm>
            <a:prstGeom prst="rect">
              <a:avLst/>
            </a:prstGeom>
            <a:blipFill>
              <a:blip r:embed="rId7" cstate="print"/>
              <a:stretch>
                <a:fillRect/>
              </a:stretch>
            </a:blipFill>
          </p:spPr>
          <p:txBody>
            <a:bodyPr wrap="square" lIns="0" tIns="0" rIns="0" bIns="0" rtlCol="0"/>
            <a:lstStyle/>
            <a:p>
              <a:endParaRPr/>
            </a:p>
          </p:txBody>
        </p:sp>
        <p:sp>
          <p:nvSpPr>
            <p:cNvPr id="9" name="object 9"/>
            <p:cNvSpPr/>
            <p:nvPr/>
          </p:nvSpPr>
          <p:spPr>
            <a:xfrm>
              <a:off x="470916" y="531825"/>
              <a:ext cx="515162" cy="233222"/>
            </a:xfrm>
            <a:prstGeom prst="rect">
              <a:avLst/>
            </a:prstGeom>
            <a:blipFill>
              <a:blip r:embed="rId8" cstate="print"/>
              <a:stretch>
                <a:fillRect/>
              </a:stretch>
            </a:blipFill>
          </p:spPr>
          <p:txBody>
            <a:bodyPr wrap="square" lIns="0" tIns="0" rIns="0" bIns="0" rtlCol="0"/>
            <a:lstStyle/>
            <a:p>
              <a:endParaRPr/>
            </a:p>
          </p:txBody>
        </p:sp>
        <p:sp>
          <p:nvSpPr>
            <p:cNvPr id="10" name="object 10"/>
            <p:cNvSpPr/>
            <p:nvPr/>
          </p:nvSpPr>
          <p:spPr>
            <a:xfrm>
              <a:off x="466344" y="806196"/>
              <a:ext cx="639318" cy="86105"/>
            </a:xfrm>
            <a:prstGeom prst="rect">
              <a:avLst/>
            </a:prstGeom>
            <a:blipFill>
              <a:blip r:embed="rId9" cstate="print"/>
              <a:stretch>
                <a:fillRect/>
              </a:stretch>
            </a:blipFill>
          </p:spPr>
          <p:txBody>
            <a:bodyPr wrap="square" lIns="0" tIns="0" rIns="0" bIns="0" rtlCol="0"/>
            <a:lstStyle/>
            <a:p>
              <a:endParaRPr/>
            </a:p>
          </p:txBody>
        </p:sp>
        <p:sp>
          <p:nvSpPr>
            <p:cNvPr id="11" name="object 11"/>
            <p:cNvSpPr/>
            <p:nvPr/>
          </p:nvSpPr>
          <p:spPr>
            <a:xfrm>
              <a:off x="3924299" y="350520"/>
              <a:ext cx="1676400" cy="670560"/>
            </a:xfrm>
            <a:prstGeom prst="rect">
              <a:avLst/>
            </a:prstGeom>
            <a:blipFill>
              <a:blip r:embed="rId4" cstate="print"/>
              <a:stretch>
                <a:fillRect/>
              </a:stretch>
            </a:blipFill>
          </p:spPr>
          <p:txBody>
            <a:bodyPr wrap="square" lIns="0" tIns="0" rIns="0" bIns="0" rtlCol="0"/>
            <a:lstStyle/>
            <a:p>
              <a:endParaRPr/>
            </a:p>
          </p:txBody>
        </p:sp>
        <p:sp>
          <p:nvSpPr>
            <p:cNvPr id="12" name="object 12"/>
            <p:cNvSpPr/>
            <p:nvPr/>
          </p:nvSpPr>
          <p:spPr>
            <a:xfrm>
              <a:off x="4012692" y="434340"/>
              <a:ext cx="1501139" cy="496824"/>
            </a:xfrm>
            <a:prstGeom prst="rect">
              <a:avLst/>
            </a:prstGeom>
            <a:blipFill>
              <a:blip r:embed="rId5" cstate="print"/>
              <a:stretch>
                <a:fillRect/>
              </a:stretch>
            </a:blipFill>
          </p:spPr>
          <p:txBody>
            <a:bodyPr wrap="square" lIns="0" tIns="0" rIns="0" bIns="0" rtlCol="0"/>
            <a:lstStyle/>
            <a:p>
              <a:endParaRPr/>
            </a:p>
          </p:txBody>
        </p:sp>
        <p:sp>
          <p:nvSpPr>
            <p:cNvPr id="13" name="object 13"/>
            <p:cNvSpPr/>
            <p:nvPr/>
          </p:nvSpPr>
          <p:spPr>
            <a:xfrm>
              <a:off x="4186428" y="611124"/>
              <a:ext cx="192786" cy="133350"/>
            </a:xfrm>
            <a:prstGeom prst="rect">
              <a:avLst/>
            </a:prstGeom>
            <a:blipFill>
              <a:blip r:embed="rId10" cstate="print"/>
              <a:stretch>
                <a:fillRect/>
              </a:stretch>
            </a:blipFill>
          </p:spPr>
          <p:txBody>
            <a:bodyPr wrap="square" lIns="0" tIns="0" rIns="0" bIns="0" rtlCol="0"/>
            <a:lstStyle/>
            <a:p>
              <a:endParaRPr/>
            </a:p>
          </p:txBody>
        </p:sp>
        <p:sp>
          <p:nvSpPr>
            <p:cNvPr id="14" name="object 14"/>
            <p:cNvSpPr/>
            <p:nvPr/>
          </p:nvSpPr>
          <p:spPr>
            <a:xfrm>
              <a:off x="4657343" y="597472"/>
              <a:ext cx="513638" cy="164655"/>
            </a:xfrm>
            <a:prstGeom prst="rect">
              <a:avLst/>
            </a:prstGeom>
            <a:blipFill>
              <a:blip r:embed="rId11" cstate="print"/>
              <a:stretch>
                <a:fillRect/>
              </a:stretch>
            </a:blipFill>
          </p:spPr>
          <p:txBody>
            <a:bodyPr wrap="square" lIns="0" tIns="0" rIns="0" bIns="0" rtlCol="0"/>
            <a:lstStyle/>
            <a:p>
              <a:endParaRPr/>
            </a:p>
          </p:txBody>
        </p:sp>
        <p:sp>
          <p:nvSpPr>
            <p:cNvPr id="15" name="object 15"/>
            <p:cNvSpPr/>
            <p:nvPr/>
          </p:nvSpPr>
          <p:spPr>
            <a:xfrm>
              <a:off x="2066543" y="1216688"/>
              <a:ext cx="1676399" cy="670559"/>
            </a:xfrm>
            <a:prstGeom prst="rect">
              <a:avLst/>
            </a:prstGeom>
            <a:blipFill>
              <a:blip r:embed="rId4" cstate="print"/>
              <a:stretch>
                <a:fillRect/>
              </a:stretch>
            </a:blipFill>
          </p:spPr>
          <p:txBody>
            <a:bodyPr wrap="square" lIns="0" tIns="0" rIns="0" bIns="0" rtlCol="0"/>
            <a:lstStyle/>
            <a:p>
              <a:endParaRPr/>
            </a:p>
          </p:txBody>
        </p:sp>
        <p:sp>
          <p:nvSpPr>
            <p:cNvPr id="16" name="object 16"/>
            <p:cNvSpPr/>
            <p:nvPr/>
          </p:nvSpPr>
          <p:spPr>
            <a:xfrm>
              <a:off x="2154936" y="1302032"/>
              <a:ext cx="1501140" cy="496824"/>
            </a:xfrm>
            <a:prstGeom prst="rect">
              <a:avLst/>
            </a:prstGeom>
            <a:blipFill>
              <a:blip r:embed="rId5" cstate="print"/>
              <a:stretch>
                <a:fillRect/>
              </a:stretch>
            </a:blipFill>
          </p:spPr>
          <p:txBody>
            <a:bodyPr wrap="square" lIns="0" tIns="0" rIns="0" bIns="0" rtlCol="0"/>
            <a:lstStyle/>
            <a:p>
              <a:endParaRPr/>
            </a:p>
          </p:txBody>
        </p:sp>
        <p:sp>
          <p:nvSpPr>
            <p:cNvPr id="17" name="object 17"/>
            <p:cNvSpPr/>
            <p:nvPr/>
          </p:nvSpPr>
          <p:spPr>
            <a:xfrm>
              <a:off x="2327148" y="1478816"/>
              <a:ext cx="191262" cy="133350"/>
            </a:xfrm>
            <a:prstGeom prst="rect">
              <a:avLst/>
            </a:prstGeom>
            <a:blipFill>
              <a:blip r:embed="rId12" cstate="print"/>
              <a:stretch>
                <a:fillRect/>
              </a:stretch>
            </a:blipFill>
          </p:spPr>
          <p:txBody>
            <a:bodyPr wrap="square" lIns="0" tIns="0" rIns="0" bIns="0" rtlCol="0"/>
            <a:lstStyle/>
            <a:p>
              <a:endParaRPr/>
            </a:p>
          </p:txBody>
        </p:sp>
        <p:sp>
          <p:nvSpPr>
            <p:cNvPr id="18" name="object 18"/>
            <p:cNvSpPr/>
            <p:nvPr/>
          </p:nvSpPr>
          <p:spPr>
            <a:xfrm>
              <a:off x="2798064" y="1465151"/>
              <a:ext cx="513651" cy="163144"/>
            </a:xfrm>
            <a:prstGeom prst="rect">
              <a:avLst/>
            </a:prstGeom>
            <a:blipFill>
              <a:blip r:embed="rId13" cstate="print"/>
              <a:stretch>
                <a:fillRect/>
              </a:stretch>
            </a:blipFill>
          </p:spPr>
          <p:txBody>
            <a:bodyPr wrap="square" lIns="0" tIns="0" rIns="0" bIns="0" rtlCol="0"/>
            <a:lstStyle/>
            <a:p>
              <a:endParaRPr/>
            </a:p>
          </p:txBody>
        </p:sp>
        <p:sp>
          <p:nvSpPr>
            <p:cNvPr id="19" name="object 19"/>
            <p:cNvSpPr/>
            <p:nvPr/>
          </p:nvSpPr>
          <p:spPr>
            <a:xfrm>
              <a:off x="3924299" y="1209679"/>
              <a:ext cx="1676400" cy="670560"/>
            </a:xfrm>
            <a:prstGeom prst="rect">
              <a:avLst/>
            </a:prstGeom>
            <a:blipFill>
              <a:blip r:embed="rId4" cstate="print"/>
              <a:stretch>
                <a:fillRect/>
              </a:stretch>
            </a:blipFill>
          </p:spPr>
          <p:txBody>
            <a:bodyPr wrap="square" lIns="0" tIns="0" rIns="0" bIns="0" rtlCol="0"/>
            <a:lstStyle/>
            <a:p>
              <a:endParaRPr/>
            </a:p>
          </p:txBody>
        </p:sp>
        <p:sp>
          <p:nvSpPr>
            <p:cNvPr id="20" name="object 20"/>
            <p:cNvSpPr/>
            <p:nvPr/>
          </p:nvSpPr>
          <p:spPr>
            <a:xfrm>
              <a:off x="4012692" y="1295023"/>
              <a:ext cx="1501139" cy="495300"/>
            </a:xfrm>
            <a:prstGeom prst="rect">
              <a:avLst/>
            </a:prstGeom>
            <a:blipFill>
              <a:blip r:embed="rId5" cstate="print"/>
              <a:stretch>
                <a:fillRect/>
              </a:stretch>
            </a:blipFill>
          </p:spPr>
          <p:txBody>
            <a:bodyPr wrap="square" lIns="0" tIns="0" rIns="0" bIns="0" rtlCol="0"/>
            <a:lstStyle/>
            <a:p>
              <a:endParaRPr/>
            </a:p>
          </p:txBody>
        </p:sp>
        <p:sp>
          <p:nvSpPr>
            <p:cNvPr id="21" name="object 21"/>
            <p:cNvSpPr/>
            <p:nvPr/>
          </p:nvSpPr>
          <p:spPr>
            <a:xfrm>
              <a:off x="4186428" y="1470284"/>
              <a:ext cx="198882" cy="133350"/>
            </a:xfrm>
            <a:prstGeom prst="rect">
              <a:avLst/>
            </a:prstGeom>
            <a:blipFill>
              <a:blip r:embed="rId14" cstate="print"/>
              <a:stretch>
                <a:fillRect/>
              </a:stretch>
            </a:blipFill>
          </p:spPr>
          <p:txBody>
            <a:bodyPr wrap="square" lIns="0" tIns="0" rIns="0" bIns="0" rtlCol="0"/>
            <a:lstStyle/>
            <a:p>
              <a:endParaRPr/>
            </a:p>
          </p:txBody>
        </p:sp>
        <p:sp>
          <p:nvSpPr>
            <p:cNvPr id="23" name="object 23"/>
            <p:cNvSpPr/>
            <p:nvPr/>
          </p:nvSpPr>
          <p:spPr>
            <a:xfrm>
              <a:off x="2066543" y="2054054"/>
              <a:ext cx="1676399" cy="670560"/>
            </a:xfrm>
            <a:prstGeom prst="rect">
              <a:avLst/>
            </a:prstGeom>
            <a:blipFill>
              <a:blip r:embed="rId4" cstate="print"/>
              <a:stretch>
                <a:fillRect/>
              </a:stretch>
            </a:blipFill>
          </p:spPr>
          <p:txBody>
            <a:bodyPr wrap="square" lIns="0" tIns="0" rIns="0" bIns="0" rtlCol="0"/>
            <a:lstStyle/>
            <a:p>
              <a:endParaRPr dirty="0"/>
            </a:p>
          </p:txBody>
        </p:sp>
        <p:sp>
          <p:nvSpPr>
            <p:cNvPr id="24" name="object 24"/>
            <p:cNvSpPr/>
            <p:nvPr/>
          </p:nvSpPr>
          <p:spPr>
            <a:xfrm>
              <a:off x="2154936" y="2139398"/>
              <a:ext cx="1501140" cy="496824"/>
            </a:xfrm>
            <a:prstGeom prst="rect">
              <a:avLst/>
            </a:prstGeom>
            <a:blipFill>
              <a:blip r:embed="rId5" cstate="print"/>
              <a:stretch>
                <a:fillRect/>
              </a:stretch>
            </a:blipFill>
          </p:spPr>
          <p:txBody>
            <a:bodyPr wrap="square" lIns="0" tIns="0" rIns="0" bIns="0" rtlCol="0"/>
            <a:lstStyle/>
            <a:p>
              <a:endParaRPr/>
            </a:p>
          </p:txBody>
        </p:sp>
        <p:sp>
          <p:nvSpPr>
            <p:cNvPr id="25" name="object 25"/>
            <p:cNvSpPr/>
            <p:nvPr/>
          </p:nvSpPr>
          <p:spPr>
            <a:xfrm>
              <a:off x="2328672" y="2316182"/>
              <a:ext cx="189737" cy="133350"/>
            </a:xfrm>
            <a:prstGeom prst="rect">
              <a:avLst/>
            </a:prstGeom>
            <a:blipFill>
              <a:blip r:embed="rId15" cstate="print"/>
              <a:stretch>
                <a:fillRect/>
              </a:stretch>
            </a:blipFill>
          </p:spPr>
          <p:txBody>
            <a:bodyPr wrap="square" lIns="0" tIns="0" rIns="0" bIns="0" rtlCol="0"/>
            <a:lstStyle/>
            <a:p>
              <a:endParaRPr/>
            </a:p>
          </p:txBody>
        </p:sp>
        <p:sp>
          <p:nvSpPr>
            <p:cNvPr id="26" name="object 26"/>
            <p:cNvSpPr/>
            <p:nvPr/>
          </p:nvSpPr>
          <p:spPr>
            <a:xfrm>
              <a:off x="4657343" y="1454630"/>
              <a:ext cx="515162" cy="164655"/>
            </a:xfrm>
            <a:prstGeom prst="rect">
              <a:avLst/>
            </a:prstGeom>
            <a:blipFill>
              <a:blip r:embed="rId16" cstate="print"/>
              <a:stretch>
                <a:fillRect/>
              </a:stretch>
            </a:blipFill>
          </p:spPr>
          <p:txBody>
            <a:bodyPr wrap="square" lIns="0" tIns="0" rIns="0" bIns="0" rtlCol="0"/>
            <a:lstStyle/>
            <a:p>
              <a:endParaRPr/>
            </a:p>
          </p:txBody>
        </p:sp>
        <p:sp>
          <p:nvSpPr>
            <p:cNvPr id="30" name="object 30"/>
            <p:cNvSpPr/>
            <p:nvPr/>
          </p:nvSpPr>
          <p:spPr>
            <a:xfrm>
              <a:off x="2798064" y="2303958"/>
              <a:ext cx="515162" cy="161607"/>
            </a:xfrm>
            <a:prstGeom prst="rect">
              <a:avLst/>
            </a:prstGeom>
            <a:blipFill>
              <a:blip r:embed="rId17" cstate="print"/>
              <a:stretch>
                <a:fillRect/>
              </a:stretch>
            </a:blipFill>
          </p:spPr>
          <p:txBody>
            <a:bodyPr wrap="square" lIns="0" tIns="0" rIns="0" bIns="0" rtlCol="0"/>
            <a:lstStyle/>
            <a:p>
              <a:endParaRPr/>
            </a:p>
          </p:txBody>
        </p:sp>
        <p:sp>
          <p:nvSpPr>
            <p:cNvPr id="32" name="object 32"/>
            <p:cNvSpPr/>
            <p:nvPr/>
          </p:nvSpPr>
          <p:spPr>
            <a:xfrm>
              <a:off x="0" y="965"/>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grpSp>
      <p:pic>
        <p:nvPicPr>
          <p:cNvPr id="34" name="图片 33"/>
          <p:cNvPicPr>
            <a:picLocks noChangeAspect="1"/>
          </p:cNvPicPr>
          <p:nvPr/>
        </p:nvPicPr>
        <p:blipFill rotWithShape="1">
          <a:blip r:embed="rId18">
            <a:extLst>
              <a:ext uri="{BEBA8EAE-BF5A-486C-A8C5-ECC9F3942E4B}">
                <a14:imgProps xmlns:a14="http://schemas.microsoft.com/office/drawing/2010/main">
                  <a14:imgLayer r:embed="rId19">
                    <a14:imgEffect>
                      <a14:backgroundRemoval t="84850" b="95400" l="25050" r="34400">
                        <a14:backgroundMark x1="33500" y1="92250" x2="33500" y2="92250"/>
                        <a14:backgroundMark x1="33500" y1="91750" x2="34050" y2="91650"/>
                        <a14:backgroundMark x1="33300" y1="91400" x2="34550" y2="91200"/>
                      </a14:backgroundRemoval>
                    </a14:imgEffect>
                  </a14:imgLayer>
                </a14:imgProps>
              </a:ext>
              <a:ext uri="{28A0092B-C50C-407E-A947-70E740481C1C}">
                <a14:useLocalDpi xmlns:a14="http://schemas.microsoft.com/office/drawing/2010/main" val="0"/>
              </a:ext>
            </a:extLst>
          </a:blip>
          <a:srcRect l="23887" t="85088" r="64878" b="3439"/>
          <a:stretch>
            <a:fillRect/>
          </a:stretch>
        </p:blipFill>
        <p:spPr>
          <a:xfrm>
            <a:off x="395744" y="1656299"/>
            <a:ext cx="990555" cy="101146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63D56E9E-5B18-D5F9-2D63-13A0969A9523}"/>
              </a:ext>
            </a:extLst>
          </p:cNvPr>
          <p:cNvSpPr txBox="1"/>
          <p:nvPr/>
        </p:nvSpPr>
        <p:spPr>
          <a:xfrm>
            <a:off x="2343150" y="631580"/>
            <a:ext cx="1552327" cy="439929"/>
          </a:xfrm>
          <a:prstGeom prst="rect">
            <a:avLst/>
          </a:prstGeom>
          <a:noFill/>
        </p:spPr>
        <p:txBody>
          <a:bodyPr wrap="square">
            <a:spAutoFit/>
          </a:bodyPr>
          <a:lstStyle/>
          <a:p>
            <a:pPr>
              <a:lnSpc>
                <a:spcPct val="150000"/>
              </a:lnSpc>
            </a:pPr>
            <a:r>
              <a:rPr lang="zh-CN" altLang="en-US" sz="800" b="1" dirty="0">
                <a:solidFill>
                  <a:schemeClr val="tx1"/>
                </a:solidFill>
                <a:latin typeface="微软雅黑" panose="020B0503020204020204" pitchFamily="34" charset="-122"/>
                <a:ea typeface="微软雅黑" panose="020B0503020204020204" pitchFamily="34" charset="-122"/>
              </a:rPr>
              <a:t>通用名</a:t>
            </a:r>
            <a:r>
              <a:rPr lang="zh-CN" altLang="en-US" sz="800" dirty="0">
                <a:solidFill>
                  <a:schemeClr val="tx1"/>
                </a:solidFill>
                <a:latin typeface="微软雅黑" panose="020B0503020204020204" pitchFamily="34" charset="-122"/>
                <a:ea typeface="微软雅黑" panose="020B0503020204020204" pitchFamily="34" charset="-122"/>
              </a:rPr>
              <a:t>：戊酸二氟可龙乳膏</a:t>
            </a:r>
            <a:endParaRPr lang="en-US" altLang="zh-CN" sz="8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800" b="1" dirty="0">
                <a:solidFill>
                  <a:schemeClr val="tx1"/>
                </a:solidFill>
                <a:latin typeface="微软雅黑" panose="020B0503020204020204" pitchFamily="34" charset="-122"/>
                <a:ea typeface="微软雅黑" panose="020B0503020204020204" pitchFamily="34" charset="-122"/>
              </a:rPr>
              <a:t>注册规格</a:t>
            </a:r>
            <a:r>
              <a:rPr lang="zh-CN" altLang="en-US" sz="800" dirty="0">
                <a:solidFill>
                  <a:schemeClr val="tx1"/>
                </a:solidFill>
                <a:latin typeface="微软雅黑" panose="020B0503020204020204" pitchFamily="34" charset="-122"/>
                <a:ea typeface="微软雅黑" panose="020B0503020204020204" pitchFamily="34" charset="-122"/>
              </a:rPr>
              <a:t>： </a:t>
            </a:r>
            <a:r>
              <a:rPr lang="en-US" altLang="zh-CN" sz="800" dirty="0">
                <a:solidFill>
                  <a:schemeClr val="tx1"/>
                </a:solidFill>
                <a:latin typeface="微软雅黑" panose="020B0503020204020204" pitchFamily="34" charset="-122"/>
                <a:ea typeface="微软雅黑" panose="020B0503020204020204" pitchFamily="34" charset="-122"/>
              </a:rPr>
              <a:t>10g:10mg</a:t>
            </a:r>
          </a:p>
        </p:txBody>
      </p:sp>
      <p:grpSp>
        <p:nvGrpSpPr>
          <p:cNvPr id="4" name="object 2">
            <a:extLst>
              <a:ext uri="{FF2B5EF4-FFF2-40B4-BE49-F238E27FC236}">
                <a16:creationId xmlns:a16="http://schemas.microsoft.com/office/drawing/2014/main" id="{426F0E14-72D9-C8F7-AC5C-259CED37F1BA}"/>
              </a:ext>
            </a:extLst>
          </p:cNvPr>
          <p:cNvGrpSpPr/>
          <p:nvPr/>
        </p:nvGrpSpPr>
        <p:grpSpPr>
          <a:xfrm>
            <a:off x="11055" y="-7101"/>
            <a:ext cx="5897880" cy="3316604"/>
            <a:chOff x="0" y="382"/>
            <a:chExt cx="5897880" cy="3316604"/>
          </a:xfrm>
        </p:grpSpPr>
        <p:sp>
          <p:nvSpPr>
            <p:cNvPr id="5" name="object 3">
              <a:extLst>
                <a:ext uri="{FF2B5EF4-FFF2-40B4-BE49-F238E27FC236}">
                  <a16:creationId xmlns:a16="http://schemas.microsoft.com/office/drawing/2014/main" id="{9325AA62-FEB1-0969-16A4-4F51877BB00C}"/>
                </a:ext>
              </a:extLst>
            </p:cNvPr>
            <p:cNvSpPr/>
            <p:nvPr/>
          </p:nvSpPr>
          <p:spPr>
            <a:xfrm>
              <a:off x="839724" y="828993"/>
              <a:ext cx="303339" cy="249999"/>
            </a:xfrm>
            <a:prstGeom prst="rect">
              <a:avLst/>
            </a:prstGeom>
            <a:blipFill>
              <a:blip r:embed="rId2" cstate="print"/>
              <a:stretch>
                <a:fillRect/>
              </a:stretch>
            </a:blipFill>
          </p:spPr>
          <p:txBody>
            <a:bodyPr wrap="square" lIns="0" tIns="0" rIns="0" bIns="0" rtlCol="0"/>
            <a:lstStyle/>
            <a:p>
              <a:endParaRPr/>
            </a:p>
          </p:txBody>
        </p:sp>
        <p:sp>
          <p:nvSpPr>
            <p:cNvPr id="6" name="object 4">
              <a:extLst>
                <a:ext uri="{FF2B5EF4-FFF2-40B4-BE49-F238E27FC236}">
                  <a16:creationId xmlns:a16="http://schemas.microsoft.com/office/drawing/2014/main" id="{B578A818-1E41-18B3-BBB6-29EF23A7579D}"/>
                </a:ext>
              </a:extLst>
            </p:cNvPr>
            <p:cNvSpPr/>
            <p:nvPr/>
          </p:nvSpPr>
          <p:spPr>
            <a:xfrm>
              <a:off x="768095" y="1528623"/>
              <a:ext cx="1194866" cy="187528"/>
            </a:xfrm>
            <a:prstGeom prst="rect">
              <a:avLst/>
            </a:prstGeom>
            <a:blipFill>
              <a:blip r:embed="rId3" cstate="print"/>
              <a:stretch>
                <a:fillRect/>
              </a:stretch>
            </a:blipFill>
          </p:spPr>
          <p:txBody>
            <a:bodyPr wrap="square" lIns="0" tIns="0" rIns="0" bIns="0" rtlCol="0"/>
            <a:lstStyle/>
            <a:p>
              <a:endParaRPr/>
            </a:p>
          </p:txBody>
        </p:sp>
        <p:sp>
          <p:nvSpPr>
            <p:cNvPr id="7" name="object 5">
              <a:extLst>
                <a:ext uri="{FF2B5EF4-FFF2-40B4-BE49-F238E27FC236}">
                  <a16:creationId xmlns:a16="http://schemas.microsoft.com/office/drawing/2014/main" id="{AE058A9A-C7E6-4F3B-D4B5-919579381233}"/>
                </a:ext>
              </a:extLst>
            </p:cNvPr>
            <p:cNvSpPr/>
            <p:nvPr/>
          </p:nvSpPr>
          <p:spPr>
            <a:xfrm>
              <a:off x="783336" y="1778509"/>
              <a:ext cx="758190" cy="83058"/>
            </a:xfrm>
            <a:prstGeom prst="rect">
              <a:avLst/>
            </a:prstGeom>
            <a:blipFill>
              <a:blip r:embed="rId4" cstate="print"/>
              <a:stretch>
                <a:fillRect/>
              </a:stretch>
            </a:blipFill>
          </p:spPr>
          <p:txBody>
            <a:bodyPr wrap="square" lIns="0" tIns="0" rIns="0" bIns="0" rtlCol="0"/>
            <a:lstStyle/>
            <a:p>
              <a:endParaRPr/>
            </a:p>
          </p:txBody>
        </p:sp>
        <p:sp>
          <p:nvSpPr>
            <p:cNvPr id="8" name="object 6">
              <a:extLst>
                <a:ext uri="{FF2B5EF4-FFF2-40B4-BE49-F238E27FC236}">
                  <a16:creationId xmlns:a16="http://schemas.microsoft.com/office/drawing/2014/main" id="{E1EC7072-53DE-36BC-ED09-D41D800ABF52}"/>
                </a:ext>
              </a:extLst>
            </p:cNvPr>
            <p:cNvSpPr/>
            <p:nvPr/>
          </p:nvSpPr>
          <p:spPr>
            <a:xfrm>
              <a:off x="725424" y="1988821"/>
              <a:ext cx="257556" cy="12191"/>
            </a:xfrm>
            <a:prstGeom prst="rect">
              <a:avLst/>
            </a:prstGeom>
            <a:blipFill>
              <a:blip r:embed="rId5" cstate="print"/>
              <a:stretch>
                <a:fillRect/>
              </a:stretch>
            </a:blipFill>
          </p:spPr>
          <p:txBody>
            <a:bodyPr wrap="square" lIns="0" tIns="0" rIns="0" bIns="0" rtlCol="0"/>
            <a:lstStyle/>
            <a:p>
              <a:endParaRPr/>
            </a:p>
          </p:txBody>
        </p:sp>
        <p:sp>
          <p:nvSpPr>
            <p:cNvPr id="9" name="object 10">
              <a:extLst>
                <a:ext uri="{FF2B5EF4-FFF2-40B4-BE49-F238E27FC236}">
                  <a16:creationId xmlns:a16="http://schemas.microsoft.com/office/drawing/2014/main" id="{3EE5AAAE-1EDA-A6CA-3BF2-90C5F16E0C8D}"/>
                </a:ext>
              </a:extLst>
            </p:cNvPr>
            <p:cNvSpPr/>
            <p:nvPr/>
          </p:nvSpPr>
          <p:spPr>
            <a:xfrm>
              <a:off x="0" y="382"/>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grpSp>
      <p:sp>
        <p:nvSpPr>
          <p:cNvPr id="11" name="文本框 10">
            <a:extLst>
              <a:ext uri="{FF2B5EF4-FFF2-40B4-BE49-F238E27FC236}">
                <a16:creationId xmlns:a16="http://schemas.microsoft.com/office/drawing/2014/main" id="{B5D732AF-CC83-1AAE-2190-168B0499E28C}"/>
              </a:ext>
            </a:extLst>
          </p:cNvPr>
          <p:cNvSpPr txBox="1"/>
          <p:nvPr/>
        </p:nvSpPr>
        <p:spPr>
          <a:xfrm>
            <a:off x="2343150" y="1006235"/>
            <a:ext cx="3505200" cy="255263"/>
          </a:xfrm>
          <a:prstGeom prst="rect">
            <a:avLst/>
          </a:prstGeom>
          <a:noFill/>
        </p:spPr>
        <p:txBody>
          <a:bodyPr wrap="square">
            <a:spAutoFit/>
          </a:bodyPr>
          <a:lstStyle>
            <a:defPPr>
              <a:defRPr lang="zh-CN"/>
            </a:defPPr>
            <a:lvl1pPr>
              <a:lnSpc>
                <a:spcPct val="150000"/>
              </a:lnSpc>
              <a:defRPr sz="800" b="1">
                <a:latin typeface="微软雅黑" panose="020B0503020204020204" pitchFamily="34" charset="-122"/>
                <a:ea typeface="微软雅黑" panose="020B0503020204020204" pitchFamily="34" charset="-122"/>
              </a:defRPr>
            </a:lvl1pPr>
          </a:lstStyle>
          <a:p>
            <a:r>
              <a:rPr lang="zh-CN" altLang="zh-CN" dirty="0"/>
              <a:t>说明书全部适应症</a:t>
            </a:r>
            <a:r>
              <a:rPr lang="zh-CN" altLang="en-US" dirty="0"/>
              <a:t>：</a:t>
            </a:r>
            <a:r>
              <a:rPr lang="zh-CN" altLang="en-US" b="0" dirty="0"/>
              <a:t>本品适用于成人亚急性或慢性期皮损的湿疹患者。</a:t>
            </a:r>
          </a:p>
        </p:txBody>
      </p:sp>
      <p:sp>
        <p:nvSpPr>
          <p:cNvPr id="12" name="文本框 11">
            <a:extLst>
              <a:ext uri="{FF2B5EF4-FFF2-40B4-BE49-F238E27FC236}">
                <a16:creationId xmlns:a16="http://schemas.microsoft.com/office/drawing/2014/main" id="{1CEBDA43-CB52-F61C-5C33-44B528863246}"/>
              </a:ext>
            </a:extLst>
          </p:cNvPr>
          <p:cNvSpPr txBox="1"/>
          <p:nvPr/>
        </p:nvSpPr>
        <p:spPr>
          <a:xfrm>
            <a:off x="2343150" y="1230989"/>
            <a:ext cx="3352800" cy="624595"/>
          </a:xfrm>
          <a:prstGeom prst="rect">
            <a:avLst/>
          </a:prstGeom>
          <a:noFill/>
        </p:spPr>
        <p:txBody>
          <a:bodyPr wrap="square">
            <a:spAutoFit/>
          </a:bodyPr>
          <a:lstStyle>
            <a:defPPr>
              <a:defRPr lang="zh-CN"/>
            </a:defPPr>
            <a:lvl1pPr>
              <a:lnSpc>
                <a:spcPct val="150000"/>
              </a:lnSpc>
              <a:defRPr sz="800" b="1">
                <a:latin typeface="微软雅黑" panose="020B0503020204020204" pitchFamily="34" charset="-122"/>
                <a:ea typeface="微软雅黑" panose="020B0503020204020204" pitchFamily="34" charset="-122"/>
              </a:defRPr>
            </a:lvl1pPr>
          </a:lstStyle>
          <a:p>
            <a:r>
              <a:rPr lang="zh-CN" altLang="en-US" dirty="0"/>
              <a:t>说明书用法用量：</a:t>
            </a:r>
            <a:r>
              <a:rPr lang="zh-CN" altLang="en-US" b="0" dirty="0"/>
              <a:t>根据皮损状况，将适量本品以薄层涂于患处，每天 </a:t>
            </a:r>
            <a:r>
              <a:rPr lang="en-US" altLang="zh-CN" b="0" dirty="0"/>
              <a:t>2-3</a:t>
            </a:r>
            <a:r>
              <a:rPr lang="zh-CN" altLang="en-US" b="0" dirty="0"/>
              <a:t>次，或遵医嘱。病情改善之后，每天只需使用一次即可。持续治疗时间不得超出 </a:t>
            </a:r>
            <a:r>
              <a:rPr lang="en-US" altLang="zh-CN" b="0" dirty="0"/>
              <a:t>3 </a:t>
            </a:r>
            <a:r>
              <a:rPr lang="zh-CN" altLang="en-US" b="0" dirty="0"/>
              <a:t>周。</a:t>
            </a:r>
          </a:p>
        </p:txBody>
      </p:sp>
      <p:sp>
        <p:nvSpPr>
          <p:cNvPr id="14" name="文本框 13">
            <a:extLst>
              <a:ext uri="{FF2B5EF4-FFF2-40B4-BE49-F238E27FC236}">
                <a16:creationId xmlns:a16="http://schemas.microsoft.com/office/drawing/2014/main" id="{0FBCE8AD-313E-500A-711C-640C6BD4A450}"/>
              </a:ext>
            </a:extLst>
          </p:cNvPr>
          <p:cNvSpPr txBox="1"/>
          <p:nvPr/>
        </p:nvSpPr>
        <p:spPr>
          <a:xfrm>
            <a:off x="2343150" y="1815062"/>
            <a:ext cx="2962430" cy="255263"/>
          </a:xfrm>
          <a:prstGeom prst="rect">
            <a:avLst/>
          </a:prstGeom>
          <a:noFill/>
        </p:spPr>
        <p:txBody>
          <a:bodyPr wrap="square">
            <a:spAutoFit/>
          </a:bodyPr>
          <a:lstStyle>
            <a:defPPr>
              <a:defRPr lang="zh-CN"/>
            </a:defPPr>
            <a:lvl1pPr>
              <a:lnSpc>
                <a:spcPct val="150000"/>
              </a:lnSpc>
              <a:defRPr sz="800" b="1">
                <a:latin typeface="微软雅黑" panose="020B0503020204020204" pitchFamily="34" charset="-122"/>
                <a:ea typeface="微软雅黑" panose="020B0503020204020204" pitchFamily="34" charset="-122"/>
              </a:defRPr>
            </a:lvl1pPr>
          </a:lstStyle>
          <a:p>
            <a:r>
              <a:rPr lang="zh-CN" altLang="zh-CN" dirty="0"/>
              <a:t>中国大陆首次上市时间</a:t>
            </a:r>
            <a:r>
              <a:rPr lang="zh-CN" altLang="en-US" dirty="0"/>
              <a:t>：</a:t>
            </a:r>
            <a:r>
              <a:rPr lang="en-US" altLang="zh-CN" b="0" dirty="0"/>
              <a:t>2023-4-28</a:t>
            </a:r>
            <a:r>
              <a:rPr lang="zh-CN" altLang="zh-CN" b="0" dirty="0"/>
              <a:t> </a:t>
            </a:r>
            <a:endParaRPr lang="zh-CN" altLang="en-US" b="0" dirty="0"/>
          </a:p>
        </p:txBody>
      </p:sp>
      <p:sp>
        <p:nvSpPr>
          <p:cNvPr id="16" name="文本框 15">
            <a:extLst>
              <a:ext uri="{FF2B5EF4-FFF2-40B4-BE49-F238E27FC236}">
                <a16:creationId xmlns:a16="http://schemas.microsoft.com/office/drawing/2014/main" id="{A2DD967A-5287-09F6-6946-57B227843241}"/>
              </a:ext>
            </a:extLst>
          </p:cNvPr>
          <p:cNvSpPr txBox="1"/>
          <p:nvPr/>
        </p:nvSpPr>
        <p:spPr>
          <a:xfrm>
            <a:off x="2343150" y="2034844"/>
            <a:ext cx="2962430" cy="255263"/>
          </a:xfrm>
          <a:prstGeom prst="rect">
            <a:avLst/>
          </a:prstGeom>
          <a:noFill/>
        </p:spPr>
        <p:txBody>
          <a:bodyPr wrap="square">
            <a:spAutoFit/>
          </a:bodyPr>
          <a:lstStyle>
            <a:defPPr>
              <a:defRPr lang="zh-CN"/>
            </a:defPPr>
            <a:lvl1pPr>
              <a:lnSpc>
                <a:spcPct val="150000"/>
              </a:lnSpc>
              <a:defRPr sz="800" b="1">
                <a:latin typeface="微软雅黑" panose="020B0503020204020204" pitchFamily="34" charset="-122"/>
                <a:ea typeface="微软雅黑" panose="020B0503020204020204" pitchFamily="34" charset="-122"/>
              </a:defRPr>
            </a:lvl1pPr>
          </a:lstStyle>
          <a:p>
            <a:r>
              <a:rPr lang="zh-CN" altLang="en-US" dirty="0"/>
              <a:t>目前大陆地区同通用名药品的上市情况：</a:t>
            </a:r>
            <a:r>
              <a:rPr lang="zh-CN" altLang="en-US" b="0" dirty="0"/>
              <a:t>独家产品</a:t>
            </a:r>
          </a:p>
        </p:txBody>
      </p:sp>
      <p:sp>
        <p:nvSpPr>
          <p:cNvPr id="18" name="文本框 17">
            <a:extLst>
              <a:ext uri="{FF2B5EF4-FFF2-40B4-BE49-F238E27FC236}">
                <a16:creationId xmlns:a16="http://schemas.microsoft.com/office/drawing/2014/main" id="{688C8A61-698B-3C97-3076-3E953230751C}"/>
              </a:ext>
            </a:extLst>
          </p:cNvPr>
          <p:cNvSpPr txBox="1"/>
          <p:nvPr/>
        </p:nvSpPr>
        <p:spPr>
          <a:xfrm>
            <a:off x="2343150" y="2252794"/>
            <a:ext cx="2962430" cy="255263"/>
          </a:xfrm>
          <a:prstGeom prst="rect">
            <a:avLst/>
          </a:prstGeom>
          <a:noFill/>
        </p:spPr>
        <p:txBody>
          <a:bodyPr wrap="square">
            <a:spAutoFit/>
          </a:bodyPr>
          <a:lstStyle>
            <a:defPPr>
              <a:defRPr lang="zh-CN"/>
            </a:defPPr>
            <a:lvl1pPr>
              <a:lnSpc>
                <a:spcPct val="150000"/>
              </a:lnSpc>
              <a:defRPr sz="800" b="1">
                <a:latin typeface="微软雅黑" panose="020B0503020204020204" pitchFamily="34" charset="-122"/>
                <a:ea typeface="微软雅黑" panose="020B0503020204020204" pitchFamily="34" charset="-122"/>
              </a:defRPr>
            </a:lvl1pPr>
          </a:lstStyle>
          <a:p>
            <a:r>
              <a:rPr lang="zh-CN" altLang="en-US" dirty="0"/>
              <a:t>全球首个上市国家</a:t>
            </a:r>
            <a:r>
              <a:rPr lang="en-US" altLang="zh-CN" dirty="0"/>
              <a:t>/ </a:t>
            </a:r>
            <a:r>
              <a:rPr lang="zh-CN" altLang="en-US" dirty="0"/>
              <a:t>地区及上市时间：</a:t>
            </a:r>
            <a:r>
              <a:rPr lang="zh-CN" altLang="en-US" b="0" dirty="0"/>
              <a:t>德国，</a:t>
            </a:r>
            <a:r>
              <a:rPr lang="en-US" altLang="zh-CN" b="0" dirty="0"/>
              <a:t>1976</a:t>
            </a:r>
            <a:r>
              <a:rPr lang="zh-CN" altLang="en-US" b="0" dirty="0"/>
              <a:t>年</a:t>
            </a:r>
          </a:p>
        </p:txBody>
      </p:sp>
      <p:sp>
        <p:nvSpPr>
          <p:cNvPr id="20" name="文本框 19">
            <a:extLst>
              <a:ext uri="{FF2B5EF4-FFF2-40B4-BE49-F238E27FC236}">
                <a16:creationId xmlns:a16="http://schemas.microsoft.com/office/drawing/2014/main" id="{22CA58A6-1B68-3754-B209-FB78CC9533B1}"/>
              </a:ext>
            </a:extLst>
          </p:cNvPr>
          <p:cNvSpPr txBox="1"/>
          <p:nvPr/>
        </p:nvSpPr>
        <p:spPr>
          <a:xfrm>
            <a:off x="2343150" y="2472062"/>
            <a:ext cx="2962430" cy="255263"/>
          </a:xfrm>
          <a:prstGeom prst="rect">
            <a:avLst/>
          </a:prstGeom>
          <a:noFill/>
        </p:spPr>
        <p:txBody>
          <a:bodyPr wrap="square">
            <a:spAutoFit/>
          </a:bodyPr>
          <a:lstStyle>
            <a:defPPr>
              <a:defRPr lang="zh-CN"/>
            </a:defPPr>
            <a:lvl1pPr>
              <a:lnSpc>
                <a:spcPct val="150000"/>
              </a:lnSpc>
              <a:defRPr sz="800" b="1">
                <a:latin typeface="微软雅黑" panose="020B0503020204020204" pitchFamily="34" charset="-122"/>
                <a:ea typeface="微软雅黑" panose="020B0503020204020204" pitchFamily="34" charset="-122"/>
              </a:defRPr>
            </a:lvl1pPr>
          </a:lstStyle>
          <a:p>
            <a:r>
              <a:rPr lang="zh-CN" altLang="zh-CN" dirty="0"/>
              <a:t>是否为</a:t>
            </a:r>
            <a:r>
              <a:rPr lang="en-US" altLang="zh-CN" dirty="0"/>
              <a:t>OTC </a:t>
            </a:r>
            <a:r>
              <a:rPr lang="zh-CN" altLang="zh-CN" dirty="0"/>
              <a:t>药品</a:t>
            </a:r>
            <a:r>
              <a:rPr lang="zh-CN" altLang="en-US" dirty="0"/>
              <a:t>：</a:t>
            </a:r>
            <a:r>
              <a:rPr lang="zh-CN" altLang="en-US" b="0" dirty="0"/>
              <a:t>否</a:t>
            </a:r>
          </a:p>
        </p:txBody>
      </p:sp>
      <p:sp>
        <p:nvSpPr>
          <p:cNvPr id="15" name="文本框 14">
            <a:extLst>
              <a:ext uri="{FF2B5EF4-FFF2-40B4-BE49-F238E27FC236}">
                <a16:creationId xmlns:a16="http://schemas.microsoft.com/office/drawing/2014/main" id="{C957512F-5A12-65CA-DC7B-6CC79FFCBF51}"/>
              </a:ext>
            </a:extLst>
          </p:cNvPr>
          <p:cNvSpPr txBox="1"/>
          <p:nvPr/>
        </p:nvSpPr>
        <p:spPr>
          <a:xfrm>
            <a:off x="209550" y="2909280"/>
            <a:ext cx="2960752" cy="153888"/>
          </a:xfrm>
          <a:prstGeom prst="rect">
            <a:avLst/>
          </a:prstGeom>
          <a:noFill/>
        </p:spPr>
        <p:txBody>
          <a:bodyPr wrap="square">
            <a:spAutoFit/>
          </a:bodyPr>
          <a:lstStyle/>
          <a:p>
            <a:r>
              <a:rPr lang="en-US" altLang="zh-CN" sz="400" dirty="0">
                <a:latin typeface="微软雅黑" panose="020B0503020204020204" pitchFamily="34" charset="-122"/>
                <a:ea typeface="微软雅黑" panose="020B0503020204020204" pitchFamily="34" charset="-122"/>
              </a:rPr>
              <a:t>1</a:t>
            </a:r>
            <a:r>
              <a:rPr lang="zh-CN" altLang="en-US" sz="400" dirty="0">
                <a:latin typeface="微软雅黑" panose="020B0503020204020204" pitchFamily="34" charset="-122"/>
                <a:ea typeface="微软雅黑" panose="020B0503020204020204" pitchFamily="34" charset="-122"/>
              </a:rPr>
              <a:t>、戊酸二氟可龙乳膏说明书</a:t>
            </a:r>
          </a:p>
        </p:txBody>
      </p:sp>
    </p:spTree>
    <p:extLst>
      <p:ext uri="{BB962C8B-B14F-4D97-AF65-F5344CB8AC3E}">
        <p14:creationId xmlns:p14="http://schemas.microsoft.com/office/powerpoint/2010/main" val="4180536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a:extLst>
              <a:ext uri="{FF2B5EF4-FFF2-40B4-BE49-F238E27FC236}">
                <a16:creationId xmlns:a16="http://schemas.microsoft.com/office/drawing/2014/main" id="{94A4CEE9-3D7E-CDCD-617B-EC18EFB3BF13}"/>
              </a:ext>
            </a:extLst>
          </p:cNvPr>
          <p:cNvGrpSpPr/>
          <p:nvPr/>
        </p:nvGrpSpPr>
        <p:grpSpPr>
          <a:xfrm>
            <a:off x="11055" y="-7101"/>
            <a:ext cx="5897880" cy="3316604"/>
            <a:chOff x="0" y="382"/>
            <a:chExt cx="5897880" cy="3316604"/>
          </a:xfrm>
        </p:grpSpPr>
        <p:sp>
          <p:nvSpPr>
            <p:cNvPr id="3" name="object 3">
              <a:extLst>
                <a:ext uri="{FF2B5EF4-FFF2-40B4-BE49-F238E27FC236}">
                  <a16:creationId xmlns:a16="http://schemas.microsoft.com/office/drawing/2014/main" id="{7CDA63CD-2A6C-D6C8-44A4-8944FA7B7836}"/>
                </a:ext>
              </a:extLst>
            </p:cNvPr>
            <p:cNvSpPr/>
            <p:nvPr/>
          </p:nvSpPr>
          <p:spPr>
            <a:xfrm>
              <a:off x="839724" y="828993"/>
              <a:ext cx="303339" cy="249999"/>
            </a:xfrm>
            <a:prstGeom prst="rect">
              <a:avLst/>
            </a:prstGeom>
            <a:blipFill>
              <a:blip r:embed="rId2" cstate="print"/>
              <a:stretch>
                <a:fillRect/>
              </a:stretch>
            </a:blipFill>
          </p:spPr>
          <p:txBody>
            <a:bodyPr wrap="square" lIns="0" tIns="0" rIns="0" bIns="0" rtlCol="0"/>
            <a:lstStyle/>
            <a:p>
              <a:endParaRPr/>
            </a:p>
          </p:txBody>
        </p:sp>
        <p:sp>
          <p:nvSpPr>
            <p:cNvPr id="4" name="object 4">
              <a:extLst>
                <a:ext uri="{FF2B5EF4-FFF2-40B4-BE49-F238E27FC236}">
                  <a16:creationId xmlns:a16="http://schemas.microsoft.com/office/drawing/2014/main" id="{B2283C77-0FA4-9972-9D60-7959C1CFDC24}"/>
                </a:ext>
              </a:extLst>
            </p:cNvPr>
            <p:cNvSpPr/>
            <p:nvPr/>
          </p:nvSpPr>
          <p:spPr>
            <a:xfrm>
              <a:off x="768095" y="1528623"/>
              <a:ext cx="1194866" cy="187528"/>
            </a:xfrm>
            <a:prstGeom prst="rect">
              <a:avLst/>
            </a:prstGeom>
            <a:blipFill>
              <a:blip r:embed="rId3" cstate="print"/>
              <a:stretch>
                <a:fillRect/>
              </a:stretch>
            </a:blipFill>
          </p:spPr>
          <p:txBody>
            <a:bodyPr wrap="square" lIns="0" tIns="0" rIns="0" bIns="0" rtlCol="0"/>
            <a:lstStyle/>
            <a:p>
              <a:endParaRPr/>
            </a:p>
          </p:txBody>
        </p:sp>
        <p:sp>
          <p:nvSpPr>
            <p:cNvPr id="5" name="object 5">
              <a:extLst>
                <a:ext uri="{FF2B5EF4-FFF2-40B4-BE49-F238E27FC236}">
                  <a16:creationId xmlns:a16="http://schemas.microsoft.com/office/drawing/2014/main" id="{45B74934-0985-0ECA-ACF8-C9060F256BEC}"/>
                </a:ext>
              </a:extLst>
            </p:cNvPr>
            <p:cNvSpPr/>
            <p:nvPr/>
          </p:nvSpPr>
          <p:spPr>
            <a:xfrm>
              <a:off x="783336" y="1778509"/>
              <a:ext cx="758190" cy="83058"/>
            </a:xfrm>
            <a:prstGeom prst="rect">
              <a:avLst/>
            </a:prstGeom>
            <a:blipFill>
              <a:blip r:embed="rId4" cstate="print"/>
              <a:stretch>
                <a:fillRect/>
              </a:stretch>
            </a:blipFill>
          </p:spPr>
          <p:txBody>
            <a:bodyPr wrap="square" lIns="0" tIns="0" rIns="0" bIns="0" rtlCol="0"/>
            <a:lstStyle/>
            <a:p>
              <a:endParaRPr/>
            </a:p>
          </p:txBody>
        </p:sp>
        <p:sp>
          <p:nvSpPr>
            <p:cNvPr id="6" name="object 6">
              <a:extLst>
                <a:ext uri="{FF2B5EF4-FFF2-40B4-BE49-F238E27FC236}">
                  <a16:creationId xmlns:a16="http://schemas.microsoft.com/office/drawing/2014/main" id="{F324673C-6C0A-1E3F-48CA-24626D268646}"/>
                </a:ext>
              </a:extLst>
            </p:cNvPr>
            <p:cNvSpPr/>
            <p:nvPr/>
          </p:nvSpPr>
          <p:spPr>
            <a:xfrm>
              <a:off x="725424" y="1988821"/>
              <a:ext cx="257556" cy="12191"/>
            </a:xfrm>
            <a:prstGeom prst="rect">
              <a:avLst/>
            </a:prstGeom>
            <a:blipFill>
              <a:blip r:embed="rId5" cstate="print"/>
              <a:stretch>
                <a:fillRect/>
              </a:stretch>
            </a:blipFill>
          </p:spPr>
          <p:txBody>
            <a:bodyPr wrap="square" lIns="0" tIns="0" rIns="0" bIns="0" rtlCol="0"/>
            <a:lstStyle/>
            <a:p>
              <a:endParaRPr/>
            </a:p>
          </p:txBody>
        </p:sp>
        <p:sp>
          <p:nvSpPr>
            <p:cNvPr id="7" name="object 10">
              <a:extLst>
                <a:ext uri="{FF2B5EF4-FFF2-40B4-BE49-F238E27FC236}">
                  <a16:creationId xmlns:a16="http://schemas.microsoft.com/office/drawing/2014/main" id="{1BAC9FB8-C4E9-B1D9-8A85-0D70B7483987}"/>
                </a:ext>
              </a:extLst>
            </p:cNvPr>
            <p:cNvSpPr/>
            <p:nvPr/>
          </p:nvSpPr>
          <p:spPr>
            <a:xfrm>
              <a:off x="0" y="382"/>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grpSp>
      <p:sp>
        <p:nvSpPr>
          <p:cNvPr id="9" name="文本框 8">
            <a:extLst>
              <a:ext uri="{FF2B5EF4-FFF2-40B4-BE49-F238E27FC236}">
                <a16:creationId xmlns:a16="http://schemas.microsoft.com/office/drawing/2014/main" id="{7A77FA5E-5546-BDB0-4310-D007B5354A6C}"/>
              </a:ext>
            </a:extLst>
          </p:cNvPr>
          <p:cNvSpPr txBox="1"/>
          <p:nvPr/>
        </p:nvSpPr>
        <p:spPr>
          <a:xfrm>
            <a:off x="2188875" y="487578"/>
            <a:ext cx="3105650" cy="255263"/>
          </a:xfrm>
          <a:prstGeom prst="rect">
            <a:avLst/>
          </a:prstGeom>
          <a:noFill/>
        </p:spPr>
        <p:txBody>
          <a:bodyPr wrap="square">
            <a:spAutoFit/>
          </a:bodyPr>
          <a:lstStyle>
            <a:defPPr>
              <a:defRPr lang="zh-CN"/>
            </a:defPPr>
            <a:lvl1pPr>
              <a:lnSpc>
                <a:spcPct val="150000"/>
              </a:lnSpc>
              <a:defRPr sz="800" b="1">
                <a:latin typeface="微软雅黑" panose="020B0503020204020204" pitchFamily="34" charset="-122"/>
                <a:ea typeface="微软雅黑" panose="020B0503020204020204" pitchFamily="34" charset="-122"/>
              </a:defRPr>
            </a:lvl1pPr>
          </a:lstStyle>
          <a:p>
            <a:r>
              <a:rPr lang="zh-CN" altLang="en-US" dirty="0"/>
              <a:t>参照药品建议：丙酸氟替卡松</a:t>
            </a:r>
          </a:p>
        </p:txBody>
      </p:sp>
      <p:sp>
        <p:nvSpPr>
          <p:cNvPr id="11" name="文本框 10">
            <a:extLst>
              <a:ext uri="{FF2B5EF4-FFF2-40B4-BE49-F238E27FC236}">
                <a16:creationId xmlns:a16="http://schemas.microsoft.com/office/drawing/2014/main" id="{2A4A482D-B186-0C03-FF6B-789D22797280}"/>
              </a:ext>
            </a:extLst>
          </p:cNvPr>
          <p:cNvSpPr txBox="1"/>
          <p:nvPr/>
        </p:nvSpPr>
        <p:spPr>
          <a:xfrm>
            <a:off x="2190750" y="742815"/>
            <a:ext cx="3703693" cy="809261"/>
          </a:xfrm>
          <a:prstGeom prst="rect">
            <a:avLst/>
          </a:prstGeom>
          <a:noFill/>
        </p:spPr>
        <p:txBody>
          <a:bodyPr wrap="square">
            <a:spAutoFit/>
          </a:bodyPr>
          <a:lstStyle>
            <a:defPPr>
              <a:defRPr lang="zh-CN"/>
            </a:defPPr>
            <a:lvl1pPr>
              <a:lnSpc>
                <a:spcPct val="150000"/>
              </a:lnSpc>
              <a:defRPr sz="800" b="1">
                <a:latin typeface="微软雅黑" panose="020B0503020204020204" pitchFamily="34" charset="-122"/>
                <a:ea typeface="微软雅黑" panose="020B0503020204020204" pitchFamily="34" charset="-122"/>
              </a:defRPr>
            </a:lvl1pPr>
          </a:lstStyle>
          <a:p>
            <a:r>
              <a:rPr lang="zh-CN" altLang="en-US" dirty="0"/>
              <a:t>与参照药品或已上市的同类药品相比的优势和不足：</a:t>
            </a:r>
            <a:endParaRPr lang="en-US" altLang="zh-CN" dirty="0"/>
          </a:p>
          <a:p>
            <a:pPr marL="228600" indent="-228600">
              <a:buFont typeface="+mj-ea"/>
              <a:buAutoNum type="circleNumDbPlain"/>
            </a:pPr>
            <a:r>
              <a:rPr lang="zh-CN" altLang="en-US" dirty="0">
                <a:solidFill>
                  <a:srgbClr val="FF0000"/>
                </a:solidFill>
              </a:rPr>
              <a:t>疗效强于已上市外用激素</a:t>
            </a:r>
            <a:r>
              <a:rPr lang="zh-CN" altLang="en-US" b="0" dirty="0">
                <a:solidFill>
                  <a:schemeClr val="tx1"/>
                </a:solidFill>
              </a:rPr>
              <a:t>，例如：丙酸氟替卡松乳膏、丁酸氯倍他松乳膏</a:t>
            </a:r>
            <a:endParaRPr lang="en-US" altLang="zh-CN" b="0" dirty="0">
              <a:solidFill>
                <a:schemeClr val="tx1"/>
              </a:solidFill>
            </a:endParaRPr>
          </a:p>
          <a:p>
            <a:pPr marL="228600" indent="-228600">
              <a:buFont typeface="+mj-ea"/>
              <a:buAutoNum type="circleNumDbPlain"/>
            </a:pPr>
            <a:r>
              <a:rPr lang="zh-CN" altLang="en-US" dirty="0">
                <a:solidFill>
                  <a:srgbClr val="FF0000"/>
                </a:solidFill>
              </a:rPr>
              <a:t>耐受性好</a:t>
            </a:r>
            <a:r>
              <a:rPr lang="zh-CN" altLang="en-US" b="0" dirty="0"/>
              <a:t>，对应用过其他激素有</a:t>
            </a:r>
            <a:r>
              <a:rPr lang="zh-CN" altLang="en-US" b="0" dirty="0">
                <a:solidFill>
                  <a:schemeClr val="tx1"/>
                </a:solidFill>
              </a:rPr>
              <a:t>耐药性</a:t>
            </a:r>
            <a:r>
              <a:rPr lang="zh-CN" altLang="en-US" b="0" dirty="0"/>
              <a:t>的患者仍然有效</a:t>
            </a:r>
            <a:endParaRPr lang="en-US" altLang="zh-CN" b="0" dirty="0"/>
          </a:p>
          <a:p>
            <a:pPr marL="228600" indent="-228600">
              <a:buFont typeface="+mj-ea"/>
              <a:buAutoNum type="circleNumDbPlain"/>
            </a:pPr>
            <a:r>
              <a:rPr lang="zh-CN" altLang="en-US" b="0" dirty="0">
                <a:solidFill>
                  <a:schemeClr val="tx1"/>
                </a:solidFill>
              </a:rPr>
              <a:t>药代动力学试验证明全身</a:t>
            </a:r>
            <a:r>
              <a:rPr lang="zh-CN" altLang="en-US" dirty="0">
                <a:solidFill>
                  <a:srgbClr val="FF0000"/>
                </a:solidFill>
              </a:rPr>
              <a:t>几乎无吸收</a:t>
            </a:r>
            <a:r>
              <a:rPr lang="zh-CN" altLang="en-US" b="0" dirty="0">
                <a:solidFill>
                  <a:schemeClr val="tx1"/>
                </a:solidFill>
              </a:rPr>
              <a:t>，全身安全性良好。</a:t>
            </a:r>
          </a:p>
        </p:txBody>
      </p:sp>
      <p:sp>
        <p:nvSpPr>
          <p:cNvPr id="12" name="文本框 11">
            <a:extLst>
              <a:ext uri="{FF2B5EF4-FFF2-40B4-BE49-F238E27FC236}">
                <a16:creationId xmlns:a16="http://schemas.microsoft.com/office/drawing/2014/main" id="{2257E1C8-6B9A-56E1-79C1-DEE37456AC5B}"/>
              </a:ext>
            </a:extLst>
          </p:cNvPr>
          <p:cNvSpPr txBox="1"/>
          <p:nvPr/>
        </p:nvSpPr>
        <p:spPr>
          <a:xfrm>
            <a:off x="2188875" y="1542957"/>
            <a:ext cx="3707443" cy="1308050"/>
          </a:xfrm>
          <a:prstGeom prst="rect">
            <a:avLst/>
          </a:prstGeom>
          <a:noFill/>
        </p:spPr>
        <p:txBody>
          <a:bodyPr wrap="square">
            <a:spAutoFit/>
          </a:bodyPr>
          <a:lstStyle>
            <a:defPPr>
              <a:defRPr lang="zh-CN"/>
            </a:defPPr>
            <a:lvl1pPr>
              <a:lnSpc>
                <a:spcPct val="150000"/>
              </a:lnSpc>
              <a:defRPr sz="800" b="1">
                <a:latin typeface="微软雅黑" panose="020B0503020204020204" pitchFamily="34" charset="-122"/>
                <a:ea typeface="微软雅黑" panose="020B0503020204020204" pitchFamily="34" charset="-122"/>
              </a:defRPr>
            </a:lvl1pPr>
          </a:lstStyle>
          <a:p>
            <a:pPr>
              <a:lnSpc>
                <a:spcPct val="100000"/>
              </a:lnSpc>
              <a:spcAft>
                <a:spcPts val="600"/>
              </a:spcAft>
            </a:pPr>
            <a:r>
              <a:rPr lang="zh-CN" altLang="en-US" dirty="0"/>
              <a:t>所治疗疾病基本情况、弥补未满足的治疗需求情况：</a:t>
            </a:r>
            <a:endParaRPr lang="en-US" altLang="zh-CN" dirty="0"/>
          </a:p>
          <a:p>
            <a:pPr>
              <a:lnSpc>
                <a:spcPct val="100000"/>
              </a:lnSpc>
              <a:spcAft>
                <a:spcPts val="600"/>
              </a:spcAft>
            </a:pPr>
            <a:r>
              <a:rPr lang="zh-CN" altLang="en-US" b="0" dirty="0">
                <a:solidFill>
                  <a:schemeClr val="tx1"/>
                </a:solidFill>
              </a:rPr>
              <a:t>湿疹包含特应性皮炎、接触性皮炎、脂溢性皮炎等疾病</a:t>
            </a:r>
            <a:r>
              <a:rPr lang="zh-CN" altLang="en-US" b="0" dirty="0"/>
              <a:t>。 湿疹的病因包括免疫功能异常以及遗传性或获得性皮肤屏障功能障碍。</a:t>
            </a:r>
            <a:endParaRPr lang="en-US" altLang="zh-CN" b="0" dirty="0"/>
          </a:p>
          <a:p>
            <a:pPr>
              <a:lnSpc>
                <a:spcPct val="100000"/>
              </a:lnSpc>
              <a:spcAft>
                <a:spcPts val="600"/>
              </a:spcAft>
            </a:pPr>
            <a:r>
              <a:rPr lang="zh-CN" altLang="en-US" b="0" dirty="0">
                <a:solidFill>
                  <a:schemeClr val="tx1"/>
                </a:solidFill>
              </a:rPr>
              <a:t>目录中的外用激素均已在国内上市</a:t>
            </a:r>
            <a:r>
              <a:rPr lang="en-US" altLang="zh-CN" b="0" dirty="0">
                <a:solidFill>
                  <a:schemeClr val="tx1"/>
                </a:solidFill>
              </a:rPr>
              <a:t>20</a:t>
            </a:r>
            <a:r>
              <a:rPr lang="zh-CN" altLang="en-US" b="0" dirty="0">
                <a:solidFill>
                  <a:schemeClr val="tx1"/>
                </a:solidFill>
              </a:rPr>
              <a:t>年以上，易产生耐药性。而</a:t>
            </a:r>
            <a:r>
              <a:rPr lang="zh-CN" altLang="zh-CN" b="0" kern="100" dirty="0">
                <a:solidFill>
                  <a:schemeClr val="tx1"/>
                </a:solidFill>
                <a:effectLst/>
                <a:cs typeface="Times New Roman" panose="02020603050405020304" pitchFamily="18" charset="0"/>
                <a:sym typeface="+mn-ea"/>
              </a:rPr>
              <a:t>本品</a:t>
            </a:r>
            <a:r>
              <a:rPr lang="zh-CN" altLang="en-US" b="0" kern="100" dirty="0">
                <a:solidFill>
                  <a:schemeClr val="tx1"/>
                </a:solidFill>
                <a:cs typeface="Times New Roman" panose="02020603050405020304" pitchFamily="18" charset="0"/>
                <a:sym typeface="+mn-ea"/>
              </a:rPr>
              <a:t>来源于（肾上腺）</a:t>
            </a:r>
            <a:r>
              <a:rPr lang="zh-CN" altLang="en-US" kern="100" dirty="0">
                <a:solidFill>
                  <a:srgbClr val="FF0000"/>
                </a:solidFill>
                <a:cs typeface="Times New Roman" panose="02020603050405020304" pitchFamily="18" charset="0"/>
                <a:sym typeface="+mn-ea"/>
              </a:rPr>
              <a:t>皮质酮</a:t>
            </a:r>
            <a:r>
              <a:rPr lang="zh-CN" altLang="en-US" b="0" kern="100" dirty="0">
                <a:solidFill>
                  <a:schemeClr val="tx1"/>
                </a:solidFill>
                <a:cs typeface="Times New Roman" panose="02020603050405020304" pitchFamily="18" charset="0"/>
                <a:sym typeface="+mn-ea"/>
              </a:rPr>
              <a:t>，其他外用激素来源于</a:t>
            </a:r>
            <a:r>
              <a:rPr lang="zh-CN" altLang="en-US" kern="100" dirty="0">
                <a:solidFill>
                  <a:srgbClr val="FF0000"/>
                </a:solidFill>
                <a:cs typeface="Times New Roman" panose="02020603050405020304" pitchFamily="18" charset="0"/>
                <a:sym typeface="+mn-ea"/>
              </a:rPr>
              <a:t>泼尼松龙</a:t>
            </a:r>
            <a:r>
              <a:rPr lang="zh-CN" altLang="en-US" b="0" kern="100" dirty="0">
                <a:solidFill>
                  <a:schemeClr val="tx1"/>
                </a:solidFill>
                <a:cs typeface="Times New Roman" panose="02020603050405020304" pitchFamily="18" charset="0"/>
                <a:sym typeface="+mn-ea"/>
              </a:rPr>
              <a:t>，故本品</a:t>
            </a:r>
            <a:r>
              <a:rPr lang="zh-CN" altLang="en-US" b="0" dirty="0">
                <a:solidFill>
                  <a:schemeClr val="tx1"/>
                </a:solidFill>
              </a:rPr>
              <a:t>是国内未经使用过的新一代外用激素，</a:t>
            </a:r>
            <a:r>
              <a:rPr lang="zh-CN" altLang="en-US" dirty="0">
                <a:solidFill>
                  <a:srgbClr val="FF0000"/>
                </a:solidFill>
              </a:rPr>
              <a:t>无耐药性</a:t>
            </a:r>
            <a:r>
              <a:rPr lang="zh-CN" altLang="en-US" b="0" dirty="0">
                <a:solidFill>
                  <a:schemeClr val="tx1"/>
                </a:solidFill>
              </a:rPr>
              <a:t>，</a:t>
            </a:r>
            <a:r>
              <a:rPr lang="zh-CN" altLang="en-US" b="0" dirty="0">
                <a:solidFill>
                  <a:schemeClr val="tx1"/>
                </a:solidFill>
                <a:sym typeface="+mn-ea"/>
              </a:rPr>
              <a:t>对其他激素治疗不佳的患者仍然有效</a:t>
            </a:r>
            <a:r>
              <a:rPr lang="zh-CN" altLang="en-US" b="0" dirty="0">
                <a:solidFill>
                  <a:schemeClr val="tx1"/>
                </a:solidFill>
              </a:rPr>
              <a:t>。</a:t>
            </a:r>
            <a:endParaRPr lang="en-US" altLang="zh-CN" b="0" dirty="0"/>
          </a:p>
          <a:p>
            <a:pPr>
              <a:lnSpc>
                <a:spcPct val="100000"/>
              </a:lnSpc>
              <a:spcAft>
                <a:spcPts val="600"/>
              </a:spcAft>
            </a:pPr>
            <a:r>
              <a:rPr lang="zh-CN" altLang="en-US" b="0" dirty="0"/>
              <a:t>本品的效能介于卤米松乳膏（强效）和丙酸氟替卡松乳膏（中效）之间，弥补了目录内药品无法精确满足这部分患者临床需求的不足</a:t>
            </a:r>
          </a:p>
        </p:txBody>
      </p:sp>
      <p:sp>
        <p:nvSpPr>
          <p:cNvPr id="15" name="文本框 14">
            <a:extLst>
              <a:ext uri="{FF2B5EF4-FFF2-40B4-BE49-F238E27FC236}">
                <a16:creationId xmlns:a16="http://schemas.microsoft.com/office/drawing/2014/main" id="{936F6071-D906-20FC-C615-C0AD6B63507B}"/>
              </a:ext>
            </a:extLst>
          </p:cNvPr>
          <p:cNvSpPr txBox="1"/>
          <p:nvPr/>
        </p:nvSpPr>
        <p:spPr>
          <a:xfrm>
            <a:off x="2190750" y="2776080"/>
            <a:ext cx="3657600" cy="439929"/>
          </a:xfrm>
          <a:prstGeom prst="rect">
            <a:avLst/>
          </a:prstGeom>
          <a:noFill/>
        </p:spPr>
        <p:txBody>
          <a:bodyPr wrap="square">
            <a:spAutoFit/>
          </a:bodyPr>
          <a:lstStyle>
            <a:defPPr>
              <a:defRPr lang="zh-CN"/>
            </a:defPPr>
            <a:lvl1pPr>
              <a:lnSpc>
                <a:spcPct val="150000"/>
              </a:lnSpc>
              <a:defRPr sz="800" b="1">
                <a:latin typeface="微软雅黑" panose="020B0503020204020204" pitchFamily="34" charset="-122"/>
                <a:ea typeface="微软雅黑" panose="020B0503020204020204" pitchFamily="34" charset="-122"/>
              </a:defRPr>
            </a:lvl1pPr>
          </a:lstStyle>
          <a:p>
            <a:r>
              <a:rPr lang="zh-CN" altLang="en-US" dirty="0"/>
              <a:t>大陆地区发病率、 年发病患者总数：</a:t>
            </a:r>
            <a:r>
              <a:rPr lang="zh-CN" altLang="en-US" b="0" dirty="0"/>
              <a:t>湿疹在我国一般人群患病率约为</a:t>
            </a:r>
            <a:r>
              <a:rPr lang="en-US" altLang="zh-CN" b="0" dirty="0"/>
              <a:t>7.5</a:t>
            </a:r>
            <a:r>
              <a:rPr lang="zh-CN" altLang="en-US" b="0" dirty="0"/>
              <a:t>％，因其他药品的存在，每年约有</a:t>
            </a:r>
            <a:r>
              <a:rPr lang="en-US" altLang="zh-CN" b="0" dirty="0"/>
              <a:t>90</a:t>
            </a:r>
            <a:r>
              <a:rPr lang="zh-CN" altLang="en-US" b="0" dirty="0"/>
              <a:t>万人可能需要使用戊酸二氟可龙乳膏。</a:t>
            </a:r>
          </a:p>
        </p:txBody>
      </p:sp>
      <p:sp>
        <p:nvSpPr>
          <p:cNvPr id="13" name="文本框 12">
            <a:extLst>
              <a:ext uri="{FF2B5EF4-FFF2-40B4-BE49-F238E27FC236}">
                <a16:creationId xmlns:a16="http://schemas.microsoft.com/office/drawing/2014/main" id="{FD6B2312-52A1-036F-3187-0710E86742D3}"/>
              </a:ext>
            </a:extLst>
          </p:cNvPr>
          <p:cNvSpPr txBox="1"/>
          <p:nvPr/>
        </p:nvSpPr>
        <p:spPr>
          <a:xfrm>
            <a:off x="0" y="2863111"/>
            <a:ext cx="2960752" cy="400110"/>
          </a:xfrm>
          <a:prstGeom prst="rect">
            <a:avLst/>
          </a:prstGeom>
          <a:noFill/>
        </p:spPr>
        <p:txBody>
          <a:bodyPr wrap="square">
            <a:spAutoFit/>
          </a:bodyPr>
          <a:lstStyle/>
          <a:p>
            <a:r>
              <a:rPr lang="en-US" altLang="zh-CN" sz="400" dirty="0">
                <a:latin typeface="微软雅黑" panose="020B0503020204020204" pitchFamily="34" charset="-122"/>
                <a:ea typeface="微软雅黑" panose="020B0503020204020204" pitchFamily="34" charset="-122"/>
              </a:rPr>
              <a:t>1</a:t>
            </a:r>
            <a:r>
              <a:rPr lang="zh-CN" altLang="en-US" sz="400" dirty="0">
                <a:latin typeface="微软雅黑" panose="020B0503020204020204" pitchFamily="34" charset="-122"/>
                <a:ea typeface="微软雅黑" panose="020B0503020204020204" pitchFamily="34" charset="-122"/>
              </a:rPr>
              <a:t>、戊酸二氟可龙乳膏说明书</a:t>
            </a:r>
            <a:endParaRPr lang="en-US" altLang="zh-CN" sz="400" dirty="0">
              <a:latin typeface="微软雅黑" panose="020B0503020204020204" pitchFamily="34" charset="-122"/>
              <a:ea typeface="微软雅黑" panose="020B0503020204020204" pitchFamily="34" charset="-122"/>
            </a:endParaRPr>
          </a:p>
          <a:p>
            <a:r>
              <a:rPr lang="en-US" altLang="zh-CN" sz="400" dirty="0">
                <a:latin typeface="微软雅黑" panose="020B0503020204020204" pitchFamily="34" charset="-122"/>
                <a:ea typeface="微软雅黑" panose="020B0503020204020204" pitchFamily="34" charset="-122"/>
              </a:rPr>
              <a:t>2</a:t>
            </a:r>
            <a:r>
              <a:rPr lang="zh-CN" altLang="en-US" sz="400" dirty="0">
                <a:latin typeface="微软雅黑" panose="020B0503020204020204" pitchFamily="34" charset="-122"/>
                <a:ea typeface="微软雅黑" panose="020B0503020204020204" pitchFamily="34" charset="-122"/>
              </a:rPr>
              <a:t>、湿疹皮炎类皮肤病中西医结合药物治疗专家共识</a:t>
            </a:r>
            <a:r>
              <a:rPr lang="en-US" altLang="zh-CN" sz="400" dirty="0">
                <a:latin typeface="微软雅黑" panose="020B0503020204020204" pitchFamily="34" charset="-122"/>
                <a:ea typeface="微软雅黑" panose="020B0503020204020204" pitchFamily="34" charset="-122"/>
              </a:rPr>
              <a:t>.</a:t>
            </a:r>
            <a:r>
              <a:rPr lang="zh-CN" altLang="en-US" sz="400" dirty="0">
                <a:latin typeface="微软雅黑" panose="020B0503020204020204" pitchFamily="34" charset="-122"/>
                <a:ea typeface="微软雅黑" panose="020B0503020204020204" pitchFamily="34" charset="-122"/>
              </a:rPr>
              <a:t>中华皮肤科杂志</a:t>
            </a:r>
            <a:r>
              <a:rPr lang="en-US" altLang="zh-CN" sz="400" dirty="0">
                <a:latin typeface="微软雅黑" panose="020B0503020204020204" pitchFamily="34" charset="-122"/>
                <a:ea typeface="微软雅黑" panose="020B0503020204020204" pitchFamily="34" charset="-122"/>
              </a:rPr>
              <a:t>2023, 4, 56(4): 258-293</a:t>
            </a:r>
          </a:p>
          <a:p>
            <a:r>
              <a:rPr lang="en-US" altLang="zh-CN" sz="400" dirty="0">
                <a:latin typeface="微软雅黑" panose="020B0503020204020204" pitchFamily="34" charset="-122"/>
                <a:ea typeface="微软雅黑" panose="020B0503020204020204" pitchFamily="34" charset="-122"/>
              </a:rPr>
              <a:t>3</a:t>
            </a:r>
            <a:r>
              <a:rPr lang="zh-CN" altLang="en-US" sz="400" dirty="0">
                <a:latin typeface="微软雅黑" panose="020B0503020204020204" pitchFamily="34" charset="-122"/>
                <a:ea typeface="微软雅黑" panose="020B0503020204020204" pitchFamily="34" charset="-122"/>
              </a:rPr>
              <a:t>、湿疹诊疗指南</a:t>
            </a:r>
            <a:r>
              <a:rPr lang="en-US" altLang="zh-CN" sz="400" dirty="0">
                <a:latin typeface="微软雅黑" panose="020B0503020204020204" pitchFamily="34" charset="-122"/>
                <a:ea typeface="微软雅黑" panose="020B0503020204020204" pitchFamily="34" charset="-122"/>
              </a:rPr>
              <a:t>(2011).</a:t>
            </a:r>
            <a:r>
              <a:rPr lang="zh-CN" altLang="en-US" sz="400" dirty="0">
                <a:latin typeface="微软雅黑" panose="020B0503020204020204" pitchFamily="34" charset="-122"/>
                <a:ea typeface="微软雅黑" panose="020B0503020204020204" pitchFamily="34" charset="-122"/>
              </a:rPr>
              <a:t>中华皮肤科杂志</a:t>
            </a:r>
            <a:r>
              <a:rPr lang="en-US" altLang="zh-CN" sz="400" dirty="0">
                <a:latin typeface="微软雅黑" panose="020B0503020204020204" pitchFamily="34" charset="-122"/>
                <a:ea typeface="微软雅黑" panose="020B0503020204020204" pitchFamily="34" charset="-122"/>
              </a:rPr>
              <a:t>2011, 1, 44(1): 5-6</a:t>
            </a:r>
          </a:p>
          <a:p>
            <a:r>
              <a:rPr lang="en-US" altLang="zh-CN" sz="400" dirty="0">
                <a:latin typeface="微软雅黑" panose="020B0503020204020204" pitchFamily="34" charset="-122"/>
                <a:ea typeface="微软雅黑" panose="020B0503020204020204" pitchFamily="34" charset="-122"/>
              </a:rPr>
              <a:t>4</a:t>
            </a:r>
            <a:r>
              <a:rPr lang="zh-CN" altLang="en-US" sz="400" dirty="0">
                <a:latin typeface="微软雅黑" panose="020B0503020204020204" pitchFamily="34" charset="-122"/>
                <a:ea typeface="微软雅黑" panose="020B0503020204020204" pitchFamily="34" charset="-122"/>
              </a:rPr>
              <a:t>、</a:t>
            </a:r>
            <a:r>
              <a:rPr lang="en-US" altLang="zh-CN" sz="400" dirty="0">
                <a:latin typeface="微软雅黑" panose="020B0503020204020204" pitchFamily="34" charset="-122"/>
                <a:ea typeface="微软雅黑" panose="020B0503020204020204" pitchFamily="34" charset="-122"/>
              </a:rPr>
              <a:t>Diflucortolone Valerate Asian Experience. Drugs 36（suppl.5）:24-33</a:t>
            </a:r>
            <a:endParaRPr lang="zh-CN" altLang="en-US" sz="400" dirty="0">
              <a:latin typeface="微软雅黑" panose="020B0503020204020204" pitchFamily="34" charset="-122"/>
              <a:ea typeface="微软雅黑" panose="020B0503020204020204" pitchFamily="34" charset="-122"/>
            </a:endParaRPr>
          </a:p>
          <a:p>
            <a:endParaRPr lang="zh-CN" altLang="en-US" sz="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15542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bject 9">
            <a:extLst>
              <a:ext uri="{FF2B5EF4-FFF2-40B4-BE49-F238E27FC236}">
                <a16:creationId xmlns:a16="http://schemas.microsoft.com/office/drawing/2014/main" id="{D0C42F9C-A441-3BC6-9B7B-690C91347A11}"/>
              </a:ext>
            </a:extLst>
          </p:cNvPr>
          <p:cNvSpPr/>
          <p:nvPr/>
        </p:nvSpPr>
        <p:spPr>
          <a:xfrm>
            <a:off x="0" y="382"/>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grpSp>
        <p:nvGrpSpPr>
          <p:cNvPr id="11" name="object 2">
            <a:extLst>
              <a:ext uri="{FF2B5EF4-FFF2-40B4-BE49-F238E27FC236}">
                <a16:creationId xmlns:a16="http://schemas.microsoft.com/office/drawing/2014/main" id="{937E0D05-EC20-3259-A474-D5F01504CDD1}"/>
              </a:ext>
            </a:extLst>
          </p:cNvPr>
          <p:cNvGrpSpPr/>
          <p:nvPr/>
        </p:nvGrpSpPr>
        <p:grpSpPr>
          <a:xfrm>
            <a:off x="725423" y="858063"/>
            <a:ext cx="740728" cy="1142949"/>
            <a:chOff x="725423" y="858063"/>
            <a:chExt cx="740728" cy="1142949"/>
          </a:xfrm>
        </p:grpSpPr>
        <p:sp>
          <p:nvSpPr>
            <p:cNvPr id="12" name="object 3">
              <a:extLst>
                <a:ext uri="{FF2B5EF4-FFF2-40B4-BE49-F238E27FC236}">
                  <a16:creationId xmlns:a16="http://schemas.microsoft.com/office/drawing/2014/main" id="{5F3F6062-D58D-85C9-4F8C-8A06A6505783}"/>
                </a:ext>
              </a:extLst>
            </p:cNvPr>
            <p:cNvSpPr/>
            <p:nvPr/>
          </p:nvSpPr>
          <p:spPr>
            <a:xfrm>
              <a:off x="854964" y="858063"/>
              <a:ext cx="352107" cy="246964"/>
            </a:xfrm>
            <a:prstGeom prst="rect">
              <a:avLst/>
            </a:prstGeom>
            <a:blipFill>
              <a:blip r:embed="rId2" cstate="print"/>
              <a:stretch>
                <a:fillRect/>
              </a:stretch>
            </a:blipFill>
          </p:spPr>
          <p:txBody>
            <a:bodyPr wrap="square" lIns="0" tIns="0" rIns="0" bIns="0" rtlCol="0"/>
            <a:lstStyle/>
            <a:p>
              <a:endParaRPr/>
            </a:p>
          </p:txBody>
        </p:sp>
        <p:sp>
          <p:nvSpPr>
            <p:cNvPr id="13" name="object 4">
              <a:extLst>
                <a:ext uri="{FF2B5EF4-FFF2-40B4-BE49-F238E27FC236}">
                  <a16:creationId xmlns:a16="http://schemas.microsoft.com/office/drawing/2014/main" id="{9C83CD94-9620-6D0D-47EA-A04D57C766AC}"/>
                </a:ext>
              </a:extLst>
            </p:cNvPr>
            <p:cNvSpPr/>
            <p:nvPr/>
          </p:nvSpPr>
          <p:spPr>
            <a:xfrm>
              <a:off x="766572" y="1511872"/>
              <a:ext cx="699579" cy="225615"/>
            </a:xfrm>
            <a:prstGeom prst="rect">
              <a:avLst/>
            </a:prstGeom>
            <a:blipFill>
              <a:blip r:embed="rId3" cstate="print"/>
              <a:stretch>
                <a:fillRect/>
              </a:stretch>
            </a:blipFill>
          </p:spPr>
          <p:txBody>
            <a:bodyPr wrap="square" lIns="0" tIns="0" rIns="0" bIns="0" rtlCol="0"/>
            <a:lstStyle/>
            <a:p>
              <a:endParaRPr/>
            </a:p>
          </p:txBody>
        </p:sp>
        <p:sp>
          <p:nvSpPr>
            <p:cNvPr id="14" name="object 5">
              <a:extLst>
                <a:ext uri="{FF2B5EF4-FFF2-40B4-BE49-F238E27FC236}">
                  <a16:creationId xmlns:a16="http://schemas.microsoft.com/office/drawing/2014/main" id="{A038B9DE-0180-3C56-3028-BFA289186282}"/>
                </a:ext>
              </a:extLst>
            </p:cNvPr>
            <p:cNvSpPr/>
            <p:nvPr/>
          </p:nvSpPr>
          <p:spPr>
            <a:xfrm>
              <a:off x="778764" y="1780033"/>
              <a:ext cx="349757" cy="102870"/>
            </a:xfrm>
            <a:prstGeom prst="rect">
              <a:avLst/>
            </a:prstGeom>
            <a:blipFill>
              <a:blip r:embed="rId4" cstate="print"/>
              <a:stretch>
                <a:fillRect/>
              </a:stretch>
            </a:blipFill>
          </p:spPr>
          <p:txBody>
            <a:bodyPr wrap="square" lIns="0" tIns="0" rIns="0" bIns="0" rtlCol="0"/>
            <a:lstStyle/>
            <a:p>
              <a:endParaRPr/>
            </a:p>
          </p:txBody>
        </p:sp>
        <p:sp>
          <p:nvSpPr>
            <p:cNvPr id="15" name="object 7">
              <a:extLst>
                <a:ext uri="{FF2B5EF4-FFF2-40B4-BE49-F238E27FC236}">
                  <a16:creationId xmlns:a16="http://schemas.microsoft.com/office/drawing/2014/main" id="{9506A101-7EBD-B2D9-28B2-0AE2BAC19156}"/>
                </a:ext>
              </a:extLst>
            </p:cNvPr>
            <p:cNvSpPr/>
            <p:nvPr/>
          </p:nvSpPr>
          <p:spPr>
            <a:xfrm>
              <a:off x="725423" y="1988821"/>
              <a:ext cx="257556" cy="12191"/>
            </a:xfrm>
            <a:prstGeom prst="rect">
              <a:avLst/>
            </a:prstGeom>
            <a:blipFill>
              <a:blip r:embed="rId5" cstate="print"/>
              <a:stretch>
                <a:fillRect/>
              </a:stretch>
            </a:blipFill>
          </p:spPr>
          <p:txBody>
            <a:bodyPr wrap="square" lIns="0" tIns="0" rIns="0" bIns="0" rtlCol="0"/>
            <a:lstStyle/>
            <a:p>
              <a:endParaRPr/>
            </a:p>
          </p:txBody>
        </p:sp>
      </p:grpSp>
      <p:sp>
        <p:nvSpPr>
          <p:cNvPr id="16" name="文本框 15">
            <a:extLst>
              <a:ext uri="{FF2B5EF4-FFF2-40B4-BE49-F238E27FC236}">
                <a16:creationId xmlns:a16="http://schemas.microsoft.com/office/drawing/2014/main" id="{D8A6A078-B83B-4E51-4B9A-DA17BFCF4B99}"/>
              </a:ext>
            </a:extLst>
          </p:cNvPr>
          <p:cNvSpPr txBox="1"/>
          <p:nvPr/>
        </p:nvSpPr>
        <p:spPr>
          <a:xfrm>
            <a:off x="1441051" y="321575"/>
            <a:ext cx="4444528" cy="1354217"/>
          </a:xfrm>
          <a:prstGeom prst="rect">
            <a:avLst/>
          </a:prstGeom>
          <a:noFill/>
        </p:spPr>
        <p:txBody>
          <a:bodyPr wrap="square">
            <a:spAutoFit/>
          </a:bodyPr>
          <a:lstStyle/>
          <a:p>
            <a:pPr>
              <a:spcAft>
                <a:spcPts val="600"/>
              </a:spcAft>
            </a:pPr>
            <a:r>
              <a:rPr lang="zh-CN" altLang="en-US" sz="700" b="1" kern="100" dirty="0">
                <a:latin typeface="微软雅黑" panose="020B0503020204020204" pitchFamily="34" charset="-122"/>
                <a:ea typeface="微软雅黑" panose="020B0503020204020204" pitchFamily="34" charset="-122"/>
              </a:rPr>
              <a:t>药品说明书收载的不良反应</a:t>
            </a:r>
            <a:r>
              <a:rPr lang="zh-CN" altLang="en-US" sz="700" kern="100" dirty="0">
                <a:latin typeface="微软雅黑" panose="020B0503020204020204" pitchFamily="34" charset="-122"/>
                <a:ea typeface="微软雅黑" panose="020B0503020204020204" pitchFamily="34" charset="-122"/>
              </a:rPr>
              <a:t>：</a:t>
            </a:r>
            <a:r>
              <a:rPr lang="en-US" altLang="zh-CN" sz="700" kern="100" dirty="0">
                <a:latin typeface="微软雅黑" panose="020B0503020204020204" pitchFamily="34" charset="-122"/>
                <a:ea typeface="微软雅黑" panose="020B0503020204020204" pitchFamily="34" charset="-122"/>
              </a:rPr>
              <a:t>       </a:t>
            </a:r>
          </a:p>
          <a:p>
            <a:r>
              <a:rPr lang="en-US" altLang="zh-CN" sz="700" kern="100" dirty="0">
                <a:latin typeface="微软雅黑" panose="020B0503020204020204" pitchFamily="34" charset="-122"/>
                <a:ea typeface="微软雅黑" panose="020B0503020204020204" pitchFamily="34" charset="-122"/>
              </a:rPr>
              <a:t>       </a:t>
            </a:r>
            <a:r>
              <a:rPr lang="zh-CN" altLang="zh-CN" sz="700" kern="100" dirty="0">
                <a:latin typeface="微软雅黑" panose="020B0503020204020204" pitchFamily="34" charset="-122"/>
                <a:ea typeface="微软雅黑" panose="020B0503020204020204" pitchFamily="34" charset="-122"/>
              </a:rPr>
              <a:t>部分患者在使用本品治疗后可能会出现局部不良反应</a:t>
            </a:r>
            <a:r>
              <a:rPr lang="zh-CN" altLang="zh-CN" sz="700" kern="100" dirty="0">
                <a:effectLst/>
                <a:latin typeface="微软雅黑" panose="020B0503020204020204" pitchFamily="34" charset="-122"/>
                <a:ea typeface="微软雅黑" panose="020B0503020204020204" pitchFamily="34" charset="-122"/>
              </a:rPr>
              <a:t>，例如：瘙痒、灼痛、红斑或起疱等。</a:t>
            </a:r>
            <a:endParaRPr lang="en-US" altLang="zh-CN" sz="700" kern="100" dirty="0">
              <a:effectLst/>
              <a:latin typeface="微软雅黑" panose="020B0503020204020204" pitchFamily="34" charset="-122"/>
              <a:ea typeface="微软雅黑" panose="020B0503020204020204" pitchFamily="34" charset="-122"/>
            </a:endParaRPr>
          </a:p>
          <a:p>
            <a:r>
              <a:rPr lang="en-US" altLang="zh-CN" sz="700" kern="100" dirty="0">
                <a:latin typeface="微软雅黑" panose="020B0503020204020204" pitchFamily="34" charset="-122"/>
                <a:ea typeface="微软雅黑" panose="020B0503020204020204" pitchFamily="34" charset="-122"/>
              </a:rPr>
              <a:t>       </a:t>
            </a:r>
            <a:r>
              <a:rPr lang="zh-CN" altLang="zh-CN" sz="700" kern="100" dirty="0">
                <a:effectLst/>
                <a:latin typeface="微软雅黑" panose="020B0503020204020204" pitchFamily="34" charset="-122"/>
                <a:ea typeface="微软雅黑" panose="020B0503020204020204" pitchFamily="34" charset="-122"/>
              </a:rPr>
              <a:t>罕见情况下，可能会发生皮肤过敏反应（接触过敏性皮炎）、毛囊炎、皮肤变色、口周皮炎、身体毛发增多（多毛症）等。</a:t>
            </a:r>
          </a:p>
          <a:p>
            <a:r>
              <a:rPr lang="en-US" altLang="zh-CN" sz="700" kern="100" dirty="0">
                <a:effectLst/>
                <a:latin typeface="微软雅黑" panose="020B0503020204020204" pitchFamily="34" charset="-122"/>
                <a:ea typeface="微软雅黑" panose="020B0503020204020204" pitchFamily="34" charset="-122"/>
              </a:rPr>
              <a:t>       </a:t>
            </a:r>
            <a:r>
              <a:rPr lang="zh-CN" altLang="zh-CN" sz="700" kern="100" dirty="0">
                <a:effectLst/>
                <a:latin typeface="微软雅黑" panose="020B0503020204020204" pitchFamily="34" charset="-122"/>
                <a:ea typeface="微软雅黑" panose="020B0503020204020204" pitchFamily="34" charset="-122"/>
              </a:rPr>
              <a:t>在治疗大面积皮肤区域（约占体表面积的</a:t>
            </a:r>
            <a:r>
              <a:rPr lang="en-US" altLang="zh-CN" sz="700" kern="100" dirty="0">
                <a:effectLst/>
                <a:latin typeface="微软雅黑" panose="020B0503020204020204" pitchFamily="34" charset="-122"/>
                <a:ea typeface="微软雅黑" panose="020B0503020204020204" pitchFamily="34" charset="-122"/>
              </a:rPr>
              <a:t>10%</a:t>
            </a:r>
            <a:r>
              <a:rPr lang="zh-CN" altLang="zh-CN" sz="700" kern="100" dirty="0">
                <a:effectLst/>
                <a:latin typeface="微软雅黑" panose="020B0503020204020204" pitchFamily="34" charset="-122"/>
                <a:ea typeface="微软雅黑" panose="020B0503020204020204" pitchFamily="34" charset="-122"/>
              </a:rPr>
              <a:t>或者更多），和</a:t>
            </a:r>
            <a:r>
              <a:rPr lang="en-US" altLang="zh-CN" sz="700" kern="100" dirty="0">
                <a:effectLst/>
                <a:latin typeface="微软雅黑" panose="020B0503020204020204" pitchFamily="34" charset="-122"/>
                <a:ea typeface="微软雅黑" panose="020B0503020204020204" pitchFamily="34" charset="-122"/>
              </a:rPr>
              <a:t>/</a:t>
            </a:r>
            <a:r>
              <a:rPr lang="zh-CN" altLang="zh-CN" sz="700" kern="100" dirty="0">
                <a:effectLst/>
                <a:latin typeface="微软雅黑" panose="020B0503020204020204" pitchFamily="34" charset="-122"/>
                <a:ea typeface="微软雅黑" panose="020B0503020204020204" pitchFamily="34" charset="-122"/>
              </a:rPr>
              <a:t>或长时间（大于</a:t>
            </a:r>
            <a:r>
              <a:rPr lang="en-US" altLang="zh-CN" sz="700" kern="100" dirty="0">
                <a:effectLst/>
                <a:latin typeface="微软雅黑" panose="020B0503020204020204" pitchFamily="34" charset="-122"/>
                <a:ea typeface="微软雅黑" panose="020B0503020204020204" pitchFamily="34" charset="-122"/>
              </a:rPr>
              <a:t>3</a:t>
            </a:r>
            <a:r>
              <a:rPr lang="zh-CN" altLang="zh-CN" sz="700" kern="100" dirty="0">
                <a:effectLst/>
                <a:latin typeface="微软雅黑" panose="020B0503020204020204" pitchFamily="34" charset="-122"/>
                <a:ea typeface="微软雅黑" panose="020B0503020204020204" pitchFamily="34" charset="-122"/>
              </a:rPr>
              <a:t>周）的治疗过程中，特别是封闭用药时，局部残留的糖皮质激素，可能会引起以下并发反应：皮肤萎缩，皮肤变色，毛细血管扩张，皮纹，痤疮样药疹，口周皮炎，身体毛发增多（多毛症）以及由于皮肤吸收皮质类固醇导致的全身反应，下丘脑</a:t>
            </a:r>
            <a:r>
              <a:rPr lang="en-US" altLang="zh-CN" sz="700" kern="100" dirty="0">
                <a:effectLst/>
                <a:latin typeface="微软雅黑" panose="020B0503020204020204" pitchFamily="34" charset="-122"/>
                <a:ea typeface="微软雅黑" panose="020B0503020204020204" pitchFamily="34" charset="-122"/>
              </a:rPr>
              <a:t>-</a:t>
            </a:r>
            <a:r>
              <a:rPr lang="zh-CN" altLang="zh-CN" sz="700" kern="100" dirty="0">
                <a:effectLst/>
                <a:latin typeface="微软雅黑" panose="020B0503020204020204" pitchFamily="34" charset="-122"/>
                <a:ea typeface="微软雅黑" panose="020B0503020204020204" pitchFamily="34" charset="-122"/>
              </a:rPr>
              <a:t>垂体</a:t>
            </a:r>
            <a:r>
              <a:rPr lang="en-US" altLang="zh-CN" sz="700" kern="100" dirty="0">
                <a:effectLst/>
                <a:latin typeface="微软雅黑" panose="020B0503020204020204" pitchFamily="34" charset="-122"/>
                <a:ea typeface="微软雅黑" panose="020B0503020204020204" pitchFamily="34" charset="-122"/>
              </a:rPr>
              <a:t>-</a:t>
            </a:r>
            <a:r>
              <a:rPr lang="zh-CN" altLang="zh-CN" sz="700" kern="100" dirty="0">
                <a:effectLst/>
                <a:latin typeface="微软雅黑" panose="020B0503020204020204" pitchFamily="34" charset="-122"/>
                <a:ea typeface="微软雅黑" panose="020B0503020204020204" pitchFamily="34" charset="-122"/>
              </a:rPr>
              <a:t>肾上腺</a:t>
            </a:r>
            <a:r>
              <a:rPr lang="en-US" altLang="zh-CN" sz="700" kern="100" dirty="0">
                <a:effectLst/>
                <a:latin typeface="微软雅黑" panose="020B0503020204020204" pitchFamily="34" charset="-122"/>
                <a:ea typeface="微软雅黑" panose="020B0503020204020204" pitchFamily="34" charset="-122"/>
              </a:rPr>
              <a:t>(HPA)</a:t>
            </a:r>
            <a:r>
              <a:rPr lang="zh-CN" altLang="zh-CN" sz="700" kern="100" dirty="0">
                <a:effectLst/>
                <a:latin typeface="微软雅黑" panose="020B0503020204020204" pitchFamily="34" charset="-122"/>
                <a:ea typeface="微软雅黑" panose="020B0503020204020204" pitchFamily="34" charset="-122"/>
              </a:rPr>
              <a:t>轴的可逆性抑制。临床症状包括库欣综合征、高血糖和糖尿等。在长时间或大面积或封闭治疗使用皮质类固醇药物，且合并存在肾衰竭时，较多发生。停药后，下丘脑</a:t>
            </a:r>
            <a:r>
              <a:rPr lang="en-US" altLang="zh-CN" sz="700" kern="100" dirty="0">
                <a:effectLst/>
                <a:latin typeface="微软雅黑" panose="020B0503020204020204" pitchFamily="34" charset="-122"/>
                <a:ea typeface="微软雅黑" panose="020B0503020204020204" pitchFamily="34" charset="-122"/>
              </a:rPr>
              <a:t>-</a:t>
            </a:r>
            <a:r>
              <a:rPr lang="zh-CN" altLang="zh-CN" sz="700" kern="100" dirty="0">
                <a:effectLst/>
                <a:latin typeface="微软雅黑" panose="020B0503020204020204" pitchFamily="34" charset="-122"/>
                <a:ea typeface="微软雅黑" panose="020B0503020204020204" pitchFamily="34" charset="-122"/>
              </a:rPr>
              <a:t>垂体</a:t>
            </a:r>
            <a:r>
              <a:rPr lang="en-US" altLang="zh-CN" sz="700" kern="100" dirty="0">
                <a:effectLst/>
                <a:latin typeface="微软雅黑" panose="020B0503020204020204" pitchFamily="34" charset="-122"/>
                <a:ea typeface="微软雅黑" panose="020B0503020204020204" pitchFamily="34" charset="-122"/>
              </a:rPr>
              <a:t>-</a:t>
            </a:r>
            <a:r>
              <a:rPr lang="zh-CN" altLang="zh-CN" sz="700" kern="100" dirty="0">
                <a:effectLst/>
                <a:latin typeface="微软雅黑" panose="020B0503020204020204" pitchFamily="34" charset="-122"/>
                <a:ea typeface="微软雅黑" panose="020B0503020204020204" pitchFamily="34" charset="-122"/>
              </a:rPr>
              <a:t>肾上腺</a:t>
            </a:r>
            <a:r>
              <a:rPr lang="en-US" altLang="zh-CN" sz="700" kern="100" dirty="0">
                <a:effectLst/>
                <a:latin typeface="微软雅黑" panose="020B0503020204020204" pitchFamily="34" charset="-122"/>
                <a:ea typeface="微软雅黑" panose="020B0503020204020204" pitchFamily="34" charset="-122"/>
              </a:rPr>
              <a:t>(HPA)</a:t>
            </a:r>
            <a:r>
              <a:rPr lang="zh-CN" altLang="zh-CN" sz="700" kern="100" dirty="0">
                <a:effectLst/>
                <a:latin typeface="微软雅黑" panose="020B0503020204020204" pitchFamily="34" charset="-122"/>
                <a:ea typeface="微软雅黑" panose="020B0503020204020204" pitchFamily="34" charset="-122"/>
              </a:rPr>
              <a:t>轴即可完全恢复。</a:t>
            </a:r>
          </a:p>
          <a:p>
            <a:r>
              <a:rPr lang="en-US" altLang="zh-CN" sz="700" kern="100" dirty="0">
                <a:effectLst/>
                <a:latin typeface="微软雅黑" panose="020B0503020204020204" pitchFamily="34" charset="-122"/>
                <a:ea typeface="微软雅黑" panose="020B0503020204020204" pitchFamily="34" charset="-122"/>
              </a:rPr>
              <a:t>      </a:t>
            </a:r>
            <a:r>
              <a:rPr lang="zh-CN" altLang="zh-CN" sz="700" kern="100" dirty="0">
                <a:effectLst/>
                <a:latin typeface="微软雅黑" panose="020B0503020204020204" pitchFamily="34" charset="-122"/>
                <a:ea typeface="微软雅黑" panose="020B0503020204020204" pitchFamily="34" charset="-122"/>
              </a:rPr>
              <a:t>发生频率未知（无法从可用数据中估算频率）：视觉模糊。</a:t>
            </a:r>
            <a:endParaRPr lang="en-US" altLang="zh-CN" sz="700" kern="100" dirty="0">
              <a:effectLst/>
              <a:latin typeface="微软雅黑" panose="020B0503020204020204" pitchFamily="34" charset="-122"/>
              <a:ea typeface="微软雅黑" panose="020B0503020204020204" pitchFamily="34" charset="-122"/>
            </a:endParaRPr>
          </a:p>
        </p:txBody>
      </p:sp>
      <p:sp>
        <p:nvSpPr>
          <p:cNvPr id="2" name="文本框 1"/>
          <p:cNvSpPr txBox="1"/>
          <p:nvPr/>
        </p:nvSpPr>
        <p:spPr>
          <a:xfrm>
            <a:off x="1460972" y="2166478"/>
            <a:ext cx="4444528" cy="954107"/>
          </a:xfrm>
          <a:prstGeom prst="rect">
            <a:avLst/>
          </a:prstGeom>
          <a:noFill/>
        </p:spPr>
        <p:txBody>
          <a:bodyPr wrap="square">
            <a:spAutoFit/>
          </a:bodyPr>
          <a:lstStyle/>
          <a:p>
            <a:pPr>
              <a:lnSpc>
                <a:spcPct val="200000"/>
              </a:lnSpc>
            </a:pPr>
            <a:r>
              <a:rPr lang="zh-CN" altLang="zh-CN" sz="700" b="1" kern="100" dirty="0">
                <a:latin typeface="微软雅黑" panose="020B0503020204020204" pitchFamily="34" charset="-122"/>
                <a:ea typeface="微软雅黑" panose="020B0503020204020204" pitchFamily="34" charset="-122"/>
              </a:rPr>
              <a:t>国内外药品不良反应监测情况</a:t>
            </a:r>
            <a:r>
              <a:rPr lang="zh-CN" altLang="zh-CN" sz="700" kern="100" dirty="0">
                <a:latin typeface="微软雅黑" panose="020B0503020204020204" pitchFamily="34" charset="-122"/>
                <a:ea typeface="微软雅黑" panose="020B0503020204020204" pitchFamily="34" charset="-122"/>
              </a:rPr>
              <a:t>（药品上市后</a:t>
            </a:r>
            <a:r>
              <a:rPr lang="en-US" altLang="zh-CN" sz="700" kern="100" dirty="0">
                <a:latin typeface="微软雅黑" panose="020B0503020204020204" pitchFamily="34" charset="-122"/>
                <a:ea typeface="微软雅黑" panose="020B0503020204020204" pitchFamily="34" charset="-122"/>
              </a:rPr>
              <a:t>5</a:t>
            </a:r>
            <a:r>
              <a:rPr lang="zh-CN" altLang="zh-CN" sz="700" kern="100" dirty="0">
                <a:latin typeface="微软雅黑" panose="020B0503020204020204" pitchFamily="34" charset="-122"/>
                <a:ea typeface="微软雅黑" panose="020B0503020204020204" pitchFamily="34" charset="-122"/>
              </a:rPr>
              <a:t>年内的安全警告、黑框警告、撤市信息）</a:t>
            </a:r>
            <a:r>
              <a:rPr lang="zh-CN" altLang="en-US" sz="700" kern="100" dirty="0">
                <a:latin typeface="微软雅黑" panose="020B0503020204020204" pitchFamily="34" charset="-122"/>
                <a:ea typeface="微软雅黑" panose="020B0503020204020204" pitchFamily="34" charset="-122"/>
              </a:rPr>
              <a:t>：无</a:t>
            </a:r>
            <a:endParaRPr lang="en-US" altLang="zh-CN" sz="700" kern="100" dirty="0">
              <a:latin typeface="微软雅黑" panose="020B0503020204020204" pitchFamily="34" charset="-122"/>
              <a:ea typeface="微软雅黑" panose="020B0503020204020204" pitchFamily="34" charset="-122"/>
            </a:endParaRPr>
          </a:p>
          <a:p>
            <a:pPr>
              <a:lnSpc>
                <a:spcPct val="200000"/>
              </a:lnSpc>
            </a:pPr>
            <a:r>
              <a:rPr lang="zh-CN" altLang="en-US" sz="700" b="1" kern="100" dirty="0">
                <a:effectLst/>
                <a:latin typeface="微软雅黑" panose="020B0503020204020204" pitchFamily="34" charset="-122"/>
                <a:ea typeface="微软雅黑" panose="020B0503020204020204" pitchFamily="34" charset="-122"/>
              </a:rPr>
              <a:t>与目录内同类药品安全性方面的主要优势</a:t>
            </a:r>
            <a:r>
              <a:rPr lang="zh-CN" altLang="en-US" sz="700" kern="100" dirty="0">
                <a:effectLst/>
                <a:latin typeface="微软雅黑" panose="020B0503020204020204" pitchFamily="34" charset="-122"/>
                <a:ea typeface="微软雅黑" panose="020B0503020204020204" pitchFamily="34" charset="-122"/>
              </a:rPr>
              <a:t>：</a:t>
            </a:r>
            <a:endParaRPr lang="en-US" altLang="zh-CN" sz="700" kern="100" dirty="0">
              <a:effectLst/>
              <a:latin typeface="微软雅黑" panose="020B0503020204020204" pitchFamily="34" charset="-122"/>
              <a:ea typeface="微软雅黑" panose="020B0503020204020204" pitchFamily="34" charset="-122"/>
            </a:endParaRPr>
          </a:p>
          <a:p>
            <a:r>
              <a:rPr lang="en-US" altLang="zh-CN" sz="700" kern="100" dirty="0">
                <a:latin typeface="微软雅黑" panose="020B0503020204020204" pitchFamily="34" charset="-122"/>
                <a:ea typeface="微软雅黑" panose="020B0503020204020204" pitchFamily="34" charset="-122"/>
              </a:rPr>
              <a:t>       </a:t>
            </a:r>
            <a:r>
              <a:rPr lang="zh-CN" altLang="en-US" sz="700" kern="100" dirty="0">
                <a:latin typeface="微软雅黑" panose="020B0503020204020204" pitchFamily="34" charset="-122"/>
                <a:ea typeface="微软雅黑" panose="020B0503020204020204" pitchFamily="34" charset="-122"/>
              </a:rPr>
              <a:t>与目录中同类药品相比，戊酸二氟可龙进入角质层后，水解为二氟可龙起效，二氟可龙脂溶性差，不易通过真皮层，很难入血。全身吸收量低，因而全身不良反应较少。从我公司开展的</a:t>
            </a:r>
            <a:r>
              <a:rPr lang="en-US" altLang="zh-CN" sz="700" kern="100" dirty="0">
                <a:latin typeface="微软雅黑" panose="020B0503020204020204" pitchFamily="34" charset="-122"/>
                <a:ea typeface="微软雅黑" panose="020B0503020204020204" pitchFamily="34" charset="-122"/>
              </a:rPr>
              <a:t>I</a:t>
            </a:r>
            <a:r>
              <a:rPr lang="zh-CN" altLang="en-US" sz="700" kern="100" dirty="0">
                <a:latin typeface="微软雅黑" panose="020B0503020204020204" pitchFamily="34" charset="-122"/>
                <a:ea typeface="微软雅黑" panose="020B0503020204020204" pitchFamily="34" charset="-122"/>
              </a:rPr>
              <a:t>期临床研究结果看，健康受试者经完整皮肤单次外用戊酸二氟可龙乳膏后（</a:t>
            </a:r>
            <a:r>
              <a:rPr lang="en-US" altLang="zh-CN" sz="700" kern="100" dirty="0">
                <a:latin typeface="微软雅黑" panose="020B0503020204020204" pitchFamily="34" charset="-122"/>
                <a:ea typeface="微软雅黑" panose="020B0503020204020204" pitchFamily="34" charset="-122"/>
              </a:rPr>
              <a:t>8g</a:t>
            </a:r>
            <a:r>
              <a:rPr lang="zh-CN" altLang="en-US" sz="700" kern="100" dirty="0">
                <a:latin typeface="微软雅黑" panose="020B0503020204020204" pitchFamily="34" charset="-122"/>
                <a:ea typeface="微软雅黑" panose="020B0503020204020204" pitchFamily="34" charset="-122"/>
              </a:rPr>
              <a:t>戊酸二氟可龙乳膏涂抹</a:t>
            </a:r>
            <a:r>
              <a:rPr lang="en-US" altLang="zh-CN" sz="700" kern="100" dirty="0">
                <a:latin typeface="微软雅黑" panose="020B0503020204020204" pitchFamily="34" charset="-122"/>
                <a:ea typeface="微软雅黑" panose="020B0503020204020204" pitchFamily="34" charset="-122"/>
              </a:rPr>
              <a:t>6</a:t>
            </a:r>
            <a:r>
              <a:rPr lang="zh-CN" altLang="en-US" sz="700" kern="100" dirty="0">
                <a:latin typeface="微软雅黑" panose="020B0503020204020204" pitchFamily="34" charset="-122"/>
                <a:ea typeface="微软雅黑" panose="020B0503020204020204" pitchFamily="34" charset="-122"/>
              </a:rPr>
              <a:t>小时），血液中检测不到，几乎没有吸收，由此产生的不良反应少。</a:t>
            </a:r>
            <a:endParaRPr lang="zh-CN" altLang="zh-CN" sz="700" kern="100" dirty="0">
              <a:latin typeface="微软雅黑" panose="020B0503020204020204" pitchFamily="34" charset="-122"/>
              <a:ea typeface="微软雅黑" panose="020B0503020204020204" pitchFamily="34" charset="-122"/>
            </a:endParaRPr>
          </a:p>
        </p:txBody>
      </p:sp>
      <p:sp>
        <p:nvSpPr>
          <p:cNvPr id="3" name="文本框 2">
            <a:extLst>
              <a:ext uri="{FF2B5EF4-FFF2-40B4-BE49-F238E27FC236}">
                <a16:creationId xmlns:a16="http://schemas.microsoft.com/office/drawing/2014/main" id="{825D35E1-7241-82A7-643D-2E9C32454DCF}"/>
              </a:ext>
            </a:extLst>
          </p:cNvPr>
          <p:cNvSpPr txBox="1"/>
          <p:nvPr/>
        </p:nvSpPr>
        <p:spPr>
          <a:xfrm>
            <a:off x="209550" y="2909280"/>
            <a:ext cx="2960752" cy="153888"/>
          </a:xfrm>
          <a:prstGeom prst="rect">
            <a:avLst/>
          </a:prstGeom>
          <a:noFill/>
        </p:spPr>
        <p:txBody>
          <a:bodyPr wrap="square">
            <a:spAutoFit/>
          </a:bodyPr>
          <a:lstStyle/>
          <a:p>
            <a:r>
              <a:rPr lang="en-US" altLang="zh-CN" sz="400" dirty="0">
                <a:latin typeface="微软雅黑" panose="020B0503020204020204" pitchFamily="34" charset="-122"/>
                <a:ea typeface="微软雅黑" panose="020B0503020204020204" pitchFamily="34" charset="-122"/>
              </a:rPr>
              <a:t>1</a:t>
            </a:r>
            <a:r>
              <a:rPr lang="zh-CN" altLang="en-US" sz="400" dirty="0">
                <a:latin typeface="微软雅黑" panose="020B0503020204020204" pitchFamily="34" charset="-122"/>
                <a:ea typeface="微软雅黑" panose="020B0503020204020204" pitchFamily="34" charset="-122"/>
              </a:rPr>
              <a:t>、戊酸二氟可龙乳膏说明书</a:t>
            </a:r>
            <a:endParaRPr lang="en-US" altLang="zh-CN" sz="400" dirty="0">
              <a:latin typeface="微软雅黑" panose="020B0503020204020204" pitchFamily="34" charset="-122"/>
              <a:ea typeface="微软雅黑" panose="020B0503020204020204" pitchFamily="34" charset="-122"/>
            </a:endParaRPr>
          </a:p>
        </p:txBody>
      </p:sp>
      <p:sp>
        <p:nvSpPr>
          <p:cNvPr id="4" name="文本框 3">
            <a:extLst>
              <a:ext uri="{FF2B5EF4-FFF2-40B4-BE49-F238E27FC236}">
                <a16:creationId xmlns:a16="http://schemas.microsoft.com/office/drawing/2014/main" id="{827AA85A-D563-A870-44E1-E3052151B14F}"/>
              </a:ext>
            </a:extLst>
          </p:cNvPr>
          <p:cNvSpPr txBox="1"/>
          <p:nvPr/>
        </p:nvSpPr>
        <p:spPr>
          <a:xfrm>
            <a:off x="1441051" y="1660525"/>
            <a:ext cx="4444528" cy="647318"/>
          </a:xfrm>
          <a:prstGeom prst="rect">
            <a:avLst/>
          </a:prstGeom>
          <a:noFill/>
        </p:spPr>
        <p:txBody>
          <a:bodyPr wrap="square">
            <a:noAutofit/>
          </a:bodyPr>
          <a:lstStyle/>
          <a:p>
            <a:pPr>
              <a:spcAft>
                <a:spcPts val="600"/>
              </a:spcAft>
            </a:pPr>
            <a:r>
              <a:rPr lang="zh-CN" altLang="en-US" sz="700" b="1" kern="100" dirty="0">
                <a:effectLst/>
                <a:latin typeface="微软雅黑" panose="020B0503020204020204" pitchFamily="34" charset="-122"/>
                <a:ea typeface="微软雅黑" panose="020B0503020204020204" pitchFamily="34" charset="-122"/>
              </a:rPr>
              <a:t>本品国内已开展临床试验的安全性优势：</a:t>
            </a:r>
            <a:endParaRPr lang="en-US" altLang="zh-CN" sz="700" b="1" kern="100" dirty="0">
              <a:effectLst/>
              <a:latin typeface="微软雅黑" panose="020B0503020204020204" pitchFamily="34" charset="-122"/>
              <a:ea typeface="微软雅黑" panose="020B0503020204020204" pitchFamily="34" charset="-122"/>
            </a:endParaRPr>
          </a:p>
          <a:p>
            <a:r>
              <a:rPr lang="en-US" altLang="zh-CN" sz="700" kern="1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rPr>
              <a:t> </a:t>
            </a:r>
            <a:r>
              <a:rPr lang="zh-CN" altLang="en-US" sz="700" kern="1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rPr>
              <a:t>本品在国内开展了</a:t>
            </a:r>
            <a:r>
              <a:rPr lang="zh-CN" altLang="zh-CN" sz="700" kern="1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rPr>
              <a:t>单次</a:t>
            </a:r>
            <a:r>
              <a:rPr lang="zh-CN" altLang="en-US" sz="700" kern="1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rPr>
              <a:t>药代动力学研究，结果显示，</a:t>
            </a:r>
            <a:r>
              <a:rPr lang="zh-CN" altLang="en-US" sz="700" b="1" kern="100" dirty="0">
                <a:solidFill>
                  <a:srgbClr val="FF0000"/>
                </a:solidFill>
                <a:latin typeface="微软雅黑" panose="020B0503020204020204" pitchFamily="34" charset="-122"/>
                <a:ea typeface="微软雅黑" panose="020B0503020204020204" pitchFamily="34" charset="-122"/>
              </a:rPr>
              <a:t>健康受试者经完整皮肤单次外用</a:t>
            </a:r>
            <a:r>
              <a:rPr lang="en-US" altLang="zh-CN" sz="700" kern="100" dirty="0">
                <a:solidFill>
                  <a:schemeClr val="tx1"/>
                </a:solidFill>
                <a:latin typeface="微软雅黑" panose="020B0503020204020204" pitchFamily="34" charset="-122"/>
                <a:ea typeface="微软雅黑" panose="020B0503020204020204" pitchFamily="34" charset="-122"/>
              </a:rPr>
              <a:t>8g</a:t>
            </a:r>
            <a:r>
              <a:rPr lang="zh-CN" altLang="en-US" sz="700" kern="100" dirty="0">
                <a:solidFill>
                  <a:schemeClr val="tx1"/>
                </a:solidFill>
                <a:latin typeface="微软雅黑" panose="020B0503020204020204" pitchFamily="34" charset="-122"/>
                <a:ea typeface="微软雅黑" panose="020B0503020204020204" pitchFamily="34" charset="-122"/>
              </a:rPr>
              <a:t>戊酸二氟可龙乳膏涂抹</a:t>
            </a:r>
            <a:r>
              <a:rPr lang="en-US" altLang="zh-CN" sz="700" kern="100" dirty="0">
                <a:solidFill>
                  <a:schemeClr val="tx1"/>
                </a:solidFill>
                <a:latin typeface="微软雅黑" panose="020B0503020204020204" pitchFamily="34" charset="-122"/>
                <a:ea typeface="微软雅黑" panose="020B0503020204020204" pitchFamily="34" charset="-122"/>
              </a:rPr>
              <a:t>6</a:t>
            </a:r>
            <a:r>
              <a:rPr lang="zh-CN" altLang="en-US" sz="700" kern="100" dirty="0">
                <a:solidFill>
                  <a:schemeClr val="tx1"/>
                </a:solidFill>
                <a:latin typeface="微软雅黑" panose="020B0503020204020204" pitchFamily="34" charset="-122"/>
                <a:ea typeface="微软雅黑" panose="020B0503020204020204" pitchFamily="34" charset="-122"/>
              </a:rPr>
              <a:t>小时后，血液中检测不到，</a:t>
            </a:r>
            <a:r>
              <a:rPr lang="zh-CN" altLang="en-US" sz="700" b="1" kern="100" dirty="0">
                <a:solidFill>
                  <a:srgbClr val="FF0000"/>
                </a:solidFill>
                <a:latin typeface="微软雅黑" panose="020B0503020204020204" pitchFamily="34" charset="-122"/>
                <a:ea typeface="微软雅黑" panose="020B0503020204020204" pitchFamily="34" charset="-122"/>
              </a:rPr>
              <a:t>几乎没有吸收</a:t>
            </a:r>
            <a:r>
              <a:rPr lang="zh-CN" altLang="en-US" sz="700" kern="100" dirty="0">
                <a:solidFill>
                  <a:schemeClr val="tx1"/>
                </a:solidFill>
                <a:latin typeface="微软雅黑" panose="020B0503020204020204" pitchFamily="34" charset="-122"/>
                <a:ea typeface="微软雅黑" panose="020B0503020204020204" pitchFamily="34" charset="-122"/>
              </a:rPr>
              <a:t>，由此产生的</a:t>
            </a:r>
            <a:r>
              <a:rPr lang="zh-CN" altLang="en-US" sz="700" b="1" kern="100" dirty="0">
                <a:solidFill>
                  <a:srgbClr val="FF0000"/>
                </a:solidFill>
                <a:latin typeface="微软雅黑" panose="020B0503020204020204" pitchFamily="34" charset="-122"/>
                <a:ea typeface="微软雅黑" panose="020B0503020204020204" pitchFamily="34" charset="-122"/>
              </a:rPr>
              <a:t>全身不良反应少</a:t>
            </a:r>
            <a:r>
              <a:rPr lang="zh-CN" altLang="en-US" sz="700" kern="100" dirty="0">
                <a:solidFill>
                  <a:schemeClr val="tx1"/>
                </a:solidFill>
                <a:latin typeface="微软雅黑" panose="020B0503020204020204" pitchFamily="34" charset="-122"/>
                <a:ea typeface="微软雅黑" panose="020B0503020204020204" pitchFamily="34" charset="-122"/>
              </a:rPr>
              <a:t>。</a:t>
            </a:r>
            <a:endParaRPr lang="zh-CN" altLang="zh-CN" sz="700" kern="100" dirty="0">
              <a:solidFill>
                <a:schemeClr val="tx1"/>
              </a:solidFill>
              <a:latin typeface="微软雅黑" panose="020B0503020204020204" pitchFamily="34" charset="-122"/>
              <a:ea typeface="微软雅黑" panose="020B0503020204020204" pitchFamily="34" charset="-122"/>
              <a:sym typeface="+mn-ea"/>
            </a:endParaRPr>
          </a:p>
          <a:p>
            <a:r>
              <a:rPr lang="zh-CN" altLang="en-US" sz="700" kern="1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sym typeface="+mn-ea"/>
              </a:rPr>
              <a:t>本品在国内开展</a:t>
            </a:r>
            <a:r>
              <a:rPr lang="zh-CN" altLang="zh-CN" sz="700" kern="1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sym typeface="+mn-ea"/>
              </a:rPr>
              <a:t>的</a:t>
            </a:r>
            <a:r>
              <a:rPr lang="en-US" altLang="zh-CN" sz="700" kern="1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sym typeface="+mn-ea"/>
              </a:rPr>
              <a:t>III</a:t>
            </a:r>
            <a:r>
              <a:rPr lang="zh-CN" altLang="en-US" sz="700" kern="1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sym typeface="+mn-ea"/>
              </a:rPr>
              <a:t>期临床研究结果显示，</a:t>
            </a:r>
            <a:r>
              <a:rPr lang="zh-CN" altLang="en-US" sz="700" b="1" kern="100" dirty="0">
                <a:solidFill>
                  <a:srgbClr val="FF0000"/>
                </a:solidFill>
                <a:latin typeface="Times New Roman" panose="02020603050405020304" pitchFamily="18" charset="0"/>
                <a:ea typeface="微软雅黑" panose="020B0503020204020204" pitchFamily="34" charset="-122"/>
                <a:cs typeface="Times New Roman" panose="02020603050405020304" pitchFamily="18" charset="0"/>
                <a:sym typeface="+mn-ea"/>
              </a:rPr>
              <a:t>本品安全性与安慰剂相当</a:t>
            </a:r>
            <a:r>
              <a:rPr lang="zh-CN" altLang="en-US" sz="700" kern="1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sym typeface="+mn-ea"/>
              </a:rPr>
              <a:t>。</a:t>
            </a:r>
            <a:endParaRPr lang="zh-CN" altLang="zh-CN" sz="700" kern="100" dirty="0">
              <a:latin typeface="微软雅黑" panose="020B0503020204020204" pitchFamily="34" charset="-122"/>
              <a:ea typeface="微软雅黑" panose="020B0503020204020204" pitchFamily="34" charset="-122"/>
              <a:sym typeface="+mn-ea"/>
            </a:endParaRPr>
          </a:p>
        </p:txBody>
      </p:sp>
    </p:spTree>
    <p:extLst>
      <p:ext uri="{BB962C8B-B14F-4D97-AF65-F5344CB8AC3E}">
        <p14:creationId xmlns:p14="http://schemas.microsoft.com/office/powerpoint/2010/main" val="3913827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5424" y="861238"/>
            <a:ext cx="740714" cy="1142949"/>
            <a:chOff x="725424" y="858063"/>
            <a:chExt cx="740714" cy="1142949"/>
          </a:xfrm>
        </p:grpSpPr>
        <p:sp>
          <p:nvSpPr>
            <p:cNvPr id="3" name="object 3"/>
            <p:cNvSpPr/>
            <p:nvPr/>
          </p:nvSpPr>
          <p:spPr>
            <a:xfrm>
              <a:off x="854964" y="858063"/>
              <a:ext cx="346011" cy="246964"/>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765048" y="1513269"/>
              <a:ext cx="701090" cy="224091"/>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774192" y="1780032"/>
              <a:ext cx="326897" cy="102869"/>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725424" y="1988821"/>
              <a:ext cx="257556" cy="12191"/>
            </a:xfrm>
            <a:prstGeom prst="rect">
              <a:avLst/>
            </a:prstGeom>
            <a:blipFill>
              <a:blip r:embed="rId6" cstate="print"/>
              <a:stretch>
                <a:fillRect/>
              </a:stretch>
            </a:blipFill>
          </p:spPr>
          <p:txBody>
            <a:bodyPr wrap="square" lIns="0" tIns="0" rIns="0" bIns="0" rtlCol="0"/>
            <a:lstStyle/>
            <a:p>
              <a:endParaRPr/>
            </a:p>
          </p:txBody>
        </p:sp>
      </p:grpSp>
      <p:sp>
        <p:nvSpPr>
          <p:cNvPr id="9" name="object 9"/>
          <p:cNvSpPr/>
          <p:nvPr/>
        </p:nvSpPr>
        <p:spPr>
          <a:xfrm>
            <a:off x="0" y="-15875"/>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graphicFrame>
        <p:nvGraphicFramePr>
          <p:cNvPr id="7" name="表格 6"/>
          <p:cNvGraphicFramePr/>
          <p:nvPr>
            <p:custDataLst>
              <p:tags r:id="rId1"/>
            </p:custDataLst>
            <p:extLst>
              <p:ext uri="{D42A27DB-BD31-4B8C-83A1-F6EECF244321}">
                <p14:modId xmlns:p14="http://schemas.microsoft.com/office/powerpoint/2010/main" val="579392740"/>
              </p:ext>
            </p:extLst>
          </p:nvPr>
        </p:nvGraphicFramePr>
        <p:xfrm>
          <a:off x="1504170" y="855903"/>
          <a:ext cx="4298315" cy="2377440"/>
        </p:xfrm>
        <a:graphic>
          <a:graphicData uri="http://schemas.openxmlformats.org/drawingml/2006/table">
            <a:tbl>
              <a:tblPr firstRow="1" bandRow="1">
                <a:tableStyleId>{5C22544A-7EE6-4342-B048-85BDC9FD1C3A}</a:tableStyleId>
              </a:tblPr>
              <a:tblGrid>
                <a:gridCol w="393700">
                  <a:extLst>
                    <a:ext uri="{9D8B030D-6E8A-4147-A177-3AD203B41FA5}">
                      <a16:colId xmlns:a16="http://schemas.microsoft.com/office/drawing/2014/main" val="20000"/>
                    </a:ext>
                  </a:extLst>
                </a:gridCol>
                <a:gridCol w="582930">
                  <a:extLst>
                    <a:ext uri="{9D8B030D-6E8A-4147-A177-3AD203B41FA5}">
                      <a16:colId xmlns:a16="http://schemas.microsoft.com/office/drawing/2014/main" val="20001"/>
                    </a:ext>
                  </a:extLst>
                </a:gridCol>
                <a:gridCol w="459105">
                  <a:extLst>
                    <a:ext uri="{9D8B030D-6E8A-4147-A177-3AD203B41FA5}">
                      <a16:colId xmlns:a16="http://schemas.microsoft.com/office/drawing/2014/main" val="20002"/>
                    </a:ext>
                  </a:extLst>
                </a:gridCol>
                <a:gridCol w="654050">
                  <a:extLst>
                    <a:ext uri="{9D8B030D-6E8A-4147-A177-3AD203B41FA5}">
                      <a16:colId xmlns:a16="http://schemas.microsoft.com/office/drawing/2014/main" val="20003"/>
                    </a:ext>
                  </a:extLst>
                </a:gridCol>
                <a:gridCol w="1194435">
                  <a:extLst>
                    <a:ext uri="{9D8B030D-6E8A-4147-A177-3AD203B41FA5}">
                      <a16:colId xmlns:a16="http://schemas.microsoft.com/office/drawing/2014/main" val="20004"/>
                    </a:ext>
                  </a:extLst>
                </a:gridCol>
                <a:gridCol w="1014095">
                  <a:extLst>
                    <a:ext uri="{9D8B030D-6E8A-4147-A177-3AD203B41FA5}">
                      <a16:colId xmlns:a16="http://schemas.microsoft.com/office/drawing/2014/main" val="20005"/>
                    </a:ext>
                  </a:extLst>
                </a:gridCol>
              </a:tblGrid>
              <a:tr h="266700">
                <a:tc>
                  <a:txBody>
                    <a:bodyPr/>
                    <a:lstStyle/>
                    <a:p>
                      <a:pPr algn="ctr">
                        <a:buNone/>
                      </a:pPr>
                      <a:r>
                        <a:rPr lang="zh-CN" altLang="en-US" sz="600" dirty="0">
                          <a:latin typeface="微软雅黑" panose="020B0503020204020204" pitchFamily="34" charset="-122"/>
                          <a:ea typeface="微软雅黑" panose="020B0503020204020204" pitchFamily="34" charset="-122"/>
                        </a:rPr>
                        <a:t>试验编号</a:t>
                      </a:r>
                    </a:p>
                  </a:txBody>
                  <a:tcPr/>
                </a:tc>
                <a:tc>
                  <a:txBody>
                    <a:bodyPr/>
                    <a:lstStyle/>
                    <a:p>
                      <a:pPr algn="ctr">
                        <a:buNone/>
                      </a:pPr>
                      <a:r>
                        <a:rPr lang="zh-CN" altLang="en-US" sz="600" dirty="0">
                          <a:latin typeface="微软雅黑" panose="020B0503020204020204" pitchFamily="34" charset="-122"/>
                          <a:ea typeface="微软雅黑" panose="020B0503020204020204" pitchFamily="34" charset="-122"/>
                        </a:rPr>
                        <a:t>试验药</a:t>
                      </a:r>
                    </a:p>
                  </a:txBody>
                  <a:tcPr/>
                </a:tc>
                <a:tc>
                  <a:txBody>
                    <a:bodyPr/>
                    <a:lstStyle/>
                    <a:p>
                      <a:pPr algn="ctr">
                        <a:buNone/>
                      </a:pPr>
                      <a:r>
                        <a:rPr lang="zh-CN" altLang="en-US" sz="600" dirty="0">
                          <a:latin typeface="微软雅黑" panose="020B0503020204020204" pitchFamily="34" charset="-122"/>
                          <a:ea typeface="微软雅黑" panose="020B0503020204020204" pitchFamily="34" charset="-122"/>
                        </a:rPr>
                        <a:t>对照药</a:t>
                      </a:r>
                    </a:p>
                  </a:txBody>
                  <a:tcPr/>
                </a:tc>
                <a:tc>
                  <a:txBody>
                    <a:bodyPr/>
                    <a:lstStyle/>
                    <a:p>
                      <a:pPr algn="ctr">
                        <a:buNone/>
                      </a:pPr>
                      <a:r>
                        <a:rPr lang="zh-CN" altLang="en-US" sz="600">
                          <a:latin typeface="微软雅黑" panose="020B0503020204020204" pitchFamily="34" charset="-122"/>
                          <a:ea typeface="微软雅黑" panose="020B0503020204020204" pitchFamily="34" charset="-122"/>
                        </a:rPr>
                        <a:t>疗效</a:t>
                      </a:r>
                    </a:p>
                    <a:p>
                      <a:pPr algn="ctr">
                        <a:buNone/>
                      </a:pPr>
                      <a:r>
                        <a:rPr lang="zh-CN" altLang="en-US" sz="600">
                          <a:latin typeface="微软雅黑" panose="020B0503020204020204" pitchFamily="34" charset="-122"/>
                          <a:ea typeface="微软雅黑" panose="020B0503020204020204" pitchFamily="34" charset="-122"/>
                        </a:rPr>
                        <a:t>指标</a:t>
                      </a:r>
                    </a:p>
                  </a:txBody>
                  <a:tcPr/>
                </a:tc>
                <a:tc>
                  <a:txBody>
                    <a:bodyPr/>
                    <a:lstStyle/>
                    <a:p>
                      <a:pPr algn="ctr">
                        <a:buNone/>
                      </a:pPr>
                      <a:r>
                        <a:rPr lang="zh-CN" altLang="en-US" sz="600" dirty="0">
                          <a:latin typeface="微软雅黑" panose="020B0503020204020204" pitchFamily="34" charset="-122"/>
                          <a:ea typeface="微软雅黑" panose="020B0503020204020204" pitchFamily="34" charset="-122"/>
                        </a:rPr>
                        <a:t>试验结果</a:t>
                      </a:r>
                    </a:p>
                  </a:txBody>
                  <a:tcPr/>
                </a:tc>
                <a:tc>
                  <a:txBody>
                    <a:bodyPr/>
                    <a:lstStyle/>
                    <a:p>
                      <a:pPr algn="ctr">
                        <a:buNone/>
                      </a:pPr>
                      <a:r>
                        <a:rPr lang="zh-CN" altLang="en-US" sz="600" dirty="0">
                          <a:latin typeface="微软雅黑" panose="020B0503020204020204" pitchFamily="34" charset="-122"/>
                          <a:ea typeface="微软雅黑" panose="020B0503020204020204" pitchFamily="34" charset="-122"/>
                        </a:rPr>
                        <a:t>与安慰剂</a:t>
                      </a:r>
                      <a:r>
                        <a:rPr lang="en-US" altLang="zh-CN" sz="600" dirty="0">
                          <a:latin typeface="微软雅黑" panose="020B0503020204020204" pitchFamily="34" charset="-122"/>
                          <a:ea typeface="微软雅黑" panose="020B0503020204020204" pitchFamily="34" charset="-122"/>
                        </a:rPr>
                        <a:t>/</a:t>
                      </a:r>
                      <a:r>
                        <a:rPr lang="zh-CN" altLang="en-US" sz="600" dirty="0">
                          <a:latin typeface="微软雅黑" panose="020B0503020204020204" pitchFamily="34" charset="-122"/>
                          <a:ea typeface="微软雅黑" panose="020B0503020204020204" pitchFamily="34" charset="-122"/>
                          <a:sym typeface="+mn-ea"/>
                        </a:rPr>
                        <a:t>戊酸倍他米松计算的</a:t>
                      </a:r>
                      <a:r>
                        <a:rPr lang="en-US" altLang="zh-CN" sz="600" dirty="0">
                          <a:latin typeface="微软雅黑" panose="020B0503020204020204" pitchFamily="34" charset="-122"/>
                          <a:ea typeface="微软雅黑" panose="020B0503020204020204" pitchFamily="34" charset="-122"/>
                          <a:sym typeface="+mn-ea"/>
                        </a:rPr>
                        <a:t>OR</a:t>
                      </a:r>
                      <a:r>
                        <a:rPr lang="zh-CN" altLang="en-US" sz="600" dirty="0">
                          <a:latin typeface="微软雅黑" panose="020B0503020204020204" pitchFamily="34" charset="-122"/>
                          <a:ea typeface="微软雅黑" panose="020B0503020204020204" pitchFamily="34" charset="-122"/>
                          <a:sym typeface="+mn-ea"/>
                        </a:rPr>
                        <a:t>值</a:t>
                      </a:r>
                      <a:endParaRPr lang="zh-CN" altLang="en-US" sz="6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0"/>
                  </a:ext>
                </a:extLst>
              </a:tr>
              <a:tr h="227965">
                <a:tc gridSpan="6">
                  <a:txBody>
                    <a:bodyPr/>
                    <a:lstStyle/>
                    <a:p>
                      <a:pPr>
                        <a:buNone/>
                      </a:pPr>
                      <a:r>
                        <a:rPr lang="en-US" altLang="zh-CN" sz="600" dirty="0" err="1">
                          <a:latin typeface="微软雅黑" panose="020B0503020204020204" pitchFamily="34" charset="-122"/>
                          <a:ea typeface="微软雅黑" panose="020B0503020204020204" pitchFamily="34" charset="-122"/>
                        </a:rPr>
                        <a:t>以安慰剂为对照，戊酸二氟可龙乳膏的OR值</a:t>
                      </a:r>
                      <a:r>
                        <a:rPr lang="zh-CN" altLang="en-US" sz="600" b="1" dirty="0">
                          <a:solidFill>
                            <a:srgbClr val="FF0000"/>
                          </a:solidFill>
                          <a:latin typeface="微软雅黑" panose="020B0503020204020204" pitchFamily="34" charset="-122"/>
                          <a:ea typeface="微软雅黑" panose="020B0503020204020204" pitchFamily="34" charset="-122"/>
                        </a:rPr>
                        <a:t>＞</a:t>
                      </a:r>
                      <a:r>
                        <a:rPr lang="en-US" altLang="zh-CN" sz="600" dirty="0" err="1">
                          <a:latin typeface="微软雅黑" panose="020B0503020204020204" pitchFamily="34" charset="-122"/>
                          <a:ea typeface="微软雅黑" panose="020B0503020204020204" pitchFamily="34" charset="-122"/>
                        </a:rPr>
                        <a:t>丙酸氟替卡松乳膏的OR</a:t>
                      </a:r>
                      <a:r>
                        <a:rPr lang="zh-CN" altLang="en-US" sz="600" dirty="0">
                          <a:latin typeface="微软雅黑" panose="020B0503020204020204" pitchFamily="34" charset="-122"/>
                          <a:ea typeface="微软雅黑" panose="020B0503020204020204" pitchFamily="34" charset="-122"/>
                        </a:rPr>
                        <a:t>值，表明</a:t>
                      </a:r>
                      <a:r>
                        <a:rPr lang="en-US" altLang="zh-CN" sz="600" dirty="0">
                          <a:latin typeface="微软雅黑" panose="020B0503020204020204" pitchFamily="34" charset="-122"/>
                          <a:ea typeface="微软雅黑" panose="020B0503020204020204" pitchFamily="34" charset="-122"/>
                        </a:rPr>
                        <a:t>，</a:t>
                      </a:r>
                      <a:r>
                        <a:rPr lang="en-US" altLang="zh-CN" sz="600" dirty="0" err="1">
                          <a:latin typeface="微软雅黑" panose="020B0503020204020204" pitchFamily="34" charset="-122"/>
                          <a:ea typeface="微软雅黑" panose="020B0503020204020204" pitchFamily="34" charset="-122"/>
                        </a:rPr>
                        <a:t>戊酸二氟可龙乳膏疗效</a:t>
                      </a:r>
                      <a:r>
                        <a:rPr lang="en-US" altLang="zh-CN" sz="600" b="1" dirty="0" err="1">
                          <a:solidFill>
                            <a:srgbClr val="FF0000"/>
                          </a:solidFill>
                          <a:latin typeface="微软雅黑" panose="020B0503020204020204" pitchFamily="34" charset="-122"/>
                          <a:ea typeface="微软雅黑" panose="020B0503020204020204" pitchFamily="34" charset="-122"/>
                        </a:rPr>
                        <a:t>优于</a:t>
                      </a:r>
                      <a:r>
                        <a:rPr lang="en-US" altLang="zh-CN" sz="600" dirty="0" err="1">
                          <a:latin typeface="微软雅黑" panose="020B0503020204020204" pitchFamily="34" charset="-122"/>
                          <a:ea typeface="微软雅黑" panose="020B0503020204020204" pitchFamily="34" charset="-122"/>
                        </a:rPr>
                        <a:t>丙酸氟替卡松乳膏</a:t>
                      </a:r>
                      <a:r>
                        <a:rPr lang="en-US" altLang="zh-CN" sz="600" dirty="0">
                          <a:latin typeface="微软雅黑" panose="020B0503020204020204" pitchFamily="34" charset="-122"/>
                          <a:ea typeface="微软雅黑" panose="020B0503020204020204" pitchFamily="34" charset="-122"/>
                        </a:rPr>
                        <a:t>。</a:t>
                      </a:r>
                    </a:p>
                  </a:txBody>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1"/>
                  </a:ext>
                </a:extLst>
              </a:tr>
              <a:tr h="248920">
                <a:tc>
                  <a:txBody>
                    <a:bodyPr/>
                    <a:lstStyle/>
                    <a:p>
                      <a:pPr>
                        <a:buNone/>
                      </a:pPr>
                      <a:r>
                        <a:rPr lang="en-US" altLang="zh-CN" sz="600" dirty="0">
                          <a:latin typeface="微软雅黑" panose="020B0503020204020204" pitchFamily="34" charset="-122"/>
                          <a:ea typeface="微软雅黑" panose="020B0503020204020204" pitchFamily="34" charset="-122"/>
                        </a:rPr>
                        <a:t>1</a:t>
                      </a:r>
                    </a:p>
                  </a:txBody>
                  <a:tcPr/>
                </a:tc>
                <a:tc>
                  <a:txBody>
                    <a:bodyPr/>
                    <a:lstStyle/>
                    <a:p>
                      <a:pPr>
                        <a:buNone/>
                      </a:pPr>
                      <a:r>
                        <a:rPr lang="zh-CN" altLang="en-US" sz="600">
                          <a:latin typeface="微软雅黑" panose="020B0503020204020204" pitchFamily="34" charset="-122"/>
                          <a:ea typeface="微软雅黑" panose="020B0503020204020204" pitchFamily="34" charset="-122"/>
                          <a:sym typeface="+mn-ea"/>
                        </a:rPr>
                        <a:t>戊酸二氟可龙乳膏</a:t>
                      </a:r>
                    </a:p>
                  </a:txBody>
                  <a:tcPr/>
                </a:tc>
                <a:tc>
                  <a:txBody>
                    <a:bodyPr/>
                    <a:lstStyle/>
                    <a:p>
                      <a:pPr>
                        <a:buNone/>
                      </a:pPr>
                      <a:r>
                        <a:rPr lang="zh-CN" altLang="en-US" sz="600">
                          <a:latin typeface="微软雅黑" panose="020B0503020204020204" pitchFamily="34" charset="-122"/>
                          <a:ea typeface="微软雅黑" panose="020B0503020204020204" pitchFamily="34" charset="-122"/>
                        </a:rPr>
                        <a:t>安慰剂</a:t>
                      </a:r>
                    </a:p>
                  </a:txBody>
                  <a:tcPr/>
                </a:tc>
                <a:tc>
                  <a:txBody>
                    <a:bodyPr/>
                    <a:lstStyle/>
                    <a:p>
                      <a:pPr>
                        <a:buNone/>
                      </a:pPr>
                      <a:r>
                        <a:rPr sz="600" dirty="0">
                          <a:latin typeface="微软雅黑" panose="020B0503020204020204" pitchFamily="34" charset="-122"/>
                          <a:ea typeface="微软雅黑" panose="020B0503020204020204" pitchFamily="34" charset="-122"/>
                        </a:rPr>
                        <a:t>IGA（0/ 1）受试者百分比</a:t>
                      </a:r>
                    </a:p>
                  </a:txBody>
                  <a:tcPr/>
                </a:tc>
                <a:tc>
                  <a:txBody>
                    <a:bodyPr/>
                    <a:lstStyle/>
                    <a:p>
                      <a:pPr>
                        <a:buNone/>
                      </a:pPr>
                      <a:r>
                        <a:rPr lang="zh-CN" altLang="en-US" sz="600">
                          <a:latin typeface="微软雅黑" panose="020B0503020204020204" pitchFamily="34" charset="-122"/>
                          <a:ea typeface="微软雅黑" panose="020B0503020204020204" pitchFamily="34" charset="-122"/>
                          <a:sym typeface="+mn-ea"/>
                        </a:rPr>
                        <a:t>戊酸二氟可龙</a:t>
                      </a:r>
                      <a:r>
                        <a:rPr lang="en-US" altLang="zh-CN" sz="600">
                          <a:latin typeface="微软雅黑" panose="020B0503020204020204" pitchFamily="34" charset="-122"/>
                          <a:ea typeface="微软雅黑" panose="020B0503020204020204" pitchFamily="34" charset="-122"/>
                          <a:sym typeface="+mn-ea"/>
                        </a:rPr>
                        <a:t>IGA(</a:t>
                      </a:r>
                      <a:r>
                        <a:rPr sz="600">
                          <a:latin typeface="微软雅黑" panose="020B0503020204020204" pitchFamily="34" charset="-122"/>
                          <a:ea typeface="微软雅黑" panose="020B0503020204020204" pitchFamily="34" charset="-122"/>
                          <a:sym typeface="+mn-ea"/>
                        </a:rPr>
                        <a:t>0/ 1</a:t>
                      </a:r>
                      <a:r>
                        <a:rPr lang="en-US" sz="600">
                          <a:latin typeface="微软雅黑" panose="020B0503020204020204" pitchFamily="34" charset="-122"/>
                          <a:ea typeface="微软雅黑" panose="020B0503020204020204" pitchFamily="34" charset="-122"/>
                          <a:sym typeface="+mn-ea"/>
                        </a:rPr>
                        <a:t>)</a:t>
                      </a:r>
                      <a:r>
                        <a:rPr lang="zh-CN" altLang="en-US" sz="600">
                          <a:latin typeface="微软雅黑" panose="020B0503020204020204" pitchFamily="34" charset="-122"/>
                          <a:ea typeface="微软雅黑" panose="020B0503020204020204" pitchFamily="34" charset="-122"/>
                          <a:sym typeface="+mn-ea"/>
                        </a:rPr>
                        <a:t>为</a:t>
                      </a:r>
                      <a:r>
                        <a:rPr lang="en-US" altLang="zh-CN" sz="600" b="1">
                          <a:latin typeface="微软雅黑" panose="020B0503020204020204" pitchFamily="34" charset="-122"/>
                          <a:ea typeface="微软雅黑" panose="020B0503020204020204" pitchFamily="34" charset="-122"/>
                          <a:sym typeface="+mn-ea"/>
                        </a:rPr>
                        <a:t>42.1%</a:t>
                      </a:r>
                      <a:r>
                        <a:rPr lang="zh-CN" altLang="en-US" sz="600">
                          <a:latin typeface="微软雅黑" panose="020B0503020204020204" pitchFamily="34" charset="-122"/>
                          <a:ea typeface="微软雅黑" panose="020B0503020204020204" pitchFamily="34" charset="-122"/>
                          <a:sym typeface="+mn-ea"/>
                        </a:rPr>
                        <a:t>。安慰剂</a:t>
                      </a:r>
                      <a:r>
                        <a:rPr lang="en-US" altLang="zh-CN" sz="600">
                          <a:latin typeface="微软雅黑" panose="020B0503020204020204" pitchFamily="34" charset="-122"/>
                          <a:ea typeface="微软雅黑" panose="020B0503020204020204" pitchFamily="34" charset="-122"/>
                          <a:sym typeface="+mn-ea"/>
                        </a:rPr>
                        <a:t>IGA(</a:t>
                      </a:r>
                      <a:r>
                        <a:rPr sz="600">
                          <a:latin typeface="微软雅黑" panose="020B0503020204020204" pitchFamily="34" charset="-122"/>
                          <a:ea typeface="微软雅黑" panose="020B0503020204020204" pitchFamily="34" charset="-122"/>
                          <a:sym typeface="+mn-ea"/>
                        </a:rPr>
                        <a:t>0/ 1</a:t>
                      </a:r>
                      <a:r>
                        <a:rPr lang="en-US" sz="600">
                          <a:latin typeface="微软雅黑" panose="020B0503020204020204" pitchFamily="34" charset="-122"/>
                          <a:ea typeface="微软雅黑" panose="020B0503020204020204" pitchFamily="34" charset="-122"/>
                          <a:sym typeface="+mn-ea"/>
                        </a:rPr>
                        <a:t>)</a:t>
                      </a:r>
                      <a:r>
                        <a:rPr lang="zh-CN" altLang="en-US" sz="600">
                          <a:latin typeface="微软雅黑" panose="020B0503020204020204" pitchFamily="34" charset="-122"/>
                          <a:ea typeface="微软雅黑" panose="020B0503020204020204" pitchFamily="34" charset="-122"/>
                          <a:sym typeface="+mn-ea"/>
                        </a:rPr>
                        <a:t>为</a:t>
                      </a:r>
                      <a:r>
                        <a:rPr lang="en-US" altLang="zh-CN" sz="600" b="0">
                          <a:latin typeface="微软雅黑" panose="020B0503020204020204" pitchFamily="34" charset="-122"/>
                          <a:ea typeface="微软雅黑" panose="020B0503020204020204" pitchFamily="34" charset="-122"/>
                          <a:sym typeface="+mn-ea"/>
                        </a:rPr>
                        <a:t>23.5%</a:t>
                      </a:r>
                      <a:r>
                        <a:rPr lang="zh-CN" altLang="en-US" sz="600">
                          <a:latin typeface="微软雅黑" panose="020B0503020204020204" pitchFamily="34" charset="-122"/>
                          <a:ea typeface="微软雅黑" panose="020B0503020204020204" pitchFamily="34" charset="-122"/>
                          <a:sym typeface="+mn-ea"/>
                        </a:rPr>
                        <a:t>。</a:t>
                      </a:r>
                    </a:p>
                  </a:txBody>
                  <a:tcPr/>
                </a:tc>
                <a:tc>
                  <a:txBody>
                    <a:bodyPr/>
                    <a:lstStyle/>
                    <a:p>
                      <a:pPr>
                        <a:buNone/>
                      </a:pPr>
                      <a:r>
                        <a:rPr lang="zh-CN" altLang="en-US" sz="600" b="1">
                          <a:latin typeface="微软雅黑" panose="020B0503020204020204" pitchFamily="34" charset="-122"/>
                          <a:ea typeface="微软雅黑" panose="020B0503020204020204" pitchFamily="34" charset="-122"/>
                        </a:rPr>
                        <a:t>OR</a:t>
                      </a:r>
                      <a:r>
                        <a:rPr lang="en-US" altLang="zh-CN" sz="600" b="1">
                          <a:latin typeface="微软雅黑" panose="020B0503020204020204" pitchFamily="34" charset="-122"/>
                          <a:ea typeface="微软雅黑" panose="020B0503020204020204" pitchFamily="34" charset="-122"/>
                        </a:rPr>
                        <a:t>=</a:t>
                      </a:r>
                      <a:r>
                        <a:rPr lang="zh-CN" altLang="en-US" sz="600" b="1">
                          <a:latin typeface="微软雅黑" panose="020B0503020204020204" pitchFamily="34" charset="-122"/>
                          <a:ea typeface="微软雅黑" panose="020B0503020204020204" pitchFamily="34" charset="-122"/>
                        </a:rPr>
                        <a:t>2.38</a:t>
                      </a:r>
                    </a:p>
                  </a:txBody>
                  <a:tcPr/>
                </a:tc>
                <a:extLst>
                  <a:ext uri="{0D108BD9-81ED-4DB2-BD59-A6C34878D82A}">
                    <a16:rowId xmlns:a16="http://schemas.microsoft.com/office/drawing/2014/main" val="10002"/>
                  </a:ext>
                </a:extLst>
              </a:tr>
              <a:tr h="259715">
                <a:tc>
                  <a:txBody>
                    <a:bodyPr/>
                    <a:lstStyle/>
                    <a:p>
                      <a:pPr>
                        <a:buNone/>
                      </a:pPr>
                      <a:r>
                        <a:rPr lang="en-US" altLang="zh-CN" sz="600">
                          <a:latin typeface="微软雅黑" panose="020B0503020204020204" pitchFamily="34" charset="-122"/>
                          <a:ea typeface="微软雅黑" panose="020B0503020204020204" pitchFamily="34" charset="-122"/>
                        </a:rPr>
                        <a:t>2</a:t>
                      </a:r>
                    </a:p>
                  </a:txBody>
                  <a:tcPr/>
                </a:tc>
                <a:tc>
                  <a:txBody>
                    <a:bodyPr/>
                    <a:lstStyle/>
                    <a:p>
                      <a:pPr>
                        <a:buNone/>
                      </a:pPr>
                      <a:r>
                        <a:rPr lang="zh-CN" altLang="en-US" sz="600" dirty="0">
                          <a:latin typeface="微软雅黑" panose="020B0503020204020204" pitchFamily="34" charset="-122"/>
                          <a:ea typeface="微软雅黑" panose="020B0503020204020204" pitchFamily="34" charset="-122"/>
                        </a:rPr>
                        <a:t>丙酸氟替卡松乳膏</a:t>
                      </a:r>
                    </a:p>
                  </a:txBody>
                  <a:tcPr/>
                </a:tc>
                <a:tc>
                  <a:txBody>
                    <a:bodyPr/>
                    <a:lstStyle/>
                    <a:p>
                      <a:pPr>
                        <a:buNone/>
                      </a:pPr>
                      <a:r>
                        <a:rPr lang="zh-CN" altLang="en-US" sz="600">
                          <a:latin typeface="微软雅黑" panose="020B0503020204020204" pitchFamily="34" charset="-122"/>
                          <a:ea typeface="微软雅黑" panose="020B0503020204020204" pitchFamily="34" charset="-122"/>
                        </a:rPr>
                        <a:t>安慰剂</a:t>
                      </a:r>
                    </a:p>
                  </a:txBody>
                  <a:tcPr/>
                </a:tc>
                <a:tc>
                  <a:txBody>
                    <a:bodyPr/>
                    <a:lstStyle/>
                    <a:p>
                      <a:pPr>
                        <a:buNone/>
                      </a:pPr>
                      <a:r>
                        <a:rPr sz="600">
                          <a:latin typeface="微软雅黑" panose="020B0503020204020204" pitchFamily="34" charset="-122"/>
                          <a:ea typeface="微软雅黑" panose="020B0503020204020204" pitchFamily="34" charset="-122"/>
                          <a:sym typeface="+mn-ea"/>
                        </a:rPr>
                        <a:t>IGA（0/ 1）受试者百分比</a:t>
                      </a:r>
                      <a:endParaRPr lang="zh-CN" altLang="en-US" sz="600">
                        <a:latin typeface="微软雅黑" panose="020B0503020204020204" pitchFamily="34" charset="-122"/>
                        <a:ea typeface="微软雅黑" panose="020B0503020204020204" pitchFamily="34" charset="-122"/>
                        <a:sym typeface="+mn-ea"/>
                      </a:endParaRPr>
                    </a:p>
                  </a:txBody>
                  <a:tcPr/>
                </a:tc>
                <a:tc>
                  <a:txBody>
                    <a:bodyPr/>
                    <a:lstStyle/>
                    <a:p>
                      <a:pPr>
                        <a:buNone/>
                      </a:pPr>
                      <a:r>
                        <a:rPr lang="zh-CN" altLang="en-US" sz="600">
                          <a:latin typeface="微软雅黑" panose="020B0503020204020204" pitchFamily="34" charset="-122"/>
                          <a:ea typeface="微软雅黑" panose="020B0503020204020204" pitchFamily="34" charset="-122"/>
                          <a:sym typeface="+mn-ea"/>
                        </a:rPr>
                        <a:t>丙酸氟替卡松</a:t>
                      </a:r>
                      <a:r>
                        <a:rPr lang="en-US" altLang="zh-CN" sz="600">
                          <a:latin typeface="微软雅黑" panose="020B0503020204020204" pitchFamily="34" charset="-122"/>
                          <a:ea typeface="微软雅黑" panose="020B0503020204020204" pitchFamily="34" charset="-122"/>
                          <a:sym typeface="+mn-ea"/>
                        </a:rPr>
                        <a:t>IGA(</a:t>
                      </a:r>
                      <a:r>
                        <a:rPr sz="600">
                          <a:latin typeface="微软雅黑" panose="020B0503020204020204" pitchFamily="34" charset="-122"/>
                          <a:ea typeface="微软雅黑" panose="020B0503020204020204" pitchFamily="34" charset="-122"/>
                          <a:sym typeface="+mn-ea"/>
                        </a:rPr>
                        <a:t>0/ 1</a:t>
                      </a:r>
                      <a:r>
                        <a:rPr lang="en-US" sz="600">
                          <a:latin typeface="微软雅黑" panose="020B0503020204020204" pitchFamily="34" charset="-122"/>
                          <a:ea typeface="微软雅黑" panose="020B0503020204020204" pitchFamily="34" charset="-122"/>
                          <a:sym typeface="+mn-ea"/>
                        </a:rPr>
                        <a:t>)</a:t>
                      </a:r>
                      <a:r>
                        <a:rPr lang="zh-CN" altLang="en-US" sz="600">
                          <a:latin typeface="微软雅黑" panose="020B0503020204020204" pitchFamily="34" charset="-122"/>
                          <a:ea typeface="微软雅黑" panose="020B0503020204020204" pitchFamily="34" charset="-122"/>
                          <a:sym typeface="+mn-ea"/>
                        </a:rPr>
                        <a:t>为</a:t>
                      </a:r>
                      <a:r>
                        <a:rPr lang="en-US" altLang="zh-CN" sz="600" b="1">
                          <a:latin typeface="微软雅黑" panose="020B0503020204020204" pitchFamily="34" charset="-122"/>
                          <a:ea typeface="微软雅黑" panose="020B0503020204020204" pitchFamily="34" charset="-122"/>
                          <a:sym typeface="+mn-ea"/>
                        </a:rPr>
                        <a:t>29%</a:t>
                      </a:r>
                      <a:r>
                        <a:rPr lang="zh-CN" altLang="en-US" sz="600">
                          <a:latin typeface="微软雅黑" panose="020B0503020204020204" pitchFamily="34" charset="-122"/>
                          <a:ea typeface="微软雅黑" panose="020B0503020204020204" pitchFamily="34" charset="-122"/>
                          <a:sym typeface="+mn-ea"/>
                        </a:rPr>
                        <a:t>。安慰剂</a:t>
                      </a:r>
                      <a:r>
                        <a:rPr lang="en-US" altLang="zh-CN" sz="600">
                          <a:latin typeface="微软雅黑" panose="020B0503020204020204" pitchFamily="34" charset="-122"/>
                          <a:ea typeface="微软雅黑" panose="020B0503020204020204" pitchFamily="34" charset="-122"/>
                          <a:sym typeface="+mn-ea"/>
                        </a:rPr>
                        <a:t>IGA(</a:t>
                      </a:r>
                      <a:r>
                        <a:rPr sz="600">
                          <a:latin typeface="微软雅黑" panose="020B0503020204020204" pitchFamily="34" charset="-122"/>
                          <a:ea typeface="微软雅黑" panose="020B0503020204020204" pitchFamily="34" charset="-122"/>
                          <a:sym typeface="+mn-ea"/>
                        </a:rPr>
                        <a:t>0/ 1</a:t>
                      </a:r>
                      <a:r>
                        <a:rPr lang="en-US" sz="600">
                          <a:latin typeface="微软雅黑" panose="020B0503020204020204" pitchFamily="34" charset="-122"/>
                          <a:ea typeface="微软雅黑" panose="020B0503020204020204" pitchFamily="34" charset="-122"/>
                          <a:sym typeface="+mn-ea"/>
                        </a:rPr>
                        <a:t>)</a:t>
                      </a:r>
                      <a:r>
                        <a:rPr lang="zh-CN" altLang="en-US" sz="600">
                          <a:latin typeface="微软雅黑" panose="020B0503020204020204" pitchFamily="34" charset="-122"/>
                          <a:ea typeface="微软雅黑" panose="020B0503020204020204" pitchFamily="34" charset="-122"/>
                          <a:sym typeface="+mn-ea"/>
                        </a:rPr>
                        <a:t>为</a:t>
                      </a:r>
                      <a:r>
                        <a:rPr lang="en-US" altLang="zh-CN" sz="600">
                          <a:latin typeface="微软雅黑" panose="020B0503020204020204" pitchFamily="34" charset="-122"/>
                          <a:ea typeface="微软雅黑" panose="020B0503020204020204" pitchFamily="34" charset="-122"/>
                          <a:sym typeface="+mn-ea"/>
                        </a:rPr>
                        <a:t>18%</a:t>
                      </a:r>
                      <a:r>
                        <a:rPr lang="zh-CN" altLang="en-US" sz="600">
                          <a:latin typeface="微软雅黑" panose="020B0503020204020204" pitchFamily="34" charset="-122"/>
                          <a:ea typeface="微软雅黑" panose="020B0503020204020204" pitchFamily="34" charset="-122"/>
                          <a:sym typeface="+mn-ea"/>
                        </a:rPr>
                        <a:t>。</a:t>
                      </a:r>
                    </a:p>
                  </a:txBody>
                  <a:tcPr/>
                </a:tc>
                <a:tc>
                  <a:txBody>
                    <a:bodyPr/>
                    <a:lstStyle/>
                    <a:p>
                      <a:pPr>
                        <a:buNone/>
                      </a:pPr>
                      <a:r>
                        <a:rPr lang="zh-CN" altLang="en-US" sz="600" b="1">
                          <a:latin typeface="微软雅黑" panose="020B0503020204020204" pitchFamily="34" charset="-122"/>
                          <a:ea typeface="微软雅黑" panose="020B0503020204020204" pitchFamily="34" charset="-122"/>
                        </a:rPr>
                        <a:t>OR</a:t>
                      </a:r>
                      <a:r>
                        <a:rPr lang="en-US" altLang="zh-CN" sz="600" b="1">
                          <a:latin typeface="微软雅黑" panose="020B0503020204020204" pitchFamily="34" charset="-122"/>
                          <a:ea typeface="微软雅黑" panose="020B0503020204020204" pitchFamily="34" charset="-122"/>
                        </a:rPr>
                        <a:t>=</a:t>
                      </a:r>
                      <a:r>
                        <a:rPr lang="zh-CN" altLang="en-US" sz="600" b="1">
                          <a:latin typeface="微软雅黑" panose="020B0503020204020204" pitchFamily="34" charset="-122"/>
                          <a:ea typeface="微软雅黑" panose="020B0503020204020204" pitchFamily="34" charset="-122"/>
                        </a:rPr>
                        <a:t>1.73</a:t>
                      </a:r>
                    </a:p>
                  </a:txBody>
                  <a:tcPr/>
                </a:tc>
                <a:extLst>
                  <a:ext uri="{0D108BD9-81ED-4DB2-BD59-A6C34878D82A}">
                    <a16:rowId xmlns:a16="http://schemas.microsoft.com/office/drawing/2014/main" val="10003"/>
                  </a:ext>
                </a:extLst>
              </a:tr>
              <a:tr h="306070">
                <a:tc gridSpan="6">
                  <a:txBody>
                    <a:bodyPr/>
                    <a:lstStyle/>
                    <a:p>
                      <a:pPr>
                        <a:buNone/>
                      </a:pPr>
                      <a:r>
                        <a:rPr lang="en-US" altLang="zh-CN" sz="600">
                          <a:latin typeface="微软雅黑" panose="020B0503020204020204" pitchFamily="34" charset="-122"/>
                          <a:ea typeface="微软雅黑" panose="020B0503020204020204" pitchFamily="34" charset="-122"/>
                        </a:rPr>
                        <a:t>1</a:t>
                      </a:r>
                      <a:r>
                        <a:rPr lang="zh-CN" altLang="en-US" sz="600">
                          <a:latin typeface="微软雅黑" panose="020B0503020204020204" pitchFamily="34" charset="-122"/>
                          <a:ea typeface="微软雅黑" panose="020B0503020204020204" pitchFamily="34" charset="-122"/>
                        </a:rPr>
                        <a:t>、戊酸二氟可龙乳膏有效性</a:t>
                      </a:r>
                      <a:r>
                        <a:rPr lang="zh-CN" altLang="en-US" sz="600" b="1">
                          <a:solidFill>
                            <a:srgbClr val="FF0000"/>
                          </a:solidFill>
                          <a:latin typeface="微软雅黑" panose="020B0503020204020204" pitchFamily="34" charset="-122"/>
                          <a:ea typeface="微软雅黑" panose="020B0503020204020204" pitchFamily="34" charset="-122"/>
                        </a:rPr>
                        <a:t>＞</a:t>
                      </a:r>
                      <a:r>
                        <a:rPr lang="zh-CN" altLang="en-US" sz="600">
                          <a:latin typeface="微软雅黑" panose="020B0503020204020204" pitchFamily="34" charset="-122"/>
                          <a:ea typeface="微软雅黑" panose="020B0503020204020204" pitchFamily="34" charset="-122"/>
                        </a:rPr>
                        <a:t>戊酸倍他米松乳膏，丙酸氟替卡松乳膏有效性</a:t>
                      </a:r>
                      <a:r>
                        <a:rPr lang="en-US" altLang="zh-CN" sz="600" b="1">
                          <a:solidFill>
                            <a:srgbClr val="FF0000"/>
                          </a:solidFill>
                          <a:latin typeface="微软雅黑" panose="020B0503020204020204" pitchFamily="34" charset="-122"/>
                          <a:ea typeface="微软雅黑" panose="020B0503020204020204" pitchFamily="34" charset="-122"/>
                        </a:rPr>
                        <a:t>=</a:t>
                      </a:r>
                      <a:r>
                        <a:rPr lang="zh-CN" altLang="en-US" sz="600">
                          <a:latin typeface="微软雅黑" panose="020B0503020204020204" pitchFamily="34" charset="-122"/>
                          <a:ea typeface="微软雅黑" panose="020B0503020204020204" pitchFamily="34" charset="-122"/>
                        </a:rPr>
                        <a:t>戊酸倍他米松乳膏。</a:t>
                      </a:r>
                    </a:p>
                    <a:p>
                      <a:pPr>
                        <a:buNone/>
                      </a:pPr>
                      <a:r>
                        <a:rPr lang="en-US" altLang="zh-CN" sz="600">
                          <a:latin typeface="微软雅黑" panose="020B0503020204020204" pitchFamily="34" charset="-122"/>
                          <a:ea typeface="微软雅黑" panose="020B0503020204020204" pitchFamily="34" charset="-122"/>
                        </a:rPr>
                        <a:t>2</a:t>
                      </a:r>
                      <a:r>
                        <a:rPr lang="zh-CN" altLang="en-US" sz="600">
                          <a:latin typeface="微软雅黑" panose="020B0503020204020204" pitchFamily="34" charset="-122"/>
                          <a:ea typeface="微软雅黑" panose="020B0503020204020204" pitchFamily="34" charset="-122"/>
                        </a:rPr>
                        <a:t>、以戊酸倍他米松乳膏为对照，戊酸二氟可龙乳膏OR值</a:t>
                      </a:r>
                      <a:r>
                        <a:rPr lang="zh-CN" altLang="en-US" sz="600" b="1">
                          <a:solidFill>
                            <a:srgbClr val="FF0000"/>
                          </a:solidFill>
                          <a:latin typeface="微软雅黑" panose="020B0503020204020204" pitchFamily="34" charset="-122"/>
                          <a:ea typeface="微软雅黑" panose="020B0503020204020204" pitchFamily="34" charset="-122"/>
                        </a:rPr>
                        <a:t>＞</a:t>
                      </a:r>
                      <a:r>
                        <a:rPr lang="zh-CN" altLang="en-US" sz="600">
                          <a:latin typeface="微软雅黑" panose="020B0503020204020204" pitchFamily="34" charset="-122"/>
                          <a:ea typeface="微软雅黑" panose="020B0503020204020204" pitchFamily="34" charset="-122"/>
                        </a:rPr>
                        <a:t>丙酸氟替卡松乳膏OR值</a:t>
                      </a:r>
                    </a:p>
                    <a:p>
                      <a:pPr>
                        <a:buNone/>
                      </a:pPr>
                      <a:r>
                        <a:rPr lang="zh-CN" altLang="en-US" sz="600">
                          <a:latin typeface="微软雅黑" panose="020B0503020204020204" pitchFamily="34" charset="-122"/>
                          <a:ea typeface="微软雅黑" panose="020B0503020204020204" pitchFamily="34" charset="-122"/>
                        </a:rPr>
                        <a:t>综上，戊酸二氟可龙乳膏临床疗效</a:t>
                      </a:r>
                      <a:r>
                        <a:rPr lang="zh-CN" altLang="en-US" sz="600" b="1">
                          <a:solidFill>
                            <a:srgbClr val="FF0000"/>
                          </a:solidFill>
                          <a:latin typeface="微软雅黑" panose="020B0503020204020204" pitchFamily="34" charset="-122"/>
                          <a:ea typeface="微软雅黑" panose="020B0503020204020204" pitchFamily="34" charset="-122"/>
                        </a:rPr>
                        <a:t>优于</a:t>
                      </a:r>
                      <a:r>
                        <a:rPr lang="zh-CN" altLang="en-US" sz="600">
                          <a:latin typeface="微软雅黑" panose="020B0503020204020204" pitchFamily="34" charset="-122"/>
                          <a:ea typeface="微软雅黑" panose="020B0503020204020204" pitchFamily="34" charset="-122"/>
                        </a:rPr>
                        <a:t>丙酸氟替卡松乳膏。</a:t>
                      </a:r>
                    </a:p>
                  </a:txBody>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4"/>
                  </a:ext>
                </a:extLst>
              </a:tr>
              <a:tr h="297815">
                <a:tc>
                  <a:txBody>
                    <a:bodyPr/>
                    <a:lstStyle/>
                    <a:p>
                      <a:pPr>
                        <a:buNone/>
                      </a:pPr>
                      <a:r>
                        <a:rPr lang="en-US" altLang="zh-CN" sz="600">
                          <a:latin typeface="微软雅黑" panose="020B0503020204020204" pitchFamily="34" charset="-122"/>
                          <a:ea typeface="微软雅黑" panose="020B0503020204020204" pitchFamily="34" charset="-122"/>
                        </a:rPr>
                        <a:t>3</a:t>
                      </a:r>
                    </a:p>
                  </a:txBody>
                  <a:tcPr/>
                </a:tc>
                <a:tc>
                  <a:txBody>
                    <a:bodyPr/>
                    <a:lstStyle/>
                    <a:p>
                      <a:pPr>
                        <a:buNone/>
                      </a:pPr>
                      <a:r>
                        <a:rPr lang="zh-CN" altLang="en-US" sz="600">
                          <a:latin typeface="微软雅黑" panose="020B0503020204020204" pitchFamily="34" charset="-122"/>
                          <a:ea typeface="微软雅黑" panose="020B0503020204020204" pitchFamily="34" charset="-122"/>
                        </a:rPr>
                        <a:t>戊酸二氟可龙乳膏</a:t>
                      </a:r>
                    </a:p>
                  </a:txBody>
                  <a:tcPr/>
                </a:tc>
                <a:tc>
                  <a:txBody>
                    <a:bodyPr/>
                    <a:lstStyle/>
                    <a:p>
                      <a:pPr>
                        <a:buNone/>
                      </a:pPr>
                      <a:r>
                        <a:rPr lang="zh-CN" altLang="en-US" sz="600">
                          <a:latin typeface="微软雅黑" panose="020B0503020204020204" pitchFamily="34" charset="-122"/>
                          <a:ea typeface="微软雅黑" panose="020B0503020204020204" pitchFamily="34" charset="-122"/>
                        </a:rPr>
                        <a:t>戊酸倍他米松乳膏</a:t>
                      </a:r>
                    </a:p>
                  </a:txBody>
                  <a:tcPr/>
                </a:tc>
                <a:tc>
                  <a:txBody>
                    <a:bodyPr/>
                    <a:lstStyle/>
                    <a:p>
                      <a:pPr>
                        <a:buNone/>
                      </a:pPr>
                      <a:r>
                        <a:rPr lang="zh-CN" altLang="en-US" sz="600">
                          <a:latin typeface="微软雅黑" panose="020B0503020204020204" pitchFamily="34" charset="-122"/>
                          <a:ea typeface="微软雅黑" panose="020B0503020204020204" pitchFamily="34" charset="-122"/>
                        </a:rPr>
                        <a:t>治疗有效率</a:t>
                      </a:r>
                    </a:p>
                  </a:txBody>
                  <a:tcPr/>
                </a:tc>
                <a:tc>
                  <a:txBody>
                    <a:bodyPr/>
                    <a:lstStyle/>
                    <a:p>
                      <a:pPr>
                        <a:buNone/>
                      </a:pPr>
                      <a:r>
                        <a:rPr lang="zh-CN" altLang="en-US" sz="600">
                          <a:latin typeface="微软雅黑" panose="020B0503020204020204" pitchFamily="34" charset="-122"/>
                          <a:ea typeface="微软雅黑" panose="020B0503020204020204" pitchFamily="34" charset="-122"/>
                          <a:sym typeface="+mn-ea"/>
                        </a:rPr>
                        <a:t>戊酸二氟可龙</a:t>
                      </a:r>
                      <a:r>
                        <a:rPr lang="zh-CN" altLang="en-US" sz="600">
                          <a:latin typeface="微软雅黑" panose="020B0503020204020204" pitchFamily="34" charset="-122"/>
                          <a:ea typeface="微软雅黑" panose="020B0503020204020204" pitchFamily="34" charset="-122"/>
                        </a:rPr>
                        <a:t>治疗有效率90.9%。戊酸倍他米松治疗有效率78.7%。</a:t>
                      </a:r>
                    </a:p>
                  </a:txBody>
                  <a:tcPr/>
                </a:tc>
                <a:tc>
                  <a:txBody>
                    <a:bodyPr/>
                    <a:lstStyle/>
                    <a:p>
                      <a:pPr>
                        <a:buNone/>
                      </a:pPr>
                      <a:r>
                        <a:rPr lang="en-US" altLang="zh-CN" sz="600" b="1">
                          <a:latin typeface="微软雅黑" panose="020B0503020204020204" pitchFamily="34" charset="-122"/>
                          <a:ea typeface="微软雅黑" panose="020B0503020204020204" pitchFamily="34" charset="-122"/>
                          <a:sym typeface="+mn-ea"/>
                        </a:rPr>
                        <a:t>OR=</a:t>
                      </a:r>
                      <a:r>
                        <a:rPr lang="en-US" altLang="zh-CN" sz="600" b="1">
                          <a:latin typeface="微软雅黑" panose="020B0503020204020204" pitchFamily="34" charset="-122"/>
                          <a:ea typeface="微软雅黑" panose="020B0503020204020204" pitchFamily="34" charset="-122"/>
                        </a:rPr>
                        <a:t>2.69</a:t>
                      </a:r>
                    </a:p>
                    <a:p>
                      <a:pPr>
                        <a:buNone/>
                      </a:pPr>
                      <a:r>
                        <a:rPr lang="zh-CN" altLang="en-US" sz="600" b="1">
                          <a:latin typeface="微软雅黑" panose="020B0503020204020204" pitchFamily="34" charset="-122"/>
                          <a:ea typeface="微软雅黑" panose="020B0503020204020204" pitchFamily="34" charset="-122"/>
                          <a:sym typeface="+mn-ea"/>
                        </a:rPr>
                        <a:t>戊酸二氟可龙乳膏疗效</a:t>
                      </a:r>
                      <a:r>
                        <a:rPr lang="zh-CN" altLang="en-US" sz="600" b="1">
                          <a:solidFill>
                            <a:srgbClr val="FF0000"/>
                          </a:solidFill>
                          <a:latin typeface="微软雅黑" panose="020B0503020204020204" pitchFamily="34" charset="-122"/>
                          <a:ea typeface="微软雅黑" panose="020B0503020204020204" pitchFamily="34" charset="-122"/>
                          <a:sym typeface="+mn-ea"/>
                        </a:rPr>
                        <a:t>＞</a:t>
                      </a:r>
                      <a:r>
                        <a:rPr lang="zh-CN" altLang="en-US" sz="600" b="1">
                          <a:latin typeface="微软雅黑" panose="020B0503020204020204" pitchFamily="34" charset="-122"/>
                          <a:ea typeface="微软雅黑" panose="020B0503020204020204" pitchFamily="34" charset="-122"/>
                          <a:sym typeface="+mn-ea"/>
                        </a:rPr>
                        <a:t>戊酸倍他米松乳膏。</a:t>
                      </a:r>
                      <a:endParaRPr lang="zh-CN" altLang="en-US" sz="600" b="1">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5"/>
                  </a:ext>
                </a:extLst>
              </a:tr>
              <a:tr h="339725">
                <a:tc>
                  <a:txBody>
                    <a:bodyPr/>
                    <a:lstStyle/>
                    <a:p>
                      <a:pPr>
                        <a:buNone/>
                      </a:pPr>
                      <a:r>
                        <a:rPr lang="en-US" altLang="zh-CN" sz="600">
                          <a:latin typeface="微软雅黑" panose="020B0503020204020204" pitchFamily="34" charset="-122"/>
                          <a:ea typeface="微软雅黑" panose="020B0503020204020204" pitchFamily="34" charset="-122"/>
                        </a:rPr>
                        <a:t>4</a:t>
                      </a:r>
                    </a:p>
                  </a:txBody>
                  <a:tcPr/>
                </a:tc>
                <a:tc>
                  <a:txBody>
                    <a:bodyPr/>
                    <a:lstStyle/>
                    <a:p>
                      <a:pPr>
                        <a:buNone/>
                      </a:pPr>
                      <a:r>
                        <a:rPr lang="zh-CN" altLang="en-US" sz="600">
                          <a:latin typeface="微软雅黑" panose="020B0503020204020204" pitchFamily="34" charset="-122"/>
                          <a:ea typeface="微软雅黑" panose="020B0503020204020204" pitchFamily="34" charset="-122"/>
                        </a:rPr>
                        <a:t>丙酸氟替卡松乳膏</a:t>
                      </a:r>
                    </a:p>
                  </a:txBody>
                  <a:tcPr/>
                </a:tc>
                <a:tc>
                  <a:txBody>
                    <a:bodyPr/>
                    <a:lstStyle/>
                    <a:p>
                      <a:pPr>
                        <a:buNone/>
                      </a:pPr>
                      <a:r>
                        <a:rPr lang="zh-CN" altLang="en-US" sz="600">
                          <a:latin typeface="微软雅黑" panose="020B0503020204020204" pitchFamily="34" charset="-122"/>
                          <a:ea typeface="微软雅黑" panose="020B0503020204020204" pitchFamily="34" charset="-122"/>
                          <a:sym typeface="+mn-ea"/>
                        </a:rPr>
                        <a:t>戊酸倍他米松乳膏</a:t>
                      </a:r>
                    </a:p>
                  </a:txBody>
                  <a:tcPr/>
                </a:tc>
                <a:tc>
                  <a:txBody>
                    <a:bodyPr/>
                    <a:lstStyle/>
                    <a:p>
                      <a:pPr>
                        <a:buNone/>
                      </a:pPr>
                      <a:r>
                        <a:rPr lang="zh-CN" altLang="en-US" sz="600">
                          <a:latin typeface="微软雅黑" panose="020B0503020204020204" pitchFamily="34" charset="-122"/>
                          <a:ea typeface="微软雅黑" panose="020B0503020204020204" pitchFamily="34" charset="-122"/>
                          <a:sym typeface="+mn-ea"/>
                        </a:rPr>
                        <a:t>治疗有效率</a:t>
                      </a:r>
                      <a:endParaRPr lang="zh-CN" altLang="en-US" sz="600">
                        <a:latin typeface="微软雅黑" panose="020B0503020204020204" pitchFamily="34" charset="-122"/>
                        <a:ea typeface="微软雅黑" panose="020B0503020204020204" pitchFamily="34" charset="-122"/>
                      </a:endParaRPr>
                    </a:p>
                    <a:p>
                      <a:pPr>
                        <a:buNone/>
                      </a:pPr>
                      <a:endParaRPr lang="zh-CN" altLang="en-US" sz="600">
                        <a:latin typeface="微软雅黑" panose="020B0503020204020204" pitchFamily="34" charset="-122"/>
                        <a:ea typeface="微软雅黑" panose="020B0503020204020204" pitchFamily="34" charset="-122"/>
                      </a:endParaRPr>
                    </a:p>
                  </a:txBody>
                  <a:tcPr/>
                </a:tc>
                <a:tc>
                  <a:txBody>
                    <a:bodyPr/>
                    <a:lstStyle/>
                    <a:p>
                      <a:pPr>
                        <a:buNone/>
                      </a:pPr>
                      <a:r>
                        <a:rPr lang="zh-CN" altLang="en-US" sz="600">
                          <a:latin typeface="微软雅黑" panose="020B0503020204020204" pitchFamily="34" charset="-122"/>
                          <a:ea typeface="微软雅黑" panose="020B0503020204020204" pitchFamily="34" charset="-122"/>
                          <a:sym typeface="+mn-ea"/>
                        </a:rPr>
                        <a:t>丙酸氟替卡松治疗有效率</a:t>
                      </a:r>
                      <a:r>
                        <a:rPr lang="en-US" altLang="zh-CN" sz="600">
                          <a:latin typeface="微软雅黑" panose="020B0503020204020204" pitchFamily="34" charset="-122"/>
                          <a:ea typeface="微软雅黑" panose="020B0503020204020204" pitchFamily="34" charset="-122"/>
                          <a:sym typeface="+mn-ea"/>
                        </a:rPr>
                        <a:t>98%</a:t>
                      </a:r>
                      <a:r>
                        <a:rPr lang="zh-CN" altLang="en-US" sz="600">
                          <a:latin typeface="微软雅黑" panose="020B0503020204020204" pitchFamily="34" charset="-122"/>
                          <a:ea typeface="微软雅黑" panose="020B0503020204020204" pitchFamily="34" charset="-122"/>
                          <a:sym typeface="+mn-ea"/>
                        </a:rPr>
                        <a:t>。戊酸倍他米松治疗有效率</a:t>
                      </a:r>
                      <a:r>
                        <a:rPr lang="en-US" altLang="zh-CN" sz="600">
                          <a:latin typeface="微软雅黑" panose="020B0503020204020204" pitchFamily="34" charset="-122"/>
                          <a:ea typeface="微软雅黑" panose="020B0503020204020204" pitchFamily="34" charset="-122"/>
                          <a:sym typeface="+mn-ea"/>
                        </a:rPr>
                        <a:t>98%</a:t>
                      </a:r>
                      <a:r>
                        <a:rPr lang="zh-CN" altLang="en-US" sz="600">
                          <a:latin typeface="微软雅黑" panose="020B0503020204020204" pitchFamily="34" charset="-122"/>
                          <a:ea typeface="微软雅黑" panose="020B0503020204020204" pitchFamily="34" charset="-122"/>
                          <a:sym typeface="+mn-ea"/>
                        </a:rPr>
                        <a:t>。</a:t>
                      </a:r>
                    </a:p>
                  </a:txBody>
                  <a:tcPr/>
                </a:tc>
                <a:tc>
                  <a:txBody>
                    <a:bodyPr/>
                    <a:lstStyle/>
                    <a:p>
                      <a:pPr>
                        <a:buNone/>
                      </a:pPr>
                      <a:r>
                        <a:rPr lang="en-US" altLang="zh-CN" sz="600" b="1" dirty="0">
                          <a:latin typeface="微软雅黑" panose="020B0503020204020204" pitchFamily="34" charset="-122"/>
                          <a:ea typeface="微软雅黑" panose="020B0503020204020204" pitchFamily="34" charset="-122"/>
                          <a:sym typeface="+mn-ea"/>
                        </a:rPr>
                        <a:t>OR=1</a:t>
                      </a:r>
                      <a:endParaRPr lang="zh-CN" altLang="en-US" sz="600" b="1" dirty="0">
                        <a:latin typeface="微软雅黑" panose="020B0503020204020204" pitchFamily="34" charset="-122"/>
                        <a:ea typeface="微软雅黑" panose="020B0503020204020204" pitchFamily="34" charset="-122"/>
                        <a:sym typeface="+mn-ea"/>
                      </a:endParaRPr>
                    </a:p>
                    <a:p>
                      <a:pPr>
                        <a:buNone/>
                      </a:pPr>
                      <a:r>
                        <a:rPr lang="zh-CN" altLang="en-US" sz="600" b="1" dirty="0">
                          <a:latin typeface="微软雅黑" panose="020B0503020204020204" pitchFamily="34" charset="-122"/>
                          <a:ea typeface="微软雅黑" panose="020B0503020204020204" pitchFamily="34" charset="-122"/>
                          <a:sym typeface="+mn-ea"/>
                        </a:rPr>
                        <a:t>丙酸氟替卡松</a:t>
                      </a:r>
                      <a:r>
                        <a:rPr lang="zh-CN" sz="600" b="1" dirty="0">
                          <a:latin typeface="微软雅黑" panose="020B0503020204020204" pitchFamily="34" charset="-122"/>
                          <a:ea typeface="微软雅黑" panose="020B0503020204020204" pitchFamily="34" charset="-122"/>
                          <a:sym typeface="+mn-ea"/>
                        </a:rPr>
                        <a:t>疗效</a:t>
                      </a:r>
                      <a:r>
                        <a:rPr lang="en-US" altLang="zh-CN" sz="600" b="1" dirty="0">
                          <a:solidFill>
                            <a:srgbClr val="FF0000"/>
                          </a:solidFill>
                          <a:latin typeface="微软雅黑" panose="020B0503020204020204" pitchFamily="34" charset="-122"/>
                          <a:ea typeface="微软雅黑" panose="020B0503020204020204" pitchFamily="34" charset="-122"/>
                          <a:sym typeface="+mn-ea"/>
                        </a:rPr>
                        <a:t>=</a:t>
                      </a:r>
                      <a:r>
                        <a:rPr lang="zh-CN" altLang="en-US" sz="600" b="1" dirty="0">
                          <a:latin typeface="微软雅黑" panose="020B0503020204020204" pitchFamily="34" charset="-122"/>
                          <a:ea typeface="微软雅黑" panose="020B0503020204020204" pitchFamily="34" charset="-122"/>
                          <a:sym typeface="+mn-ea"/>
                        </a:rPr>
                        <a:t>戊酸倍他米松</a:t>
                      </a:r>
                    </a:p>
                  </a:txBody>
                  <a:tcPr/>
                </a:tc>
                <a:extLst>
                  <a:ext uri="{0D108BD9-81ED-4DB2-BD59-A6C34878D82A}">
                    <a16:rowId xmlns:a16="http://schemas.microsoft.com/office/drawing/2014/main" val="10006"/>
                  </a:ext>
                </a:extLst>
              </a:tr>
            </a:tbl>
          </a:graphicData>
        </a:graphic>
      </p:graphicFrame>
      <p:sp>
        <p:nvSpPr>
          <p:cNvPr id="8" name="文本框 7"/>
          <p:cNvSpPr txBox="1"/>
          <p:nvPr/>
        </p:nvSpPr>
        <p:spPr>
          <a:xfrm>
            <a:off x="1594485" y="445135"/>
            <a:ext cx="4170680" cy="415925"/>
          </a:xfrm>
          <a:prstGeom prst="rect">
            <a:avLst/>
          </a:prstGeom>
          <a:noFill/>
        </p:spPr>
        <p:txBody>
          <a:bodyPr wrap="square">
            <a:noAutofit/>
          </a:bodyPr>
          <a:lstStyle/>
          <a:p>
            <a:pPr indent="0" fontAlgn="auto">
              <a:lnSpc>
                <a:spcPct val="150000"/>
              </a:lnSpc>
            </a:pPr>
            <a:r>
              <a:rPr lang="en-US" altLang="zh-CN" sz="800" dirty="0">
                <a:latin typeface="微软雅黑" panose="020B0503020204020204" pitchFamily="34" charset="-122"/>
                <a:ea typeface="微软雅黑" panose="020B0503020204020204" pitchFamily="34" charset="-122"/>
              </a:rPr>
              <a:t>    </a:t>
            </a:r>
            <a:r>
              <a:rPr lang="en-US" altLang="zh-CN" sz="800" dirty="0">
                <a:solidFill>
                  <a:schemeClr val="tx1"/>
                </a:solidFill>
                <a:latin typeface="微软雅黑" panose="020B0503020204020204" pitchFamily="34" charset="-122"/>
                <a:ea typeface="微软雅黑" panose="020B0503020204020204" pitchFamily="34" charset="-122"/>
              </a:rPr>
              <a:t>   </a:t>
            </a:r>
            <a:r>
              <a:rPr lang="zh-CN" altLang="en-US" sz="800" dirty="0">
                <a:solidFill>
                  <a:schemeClr val="tx1"/>
                </a:solidFill>
                <a:latin typeface="微软雅黑" panose="020B0503020204020204" pitchFamily="34" charset="-122"/>
                <a:ea typeface="微软雅黑" panose="020B0503020204020204" pitchFamily="34" charset="-122"/>
              </a:rPr>
              <a:t>以安慰剂以及戊酸倍他米松乳膏为对照的临床研究及</a:t>
            </a:r>
            <a:r>
              <a:rPr lang="en-US" altLang="zh-CN" sz="800" dirty="0">
                <a:solidFill>
                  <a:schemeClr val="tx1"/>
                </a:solidFill>
                <a:latin typeface="微软雅黑" panose="020B0503020204020204" pitchFamily="34" charset="-122"/>
                <a:ea typeface="微软雅黑" panose="020B0503020204020204" pitchFamily="34" charset="-122"/>
              </a:rPr>
              <a:t>mete</a:t>
            </a:r>
            <a:r>
              <a:rPr lang="zh-CN" altLang="en-US" sz="800" dirty="0">
                <a:solidFill>
                  <a:schemeClr val="tx1"/>
                </a:solidFill>
                <a:latin typeface="微软雅黑" panose="020B0503020204020204" pitchFamily="34" charset="-122"/>
                <a:ea typeface="微软雅黑" panose="020B0503020204020204" pitchFamily="34" charset="-122"/>
              </a:rPr>
              <a:t>分析结果均表明戊酸二氟可龙乳膏临床疗效</a:t>
            </a:r>
            <a:r>
              <a:rPr lang="zh-CN" altLang="en-US" sz="800" b="1" dirty="0">
                <a:solidFill>
                  <a:srgbClr val="FF0000"/>
                </a:solidFill>
                <a:latin typeface="微软雅黑" panose="020B0503020204020204" pitchFamily="34" charset="-122"/>
                <a:ea typeface="微软雅黑" panose="020B0503020204020204" pitchFamily="34" charset="-122"/>
              </a:rPr>
              <a:t>优于</a:t>
            </a:r>
            <a:r>
              <a:rPr lang="zh-CN" altLang="en-US" sz="800" dirty="0">
                <a:solidFill>
                  <a:schemeClr val="tx1"/>
                </a:solidFill>
                <a:latin typeface="微软雅黑" panose="020B0503020204020204" pitchFamily="34" charset="-122"/>
                <a:ea typeface="微软雅黑" panose="020B0503020204020204" pitchFamily="34" charset="-122"/>
              </a:rPr>
              <a:t>丙酸氟替卡松乳膏</a:t>
            </a:r>
          </a:p>
        </p:txBody>
      </p:sp>
      <p:sp>
        <p:nvSpPr>
          <p:cNvPr id="10" name="文本框 9"/>
          <p:cNvSpPr txBox="1"/>
          <p:nvPr/>
        </p:nvSpPr>
        <p:spPr>
          <a:xfrm>
            <a:off x="33763" y="2718856"/>
            <a:ext cx="1388110" cy="553998"/>
          </a:xfrm>
          <a:prstGeom prst="rect">
            <a:avLst/>
          </a:prstGeom>
        </p:spPr>
        <p:txBody>
          <a:bodyPr wrap="square">
            <a:spAutoFit/>
          </a:bodyPr>
          <a:lstStyle/>
          <a:p>
            <a:pPr marL="0" indent="0" algn="just" defTabSz="266700">
              <a:spcAft>
                <a:spcPct val="0"/>
              </a:spcAft>
            </a:pPr>
            <a:r>
              <a:rPr lang="en-US" altLang="zh-CN" sz="600" b="0">
                <a:latin typeface="微软雅黑" panose="020B0503020204020204" pitchFamily="34" charset="-122"/>
                <a:ea typeface="微软雅黑" panose="020B0503020204020204" pitchFamily="34" charset="-122"/>
              </a:rPr>
              <a:t>OR</a:t>
            </a:r>
            <a:r>
              <a:rPr lang="zh-CN" altLang="en-US" sz="600" b="0">
                <a:latin typeface="微软雅黑" panose="020B0503020204020204" pitchFamily="34" charset="-122"/>
                <a:ea typeface="微软雅黑" panose="020B0503020204020204" pitchFamily="34" charset="-122"/>
              </a:rPr>
              <a:t>（又称比值比，优势比）</a:t>
            </a:r>
            <a:r>
              <a:rPr lang="en-US" altLang="zh-CN" sz="600" b="0">
                <a:latin typeface="微软雅黑" panose="020B0503020204020204" pitchFamily="34" charset="-122"/>
                <a:ea typeface="微软雅黑" panose="020B0503020204020204" pitchFamily="34" charset="-122"/>
              </a:rPr>
              <a:t>=</a:t>
            </a:r>
            <a:r>
              <a:rPr lang="zh-CN" sz="600" b="0">
                <a:latin typeface="微软雅黑" panose="020B0503020204020204" pitchFamily="34" charset="-122"/>
                <a:ea typeface="微软雅黑" panose="020B0503020204020204" pitchFamily="34" charset="-122"/>
              </a:rPr>
              <a:t>试验组疗效</a:t>
            </a:r>
            <a:r>
              <a:rPr lang="en-US" altLang="zh-CN" sz="600" b="0">
                <a:latin typeface="微软雅黑" panose="020B0503020204020204" pitchFamily="34" charset="-122"/>
                <a:ea typeface="微软雅黑" panose="020B0503020204020204" pitchFamily="34" charset="-122"/>
              </a:rPr>
              <a:t>/</a:t>
            </a:r>
            <a:r>
              <a:rPr lang="zh-CN" altLang="en-US" sz="600" b="0">
                <a:latin typeface="微软雅黑" panose="020B0503020204020204" pitchFamily="34" charset="-122"/>
                <a:ea typeface="微软雅黑" panose="020B0503020204020204" pitchFamily="34" charset="-122"/>
              </a:rPr>
              <a:t>对照组疗效。</a:t>
            </a:r>
          </a:p>
          <a:p>
            <a:pPr marL="0" indent="0" algn="just" defTabSz="266700">
              <a:spcAft>
                <a:spcPct val="0"/>
              </a:spcAft>
            </a:pPr>
            <a:r>
              <a:rPr lang="en-US" altLang="zh-CN" sz="600" b="0">
                <a:latin typeface="微软雅黑" panose="020B0503020204020204" pitchFamily="34" charset="-122"/>
                <a:ea typeface="微软雅黑" panose="020B0503020204020204" pitchFamily="34" charset="-122"/>
              </a:rPr>
              <a:t>OR</a:t>
            </a:r>
            <a:r>
              <a:rPr lang="zh-CN" altLang="en-US" sz="600" b="0">
                <a:latin typeface="微软雅黑" panose="020B0503020204020204" pitchFamily="34" charset="-122"/>
                <a:ea typeface="微软雅黑" panose="020B0503020204020204" pitchFamily="34" charset="-122"/>
              </a:rPr>
              <a:t>大于1，说明试验组更加有效。</a:t>
            </a:r>
          </a:p>
          <a:p>
            <a:pPr marL="0" indent="0" algn="just" defTabSz="266700">
              <a:spcAft>
                <a:spcPct val="0"/>
              </a:spcAft>
            </a:pPr>
            <a:r>
              <a:rPr lang="zh-CN" altLang="en-US" sz="600" b="0">
                <a:latin typeface="微软雅黑" panose="020B0503020204020204" pitchFamily="34" charset="-122"/>
                <a:ea typeface="微软雅黑" panose="020B0503020204020204" pitchFamily="34" charset="-122"/>
              </a:rPr>
              <a:t>该值越大，说明试验组较对照组疗效越强</a:t>
            </a:r>
          </a:p>
        </p:txBody>
      </p:sp>
      <p:sp>
        <p:nvSpPr>
          <p:cNvPr id="14" name="文本框 13"/>
          <p:cNvSpPr txBox="1"/>
          <p:nvPr/>
        </p:nvSpPr>
        <p:spPr>
          <a:xfrm>
            <a:off x="1476375" y="134725"/>
            <a:ext cx="2952750" cy="306705"/>
          </a:xfrm>
          <a:prstGeom prst="rect">
            <a:avLst/>
          </a:prstGeom>
        </p:spPr>
        <p:txBody>
          <a:bodyPr>
            <a:spAutoFit/>
            <a:extLst>
              <a:ext uri="{4A0BC546-FE56-4ADE-93B0-CB8AF2F6F144}">
                <wpsdc:textFrameExt xmlns:wpsdc="http://www.wps.cn/officeDocument/2022/drawingmlCustomData" xmlns="" type="sub-title"/>
              </a:ext>
            </a:extLst>
          </a:bodyPr>
          <a:lstStyle/>
          <a:p>
            <a:pPr algn="l"/>
            <a:r>
              <a:rPr lang="zh-CN" altLang="en-US" sz="1400" spc="1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有效性</a:t>
            </a:r>
            <a:r>
              <a:rPr lang="en-US" altLang="zh-CN" sz="1400" spc="1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a:t>
            </a:r>
            <a:r>
              <a:rPr lang="zh-CN" altLang="en-US" sz="1400" spc="1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临床疗效对比</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5424" y="861238"/>
            <a:ext cx="740714" cy="1142949"/>
            <a:chOff x="725424" y="858063"/>
            <a:chExt cx="740714" cy="1142949"/>
          </a:xfrm>
        </p:grpSpPr>
        <p:sp>
          <p:nvSpPr>
            <p:cNvPr id="3" name="object 3"/>
            <p:cNvSpPr/>
            <p:nvPr/>
          </p:nvSpPr>
          <p:spPr>
            <a:xfrm>
              <a:off x="854964" y="858063"/>
              <a:ext cx="346011" cy="246964"/>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765048" y="1513269"/>
              <a:ext cx="701090" cy="224091"/>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774192" y="1780032"/>
              <a:ext cx="326897" cy="102869"/>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725424" y="1988821"/>
              <a:ext cx="257556" cy="12191"/>
            </a:xfrm>
            <a:prstGeom prst="rect">
              <a:avLst/>
            </a:prstGeom>
            <a:blipFill>
              <a:blip r:embed="rId6" cstate="print"/>
              <a:stretch>
                <a:fillRect/>
              </a:stretch>
            </a:blipFill>
          </p:spPr>
          <p:txBody>
            <a:bodyPr wrap="square" lIns="0" tIns="0" rIns="0" bIns="0" rtlCol="0"/>
            <a:lstStyle/>
            <a:p>
              <a:endParaRPr/>
            </a:p>
          </p:txBody>
        </p:sp>
      </p:grpSp>
      <p:sp>
        <p:nvSpPr>
          <p:cNvPr id="9" name="object 9"/>
          <p:cNvSpPr/>
          <p:nvPr/>
        </p:nvSpPr>
        <p:spPr>
          <a:xfrm>
            <a:off x="0" y="-15875"/>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graphicFrame>
        <p:nvGraphicFramePr>
          <p:cNvPr id="7" name="表格 6"/>
          <p:cNvGraphicFramePr/>
          <p:nvPr>
            <p:custDataLst>
              <p:tags r:id="rId1"/>
            </p:custDataLst>
            <p:extLst>
              <p:ext uri="{D42A27DB-BD31-4B8C-83A1-F6EECF244321}">
                <p14:modId xmlns:p14="http://schemas.microsoft.com/office/powerpoint/2010/main" val="512358764"/>
              </p:ext>
            </p:extLst>
          </p:nvPr>
        </p:nvGraphicFramePr>
        <p:xfrm>
          <a:off x="1934210" y="1220236"/>
          <a:ext cx="3833495" cy="1681480"/>
        </p:xfrm>
        <a:graphic>
          <a:graphicData uri="http://schemas.openxmlformats.org/drawingml/2006/table">
            <a:tbl>
              <a:tblPr firstRow="1" bandRow="1">
                <a:tableStyleId>{5C22544A-7EE6-4342-B048-85BDC9FD1C3A}</a:tableStyleId>
              </a:tblPr>
              <a:tblGrid>
                <a:gridCol w="1362710">
                  <a:extLst>
                    <a:ext uri="{9D8B030D-6E8A-4147-A177-3AD203B41FA5}">
                      <a16:colId xmlns:a16="http://schemas.microsoft.com/office/drawing/2014/main" val="20000"/>
                    </a:ext>
                  </a:extLst>
                </a:gridCol>
                <a:gridCol w="925830">
                  <a:extLst>
                    <a:ext uri="{9D8B030D-6E8A-4147-A177-3AD203B41FA5}">
                      <a16:colId xmlns:a16="http://schemas.microsoft.com/office/drawing/2014/main" val="20001"/>
                    </a:ext>
                  </a:extLst>
                </a:gridCol>
                <a:gridCol w="676275">
                  <a:extLst>
                    <a:ext uri="{9D8B030D-6E8A-4147-A177-3AD203B41FA5}">
                      <a16:colId xmlns:a16="http://schemas.microsoft.com/office/drawing/2014/main" val="20002"/>
                    </a:ext>
                  </a:extLst>
                </a:gridCol>
                <a:gridCol w="868680">
                  <a:extLst>
                    <a:ext uri="{9D8B030D-6E8A-4147-A177-3AD203B41FA5}">
                      <a16:colId xmlns:a16="http://schemas.microsoft.com/office/drawing/2014/main" val="20003"/>
                    </a:ext>
                  </a:extLst>
                </a:gridCol>
              </a:tblGrid>
              <a:tr h="211455">
                <a:tc>
                  <a:txBody>
                    <a:bodyPr/>
                    <a:lstStyle/>
                    <a:p>
                      <a:pPr algn="ctr">
                        <a:buNone/>
                      </a:pPr>
                      <a:r>
                        <a:rPr lang="zh-CN" altLang="en-US" sz="600" dirty="0">
                          <a:latin typeface="Times New Roman" panose="02020603050405020304" pitchFamily="18" charset="0"/>
                          <a:ea typeface="微软雅黑" panose="020B0503020204020204" pitchFamily="34" charset="-122"/>
                        </a:rPr>
                        <a:t>药品名称</a:t>
                      </a:r>
                    </a:p>
                  </a:txBody>
                  <a:tcPr/>
                </a:tc>
                <a:tc>
                  <a:txBody>
                    <a:bodyPr/>
                    <a:lstStyle/>
                    <a:p>
                      <a:pPr algn="ctr">
                        <a:buNone/>
                      </a:pPr>
                      <a:r>
                        <a:rPr lang="zh-CN" altLang="en-US" sz="600" dirty="0">
                          <a:latin typeface="Times New Roman" panose="02020603050405020304" pitchFamily="18" charset="0"/>
                          <a:ea typeface="微软雅黑" panose="020B0503020204020204" pitchFamily="34" charset="-122"/>
                          <a:cs typeface="Times New Roman" panose="02020603050405020304" pitchFamily="18" charset="0"/>
                        </a:rPr>
                        <a:t>戊酸二氟可龙乳膏</a:t>
                      </a:r>
                    </a:p>
                    <a:p>
                      <a:pPr algn="ctr">
                        <a:buNone/>
                      </a:pPr>
                      <a:r>
                        <a:rPr lang="zh-CN" altLang="en-US" sz="600" dirty="0">
                          <a:latin typeface="Times New Roman" panose="02020603050405020304" pitchFamily="18" charset="0"/>
                          <a:ea typeface="微软雅黑" panose="020B0503020204020204" pitchFamily="34" charset="-122"/>
                          <a:cs typeface="Times New Roman" panose="02020603050405020304" pitchFamily="18" charset="0"/>
                        </a:rPr>
                        <a:t>（III期试验/文献）</a:t>
                      </a:r>
                    </a:p>
                  </a:txBody>
                  <a:tcPr/>
                </a:tc>
                <a:tc>
                  <a:txBody>
                    <a:bodyPr/>
                    <a:lstStyle/>
                    <a:p>
                      <a:pPr algn="ctr">
                        <a:buClrTx/>
                        <a:buSzTx/>
                        <a:buFontTx/>
                        <a:buNone/>
                      </a:pPr>
                      <a:r>
                        <a:rPr lang="zh-CN" altLang="en-US" sz="600" dirty="0">
                          <a:latin typeface="Times New Roman" panose="02020603050405020304" pitchFamily="18" charset="0"/>
                          <a:ea typeface="微软雅黑" panose="020B0503020204020204" pitchFamily="34" charset="-122"/>
                        </a:rPr>
                        <a:t>他克莫司</a:t>
                      </a:r>
                    </a:p>
                    <a:p>
                      <a:pPr algn="ctr">
                        <a:buClrTx/>
                        <a:buSzTx/>
                        <a:buFontTx/>
                        <a:buNone/>
                      </a:pPr>
                      <a:r>
                        <a:rPr lang="zh-CN" altLang="en-US" sz="600" dirty="0">
                          <a:latin typeface="Times New Roman" panose="02020603050405020304" pitchFamily="18" charset="0"/>
                          <a:ea typeface="微软雅黑" panose="020B0503020204020204" pitchFamily="34" charset="-122"/>
                        </a:rPr>
                        <a:t>乳膏</a:t>
                      </a:r>
                    </a:p>
                  </a:txBody>
                  <a:tcPr/>
                </a:tc>
                <a:tc>
                  <a:txBody>
                    <a:bodyPr/>
                    <a:lstStyle/>
                    <a:p>
                      <a:pPr algn="ctr">
                        <a:buClrTx/>
                        <a:buSzTx/>
                        <a:buFontTx/>
                        <a:buNone/>
                      </a:pPr>
                      <a:r>
                        <a:rPr lang="zh-CN" altLang="en-US" sz="600" dirty="0">
                          <a:latin typeface="Times New Roman" panose="02020603050405020304" pitchFamily="18" charset="0"/>
                          <a:ea typeface="微软雅黑" panose="020B0503020204020204" pitchFamily="34" charset="-122"/>
                        </a:rPr>
                        <a:t>克立硼罗</a:t>
                      </a:r>
                    </a:p>
                    <a:p>
                      <a:pPr algn="ctr">
                        <a:buClrTx/>
                        <a:buSzTx/>
                        <a:buFontTx/>
                        <a:buNone/>
                      </a:pPr>
                      <a:r>
                        <a:rPr lang="zh-CN" altLang="en-US" sz="600" dirty="0">
                          <a:latin typeface="Times New Roman" panose="02020603050405020304" pitchFamily="18" charset="0"/>
                          <a:ea typeface="微软雅黑" panose="020B0503020204020204" pitchFamily="34" charset="-122"/>
                        </a:rPr>
                        <a:t>软膏</a:t>
                      </a:r>
                    </a:p>
                  </a:txBody>
                  <a:tcPr/>
                </a:tc>
                <a:extLst>
                  <a:ext uri="{0D108BD9-81ED-4DB2-BD59-A6C34878D82A}">
                    <a16:rowId xmlns:a16="http://schemas.microsoft.com/office/drawing/2014/main" val="10000"/>
                  </a:ext>
                </a:extLst>
              </a:tr>
              <a:tr h="271780">
                <a:tc>
                  <a:txBody>
                    <a:bodyPr/>
                    <a:lstStyle/>
                    <a:p>
                      <a:pPr algn="l">
                        <a:buNone/>
                      </a:pPr>
                      <a:r>
                        <a:rPr lang="zh-CN" altLang="en-US" sz="600" dirty="0">
                          <a:latin typeface="Times New Roman" panose="02020603050405020304" pitchFamily="18" charset="0"/>
                          <a:ea typeface="微软雅黑" panose="020B0503020204020204" pitchFamily="34" charset="-122"/>
                          <a:cs typeface="Times New Roman" panose="02020603050405020304" pitchFamily="18" charset="0"/>
                        </a:rPr>
                        <a:t>IGA（0/ 1）受试者百分比</a:t>
                      </a:r>
                    </a:p>
                  </a:txBody>
                  <a:tcPr anchor="ctr"/>
                </a:tc>
                <a:tc>
                  <a:txBody>
                    <a:bodyPr/>
                    <a:lstStyle/>
                    <a:p>
                      <a:pPr algn="l">
                        <a:buNone/>
                      </a:pPr>
                      <a:r>
                        <a:rPr lang="zh-CN" altLang="en-US" sz="600" dirty="0">
                          <a:latin typeface="Times New Roman" panose="02020603050405020304" pitchFamily="18" charset="0"/>
                          <a:ea typeface="微软雅黑" panose="020B0503020204020204" pitchFamily="34" charset="-122"/>
                          <a:cs typeface="Times New Roman" panose="02020603050405020304" pitchFamily="18" charset="0"/>
                        </a:rPr>
                        <a:t>III期：42.1%</a:t>
                      </a:r>
                    </a:p>
                  </a:txBody>
                  <a:tcPr anchor="ctr"/>
                </a:tc>
                <a:tc>
                  <a:txBody>
                    <a:bodyPr/>
                    <a:lstStyle/>
                    <a:p>
                      <a:pPr algn="l">
                        <a:buNone/>
                      </a:pPr>
                      <a:r>
                        <a:rPr lang="en-US" altLang="zh-CN" sz="600">
                          <a:latin typeface="Times New Roman" panose="02020603050405020304" pitchFamily="18" charset="0"/>
                          <a:ea typeface="微软雅黑" panose="020B0503020204020204" pitchFamily="34" charset="-122"/>
                          <a:cs typeface="Times New Roman" panose="02020603050405020304" pitchFamily="18" charset="0"/>
                        </a:rPr>
                        <a:t>/</a:t>
                      </a:r>
                    </a:p>
                  </a:txBody>
                  <a:tcPr anchor="ctr"/>
                </a:tc>
                <a:tc>
                  <a:txBody>
                    <a:bodyPr/>
                    <a:lstStyle/>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试验1：32.8%</a:t>
                      </a:r>
                    </a:p>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试验2：31.4%</a:t>
                      </a:r>
                    </a:p>
                  </a:txBody>
                  <a:tcPr anchor="ctr"/>
                </a:tc>
                <a:extLst>
                  <a:ext uri="{0D108BD9-81ED-4DB2-BD59-A6C34878D82A}">
                    <a16:rowId xmlns:a16="http://schemas.microsoft.com/office/drawing/2014/main" val="10001"/>
                  </a:ext>
                </a:extLst>
              </a:tr>
              <a:tr h="294005">
                <a:tc>
                  <a:txBody>
                    <a:bodyPr/>
                    <a:lstStyle/>
                    <a:p>
                      <a:pPr algn="l">
                        <a:buNone/>
                      </a:pPr>
                      <a:r>
                        <a:rPr lang="zh-CN" altLang="en-US" sz="600" dirty="0">
                          <a:latin typeface="Times New Roman" panose="02020603050405020304" pitchFamily="18" charset="0"/>
                          <a:ea typeface="微软雅黑" panose="020B0503020204020204" pitchFamily="34" charset="-122"/>
                        </a:rPr>
                        <a:t>治疗有效率：</a:t>
                      </a:r>
                    </a:p>
                    <a:p>
                      <a:pPr algn="l">
                        <a:buNone/>
                      </a:pPr>
                      <a:r>
                        <a:rPr lang="en-US" altLang="zh-CN" sz="600" dirty="0">
                          <a:latin typeface="Times New Roman" panose="02020603050405020304" pitchFamily="18" charset="0"/>
                          <a:ea typeface="微软雅黑" panose="020B0503020204020204" pitchFamily="34" charset="-122"/>
                        </a:rPr>
                        <a:t>[</a:t>
                      </a:r>
                      <a:r>
                        <a:rPr lang="zh-CN" altLang="en-US" sz="600" dirty="0">
                          <a:latin typeface="Times New Roman" panose="02020603050405020304" pitchFamily="18" charset="0"/>
                          <a:ea typeface="微软雅黑" panose="020B0503020204020204" pitchFamily="34" charset="-122"/>
                        </a:rPr>
                        <a:t>（清除</a:t>
                      </a:r>
                      <a:r>
                        <a:rPr lang="en-US" altLang="zh-CN" sz="600" dirty="0">
                          <a:latin typeface="Times New Roman" panose="02020603050405020304" pitchFamily="18" charset="0"/>
                          <a:ea typeface="微软雅黑" panose="020B0503020204020204" pitchFamily="34" charset="-122"/>
                        </a:rPr>
                        <a:t>+</a:t>
                      </a:r>
                      <a:r>
                        <a:rPr lang="zh-CN" altLang="en-US" sz="600" dirty="0">
                          <a:latin typeface="Times New Roman" panose="02020603050405020304" pitchFamily="18" charset="0"/>
                          <a:ea typeface="微软雅黑" panose="020B0503020204020204" pitchFamily="34" charset="-122"/>
                        </a:rPr>
                        <a:t>极好的改善</a:t>
                      </a:r>
                      <a:r>
                        <a:rPr lang="en-US" altLang="zh-CN" sz="600" dirty="0">
                          <a:latin typeface="Times New Roman" panose="02020603050405020304" pitchFamily="18" charset="0"/>
                          <a:ea typeface="微软雅黑" panose="020B0503020204020204" pitchFamily="34" charset="-122"/>
                        </a:rPr>
                        <a:t>/</a:t>
                      </a:r>
                      <a:r>
                        <a:rPr lang="zh-CN" altLang="en-US" sz="600" dirty="0">
                          <a:latin typeface="Times New Roman" panose="02020603050405020304" pitchFamily="18" charset="0"/>
                          <a:ea typeface="微软雅黑" panose="020B0503020204020204" pitchFamily="34" charset="-122"/>
                        </a:rPr>
                        <a:t>清除）率或愈合率</a:t>
                      </a:r>
                      <a:r>
                        <a:rPr lang="en-US" altLang="zh-CN" sz="600" dirty="0">
                          <a:latin typeface="Times New Roman" panose="02020603050405020304" pitchFamily="18" charset="0"/>
                          <a:ea typeface="微软雅黑" panose="020B0503020204020204" pitchFamily="34" charset="-122"/>
                        </a:rPr>
                        <a:t>]</a:t>
                      </a:r>
                    </a:p>
                  </a:txBody>
                  <a:tcPr anchor="ctr"/>
                </a:tc>
                <a:tc>
                  <a:txBody>
                    <a:bodyPr/>
                    <a:lstStyle/>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70%</a:t>
                      </a:r>
                    </a:p>
                  </a:txBody>
                  <a:tcPr anchor="ctr"/>
                </a:tc>
                <a:tc>
                  <a:txBody>
                    <a:bodyPr/>
                    <a:lstStyle/>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45.7%</a:t>
                      </a:r>
                    </a:p>
                  </a:txBody>
                  <a:tcPr anchor="ctr"/>
                </a:tc>
                <a:tc>
                  <a:txBody>
                    <a:bodyPr/>
                    <a:lstStyle/>
                    <a:p>
                      <a:pPr algn="l">
                        <a:buNone/>
                      </a:pPr>
                      <a:r>
                        <a:rPr lang="en-US" altLang="zh-CN" sz="600">
                          <a:latin typeface="Times New Roman" panose="02020603050405020304" pitchFamily="18" charset="0"/>
                          <a:ea typeface="微软雅黑" panose="020B0503020204020204" pitchFamily="34" charset="-122"/>
                          <a:cs typeface="Times New Roman" panose="02020603050405020304" pitchFamily="18" charset="0"/>
                        </a:rPr>
                        <a:t>/</a:t>
                      </a:r>
                    </a:p>
                  </a:txBody>
                  <a:tcPr anchor="ctr"/>
                </a:tc>
                <a:extLst>
                  <a:ext uri="{0D108BD9-81ED-4DB2-BD59-A6C34878D82A}">
                    <a16:rowId xmlns:a16="http://schemas.microsoft.com/office/drawing/2014/main" val="10002"/>
                  </a:ext>
                </a:extLst>
              </a:tr>
              <a:tr h="401320">
                <a:tc>
                  <a:txBody>
                    <a:bodyPr/>
                    <a:lstStyle/>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OR</a:t>
                      </a:r>
                      <a:r>
                        <a:rPr lang="en-US" altLang="zh-CN" sz="600">
                          <a:latin typeface="Times New Roman" panose="02020603050405020304" pitchFamily="18" charset="0"/>
                          <a:ea typeface="微软雅黑" panose="020B0503020204020204" pitchFamily="34" charset="-122"/>
                          <a:cs typeface="Times New Roman" panose="02020603050405020304" pitchFamily="18" charset="0"/>
                        </a:rPr>
                        <a:t>-</a:t>
                      </a:r>
                      <a:r>
                        <a:rPr lang="zh-CN" altLang="en-US" sz="600">
                          <a:latin typeface="Times New Roman" panose="02020603050405020304" pitchFamily="18" charset="0"/>
                          <a:ea typeface="微软雅黑" panose="020B0503020204020204" pitchFamily="34" charset="-122"/>
                          <a:cs typeface="Times New Roman" panose="02020603050405020304" pitchFamily="18" charset="0"/>
                          <a:sym typeface="+mn-ea"/>
                        </a:rPr>
                        <a:t>IGA（0/ 1）受试者百分比</a:t>
                      </a:r>
                      <a:endParaRPr lang="zh-CN" altLang="en-US" sz="600">
                        <a:latin typeface="Times New Roman" panose="02020603050405020304" pitchFamily="18" charset="0"/>
                        <a:ea typeface="微软雅黑" panose="020B0503020204020204" pitchFamily="34" charset="-122"/>
                        <a:cs typeface="Times New Roman" panose="02020603050405020304" pitchFamily="18" charset="0"/>
                      </a:endParaRPr>
                    </a:p>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（试验药/安慰剂）</a:t>
                      </a:r>
                    </a:p>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(Odd Ratio,比值比)</a:t>
                      </a:r>
                    </a:p>
                  </a:txBody>
                  <a:tcPr anchor="ctr"/>
                </a:tc>
                <a:tc>
                  <a:txBody>
                    <a:bodyPr/>
                    <a:lstStyle/>
                    <a:p>
                      <a:pPr algn="l">
                        <a:buNone/>
                      </a:pPr>
                      <a:r>
                        <a:rPr lang="zh-CN" altLang="en-US" sz="600" dirty="0">
                          <a:latin typeface="Times New Roman" panose="02020603050405020304" pitchFamily="18" charset="0"/>
                          <a:ea typeface="微软雅黑" panose="020B0503020204020204" pitchFamily="34" charset="-122"/>
                          <a:cs typeface="Times New Roman" panose="02020603050405020304" pitchFamily="18" charset="0"/>
                        </a:rPr>
                        <a:t>IGA（0/ 1）受试者百分比OR</a:t>
                      </a:r>
                      <a:r>
                        <a:rPr lang="en-US" altLang="zh-CN" sz="600" dirty="0">
                          <a:latin typeface="Times New Roman" panose="02020603050405020304" pitchFamily="18" charset="0"/>
                          <a:ea typeface="微软雅黑" panose="020B0503020204020204" pitchFamily="34" charset="-122"/>
                          <a:cs typeface="Times New Roman" panose="02020603050405020304" pitchFamily="18" charset="0"/>
                        </a:rPr>
                        <a:t>=</a:t>
                      </a:r>
                      <a:r>
                        <a:rPr lang="zh-CN" altLang="en-US" sz="600" dirty="0">
                          <a:latin typeface="Times New Roman" panose="02020603050405020304" pitchFamily="18" charset="0"/>
                          <a:ea typeface="微软雅黑" panose="020B0503020204020204" pitchFamily="34" charset="-122"/>
                          <a:cs typeface="Times New Roman" panose="02020603050405020304" pitchFamily="18" charset="0"/>
                        </a:rPr>
                        <a:t>2.38</a:t>
                      </a:r>
                    </a:p>
                  </a:txBody>
                  <a:tcPr anchor="ctr"/>
                </a:tc>
                <a:tc>
                  <a:txBody>
                    <a:bodyPr/>
                    <a:lstStyle/>
                    <a:p>
                      <a:pPr algn="l">
                        <a:buNone/>
                      </a:pPr>
                      <a:endParaRPr lang="zh-CN" altLang="en-US" sz="600" dirty="0">
                        <a:latin typeface="Times New Roman" panose="02020603050405020304" pitchFamily="18" charset="0"/>
                        <a:ea typeface="微软雅黑" panose="020B0503020204020204" pitchFamily="34" charset="-122"/>
                        <a:cs typeface="Times New Roman" panose="02020603050405020304" pitchFamily="18" charset="0"/>
                      </a:endParaRPr>
                    </a:p>
                  </a:txBody>
                  <a:tcPr anchor="ctr"/>
                </a:tc>
                <a:tc>
                  <a:txBody>
                    <a:bodyPr/>
                    <a:lstStyle/>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IGA（0/ 1）受试者百分比OR</a:t>
                      </a:r>
                      <a:r>
                        <a:rPr lang="en-US" altLang="zh-CN" sz="600">
                          <a:latin typeface="Times New Roman" panose="02020603050405020304" pitchFamily="18" charset="0"/>
                          <a:ea typeface="微软雅黑" panose="020B0503020204020204" pitchFamily="34" charset="-122"/>
                          <a:cs typeface="Times New Roman" panose="02020603050405020304" pitchFamily="18" charset="0"/>
                        </a:rPr>
                        <a:t>=</a:t>
                      </a: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1.71</a:t>
                      </a:r>
                    </a:p>
                  </a:txBody>
                  <a:tcPr anchor="ctr"/>
                </a:tc>
                <a:extLst>
                  <a:ext uri="{0D108BD9-81ED-4DB2-BD59-A6C34878D82A}">
                    <a16:rowId xmlns:a16="http://schemas.microsoft.com/office/drawing/2014/main" val="10003"/>
                  </a:ext>
                </a:extLst>
              </a:tr>
              <a:tr h="343769">
                <a:tc>
                  <a:txBody>
                    <a:bodyPr/>
                    <a:lstStyle/>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OR</a:t>
                      </a:r>
                      <a:r>
                        <a:rPr lang="en-US" altLang="zh-CN" sz="600">
                          <a:latin typeface="Times New Roman" panose="02020603050405020304" pitchFamily="18" charset="0"/>
                          <a:ea typeface="微软雅黑" panose="020B0503020204020204" pitchFamily="34" charset="-122"/>
                          <a:cs typeface="Times New Roman" panose="02020603050405020304" pitchFamily="18" charset="0"/>
                        </a:rPr>
                        <a:t>-</a:t>
                      </a: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有效率</a:t>
                      </a:r>
                    </a:p>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（试验药/安慰剂）</a:t>
                      </a:r>
                    </a:p>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(Odd Ratio,比值比)</a:t>
                      </a:r>
                    </a:p>
                  </a:txBody>
                  <a:tcPr anchor="ctr"/>
                </a:tc>
                <a:tc>
                  <a:txBody>
                    <a:bodyPr/>
                    <a:lstStyle/>
                    <a:p>
                      <a:pPr algn="l">
                        <a:buNone/>
                      </a:pP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治疗有效率OR</a:t>
                      </a:r>
                      <a:r>
                        <a:rPr lang="en-US" altLang="zh-CN" sz="600">
                          <a:latin typeface="Times New Roman" panose="02020603050405020304" pitchFamily="18" charset="0"/>
                          <a:ea typeface="微软雅黑" panose="020B0503020204020204" pitchFamily="34" charset="-122"/>
                          <a:cs typeface="Times New Roman" panose="02020603050405020304" pitchFamily="18" charset="0"/>
                        </a:rPr>
                        <a:t>=</a:t>
                      </a:r>
                      <a:r>
                        <a:rPr lang="zh-CN" altLang="en-US" sz="600">
                          <a:latin typeface="Times New Roman" panose="02020603050405020304" pitchFamily="18" charset="0"/>
                          <a:ea typeface="微软雅黑" panose="020B0503020204020204" pitchFamily="34" charset="-122"/>
                          <a:cs typeface="Times New Roman" panose="02020603050405020304" pitchFamily="18" charset="0"/>
                        </a:rPr>
                        <a:t>2.33</a:t>
                      </a:r>
                    </a:p>
                  </a:txBody>
                  <a:tcPr anchor="ctr"/>
                </a:tc>
                <a:tc>
                  <a:txBody>
                    <a:bodyPr/>
                    <a:lstStyle/>
                    <a:p>
                      <a:pPr algn="l">
                        <a:buNone/>
                      </a:pPr>
                      <a:r>
                        <a:rPr lang="zh-CN" altLang="en-US" sz="600" dirty="0">
                          <a:latin typeface="Times New Roman" panose="02020603050405020304" pitchFamily="18" charset="0"/>
                          <a:ea typeface="微软雅黑" panose="020B0503020204020204" pitchFamily="34" charset="-122"/>
                          <a:cs typeface="Times New Roman" panose="02020603050405020304" pitchFamily="18" charset="0"/>
                        </a:rPr>
                        <a:t>治疗有效率OR</a:t>
                      </a:r>
                      <a:r>
                        <a:rPr lang="en-US" altLang="zh-CN" sz="600" dirty="0">
                          <a:latin typeface="Times New Roman" panose="02020603050405020304" pitchFamily="18" charset="0"/>
                          <a:ea typeface="微软雅黑" panose="020B0503020204020204" pitchFamily="34" charset="-122"/>
                          <a:cs typeface="Times New Roman" panose="02020603050405020304" pitchFamily="18" charset="0"/>
                        </a:rPr>
                        <a:t>=</a:t>
                      </a:r>
                      <a:r>
                        <a:rPr lang="zh-CN" altLang="en-US" sz="600" dirty="0">
                          <a:latin typeface="Times New Roman" panose="02020603050405020304" pitchFamily="18" charset="0"/>
                          <a:ea typeface="微软雅黑" panose="020B0503020204020204" pitchFamily="34" charset="-122"/>
                          <a:cs typeface="Times New Roman" panose="02020603050405020304" pitchFamily="18" charset="0"/>
                        </a:rPr>
                        <a:t>2.1</a:t>
                      </a:r>
                    </a:p>
                  </a:txBody>
                  <a:tcPr anchor="ctr"/>
                </a:tc>
                <a:tc>
                  <a:txBody>
                    <a:bodyPr/>
                    <a:lstStyle/>
                    <a:p>
                      <a:pPr algn="l">
                        <a:buNone/>
                      </a:pPr>
                      <a:r>
                        <a:rPr lang="en-US" altLang="zh-CN" sz="600" dirty="0">
                          <a:latin typeface="Times New Roman" panose="02020603050405020304" pitchFamily="18" charset="0"/>
                          <a:ea typeface="微软雅黑" panose="020B0503020204020204" pitchFamily="34" charset="-122"/>
                          <a:cs typeface="Times New Roman" panose="02020603050405020304" pitchFamily="18" charset="0"/>
                        </a:rPr>
                        <a:t>/</a:t>
                      </a:r>
                    </a:p>
                  </a:txBody>
                  <a:tcPr anchor="ctr"/>
                </a:tc>
                <a:extLst>
                  <a:ext uri="{0D108BD9-81ED-4DB2-BD59-A6C34878D82A}">
                    <a16:rowId xmlns:a16="http://schemas.microsoft.com/office/drawing/2014/main" val="10004"/>
                  </a:ext>
                </a:extLst>
              </a:tr>
            </a:tbl>
          </a:graphicData>
        </a:graphic>
      </p:graphicFrame>
      <p:sp>
        <p:nvSpPr>
          <p:cNvPr id="8" name="文本框 7"/>
          <p:cNvSpPr txBox="1"/>
          <p:nvPr/>
        </p:nvSpPr>
        <p:spPr>
          <a:xfrm>
            <a:off x="1828800" y="597535"/>
            <a:ext cx="3858260" cy="409575"/>
          </a:xfrm>
          <a:prstGeom prst="rect">
            <a:avLst/>
          </a:prstGeom>
          <a:noFill/>
        </p:spPr>
        <p:txBody>
          <a:bodyPr wrap="square">
            <a:noAutofit/>
          </a:bodyPr>
          <a:lstStyle/>
          <a:p>
            <a:r>
              <a:rPr lang="en-US" altLang="zh-CN" sz="800" dirty="0">
                <a:latin typeface="微软雅黑" panose="020B0503020204020204" pitchFamily="34" charset="-122"/>
                <a:ea typeface="微软雅黑" panose="020B0503020204020204" pitchFamily="34" charset="-122"/>
              </a:rPr>
              <a:t>       </a:t>
            </a:r>
            <a:r>
              <a:rPr lang="zh-CN" altLang="en-US" sz="900" dirty="0">
                <a:solidFill>
                  <a:schemeClr val="tx1"/>
                </a:solidFill>
                <a:latin typeface="微软雅黑" panose="020B0503020204020204" pitchFamily="34" charset="-122"/>
                <a:ea typeface="微软雅黑" panose="020B0503020204020204" pitchFamily="34" charset="-122"/>
              </a:rPr>
              <a:t>综合分析显示，戊酸二氟可龙乳膏临床疗效</a:t>
            </a:r>
            <a:r>
              <a:rPr lang="zh-CN" altLang="en-US" sz="900" b="1" dirty="0">
                <a:solidFill>
                  <a:srgbClr val="FF0000"/>
                </a:solidFill>
                <a:latin typeface="微软雅黑" panose="020B0503020204020204" pitchFamily="34" charset="-122"/>
                <a:ea typeface="微软雅黑" panose="020B0503020204020204" pitchFamily="34" charset="-122"/>
              </a:rPr>
              <a:t>优于</a:t>
            </a:r>
            <a:r>
              <a:rPr lang="zh-CN" altLang="en-US" sz="900" dirty="0">
                <a:solidFill>
                  <a:schemeClr val="tx1"/>
                </a:solidFill>
                <a:latin typeface="微软雅黑" panose="020B0503020204020204" pitchFamily="34" charset="-122"/>
                <a:ea typeface="微软雅黑" panose="020B0503020204020204" pitchFamily="34" charset="-122"/>
              </a:rPr>
              <a:t>他克莫司软膏以及克立硼罗软膏</a:t>
            </a:r>
          </a:p>
        </p:txBody>
      </p:sp>
      <p:sp>
        <p:nvSpPr>
          <p:cNvPr id="11" name="文本框 10"/>
          <p:cNvSpPr txBox="1"/>
          <p:nvPr/>
        </p:nvSpPr>
        <p:spPr>
          <a:xfrm>
            <a:off x="2393950" y="1034415"/>
            <a:ext cx="2678430" cy="207645"/>
          </a:xfrm>
          <a:prstGeom prst="rect">
            <a:avLst/>
          </a:prstGeom>
        </p:spPr>
        <p:txBody>
          <a:bodyPr wrap="square">
            <a:noAutofit/>
          </a:bodyPr>
          <a:lstStyle/>
          <a:p>
            <a:pPr marL="0" indent="0" algn="ctr" defTabSz="266700">
              <a:spcAft>
                <a:spcPct val="0"/>
              </a:spcAft>
            </a:pPr>
            <a:r>
              <a:rPr lang="zh-CN" altLang="en-US" sz="700" b="1" dirty="0">
                <a:latin typeface="微软雅黑" panose="020B0503020204020204" pitchFamily="34" charset="-122"/>
                <a:ea typeface="微软雅黑" panose="020B0503020204020204" pitchFamily="34" charset="-122"/>
              </a:rPr>
              <a:t>表</a:t>
            </a:r>
            <a:r>
              <a:rPr lang="en-US" altLang="zh-CN" sz="700" b="1" dirty="0">
                <a:latin typeface="微软雅黑" panose="020B0503020204020204" pitchFamily="34" charset="-122"/>
                <a:ea typeface="微软雅黑" panose="020B0503020204020204" pitchFamily="34" charset="-122"/>
              </a:rPr>
              <a:t>1-</a:t>
            </a:r>
            <a:r>
              <a:rPr lang="zh-CN" altLang="en-US" sz="700" b="1" dirty="0">
                <a:latin typeface="微软雅黑" panose="020B0503020204020204" pitchFamily="34" charset="-122"/>
                <a:ea typeface="微软雅黑" panose="020B0503020204020204" pitchFamily="34" charset="-122"/>
              </a:rPr>
              <a:t>戊酸二氟可龙乳膏等药物与安慰剂对比的临床研究</a:t>
            </a:r>
          </a:p>
        </p:txBody>
      </p:sp>
      <p:sp>
        <p:nvSpPr>
          <p:cNvPr id="10" name="文本框 9"/>
          <p:cNvSpPr txBox="1"/>
          <p:nvPr/>
        </p:nvSpPr>
        <p:spPr>
          <a:xfrm>
            <a:off x="59182" y="2574925"/>
            <a:ext cx="1590040" cy="461665"/>
          </a:xfrm>
          <a:prstGeom prst="rect">
            <a:avLst/>
          </a:prstGeom>
        </p:spPr>
        <p:txBody>
          <a:bodyPr wrap="square">
            <a:spAutoFit/>
          </a:bodyPr>
          <a:lstStyle/>
          <a:p>
            <a:pPr marL="0" indent="0" algn="just" defTabSz="266700">
              <a:spcAft>
                <a:spcPct val="0"/>
              </a:spcAft>
            </a:pPr>
            <a:r>
              <a:rPr lang="en-US" altLang="zh-CN" sz="600" b="0" dirty="0">
                <a:latin typeface="微软雅黑" panose="020B0503020204020204" pitchFamily="34" charset="-122"/>
                <a:ea typeface="微软雅黑" panose="020B0503020204020204" pitchFamily="34" charset="-122"/>
              </a:rPr>
              <a:t>OR</a:t>
            </a:r>
            <a:r>
              <a:rPr lang="zh-CN" altLang="en-US" sz="600" b="0" dirty="0">
                <a:latin typeface="微软雅黑" panose="020B0503020204020204" pitchFamily="34" charset="-122"/>
                <a:ea typeface="微软雅黑" panose="020B0503020204020204" pitchFamily="34" charset="-122"/>
              </a:rPr>
              <a:t>（又称比值比，优势比）</a:t>
            </a:r>
            <a:r>
              <a:rPr lang="en-US" altLang="zh-CN" sz="600" b="0" dirty="0">
                <a:latin typeface="微软雅黑" panose="020B0503020204020204" pitchFamily="34" charset="-122"/>
                <a:ea typeface="微软雅黑" panose="020B0503020204020204" pitchFamily="34" charset="-122"/>
              </a:rPr>
              <a:t>=</a:t>
            </a:r>
            <a:r>
              <a:rPr lang="zh-CN" sz="600" b="0" dirty="0">
                <a:latin typeface="微软雅黑" panose="020B0503020204020204" pitchFamily="34" charset="-122"/>
                <a:ea typeface="微软雅黑" panose="020B0503020204020204" pitchFamily="34" charset="-122"/>
              </a:rPr>
              <a:t>试验组疗效</a:t>
            </a:r>
            <a:r>
              <a:rPr lang="en-US" altLang="zh-CN" sz="600" b="0" dirty="0">
                <a:latin typeface="微软雅黑" panose="020B0503020204020204" pitchFamily="34" charset="-122"/>
                <a:ea typeface="微软雅黑" panose="020B0503020204020204" pitchFamily="34" charset="-122"/>
              </a:rPr>
              <a:t>/</a:t>
            </a:r>
            <a:r>
              <a:rPr lang="zh-CN" altLang="en-US" sz="600" b="0" dirty="0">
                <a:latin typeface="微软雅黑" panose="020B0503020204020204" pitchFamily="34" charset="-122"/>
                <a:ea typeface="微软雅黑" panose="020B0503020204020204" pitchFamily="34" charset="-122"/>
              </a:rPr>
              <a:t>对照组疗效。</a:t>
            </a:r>
          </a:p>
          <a:p>
            <a:pPr marL="0" indent="0" algn="just" defTabSz="266700">
              <a:spcAft>
                <a:spcPct val="0"/>
              </a:spcAft>
            </a:pPr>
            <a:r>
              <a:rPr lang="en-US" altLang="zh-CN" sz="600" b="0" dirty="0">
                <a:latin typeface="微软雅黑" panose="020B0503020204020204" pitchFamily="34" charset="-122"/>
                <a:ea typeface="微软雅黑" panose="020B0503020204020204" pitchFamily="34" charset="-122"/>
              </a:rPr>
              <a:t>OR</a:t>
            </a:r>
            <a:r>
              <a:rPr lang="zh-CN" altLang="en-US" sz="600" b="0" dirty="0">
                <a:latin typeface="微软雅黑" panose="020B0503020204020204" pitchFamily="34" charset="-122"/>
                <a:ea typeface="微软雅黑" panose="020B0503020204020204" pitchFamily="34" charset="-122"/>
              </a:rPr>
              <a:t>大于1，说明试验组更加有效。</a:t>
            </a:r>
          </a:p>
          <a:p>
            <a:pPr marL="0" indent="0" algn="just" defTabSz="266700">
              <a:spcAft>
                <a:spcPct val="0"/>
              </a:spcAft>
            </a:pPr>
            <a:r>
              <a:rPr lang="zh-CN" altLang="en-US" sz="600" b="0" dirty="0">
                <a:latin typeface="微软雅黑" panose="020B0503020204020204" pitchFamily="34" charset="-122"/>
                <a:ea typeface="微软雅黑" panose="020B0503020204020204" pitchFamily="34" charset="-122"/>
              </a:rPr>
              <a:t>该值越大，说明试验组较对照组疗效越强</a:t>
            </a:r>
          </a:p>
        </p:txBody>
      </p:sp>
      <p:sp>
        <p:nvSpPr>
          <p:cNvPr id="14" name="文本框 13"/>
          <p:cNvSpPr txBox="1"/>
          <p:nvPr/>
        </p:nvSpPr>
        <p:spPr>
          <a:xfrm>
            <a:off x="1476375" y="134725"/>
            <a:ext cx="2952750" cy="306705"/>
          </a:xfrm>
          <a:prstGeom prst="rect">
            <a:avLst/>
          </a:prstGeom>
        </p:spPr>
        <p:txBody>
          <a:bodyPr>
            <a:spAutoFit/>
            <a:extLst>
              <a:ext uri="{4A0BC546-FE56-4ADE-93B0-CB8AF2F6F144}">
                <wpsdc:textFrameExt xmlns:wpsdc="http://www.wps.cn/officeDocument/2022/drawingmlCustomData" xmlns="" type="sub-title"/>
              </a:ext>
            </a:extLst>
          </a:bodyPr>
          <a:lstStyle/>
          <a:p>
            <a:pPr algn="l"/>
            <a:r>
              <a:rPr lang="zh-CN" altLang="en-US" sz="1400" spc="1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sym typeface="+mn-ea"/>
              </a:rPr>
              <a:t>有效性</a:t>
            </a:r>
            <a:r>
              <a:rPr lang="en-US" altLang="zh-CN" sz="1400" spc="1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sym typeface="+mn-ea"/>
              </a:rPr>
              <a:t>-</a:t>
            </a:r>
            <a:r>
              <a:rPr lang="zh-CN" altLang="en-US" sz="1400" spc="1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sym typeface="+mn-ea"/>
              </a:rPr>
              <a:t>临床疗效对比</a:t>
            </a:r>
            <a:endParaRPr lang="zh-CN" altLang="en-US" sz="1400" spc="1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5170" y="861060"/>
            <a:ext cx="729615" cy="1143000"/>
            <a:chOff x="725424" y="858063"/>
            <a:chExt cx="740410" cy="1142949"/>
          </a:xfrm>
        </p:grpSpPr>
        <p:sp>
          <p:nvSpPr>
            <p:cNvPr id="3" name="object 3"/>
            <p:cNvSpPr/>
            <p:nvPr/>
          </p:nvSpPr>
          <p:spPr>
            <a:xfrm>
              <a:off x="854964" y="858063"/>
              <a:ext cx="346011" cy="246964"/>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764794" y="1513383"/>
              <a:ext cx="701040" cy="241300"/>
            </a:xfrm>
            <a:prstGeom prst="rect">
              <a:avLst/>
            </a:prstGeom>
            <a:blipFill>
              <a:blip r:embed="rId3" cstate="print"/>
              <a:stretch>
                <a:fillRect/>
              </a:stretch>
            </a:blipFill>
          </p:spPr>
          <p:txBody>
            <a:bodyPr wrap="square" lIns="0" tIns="0" rIns="0" bIns="0" rtlCol="0"/>
            <a:lstStyle/>
            <a:p>
              <a:endParaRPr lang="zh-CN"/>
            </a:p>
            <a:p>
              <a:endParaRPr lang="zh-CN"/>
            </a:p>
          </p:txBody>
        </p:sp>
        <p:sp>
          <p:nvSpPr>
            <p:cNvPr id="5" name="object 5"/>
            <p:cNvSpPr/>
            <p:nvPr/>
          </p:nvSpPr>
          <p:spPr>
            <a:xfrm>
              <a:off x="774192" y="1780032"/>
              <a:ext cx="326897" cy="102869"/>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725424" y="1988821"/>
              <a:ext cx="257556" cy="12191"/>
            </a:xfrm>
            <a:prstGeom prst="rect">
              <a:avLst/>
            </a:prstGeom>
            <a:blipFill>
              <a:blip r:embed="rId5" cstate="print"/>
              <a:stretch>
                <a:fillRect/>
              </a:stretch>
            </a:blipFill>
          </p:spPr>
          <p:txBody>
            <a:bodyPr wrap="square" lIns="0" tIns="0" rIns="0" bIns="0" rtlCol="0"/>
            <a:lstStyle/>
            <a:p>
              <a:endParaRPr/>
            </a:p>
          </p:txBody>
        </p:sp>
      </p:grpSp>
      <p:sp>
        <p:nvSpPr>
          <p:cNvPr id="9" name="object 9"/>
          <p:cNvSpPr/>
          <p:nvPr/>
        </p:nvSpPr>
        <p:spPr>
          <a:xfrm>
            <a:off x="0" y="965"/>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
        <p:nvSpPr>
          <p:cNvPr id="10" name="文本框 9"/>
          <p:cNvSpPr txBox="1"/>
          <p:nvPr/>
        </p:nvSpPr>
        <p:spPr>
          <a:xfrm>
            <a:off x="1708093" y="532281"/>
            <a:ext cx="1930458" cy="881203"/>
          </a:xfrm>
          <a:prstGeom prst="rect">
            <a:avLst/>
          </a:prstGeom>
          <a:noFill/>
        </p:spPr>
        <p:txBody>
          <a:bodyPr wrap="square">
            <a:spAutoFit/>
          </a:bodyPr>
          <a:lstStyle/>
          <a:p>
            <a:pPr algn="l">
              <a:lnSpc>
                <a:spcPct val="150000"/>
              </a:lnSpc>
            </a:pPr>
            <a:r>
              <a:rPr lang="zh-CN" altLang="en-US" sz="700" b="1" i="0" u="none" strike="noStrike" baseline="0" dirty="0">
                <a:latin typeface="微软雅黑" panose="020B0503020204020204" pitchFamily="34" charset="-122"/>
                <a:ea typeface="微软雅黑" panose="020B0503020204020204" pitchFamily="34" charset="-122"/>
              </a:rPr>
              <a:t>国外临床指南</a:t>
            </a:r>
            <a:r>
              <a:rPr lang="en-US" altLang="zh-CN" sz="700" b="1" i="0" u="none" strike="noStrike" baseline="0" dirty="0">
                <a:latin typeface="微软雅黑" panose="020B0503020204020204" pitchFamily="34" charset="-122"/>
                <a:ea typeface="微软雅黑" panose="020B0503020204020204" pitchFamily="34" charset="-122"/>
              </a:rPr>
              <a:t>/</a:t>
            </a:r>
            <a:r>
              <a:rPr lang="zh-CN" altLang="en-US" sz="700" b="1" i="0" u="none" strike="noStrike" baseline="0" dirty="0">
                <a:latin typeface="微软雅黑" panose="020B0503020204020204" pitchFamily="34" charset="-122"/>
                <a:ea typeface="微软雅黑" panose="020B0503020204020204" pitchFamily="34" charset="-122"/>
              </a:rPr>
              <a:t>诊疗规范推荐</a:t>
            </a:r>
            <a:r>
              <a:rPr lang="zh-CN" altLang="en-US" sz="700" b="0" i="0" u="none" strike="noStrike" baseline="0" dirty="0">
                <a:latin typeface="微软雅黑" panose="020B0503020204020204" pitchFamily="34" charset="-122"/>
                <a:ea typeface="微软雅黑" panose="020B0503020204020204" pitchFamily="34" charset="-122"/>
              </a:rPr>
              <a:t>：</a:t>
            </a:r>
            <a:endParaRPr lang="en-US" altLang="zh-CN" sz="700" b="0" i="0" u="none" strike="noStrike" baseline="0" dirty="0">
              <a:latin typeface="微软雅黑" panose="020B0503020204020204" pitchFamily="34" charset="-122"/>
              <a:ea typeface="微软雅黑" panose="020B0503020204020204" pitchFamily="34" charset="-122"/>
            </a:endParaRPr>
          </a:p>
          <a:p>
            <a:pPr algn="l">
              <a:lnSpc>
                <a:spcPct val="150000"/>
              </a:lnSpc>
            </a:pPr>
            <a:r>
              <a:rPr lang="zh-CN" altLang="en-US" sz="700" dirty="0">
                <a:latin typeface="微软雅黑" panose="020B0503020204020204" pitchFamily="34" charset="-122"/>
                <a:ea typeface="微软雅黑" panose="020B0503020204020204" pitchFamily="34" charset="-122"/>
              </a:rPr>
              <a:t>日本变态反应学会发布的</a:t>
            </a:r>
            <a:r>
              <a:rPr lang="en-US" altLang="zh-CN" sz="700" dirty="0">
                <a:latin typeface="微软雅黑" panose="020B0503020204020204" pitchFamily="34" charset="-122"/>
                <a:ea typeface="微软雅黑" panose="020B0503020204020204" pitchFamily="34" charset="-122"/>
              </a:rPr>
              <a:t>《2021</a:t>
            </a:r>
            <a:r>
              <a:rPr lang="zh-CN" altLang="en-US" sz="700" dirty="0">
                <a:latin typeface="微软雅黑" panose="020B0503020204020204" pitchFamily="34" charset="-122"/>
                <a:ea typeface="微软雅黑" panose="020B0503020204020204" pitchFamily="34" charset="-122"/>
              </a:rPr>
              <a:t>年日本特应性皮炎指南执行概要</a:t>
            </a:r>
            <a:r>
              <a:rPr lang="en-US" altLang="zh-CN" sz="700" dirty="0">
                <a:latin typeface="微软雅黑" panose="020B0503020204020204" pitchFamily="34" charset="-122"/>
                <a:ea typeface="微软雅黑" panose="020B0503020204020204" pitchFamily="34" charset="-122"/>
              </a:rPr>
              <a:t>》</a:t>
            </a:r>
            <a:r>
              <a:rPr lang="zh-CN" altLang="en-US" sz="700" dirty="0">
                <a:latin typeface="微软雅黑" panose="020B0503020204020204" pitchFamily="34" charset="-122"/>
                <a:ea typeface="微软雅黑" panose="020B0503020204020204" pitchFamily="34" charset="-122"/>
              </a:rPr>
              <a:t>推荐，</a:t>
            </a:r>
            <a:r>
              <a:rPr lang="en-US" altLang="zh-CN" sz="700" dirty="0">
                <a:latin typeface="微软雅黑" panose="020B0503020204020204" pitchFamily="34" charset="-122"/>
                <a:ea typeface="微软雅黑" panose="020B0503020204020204" pitchFamily="34" charset="-122"/>
              </a:rPr>
              <a:t>0.1%</a:t>
            </a:r>
            <a:r>
              <a:rPr lang="zh-CN" altLang="en-US" sz="700" dirty="0">
                <a:latin typeface="微软雅黑" panose="020B0503020204020204" pitchFamily="34" charset="-122"/>
                <a:ea typeface="微软雅黑" panose="020B0503020204020204" pitchFamily="34" charset="-122"/>
              </a:rPr>
              <a:t>戊酸二氟可龙乳膏作为强效外用糖皮质激素（</a:t>
            </a:r>
            <a:r>
              <a:rPr lang="en-US" altLang="zh-CN" sz="700" dirty="0">
                <a:latin typeface="微软雅黑" panose="020B0503020204020204" pitchFamily="34" charset="-122"/>
                <a:ea typeface="微软雅黑" panose="020B0503020204020204" pitchFamily="34" charset="-122"/>
              </a:rPr>
              <a:t>Group 2</a:t>
            </a:r>
            <a:r>
              <a:rPr lang="zh-CN" altLang="en-US" sz="700" dirty="0">
                <a:latin typeface="微软雅黑" panose="020B0503020204020204" pitchFamily="34" charset="-122"/>
                <a:ea typeface="微软雅黑" panose="020B0503020204020204" pitchFamily="34" charset="-122"/>
              </a:rPr>
              <a:t>），是特应性皮炎的基础治疗用药。</a:t>
            </a:r>
          </a:p>
        </p:txBody>
      </p:sp>
      <p:sp>
        <p:nvSpPr>
          <p:cNvPr id="7" name="文本框 6"/>
          <p:cNvSpPr txBox="1"/>
          <p:nvPr/>
        </p:nvSpPr>
        <p:spPr>
          <a:xfrm>
            <a:off x="3638551" y="526067"/>
            <a:ext cx="2191517" cy="881203"/>
          </a:xfrm>
          <a:prstGeom prst="rect">
            <a:avLst/>
          </a:prstGeom>
          <a:noFill/>
        </p:spPr>
        <p:txBody>
          <a:bodyPr wrap="square">
            <a:spAutoFit/>
          </a:bodyPr>
          <a:lstStyle/>
          <a:p>
            <a:pPr algn="l">
              <a:lnSpc>
                <a:spcPct val="150000"/>
              </a:lnSpc>
            </a:pPr>
            <a:r>
              <a:rPr lang="zh-CN" altLang="en-US" sz="700" b="1" i="0" u="none" strike="noStrike" baseline="0" dirty="0">
                <a:latin typeface="微软雅黑" panose="020B0503020204020204" pitchFamily="34" charset="-122"/>
                <a:ea typeface="微软雅黑" panose="020B0503020204020204" pitchFamily="34" charset="-122"/>
              </a:rPr>
              <a:t>国外临床指南</a:t>
            </a:r>
            <a:r>
              <a:rPr lang="en-US" altLang="zh-CN" sz="700" b="1" i="0" u="none" strike="noStrike" baseline="0" dirty="0">
                <a:latin typeface="微软雅黑" panose="020B0503020204020204" pitchFamily="34" charset="-122"/>
                <a:ea typeface="微软雅黑" panose="020B0503020204020204" pitchFamily="34" charset="-122"/>
              </a:rPr>
              <a:t>/</a:t>
            </a:r>
            <a:r>
              <a:rPr lang="zh-CN" altLang="en-US" sz="700" b="1" i="0" u="none" strike="noStrike" baseline="0" dirty="0">
                <a:latin typeface="微软雅黑" panose="020B0503020204020204" pitchFamily="34" charset="-122"/>
                <a:ea typeface="微软雅黑" panose="020B0503020204020204" pitchFamily="34" charset="-122"/>
              </a:rPr>
              <a:t>诊疗规范推荐</a:t>
            </a:r>
            <a:r>
              <a:rPr lang="zh-CN" altLang="en-US" sz="700" b="0" i="0" u="none" strike="noStrike" baseline="0" dirty="0">
                <a:latin typeface="微软雅黑" panose="020B0503020204020204" pitchFamily="34" charset="-122"/>
                <a:ea typeface="微软雅黑" panose="020B0503020204020204" pitchFamily="34" charset="-122"/>
              </a:rPr>
              <a:t>：</a:t>
            </a:r>
            <a:endParaRPr lang="en-US" altLang="zh-CN" sz="700" b="0" i="0" u="none" strike="noStrike" baseline="0" dirty="0">
              <a:latin typeface="微软雅黑" panose="020B0503020204020204" pitchFamily="34" charset="-122"/>
              <a:ea typeface="微软雅黑" panose="020B0503020204020204" pitchFamily="34" charset="-122"/>
            </a:endParaRPr>
          </a:p>
          <a:p>
            <a:pPr algn="l">
              <a:lnSpc>
                <a:spcPct val="150000"/>
              </a:lnSpc>
            </a:pPr>
            <a:r>
              <a:rPr lang="zh-CN" altLang="en-US" sz="700" dirty="0">
                <a:latin typeface="微软雅黑" panose="020B0503020204020204" pitchFamily="34" charset="-122"/>
                <a:ea typeface="微软雅黑" panose="020B0503020204020204" pitchFamily="34" charset="-122"/>
              </a:rPr>
              <a:t>英国国家卫生与临床优化研究所（</a:t>
            </a:r>
            <a:r>
              <a:rPr lang="en-US" altLang="zh-CN" sz="700" dirty="0">
                <a:latin typeface="微软雅黑" panose="020B0503020204020204" pitchFamily="34" charset="-122"/>
                <a:ea typeface="微软雅黑" panose="020B0503020204020204" pitchFamily="34" charset="-122"/>
              </a:rPr>
              <a:t>NICE</a:t>
            </a:r>
            <a:r>
              <a:rPr lang="zh-CN" altLang="en-US" sz="700" dirty="0">
                <a:latin typeface="微软雅黑" panose="020B0503020204020204" pitchFamily="34" charset="-122"/>
                <a:ea typeface="微软雅黑" panose="020B0503020204020204" pitchFamily="34" charset="-122"/>
              </a:rPr>
              <a:t>）发布的</a:t>
            </a:r>
            <a:r>
              <a:rPr lang="en-US" altLang="zh-CN" sz="700" dirty="0">
                <a:latin typeface="微软雅黑" panose="020B0503020204020204" pitchFamily="34" charset="-122"/>
                <a:ea typeface="微软雅黑" panose="020B0503020204020204" pitchFamily="34" charset="-122"/>
              </a:rPr>
              <a:t>《2004</a:t>
            </a:r>
            <a:r>
              <a:rPr lang="zh-CN" altLang="en-US" sz="700" dirty="0">
                <a:latin typeface="微软雅黑" panose="020B0503020204020204" pitchFamily="34" charset="-122"/>
                <a:ea typeface="微软雅黑" panose="020B0503020204020204" pitchFamily="34" charset="-122"/>
              </a:rPr>
              <a:t>年欧洲外用皮质类固醇治疗特应性皮炎的指南</a:t>
            </a:r>
            <a:r>
              <a:rPr lang="en-US" altLang="zh-CN" sz="700" dirty="0">
                <a:latin typeface="微软雅黑" panose="020B0503020204020204" pitchFamily="34" charset="-122"/>
                <a:ea typeface="微软雅黑" panose="020B0503020204020204" pitchFamily="34" charset="-122"/>
              </a:rPr>
              <a:t>》</a:t>
            </a:r>
            <a:r>
              <a:rPr lang="zh-CN" altLang="en-US" sz="700" dirty="0">
                <a:latin typeface="微软雅黑" panose="020B0503020204020204" pitchFamily="34" charset="-122"/>
                <a:ea typeface="微软雅黑" panose="020B0503020204020204" pitchFamily="34" charset="-122"/>
              </a:rPr>
              <a:t>推荐： </a:t>
            </a:r>
            <a:r>
              <a:rPr lang="en-US" altLang="zh-CN" sz="700" dirty="0">
                <a:latin typeface="微软雅黑" panose="020B0503020204020204" pitchFamily="34" charset="-122"/>
                <a:ea typeface="微软雅黑" panose="020B0503020204020204" pitchFamily="34" charset="-122"/>
              </a:rPr>
              <a:t>0.1%</a:t>
            </a:r>
            <a:r>
              <a:rPr lang="zh-CN" altLang="en-US" sz="700" dirty="0">
                <a:latin typeface="微软雅黑" panose="020B0503020204020204" pitchFamily="34" charset="-122"/>
                <a:ea typeface="微软雅黑" panose="020B0503020204020204" pitchFamily="34" charset="-122"/>
              </a:rPr>
              <a:t>戊酸二氟可龙乳膏作为强效外用糖皮质激素，是临床治疗特应性皮炎的一线用药。</a:t>
            </a:r>
          </a:p>
        </p:txBody>
      </p:sp>
      <p:sp>
        <p:nvSpPr>
          <p:cNvPr id="12" name="文本框 11"/>
          <p:cNvSpPr txBox="1"/>
          <p:nvPr/>
        </p:nvSpPr>
        <p:spPr>
          <a:xfrm>
            <a:off x="133350" y="2936150"/>
            <a:ext cx="2960752" cy="215444"/>
          </a:xfrm>
          <a:prstGeom prst="rect">
            <a:avLst/>
          </a:prstGeom>
          <a:noFill/>
        </p:spPr>
        <p:txBody>
          <a:bodyPr wrap="square">
            <a:spAutoFit/>
          </a:bodyPr>
          <a:lstStyle>
            <a:defPPr>
              <a:defRPr lang="zh-CN"/>
            </a:defPPr>
            <a:lvl1pPr>
              <a:defRPr sz="400">
                <a:latin typeface="微软雅黑" panose="020B0503020204020204" pitchFamily="34" charset="-122"/>
                <a:ea typeface="微软雅黑" panose="020B0503020204020204" pitchFamily="34" charset="-122"/>
              </a:defRPr>
            </a:lvl1pPr>
          </a:lstStyle>
          <a:p>
            <a:r>
              <a:rPr lang="zh-CN" altLang="en-US" dirty="0"/>
              <a:t>1、2021日本特应性皮炎指南</a:t>
            </a:r>
            <a:endParaRPr lang="en-US" altLang="zh-CN" dirty="0"/>
          </a:p>
          <a:p>
            <a:r>
              <a:rPr lang="en-US" altLang="zh-CN" dirty="0"/>
              <a:t>2</a:t>
            </a:r>
            <a:r>
              <a:rPr lang="zh-CN" altLang="en-US" dirty="0"/>
              <a:t>、</a:t>
            </a:r>
            <a:r>
              <a:rPr lang="en-US" altLang="zh-CN" dirty="0"/>
              <a:t>2004</a:t>
            </a:r>
            <a:r>
              <a:rPr lang="zh-CN" altLang="en-US" dirty="0"/>
              <a:t>欧洲外用皮质类固醇治疗特应性皮炎的指南</a:t>
            </a:r>
          </a:p>
        </p:txBody>
      </p:sp>
      <p:sp>
        <p:nvSpPr>
          <p:cNvPr id="14" name="文本框 13"/>
          <p:cNvSpPr txBox="1"/>
          <p:nvPr/>
        </p:nvSpPr>
        <p:spPr>
          <a:xfrm>
            <a:off x="1476375" y="134725"/>
            <a:ext cx="2952750" cy="306705"/>
          </a:xfrm>
          <a:prstGeom prst="rect">
            <a:avLst/>
          </a:prstGeom>
        </p:spPr>
        <p:txBody>
          <a:bodyPr>
            <a:spAutoFit/>
            <a:extLst>
              <a:ext uri="{4A0BC546-FE56-4ADE-93B0-CB8AF2F6F144}">
                <wpsdc:textFrameExt xmlns:wpsdc="http://www.wps.cn/officeDocument/2022/drawingmlCustomData" xmlns="" type="sub-title"/>
              </a:ext>
            </a:extLst>
          </a:bodyPr>
          <a:lstStyle/>
          <a:p>
            <a:pPr algn="l"/>
            <a:r>
              <a:rPr lang="zh-CN" altLang="en-US" sz="1400" spc="1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有效性</a:t>
            </a:r>
            <a:r>
              <a:rPr lang="en-US" altLang="zh-CN" sz="1400" spc="1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a:t>
            </a:r>
            <a:r>
              <a:rPr lang="zh-CN" altLang="en-US" sz="1400" spc="10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指南</a:t>
            </a:r>
          </a:p>
        </p:txBody>
      </p:sp>
      <p:sp>
        <p:nvSpPr>
          <p:cNvPr id="8" name="文本框 7">
            <a:extLst>
              <a:ext uri="{FF2B5EF4-FFF2-40B4-BE49-F238E27FC236}">
                <a16:creationId xmlns:a16="http://schemas.microsoft.com/office/drawing/2014/main" id="{3384E314-C3C0-08C1-E712-FB29E525F497}"/>
              </a:ext>
            </a:extLst>
          </p:cNvPr>
          <p:cNvSpPr txBox="1"/>
          <p:nvPr/>
        </p:nvSpPr>
        <p:spPr>
          <a:xfrm>
            <a:off x="1726565" y="1849322"/>
            <a:ext cx="4090300" cy="918575"/>
          </a:xfrm>
          <a:prstGeom prst="rect">
            <a:avLst/>
          </a:prstGeom>
          <a:noFill/>
        </p:spPr>
        <p:txBody>
          <a:bodyPr wrap="square">
            <a:noAutofit/>
          </a:bodyPr>
          <a:lstStyle/>
          <a:p>
            <a:pPr indent="0" fontAlgn="auto">
              <a:lnSpc>
                <a:spcPct val="150000"/>
              </a:lnSpc>
            </a:pPr>
            <a:r>
              <a:rPr lang="en-US" altLang="zh-CN" sz="700" dirty="0">
                <a:latin typeface="微软雅黑" panose="020B0503020204020204" pitchFamily="34" charset="-122"/>
                <a:ea typeface="微软雅黑" panose="020B0503020204020204" pitchFamily="34" charset="-122"/>
              </a:rPr>
              <a:t>       1</a:t>
            </a:r>
            <a:r>
              <a:rPr lang="zh-CN" altLang="en-US" sz="700" dirty="0">
                <a:latin typeface="微软雅黑" panose="020B0503020204020204" pitchFamily="34" charset="-122"/>
                <a:ea typeface="微软雅黑" panose="020B0503020204020204" pitchFamily="34" charset="-122"/>
              </a:rPr>
              <a:t>、戊酸二氟可龙乳膏临床疗效</a:t>
            </a:r>
            <a:r>
              <a:rPr lang="zh-CN" altLang="en-US" sz="700" b="1" dirty="0">
                <a:solidFill>
                  <a:srgbClr val="FF0000"/>
                </a:solidFill>
                <a:latin typeface="微软雅黑" panose="020B0503020204020204" pitchFamily="34" charset="-122"/>
                <a:ea typeface="微软雅黑" panose="020B0503020204020204" pitchFamily="34" charset="-122"/>
              </a:rPr>
              <a:t>优于</a:t>
            </a:r>
            <a:r>
              <a:rPr lang="zh-CN" altLang="en-US" sz="700" dirty="0">
                <a:latin typeface="微软雅黑" panose="020B0503020204020204" pitchFamily="34" charset="-122"/>
                <a:ea typeface="微软雅黑" panose="020B0503020204020204" pitchFamily="34" charset="-122"/>
              </a:rPr>
              <a:t>丙酸氟替卡松乳膏、他克莫司软膏以及克立硼罗软膏。</a:t>
            </a:r>
          </a:p>
          <a:p>
            <a:pPr indent="0" fontAlgn="auto">
              <a:lnSpc>
                <a:spcPct val="150000"/>
              </a:lnSpc>
            </a:pPr>
            <a:r>
              <a:rPr lang="en-US" altLang="zh-CN" sz="700" dirty="0">
                <a:latin typeface="微软雅黑" panose="020B0503020204020204" pitchFamily="34" charset="-122"/>
                <a:ea typeface="微软雅黑" panose="020B0503020204020204" pitchFamily="34" charset="-122"/>
              </a:rPr>
              <a:t>      2</a:t>
            </a:r>
            <a:r>
              <a:rPr lang="zh-CN" altLang="en-US" sz="700" kern="100" dirty="0">
                <a:latin typeface="微软雅黑" panose="020B0503020204020204" pitchFamily="34" charset="-122"/>
                <a:ea typeface="微软雅黑" panose="020B0503020204020204" pitchFamily="34" charset="-122"/>
                <a:cs typeface="Times New Roman" panose="02020603050405020304" pitchFamily="18" charset="0"/>
                <a:sym typeface="+mn-ea"/>
              </a:rPr>
              <a:t>、从构效关系上看，戊酸二氟可龙含卤素结构，属于</a:t>
            </a:r>
            <a:r>
              <a:rPr lang="zh-CN" altLang="en-US" sz="700" b="1" kern="1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sym typeface="+mn-ea"/>
              </a:rPr>
              <a:t>强效</a:t>
            </a:r>
            <a:r>
              <a:rPr lang="zh-CN" altLang="en-US" sz="700" kern="100" dirty="0">
                <a:latin typeface="微软雅黑" panose="020B0503020204020204" pitchFamily="34" charset="-122"/>
                <a:ea typeface="微软雅黑" panose="020B0503020204020204" pitchFamily="34" charset="-122"/>
                <a:cs typeface="Times New Roman" panose="02020603050405020304" pitchFamily="18" charset="0"/>
                <a:sym typeface="+mn-ea"/>
              </a:rPr>
              <a:t>的糖皮质激素。</a:t>
            </a:r>
          </a:p>
          <a:p>
            <a:pPr indent="0" fontAlgn="auto">
              <a:lnSpc>
                <a:spcPct val="150000"/>
              </a:lnSpc>
            </a:pPr>
            <a:r>
              <a:rPr lang="en-US" altLang="zh-CN" sz="700" kern="100" dirty="0">
                <a:latin typeface="微软雅黑" panose="020B0503020204020204" pitchFamily="34" charset="-122"/>
                <a:ea typeface="微软雅黑" panose="020B0503020204020204" pitchFamily="34" charset="-122"/>
                <a:cs typeface="Times New Roman" panose="02020603050405020304" pitchFamily="18" charset="0"/>
                <a:sym typeface="+mn-ea"/>
              </a:rPr>
              <a:t>      3</a:t>
            </a:r>
            <a:r>
              <a:rPr lang="zh-CN" altLang="en-US" sz="700" kern="100" dirty="0">
                <a:latin typeface="微软雅黑" panose="020B0503020204020204" pitchFamily="34" charset="-122"/>
                <a:ea typeface="微软雅黑" panose="020B0503020204020204" pitchFamily="34" charset="-122"/>
                <a:cs typeface="Times New Roman" panose="02020603050405020304" pitchFamily="18" charset="0"/>
                <a:sym typeface="+mn-ea"/>
              </a:rPr>
              <a:t>、戊酸二氟可龙（DFV）是国内唯一来源于</a:t>
            </a:r>
            <a:r>
              <a:rPr lang="zh-CN" altLang="en-US" sz="700" b="1" kern="1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sym typeface="+mn-ea"/>
              </a:rPr>
              <a:t>（肾上腺）皮质酮</a:t>
            </a:r>
            <a:r>
              <a:rPr lang="zh-CN" altLang="en-US" sz="700" kern="100" dirty="0">
                <a:latin typeface="微软雅黑" panose="020B0503020204020204" pitchFamily="34" charset="-122"/>
                <a:ea typeface="微软雅黑" panose="020B0503020204020204" pitchFamily="34" charset="-122"/>
                <a:cs typeface="Times New Roman" panose="02020603050405020304" pitchFamily="18" charset="0"/>
                <a:sym typeface="+mn-ea"/>
              </a:rPr>
              <a:t>的糖皮质激素药物，而其他外用激素来源于泼尼松龙，因此本品</a:t>
            </a:r>
            <a:r>
              <a:rPr lang="zh-CN" altLang="en-US" sz="700" b="1" kern="1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sym typeface="+mn-ea"/>
              </a:rPr>
              <a:t>不具有耐药性</a:t>
            </a:r>
            <a:r>
              <a:rPr lang="zh-CN" altLang="en-US" sz="700" kern="100" dirty="0">
                <a:latin typeface="微软雅黑" panose="020B0503020204020204" pitchFamily="34" charset="-122"/>
                <a:ea typeface="微软雅黑" panose="020B0503020204020204" pitchFamily="34" charset="-122"/>
                <a:cs typeface="Times New Roman" panose="02020603050405020304" pitchFamily="18" charset="0"/>
                <a:sym typeface="+mn-ea"/>
              </a:rPr>
              <a:t>。且脂溶性药物戊酸二氟可龙，在局部</a:t>
            </a:r>
            <a:r>
              <a:rPr lang="zh-CN" altLang="en-US" sz="700" b="1" kern="1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sym typeface="+mn-ea"/>
              </a:rPr>
              <a:t>疗效更强</a:t>
            </a:r>
            <a:r>
              <a:rPr lang="zh-CN" altLang="en-US" sz="700" kern="100" dirty="0">
                <a:latin typeface="微软雅黑" panose="020B0503020204020204" pitchFamily="34" charset="-122"/>
                <a:ea typeface="微软雅黑" panose="020B0503020204020204" pitchFamily="34" charset="-122"/>
                <a:cs typeface="Times New Roman" panose="02020603050405020304" pitchFamily="18" charset="0"/>
                <a:sym typeface="+mn-ea"/>
              </a:rPr>
              <a:t>，全身</a:t>
            </a:r>
            <a:r>
              <a:rPr lang="zh-CN" altLang="en-US" sz="700" b="1" kern="1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sym typeface="+mn-ea"/>
              </a:rPr>
              <a:t>不良反应较少</a:t>
            </a:r>
            <a:r>
              <a:rPr lang="zh-CN" altLang="en-US" sz="700" kern="1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sym typeface="+mn-ea"/>
              </a:rPr>
              <a:t>。</a:t>
            </a:r>
          </a:p>
        </p:txBody>
      </p:sp>
      <p:sp>
        <p:nvSpPr>
          <p:cNvPr id="13" name="文本框 12">
            <a:extLst>
              <a:ext uri="{FF2B5EF4-FFF2-40B4-BE49-F238E27FC236}">
                <a16:creationId xmlns:a16="http://schemas.microsoft.com/office/drawing/2014/main" id="{000AD90A-C582-2820-5120-A4D117C47950}"/>
              </a:ext>
            </a:extLst>
          </p:cNvPr>
          <p:cNvSpPr txBox="1"/>
          <p:nvPr/>
        </p:nvSpPr>
        <p:spPr>
          <a:xfrm>
            <a:off x="1535113" y="1523737"/>
            <a:ext cx="2952750" cy="306705"/>
          </a:xfrm>
          <a:prstGeom prst="rect">
            <a:avLst/>
          </a:prstGeom>
        </p:spPr>
        <p:txBody>
          <a:bodyPr>
            <a:spAutoFit/>
            <a:extLst>
              <a:ext uri="{4A0BC546-FE56-4ADE-93B0-CB8AF2F6F144}">
                <wpsdc:textFrameExt xmlns:wpsdc="http://www.wps.cn/officeDocument/2022/drawingmlCustomData" xmlns="" type="sub-title"/>
              </a:ext>
            </a:extLst>
          </a:bodyPr>
          <a:lstStyle/>
          <a:p>
            <a:r>
              <a:rPr lang="zh-CN" altLang="en-US" sz="1400" spc="1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有效性</a:t>
            </a:r>
            <a:r>
              <a:rPr lang="en-US" altLang="zh-CN" sz="1400" spc="1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a:t>
            </a:r>
            <a:r>
              <a:rPr lang="zh-CN" altLang="en-US" sz="1400" spc="100" dirty="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总结</a:t>
            </a:r>
          </a:p>
        </p:txBody>
      </p:sp>
      <p:graphicFrame>
        <p:nvGraphicFramePr>
          <p:cNvPr id="16" name="对象 -2147482624">
            <a:extLst>
              <a:ext uri="{FF2B5EF4-FFF2-40B4-BE49-F238E27FC236}">
                <a16:creationId xmlns:a16="http://schemas.microsoft.com/office/drawing/2014/main" id="{3D8EDC4E-6F9D-DB11-7576-AED547A0877E}"/>
              </a:ext>
            </a:extLst>
          </p:cNvPr>
          <p:cNvGraphicFramePr>
            <a:graphicFrameLocks noChangeAspect="1"/>
          </p:cNvGraphicFramePr>
          <p:nvPr/>
        </p:nvGraphicFramePr>
        <p:xfrm>
          <a:off x="88635" y="1877815"/>
          <a:ext cx="1780672" cy="1003753"/>
        </p:xfrm>
        <a:graphic>
          <a:graphicData uri="http://schemas.openxmlformats.org/presentationml/2006/ole">
            <mc:AlternateContent xmlns:mc="http://schemas.openxmlformats.org/markup-compatibility/2006">
              <mc:Choice xmlns:v="urn:schemas-microsoft-com:vml" Requires="v">
                <p:oleObj r:id="rId6" imgW="4203065" imgH="2374265" progId="ChemDraw.Document.6.0">
                  <p:embed/>
                </p:oleObj>
              </mc:Choice>
              <mc:Fallback>
                <p:oleObj r:id="rId6" imgW="4203065" imgH="2374265" progId="ChemDraw.Document.6.0">
                  <p:embed/>
                  <p:pic>
                    <p:nvPicPr>
                      <p:cNvPr id="16" name="对象 -2147482624">
                        <a:extLst>
                          <a:ext uri="{FF2B5EF4-FFF2-40B4-BE49-F238E27FC236}">
                            <a16:creationId xmlns:a16="http://schemas.microsoft.com/office/drawing/2014/main" id="{3D8EDC4E-6F9D-DB11-7576-AED547A0877E}"/>
                          </a:ext>
                        </a:extLst>
                      </p:cNvPr>
                      <p:cNvPicPr/>
                      <p:nvPr/>
                    </p:nvPicPr>
                    <p:blipFill>
                      <a:blip r:embed="rId7"/>
                      <a:stretch>
                        <a:fillRect/>
                      </a:stretch>
                    </p:blipFill>
                    <p:spPr>
                      <a:xfrm>
                        <a:off x="88635" y="1877815"/>
                        <a:ext cx="1780672" cy="1003753"/>
                      </a:xfrm>
                      <a:prstGeom prst="rect">
                        <a:avLst/>
                      </a:prstGeom>
                      <a:noFill/>
                      <a:ln w="38100">
                        <a:noFill/>
                        <a:miter/>
                      </a:ln>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5424" y="1513269"/>
            <a:ext cx="740727" cy="487743"/>
            <a:chOff x="725424" y="1513269"/>
            <a:chExt cx="740727" cy="487743"/>
          </a:xfrm>
        </p:grpSpPr>
        <p:sp>
          <p:nvSpPr>
            <p:cNvPr id="4" name="object 4"/>
            <p:cNvSpPr/>
            <p:nvPr/>
          </p:nvSpPr>
          <p:spPr>
            <a:xfrm>
              <a:off x="766572" y="1513269"/>
              <a:ext cx="699579" cy="224091"/>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783336" y="1780032"/>
              <a:ext cx="640841" cy="81533"/>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725424" y="1988821"/>
              <a:ext cx="257556" cy="12191"/>
            </a:xfrm>
            <a:prstGeom prst="rect">
              <a:avLst/>
            </a:prstGeom>
            <a:blipFill>
              <a:blip r:embed="rId4" cstate="print"/>
              <a:stretch>
                <a:fillRect/>
              </a:stretch>
            </a:blipFill>
          </p:spPr>
          <p:txBody>
            <a:bodyPr wrap="square" lIns="0" tIns="0" rIns="0" bIns="0" rtlCol="0"/>
            <a:lstStyle/>
            <a:p>
              <a:endParaRPr/>
            </a:p>
          </p:txBody>
        </p:sp>
      </p:grpSp>
      <p:sp>
        <p:nvSpPr>
          <p:cNvPr id="9" name="object 9"/>
          <p:cNvSpPr/>
          <p:nvPr/>
        </p:nvSpPr>
        <p:spPr>
          <a:xfrm>
            <a:off x="0" y="965"/>
            <a:ext cx="5897880" cy="3316604"/>
          </a:xfrm>
          <a:custGeom>
            <a:avLst/>
            <a:gdLst/>
            <a:ahLst/>
            <a:cxnLst/>
            <a:rect l="l" t="t" r="r" b="b"/>
            <a:pathLst>
              <a:path w="5897880" h="3316604">
                <a:moveTo>
                  <a:pt x="0" y="3316478"/>
                </a:moveTo>
                <a:lnTo>
                  <a:pt x="5897880" y="3316478"/>
                </a:lnTo>
                <a:lnTo>
                  <a:pt x="5897880" y="0"/>
                </a:lnTo>
                <a:lnTo>
                  <a:pt x="0" y="0"/>
                </a:lnTo>
                <a:lnTo>
                  <a:pt x="0" y="3316478"/>
                </a:lnTo>
                <a:close/>
              </a:path>
            </a:pathLst>
          </a:custGeom>
          <a:ln w="24384">
            <a:solidFill>
              <a:srgbClr val="000000"/>
            </a:solidFill>
          </a:ln>
        </p:spPr>
        <p:txBody>
          <a:bodyPr wrap="square" lIns="0" tIns="0" rIns="0" bIns="0" rtlCol="0"/>
          <a:lstStyle/>
          <a:p>
            <a:endParaRPr/>
          </a:p>
        </p:txBody>
      </p:sp>
      <p:sp>
        <p:nvSpPr>
          <p:cNvPr id="10" name="文本框 9"/>
          <p:cNvSpPr txBox="1"/>
          <p:nvPr/>
        </p:nvSpPr>
        <p:spPr>
          <a:xfrm>
            <a:off x="1647973" y="477714"/>
            <a:ext cx="4132580" cy="1147600"/>
          </a:xfrm>
          <a:prstGeom prst="rect">
            <a:avLst/>
          </a:prstGeom>
          <a:noFill/>
        </p:spPr>
        <p:txBody>
          <a:bodyPr wrap="square">
            <a:noAutofit/>
          </a:bodyPr>
          <a:lstStyle/>
          <a:p>
            <a:pPr algn="just">
              <a:lnSpc>
                <a:spcPct val="150000"/>
              </a:lnSpc>
            </a:pPr>
            <a:r>
              <a:rPr lang="zh-CN" altLang="en-US" sz="700" b="1" kern="100" dirty="0">
                <a:effectLst/>
                <a:latin typeface="微软雅黑" panose="020B0503020204020204" pitchFamily="34" charset="-122"/>
                <a:ea typeface="微软雅黑" panose="020B0503020204020204" pitchFamily="34" charset="-122"/>
                <a:cs typeface="Times New Roman" panose="02020603050405020304" pitchFamily="18" charset="0"/>
              </a:rPr>
              <a:t>药品注册分类</a:t>
            </a:r>
            <a:r>
              <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rPr>
              <a:t>：化学药品</a:t>
            </a:r>
            <a:r>
              <a:rPr lang="en-US" altLang="zh-CN" sz="700" kern="100" dirty="0">
                <a:effectLst/>
                <a:latin typeface="微软雅黑" panose="020B0503020204020204" pitchFamily="34" charset="-122"/>
                <a:ea typeface="微软雅黑" panose="020B0503020204020204" pitchFamily="34" charset="-122"/>
                <a:cs typeface="Times New Roman" panose="02020603050405020304" pitchFamily="18" charset="0"/>
              </a:rPr>
              <a:t>3</a:t>
            </a:r>
            <a:r>
              <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rPr>
              <a:t>类</a:t>
            </a:r>
            <a:endParaRPr lang="en-US" altLang="zh-CN" sz="7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r>
              <a:rPr lang="zh-CN" altLang="en-US" sz="700" b="1" kern="100" dirty="0">
                <a:effectLst/>
                <a:latin typeface="微软雅黑" panose="020B0503020204020204" pitchFamily="34" charset="-122"/>
                <a:ea typeface="微软雅黑" panose="020B0503020204020204" pitchFamily="34" charset="-122"/>
                <a:cs typeface="Times New Roman" panose="02020603050405020304" pitchFamily="18" charset="0"/>
              </a:rPr>
              <a:t>主要创新点及该创新带来的疗效和安全性方面的优势</a:t>
            </a:r>
            <a:r>
              <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z="6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r>
              <a:rPr lang="en-US" altLang="zh-CN" sz="600" kern="100" dirty="0">
                <a:effectLst/>
                <a:latin typeface="微软雅黑" panose="020B0503020204020204" pitchFamily="34" charset="-122"/>
                <a:ea typeface="微软雅黑" panose="020B0503020204020204" pitchFamily="34" charset="-122"/>
                <a:cs typeface="Times New Roman" panose="02020603050405020304" pitchFamily="18" charset="0"/>
              </a:rPr>
              <a:t>   </a:t>
            </a:r>
            <a:r>
              <a:rPr lang="en-US" altLang="zh-CN"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  1</a:t>
            </a:r>
            <a:r>
              <a:rPr lang="zh-CN" altLang="en-US"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sym typeface="+mn-ea"/>
              </a:rPr>
              <a:t>从构效关系上看，戊酸二氟可龙是局部用甾体药物氟可龙的进一步改进，C21戊酸酯的引入，增加了药物的</a:t>
            </a:r>
            <a:r>
              <a:rPr lang="zh-CN" altLang="en-US" sz="6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sym typeface="+mn-ea"/>
              </a:rPr>
              <a:t>脂溶性</a:t>
            </a:r>
            <a:r>
              <a:rPr lang="zh-CN" altLang="en-US"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sym typeface="+mn-ea"/>
              </a:rPr>
              <a:t>，有利于分子快速有效的渗透进角质层，戊酸二氟可龙，进入完整角质层后，水解为二氟可龙起效，二氟可龙脂溶性差，不易通过真皮层，</a:t>
            </a:r>
            <a:r>
              <a:rPr lang="zh-CN" altLang="en-US" sz="6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sym typeface="+mn-ea"/>
              </a:rPr>
              <a:t>很难入血</a:t>
            </a:r>
            <a:r>
              <a:rPr lang="zh-CN" altLang="en-US"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sym typeface="+mn-ea"/>
              </a:rPr>
              <a:t>。全身吸收量低，因而</a:t>
            </a:r>
            <a:r>
              <a:rPr lang="zh-CN" altLang="en-US" sz="6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sym typeface="+mn-ea"/>
              </a:rPr>
              <a:t>全身不良反应较少</a:t>
            </a:r>
            <a:r>
              <a:rPr lang="zh-CN" altLang="en-US"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sym typeface="+mn-ea"/>
              </a:rPr>
              <a:t>。</a:t>
            </a:r>
            <a:endParaRPr lang="zh-CN" altLang="en-US"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r>
              <a:rPr lang="en-US" altLang="zh-CN" sz="7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    </a:t>
            </a:r>
            <a:r>
              <a:rPr lang="en-US" altLang="zh-CN"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 2</a:t>
            </a:r>
            <a:r>
              <a:rPr lang="zh-CN" altLang="en-US"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600" kern="100" dirty="0">
                <a:effectLst/>
                <a:latin typeface="微软雅黑" panose="020B0503020204020204" pitchFamily="34" charset="-122"/>
                <a:ea typeface="微软雅黑" panose="020B0503020204020204" pitchFamily="34" charset="-122"/>
                <a:cs typeface="Times New Roman" panose="02020603050405020304" pitchFamily="18" charset="0"/>
                <a:sym typeface="+mn-ea"/>
              </a:rPr>
              <a:t>戊酸二氟可龙</a:t>
            </a:r>
            <a:r>
              <a:rPr lang="zh-CN" altLang="en-US"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600" kern="100" dirty="0">
                <a:effectLst/>
                <a:latin typeface="微软雅黑" panose="020B0503020204020204" pitchFamily="34" charset="-122"/>
                <a:ea typeface="微软雅黑" panose="020B0503020204020204" pitchFamily="34" charset="-122"/>
                <a:cs typeface="Times New Roman" panose="02020603050405020304" pitchFamily="18" charset="0"/>
                <a:sym typeface="+mn-ea"/>
              </a:rPr>
              <a:t>克立硼罗软膏</a:t>
            </a:r>
            <a:r>
              <a:rPr lang="zh-CN" altLang="en-US"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以及</a:t>
            </a:r>
            <a:r>
              <a:rPr lang="zh-CN" altLang="en-US" sz="600" kern="100" dirty="0">
                <a:effectLst/>
                <a:latin typeface="微软雅黑" panose="020B0503020204020204" pitchFamily="34" charset="-122"/>
                <a:ea typeface="微软雅黑" panose="020B0503020204020204" pitchFamily="34" charset="-122"/>
                <a:cs typeface="Times New Roman" panose="02020603050405020304" pitchFamily="18" charset="0"/>
                <a:sym typeface="+mn-ea"/>
              </a:rPr>
              <a:t>他克莫司乳膏</a:t>
            </a:r>
            <a:r>
              <a:rPr lang="zh-CN" altLang="en-US"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用于治疗湿疹及特应性皮炎</a:t>
            </a:r>
            <a:r>
              <a:rPr lang="zh-CN" altLang="en-US" sz="6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作用机制一致</a:t>
            </a:r>
            <a:r>
              <a:rPr lang="zh-CN" altLang="en-US" sz="6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，均干扰或抑制了T淋巴细胞的核因子（NFAT）的信号通路，从而减少下游炎症因子IL-2、IL-4、IL-6以及TNF-α的释放。</a:t>
            </a:r>
          </a:p>
          <a:p>
            <a:pPr algn="just">
              <a:lnSpc>
                <a:spcPct val="150000"/>
              </a:lnSpc>
            </a:pP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algn="just">
              <a:lnSpc>
                <a:spcPct val="150000"/>
              </a:lnSpc>
            </a:pPr>
            <a:endParaRPr lang="en-US" altLang="zh-CN"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7" name="object 3"/>
          <p:cNvSpPr/>
          <p:nvPr/>
        </p:nvSpPr>
        <p:spPr>
          <a:xfrm>
            <a:off x="854964" y="858063"/>
            <a:ext cx="362775" cy="246964"/>
          </a:xfrm>
          <a:prstGeom prst="rect">
            <a:avLst/>
          </a:prstGeom>
          <a:blipFill>
            <a:blip r:embed="rId5" cstate="print"/>
            <a:stretch>
              <a:fillRect/>
            </a:stretch>
          </a:blipFill>
        </p:spPr>
        <p:txBody>
          <a:bodyPr wrap="square" lIns="0" tIns="0" rIns="0" bIns="0" rtlCol="0"/>
          <a:lstStyle/>
          <a:p>
            <a:endParaRPr/>
          </a:p>
        </p:txBody>
      </p:sp>
      <p:sp>
        <p:nvSpPr>
          <p:cNvPr id="3" name="文本框 2"/>
          <p:cNvSpPr txBox="1"/>
          <p:nvPr/>
        </p:nvSpPr>
        <p:spPr>
          <a:xfrm>
            <a:off x="209550" y="2909280"/>
            <a:ext cx="2960752" cy="276999"/>
          </a:xfrm>
          <a:prstGeom prst="rect">
            <a:avLst/>
          </a:prstGeom>
          <a:noFill/>
        </p:spPr>
        <p:txBody>
          <a:bodyPr wrap="square">
            <a:spAutoFit/>
          </a:bodyPr>
          <a:lstStyle/>
          <a:p>
            <a:r>
              <a:rPr lang="en-US" altLang="zh-CN" sz="400" dirty="0">
                <a:latin typeface="微软雅黑" panose="020B0503020204020204" pitchFamily="34" charset="-122"/>
                <a:ea typeface="微软雅黑" panose="020B0503020204020204" pitchFamily="34" charset="-122"/>
              </a:rPr>
              <a:t>1</a:t>
            </a:r>
            <a:r>
              <a:rPr lang="zh-CN" altLang="en-US" sz="400" dirty="0">
                <a:latin typeface="微软雅黑" panose="020B0503020204020204" pitchFamily="34" charset="-122"/>
                <a:ea typeface="微软雅黑" panose="020B0503020204020204" pitchFamily="34" charset="-122"/>
              </a:rPr>
              <a:t>、戊酸二氟可龙乳膏说明书</a:t>
            </a:r>
            <a:endParaRPr lang="en-US" altLang="zh-CN" sz="400" dirty="0">
              <a:latin typeface="微软雅黑" panose="020B0503020204020204" pitchFamily="34" charset="-122"/>
              <a:ea typeface="微软雅黑" panose="020B0503020204020204" pitchFamily="34" charset="-122"/>
            </a:endParaRPr>
          </a:p>
          <a:p>
            <a:r>
              <a:rPr lang="en-US" altLang="zh-CN" sz="400" dirty="0">
                <a:latin typeface="微软雅黑" panose="020B0503020204020204" pitchFamily="34" charset="-122"/>
                <a:ea typeface="微软雅黑" panose="020B0503020204020204" pitchFamily="34" charset="-122"/>
              </a:rPr>
              <a:t>2</a:t>
            </a:r>
            <a:r>
              <a:rPr lang="zh-CN" altLang="en-US" sz="400" dirty="0">
                <a:latin typeface="微软雅黑" panose="020B0503020204020204" pitchFamily="34" charset="-122"/>
                <a:ea typeface="微软雅黑" panose="020B0503020204020204" pitchFamily="34" charset="-122"/>
              </a:rPr>
              <a:t>、</a:t>
            </a:r>
            <a:r>
              <a:rPr lang="en-US" altLang="zh-CN" sz="400" dirty="0">
                <a:latin typeface="微软雅黑" panose="020B0503020204020204" pitchFamily="34" charset="-122"/>
                <a:ea typeface="微软雅黑" panose="020B0503020204020204" pitchFamily="34" charset="-122"/>
              </a:rPr>
              <a:t>Diflucortolone Valerate Asian Experience. Drugs 36（suppl.5）:24-33</a:t>
            </a:r>
          </a:p>
          <a:p>
            <a:r>
              <a:rPr lang="en-US" altLang="zh-CN" sz="400" dirty="0">
                <a:latin typeface="微软雅黑" panose="020B0503020204020204" pitchFamily="34" charset="-122"/>
                <a:ea typeface="微软雅黑" panose="020B0503020204020204" pitchFamily="34" charset="-122"/>
              </a:rPr>
              <a:t>3</a:t>
            </a:r>
            <a:r>
              <a:rPr lang="zh-CN" altLang="en-US" sz="400" dirty="0">
                <a:latin typeface="微软雅黑" panose="020B0503020204020204" pitchFamily="34" charset="-122"/>
                <a:ea typeface="微软雅黑" panose="020B0503020204020204" pitchFamily="34" charset="-122"/>
              </a:rPr>
              <a:t>、糖皮质激素炎症通路研究现状</a:t>
            </a:r>
            <a:r>
              <a:rPr lang="en-US" altLang="zh-CN" sz="400" dirty="0">
                <a:latin typeface="微软雅黑" panose="020B0503020204020204" pitchFamily="34" charset="-122"/>
                <a:ea typeface="微软雅黑" panose="020B0503020204020204" pitchFamily="34" charset="-122"/>
              </a:rPr>
              <a:t>.</a:t>
            </a:r>
            <a:r>
              <a:rPr lang="zh-CN" altLang="en-US" sz="400" dirty="0">
                <a:latin typeface="微软雅黑" panose="020B0503020204020204" pitchFamily="34" charset="-122"/>
                <a:ea typeface="微软雅黑" panose="020B0503020204020204" pitchFamily="34" charset="-122"/>
              </a:rPr>
              <a:t>大连医科大学学报</a:t>
            </a:r>
            <a:r>
              <a:rPr lang="en-US" altLang="zh-CN" sz="400" dirty="0">
                <a:latin typeface="微软雅黑" panose="020B0503020204020204" pitchFamily="34" charset="-122"/>
                <a:ea typeface="微软雅黑" panose="020B0503020204020204" pitchFamily="34" charset="-122"/>
              </a:rPr>
              <a:t>. 2021, 43(1):84-88</a:t>
            </a:r>
            <a:endParaRPr lang="zh-CN" altLang="en-US" sz="400" dirty="0">
              <a:latin typeface="微软雅黑" panose="020B0503020204020204" pitchFamily="34" charset="-122"/>
              <a:ea typeface="微软雅黑" panose="020B0503020204020204" pitchFamily="34" charset="-122"/>
            </a:endParaRPr>
          </a:p>
        </p:txBody>
      </p:sp>
      <p:graphicFrame>
        <p:nvGraphicFramePr>
          <p:cNvPr id="8" name="表格 7"/>
          <p:cNvGraphicFramePr/>
          <p:nvPr>
            <p:extLst>
              <p:ext uri="{D42A27DB-BD31-4B8C-83A1-F6EECF244321}">
                <p14:modId xmlns:p14="http://schemas.microsoft.com/office/powerpoint/2010/main" val="1019014486"/>
              </p:ext>
            </p:extLst>
          </p:nvPr>
        </p:nvGraphicFramePr>
        <p:xfrm>
          <a:off x="1647973" y="1549043"/>
          <a:ext cx="4132580" cy="1214755"/>
        </p:xfrm>
        <a:graphic>
          <a:graphicData uri="http://schemas.openxmlformats.org/drawingml/2006/table">
            <a:tbl>
              <a:tblPr firstRow="1" bandRow="1">
                <a:tableStyleId>{5C22544A-7EE6-4342-B048-85BDC9FD1C3A}</a:tableStyleId>
              </a:tblPr>
              <a:tblGrid>
                <a:gridCol w="542777">
                  <a:extLst>
                    <a:ext uri="{9D8B030D-6E8A-4147-A177-3AD203B41FA5}">
                      <a16:colId xmlns:a16="http://schemas.microsoft.com/office/drawing/2014/main" val="20000"/>
                    </a:ext>
                  </a:extLst>
                </a:gridCol>
                <a:gridCol w="1523513">
                  <a:extLst>
                    <a:ext uri="{9D8B030D-6E8A-4147-A177-3AD203B41FA5}">
                      <a16:colId xmlns:a16="http://schemas.microsoft.com/office/drawing/2014/main" val="20001"/>
                    </a:ext>
                  </a:extLst>
                </a:gridCol>
                <a:gridCol w="915035">
                  <a:extLst>
                    <a:ext uri="{9D8B030D-6E8A-4147-A177-3AD203B41FA5}">
                      <a16:colId xmlns:a16="http://schemas.microsoft.com/office/drawing/2014/main" val="20002"/>
                    </a:ext>
                  </a:extLst>
                </a:gridCol>
                <a:gridCol w="1151255">
                  <a:extLst>
                    <a:ext uri="{9D8B030D-6E8A-4147-A177-3AD203B41FA5}">
                      <a16:colId xmlns:a16="http://schemas.microsoft.com/office/drawing/2014/main" val="20003"/>
                    </a:ext>
                  </a:extLst>
                </a:gridCol>
              </a:tblGrid>
              <a:tr h="208915">
                <a:tc>
                  <a:txBody>
                    <a:bodyPr/>
                    <a:lstStyle/>
                    <a:p>
                      <a:pPr>
                        <a:buNone/>
                      </a:pPr>
                      <a:r>
                        <a:rPr lang="zh-CN" altLang="en-US" sz="600" b="0">
                          <a:solidFill>
                            <a:schemeClr val="tx1"/>
                          </a:solidFill>
                          <a:latin typeface="微软雅黑" panose="020B0503020204020204" pitchFamily="34" charset="-122"/>
                          <a:ea typeface="微软雅黑" panose="020B0503020204020204" pitchFamily="34" charset="-122"/>
                        </a:rPr>
                        <a:t>类别名称</a:t>
                      </a:r>
                    </a:p>
                  </a:txBody>
                  <a:tcPr/>
                </a:tc>
                <a:tc>
                  <a:txBody>
                    <a:bodyPr/>
                    <a:lstStyle/>
                    <a:p>
                      <a:pPr algn="ctr">
                        <a:buNone/>
                      </a:pPr>
                      <a:r>
                        <a:rPr lang="zh-CN" altLang="en-US" sz="600" b="0" dirty="0">
                          <a:solidFill>
                            <a:schemeClr val="tx1"/>
                          </a:solidFill>
                          <a:latin typeface="微软雅黑" panose="020B0503020204020204" pitchFamily="34" charset="-122"/>
                          <a:ea typeface="微软雅黑" panose="020B0503020204020204" pitchFamily="34" charset="-122"/>
                        </a:rPr>
                        <a:t>戊酸二氟可龙</a:t>
                      </a:r>
                    </a:p>
                  </a:txBody>
                  <a:tcPr/>
                </a:tc>
                <a:tc>
                  <a:txBody>
                    <a:bodyPr/>
                    <a:lstStyle/>
                    <a:p>
                      <a:pPr algn="ctr">
                        <a:buNone/>
                      </a:pPr>
                      <a:r>
                        <a:rPr lang="zh-CN" altLang="en-US" sz="600" b="0" dirty="0">
                          <a:solidFill>
                            <a:schemeClr val="tx1"/>
                          </a:solidFill>
                          <a:latin typeface="微软雅黑" panose="020B0503020204020204" pitchFamily="34" charset="-122"/>
                          <a:ea typeface="微软雅黑" panose="020B0503020204020204" pitchFamily="34" charset="-122"/>
                        </a:rPr>
                        <a:t>克立硼罗软膏</a:t>
                      </a:r>
                    </a:p>
                  </a:txBody>
                  <a:tcPr/>
                </a:tc>
                <a:tc>
                  <a:txBody>
                    <a:bodyPr/>
                    <a:lstStyle/>
                    <a:p>
                      <a:pPr algn="ctr">
                        <a:buClrTx/>
                        <a:buSzTx/>
                        <a:buFontTx/>
                        <a:buNone/>
                      </a:pPr>
                      <a:r>
                        <a:rPr lang="zh-CN" altLang="en-US" sz="600" b="0" dirty="0">
                          <a:solidFill>
                            <a:schemeClr val="tx1"/>
                          </a:solidFill>
                          <a:latin typeface="微软雅黑" panose="020B0503020204020204" pitchFamily="34" charset="-122"/>
                          <a:ea typeface="微软雅黑" panose="020B0503020204020204" pitchFamily="34" charset="-122"/>
                          <a:sym typeface="+mn-ea"/>
                        </a:rPr>
                        <a:t>他克莫司乳膏</a:t>
                      </a:r>
                    </a:p>
                  </a:txBody>
                  <a:tcPr/>
                </a:tc>
                <a:extLst>
                  <a:ext uri="{0D108BD9-81ED-4DB2-BD59-A6C34878D82A}">
                    <a16:rowId xmlns:a16="http://schemas.microsoft.com/office/drawing/2014/main" val="10000"/>
                  </a:ext>
                </a:extLst>
              </a:tr>
              <a:tr h="385445">
                <a:tc>
                  <a:txBody>
                    <a:bodyPr/>
                    <a:lstStyle/>
                    <a:p>
                      <a:pPr>
                        <a:buNone/>
                      </a:pPr>
                      <a:r>
                        <a:rPr lang="zh-CN" altLang="en-US" sz="600" b="0">
                          <a:solidFill>
                            <a:schemeClr val="tx1"/>
                          </a:solidFill>
                          <a:latin typeface="微软雅黑" panose="020B0503020204020204" pitchFamily="34" charset="-122"/>
                          <a:ea typeface="微软雅黑" panose="020B0503020204020204" pitchFamily="34" charset="-122"/>
                        </a:rPr>
                        <a:t>干扰或抑制的信号通路</a:t>
                      </a:r>
                    </a:p>
                  </a:txBody>
                  <a:tcPr/>
                </a:tc>
                <a:tc>
                  <a:txBody>
                    <a:bodyPr/>
                    <a:lstStyle/>
                    <a:p>
                      <a:pPr>
                        <a:buNone/>
                      </a:pPr>
                      <a:r>
                        <a:rPr lang="zh-CN" altLang="en-US" sz="600" b="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干扰抑制NF-κB、NFAT以及STAT5等信号通路</a:t>
                      </a:r>
                    </a:p>
                  </a:txBody>
                  <a:tcPr/>
                </a:tc>
                <a:tc>
                  <a:txBody>
                    <a:bodyPr/>
                    <a:lstStyle/>
                    <a:p>
                      <a:pPr>
                        <a:buNone/>
                      </a:pPr>
                      <a:r>
                        <a:rPr lang="zh-CN" altLang="en-US" sz="600" b="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抑制NF-κB和NFAT信号通路。</a:t>
                      </a:r>
                    </a:p>
                  </a:txBody>
                  <a:tcPr/>
                </a:tc>
                <a:tc>
                  <a:txBody>
                    <a:bodyPr/>
                    <a:lstStyle/>
                    <a:p>
                      <a:pPr>
                        <a:buNone/>
                      </a:pPr>
                      <a:r>
                        <a:rPr lang="zh-CN" altLang="en-US" sz="600" b="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TCIS 抑制核转录因子（NFAT）的去磷酸化和易位，抑制记忆CD4+T细胞的细胞因子产生。</a:t>
                      </a:r>
                    </a:p>
                  </a:txBody>
                  <a:tcPr/>
                </a:tc>
                <a:extLst>
                  <a:ext uri="{0D108BD9-81ED-4DB2-BD59-A6C34878D82A}">
                    <a16:rowId xmlns:a16="http://schemas.microsoft.com/office/drawing/2014/main" val="10001"/>
                  </a:ext>
                </a:extLst>
              </a:tr>
              <a:tr h="381000">
                <a:tc>
                  <a:txBody>
                    <a:bodyPr/>
                    <a:lstStyle/>
                    <a:p>
                      <a:pPr>
                        <a:buNone/>
                      </a:pPr>
                      <a:r>
                        <a:rPr lang="zh-CN" altLang="en-US" sz="600" b="0">
                          <a:solidFill>
                            <a:schemeClr val="tx1"/>
                          </a:solidFill>
                          <a:latin typeface="微软雅黑" panose="020B0503020204020204" pitchFamily="34" charset="-122"/>
                          <a:ea typeface="微软雅黑" panose="020B0503020204020204" pitchFamily="34" charset="-122"/>
                        </a:rPr>
                        <a:t>调节的炎症因子</a:t>
                      </a:r>
                    </a:p>
                  </a:txBody>
                  <a:tcPr/>
                </a:tc>
                <a:tc>
                  <a:txBody>
                    <a:bodyPr/>
                    <a:lstStyle/>
                    <a:p>
                      <a:pPr>
                        <a:buNone/>
                      </a:pPr>
                      <a:r>
                        <a:rPr lang="zh-CN" altLang="en-US" sz="600" b="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1、诱导释放抗炎细胞因子（IL-10、IL-12和IL-1受体拮抗剂）。</a:t>
                      </a:r>
                    </a:p>
                    <a:p>
                      <a:pPr>
                        <a:buNone/>
                      </a:pPr>
                      <a:r>
                        <a:rPr lang="zh-CN" altLang="en-US" sz="600" b="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2、抑制炎性细胞因子IL-2、IL-3、IL-4、IL-5、IL-6、IL-8、IL-13、IL-15、肿瘤坏死因子-α（TNF-α）的释放。</a:t>
                      </a:r>
                    </a:p>
                  </a:txBody>
                  <a:tcPr/>
                </a:tc>
                <a:tc>
                  <a:txBody>
                    <a:bodyPr/>
                    <a:lstStyle/>
                    <a:p>
                      <a:pPr>
                        <a:buNone/>
                      </a:pPr>
                      <a:r>
                        <a:rPr lang="zh-CN" altLang="en-US" sz="600" b="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减少下游细胞炎症因子（IL-2、IL-4、IL-6、IL-31和TNF-α）和趋化因子的释放，进而抑制炎症反应。</a:t>
                      </a:r>
                    </a:p>
                  </a:txBody>
                  <a:tcPr/>
                </a:tc>
                <a:tc>
                  <a:txBody>
                    <a:bodyPr/>
                    <a:lstStyle/>
                    <a:p>
                      <a:pPr>
                        <a:buNone/>
                      </a:pPr>
                      <a:r>
                        <a:rPr lang="zh-CN" altLang="en-US" sz="6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炎症因子（IL-2，IL-3，IL-4，IL-5，干扰素-γ（IFN-γ）和肿瘤坏死因子-α（TNF-α）表达降低。</a:t>
                      </a:r>
                    </a:p>
                  </a:txBody>
                  <a:tcPr/>
                </a:tc>
                <a:extLst>
                  <a:ext uri="{0D108BD9-81ED-4DB2-BD59-A6C34878D82A}">
                    <a16:rowId xmlns:a16="http://schemas.microsoft.com/office/drawing/2014/main" val="10002"/>
                  </a:ext>
                </a:extLst>
              </a:tr>
            </a:tbl>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383f6a54-6f65-4f42-afc9-a5aa58ffdc52"/>
  <p:tag name="COMMONDATA" val="eyJoZGlkIjoiYzJiOTFkYTdiYWI0ZjUxNzc2NjNmNTczMDM1NWJhZWYifQ=="/>
</p:tagLst>
</file>

<file path=ppt/tags/tag2.xml><?xml version="1.0" encoding="utf-8"?>
<p:tagLst xmlns:a="http://schemas.openxmlformats.org/drawingml/2006/main" xmlns:r="http://schemas.openxmlformats.org/officeDocument/2006/relationships" xmlns:p="http://schemas.openxmlformats.org/presentationml/2006/main">
  <p:tag name="TABLE_ENDDRAG_ORIGIN_RECT" val="349*118"/>
  <p:tag name="TABLE_ENDDRAG_RECT" val="88*79*349*118"/>
</p:tagLst>
</file>

<file path=ppt/tags/tag3.xml><?xml version="1.0" encoding="utf-8"?>
<p:tagLst xmlns:a="http://schemas.openxmlformats.org/drawingml/2006/main" xmlns:r="http://schemas.openxmlformats.org/officeDocument/2006/relationships" xmlns:p="http://schemas.openxmlformats.org/presentationml/2006/main">
  <p:tag name="TABLE_ENDDRAG_ORIGIN_RECT" val="324*89"/>
  <p:tag name="TABLE_ENDDRAG_RECT" val="118*30*324*89"/>
</p:tagLst>
</file>

<file path=ppt/tags/tag4.xml><?xml version="1.0" encoding="utf-8"?>
<p:tagLst xmlns:a="http://schemas.openxmlformats.org/drawingml/2006/main" xmlns:r="http://schemas.openxmlformats.org/officeDocument/2006/relationships" xmlns:p="http://schemas.openxmlformats.org/presentationml/2006/main">
  <p:tag name="KSO_WM_DIAGRAM_VIRTUALLY_FRAME" val="{&quot;height&quot;:273.61866141732287,&quot;left&quot;:148.5,&quot;top&quot;:37.75,&quot;width&quot;:306}"/>
</p:tagLst>
</file>

<file path=ppt/tags/tag5.xml><?xml version="1.0" encoding="utf-8"?>
<p:tagLst xmlns:a="http://schemas.openxmlformats.org/drawingml/2006/main" xmlns:r="http://schemas.openxmlformats.org/officeDocument/2006/relationships" xmlns:p="http://schemas.openxmlformats.org/presentationml/2006/main">
  <p:tag name="KSO_WM_DIAGRAM_VIRTUALLY_FRAME" val="{&quot;height&quot;:273.61866141732287,&quot;left&quot;:148.5,&quot;top&quot;:37.75,&quot;width&quot;:306}"/>
</p:tagLst>
</file>

<file path=ppt/tags/tag6.xml><?xml version="1.0" encoding="utf-8"?>
<p:tagLst xmlns:a="http://schemas.openxmlformats.org/drawingml/2006/main" xmlns:r="http://schemas.openxmlformats.org/officeDocument/2006/relationships" xmlns:p="http://schemas.openxmlformats.org/presentationml/2006/main">
  <p:tag name="KSO_WM_DIAGRAM_VIRTUALLY_FRAME" val="{&quot;height&quot;:273.61866141732287,&quot;left&quot;:148.5,&quot;top&quot;:37.75,&quot;width&quot;:306}"/>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273.61866141732287,&quot;left&quot;:148.5,&quot;top&quot;:37.75,&quot;width&quot;:306}"/>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273.61866141732287,&quot;left&quot;:148.5,&quot;top&quot;:37.75,&quot;width&quot;:306}"/>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273.61866141732287,&quot;left&quot;:148.5,&quot;top&quot;:37.75,&quot;width&quot;:30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714</TotalTime>
  <Words>2516</Words>
  <Application>Microsoft Office PowerPoint</Application>
  <PresentationFormat>自定义</PresentationFormat>
  <Paragraphs>152</Paragraphs>
  <Slides>10</Slides>
  <Notes>1</Notes>
  <HiddenSlides>0</HiddenSlides>
  <MMClips>0</MMClips>
  <ScaleCrop>false</ScaleCrop>
  <HeadingPairs>
    <vt:vector size="8" baseType="variant">
      <vt:variant>
        <vt:lpstr>已用的字体</vt:lpstr>
      </vt:variant>
      <vt:variant>
        <vt:i4>5</vt:i4>
      </vt:variant>
      <vt:variant>
        <vt:lpstr>主题</vt:lpstr>
      </vt:variant>
      <vt:variant>
        <vt:i4>1</vt:i4>
      </vt:variant>
      <vt:variant>
        <vt:lpstr>嵌入 OLE 服务器</vt:lpstr>
      </vt:variant>
      <vt:variant>
        <vt:i4>1</vt:i4>
      </vt:variant>
      <vt:variant>
        <vt:lpstr>幻灯片标题</vt:lpstr>
      </vt:variant>
      <vt:variant>
        <vt:i4>10</vt:i4>
      </vt:variant>
    </vt:vector>
  </HeadingPairs>
  <TitlesOfParts>
    <vt:vector size="17" baseType="lpstr">
      <vt:lpstr>等线</vt:lpstr>
      <vt:lpstr>微软雅黑</vt:lpstr>
      <vt:lpstr>Arial</vt:lpstr>
      <vt:lpstr>Calibri</vt:lpstr>
      <vt:lpstr>Times New Roman</vt:lpstr>
      <vt:lpstr>Office Theme</vt:lpstr>
      <vt:lpstr>ChemDraw.Document.6.0</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dc:creator>
  <cp:lastModifiedBy>yufan wang</cp:lastModifiedBy>
  <cp:revision>191</cp:revision>
  <dcterms:created xsi:type="dcterms:W3CDTF">2022-07-04T03:27:00Z</dcterms:created>
  <dcterms:modified xsi:type="dcterms:W3CDTF">2024-07-10T14:20:26Z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2022-06-30T00:00:00Z</vt:filetime>
  </property>
  <property fmtid="{D5CDD505-2E9C-101B-9397-08002B2CF9AE}" pid="3" name="Creator">
    <vt:lpwstr>Microsoft® PowerPoint® 2019</vt:lpwstr>
  </property>
  <property fmtid="{D5CDD505-2E9C-101B-9397-08002B2CF9AE}" pid="4" name="LastSaved">
    <vt:filetime>2022-07-05T00:00:00Z</vt:filetime>
  </property>
  <property fmtid="{D5CDD505-2E9C-101B-9397-08002B2CF9AE}" pid="5" name="ICV">
    <vt:lpwstr>53A7F8870D28441EBFBDEBF37AE33801</vt:lpwstr>
  </property>
  <property fmtid="{D5CDD505-2E9C-101B-9397-08002B2CF9AE}" pid="6" name="KSOProductBuildVer">
    <vt:lpwstr>2052-11.1.0.12763</vt:lpwstr>
  </property>
</Properties>
</file>