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5" r:id="rId4"/>
    <p:sldId id="258" r:id="rId5"/>
    <p:sldId id="259" r:id="rId6"/>
    <p:sldId id="267" r:id="rId7"/>
    <p:sldId id="263" r:id="rId8"/>
    <p:sldId id="265" r:id="rId9"/>
    <p:sldId id="266" r:id="rId10"/>
    <p:sldId id="260" r:id="rId11"/>
    <p:sldId id="264" r:id="rId12"/>
    <p:sldId id="268" r:id="rId13"/>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63.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yangyang\Documents\WeChat%20Files\wxid_p7gzln6blyam22\FileStorage\File\2024-07\&#37259;&#37240;&#38041;&#21644;&#30899;&#37240;&#38247;&#19981;&#33391;&#21453;&#24212;&#23545;&#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mn-lt"/>
                <a:ea typeface="+mn-ea"/>
                <a:cs typeface="+mn-cs"/>
              </a:defRPr>
            </a:pPr>
            <a:r>
              <a:rPr b="0"/>
              <a:t>两组患者不良反应比较（n=100）</a:t>
            </a:r>
            <a:endParaRPr b="0"/>
          </a:p>
        </c:rich>
      </c:tx>
      <c:layout>
        <c:manualLayout>
          <c:xMode val="edge"/>
          <c:yMode val="edge"/>
          <c:x val="0.23947403373622"/>
          <c:y val="0.0272913350011371"/>
        </c:manualLayout>
      </c:layout>
      <c:overlay val="0"/>
      <c:spPr>
        <a:noFill/>
        <a:ln>
          <a:noFill/>
        </a:ln>
        <a:effectLst/>
      </c:spPr>
    </c:title>
    <c:autoTitleDeleted val="0"/>
    <c:plotArea>
      <c:layout/>
      <c:barChart>
        <c:barDir val="col"/>
        <c:grouping val="clustered"/>
        <c:varyColors val="0"/>
        <c:ser>
          <c:idx val="0"/>
          <c:order val="0"/>
          <c:tx>
            <c:strRef>
              <c:f>[醋酸钙和碳酸镧不良反应对比.xlsx]Sheet1!$L$4</c:f>
              <c:strCache>
                <c:ptCount val="1"/>
                <c:pt idx="0">
                  <c:v>醋酸钙组</c:v>
                </c:pt>
              </c:strCache>
            </c:strRef>
          </c:tx>
          <c:spPr>
            <a:gradFill>
              <a:gsLst>
                <a:gs pos="0">
                  <a:schemeClr val="accent1">
                    <a:lumMod val="40000"/>
                    <a:lumOff val="60000"/>
                  </a:schemeClr>
                </a:gs>
                <a:gs pos="90000">
                  <a:schemeClr val="accent1"/>
                </a:gs>
              </a:gsLst>
              <a:lin ang="5400000" scaled="0"/>
            </a:gradFill>
            <a:ln>
              <a:gradFill>
                <a:gsLst>
                  <a:gs pos="0">
                    <a:schemeClr val="accent1"/>
                  </a:gs>
                  <a:gs pos="100000">
                    <a:schemeClr val="accent1">
                      <a:lumMod val="75000"/>
                    </a:schemeClr>
                  </a:gs>
                </a:gsLst>
                <a:lin ang="5400000" scaled="1"/>
              </a:gra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[醋酸钙和碳酸镧不良反应对比.xlsx]Sheet1!$L$5:$L$11</c:f>
              <c:numCache>
                <c:formatCode>General</c:formatCode>
                <c:ptCount val="7"/>
                <c:pt idx="0">
                  <c:v>0</c:v>
                </c:pt>
                <c:pt idx="1">
                  <c:v>0</c:v>
                </c:pt>
                <c:pt idx="2">
                  <c:v>3</c:v>
                </c:pt>
                <c:pt idx="3">
                  <c:v>1</c:v>
                </c:pt>
                <c:pt idx="4">
                  <c:v>0</c:v>
                </c:pt>
                <c:pt idx="5">
                  <c:v>0</c:v>
                </c:pt>
                <c:pt idx="6">
                  <c:v>0</c:v>
                </c:pt>
              </c:numCache>
            </c:numRef>
          </c:val>
        </c:ser>
        <c:ser>
          <c:idx val="1"/>
          <c:order val="1"/>
          <c:tx>
            <c:strRef>
              <c:f>[醋酸钙和碳酸镧不良反应对比.xlsx]Sheet1!$M$4</c:f>
              <c:strCache>
                <c:ptCount val="1"/>
                <c:pt idx="0">
                  <c:v>碳酸镧组</c:v>
                </c:pt>
              </c:strCache>
            </c:strRef>
          </c:tx>
          <c:spPr>
            <a:gradFill>
              <a:gsLst>
                <a:gs pos="0">
                  <a:schemeClr val="accent2">
                    <a:lumMod val="40000"/>
                    <a:lumOff val="60000"/>
                  </a:schemeClr>
                </a:gs>
                <a:gs pos="90000">
                  <a:schemeClr val="accent2"/>
                </a:gs>
              </a:gsLst>
              <a:lin ang="5400000" scaled="0"/>
            </a:gradFill>
            <a:ln>
              <a:gradFill>
                <a:gsLst>
                  <a:gs pos="0">
                    <a:schemeClr val="accent2"/>
                  </a:gs>
                  <a:gs pos="100000">
                    <a:schemeClr val="accent2">
                      <a:lumMod val="75000"/>
                    </a:schemeClr>
                  </a:gs>
                </a:gsLst>
                <a:lin ang="5400000" scaled="1"/>
              </a:gradFill>
            </a:ln>
            <a:effectLst>
              <a:outerShdw blurRad="76200" dist="25400" dir="2700000" algn="tl" rotWithShape="0">
                <a:schemeClr val="accent2">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[醋酸钙和碳酸镧不良反应对比.xlsx]Sheet1!$M$5:$M$11</c:f>
              <c:numCache>
                <c:formatCode>General</c:formatCode>
                <c:ptCount val="7"/>
                <c:pt idx="0">
                  <c:v>4</c:v>
                </c:pt>
                <c:pt idx="1">
                  <c:v>9</c:v>
                </c:pt>
                <c:pt idx="2">
                  <c:v>9</c:v>
                </c:pt>
                <c:pt idx="3">
                  <c:v>4</c:v>
                </c:pt>
                <c:pt idx="4">
                  <c:v>2</c:v>
                </c:pt>
                <c:pt idx="5">
                  <c:v>1</c:v>
                </c:pt>
                <c:pt idx="6">
                  <c:v>0</c:v>
                </c:pt>
              </c:numCache>
            </c:numRef>
          </c:val>
        </c:ser>
        <c:dLbls>
          <c:showLegendKey val="0"/>
          <c:showVal val="1"/>
          <c:showCatName val="0"/>
          <c:showSerName val="0"/>
          <c:showPercent val="0"/>
          <c:showBubbleSize val="0"/>
        </c:dLbls>
        <c:gapWidth val="260"/>
        <c:overlap val="-32"/>
        <c:axId val="1653483103"/>
        <c:axId val="1653481183"/>
      </c:barChart>
      <c:catAx>
        <c:axId val="165348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3481183"/>
        <c:crosses val="autoZero"/>
        <c:auto val="1"/>
        <c:lblAlgn val="ctr"/>
        <c:lblOffset val="100"/>
        <c:noMultiLvlLbl val="0"/>
      </c:catAx>
      <c:valAx>
        <c:axId val="1653481183"/>
        <c:scaling>
          <c:orientation val="minMax"/>
        </c:scaling>
        <c:delete val="1"/>
        <c:axPos val="l"/>
        <c:title>
          <c:tx>
            <c:rich>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r>
                  <a:rPr b="0"/>
                  <a:t>例</a:t>
                </a:r>
                <a:endParaRPr b="0"/>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53483103"/>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b="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4.png"/><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2" Type="http://schemas.openxmlformats.org/officeDocument/2006/relationships/slideLayout" Target="../slideLayouts/slideLayout2.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image" Target="../media/image5.png"/><Relationship Id="rId6" Type="http://schemas.openxmlformats.org/officeDocument/2006/relationships/image" Target="../media/image4.png"/><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image" Target="../media/image4.png"/><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3.png"/><Relationship Id="rId11" Type="http://schemas.openxmlformats.org/officeDocument/2006/relationships/slideLayout" Target="../slideLayouts/slideLayout2.xml"/><Relationship Id="rId10" Type="http://schemas.openxmlformats.org/officeDocument/2006/relationships/image" Target="../media/image7.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7.xml"/><Relationship Id="rId6" Type="http://schemas.openxmlformats.org/officeDocument/2006/relationships/image" Target="../media/image4.png"/><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tags" Target="../tags/tag52.xml"/><Relationship Id="rId6" Type="http://schemas.openxmlformats.org/officeDocument/2006/relationships/image" Target="../media/image4.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slideLayout" Target="../slideLayouts/slideLayout2.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c66f0afcbbab77b5e7a6ad484793946"/>
          <p:cNvPicPr>
            <a:picLocks noChangeAspect="1"/>
          </p:cNvPicPr>
          <p:nvPr/>
        </p:nvPicPr>
        <p:blipFill>
          <a:blip r:embed="rId1"/>
          <a:stretch>
            <a:fillRect/>
          </a:stretch>
        </p:blipFill>
        <p:spPr>
          <a:xfrm>
            <a:off x="0" y="0"/>
            <a:ext cx="12190095" cy="6857365"/>
          </a:xfrm>
          <a:prstGeom prst="rect">
            <a:avLst/>
          </a:prstGeom>
        </p:spPr>
      </p:pic>
      <p:sp>
        <p:nvSpPr>
          <p:cNvPr id="2" name="文本框 1"/>
          <p:cNvSpPr txBox="1"/>
          <p:nvPr/>
        </p:nvSpPr>
        <p:spPr>
          <a:xfrm>
            <a:off x="6308090" y="788035"/>
            <a:ext cx="5784215" cy="1004570"/>
          </a:xfrm>
          <a:prstGeom prst="rect">
            <a:avLst/>
          </a:prstGeom>
        </p:spPr>
        <p:txBody>
          <a:bodyPr wrap="square">
            <a:spAutoFit/>
          </a:bodyPr>
          <a:p>
            <a:pPr marL="0" indent="0" algn="just">
              <a:lnSpc>
                <a:spcPct val="110000"/>
              </a:lnSpc>
              <a:spcAft>
                <a:spcPct val="0"/>
              </a:spcAft>
            </a:pPr>
            <a:r>
              <a:rPr lang="zh-CN" altLang="en-US" b="1" i="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溶液剂型，依从性更好，填补医保目录空白</a:t>
            </a:r>
            <a:endParaRPr lang="zh-CN" altLang="en-US" b="1" i="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marL="0" indent="0" algn="just">
              <a:lnSpc>
                <a:spcPct val="110000"/>
              </a:lnSpc>
              <a:spcAft>
                <a:spcPct val="0"/>
              </a:spcAft>
            </a:pPr>
            <a:r>
              <a:rPr lang="zh-CN" altLang="en-US"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满足吞咽障碍、老年患者、胃肠功能弱等人群用药需求</a:t>
            </a:r>
            <a:endParaRPr lang="zh-CN" altLang="en-US"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indent="0" algn="just">
              <a:lnSpc>
                <a:spcPct val="110000"/>
              </a:lnSpc>
              <a:spcAft>
                <a:spcPct val="0"/>
              </a:spcAft>
            </a:pPr>
            <a:r>
              <a:rPr lang="zh-CN" altLang="en-US"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高磷血症初始治疗选择的一线磷结合剂</a:t>
            </a:r>
            <a:r>
              <a:rPr lang="en-US" altLang="zh-CN" b="1" i="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endParaRPr lang="en-US" altLang="zh-CN" b="1" i="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nvSpPr>
        <p:spPr>
          <a:xfrm>
            <a:off x="120015" y="6430645"/>
            <a:ext cx="3261360" cy="206375"/>
          </a:xfrm>
          <a:prstGeom prst="rect">
            <a:avLst/>
          </a:prstGeom>
          <a:noFill/>
        </p:spPr>
        <p:txBody>
          <a:bodyPr wrap="square" rtlCol="0">
            <a:noAutofit/>
          </a:bodyPr>
          <a:p>
            <a:r>
              <a:rPr lang="zh-CN" altLang="en-US" sz="900">
                <a:solidFill>
                  <a:schemeClr val="bg1">
                    <a:lumMod val="65000"/>
                  </a:schemeClr>
                </a:solidFill>
              </a:rPr>
              <a:t>免责声明：此资料仅用于</a:t>
            </a:r>
            <a:r>
              <a:rPr lang="en-US" altLang="zh-CN" sz="900">
                <a:solidFill>
                  <a:schemeClr val="bg1">
                    <a:lumMod val="65000"/>
                  </a:schemeClr>
                </a:solidFill>
              </a:rPr>
              <a:t>2024</a:t>
            </a:r>
            <a:r>
              <a:rPr lang="zh-CN" altLang="en-US" sz="900">
                <a:solidFill>
                  <a:schemeClr val="bg1">
                    <a:lumMod val="65000"/>
                  </a:schemeClr>
                </a:solidFill>
              </a:rPr>
              <a:t>年国家医保目录调整申报</a:t>
            </a:r>
            <a:endParaRPr lang="zh-CN" altLang="en-US" sz="900">
              <a:solidFill>
                <a:schemeClr val="bg1">
                  <a:lumMod val="6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3810" y="0"/>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04 </a:t>
            </a:r>
            <a:r>
              <a:rPr lang="zh-CN" altLang="en-US" sz="2400" b="1" spc="160">
                <a:latin typeface="微软雅黑" panose="020B0503020204020204" charset="-122"/>
                <a:ea typeface="微软雅黑" panose="020B0503020204020204" charset="-122"/>
                <a:sym typeface="HarmonyOS Sans SC Black" panose="00000A00000000000000" pitchFamily="2" charset="-122"/>
              </a:rPr>
              <a:t>安全性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2" name="文本框 1"/>
          <p:cNvSpPr txBox="1"/>
          <p:nvPr/>
        </p:nvSpPr>
        <p:spPr>
          <a:xfrm>
            <a:off x="1570355" y="1042670"/>
            <a:ext cx="9567545" cy="737235"/>
          </a:xfrm>
          <a:prstGeom prst="rect">
            <a:avLst/>
          </a:prstGeom>
          <a:noFill/>
        </p:spPr>
        <p:txBody>
          <a:bodyPr wrap="square">
            <a:spAutoFit/>
          </a:bodyPr>
          <a:p>
            <a:pPr>
              <a:lnSpc>
                <a:spcPct val="150000"/>
              </a:lnSpc>
            </a:pPr>
            <a:r>
              <a:rPr lang="en-US" altLang="zh-CN" sz="1400" dirty="0"/>
              <a:t>2019</a:t>
            </a:r>
            <a:r>
              <a:rPr lang="zh-CN" altLang="en-US" sz="1400" dirty="0"/>
              <a:t>年</a:t>
            </a:r>
            <a:r>
              <a:rPr lang="en-US" altLang="zh-CN" sz="1400" dirty="0"/>
              <a:t>3</a:t>
            </a:r>
            <a:r>
              <a:rPr lang="zh-CN" altLang="en-US" sz="1400" dirty="0"/>
              <a:t>月，</a:t>
            </a:r>
            <a:r>
              <a:rPr lang="en-US" altLang="zh-CN" sz="1400" dirty="0" err="1"/>
              <a:t>Spendlin</a:t>
            </a:r>
            <a:r>
              <a:rPr lang="zh-CN" altLang="en-US" sz="1400" dirty="0"/>
              <a:t>等在</a:t>
            </a:r>
            <a:r>
              <a:rPr lang="en-US" altLang="zh-CN" sz="1400" dirty="0"/>
              <a:t>《</a:t>
            </a:r>
            <a:r>
              <a:rPr lang="zh-CN" altLang="en-US" sz="1400" dirty="0"/>
              <a:t>美国医学会内科杂志</a:t>
            </a:r>
            <a:r>
              <a:rPr lang="en-US" altLang="zh-CN" sz="1400" dirty="0"/>
              <a:t>》(</a:t>
            </a:r>
            <a:r>
              <a:rPr lang="en-US" altLang="zh-CN" sz="1400" dirty="0" err="1"/>
              <a:t>JAMAInternal</a:t>
            </a:r>
            <a:r>
              <a:rPr lang="en-US" altLang="zh-CN" sz="1400" dirty="0"/>
              <a:t> Medicine)</a:t>
            </a:r>
            <a:r>
              <a:rPr lang="zh-CN" altLang="en-US" sz="1400" dirty="0"/>
              <a:t>上发表的一项最新研究调查了两种磷结合剂</a:t>
            </a:r>
            <a:r>
              <a:rPr lang="en-US" altLang="zh-CN" sz="1400" dirty="0"/>
              <a:t>——</a:t>
            </a:r>
            <a:r>
              <a:rPr lang="zh-CN" altLang="en-US" sz="1400" dirty="0"/>
              <a:t>含钙磷结合剂醋酸钙与非钙磷结合剂司维拉姆的临床治疗效果。</a:t>
            </a:r>
            <a:endParaRPr lang="zh-CN" altLang="en-US" sz="1400" dirty="0"/>
          </a:p>
        </p:txBody>
      </p:sp>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 y="1860550"/>
            <a:ext cx="4053205" cy="2970530"/>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3710" y="1825625"/>
            <a:ext cx="3760470" cy="2853690"/>
          </a:xfrm>
          <a:prstGeom prst="rect">
            <a:avLst/>
          </a:prstGeom>
        </p:spPr>
      </p:pic>
      <p:sp>
        <p:nvSpPr>
          <p:cNvPr id="18" name="文本框 17"/>
          <p:cNvSpPr txBox="1"/>
          <p:nvPr/>
        </p:nvSpPr>
        <p:spPr>
          <a:xfrm>
            <a:off x="1845310" y="4785360"/>
            <a:ext cx="3886835" cy="460375"/>
          </a:xfrm>
          <a:prstGeom prst="rect">
            <a:avLst/>
          </a:prstGeom>
          <a:noFill/>
        </p:spPr>
        <p:txBody>
          <a:bodyPr wrap="square">
            <a:spAutoFit/>
          </a:bodyPr>
          <a:p>
            <a:r>
              <a:rPr lang="zh-CN" altLang="en-US" sz="1200" dirty="0"/>
              <a:t>醋酸钙与司维拉姆治疗组，</a:t>
            </a:r>
            <a:r>
              <a:rPr lang="zh-CN" altLang="en-US" sz="1200" b="1" dirty="0"/>
              <a:t>致命和非致命心血管事件的风险或全因死亡率并没有显著差异</a:t>
            </a:r>
            <a:endParaRPr lang="zh-CN" altLang="en-US" sz="1200" b="1" dirty="0"/>
          </a:p>
        </p:txBody>
      </p:sp>
      <p:sp>
        <p:nvSpPr>
          <p:cNvPr id="19" name="文本框 18"/>
          <p:cNvSpPr txBox="1"/>
          <p:nvPr/>
        </p:nvSpPr>
        <p:spPr>
          <a:xfrm>
            <a:off x="6888480" y="4785360"/>
            <a:ext cx="3597275" cy="275590"/>
          </a:xfrm>
          <a:prstGeom prst="rect">
            <a:avLst/>
          </a:prstGeom>
          <a:noFill/>
        </p:spPr>
        <p:txBody>
          <a:bodyPr wrap="square">
            <a:spAutoFit/>
          </a:bodyPr>
          <a:p>
            <a:pPr algn="ctr"/>
            <a:r>
              <a:rPr lang="zh-CN" altLang="en-US" sz="1200" b="1" dirty="0"/>
              <a:t>两组的心血管事件发生风险无显著差别</a:t>
            </a:r>
            <a:endParaRPr lang="zh-CN" altLang="en-US" sz="1200" b="1" dirty="0"/>
          </a:p>
        </p:txBody>
      </p:sp>
      <p:sp>
        <p:nvSpPr>
          <p:cNvPr id="21" name="文本框 20"/>
          <p:cNvSpPr txBox="1"/>
          <p:nvPr/>
        </p:nvSpPr>
        <p:spPr>
          <a:xfrm>
            <a:off x="1811020" y="5271135"/>
            <a:ext cx="9029700" cy="607695"/>
          </a:xfrm>
          <a:prstGeom prst="rect">
            <a:avLst/>
          </a:prstGeom>
          <a:noFill/>
        </p:spPr>
        <p:txBody>
          <a:bodyPr wrap="square">
            <a:spAutoFit/>
          </a:bodyPr>
          <a:p>
            <a:pPr>
              <a:lnSpc>
                <a:spcPct val="120000"/>
              </a:lnSpc>
            </a:pPr>
            <a:r>
              <a:rPr lang="zh-CN" altLang="en-US" sz="1400" dirty="0"/>
              <a:t>该项分析显示，对比醋酸钙与司维拉姆治疗组，致命和非致命心血管事件的风险 </a:t>
            </a:r>
            <a:r>
              <a:rPr lang="en-US" altLang="zh-CN" sz="1400" dirty="0"/>
              <a:t>(473</a:t>
            </a:r>
            <a:r>
              <a:rPr lang="zh-CN" altLang="en-US" sz="1400" dirty="0"/>
              <a:t>例</a:t>
            </a:r>
            <a:r>
              <a:rPr lang="en-US" altLang="zh-CN" sz="1400" dirty="0"/>
              <a:t>; HR,1.00; 95%CI,0.87-1.10)</a:t>
            </a:r>
            <a:r>
              <a:rPr lang="zh-CN" altLang="en-US" sz="1400" dirty="0"/>
              <a:t>或全因死亡率</a:t>
            </a:r>
            <a:r>
              <a:rPr lang="en-US" altLang="zh-CN" sz="1400" dirty="0"/>
              <a:t>(238</a:t>
            </a:r>
            <a:r>
              <a:rPr lang="zh-CN" altLang="en-US" sz="1400" dirty="0"/>
              <a:t>例</a:t>
            </a:r>
            <a:r>
              <a:rPr lang="en-US" altLang="zh-CN" sz="1400" dirty="0"/>
              <a:t>; HR,0.96; 95% CI, 0.80-1.17) </a:t>
            </a:r>
            <a:r>
              <a:rPr lang="zh-CN" altLang="en-US" sz="1400" dirty="0"/>
              <a:t>并</a:t>
            </a:r>
            <a:r>
              <a:rPr lang="zh-CN" altLang="en-US" sz="1400" b="1" dirty="0"/>
              <a:t>没有显著差异</a:t>
            </a:r>
            <a:r>
              <a:rPr lang="zh-CN" altLang="en-US" sz="1400" dirty="0"/>
              <a:t>。</a:t>
            </a:r>
            <a:endParaRPr lang="zh-CN" altLang="en-US" sz="1400" dirty="0"/>
          </a:p>
        </p:txBody>
      </p:sp>
      <p:sp>
        <p:nvSpPr>
          <p:cNvPr id="23" name="文本框 22"/>
          <p:cNvSpPr txBox="1"/>
          <p:nvPr/>
        </p:nvSpPr>
        <p:spPr>
          <a:xfrm>
            <a:off x="3760470" y="318770"/>
            <a:ext cx="6022340" cy="368300"/>
          </a:xfrm>
          <a:prstGeom prst="rect">
            <a:avLst/>
          </a:prstGeom>
          <a:noFill/>
        </p:spPr>
        <p:txBody>
          <a:bodyPr wrap="square">
            <a:spAutoFit/>
          </a:bodyPr>
          <a:p>
            <a:r>
              <a:rPr lang="zh-CN" altLang="en-US" b="1" dirty="0">
                <a:solidFill>
                  <a:schemeClr val="accent1">
                    <a:lumMod val="75000"/>
                  </a:schemeClr>
                </a:solidFill>
              </a:rPr>
              <a:t>醋酸钙作为含钙的磷结合剂与非钙磷结合剂安全性相当</a:t>
            </a:r>
            <a:endParaRPr lang="zh-CN" altLang="en-US" b="1" dirty="0">
              <a:solidFill>
                <a:schemeClr val="accent1">
                  <a:lumMod val="75000"/>
                </a:schemeClr>
              </a:solidFill>
            </a:endParaRPr>
          </a:p>
        </p:txBody>
      </p:sp>
      <p:sp>
        <p:nvSpPr>
          <p:cNvPr id="22" name="文本框 21"/>
          <p:cNvSpPr txBox="1"/>
          <p:nvPr/>
        </p:nvSpPr>
        <p:spPr>
          <a:xfrm>
            <a:off x="1765300" y="5960110"/>
            <a:ext cx="9417685" cy="337185"/>
          </a:xfrm>
          <a:prstGeom prst="rect">
            <a:avLst/>
          </a:prstGeom>
          <a:noFill/>
        </p:spPr>
        <p:txBody>
          <a:bodyPr wrap="square" rtlCol="0" anchor="t">
            <a:spAutoFit/>
          </a:bodyPr>
          <a:p>
            <a:r>
              <a:rPr lang="en-US" altLang="zh-CN" sz="800" dirty="0" err="1">
                <a:solidFill>
                  <a:schemeClr val="bg1">
                    <a:lumMod val="65000"/>
                  </a:schemeClr>
                </a:solidFill>
                <a:latin typeface="微软雅黑" panose="020B0503020204020204" charset="-122"/>
                <a:ea typeface="微软雅黑" panose="020B0503020204020204" charset="-122"/>
                <a:sym typeface="+mn-ea"/>
              </a:rPr>
              <a:t>Spoendlin</a:t>
            </a:r>
            <a:r>
              <a:rPr lang="en-US" altLang="zh-CN" sz="800" dirty="0">
                <a:solidFill>
                  <a:schemeClr val="bg1">
                    <a:lumMod val="65000"/>
                  </a:schemeClr>
                </a:solidFill>
                <a:latin typeface="微软雅黑" panose="020B0503020204020204" charset="-122"/>
                <a:ea typeface="微软雅黑" panose="020B0503020204020204" charset="-122"/>
                <a:sym typeface="+mn-ea"/>
              </a:rPr>
              <a:t> J et al. Cardiovascular Outcomes of Calcium-Free vs Calcium-Based Phosphate Binders in Patients 65 Years or Older With End-stage Renal Disease Requiring Hemodialysis. JAMA Intern Med. 2019;179(6):741-749. </a:t>
            </a:r>
            <a:endParaRPr lang="en-US" altLang="zh-CN" sz="800" dirty="0">
              <a:solidFill>
                <a:schemeClr val="bg1">
                  <a:lumMod val="6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3810" y="0"/>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05 </a:t>
            </a:r>
            <a:r>
              <a:rPr lang="zh-CN" altLang="en-US" sz="2400" b="1" spc="160">
                <a:latin typeface="微软雅黑" panose="020B0503020204020204" charset="-122"/>
                <a:ea typeface="微软雅黑" panose="020B0503020204020204" charset="-122"/>
                <a:sym typeface="HarmonyOS Sans SC Black" panose="00000A00000000000000" pitchFamily="2" charset="-122"/>
              </a:rPr>
              <a:t>公平性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2" name="文本框 1"/>
          <p:cNvSpPr txBox="1"/>
          <p:nvPr/>
        </p:nvSpPr>
        <p:spPr>
          <a:xfrm>
            <a:off x="772795" y="3220085"/>
            <a:ext cx="1584960" cy="917575"/>
          </a:xfrm>
          <a:prstGeom prst="rect">
            <a:avLst/>
          </a:prstGeom>
          <a:noFill/>
        </p:spPr>
        <p:txBody>
          <a:bodyPr wrap="square" rtlCol="0" anchor="t">
            <a:noAutofit/>
          </a:bodyPr>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a:p>
            <a:endParaRPr lang="zh-CN" altLang="en-US" b="1" kern="0" dirty="0">
              <a:solidFill>
                <a:schemeClr val="accent5"/>
              </a:solidFill>
              <a:latin typeface="微软雅黑" panose="020B0503020204020204" charset="-122"/>
              <a:ea typeface="微软雅黑" panose="020B0503020204020204" charset="-122"/>
              <a:sym typeface="+mn-ea"/>
            </a:endParaRPr>
          </a:p>
        </p:txBody>
      </p:sp>
      <p:grpSp>
        <p:nvGrpSpPr>
          <p:cNvPr id="31" name="组合 30"/>
          <p:cNvGrpSpPr/>
          <p:nvPr/>
        </p:nvGrpSpPr>
        <p:grpSpPr>
          <a:xfrm>
            <a:off x="863600" y="1447165"/>
            <a:ext cx="10659110" cy="4410710"/>
            <a:chOff x="3788208" y="2399852"/>
            <a:chExt cx="10840993" cy="4081763"/>
          </a:xfrm>
        </p:grpSpPr>
        <p:sp>
          <p:nvSpPr>
            <p:cNvPr id="35" name="文本1"/>
            <p:cNvSpPr>
              <a:spLocks noChangeArrowheads="1"/>
            </p:cNvSpPr>
            <p:nvPr/>
          </p:nvSpPr>
          <p:spPr bwMode="gray">
            <a:xfrm>
              <a:off x="5406595" y="2405873"/>
              <a:ext cx="9208555" cy="1196229"/>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9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可填补目录内无醋酸钙</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口服溶液剂型的空白</a:t>
              </a:r>
              <a:r>
                <a:rPr lang="zh-CN" altLang="en-US" sz="1400" dirty="0">
                  <a:latin typeface="微软雅黑" panose="020B0503020204020204" charset="-122"/>
                  <a:ea typeface="微软雅黑" panose="020B0503020204020204" charset="-122"/>
                  <a:cs typeface="微软雅黑" panose="020B0503020204020204" charset="-122"/>
                  <a:sym typeface="+mn-ea"/>
                </a:rPr>
                <a:t>， 为临床患者</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片剂负荷</a:t>
              </a:r>
              <a:r>
                <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提供新的选择</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9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可填补高磷血症治疗无溶液剂的空白，为临床治疗高磷血症提供更多的剂型选择；</a:t>
              </a:r>
              <a:endParaRPr lang="en-US" altLang="zh-CN" sz="1400" dirty="0">
                <a:solidFill>
                  <a:schemeClr val="tx1"/>
                </a:solidFill>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9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可填补目录内醋酸钙片无法</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满足吞咽障碍患者</a:t>
              </a:r>
              <a:r>
                <a:rPr lang="zh-CN" altLang="en-US" sz="1400" dirty="0">
                  <a:latin typeface="微软雅黑" panose="020B0503020204020204" charset="-122"/>
                  <a:ea typeface="微软雅黑" panose="020B0503020204020204" charset="-122"/>
                  <a:cs typeface="微软雅黑" panose="020B0503020204020204" charset="-122"/>
                  <a:sym typeface="+mn-ea"/>
                </a:rPr>
                <a:t>的治疗短板，为特殊人群提供便利。</a:t>
              </a:r>
              <a:endParaRPr lang="zh-CN" altLang="en-US" sz="1400">
                <a:solidFill>
                  <a:schemeClr val="tx2"/>
                </a:solidFill>
                <a:latin typeface="微软雅黑" panose="020B0503020204020204" charset="-122"/>
                <a:ea typeface="微软雅黑" panose="020B0503020204020204" charset="-122"/>
                <a:cs typeface="微软雅黑" panose="020B0503020204020204" charset="-122"/>
                <a:sym typeface="HarmonyOS Sans SC Light" panose="00000400000000000000" pitchFamily="2" charset="-122"/>
              </a:endParaRPr>
            </a:p>
          </p:txBody>
        </p:sp>
        <p:sp>
          <p:nvSpPr>
            <p:cNvPr id="36" name="标题1"/>
            <p:cNvSpPr>
              <a:spLocks noChangeArrowheads="1"/>
            </p:cNvSpPr>
            <p:nvPr/>
          </p:nvSpPr>
          <p:spPr bwMode="gray">
            <a:xfrm>
              <a:off x="3788877" y="2399852"/>
              <a:ext cx="1425707" cy="1202250"/>
            </a:xfrm>
            <a:prstGeom prst="roundRect">
              <a:avLst>
                <a:gd name="adj" fmla="val 11921"/>
              </a:avLst>
            </a:prstGeom>
            <a:solidFill>
              <a:schemeClr val="accent1"/>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zh-CN" sz="1400" b="1">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rPr>
                <a:t>弥补目录空白</a:t>
              </a:r>
              <a:endParaRPr lang="zh-CN" altLang="zh-CN" sz="1400" b="1">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HarmonyOS Sans SC" panose="00000500000000000000" pitchFamily="2" charset="-122"/>
              </a:endParaRPr>
            </a:p>
          </p:txBody>
        </p:sp>
        <p:sp>
          <p:nvSpPr>
            <p:cNvPr id="37" name="文本2"/>
            <p:cNvSpPr>
              <a:spLocks noChangeArrowheads="1"/>
            </p:cNvSpPr>
            <p:nvPr/>
          </p:nvSpPr>
          <p:spPr bwMode="gray">
            <a:xfrm>
              <a:off x="5406596" y="3859680"/>
              <a:ext cx="9222605" cy="1192215"/>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90204" pitchFamily="34" charset="0"/>
                <a:buChar char="•"/>
              </a:pPr>
              <a:r>
                <a:rPr lang="zh-CN" altLang="en-US" sz="1400" dirty="0">
                  <a:latin typeface="微软雅黑" panose="020B0503020204020204" charset="-122"/>
                  <a:ea typeface="微软雅黑" panose="020B0503020204020204" charset="-122"/>
                  <a:cs typeface="微软雅黑" panose="020B0503020204020204" charset="-122"/>
                  <a:sym typeface="+mn-ea"/>
                </a:rPr>
                <a:t>可替代目录内同类型药物使用，</a:t>
              </a:r>
              <a:r>
                <a:rPr lang="zh-CN" altLang="en-US"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满足特殊人群的给药需求</a:t>
              </a:r>
              <a:r>
                <a:rPr lang="zh-CN" altLang="en-US" sz="1400" dirty="0">
                  <a:latin typeface="微软雅黑" panose="020B0503020204020204" charset="-122"/>
                  <a:ea typeface="微软雅黑" panose="020B0503020204020204" charset="-122"/>
                  <a:cs typeface="微软雅黑" panose="020B0503020204020204" charset="-122"/>
                  <a:sym typeface="+mn-ea"/>
                </a:rPr>
                <a:t>，溶液剂型，方便患者使用；</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Arial" panose="020B0604020202090204" pitchFamily="34" charset="0"/>
                <a:buChar char="•"/>
              </a:pPr>
              <a:r>
                <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rPr>
                <a:t>可保障参保人员的合理用药，适应症狭窄，药品费用水平与基本医疗保险基金及参保人承受能力相适应，对医保基金的影响有限、可控，服务于广大临床患者。</a:t>
              </a:r>
              <a:endParaRPr lang="zh-CN" altLang="en-US" sz="1400" dirty="0">
                <a:solidFill>
                  <a:schemeClr val="tx1">
                    <a:lumMod val="95000"/>
                    <a:lumOff val="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8" name="标题2"/>
            <p:cNvSpPr>
              <a:spLocks noChangeArrowheads="1"/>
            </p:cNvSpPr>
            <p:nvPr/>
          </p:nvSpPr>
          <p:spPr bwMode="gray">
            <a:xfrm>
              <a:off x="3788208" y="3859680"/>
              <a:ext cx="1426376" cy="1192215"/>
            </a:xfrm>
            <a:prstGeom prst="roundRect">
              <a:avLst>
                <a:gd name="adj" fmla="val 11921"/>
              </a:avLst>
            </a:prstGeom>
            <a:solidFill>
              <a:schemeClr val="tx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符合</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保基本</a:t>
              </a:r>
              <a:r>
                <a:rPr lang="en-US" altLang="zh-CN"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a:t>
              </a: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原则</a:t>
              </a:r>
              <a:endPar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39" name="文本3"/>
            <p:cNvSpPr>
              <a:spLocks noChangeArrowheads="1"/>
            </p:cNvSpPr>
            <p:nvPr/>
          </p:nvSpPr>
          <p:spPr bwMode="ltGray">
            <a:xfrm>
              <a:off x="5406595" y="5300105"/>
              <a:ext cx="9222605" cy="1181510"/>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lnSpc>
                  <a:spcPct val="120000"/>
                </a:lnSpc>
                <a:spcBef>
                  <a:spcPct val="0"/>
                </a:spcBef>
                <a:spcAft>
                  <a:spcPct val="0"/>
                </a:spcAft>
                <a:defRPr/>
              </a:pPr>
              <a:r>
                <a:rPr lang="zh-CN" altLang="en-US" sz="1400" dirty="0">
                  <a:solidFill>
                    <a:schemeClr val="tx1"/>
                  </a:solidFill>
                  <a:latin typeface="微软雅黑" panose="020B0503020204020204" charset="-122"/>
                  <a:ea typeface="微软雅黑" panose="020B0503020204020204" charset="-122"/>
                  <a:sym typeface="+mn-ea"/>
                </a:rPr>
                <a:t>本品</a:t>
              </a:r>
              <a:r>
                <a:rPr lang="zh-CN" altLang="en-US" sz="1400" dirty="0">
                  <a:solidFill>
                    <a:schemeClr val="accent1">
                      <a:lumMod val="75000"/>
                    </a:schemeClr>
                  </a:solidFill>
                  <a:latin typeface="微软雅黑" panose="020B0503020204020204" charset="-122"/>
                  <a:ea typeface="微软雅黑" panose="020B0503020204020204" charset="-122"/>
                  <a:sym typeface="+mn-ea"/>
                </a:rPr>
                <a:t>适应症、用法用量明确</a:t>
              </a:r>
              <a:r>
                <a:rPr lang="zh-CN" altLang="en-US" sz="1400" dirty="0">
                  <a:solidFill>
                    <a:schemeClr val="tx1"/>
                  </a:solidFill>
                  <a:latin typeface="微软雅黑" panose="020B0503020204020204" charset="-122"/>
                  <a:ea typeface="微软雅黑" panose="020B0503020204020204" charset="-122"/>
                  <a:sym typeface="+mn-ea"/>
                </a:rPr>
                <a:t>，不易出现滥用或潜在超说明书用药的可能性；溶液剂型使用方便，精准给药，</a:t>
              </a:r>
              <a:r>
                <a:rPr lang="zh-CN" altLang="en-US" sz="1400" kern="0" dirty="0">
                  <a:solidFill>
                    <a:schemeClr val="tx1"/>
                  </a:solidFill>
                  <a:latin typeface="微软雅黑" panose="020B0503020204020204" charset="-122"/>
                  <a:ea typeface="微软雅黑" panose="020B0503020204020204" charset="-122"/>
                  <a:sym typeface="+mn-ea"/>
                </a:rPr>
                <a:t>是临床常用的对症治疗药物，临床滥用风险小，</a:t>
              </a:r>
              <a:r>
                <a:rPr lang="zh-CN" altLang="en-US" sz="1400" dirty="0">
                  <a:solidFill>
                    <a:schemeClr val="accent1">
                      <a:lumMod val="75000"/>
                    </a:schemeClr>
                  </a:solidFill>
                  <a:latin typeface="微软雅黑" panose="020B0503020204020204" charset="-122"/>
                  <a:ea typeface="微软雅黑" panose="020B0503020204020204" charset="-122"/>
                  <a:sym typeface="+mn-ea"/>
                </a:rPr>
                <a:t>医保审核清晰，临床管理难度低</a:t>
              </a:r>
              <a:r>
                <a:rPr lang="zh-CN" altLang="en-US" sz="1400" dirty="0">
                  <a:solidFill>
                    <a:schemeClr val="tx1"/>
                  </a:solidFill>
                  <a:latin typeface="微软雅黑" panose="020B0503020204020204" charset="-122"/>
                  <a:ea typeface="微软雅黑" panose="020B0503020204020204" charset="-122"/>
                  <a:sym typeface="+mn-ea"/>
                </a:rPr>
                <a:t>。</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40" name="标题3"/>
            <p:cNvSpPr>
              <a:spLocks noChangeArrowheads="1"/>
            </p:cNvSpPr>
            <p:nvPr/>
          </p:nvSpPr>
          <p:spPr bwMode="gray">
            <a:xfrm>
              <a:off x="3804934" y="5300105"/>
              <a:ext cx="1409650" cy="1181510"/>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临床管理</a:t>
              </a:r>
              <a:endPar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algn="ctr" defTabSz="1219200" fontAlgn="base">
                <a:lnSpc>
                  <a:spcPct val="120000"/>
                </a:lnSpc>
                <a:spcBef>
                  <a:spcPct val="0"/>
                </a:spcBef>
                <a:spcAft>
                  <a:spcPct val="0"/>
                </a:spcAft>
                <a:defRPr/>
              </a:pPr>
              <a:r>
                <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难度低</a:t>
              </a:r>
              <a:endParaRPr lang="zh-CN" altLang="en-US" sz="14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7" name="文本框 16"/>
          <p:cNvSpPr txBox="1"/>
          <p:nvPr/>
        </p:nvSpPr>
        <p:spPr>
          <a:xfrm>
            <a:off x="4015740" y="161290"/>
            <a:ext cx="6207125" cy="645160"/>
          </a:xfrm>
          <a:prstGeom prst="rect">
            <a:avLst/>
          </a:prstGeom>
          <a:noFill/>
        </p:spPr>
        <p:txBody>
          <a:bodyPr wrap="square" rtlCol="0" anchor="t">
            <a:spAutoFit/>
          </a:bodyPr>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溶液剂型可弥补目录空白，治疗效果明确，</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依从性更高，临床管理难度低</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cbe4a159a69208985bc1d2abcc13d6"/>
          <p:cNvPicPr>
            <a:picLocks noChangeAspect="1"/>
          </p:cNvPicPr>
          <p:nvPr/>
        </p:nvPicPr>
        <p:blipFill>
          <a:blip r:embed="rId1"/>
          <a:stretch>
            <a:fillRect/>
          </a:stretch>
        </p:blipFill>
        <p:spPr>
          <a:xfrm>
            <a:off x="0" y="0"/>
            <a:ext cx="12192635" cy="6858635"/>
          </a:xfrm>
          <a:prstGeom prst="rect">
            <a:avLst/>
          </a:prstGeom>
        </p:spPr>
      </p:pic>
      <p:sp>
        <p:nvSpPr>
          <p:cNvPr id="93" name="GaodingPPT-1-3"/>
          <p:cNvSpPr/>
          <p:nvPr>
            <p:custDataLst>
              <p:tags r:id="rId2"/>
            </p:custDataLst>
          </p:nvPr>
        </p:nvSpPr>
        <p:spPr>
          <a:xfrm>
            <a:off x="5049520" y="612140"/>
            <a:ext cx="878205" cy="909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r>
              <a:rPr lang="en-US" altLang="zh-CN" sz="4000" cap="all" dirty="0">
                <a:ln>
                  <a:solidFill>
                    <a:schemeClr val="accent1"/>
                  </a:solidFill>
                </a:ln>
                <a:solidFill>
                  <a:srgbClr val="225CE4"/>
                </a:solidFill>
                <a:latin typeface="+mj-ea"/>
                <a:ea typeface="+mj-ea"/>
              </a:rPr>
              <a:t>01</a:t>
            </a:r>
            <a:endParaRPr lang="en-US" altLang="zh-CN" sz="4000" cap="all" dirty="0">
              <a:ln>
                <a:solidFill>
                  <a:schemeClr val="accent1"/>
                </a:solidFill>
              </a:ln>
              <a:solidFill>
                <a:srgbClr val="225CE4"/>
              </a:solidFill>
              <a:latin typeface="+mj-ea"/>
              <a:ea typeface="+mj-ea"/>
            </a:endParaRPr>
          </a:p>
        </p:txBody>
      </p:sp>
      <p:sp>
        <p:nvSpPr>
          <p:cNvPr id="2053" name="弧形 2052"/>
          <p:cNvSpPr/>
          <p:nvPr>
            <p:custDataLst>
              <p:tags r:id="rId3"/>
            </p:custDataLst>
          </p:nvPr>
        </p:nvSpPr>
        <p:spPr>
          <a:xfrm rot="3618271">
            <a:off x="5363210" y="724535"/>
            <a:ext cx="480060" cy="1157605"/>
          </a:xfrm>
          <a:prstGeom prst="arc">
            <a:avLst>
              <a:gd name="adj1" fmla="val 14083392"/>
              <a:gd name="adj2" fmla="val 6183935"/>
            </a:avLst>
          </a:prstGeom>
          <a:ln>
            <a:solidFill>
              <a:srgbClr val="225CE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noAutofit/>
          </a:bodyPr>
          <a:p>
            <a:endParaRPr lang="zh-CN" altLang="en-US" sz="1600"/>
          </a:p>
        </p:txBody>
      </p:sp>
      <p:sp>
        <p:nvSpPr>
          <p:cNvPr id="2078" name="矩形: 圆角 2077"/>
          <p:cNvSpPr/>
          <p:nvPr>
            <p:custDataLst>
              <p:tags r:id="rId4"/>
            </p:custDataLst>
          </p:nvPr>
        </p:nvSpPr>
        <p:spPr>
          <a:xfrm>
            <a:off x="4737735" y="725805"/>
            <a:ext cx="2066290" cy="1424305"/>
          </a:xfrm>
          <a:prstGeom prst="roundRect">
            <a:avLst>
              <a:gd name="adj" fmla="val 5497"/>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
        <p:nvSpPr>
          <p:cNvPr id="119" name="GaodingPPT-1-3"/>
          <p:cNvSpPr/>
          <p:nvPr>
            <p:custDataLst>
              <p:tags r:id="rId5"/>
            </p:custDataLst>
          </p:nvPr>
        </p:nvSpPr>
        <p:spPr>
          <a:xfrm>
            <a:off x="5049520" y="2500630"/>
            <a:ext cx="878205" cy="909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r>
              <a:rPr lang="en-US" altLang="zh-CN" sz="4000" cap="all" dirty="0">
                <a:ln>
                  <a:solidFill>
                    <a:schemeClr val="accent1"/>
                  </a:solidFill>
                </a:ln>
                <a:solidFill>
                  <a:srgbClr val="225CE4"/>
                </a:solidFill>
                <a:latin typeface="+mj-ea"/>
                <a:ea typeface="+mj-ea"/>
              </a:rPr>
              <a:t>02</a:t>
            </a:r>
            <a:endParaRPr lang="en-US" altLang="zh-CN" sz="4000" cap="all" dirty="0">
              <a:ln>
                <a:solidFill>
                  <a:schemeClr val="accent1"/>
                </a:solidFill>
              </a:ln>
              <a:solidFill>
                <a:srgbClr val="225CE4"/>
              </a:solidFill>
              <a:latin typeface="+mj-ea"/>
              <a:ea typeface="+mj-ea"/>
            </a:endParaRPr>
          </a:p>
        </p:txBody>
      </p:sp>
      <p:sp>
        <p:nvSpPr>
          <p:cNvPr id="120" name="弧形 119"/>
          <p:cNvSpPr/>
          <p:nvPr>
            <p:custDataLst>
              <p:tags r:id="rId6"/>
            </p:custDataLst>
          </p:nvPr>
        </p:nvSpPr>
        <p:spPr>
          <a:xfrm rot="3618271">
            <a:off x="5476240" y="2613025"/>
            <a:ext cx="480060" cy="1157605"/>
          </a:xfrm>
          <a:prstGeom prst="arc">
            <a:avLst>
              <a:gd name="adj1" fmla="val 14072079"/>
              <a:gd name="adj2" fmla="val 6183935"/>
            </a:avLst>
          </a:prstGeom>
          <a:ln>
            <a:solidFill>
              <a:srgbClr val="225CE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noAutofit/>
          </a:bodyPr>
          <a:p>
            <a:endParaRPr lang="zh-CN" altLang="en-US" sz="1600"/>
          </a:p>
        </p:txBody>
      </p:sp>
      <p:sp>
        <p:nvSpPr>
          <p:cNvPr id="275" name="矩形: 圆角 274"/>
          <p:cNvSpPr/>
          <p:nvPr>
            <p:custDataLst>
              <p:tags r:id="rId7"/>
            </p:custDataLst>
          </p:nvPr>
        </p:nvSpPr>
        <p:spPr>
          <a:xfrm>
            <a:off x="4737735" y="2614930"/>
            <a:ext cx="2066290" cy="1424305"/>
          </a:xfrm>
          <a:prstGeom prst="roundRect">
            <a:avLst>
              <a:gd name="adj" fmla="val 5497"/>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
        <p:nvSpPr>
          <p:cNvPr id="113" name="GaodingPPT-1-3"/>
          <p:cNvSpPr/>
          <p:nvPr>
            <p:custDataLst>
              <p:tags r:id="rId8"/>
            </p:custDataLst>
          </p:nvPr>
        </p:nvSpPr>
        <p:spPr>
          <a:xfrm>
            <a:off x="7974330" y="612140"/>
            <a:ext cx="878205" cy="909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r>
              <a:rPr lang="en-US" altLang="zh-CN" sz="4000" cap="all" dirty="0">
                <a:ln>
                  <a:solidFill>
                    <a:schemeClr val="accent1"/>
                  </a:solidFill>
                </a:ln>
                <a:solidFill>
                  <a:srgbClr val="225CE4"/>
                </a:solidFill>
                <a:latin typeface="+mj-ea"/>
                <a:ea typeface="+mj-ea"/>
              </a:rPr>
              <a:t>04</a:t>
            </a:r>
            <a:endParaRPr lang="en-US" altLang="zh-CN" sz="4000" cap="all" dirty="0">
              <a:ln>
                <a:solidFill>
                  <a:schemeClr val="accent1"/>
                </a:solidFill>
              </a:ln>
              <a:solidFill>
                <a:srgbClr val="225CE4"/>
              </a:solidFill>
              <a:latin typeface="+mj-ea"/>
              <a:ea typeface="+mj-ea"/>
            </a:endParaRPr>
          </a:p>
        </p:txBody>
      </p:sp>
      <p:sp>
        <p:nvSpPr>
          <p:cNvPr id="114" name="弧形 113"/>
          <p:cNvSpPr/>
          <p:nvPr>
            <p:custDataLst>
              <p:tags r:id="rId9"/>
            </p:custDataLst>
          </p:nvPr>
        </p:nvSpPr>
        <p:spPr>
          <a:xfrm rot="3618271">
            <a:off x="8383905" y="724535"/>
            <a:ext cx="480060" cy="1157605"/>
          </a:xfrm>
          <a:prstGeom prst="arc">
            <a:avLst>
              <a:gd name="adj1" fmla="val 14105656"/>
              <a:gd name="adj2" fmla="val 6183935"/>
            </a:avLst>
          </a:prstGeom>
          <a:ln>
            <a:solidFill>
              <a:srgbClr val="225CE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noAutofit/>
          </a:bodyPr>
          <a:p>
            <a:endParaRPr lang="zh-CN" altLang="en-US" sz="1600" dirty="0"/>
          </a:p>
        </p:txBody>
      </p:sp>
      <p:sp>
        <p:nvSpPr>
          <p:cNvPr id="276" name="矩形: 圆角 275"/>
          <p:cNvSpPr/>
          <p:nvPr>
            <p:custDataLst>
              <p:tags r:id="rId10"/>
            </p:custDataLst>
          </p:nvPr>
        </p:nvSpPr>
        <p:spPr>
          <a:xfrm>
            <a:off x="7663180" y="725805"/>
            <a:ext cx="2066290" cy="1424305"/>
          </a:xfrm>
          <a:prstGeom prst="roundRect">
            <a:avLst>
              <a:gd name="adj" fmla="val 5497"/>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
        <p:nvSpPr>
          <p:cNvPr id="125" name="GaodingPPT-1-3"/>
          <p:cNvSpPr/>
          <p:nvPr>
            <p:custDataLst>
              <p:tags r:id="rId11"/>
            </p:custDataLst>
          </p:nvPr>
        </p:nvSpPr>
        <p:spPr>
          <a:xfrm>
            <a:off x="7974330" y="2500630"/>
            <a:ext cx="878205" cy="909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r>
              <a:rPr lang="en-US" altLang="zh-CN" sz="4000" cap="all" dirty="0">
                <a:ln>
                  <a:solidFill>
                    <a:schemeClr val="accent1"/>
                  </a:solidFill>
                </a:ln>
                <a:solidFill>
                  <a:srgbClr val="225CE4"/>
                </a:solidFill>
                <a:latin typeface="+mj-ea"/>
                <a:ea typeface="+mj-ea"/>
              </a:rPr>
              <a:t>05</a:t>
            </a:r>
            <a:endParaRPr lang="en-US" altLang="zh-CN" sz="4000" cap="all" dirty="0">
              <a:ln>
                <a:solidFill>
                  <a:schemeClr val="accent1"/>
                </a:solidFill>
              </a:ln>
              <a:solidFill>
                <a:srgbClr val="225CE4"/>
              </a:solidFill>
              <a:latin typeface="+mj-ea"/>
              <a:ea typeface="+mj-ea"/>
            </a:endParaRPr>
          </a:p>
        </p:txBody>
      </p:sp>
      <p:sp>
        <p:nvSpPr>
          <p:cNvPr id="126" name="弧形 125"/>
          <p:cNvSpPr/>
          <p:nvPr>
            <p:custDataLst>
              <p:tags r:id="rId12"/>
            </p:custDataLst>
          </p:nvPr>
        </p:nvSpPr>
        <p:spPr>
          <a:xfrm rot="3618271">
            <a:off x="8418830" y="2613025"/>
            <a:ext cx="480060" cy="1157605"/>
          </a:xfrm>
          <a:prstGeom prst="arc">
            <a:avLst>
              <a:gd name="adj1" fmla="val 13804788"/>
              <a:gd name="adj2" fmla="val 6183935"/>
            </a:avLst>
          </a:prstGeom>
          <a:ln>
            <a:solidFill>
              <a:srgbClr val="225CE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noAutofit/>
          </a:bodyPr>
          <a:p>
            <a:endParaRPr lang="zh-CN" altLang="en-US" sz="1600"/>
          </a:p>
        </p:txBody>
      </p:sp>
      <p:sp>
        <p:nvSpPr>
          <p:cNvPr id="277" name="矩形: 圆角 276"/>
          <p:cNvSpPr/>
          <p:nvPr>
            <p:custDataLst>
              <p:tags r:id="rId13"/>
            </p:custDataLst>
          </p:nvPr>
        </p:nvSpPr>
        <p:spPr>
          <a:xfrm>
            <a:off x="7663180" y="2614930"/>
            <a:ext cx="2066290" cy="1424305"/>
          </a:xfrm>
          <a:prstGeom prst="roundRect">
            <a:avLst>
              <a:gd name="adj" fmla="val 5497"/>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
        <p:nvSpPr>
          <p:cNvPr id="5" name="文本框 4"/>
          <p:cNvSpPr txBox="1"/>
          <p:nvPr>
            <p:custDataLst>
              <p:tags r:id="rId14"/>
            </p:custDataLst>
          </p:nvPr>
        </p:nvSpPr>
        <p:spPr>
          <a:xfrm>
            <a:off x="5632450" y="1710055"/>
            <a:ext cx="1752600" cy="414655"/>
          </a:xfrm>
          <a:prstGeom prst="rect">
            <a:avLst/>
          </a:prstGeom>
          <a:noFill/>
        </p:spPr>
        <p:txBody>
          <a:bodyPr wrap="square" rtlCol="0" anchor="b" anchorCtr="0">
            <a:noAutofit/>
          </a:bodyPr>
          <a:p>
            <a:r>
              <a:rPr lang="zh-CN" altLang="en-US" sz="2000" b="1">
                <a:solidFill>
                  <a:schemeClr val="tx1">
                    <a:lumMod val="95000"/>
                    <a:lumOff val="5000"/>
                  </a:schemeClr>
                </a:solidFill>
                <a:latin typeface="微软雅黑" panose="020B0503020204020204" charset="-122"/>
                <a:ea typeface="微软雅黑" panose="020B0503020204020204" charset="-122"/>
              </a:rPr>
              <a:t>基本信息</a:t>
            </a:r>
            <a:endParaRPr lang="zh-CN" altLang="en-US" sz="2000" b="1">
              <a:solidFill>
                <a:schemeClr val="tx1">
                  <a:lumMod val="95000"/>
                  <a:lumOff val="5000"/>
                </a:schemeClr>
              </a:solidFill>
              <a:latin typeface="微软雅黑" panose="020B0503020204020204" charset="-122"/>
              <a:ea typeface="微软雅黑" panose="020B0503020204020204" charset="-122"/>
            </a:endParaRPr>
          </a:p>
        </p:txBody>
      </p:sp>
      <p:sp>
        <p:nvSpPr>
          <p:cNvPr id="12" name="文本框 11"/>
          <p:cNvSpPr txBox="1"/>
          <p:nvPr>
            <p:custDataLst>
              <p:tags r:id="rId15"/>
            </p:custDataLst>
          </p:nvPr>
        </p:nvSpPr>
        <p:spPr>
          <a:xfrm>
            <a:off x="5897880" y="3610610"/>
            <a:ext cx="1752600" cy="398780"/>
          </a:xfrm>
          <a:prstGeom prst="rect">
            <a:avLst/>
          </a:prstGeom>
          <a:noFill/>
        </p:spPr>
        <p:txBody>
          <a:bodyPr wrap="square" rtlCol="0">
            <a:spAutoFit/>
          </a:bodyPr>
          <a:p>
            <a:pPr algn="l"/>
            <a:r>
              <a:rPr lang="zh-CN" altLang="en-US" sz="2000" b="1">
                <a:solidFill>
                  <a:schemeClr val="tx1">
                    <a:lumMod val="95000"/>
                    <a:lumOff val="5000"/>
                  </a:schemeClr>
                </a:solidFill>
                <a:latin typeface="微软雅黑" panose="020B0503020204020204" charset="-122"/>
                <a:ea typeface="微软雅黑" panose="020B0503020204020204" charset="-122"/>
              </a:rPr>
              <a:t>创新性</a:t>
            </a:r>
            <a:endParaRPr lang="zh-CN" altLang="en-US" sz="2000" b="1">
              <a:solidFill>
                <a:schemeClr val="tx1">
                  <a:lumMod val="95000"/>
                  <a:lumOff val="5000"/>
                </a:schemeClr>
              </a:solidFill>
              <a:latin typeface="微软雅黑" panose="020B0503020204020204" charset="-122"/>
              <a:ea typeface="微软雅黑" panose="020B0503020204020204" charset="-122"/>
            </a:endParaRPr>
          </a:p>
        </p:txBody>
      </p:sp>
      <p:sp>
        <p:nvSpPr>
          <p:cNvPr id="16" name="文本框 15"/>
          <p:cNvSpPr txBox="1"/>
          <p:nvPr>
            <p:custDataLst>
              <p:tags r:id="rId16"/>
            </p:custDataLst>
          </p:nvPr>
        </p:nvSpPr>
        <p:spPr>
          <a:xfrm>
            <a:off x="5897880" y="5477510"/>
            <a:ext cx="1752600" cy="398780"/>
          </a:xfrm>
          <a:prstGeom prst="rect">
            <a:avLst/>
          </a:prstGeom>
          <a:noFill/>
        </p:spPr>
        <p:txBody>
          <a:bodyPr wrap="square" rtlCol="0">
            <a:spAutoFit/>
          </a:bodyPr>
          <a:p>
            <a:r>
              <a:rPr lang="zh-CN" altLang="en-US" sz="2000" b="1">
                <a:solidFill>
                  <a:schemeClr val="tx1">
                    <a:lumMod val="95000"/>
                    <a:lumOff val="5000"/>
                  </a:schemeClr>
                </a:solidFill>
                <a:latin typeface="微软雅黑" panose="020B0503020204020204" charset="-122"/>
                <a:ea typeface="微软雅黑" panose="020B0503020204020204" charset="-122"/>
              </a:rPr>
              <a:t>有效性</a:t>
            </a:r>
            <a:endParaRPr lang="zh-CN" altLang="en-US" sz="2000" b="1">
              <a:solidFill>
                <a:schemeClr val="tx1">
                  <a:lumMod val="95000"/>
                  <a:lumOff val="5000"/>
                </a:schemeClr>
              </a:solidFill>
              <a:latin typeface="微软雅黑" panose="020B0503020204020204" charset="-122"/>
              <a:ea typeface="微软雅黑" panose="020B0503020204020204" charset="-122"/>
            </a:endParaRPr>
          </a:p>
        </p:txBody>
      </p:sp>
      <p:sp>
        <p:nvSpPr>
          <p:cNvPr id="25" name="文本框 24"/>
          <p:cNvSpPr txBox="1"/>
          <p:nvPr>
            <p:custDataLst>
              <p:tags r:id="rId17"/>
            </p:custDataLst>
          </p:nvPr>
        </p:nvSpPr>
        <p:spPr>
          <a:xfrm>
            <a:off x="8818880" y="1727200"/>
            <a:ext cx="1752600" cy="398780"/>
          </a:xfrm>
          <a:prstGeom prst="rect">
            <a:avLst/>
          </a:prstGeom>
          <a:noFill/>
        </p:spPr>
        <p:txBody>
          <a:bodyPr wrap="square" rtlCol="0" anchor="b" anchorCtr="0">
            <a:spAutoFit/>
          </a:bodyPr>
          <a:p>
            <a:r>
              <a:rPr lang="zh-CN" altLang="en-US" sz="2000" b="1">
                <a:solidFill>
                  <a:schemeClr val="tx1">
                    <a:lumMod val="95000"/>
                    <a:lumOff val="5000"/>
                  </a:schemeClr>
                </a:solidFill>
                <a:latin typeface="微软雅黑" panose="020B0503020204020204" charset="-122"/>
                <a:ea typeface="微软雅黑" panose="020B0503020204020204" charset="-122"/>
              </a:rPr>
              <a:t>安全性</a:t>
            </a:r>
            <a:endParaRPr lang="zh-CN" altLang="en-US" sz="2000" b="1">
              <a:solidFill>
                <a:schemeClr val="tx1">
                  <a:lumMod val="95000"/>
                  <a:lumOff val="5000"/>
                </a:schemeClr>
              </a:solidFill>
              <a:latin typeface="微软雅黑" panose="020B0503020204020204" charset="-122"/>
              <a:ea typeface="微软雅黑" panose="020B0503020204020204" charset="-122"/>
            </a:endParaRPr>
          </a:p>
        </p:txBody>
      </p:sp>
      <p:sp>
        <p:nvSpPr>
          <p:cNvPr id="29" name="文本框 28"/>
          <p:cNvSpPr txBox="1"/>
          <p:nvPr>
            <p:custDataLst>
              <p:tags r:id="rId18"/>
            </p:custDataLst>
          </p:nvPr>
        </p:nvSpPr>
        <p:spPr>
          <a:xfrm>
            <a:off x="8818880" y="3610610"/>
            <a:ext cx="1752600" cy="398780"/>
          </a:xfrm>
          <a:prstGeom prst="rect">
            <a:avLst/>
          </a:prstGeom>
          <a:noFill/>
        </p:spPr>
        <p:txBody>
          <a:bodyPr wrap="square" rtlCol="0">
            <a:spAutoFit/>
          </a:bodyPr>
          <a:p>
            <a:r>
              <a:rPr lang="zh-CN" altLang="en-US" sz="2000" b="1">
                <a:solidFill>
                  <a:schemeClr val="tx1">
                    <a:lumMod val="95000"/>
                    <a:lumOff val="5000"/>
                  </a:schemeClr>
                </a:solidFill>
                <a:latin typeface="微软雅黑" panose="020B0503020204020204" charset="-122"/>
                <a:ea typeface="微软雅黑" panose="020B0503020204020204" charset="-122"/>
              </a:rPr>
              <a:t>公平性</a:t>
            </a:r>
            <a:endParaRPr lang="zh-CN" altLang="en-US" sz="2000" b="1">
              <a:solidFill>
                <a:schemeClr val="tx1">
                  <a:lumMod val="95000"/>
                  <a:lumOff val="5000"/>
                </a:schemeClr>
              </a:solidFill>
              <a:latin typeface="微软雅黑" panose="020B0503020204020204" charset="-122"/>
              <a:ea typeface="微软雅黑" panose="020B0503020204020204" charset="-122"/>
            </a:endParaRPr>
          </a:p>
        </p:txBody>
      </p:sp>
      <p:sp>
        <p:nvSpPr>
          <p:cNvPr id="7" name="GaodingPPT-1-3"/>
          <p:cNvSpPr/>
          <p:nvPr>
            <p:custDataLst>
              <p:tags r:id="rId19"/>
            </p:custDataLst>
          </p:nvPr>
        </p:nvSpPr>
        <p:spPr>
          <a:xfrm>
            <a:off x="5049520" y="4377690"/>
            <a:ext cx="878205" cy="90932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p>
            <a:r>
              <a:rPr lang="en-US" altLang="zh-CN" sz="4000" cap="all" dirty="0">
                <a:ln>
                  <a:solidFill>
                    <a:schemeClr val="accent1"/>
                  </a:solidFill>
                </a:ln>
                <a:solidFill>
                  <a:srgbClr val="225CE4"/>
                </a:solidFill>
                <a:latin typeface="+mj-ea"/>
                <a:ea typeface="+mj-ea"/>
              </a:rPr>
              <a:t>03</a:t>
            </a:r>
            <a:endParaRPr lang="en-US" altLang="zh-CN" sz="4000" cap="all" dirty="0">
              <a:ln>
                <a:solidFill>
                  <a:schemeClr val="accent1"/>
                </a:solidFill>
              </a:ln>
              <a:solidFill>
                <a:srgbClr val="225CE4"/>
              </a:solidFill>
              <a:latin typeface="+mj-ea"/>
              <a:ea typeface="+mj-ea"/>
            </a:endParaRPr>
          </a:p>
        </p:txBody>
      </p:sp>
      <p:sp>
        <p:nvSpPr>
          <p:cNvPr id="8" name="弧形 7"/>
          <p:cNvSpPr/>
          <p:nvPr>
            <p:custDataLst>
              <p:tags r:id="rId20"/>
            </p:custDataLst>
          </p:nvPr>
        </p:nvSpPr>
        <p:spPr>
          <a:xfrm rot="3618271">
            <a:off x="5476240" y="4490085"/>
            <a:ext cx="480060" cy="1157605"/>
          </a:xfrm>
          <a:prstGeom prst="arc">
            <a:avLst>
              <a:gd name="adj1" fmla="val 14072079"/>
              <a:gd name="adj2" fmla="val 6183935"/>
            </a:avLst>
          </a:prstGeom>
          <a:ln>
            <a:solidFill>
              <a:srgbClr val="225CE4"/>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noAutofit/>
          </a:bodyPr>
          <a:p>
            <a:endParaRPr lang="zh-CN" altLang="en-US" sz="1600"/>
          </a:p>
        </p:txBody>
      </p:sp>
      <p:sp>
        <p:nvSpPr>
          <p:cNvPr id="9" name="矩形: 圆角 274"/>
          <p:cNvSpPr/>
          <p:nvPr>
            <p:custDataLst>
              <p:tags r:id="rId21"/>
            </p:custDataLst>
          </p:nvPr>
        </p:nvSpPr>
        <p:spPr>
          <a:xfrm>
            <a:off x="4737735" y="4491990"/>
            <a:ext cx="2066290" cy="1424305"/>
          </a:xfrm>
          <a:prstGeom prst="roundRect">
            <a:avLst>
              <a:gd name="adj" fmla="val 5497"/>
            </a:avLst>
          </a:prstGeom>
          <a:noFill/>
          <a:ln>
            <a:solidFill>
              <a:schemeClr val="tx1">
                <a:lumMod val="50000"/>
                <a:lumOff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0" y="0"/>
            <a:ext cx="12190095" cy="6857365"/>
          </a:xfrm>
          <a:prstGeom prst="rect">
            <a:avLst/>
          </a:prstGeom>
        </p:spPr>
      </p:pic>
      <p:sp>
        <p:nvSpPr>
          <p:cNvPr id="5" name="文本框 4"/>
          <p:cNvSpPr txBox="1"/>
          <p:nvPr/>
        </p:nvSpPr>
        <p:spPr>
          <a:xfrm>
            <a:off x="803275" y="1502410"/>
            <a:ext cx="4599305" cy="2353310"/>
          </a:xfrm>
          <a:prstGeom prst="rect">
            <a:avLst/>
          </a:prstGeom>
          <a:noFill/>
        </p:spPr>
        <p:txBody>
          <a:bodyPr wrap="square" rtlCol="0">
            <a:spAutoFit/>
          </a:bodyPr>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药品通用名称</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注册规格</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473ml</a:t>
            </a:r>
            <a:r>
              <a:rPr lang="zh-CN" altLang="en-US"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63.1g</a:t>
            </a:r>
            <a:endParaRPr lang="en-US" altLang="zh-CN" sz="1400" i="0" u="none" strike="noStrike" baseline="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中国大陆首次上市时间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】2024</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03</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月</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19</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日</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全球首个上市国家</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地区及上市时间</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美国 </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2011</a:t>
            </a:r>
            <a:r>
              <a:rPr lang="zh-CN" altLang="en-US" sz="140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年</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目前大陆地区同通用名产品的上市情况</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共</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家</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是否为</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OTC</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药品</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否</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593725" y="4221480"/>
            <a:ext cx="11075670" cy="1814830"/>
          </a:xfrm>
          <a:prstGeom prst="rect">
            <a:avLst/>
          </a:prstGeom>
          <a:noFill/>
        </p:spPr>
        <p:txBody>
          <a:bodyPr wrap="square">
            <a:spAutoFit/>
          </a:bodyPr>
          <a:p>
            <a:pPr>
              <a:lnSpc>
                <a:spcPct val="150000"/>
              </a:lnSpc>
            </a:pP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用法用量</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成人透析患者推荐的醋酸钙口服溶液的起始剂量为每次餐时服用</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。在不发生高钙血症的情况下，可逐渐增加剂量使血清</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磷酸盐水平降低至目标范围。每</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2-3</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周滴定一次剂量，直至达到可接受的血清磷酸盐水平。大多数患者需要每次餐时服用</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15-20ml</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 </a:t>
            </a:r>
            <a:endPar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说明书适应症</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醋酸钙口服溶液可作为一种减少饮食中磷酸盐摄入量和透析的辅助手段，以降低接受透析的肾功能衰竭患者的血清磷水平。 </a:t>
            </a:r>
            <a:endPar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a:p>
            <a:pPr>
              <a:lnSpc>
                <a:spcPct val="100000"/>
              </a:lnSpc>
            </a:pPr>
            <a:endPar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作用机制</a:t>
            </a:r>
            <a:r>
              <a:rPr lang="en-US" altLang="zh-CN"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醋酸钙随餐服用时，可与食物中的磷酸盐结合形成不溶性磷酸钙复合物，该复合物经粪</a:t>
            </a:r>
            <a:r>
              <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便排泄，从而导致血清磷浓度降低。</a:t>
            </a:r>
            <a:endParaRPr lang="zh-CN" altLang="zh-CN"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5975350" y="1125855"/>
            <a:ext cx="5618480" cy="2853055"/>
          </a:xfrm>
          <a:prstGeom prst="flowChartAlternateProcess">
            <a:avLst/>
          </a:prstGeom>
          <a:solidFill>
            <a:schemeClr val="bg1">
              <a:lumMod val="85000"/>
            </a:schemeClr>
          </a:solidFill>
          <a:ln>
            <a:solidFill>
              <a:schemeClr val="bg1">
                <a:lumMod val="85000"/>
              </a:schemeClr>
            </a:solidFill>
          </a:ln>
          <a:effectLst/>
        </p:spPr>
        <p:txBody>
          <a:bodyPr wrap="square" rtlCol="0">
            <a:noAutofit/>
          </a:bodyPr>
          <a:p>
            <a:pPr algn="l">
              <a:lnSpc>
                <a:spcPct val="150000"/>
              </a:lnSpc>
            </a:pPr>
            <a:r>
              <a:rPr lang="en-US" altLang="zh-CN" sz="1400" b="1" dirty="0">
                <a:solidFill>
                  <a:srgbClr val="0070C0"/>
                </a:solidFill>
                <a:latin typeface="微软雅黑" panose="020B0503020204020204" charset="-122"/>
                <a:ea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rPr>
              <a:t>参照药品建议</a:t>
            </a:r>
            <a:r>
              <a:rPr lang="en-US" altLang="zh-CN" sz="1400" b="1" dirty="0">
                <a:solidFill>
                  <a:srgbClr val="0070C0"/>
                </a:solidFill>
                <a:latin typeface="微软雅黑" panose="020B0503020204020204" charset="-122"/>
                <a:ea typeface="微软雅黑" panose="020B0503020204020204" charset="-122"/>
              </a:rPr>
              <a:t>】</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rPr>
              <a:t>碳酸镧咀嚼片</a:t>
            </a:r>
            <a:endParaRPr lang="zh-CN" altLang="en-US" sz="1000" b="1" dirty="0">
              <a:solidFill>
                <a:schemeClr val="accent1">
                  <a:lumMod val="75000"/>
                </a:schemeClr>
              </a:solidFill>
              <a:latin typeface="微软雅黑" panose="020B0503020204020204" charset="-122"/>
              <a:ea typeface="微软雅黑" panose="020B0503020204020204" charset="-122"/>
            </a:endParaRPr>
          </a:p>
          <a:p>
            <a:pPr algn="l">
              <a:lnSpc>
                <a:spcPct val="150000"/>
              </a:lnSpc>
            </a:pPr>
            <a:r>
              <a:rPr lang="en-US" altLang="zh-CN" sz="1400" b="1" dirty="0">
                <a:solidFill>
                  <a:srgbClr val="0070C0"/>
                </a:solidFill>
                <a:latin typeface="微软雅黑" panose="020B0503020204020204" charset="-122"/>
                <a:ea typeface="微软雅黑" panose="020B0503020204020204" charset="-122"/>
                <a:sym typeface="+mn-ea"/>
              </a:rPr>
              <a:t>【</a:t>
            </a:r>
            <a:r>
              <a:rPr lang="zh-CN" altLang="en-US" sz="1400" b="1" dirty="0">
                <a:solidFill>
                  <a:srgbClr val="0070C0"/>
                </a:solidFill>
                <a:latin typeface="微软雅黑" panose="020B0503020204020204" charset="-122"/>
                <a:ea typeface="微软雅黑" panose="020B0503020204020204" charset="-122"/>
                <a:sym typeface="+mn-ea"/>
              </a:rPr>
              <a:t>参考理由</a:t>
            </a:r>
            <a:r>
              <a:rPr lang="en-US" altLang="zh-CN" sz="1400" b="1" dirty="0">
                <a:solidFill>
                  <a:srgbClr val="0070C0"/>
                </a:solidFill>
                <a:latin typeface="微软雅黑" panose="020B0503020204020204" charset="-122"/>
                <a:ea typeface="微软雅黑" panose="020B0503020204020204" charset="-122"/>
                <a:sym typeface="+mn-ea"/>
              </a:rPr>
              <a:t>】</a:t>
            </a:r>
            <a:r>
              <a:rPr lang="en-US" altLang="zh-CN" sz="1400" b="1" dirty="0">
                <a:solidFill>
                  <a:schemeClr val="accent1">
                    <a:lumMod val="75000"/>
                  </a:schemeClr>
                </a:solidFill>
                <a:latin typeface="微软雅黑" panose="020B0503020204020204" charset="-122"/>
                <a:ea typeface="微软雅黑" panose="020B0503020204020204" charset="-122"/>
              </a:rPr>
              <a:t> </a:t>
            </a:r>
            <a:r>
              <a:rPr lang="zh-CN" altLang="en-US" sz="1400" dirty="0">
                <a:solidFill>
                  <a:srgbClr val="0070C0"/>
                </a:solidFill>
                <a:latin typeface="微软雅黑" panose="020B0503020204020204" charset="-122"/>
                <a:ea typeface="微软雅黑" panose="020B0503020204020204" charset="-122"/>
                <a:sym typeface="+mn-ea"/>
              </a:rPr>
              <a:t>同类磷结合剂产品中，国内市场销售额最大</a:t>
            </a:r>
            <a:endParaRPr lang="zh-CN" altLang="en-US" sz="1400" dirty="0">
              <a:solidFill>
                <a:srgbClr val="0070C0"/>
              </a:solidFill>
              <a:latin typeface="微软雅黑" panose="020B0503020204020204" charset="-122"/>
              <a:ea typeface="微软雅黑" panose="020B0503020204020204" charset="-122"/>
              <a:sym typeface="+mn-ea"/>
            </a:endParaRPr>
          </a:p>
          <a:p>
            <a:pPr algn="l">
              <a:lnSpc>
                <a:spcPct val="150000"/>
              </a:lnSpc>
            </a:pPr>
            <a:endParaRPr lang="zh-CN" altLang="en-US" sz="1400" dirty="0">
              <a:solidFill>
                <a:srgbClr val="0070C0"/>
              </a:solidFill>
              <a:latin typeface="微软雅黑" panose="020B0503020204020204" charset="-122"/>
              <a:ea typeface="微软雅黑" panose="020B0503020204020204" charset="-122"/>
              <a:sym typeface="+mn-ea"/>
            </a:endParaRPr>
          </a:p>
          <a:p>
            <a:pPr algn="l">
              <a:lnSpc>
                <a:spcPct val="150000"/>
              </a:lnSpc>
            </a:pPr>
            <a:r>
              <a:rPr lang="zh-CN" altLang="en-US" sz="1400" dirty="0">
                <a:solidFill>
                  <a:srgbClr val="0070C0"/>
                </a:solidFill>
                <a:latin typeface="微软雅黑" panose="020B0503020204020204" charset="-122"/>
                <a:ea typeface="微软雅黑" panose="020B0503020204020204" charset="-122"/>
                <a:sym typeface="+mn-ea"/>
              </a:rPr>
              <a:t>【与参照药品或已上市的同类药品相比的优势和</a:t>
            </a:r>
            <a:r>
              <a:rPr lang="zh-CN" altLang="en-US" sz="1400" dirty="0">
                <a:solidFill>
                  <a:srgbClr val="0070C0"/>
                </a:solidFill>
                <a:latin typeface="微软雅黑" panose="020B0503020204020204" charset="-122"/>
                <a:ea typeface="微软雅黑" panose="020B0503020204020204" charset="-122"/>
                <a:sym typeface="+mn-ea"/>
              </a:rPr>
              <a:t>不足】</a:t>
            </a:r>
            <a:endParaRPr lang="zh-CN" altLang="en-US" sz="1400" dirty="0">
              <a:solidFill>
                <a:srgbClr val="0070C0"/>
              </a:solidFill>
              <a:latin typeface="微软雅黑" panose="020B0503020204020204" charset="-122"/>
              <a:ea typeface="微软雅黑" panose="020B0503020204020204" charset="-122"/>
              <a:sym typeface="+mn-ea"/>
            </a:endParaRPr>
          </a:p>
          <a:p>
            <a:pPr marL="285750" indent="-285750" algn="l">
              <a:lnSpc>
                <a:spcPct val="150000"/>
              </a:lnSpc>
              <a:buFont typeface="Wingdings" panose="05000000000000000000" charset="0"/>
              <a:buChar char="l"/>
            </a:pPr>
            <a:r>
              <a:rPr lang="zh-CN" altLang="en-US" sz="1400" dirty="0">
                <a:solidFill>
                  <a:srgbClr val="0070C0"/>
                </a:solidFill>
                <a:latin typeface="微软雅黑" panose="020B0503020204020204" charset="-122"/>
                <a:ea typeface="微软雅黑" panose="020B0503020204020204" charset="-122"/>
                <a:sym typeface="+mn-ea"/>
              </a:rPr>
              <a:t>同类片剂均已被纳入医保乙类目录</a:t>
            </a:r>
            <a:endParaRPr lang="zh-CN" altLang="en-US" sz="1400" dirty="0">
              <a:solidFill>
                <a:srgbClr val="0070C0"/>
              </a:solidFill>
              <a:latin typeface="微软雅黑" panose="020B0503020204020204" charset="-122"/>
              <a:ea typeface="微软雅黑" panose="020B0503020204020204" charset="-122"/>
              <a:sym typeface="+mn-ea"/>
            </a:endParaRPr>
          </a:p>
          <a:p>
            <a:pPr marL="285750" indent="-285750" algn="l">
              <a:lnSpc>
                <a:spcPct val="150000"/>
              </a:lnSpc>
              <a:buFont typeface="Wingdings" panose="05000000000000000000" charset="0"/>
              <a:buChar char="l"/>
            </a:pPr>
            <a:r>
              <a:rPr lang="zh-CN" altLang="en-US" sz="1400" dirty="0">
                <a:solidFill>
                  <a:srgbClr val="0070C0"/>
                </a:solidFill>
                <a:latin typeface="微软雅黑" panose="020B0503020204020204" charset="-122"/>
                <a:ea typeface="微软雅黑" panose="020B0503020204020204" charset="-122"/>
                <a:sym typeface="+mn-ea"/>
              </a:rPr>
              <a:t>醋酸钙口服溶液是</a:t>
            </a: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剂型创新，依从性高，</a:t>
            </a:r>
            <a:r>
              <a:rPr lang="zh-CN" altLang="en-US" sz="1400" dirty="0">
                <a:solidFill>
                  <a:srgbClr val="0070C0"/>
                </a:solidFill>
                <a:latin typeface="微软雅黑" panose="020B0503020204020204" charset="-122"/>
                <a:ea typeface="微软雅黑" panose="020B0503020204020204" charset="-122"/>
                <a:sym typeface="+mn-ea"/>
              </a:rPr>
              <a:t>填补目录空白</a:t>
            </a:r>
            <a:endParaRPr lang="zh-CN" altLang="en-US" sz="1400" dirty="0">
              <a:solidFill>
                <a:srgbClr val="0070C0"/>
              </a:solidFill>
              <a:latin typeface="微软雅黑" panose="020B0503020204020204" charset="-122"/>
              <a:ea typeface="微软雅黑" panose="020B0503020204020204" charset="-122"/>
              <a:sym typeface="+mn-ea"/>
            </a:endParaRPr>
          </a:p>
          <a:p>
            <a:pPr marL="285750" indent="-285750" algn="l">
              <a:lnSpc>
                <a:spcPct val="150000"/>
              </a:lnSpc>
              <a:buFont typeface="Wingdings" panose="05000000000000000000" charset="0"/>
              <a:buChar char="l"/>
            </a:pPr>
            <a:r>
              <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rPr>
              <a:t>对于吞咽障碍、老年患者、胃肠功能较弱患者更适用</a:t>
            </a:r>
            <a:endParaRPr lang="zh-CN" altLang="en-US" sz="1400" b="1" dirty="0">
              <a:gradFill>
                <a:gsLst>
                  <a:gs pos="0">
                    <a:srgbClr val="E30000"/>
                  </a:gs>
                  <a:gs pos="100000">
                    <a:srgbClr val="760303"/>
                  </a:gs>
                </a:gsLst>
                <a:lin scaled="0"/>
              </a:gradFill>
              <a:latin typeface="微软雅黑" panose="020B0503020204020204" charset="-122"/>
              <a:ea typeface="微软雅黑" panose="020B0503020204020204" charset="-122"/>
              <a:sym typeface="+mn-ea"/>
            </a:endParaRPr>
          </a:p>
          <a:p>
            <a:pPr marL="285750" indent="-285750" algn="l">
              <a:lnSpc>
                <a:spcPct val="150000"/>
              </a:lnSpc>
              <a:buFont typeface="Wingdings" panose="05000000000000000000" charset="0"/>
              <a:buChar char="l"/>
            </a:pPr>
            <a:r>
              <a:rPr lang="zh-CN" altLang="en-US" sz="1400" dirty="0">
                <a:solidFill>
                  <a:srgbClr val="0070C0"/>
                </a:solidFill>
                <a:latin typeface="微软雅黑" panose="020B0503020204020204" charset="-122"/>
                <a:ea typeface="微软雅黑" panose="020B0503020204020204" charset="-122"/>
                <a:sym typeface="+mn-ea"/>
              </a:rPr>
              <a:t>与同类片剂相比，溶液剂型便秘、胀气及胃肠副反应发生率低</a:t>
            </a:r>
            <a:endParaRPr lang="zh-CN" altLang="en-US" sz="1400" dirty="0">
              <a:solidFill>
                <a:srgbClr val="0070C0"/>
              </a:solidFill>
              <a:latin typeface="微软雅黑" panose="020B0503020204020204" charset="-122"/>
              <a:ea typeface="微软雅黑" panose="020B0503020204020204" charset="-122"/>
              <a:sym typeface="+mn-ea"/>
            </a:endParaRPr>
          </a:p>
          <a:p>
            <a:pPr algn="l">
              <a:lnSpc>
                <a:spcPct val="150000"/>
              </a:lnSpc>
            </a:pPr>
            <a:endParaRPr lang="zh-CN" altLang="en-US" sz="1400" dirty="0">
              <a:solidFill>
                <a:srgbClr val="0070C0"/>
              </a:solidFill>
              <a:latin typeface="微软雅黑" panose="020B0503020204020204" charset="-122"/>
              <a:ea typeface="微软雅黑" panose="020B0503020204020204" charset="-122"/>
              <a:sym typeface="+mn-ea"/>
            </a:endParaRPr>
          </a:p>
        </p:txBody>
      </p:sp>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 name="直接连接符 7"/>
          <p:cNvCxnSpPr/>
          <p:nvPr/>
        </p:nvCxnSpPr>
        <p:spPr>
          <a:xfrm>
            <a:off x="5964728" y="2116254"/>
            <a:ext cx="5612765" cy="0"/>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
        <p:nvSpPr>
          <p:cNvPr id="10" name="文本框 9"/>
          <p:cNvSpPr txBox="1"/>
          <p:nvPr>
            <p:custDataLst>
              <p:tags r:id="rId3"/>
            </p:custDataLst>
          </p:nvPr>
        </p:nvSpPr>
        <p:spPr>
          <a:xfrm>
            <a:off x="1096215" y="251839"/>
            <a:ext cx="197548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01 </a:t>
            </a:r>
            <a:r>
              <a:rPr lang="zh-CN" altLang="en-US" sz="2400" b="1" spc="160">
                <a:latin typeface="微软雅黑" panose="020B0503020204020204" charset="-122"/>
                <a:ea typeface="微软雅黑" panose="020B0503020204020204" charset="-122"/>
                <a:sym typeface="HarmonyOS Sans SC Black" panose="00000A00000000000000" pitchFamily="2" charset="-122"/>
              </a:rPr>
              <a:t>基本信息</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16" name="文本框 15"/>
          <p:cNvSpPr txBox="1"/>
          <p:nvPr/>
        </p:nvSpPr>
        <p:spPr>
          <a:xfrm>
            <a:off x="3854450" y="318770"/>
            <a:ext cx="6113145" cy="368300"/>
          </a:xfrm>
          <a:prstGeom prst="rect">
            <a:avLst/>
          </a:prstGeom>
          <a:noFill/>
        </p:spPr>
        <p:txBody>
          <a:bodyPr wrap="square">
            <a:spAutoFit/>
          </a:bodyPr>
          <a:p>
            <a:r>
              <a:rPr lang="zh-CN" altLang="en-US" b="1">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醋酸钙溶液</a:t>
            </a:r>
            <a:r>
              <a:rPr lang="zh-CN" altLang="en-US" b="1">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是高磷血症</a:t>
            </a:r>
            <a:r>
              <a:rPr lang="zh-CN" altLang="en-US" b="1">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rPr>
              <a:t>患者初始治疗选择的一线磷结合剂</a:t>
            </a:r>
            <a:endParaRPr lang="zh-CN" altLang="en-US" b="1" dirty="0">
              <a:solidFill>
                <a:schemeClr val="accent1">
                  <a:lumMod val="7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 name="圆角矩形 1"/>
          <p:cNvSpPr/>
          <p:nvPr/>
        </p:nvSpPr>
        <p:spPr>
          <a:xfrm>
            <a:off x="673735" y="1136015"/>
            <a:ext cx="5052060" cy="2816225"/>
          </a:xfrm>
          <a:prstGeom prst="roundRect">
            <a:avLst/>
          </a:prstGeom>
          <a:noFill/>
          <a:extLst>
            <a:ext uri="{909E8E84-426E-40DD-AFC4-6F175D3DCCD1}">
              <a14:hiddenFill xmlns:a14="http://schemas.microsoft.com/office/drawing/2010/main">
                <a:solidFill>
                  <a:schemeClr val="accent1"/>
                </a:solidFill>
              </a14:hiddenFill>
            </a:ext>
          </a:extLst>
        </p:spPr>
        <p:style>
          <a:lnRef idx="2">
            <a:schemeClr val="lt1"/>
          </a:lnRef>
          <a:fillRef idx="1">
            <a:schemeClr val="accent1"/>
          </a:fillRef>
          <a:effectRef idx="1">
            <a:schemeClr val="accent1"/>
          </a:effectRef>
          <a:fontRef idx="minor">
            <a:schemeClr val="lt1"/>
          </a:fontRef>
        </p:style>
        <p:txBody>
          <a:bodyPr rtlCol="0" anchor="ctr"/>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0" y="0"/>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97548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01 </a:t>
            </a:r>
            <a:r>
              <a:rPr lang="zh-CN" altLang="en-US" sz="2400" b="1" spc="160">
                <a:latin typeface="微软雅黑" panose="020B0503020204020204" charset="-122"/>
                <a:ea typeface="微软雅黑" panose="020B0503020204020204" charset="-122"/>
                <a:sym typeface="HarmonyOS Sans SC Black" panose="00000A00000000000000" pitchFamily="2" charset="-122"/>
              </a:rPr>
              <a:t>基本信息</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15" name="文本框 14"/>
          <p:cNvSpPr txBox="1"/>
          <p:nvPr/>
        </p:nvSpPr>
        <p:spPr>
          <a:xfrm>
            <a:off x="707390" y="1051560"/>
            <a:ext cx="10955020" cy="5264150"/>
          </a:xfrm>
          <a:prstGeom prst="rect">
            <a:avLst/>
          </a:prstGeom>
          <a:noFill/>
        </p:spPr>
        <p:txBody>
          <a:bodyPr wrap="square" rtlCol="0">
            <a:noAutofit/>
          </a:bodyPr>
          <a:p>
            <a:pPr>
              <a:lnSpc>
                <a:spcPct val="150000"/>
              </a:lnSpc>
            </a:pPr>
            <a:r>
              <a:rPr lang="en-US" altLang="zh-CN" sz="1400" b="1" dirty="0">
                <a:solidFill>
                  <a:srgbClr val="0070C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rPr>
              <a:t>疾病的基本情况</a:t>
            </a:r>
            <a:r>
              <a:rPr lang="en-US" altLang="zh-CN" sz="1400" b="1" dirty="0">
                <a:solidFill>
                  <a:srgbClr val="0070C0"/>
                </a:solidFill>
                <a:latin typeface="微软雅黑" panose="020B0503020204020204" charset="-122"/>
                <a:ea typeface="微软雅黑" panose="020B0503020204020204" charset="-122"/>
                <a:cs typeface="微软雅黑" panose="020B0503020204020204" charset="-122"/>
              </a:rPr>
              <a:t>】</a:t>
            </a:r>
            <a:endParaRPr lang="en-US" altLang="zh-CN" sz="1400" b="1" dirty="0">
              <a:solidFill>
                <a:srgbClr val="0070C0"/>
              </a:solidFill>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400">
                <a:latin typeface="微软雅黑" panose="020B0503020204020204" charset="-122"/>
                <a:ea typeface="微软雅黑" panose="020B0503020204020204" charset="-122"/>
                <a:cs typeface="微软雅黑" panose="020B0503020204020204" charset="-122"/>
                <a:sym typeface="+mn-ea"/>
              </a:rPr>
              <a:t>高磷血症（血磷水平超过1.45mmol/L）是慢性肾脏病（chronic kidney disease，CKD）尤其是需要接受透析治疗的终末期肾病（end stage renal disease，ESRD）患者常见并发症，呈患病率高、控制达标率低的特点，是CKD患者肾病进展、继发性甲状旁腺功能亢进、心血管事件和全因死亡的独立危险因素，其危害不容忽视。大型荟萃分析显示血磷水平每升高1mg/dl，CKD患者全因死亡风险增加18%，心血管死亡风险增加10%</a:t>
            </a:r>
            <a:r>
              <a:rPr lang="zh-CN" altLang="en-US" sz="14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400">
                <a:latin typeface="微软雅黑" panose="020B0503020204020204" charset="-122"/>
                <a:ea typeface="微软雅黑" panose="020B0503020204020204" charset="-122"/>
                <a:cs typeface="微软雅黑" panose="020B0503020204020204" charset="-122"/>
                <a:sym typeface="+mn-ea"/>
              </a:rPr>
              <a:t>。</a:t>
            </a:r>
            <a:endParaRPr lang="zh-CN" altLang="en-US" sz="1400">
              <a:latin typeface="微软雅黑" panose="020B0503020204020204" charset="-122"/>
              <a:ea typeface="微软雅黑" panose="020B0503020204020204" charset="-122"/>
              <a:cs typeface="微软雅黑" panose="020B0503020204020204" charset="-122"/>
              <a:sym typeface="+mn-ea"/>
            </a:endParaRPr>
          </a:p>
          <a:p>
            <a:pPr indent="0" fontAlgn="auto">
              <a:lnSpc>
                <a:spcPct val="150000"/>
              </a:lnSpc>
            </a:pPr>
            <a:endParaRPr lang="zh-CN" altLang="en-US" sz="1400">
              <a:latin typeface="微软雅黑" panose="020B0503020204020204" charset="-122"/>
              <a:ea typeface="微软雅黑" panose="020B0503020204020204" charset="-122"/>
              <a:cs typeface="微软雅黑" panose="020B0503020204020204" charset="-122"/>
            </a:endParaRPr>
          </a:p>
          <a:p>
            <a:pPr indent="0" fontAlgn="auto">
              <a:lnSpc>
                <a:spcPct val="150000"/>
              </a:lnSpc>
            </a:pPr>
            <a:r>
              <a:rPr lang="zh-CN" altLang="en-US" sz="1400">
                <a:latin typeface="微软雅黑" panose="020B0503020204020204" charset="-122"/>
                <a:ea typeface="微软雅黑" panose="020B0503020204020204" charset="-122"/>
                <a:cs typeface="微软雅黑" panose="020B0503020204020204" charset="-122"/>
                <a:sym typeface="+mn-ea"/>
              </a:rPr>
              <a:t>截止2021年底，我国血液透析（HD）患者数量约74.9万人，较2020年新增人数约为18万人。《中国慢性肾脏病矿物质和骨异常诊治指南》</a:t>
            </a:r>
            <a:r>
              <a:rPr lang="zh-CN" altLang="en-US" sz="14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4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a:latin typeface="微软雅黑" panose="020B0503020204020204" charset="-122"/>
                <a:ea typeface="微软雅黑" panose="020B0503020204020204" charset="-122"/>
                <a:cs typeface="微软雅黑" panose="020B0503020204020204" charset="-122"/>
                <a:sym typeface="+mn-ea"/>
              </a:rPr>
              <a:t>中指出，我国血液透析（HD）患者高磷血症发生率为57.4%，</a:t>
            </a:r>
            <a:r>
              <a:rPr lang="zh-CN" altLang="en-US" sz="1400" b="1">
                <a:latin typeface="微软雅黑" panose="020B0503020204020204" charset="-122"/>
                <a:ea typeface="微软雅黑" panose="020B0503020204020204" charset="-122"/>
                <a:cs typeface="微软雅黑" panose="020B0503020204020204" charset="-122"/>
                <a:sym typeface="+mn-ea"/>
              </a:rPr>
              <a:t>90%以上的CKD</a:t>
            </a:r>
            <a:r>
              <a:rPr lang="zh-CN" altLang="en-US" sz="1400">
                <a:latin typeface="微软雅黑" panose="020B0503020204020204" charset="-122"/>
                <a:ea typeface="微软雅黑" panose="020B0503020204020204" charset="-122"/>
                <a:cs typeface="微软雅黑" panose="020B0503020204020204" charset="-122"/>
                <a:sym typeface="+mn-ea"/>
              </a:rPr>
              <a:t>透析患者需服用</a:t>
            </a:r>
            <a:r>
              <a:rPr lang="zh-CN" altLang="en-US" sz="1400" b="1">
                <a:latin typeface="微软雅黑" panose="020B0503020204020204" charset="-122"/>
                <a:ea typeface="微软雅黑" panose="020B0503020204020204" charset="-122"/>
                <a:cs typeface="微软雅黑" panose="020B0503020204020204" charset="-122"/>
                <a:sym typeface="+mn-ea"/>
              </a:rPr>
              <a:t>磷酸盐结合剂</a:t>
            </a:r>
            <a:r>
              <a:rPr lang="zh-CN" altLang="en-US" sz="1400">
                <a:latin typeface="微软雅黑" panose="020B0503020204020204" charset="-122"/>
                <a:ea typeface="微软雅黑" panose="020B0503020204020204" charset="-122"/>
                <a:cs typeface="微软雅黑" panose="020B0503020204020204" charset="-122"/>
                <a:sym typeface="+mn-ea"/>
              </a:rPr>
              <a:t>，透析患者</a:t>
            </a:r>
            <a:r>
              <a:rPr lang="zh-CN" altLang="en-US" sz="1400" b="1">
                <a:latin typeface="微软雅黑" panose="020B0503020204020204" charset="-122"/>
                <a:ea typeface="微软雅黑" panose="020B0503020204020204" charset="-122"/>
                <a:cs typeface="微软雅黑" panose="020B0503020204020204" charset="-122"/>
                <a:sym typeface="+mn-ea"/>
              </a:rPr>
              <a:t>“片剂负荷”重</a:t>
            </a:r>
            <a:r>
              <a:rPr lang="zh-CN" altLang="en-US" sz="1400">
                <a:latin typeface="微软雅黑" panose="020B0503020204020204" charset="-122"/>
                <a:ea typeface="微软雅黑" panose="020B0503020204020204" charset="-122"/>
                <a:cs typeface="微软雅黑" panose="020B0503020204020204" charset="-122"/>
                <a:sym typeface="+mn-ea"/>
              </a:rPr>
              <a:t>，其中磷结合剂约占一半，透析患者每日磷结合剂的平均使用量达到</a:t>
            </a:r>
            <a:r>
              <a:rPr lang="zh-CN" altLang="en-US" sz="1400" b="1">
                <a:latin typeface="微软雅黑" panose="020B0503020204020204" charset="-122"/>
                <a:ea typeface="微软雅黑" panose="020B0503020204020204" charset="-122"/>
                <a:cs typeface="微软雅黑" panose="020B0503020204020204" charset="-122"/>
                <a:sym typeface="+mn-ea"/>
              </a:rPr>
              <a:t>10.8片</a:t>
            </a:r>
            <a:r>
              <a:rPr lang="zh-CN" altLang="en-US" sz="1400">
                <a:latin typeface="微软雅黑" panose="020B0503020204020204" charset="-122"/>
                <a:ea typeface="微软雅黑" panose="020B0503020204020204" charset="-122"/>
                <a:cs typeface="微软雅黑" panose="020B0503020204020204" charset="-122"/>
                <a:sym typeface="+mn-ea"/>
              </a:rPr>
              <a:t>，74%的患者服药</a:t>
            </a:r>
            <a:r>
              <a:rPr lang="zh-CN" altLang="en-US" sz="1400" b="1">
                <a:latin typeface="微软雅黑" panose="020B0503020204020204" charset="-122"/>
                <a:ea typeface="微软雅黑" panose="020B0503020204020204" charset="-122"/>
                <a:cs typeface="微软雅黑" panose="020B0503020204020204" charset="-122"/>
                <a:sym typeface="+mn-ea"/>
              </a:rPr>
              <a:t>依从性不佳</a:t>
            </a:r>
            <a:r>
              <a:rPr lang="zh-CN" altLang="en-US" sz="1400">
                <a:latin typeface="微软雅黑" panose="020B0503020204020204" charset="-122"/>
                <a:ea typeface="微软雅黑" panose="020B0503020204020204" charset="-122"/>
                <a:cs typeface="微软雅黑" panose="020B0503020204020204" charset="-122"/>
                <a:sym typeface="+mn-ea"/>
              </a:rPr>
              <a:t>，血磷的</a:t>
            </a:r>
            <a:r>
              <a:rPr lang="zh-CN" altLang="en-US" sz="1400" b="1">
                <a:latin typeface="微软雅黑" panose="020B0503020204020204" charset="-122"/>
                <a:ea typeface="微软雅黑" panose="020B0503020204020204" charset="-122"/>
                <a:cs typeface="微软雅黑" panose="020B0503020204020204" charset="-122"/>
                <a:sym typeface="+mn-ea"/>
              </a:rPr>
              <a:t>控制达标率只有38.5%</a:t>
            </a:r>
            <a:r>
              <a:rPr lang="zh-CN" altLang="en-US" sz="1400">
                <a:latin typeface="微软雅黑" panose="020B0503020204020204" charset="-122"/>
                <a:ea typeface="微软雅黑" panose="020B0503020204020204" charset="-122"/>
                <a:cs typeface="微软雅黑" panose="020B0503020204020204" charset="-122"/>
                <a:sym typeface="+mn-ea"/>
              </a:rPr>
              <a:t>。</a:t>
            </a:r>
            <a:endParaRPr lang="zh-CN" altLang="en-US" sz="1400">
              <a:latin typeface="微软雅黑" panose="020B0503020204020204" charset="-122"/>
              <a:ea typeface="微软雅黑" panose="020B0503020204020204" charset="-122"/>
              <a:cs typeface="微软雅黑" panose="020B0503020204020204" charset="-122"/>
            </a:endParaRPr>
          </a:p>
          <a:p>
            <a:pPr>
              <a:lnSpc>
                <a:spcPct val="150000"/>
              </a:lnSpc>
            </a:pPr>
            <a:endParaRPr lang="en-US" altLang="zh-CN" sz="1400" b="1" dirty="0">
              <a:solidFill>
                <a:srgbClr val="C00000"/>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400" b="1" dirty="0">
                <a:solidFill>
                  <a:srgbClr val="0070C0"/>
                </a:solidFill>
                <a:latin typeface="微软雅黑" panose="020B0503020204020204" charset="-122"/>
                <a:ea typeface="微软雅黑" panose="020B0503020204020204" charset="-122"/>
                <a:cs typeface="微软雅黑" panose="020B0503020204020204" charset="-122"/>
              </a:rPr>
              <a:t>【</a:t>
            </a:r>
            <a:r>
              <a:rPr lang="zh-CN" altLang="en-US" sz="1400" b="1" dirty="0">
                <a:solidFill>
                  <a:srgbClr val="0070C0"/>
                </a:solidFill>
                <a:latin typeface="微软雅黑" panose="020B0503020204020204" charset="-122"/>
                <a:ea typeface="微软雅黑" panose="020B0503020204020204" charset="-122"/>
                <a:cs typeface="微软雅黑" panose="020B0503020204020204" charset="-122"/>
              </a:rPr>
              <a:t>尚存未满足的临床需求</a:t>
            </a:r>
            <a:r>
              <a:rPr lang="en-US" altLang="zh-CN" sz="1400" b="1" dirty="0">
                <a:solidFill>
                  <a:srgbClr val="0070C0"/>
                </a:solidFill>
                <a:latin typeface="微软雅黑" panose="020B0503020204020204" charset="-122"/>
                <a:ea typeface="微软雅黑" panose="020B0503020204020204" charset="-122"/>
                <a:cs typeface="微软雅黑" panose="020B0503020204020204" charset="-122"/>
              </a:rPr>
              <a:t>】</a:t>
            </a:r>
            <a:endParaRPr lang="en-US" altLang="zh-CN" sz="1400" b="1" dirty="0">
              <a:solidFill>
                <a:srgbClr val="0070C0"/>
              </a:solidFill>
              <a:latin typeface="微软雅黑" panose="020B0503020204020204" charset="-122"/>
              <a:ea typeface="微软雅黑" panose="020B0503020204020204" charset="-122"/>
              <a:cs typeface="微软雅黑" panose="020B0503020204020204" charset="-122"/>
            </a:endParaRPr>
          </a:p>
          <a:p>
            <a:pPr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本品未上市前，临床上常用的</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片剂需要随餐咀嚼或吞服，片剂偏硬，且服用量大</a:t>
            </a:r>
            <a:r>
              <a:rPr lang="zh-CN" altLang="en-US" sz="1400" b="1" dirty="0">
                <a:latin typeface="微软雅黑" panose="020B0503020204020204" charset="-122"/>
                <a:ea typeface="微软雅黑" panose="020B0503020204020204" charset="-122"/>
                <a:cs typeface="微软雅黑" panose="020B0503020204020204" charset="-122"/>
              </a:rPr>
              <a:t>，</a:t>
            </a:r>
            <a:r>
              <a:rPr lang="zh-CN" altLang="en-US" sz="1400" dirty="0">
                <a:latin typeface="微软雅黑" panose="020B0503020204020204" charset="-122"/>
                <a:ea typeface="微软雅黑" panose="020B0503020204020204" charset="-122"/>
                <a:cs typeface="微软雅黑" panose="020B0503020204020204" charset="-122"/>
              </a:rPr>
              <a:t>患者的依从性较差</a:t>
            </a:r>
            <a:endParaRPr lang="en-US" altLang="zh-CN" sz="1400" dirty="0">
              <a:latin typeface="微软雅黑" panose="020B0503020204020204" charset="-122"/>
              <a:ea typeface="微软雅黑" panose="020B0503020204020204" charset="-122"/>
              <a:cs typeface="微软雅黑" panose="020B0503020204020204" charset="-122"/>
            </a:endParaRPr>
          </a:p>
          <a:p>
            <a:pPr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片剂无法满足</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吞咽障碍患者</a:t>
            </a:r>
            <a:r>
              <a:rPr lang="zh-CN" altLang="en-US" sz="1400" dirty="0">
                <a:latin typeface="微软雅黑" panose="020B0503020204020204" charset="-122"/>
                <a:ea typeface="微软雅黑" panose="020B0503020204020204" charset="-122"/>
                <a:cs typeface="微软雅黑" panose="020B0503020204020204" charset="-122"/>
              </a:rPr>
              <a:t>的用药需求，对于</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老年患者或胃肠功能较弱</a:t>
            </a:r>
            <a:r>
              <a:rPr lang="zh-CN" altLang="en-US" sz="1400" dirty="0">
                <a:latin typeface="微软雅黑" panose="020B0503020204020204" charset="-122"/>
                <a:ea typeface="微软雅黑" panose="020B0503020204020204" charset="-122"/>
                <a:cs typeface="微软雅黑" panose="020B0503020204020204" charset="-122"/>
              </a:rPr>
              <a:t>患者，溶液剂型更适用</a:t>
            </a:r>
            <a:endParaRPr lang="en-US" altLang="zh-CN" sz="1400" dirty="0">
              <a:latin typeface="微软雅黑" panose="020B0503020204020204" charset="-122"/>
              <a:ea typeface="微软雅黑" panose="020B0503020204020204" charset="-122"/>
              <a:cs typeface="微软雅黑" panose="020B0503020204020204" charset="-122"/>
            </a:endParaRPr>
          </a:p>
          <a:p>
            <a:pPr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口服溶液剂型方便患者使用、剂量精准，利于吸收，药物的</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依从性更好</a:t>
            </a:r>
            <a:endParaRPr lang="zh-CN" altLang="en-US" sz="1400" dirty="0">
              <a:latin typeface="微软雅黑" panose="020B0503020204020204" charset="-122"/>
              <a:ea typeface="微软雅黑" panose="020B0503020204020204" charset="-122"/>
              <a:cs typeface="微软雅黑" panose="020B0503020204020204" charset="-122"/>
            </a:endParaRPr>
          </a:p>
          <a:p>
            <a:pPr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口服溶液中添加麦芽糖醇和甘油，可</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减少</a:t>
            </a:r>
            <a:r>
              <a:rPr lang="zh-CN" altLang="en-US" sz="1400" dirty="0">
                <a:latin typeface="微软雅黑" panose="020B0503020204020204" charset="-122"/>
                <a:ea typeface="微软雅黑" panose="020B0503020204020204" charset="-122"/>
                <a:cs typeface="微软雅黑" panose="020B0503020204020204" charset="-122"/>
              </a:rPr>
              <a:t>口服片剂患者常出现的</a:t>
            </a:r>
            <a:r>
              <a:rPr lang="zh-CN" altLang="en-US" sz="1400" b="1" dirty="0">
                <a:solidFill>
                  <a:schemeClr val="accent1">
                    <a:lumMod val="75000"/>
                  </a:schemeClr>
                </a:solidFill>
                <a:latin typeface="微软雅黑" panose="020B0503020204020204" charset="-122"/>
                <a:ea typeface="微软雅黑" panose="020B0503020204020204" charset="-122"/>
                <a:cs typeface="微软雅黑" panose="020B0503020204020204" charset="-122"/>
              </a:rPr>
              <a:t>便秘及胃肠道副反应</a:t>
            </a:r>
            <a:endPar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pitchFamily="2" charset="2"/>
              <a:buNone/>
            </a:pPr>
            <a:endParaRPr lang="en-US" altLang="zh-CN" sz="140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8009890" y="5630545"/>
            <a:ext cx="4180205" cy="645160"/>
          </a:xfrm>
          <a:prstGeom prst="rect">
            <a:avLst/>
          </a:prstGeom>
          <a:noFill/>
        </p:spPr>
        <p:txBody>
          <a:bodyPr wrap="square" rtlCol="0" anchor="t">
            <a:spAutoFit/>
          </a:bodyPr>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[1] Palmer SC, et al. JAMA. 2011 Mar 16;305(11):1119-27.</a:t>
            </a:r>
            <a:endPar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]李贵森.2019年《中国慢性肾脏病矿物质和骨异常诊治指南》解读[J].诊断学理论与实践,2020,19(03):229-231.DOI:10.16150/j.1671-2870.2020.03.005.</a:t>
            </a:r>
            <a:endPar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15"/>
          <p:cNvSpPr txBox="1"/>
          <p:nvPr/>
        </p:nvSpPr>
        <p:spPr>
          <a:xfrm>
            <a:off x="3904615" y="194945"/>
            <a:ext cx="5725160" cy="645160"/>
          </a:xfrm>
          <a:prstGeom prst="rect">
            <a:avLst/>
          </a:prstGeom>
          <a:noFill/>
        </p:spPr>
        <p:txBody>
          <a:bodyPr wrap="square">
            <a:spAutoFit/>
          </a:bodyPr>
          <a:p>
            <a:r>
              <a:rPr lang="zh-CN" altLang="en-US" b="1" dirty="0">
                <a:solidFill>
                  <a:schemeClr val="accent1">
                    <a:lumMod val="75000"/>
                  </a:schemeClr>
                </a:solidFill>
              </a:rPr>
              <a:t>我国高磷血症患者</a:t>
            </a:r>
            <a:r>
              <a:rPr lang="en-US" altLang="zh-CN" b="1" dirty="0">
                <a:solidFill>
                  <a:schemeClr val="accent1">
                    <a:lumMod val="75000"/>
                  </a:schemeClr>
                </a:solidFill>
              </a:rPr>
              <a:t>“</a:t>
            </a:r>
            <a:r>
              <a:rPr lang="zh-CN" altLang="en-US" b="1" dirty="0">
                <a:solidFill>
                  <a:schemeClr val="accent1">
                    <a:lumMod val="75000"/>
                  </a:schemeClr>
                </a:solidFill>
              </a:rPr>
              <a:t>片剂负荷</a:t>
            </a:r>
            <a:r>
              <a:rPr lang="en-US" altLang="zh-CN" b="1" dirty="0">
                <a:solidFill>
                  <a:schemeClr val="accent1">
                    <a:lumMod val="75000"/>
                  </a:schemeClr>
                </a:solidFill>
              </a:rPr>
              <a:t>”</a:t>
            </a:r>
            <a:r>
              <a:rPr lang="zh-CN" altLang="en-US" b="1" dirty="0">
                <a:solidFill>
                  <a:schemeClr val="accent1">
                    <a:lumMod val="75000"/>
                  </a:schemeClr>
                </a:solidFill>
              </a:rPr>
              <a:t>重，依从性差，</a:t>
            </a:r>
            <a:endParaRPr lang="zh-CN" altLang="en-US" b="1" dirty="0">
              <a:solidFill>
                <a:schemeClr val="accent1">
                  <a:lumMod val="75000"/>
                </a:schemeClr>
              </a:solidFill>
            </a:endParaRPr>
          </a:p>
          <a:p>
            <a:r>
              <a:rPr lang="zh-CN" altLang="en-US" b="1" dirty="0">
                <a:solidFill>
                  <a:schemeClr val="accent1">
                    <a:lumMod val="75000"/>
                  </a:schemeClr>
                </a:solidFill>
              </a:rPr>
              <a:t>溶液剂型可解决目前用药困难问题</a:t>
            </a:r>
            <a:endParaRPr lang="zh-CN" altLang="en-US" b="1" dirty="0">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0" y="635"/>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02 </a:t>
            </a:r>
            <a:r>
              <a:rPr lang="zh-CN" altLang="en-US" sz="2400" b="1" spc="160">
                <a:latin typeface="微软雅黑" panose="020B0503020204020204" charset="-122"/>
                <a:ea typeface="微软雅黑" panose="020B0503020204020204" charset="-122"/>
                <a:sym typeface="HarmonyOS Sans SC Black" panose="00000A00000000000000" pitchFamily="2" charset="-122"/>
              </a:rPr>
              <a:t>创新性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8" name="文本框 7"/>
          <p:cNvSpPr txBox="1"/>
          <p:nvPr/>
        </p:nvSpPr>
        <p:spPr>
          <a:xfrm>
            <a:off x="3221355" y="2024380"/>
            <a:ext cx="5850890" cy="3028315"/>
          </a:xfrm>
          <a:prstGeom prst="rect">
            <a:avLst/>
          </a:prstGeom>
          <a:solidFill>
            <a:schemeClr val="bg1">
              <a:lumMod val="95000"/>
            </a:schemeClr>
          </a:solidFill>
          <a:ln>
            <a:solidFill>
              <a:schemeClr val="bg1">
                <a:lumMod val="95000"/>
              </a:schemeClr>
            </a:solidFill>
            <a:prstDash val="lgDashDot"/>
          </a:ln>
        </p:spPr>
        <p:txBody>
          <a:bodyPr wrap="square" rtlCol="0">
            <a:noAutofit/>
          </a:bodyPr>
          <a:p>
            <a:endParaRPr lang="zh-CN" altLang="en-US" dirty="0"/>
          </a:p>
        </p:txBody>
      </p:sp>
      <p:sp>
        <p:nvSpPr>
          <p:cNvPr id="2" name="文本框 1"/>
          <p:cNvSpPr txBox="1"/>
          <p:nvPr/>
        </p:nvSpPr>
        <p:spPr>
          <a:xfrm>
            <a:off x="3407410" y="2247265"/>
            <a:ext cx="5609590" cy="2676525"/>
          </a:xfrm>
          <a:prstGeom prst="rect">
            <a:avLst/>
          </a:prstGeom>
          <a:noFill/>
        </p:spPr>
        <p:txBody>
          <a:bodyPr wrap="square" rtlCol="0">
            <a:spAutoFit/>
          </a:bodyPr>
          <a:p>
            <a:pPr marL="285750" indent="-285750">
              <a:lnSpc>
                <a:spcPct val="150000"/>
              </a:lnSpc>
              <a:buFont typeface="Wingdings" panose="05000000000000000000" charset="0"/>
              <a:buChar char="l"/>
            </a:pP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醋酸钙溶液剂型</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，填补目录空白</a:t>
            </a:r>
            <a:endPar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l"/>
            </a:pP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解决了</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老年患者、胃肠功能较弱人群</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吞咽障碍患者</a:t>
            </a:r>
            <a:r>
              <a:rPr lang="zh-CN" altLang="en-US" sz="14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的用药问题</a:t>
            </a: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目前</a:t>
            </a:r>
            <a:r>
              <a:rPr lang="zh-CN" altLang="en-US" sz="1400" b="1" dirty="0">
                <a:latin typeface="微软雅黑" panose="020B0503020204020204" charset="-122"/>
                <a:ea typeface="微软雅黑" panose="020B0503020204020204" charset="-122"/>
                <a:cs typeface="微软雅黑" panose="020B0503020204020204" charset="-122"/>
              </a:rPr>
              <a:t>高磷血症治疗的唯一溶液制剂</a:t>
            </a:r>
            <a:r>
              <a:rPr lang="zh-CN" altLang="en-US" sz="1400" dirty="0">
                <a:latin typeface="微软雅黑" panose="020B0503020204020204" charset="-122"/>
                <a:ea typeface="微软雅黑" panose="020B0503020204020204" charset="-122"/>
                <a:cs typeface="微软雅黑" panose="020B0503020204020204" charset="-122"/>
              </a:rPr>
              <a:t>，为临床治疗提供更多选择</a:t>
            </a:r>
            <a:endParaRPr lang="zh-CN" altLang="en-US" sz="1400" dirty="0">
              <a:latin typeface="微软雅黑" panose="020B0503020204020204" charset="-122"/>
              <a:ea typeface="微软雅黑" panose="020B0503020204020204" charset="-122"/>
              <a:cs typeface="微软雅黑" panose="020B0503020204020204" charset="-122"/>
            </a:endParaRPr>
          </a:p>
          <a:p>
            <a:pPr indent="0">
              <a:lnSpc>
                <a:spcPct val="150000"/>
              </a:lnSpc>
              <a:buFont typeface="Wingdings" panose="05000000000000000000" charset="0"/>
              <a:buNone/>
            </a:pPr>
            <a:endParaRPr lang="zh-CN" altLang="en-US" sz="14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溶液剂型，分散均匀，</a:t>
            </a:r>
            <a:r>
              <a:rPr lang="zh-CN" altLang="en-US" sz="1400" dirty="0">
                <a:latin typeface="微软雅黑" panose="020B0503020204020204" charset="-122"/>
                <a:ea typeface="微软雅黑" panose="020B0503020204020204" charset="-122"/>
                <a:cs typeface="微软雅黑" panose="020B0503020204020204" charset="-122"/>
                <a:sym typeface="+mn-ea"/>
              </a:rPr>
              <a:t>易吸收， </a:t>
            </a:r>
            <a:r>
              <a:rPr lang="zh-CN" altLang="en-US" sz="1400" b="1" dirty="0">
                <a:latin typeface="微软雅黑" panose="020B0503020204020204" charset="-122"/>
                <a:ea typeface="微软雅黑" panose="020B0503020204020204" charset="-122"/>
                <a:cs typeface="微软雅黑" panose="020B0503020204020204" charset="-122"/>
                <a:sym typeface="+mn-ea"/>
              </a:rPr>
              <a:t>使用方便</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sym typeface="+mn-ea"/>
              </a:rPr>
              <a:t>自带量杯，可准确量取，精准用药，</a:t>
            </a:r>
            <a:r>
              <a:rPr lang="zh-CN" altLang="en-US" sz="1400" b="1" dirty="0">
                <a:latin typeface="微软雅黑" panose="020B0503020204020204" charset="-122"/>
                <a:ea typeface="微软雅黑" panose="020B0503020204020204" charset="-122"/>
                <a:cs typeface="微软雅黑" panose="020B0503020204020204" charset="-122"/>
                <a:sym typeface="+mn-ea"/>
              </a:rPr>
              <a:t>剂量易调节控制</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sym typeface="+mn-ea"/>
              </a:rPr>
              <a:t>可减少</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片剂负荷</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，是</a:t>
            </a:r>
            <a:r>
              <a:rPr lang="zh-CN" altLang="en-US" sz="1400">
                <a:solidFill>
                  <a:srgbClr val="000000"/>
                </a:solidFill>
                <a:latin typeface="微软雅黑" panose="020B0503020204020204" charset="-122"/>
                <a:ea typeface="微软雅黑" panose="020B0503020204020204" charset="-122"/>
                <a:sym typeface="+mn-ea"/>
              </a:rPr>
              <a:t>粉碎或咀嚼固体剂型的替代品</a:t>
            </a:r>
            <a:endParaRPr lang="zh-CN" altLang="en-US" sz="1400">
              <a:solidFill>
                <a:srgbClr val="000000"/>
              </a:solidFill>
              <a:latin typeface="微软雅黑" panose="020B0503020204020204" charset="-122"/>
              <a:ea typeface="微软雅黑" panose="020B0503020204020204" charset="-122"/>
              <a:sym typeface="+mn-ea"/>
            </a:endParaRPr>
          </a:p>
          <a:p>
            <a:pPr marL="285750" indent="-285750">
              <a:lnSpc>
                <a:spcPct val="150000"/>
              </a:lnSpc>
              <a:buFont typeface="Wingdings" panose="05000000000000000000" charset="0"/>
              <a:buChar char="l"/>
            </a:pPr>
            <a:r>
              <a:rPr lang="zh-CN" altLang="en-US" sz="1400" dirty="0">
                <a:latin typeface="微软雅黑" panose="020B0503020204020204" charset="-122"/>
                <a:ea typeface="微软雅黑" panose="020B0503020204020204" charset="-122"/>
                <a:cs typeface="微软雅黑" panose="020B0503020204020204" charset="-122"/>
              </a:rPr>
              <a:t>溶液</a:t>
            </a:r>
            <a:r>
              <a:rPr lang="zh-CN" altLang="en-US" sz="1400" dirty="0">
                <a:latin typeface="微软雅黑" panose="020B0503020204020204" charset="-122"/>
                <a:ea typeface="微软雅黑" panose="020B0503020204020204" charset="-122"/>
                <a:cs typeface="微软雅黑" panose="020B0503020204020204" charset="-122"/>
              </a:rPr>
              <a:t>剂型，提高</a:t>
            </a:r>
            <a:r>
              <a:rPr lang="zh-CN" altLang="en-US" sz="1400" b="1" dirty="0">
                <a:latin typeface="微软雅黑" panose="020B0503020204020204" charset="-122"/>
                <a:ea typeface="微软雅黑" panose="020B0503020204020204" charset="-122"/>
                <a:cs typeface="微软雅黑" panose="020B0503020204020204" charset="-122"/>
              </a:rPr>
              <a:t>适口性和患者依从性</a:t>
            </a:r>
            <a:endParaRPr lang="zh-CN" altLang="en-US" sz="1400" b="1" dirty="0">
              <a:latin typeface="微软雅黑" panose="020B0503020204020204" charset="-122"/>
              <a:ea typeface="微软雅黑" panose="020B0503020204020204" charset="-122"/>
              <a:cs typeface="微软雅黑" panose="020B0503020204020204" charset="-122"/>
            </a:endParaRPr>
          </a:p>
        </p:txBody>
      </p:sp>
      <p:sp>
        <p:nvSpPr>
          <p:cNvPr id="7" name="矩形: 圆角 6"/>
          <p:cNvSpPr/>
          <p:nvPr/>
        </p:nvSpPr>
        <p:spPr>
          <a:xfrm>
            <a:off x="3876675" y="1570990"/>
            <a:ext cx="4443730" cy="452755"/>
          </a:xfrm>
          <a:prstGeom prst="roundRect">
            <a:avLst>
              <a:gd name="adj" fmla="val 50000"/>
            </a:avLst>
          </a:prstGeom>
        </p:spPr>
        <p:style>
          <a:lnRef idx="2">
            <a:schemeClr val="lt1"/>
          </a:lnRef>
          <a:fillRef idx="1">
            <a:schemeClr val="accent1"/>
          </a:fillRef>
          <a:effectRef idx="1">
            <a:schemeClr val="accent1"/>
          </a:effectRef>
          <a:fontRef idx="minor">
            <a:schemeClr val="lt1"/>
          </a:fontRef>
        </p:style>
        <p:txBody>
          <a:bodyPr rtlCol="0" anchor="ctr"/>
          <a:p>
            <a:pPr algn="ctr"/>
            <a:r>
              <a:rPr lang="zh-CN" altLang="en-US" dirty="0">
                <a:latin typeface="微软雅黑" panose="020B0503020204020204" charset="-122"/>
                <a:ea typeface="微软雅黑" panose="020B0503020204020204" charset="-122"/>
              </a:rPr>
              <a:t>产品创新点</a:t>
            </a:r>
            <a:endParaRPr lang="zh-CN" altLang="en-US" dirty="0">
              <a:latin typeface="微软雅黑" panose="020B0503020204020204" charset="-122"/>
              <a:ea typeface="微软雅黑" panose="020B0503020204020204" charset="-122"/>
            </a:endParaRPr>
          </a:p>
        </p:txBody>
      </p:sp>
      <p:grpSp>
        <p:nvGrpSpPr>
          <p:cNvPr id="5" name="组合 4"/>
          <p:cNvGrpSpPr/>
          <p:nvPr/>
        </p:nvGrpSpPr>
        <p:grpSpPr>
          <a:xfrm>
            <a:off x="1972310" y="90170"/>
            <a:ext cx="8287385" cy="6645275"/>
            <a:chOff x="2830286" y="163286"/>
            <a:chExt cx="6531428" cy="6531428"/>
          </a:xfrm>
        </p:grpSpPr>
        <p:sp>
          <p:nvSpPr>
            <p:cNvPr id="15" name="椭圆 14"/>
            <p:cNvSpPr/>
            <p:nvPr/>
          </p:nvSpPr>
          <p:spPr>
            <a:xfrm>
              <a:off x="3450771" y="783771"/>
              <a:ext cx="5290458" cy="5290458"/>
            </a:xfrm>
            <a:prstGeom prst="ellipse">
              <a:avLst/>
            </a:prstGeom>
            <a:noFill/>
            <a:ln w="25400" cap="flat" cmpd="sng" algn="ctr">
              <a:gradFill flip="none" rotWithShape="1">
                <a:gsLst>
                  <a:gs pos="14000">
                    <a:schemeClr val="accent1">
                      <a:alpha val="0"/>
                    </a:schemeClr>
                  </a:gs>
                  <a:gs pos="50000">
                    <a:schemeClr val="accent1"/>
                  </a:gs>
                  <a:gs pos="91000">
                    <a:schemeClr val="accent1">
                      <a:alpha val="0"/>
                    </a:schemeClr>
                  </a:gs>
                </a:gsLst>
                <a:lin ang="5400000" scaled="0"/>
              </a:gra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椭圆 15"/>
            <p:cNvSpPr/>
            <p:nvPr/>
          </p:nvSpPr>
          <p:spPr>
            <a:xfrm>
              <a:off x="2830286" y="163286"/>
              <a:ext cx="6531428" cy="6531428"/>
            </a:xfrm>
            <a:prstGeom prst="ellipse">
              <a:avLst/>
            </a:prstGeom>
            <a:noFill/>
            <a:ln w="25400" cap="flat" cmpd="sng" algn="ctr">
              <a:gradFill flip="none" rotWithShape="1">
                <a:gsLst>
                  <a:gs pos="14000">
                    <a:schemeClr val="accent1">
                      <a:alpha val="0"/>
                    </a:schemeClr>
                  </a:gs>
                  <a:gs pos="50000">
                    <a:schemeClr val="accent1"/>
                  </a:gs>
                  <a:gs pos="91000">
                    <a:schemeClr val="accent1">
                      <a:alpha val="0"/>
                    </a:schemeClr>
                  </a:gs>
                </a:gsLst>
                <a:lin ang="5400000" scaled="0"/>
              </a:gra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文本框 5"/>
          <p:cNvSpPr txBox="1"/>
          <p:nvPr/>
        </p:nvSpPr>
        <p:spPr>
          <a:xfrm>
            <a:off x="8983980" y="6129020"/>
            <a:ext cx="3062605" cy="220345"/>
          </a:xfrm>
          <a:prstGeom prst="rect">
            <a:avLst/>
          </a:prstGeom>
        </p:spPr>
        <p:txBody>
          <a:bodyPr>
            <a:noAutofit/>
          </a:bodyPr>
          <a:p>
            <a:r>
              <a:rPr lang="zh-CN" altLang="en-US" sz="800">
                <a:solidFill>
                  <a:schemeClr val="bg1">
                    <a:lumMod val="65000"/>
                  </a:schemeClr>
                </a:solidFill>
                <a:latin typeface="微软雅黑" panose="020B0503020204020204" charset="-122"/>
                <a:ea typeface="微软雅黑" panose="020B0503020204020204" charset="-122"/>
              </a:rPr>
              <a:t>参考资料：原研醋酸钙口服溶液药物评价和研究中心总结评审</a:t>
            </a:r>
            <a:endParaRPr lang="zh-CN" altLang="en-US" sz="800">
              <a:solidFill>
                <a:schemeClr val="bg1">
                  <a:lumMod val="65000"/>
                </a:schemeClr>
              </a:solidFill>
              <a:latin typeface="微软雅黑" panose="020B0503020204020204" charset="-122"/>
              <a:ea typeface="微软雅黑" panose="020B0503020204020204" charset="-122"/>
            </a:endParaRPr>
          </a:p>
        </p:txBody>
      </p:sp>
      <p:sp>
        <p:nvSpPr>
          <p:cNvPr id="17" name="文本框 16"/>
          <p:cNvSpPr txBox="1"/>
          <p:nvPr/>
        </p:nvSpPr>
        <p:spPr>
          <a:xfrm>
            <a:off x="4015740" y="161290"/>
            <a:ext cx="5098415" cy="645160"/>
          </a:xfrm>
          <a:prstGeom prst="rect">
            <a:avLst/>
          </a:prstGeom>
          <a:noFill/>
        </p:spPr>
        <p:txBody>
          <a:bodyPr wrap="square" rtlCol="0" anchor="t">
            <a:spAutoFit/>
          </a:bodyPr>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溶液剂型创新，可减少患者</a:t>
            </a:r>
            <a:r>
              <a:rPr lang="en-US" altLang="zh-CN"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片剂负荷</a:t>
            </a:r>
            <a:r>
              <a:rPr lang="en-US" altLang="zh-CN"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提高依从性 ，是吞咽障碍患者</a:t>
            </a:r>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的最佳选择</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cxnSp>
        <p:nvCxnSpPr>
          <p:cNvPr id="18" name="直接连接符 17"/>
          <p:cNvCxnSpPr/>
          <p:nvPr/>
        </p:nvCxnSpPr>
        <p:spPr>
          <a:xfrm>
            <a:off x="3221528" y="3469439"/>
            <a:ext cx="5865495" cy="30480"/>
          </a:xfrm>
          <a:prstGeom prst="line">
            <a:avLst/>
          </a:prstGeom>
          <a:ln>
            <a:solidFill>
              <a:schemeClr val="tx1">
                <a:lumMod val="75000"/>
                <a:lumOff val="25000"/>
              </a:schemeClr>
            </a:solidFill>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3810" y="0"/>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03 </a:t>
            </a:r>
            <a:r>
              <a:rPr lang="zh-CN" altLang="en-US" sz="2400" b="1" spc="160">
                <a:latin typeface="微软雅黑" panose="020B0503020204020204" charset="-122"/>
                <a:ea typeface="微软雅黑" panose="020B0503020204020204" charset="-122"/>
                <a:sym typeface="HarmonyOS Sans SC Black" panose="00000A00000000000000" pitchFamily="2" charset="-122"/>
              </a:rPr>
              <a:t>有效性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5" name="文本框 4"/>
          <p:cNvSpPr txBox="1"/>
          <p:nvPr/>
        </p:nvSpPr>
        <p:spPr>
          <a:xfrm>
            <a:off x="766445" y="4326255"/>
            <a:ext cx="10700385" cy="1360805"/>
          </a:xfrm>
          <a:prstGeom prst="rect">
            <a:avLst/>
          </a:prstGeom>
          <a:noFill/>
        </p:spPr>
        <p:txBody>
          <a:bodyPr wrap="square">
            <a:spAutoFit/>
          </a:bodyPr>
          <a:p>
            <a:r>
              <a:rPr lang="zh-CN" altLang="en-US" sz="1400" b="1" dirty="0">
                <a:solidFill>
                  <a:schemeClr val="accent1">
                    <a:lumMod val="75000"/>
                  </a:schemeClr>
                </a:solidFill>
              </a:rPr>
              <a:t>醋酸钙口服溶液耐受性更好，具有更高的用药依从性。</a:t>
            </a:r>
            <a:endParaRPr lang="zh-CN" altLang="en-US" sz="1400" b="1" dirty="0">
              <a:solidFill>
                <a:schemeClr val="accent1">
                  <a:lumMod val="75000"/>
                </a:schemeClr>
              </a:solidFill>
            </a:endParaRPr>
          </a:p>
          <a:p>
            <a:endParaRPr lang="zh-CN" altLang="en-US" sz="1400" b="1" dirty="0">
              <a:solidFill>
                <a:schemeClr val="accent1">
                  <a:lumMod val="75000"/>
                </a:schemeClr>
              </a:solidFill>
            </a:endParaRPr>
          </a:p>
          <a:p>
            <a:pPr>
              <a:lnSpc>
                <a:spcPct val="130000"/>
              </a:lnSpc>
            </a:pPr>
            <a:r>
              <a:rPr lang="zh-CN" altLang="en-US" sz="1400" dirty="0">
                <a:solidFill>
                  <a:schemeClr val="tx1">
                    <a:lumMod val="85000"/>
                    <a:lumOff val="15000"/>
                  </a:schemeClr>
                </a:solidFill>
              </a:rPr>
              <a:t>在一项在开放性研究中停止使用磷酸盐结合剂治疗，血清磷超过5.5mg/dl的患者有资格参加一项双盲、安慰剂对照、交叉研究</a:t>
            </a:r>
            <a:r>
              <a:rPr lang="zh-CN" altLang="en-US" sz="1400" baseline="300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aseline="300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400" baseline="300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400" dirty="0">
                <a:solidFill>
                  <a:schemeClr val="tx1">
                    <a:lumMod val="85000"/>
                    <a:lumOff val="15000"/>
                  </a:schemeClr>
                </a:solidFill>
              </a:rPr>
              <a:t>。患者随机接受醋酸钙或安慰剂治疗，并且每个患者继续接受与先前研究中单独确定的数量相同的片剂。治疗2周后，患者改用替代疗法治疗2周。总体而言</a:t>
            </a:r>
            <a:r>
              <a:rPr lang="zh-CN" altLang="en-US" sz="1400" b="1" dirty="0">
                <a:solidFill>
                  <a:schemeClr val="accent1">
                    <a:lumMod val="75000"/>
                  </a:schemeClr>
                </a:solidFill>
              </a:rPr>
              <a:t>，醋酸钙治疗</a:t>
            </a:r>
            <a:r>
              <a:rPr lang="en-US" altLang="zh-CN" sz="1400" b="1" dirty="0">
                <a:solidFill>
                  <a:schemeClr val="accent1">
                    <a:lumMod val="75000"/>
                  </a:schemeClr>
                </a:solidFill>
              </a:rPr>
              <a:t>2</a:t>
            </a:r>
            <a:r>
              <a:rPr lang="zh-CN" altLang="en-US" sz="1400" b="1" dirty="0">
                <a:solidFill>
                  <a:schemeClr val="accent1">
                    <a:lumMod val="75000"/>
                  </a:schemeClr>
                </a:solidFill>
              </a:rPr>
              <a:t>周后，血清磷平均降低</a:t>
            </a:r>
            <a:r>
              <a:rPr lang="en-US" altLang="zh-CN" sz="1400" b="1" dirty="0">
                <a:solidFill>
                  <a:schemeClr val="accent1">
                    <a:lumMod val="75000"/>
                  </a:schemeClr>
                </a:solidFill>
              </a:rPr>
              <a:t>19%</a:t>
            </a:r>
            <a:r>
              <a:rPr lang="zh-CN" altLang="en-US" sz="1400" dirty="0">
                <a:solidFill>
                  <a:schemeClr val="tx1">
                    <a:lumMod val="85000"/>
                    <a:lumOff val="15000"/>
                  </a:schemeClr>
                </a:solidFill>
              </a:rPr>
              <a:t>，具有统计学意义（</a:t>
            </a:r>
            <a:r>
              <a:rPr lang="en-US" altLang="zh-CN" sz="1400" dirty="0">
                <a:solidFill>
                  <a:schemeClr val="tx1">
                    <a:lumMod val="85000"/>
                    <a:lumOff val="15000"/>
                  </a:schemeClr>
                </a:solidFill>
              </a:rPr>
              <a:t>P&lt;0.01</a:t>
            </a:r>
            <a:r>
              <a:rPr lang="zh-CN" altLang="en-US" sz="1400" dirty="0">
                <a:solidFill>
                  <a:schemeClr val="tx1">
                    <a:lumMod val="85000"/>
                    <a:lumOff val="15000"/>
                  </a:schemeClr>
                </a:solidFill>
              </a:rPr>
              <a:t>）。</a:t>
            </a:r>
            <a:endParaRPr lang="zh-CN" altLang="en-US" sz="1400" dirty="0">
              <a:solidFill>
                <a:schemeClr val="tx1">
                  <a:lumMod val="85000"/>
                  <a:lumOff val="15000"/>
                </a:schemeClr>
              </a:solidFill>
            </a:endParaRPr>
          </a:p>
        </p:txBody>
      </p:sp>
      <p:sp>
        <p:nvSpPr>
          <p:cNvPr id="6" name="文本框 5"/>
          <p:cNvSpPr txBox="1"/>
          <p:nvPr/>
        </p:nvSpPr>
        <p:spPr>
          <a:xfrm>
            <a:off x="892134" y="1523286"/>
            <a:ext cx="10283423" cy="337185"/>
          </a:xfrm>
          <a:prstGeom prst="rect">
            <a:avLst/>
          </a:prstGeom>
          <a:noFill/>
        </p:spPr>
        <p:txBody>
          <a:bodyPr wrap="square">
            <a:spAutoFit/>
          </a:bodyPr>
          <a:p>
            <a:r>
              <a:rPr lang="zh-CN" altLang="en-US" sz="1600" dirty="0"/>
              <a:t>健康志愿者中醋酸钙口服溶液和醋酸钙胶囊的生物等效性研究：一项三臂、开放标签的随机对照研究</a:t>
            </a:r>
            <a:r>
              <a:rPr lang="zh-CN" altLang="en-US" sz="1600" baseline="300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600" baseline="300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600" baseline="300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600" baseline="30000" dirty="0"/>
          </a:p>
        </p:txBody>
      </p:sp>
      <p:sp>
        <p:nvSpPr>
          <p:cNvPr id="16" name="文本框 15"/>
          <p:cNvSpPr txBox="1"/>
          <p:nvPr/>
        </p:nvSpPr>
        <p:spPr>
          <a:xfrm>
            <a:off x="3863340" y="292100"/>
            <a:ext cx="5725160" cy="368300"/>
          </a:xfrm>
          <a:prstGeom prst="rect">
            <a:avLst/>
          </a:prstGeom>
          <a:noFill/>
        </p:spPr>
        <p:txBody>
          <a:bodyPr wrap="square">
            <a:spAutoFit/>
          </a:bodyPr>
          <a:p>
            <a:r>
              <a:rPr lang="zh-CN" altLang="en-US" b="1" dirty="0">
                <a:solidFill>
                  <a:schemeClr val="accent1">
                    <a:lumMod val="75000"/>
                  </a:schemeClr>
                </a:solidFill>
              </a:rPr>
              <a:t>醋酸钙口服溶液降磷效果明确，其耐受性和依从性更好</a:t>
            </a:r>
            <a:endParaRPr lang="zh-CN" altLang="en-US" b="1" dirty="0">
              <a:solidFill>
                <a:schemeClr val="accent1">
                  <a:lumMod val="75000"/>
                </a:schemeClr>
              </a:solidFill>
            </a:endParaRPr>
          </a:p>
        </p:txBody>
      </p:sp>
      <p:sp>
        <p:nvSpPr>
          <p:cNvPr id="17" name="文本框 16"/>
          <p:cNvSpPr txBox="1"/>
          <p:nvPr/>
        </p:nvSpPr>
        <p:spPr>
          <a:xfrm>
            <a:off x="765810" y="5774055"/>
            <a:ext cx="10538460" cy="604520"/>
          </a:xfrm>
          <a:prstGeom prst="rect">
            <a:avLst/>
          </a:prstGeom>
          <a:noFill/>
        </p:spPr>
        <p:txBody>
          <a:bodyPr wrap="square">
            <a:noAutofit/>
          </a:bodyPr>
          <a:p>
            <a:r>
              <a:rPr lang="zh-CN" altLang="en-US" sz="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8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bg1">
                    <a:lumMod val="65000"/>
                  </a:schemeClr>
                </a:solidFill>
              </a:rPr>
              <a:t>J.A. Diaz-</a:t>
            </a:r>
            <a:r>
              <a:rPr lang="en-US" altLang="zh-CN" sz="800" dirty="0" err="1">
                <a:solidFill>
                  <a:schemeClr val="bg1">
                    <a:lumMod val="65000"/>
                  </a:schemeClr>
                </a:solidFill>
              </a:rPr>
              <a:t>Buxo</a:t>
            </a:r>
            <a:r>
              <a:rPr lang="en-US" altLang="zh-CN" sz="800" dirty="0">
                <a:solidFill>
                  <a:schemeClr val="bg1">
                    <a:lumMod val="65000"/>
                  </a:schemeClr>
                </a:solidFill>
              </a:rPr>
              <a:t> et al. A randomized, controlled, three-arm, open-label, cross-over bioequivalence study comparing calcium acetate oral solution and calcium acetate gelcaps in healthy volunteers. The Journal of Applied Research. 2012;12(2):98-107.</a:t>
            </a:r>
            <a:endParaRPr lang="en-US" altLang="zh-CN" sz="800" dirty="0">
              <a:solidFill>
                <a:schemeClr val="bg1">
                  <a:lumMod val="65000"/>
                </a:schemeClr>
              </a:solidFill>
            </a:endParaRPr>
          </a:p>
          <a:p>
            <a:r>
              <a:rPr lang="zh-CN" altLang="en-US" sz="8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8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]醋酸钙口服溶液上市许可申请资料</a:t>
            </a:r>
            <a:r>
              <a:rPr lang="en-US" altLang="zh-CN" sz="80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1.3.1.2</a:t>
            </a:r>
            <a:endPar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7"/>
          <a:stretch>
            <a:fillRect/>
          </a:stretch>
        </p:blipFill>
        <p:spPr>
          <a:xfrm>
            <a:off x="758825" y="2260600"/>
            <a:ext cx="5440045" cy="1928495"/>
          </a:xfrm>
          <a:prstGeom prst="rect">
            <a:avLst/>
          </a:prstGeom>
        </p:spPr>
      </p:pic>
      <p:pic>
        <p:nvPicPr>
          <p:cNvPr id="8" name="图片 7"/>
          <p:cNvPicPr>
            <a:picLocks noChangeAspect="1"/>
          </p:cNvPicPr>
          <p:nvPr/>
        </p:nvPicPr>
        <p:blipFill>
          <a:blip r:embed="rId8"/>
          <a:stretch>
            <a:fillRect/>
          </a:stretch>
        </p:blipFill>
        <p:spPr>
          <a:xfrm>
            <a:off x="6323330" y="2306320"/>
            <a:ext cx="5262245" cy="20434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2"/>
          <a:stretch>
            <a:fillRect/>
          </a:stretch>
        </p:blipFill>
        <p:spPr>
          <a:xfrm>
            <a:off x="3810" y="0"/>
            <a:ext cx="12190095" cy="6857365"/>
          </a:xfrm>
          <a:prstGeom prst="rect">
            <a:avLst/>
          </a:prstGeom>
        </p:spPr>
      </p:pic>
      <p:sp>
        <p:nvSpPr>
          <p:cNvPr id="9" name="矩形: 圆顶角 8"/>
          <p:cNvSpPr/>
          <p:nvPr>
            <p:custDataLst>
              <p:tags r:id="rId3"/>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4"/>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03 </a:t>
            </a:r>
            <a:r>
              <a:rPr lang="zh-CN" altLang="en-US" sz="2400" b="1" spc="160">
                <a:latin typeface="微软雅黑" panose="020B0503020204020204" charset="-122"/>
                <a:ea typeface="微软雅黑" panose="020B0503020204020204" charset="-122"/>
                <a:sym typeface="HarmonyOS Sans SC Black" panose="00000A00000000000000" pitchFamily="2" charset="-122"/>
              </a:rPr>
              <a:t>有效性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5"/>
            </p:custDataLst>
          </p:nvPr>
        </p:nvGrpSpPr>
        <p:grpSpPr>
          <a:xfrm>
            <a:off x="3129974" y="45486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6"/>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7"/>
          <a:stretch>
            <a:fillRect/>
          </a:stretch>
        </p:blipFill>
        <p:spPr>
          <a:xfrm>
            <a:off x="10259695" y="206375"/>
            <a:ext cx="1786890" cy="605155"/>
          </a:xfrm>
          <a:prstGeom prst="rect">
            <a:avLst/>
          </a:prstGeom>
        </p:spPr>
      </p:pic>
      <p:sp>
        <p:nvSpPr>
          <p:cNvPr id="21" name="对角圆角矩形 20"/>
          <p:cNvSpPr/>
          <p:nvPr>
            <p:custDataLst>
              <p:tags r:id="rId8"/>
            </p:custDataLst>
          </p:nvPr>
        </p:nvSpPr>
        <p:spPr>
          <a:xfrm>
            <a:off x="874395" y="4077970"/>
            <a:ext cx="5278120" cy="1847215"/>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sp>
        <p:nvSpPr>
          <p:cNvPr id="2" name="文本框 1"/>
          <p:cNvSpPr txBox="1"/>
          <p:nvPr/>
        </p:nvSpPr>
        <p:spPr>
          <a:xfrm>
            <a:off x="3749040" y="204470"/>
            <a:ext cx="5524500" cy="645160"/>
          </a:xfrm>
          <a:prstGeom prst="rect">
            <a:avLst/>
          </a:prstGeom>
          <a:noFill/>
        </p:spPr>
        <p:txBody>
          <a:bodyPr wrap="square">
            <a:spAutoFit/>
          </a:bodyPr>
          <a:p>
            <a:r>
              <a:rPr lang="zh-CN" altLang="en-US" b="1" dirty="0">
                <a:solidFill>
                  <a:schemeClr val="accent1">
                    <a:lumMod val="75000"/>
                  </a:schemeClr>
                </a:solidFill>
              </a:rPr>
              <a:t>醋酸钙与碳酸镧相比较，更具经济</a:t>
            </a:r>
            <a:r>
              <a:rPr lang="zh-CN" altLang="en-US" b="1" dirty="0">
                <a:solidFill>
                  <a:schemeClr val="accent1">
                    <a:lumMod val="75000"/>
                  </a:schemeClr>
                </a:solidFill>
              </a:rPr>
              <a:t>性，不良反应</a:t>
            </a:r>
            <a:r>
              <a:rPr lang="zh-CN" altLang="en-US" b="1" dirty="0">
                <a:solidFill>
                  <a:schemeClr val="accent1">
                    <a:lumMod val="75000"/>
                  </a:schemeClr>
                </a:solidFill>
              </a:rPr>
              <a:t>更少，且未出现血管钙化</a:t>
            </a:r>
            <a:endParaRPr lang="zh-CN" altLang="en-US" b="1" dirty="0">
              <a:solidFill>
                <a:schemeClr val="accent1">
                  <a:lumMod val="75000"/>
                </a:schemeClr>
              </a:solidFill>
            </a:endParaRPr>
          </a:p>
        </p:txBody>
      </p:sp>
      <p:graphicFrame>
        <p:nvGraphicFramePr>
          <p:cNvPr id="8" name="图表 7"/>
          <p:cNvGraphicFramePr/>
          <p:nvPr/>
        </p:nvGraphicFramePr>
        <p:xfrm>
          <a:off x="6621145" y="1120140"/>
          <a:ext cx="4780915" cy="2697480"/>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874395" y="4213860"/>
            <a:ext cx="5224780" cy="1476375"/>
          </a:xfrm>
          <a:prstGeom prst="rect">
            <a:avLst/>
          </a:prstGeom>
          <a:noFill/>
        </p:spPr>
        <p:txBody>
          <a:bodyPr wrap="square" rtlCol="0" anchor="t">
            <a:spAutoFit/>
          </a:bodyPr>
          <a:p>
            <a:pPr indent="0" fontAlgn="auto">
              <a:lnSpc>
                <a:spcPct val="150000"/>
              </a:lnSpc>
            </a:pPr>
            <a:r>
              <a:rPr lang="en-US" altLang="zh-CN" sz="1200" dirty="0">
                <a:latin typeface="微软雅黑" panose="020B0503020204020204" charset="-122"/>
                <a:ea typeface="微软雅黑" panose="020B0503020204020204" charset="-122"/>
                <a:cs typeface="微软雅黑" panose="020B0503020204020204" charset="-122"/>
                <a:sym typeface="+mn-ea"/>
              </a:rPr>
              <a:t>2020</a:t>
            </a:r>
            <a:r>
              <a:rPr lang="zh-CN" altLang="en-US" sz="1200" dirty="0">
                <a:latin typeface="微软雅黑" panose="020B0503020204020204" charset="-122"/>
                <a:ea typeface="微软雅黑" panose="020B0503020204020204" charset="-122"/>
                <a:cs typeface="微软雅黑" panose="020B0503020204020204" charset="-122"/>
                <a:sym typeface="+mn-ea"/>
              </a:rPr>
              <a:t>年陈雷、姜秋岩在国内期刊</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临床肾病学杂志</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发表了一项题为“碳酸镧与醋酸钙在血液透析患者中降低血磷的疗效比较</a:t>
            </a:r>
            <a:r>
              <a:rPr lang="en-US" altLang="zh-CN" sz="1200" baseline="300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[1] </a:t>
            </a:r>
            <a:r>
              <a:rPr lang="zh-CN" altLang="en-US" sz="1200" dirty="0">
                <a:latin typeface="微软雅黑" panose="020B0503020204020204" charset="-122"/>
                <a:ea typeface="微软雅黑" panose="020B0503020204020204" charset="-122"/>
                <a:cs typeface="微软雅黑" panose="020B0503020204020204" charset="-122"/>
                <a:sym typeface="+mn-ea"/>
              </a:rPr>
              <a:t>”的研究，醋酸钙（平均</a:t>
            </a:r>
            <a:r>
              <a:rPr lang="en-US" altLang="zh-CN" sz="1200" dirty="0">
                <a:latin typeface="微软雅黑" panose="020B0503020204020204" charset="-122"/>
                <a:ea typeface="微软雅黑" panose="020B0503020204020204" charset="-122"/>
                <a:cs typeface="微软雅黑" panose="020B0503020204020204" charset="-122"/>
                <a:sym typeface="+mn-ea"/>
              </a:rPr>
              <a:t>5</a:t>
            </a:r>
            <a:r>
              <a:rPr lang="zh-CN" altLang="en-US" sz="1200" dirty="0">
                <a:latin typeface="微软雅黑" panose="020B0503020204020204" charset="-122"/>
                <a:ea typeface="微软雅黑" panose="020B0503020204020204" charset="-122"/>
                <a:cs typeface="微软雅黑" panose="020B0503020204020204" charset="-122"/>
                <a:sym typeface="+mn-ea"/>
              </a:rPr>
              <a:t>片</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日）与碳酸镧（平均</a:t>
            </a:r>
            <a:r>
              <a:rPr lang="en-US" altLang="zh-CN" sz="1200" dirty="0">
                <a:latin typeface="微软雅黑" panose="020B0503020204020204" charset="-122"/>
                <a:ea typeface="微软雅黑" panose="020B0503020204020204" charset="-122"/>
                <a:cs typeface="微软雅黑" panose="020B0503020204020204" charset="-122"/>
                <a:sym typeface="+mn-ea"/>
              </a:rPr>
              <a:t>3</a:t>
            </a:r>
            <a:r>
              <a:rPr lang="zh-CN" altLang="en-US" sz="1200" dirty="0">
                <a:latin typeface="微软雅黑" panose="020B0503020204020204" charset="-122"/>
                <a:ea typeface="微软雅黑" panose="020B0503020204020204" charset="-122"/>
                <a:cs typeface="微软雅黑" panose="020B0503020204020204" charset="-122"/>
                <a:sym typeface="+mn-ea"/>
              </a:rPr>
              <a:t>片</a:t>
            </a:r>
            <a:r>
              <a:rPr lang="en-US" altLang="zh-CN" sz="1200" dirty="0">
                <a:latin typeface="微软雅黑" panose="020B0503020204020204" charset="-122"/>
                <a:ea typeface="微软雅黑" panose="020B0503020204020204" charset="-122"/>
                <a:cs typeface="微软雅黑" panose="020B0503020204020204" charset="-122"/>
                <a:sym typeface="+mn-ea"/>
              </a:rPr>
              <a:t>/</a:t>
            </a:r>
            <a:r>
              <a:rPr lang="zh-CN" altLang="en-US" sz="1200" dirty="0">
                <a:latin typeface="微软雅黑" panose="020B0503020204020204" charset="-122"/>
                <a:ea typeface="微软雅黑" panose="020B0503020204020204" charset="-122"/>
                <a:cs typeface="微软雅黑" panose="020B0503020204020204" charset="-122"/>
                <a:sym typeface="+mn-ea"/>
              </a:rPr>
              <a:t>日）相比，</a:t>
            </a:r>
            <a:r>
              <a:rPr lang="zh-CN" altLang="en-US"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胃肠道不良反应更少，并且未出现血管钙化，在严格限磷饮食及使用低钙透析液的情况下，醋酸钙未增加ＨＤ患者发生高钙血症的风险。</a:t>
            </a:r>
            <a:endParaRPr lang="zh-CN" altLang="en-US"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对角圆角矩形 16"/>
          <p:cNvSpPr/>
          <p:nvPr>
            <p:custDataLst>
              <p:tags r:id="rId9"/>
            </p:custDataLst>
          </p:nvPr>
        </p:nvSpPr>
        <p:spPr>
          <a:xfrm>
            <a:off x="6621145" y="4048760"/>
            <a:ext cx="4864100" cy="1790700"/>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sp>
        <p:nvSpPr>
          <p:cNvPr id="6" name="文本框 5"/>
          <p:cNvSpPr txBox="1"/>
          <p:nvPr/>
        </p:nvSpPr>
        <p:spPr>
          <a:xfrm>
            <a:off x="761365" y="6002020"/>
            <a:ext cx="10826115" cy="460375"/>
          </a:xfrm>
          <a:prstGeom prst="rect">
            <a:avLst/>
          </a:prstGeom>
          <a:noFill/>
        </p:spPr>
        <p:txBody>
          <a:bodyPr wrap="square">
            <a:spAutoFit/>
          </a:bodyPr>
          <a:p>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[1] </a:t>
            </a:r>
            <a:r>
              <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陈雷</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a:t>
            </a:r>
            <a:r>
              <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姜秋岩</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a:t>
            </a:r>
            <a:r>
              <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碳酸镧与醋酸钙在血液透析患者中降低血磷的疗效比较</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[J].</a:t>
            </a:r>
            <a:r>
              <a:rPr lang="zh-CN" altLang="en-US"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临床肾脏病杂志</a:t>
            </a:r>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 2020, 20(2):5.</a:t>
            </a:r>
            <a:endPar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a:p>
            <a:r>
              <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rPr>
              <a:t>[2] Goto S, Komaba H. Moriwaki K，et al. Clinical efficacy and cost- ffectiveness of lanthanum carbonate as second line thera-py in hemodialysis patients in Japan[J]. ClinJ Am Soe Neph-rol, 2011, 6(6): 1375-1384. DOI: 10. 2215/CJN. 08841010.</a:t>
            </a:r>
            <a:endParaRPr lang="en-US" altLang="zh-CN" sz="800" dirty="0">
              <a:solidFill>
                <a:schemeClr val="bg1">
                  <a:lumMod val="65000"/>
                </a:schemeClr>
              </a:solidFill>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nvPicPr>
        <p:blipFill>
          <a:blip r:embed="rId10"/>
          <a:stretch>
            <a:fillRect/>
          </a:stretch>
        </p:blipFill>
        <p:spPr>
          <a:xfrm>
            <a:off x="874395" y="1291590"/>
            <a:ext cx="5323840" cy="2578100"/>
          </a:xfrm>
          <a:prstGeom prst="rect">
            <a:avLst/>
          </a:prstGeom>
        </p:spPr>
      </p:pic>
      <p:sp>
        <p:nvSpPr>
          <p:cNvPr id="3" name="文本框 2"/>
          <p:cNvSpPr txBox="1"/>
          <p:nvPr/>
        </p:nvSpPr>
        <p:spPr>
          <a:xfrm>
            <a:off x="6703695" y="4231640"/>
            <a:ext cx="4780915" cy="1124585"/>
          </a:xfrm>
          <a:prstGeom prst="rect">
            <a:avLst/>
          </a:prstGeom>
        </p:spPr>
        <p:txBody>
          <a:bodyPr wrap="square">
            <a:spAutoFit/>
          </a:bodyPr>
          <a:p>
            <a:pPr>
              <a:lnSpc>
                <a:spcPct val="140000"/>
              </a:lnSpc>
            </a:pPr>
            <a:r>
              <a:rPr lang="zh-CN" altLang="en-US" sz="1200">
                <a:solidFill>
                  <a:srgbClr val="000000"/>
                </a:solidFill>
              </a:rPr>
              <a:t>从卫生经济学角度看</a:t>
            </a:r>
            <a:r>
              <a:rPr lang="zh-CN" altLang="en-US" sz="1200">
                <a:solidFill>
                  <a:srgbClr val="000000"/>
                </a:solidFill>
                <a:latin typeface="DY88"/>
                <a:ea typeface="DY88"/>
              </a:rPr>
              <a:t>，</a:t>
            </a:r>
            <a:r>
              <a:rPr lang="zh-CN" altLang="en-US" sz="1200">
                <a:solidFill>
                  <a:srgbClr val="000000"/>
                </a:solidFill>
              </a:rPr>
              <a:t>醋酸钙及碳酸镧均能有效降低血磷，更适用于血磷水平较低或饮食控制较佳的患者</a:t>
            </a:r>
            <a:r>
              <a:rPr lang="zh-CN" altLang="en-US" sz="1200">
                <a:solidFill>
                  <a:srgbClr val="000000"/>
                </a:solidFill>
                <a:latin typeface="DY88"/>
                <a:ea typeface="DY88"/>
              </a:rPr>
              <a:t>，</a:t>
            </a:r>
            <a:r>
              <a:rPr lang="zh-CN" altLang="en-US" sz="1200">
                <a:solidFill>
                  <a:srgbClr val="000000"/>
                </a:solidFill>
              </a:rPr>
              <a:t>碳酸镧更适用于严重高磷血症患者。自日本的卫生经济学研究也提示</a:t>
            </a:r>
            <a:r>
              <a:rPr lang="zh-CN" altLang="en-US" sz="1200" b="1">
                <a:solidFill>
                  <a:schemeClr val="accent1">
                    <a:lumMod val="75000"/>
                  </a:schemeClr>
                </a:solidFill>
              </a:rPr>
              <a:t>碳酸镧更适合高磷血症的二线选择</a:t>
            </a:r>
            <a:r>
              <a:rPr lang="en-US" altLang="zh-CN" sz="1200" baseline="30000" dirty="0">
                <a:solidFill>
                  <a:schemeClr val="bg1">
                    <a:lumMod val="65000"/>
                  </a:schemeClr>
                </a:solidFill>
                <a:latin typeface="微软雅黑" panose="020B0503020204020204" charset="-122"/>
                <a:ea typeface="微软雅黑" panose="020B0503020204020204" charset="-122"/>
                <a:cs typeface="微软雅黑" panose="020B0503020204020204" charset="-122"/>
                <a:sym typeface="+mn-ea"/>
              </a:rPr>
              <a:t>[2] </a:t>
            </a:r>
            <a:r>
              <a:rPr lang="zh-CN" altLang="en-US" sz="1200" b="1">
                <a:solidFill>
                  <a:schemeClr val="accent1">
                    <a:lumMod val="75000"/>
                  </a:schemeClr>
                </a:solidFill>
              </a:rPr>
              <a:t>。</a:t>
            </a:r>
            <a:endParaRPr lang="zh-CN" altLang="en-US" sz="1200" b="1">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3810" y="0"/>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03 </a:t>
            </a:r>
            <a:r>
              <a:rPr lang="zh-CN" altLang="en-US" sz="2400" b="1" spc="160">
                <a:latin typeface="微软雅黑" panose="020B0503020204020204" charset="-122"/>
                <a:ea typeface="微软雅黑" panose="020B0503020204020204" charset="-122"/>
                <a:sym typeface="HarmonyOS Sans SC Black" panose="00000A00000000000000" pitchFamily="2" charset="-122"/>
              </a:rPr>
              <a:t>有效性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221414" y="50058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graphicFrame>
        <p:nvGraphicFramePr>
          <p:cNvPr id="2" name="表格 1"/>
          <p:cNvGraphicFramePr/>
          <p:nvPr>
            <p:custDataLst>
              <p:tags r:id="rId7"/>
            </p:custDataLst>
          </p:nvPr>
        </p:nvGraphicFramePr>
        <p:xfrm>
          <a:off x="576580" y="1075690"/>
          <a:ext cx="11125200" cy="4861560"/>
        </p:xfrm>
        <a:graphic>
          <a:graphicData uri="http://schemas.openxmlformats.org/drawingml/2006/table">
            <a:tbl>
              <a:tblPr firstRow="1" bandRow="1">
                <a:tableStyleId>{B870D84C-EF31-4E5A-AC50-0331583BA98F}</a:tableStyleId>
              </a:tblPr>
              <a:tblGrid>
                <a:gridCol w="904875"/>
                <a:gridCol w="3307080"/>
                <a:gridCol w="2540635"/>
                <a:gridCol w="4372610"/>
              </a:tblGrid>
              <a:tr h="478155">
                <a:tc>
                  <a:txBody>
                    <a:bodyPr/>
                    <a:p>
                      <a:pPr algn="ctr">
                        <a:buNone/>
                      </a:pPr>
                      <a:r>
                        <a:rPr lang="zh-CN" altLang="en-US" sz="1400" b="1">
                          <a:solidFill>
                            <a:schemeClr val="bg1"/>
                          </a:solidFill>
                          <a:latin typeface="微软雅黑" panose="020B0503020204020204" charset="-122"/>
                          <a:ea typeface="微软雅黑" panose="020B0503020204020204" charset="-122"/>
                        </a:rPr>
                        <a:t>年份</a:t>
                      </a:r>
                      <a:endParaRPr lang="zh-CN" altLang="en-US" sz="1400" b="1">
                        <a:solidFill>
                          <a:schemeClr val="bg1"/>
                        </a:solidFill>
                        <a:latin typeface="微软雅黑" panose="020B0503020204020204" charset="-122"/>
                        <a:ea typeface="微软雅黑" panose="020B0503020204020204" charset="-122"/>
                      </a:endParaRPr>
                    </a:p>
                  </a:txBody>
                  <a:tcPr anchor="ctr" anchorCtr="0">
                    <a:solidFill>
                      <a:srgbClr val="0070C0"/>
                    </a:solidFill>
                  </a:tcPr>
                </a:tc>
                <a:tc>
                  <a:txBody>
                    <a:bodyPr/>
                    <a:p>
                      <a:pPr algn="ctr">
                        <a:buNone/>
                      </a:pP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指南</a:t>
                      </a:r>
                      <a:r>
                        <a:rPr lang="en-US" altLang="zh-CN" sz="1400" b="1">
                          <a:solidFill>
                            <a:schemeClr val="bg1"/>
                          </a:solidFill>
                          <a:latin typeface="微软雅黑" panose="020B0503020204020204" charset="-122"/>
                          <a:ea typeface="微软雅黑" panose="020B0503020204020204" charset="-122"/>
                          <a:cs typeface="微软雅黑" panose="020B0503020204020204" charset="-122"/>
                        </a:rPr>
                        <a:t>/</a:t>
                      </a:r>
                      <a:r>
                        <a:rPr lang="zh-CN" altLang="en-US" sz="1400" b="1">
                          <a:solidFill>
                            <a:schemeClr val="bg1"/>
                          </a:solidFill>
                          <a:latin typeface="微软雅黑" panose="020B0503020204020204" charset="-122"/>
                          <a:ea typeface="微软雅黑" panose="020B0503020204020204" charset="-122"/>
                          <a:cs typeface="微软雅黑" panose="020B0503020204020204" charset="-122"/>
                        </a:rPr>
                        <a:t>专家共识</a:t>
                      </a:r>
                      <a:endParaRPr lang="zh-CN" altLang="en-US" sz="1400" b="1">
                        <a:solidFill>
                          <a:schemeClr val="bg1"/>
                        </a:solidFill>
                        <a:latin typeface="微软雅黑" panose="020B0503020204020204" charset="-122"/>
                        <a:ea typeface="微软雅黑" panose="020B0503020204020204" charset="-122"/>
                        <a:cs typeface="微软雅黑" panose="020B0503020204020204" charset="-122"/>
                      </a:endParaRPr>
                    </a:p>
                  </a:txBody>
                  <a:tcPr anchor="ctr" anchorCtr="0">
                    <a:solidFill>
                      <a:srgbClr val="0070C0"/>
                    </a:solidFill>
                  </a:tcPr>
                </a:tc>
                <a:tc>
                  <a:txBody>
                    <a:bodyPr/>
                    <a:p>
                      <a:pPr algn="ctr">
                        <a:buNone/>
                      </a:pPr>
                      <a:r>
                        <a:rPr lang="zh-CN" altLang="en-US" sz="1400" b="1">
                          <a:solidFill>
                            <a:schemeClr val="bg1"/>
                          </a:solidFill>
                          <a:latin typeface="微软雅黑" panose="020B0503020204020204" charset="-122"/>
                          <a:ea typeface="微软雅黑" panose="020B0503020204020204" charset="-122"/>
                        </a:rPr>
                        <a:t>发表单位</a:t>
                      </a:r>
                      <a:endParaRPr lang="zh-CN" altLang="en-US" sz="1400" b="1">
                        <a:solidFill>
                          <a:schemeClr val="bg1"/>
                        </a:solidFill>
                        <a:latin typeface="微软雅黑" panose="020B0503020204020204" charset="-122"/>
                        <a:ea typeface="微软雅黑" panose="020B0503020204020204" charset="-122"/>
                      </a:endParaRPr>
                    </a:p>
                  </a:txBody>
                  <a:tcPr anchor="ctr" anchorCtr="0">
                    <a:solidFill>
                      <a:srgbClr val="0070C0"/>
                    </a:solidFill>
                  </a:tcPr>
                </a:tc>
                <a:tc>
                  <a:txBody>
                    <a:bodyPr/>
                    <a:p>
                      <a:pPr algn="ctr">
                        <a:buNone/>
                      </a:pPr>
                      <a:r>
                        <a:rPr lang="zh-CN" altLang="en-US" sz="1400" b="1">
                          <a:solidFill>
                            <a:schemeClr val="bg1"/>
                          </a:solidFill>
                          <a:latin typeface="微软雅黑" panose="020B0503020204020204" charset="-122"/>
                          <a:ea typeface="微软雅黑" panose="020B0503020204020204" charset="-122"/>
                        </a:rPr>
                        <a:t>推荐内容</a:t>
                      </a:r>
                      <a:endParaRPr lang="zh-CN" altLang="en-US" sz="1400" b="1">
                        <a:solidFill>
                          <a:schemeClr val="bg1"/>
                        </a:solidFill>
                        <a:latin typeface="微软雅黑" panose="020B0503020204020204" charset="-122"/>
                        <a:ea typeface="微软雅黑" panose="020B0503020204020204" charset="-122"/>
                      </a:endParaRPr>
                    </a:p>
                  </a:txBody>
                  <a:tcPr anchor="ctr" anchorCtr="0">
                    <a:solidFill>
                      <a:srgbClr val="0070C0"/>
                    </a:solidFill>
                  </a:tcPr>
                </a:tc>
              </a:tr>
              <a:tr h="645795">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2021</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lnSpc>
                          <a:spcPct val="80000"/>
                        </a:lnSpc>
                        <a:buClrTx/>
                        <a:buSzTx/>
                        <a:buFontTx/>
                        <a:buNone/>
                      </a:pPr>
                      <a:r>
                        <a:rPr lang="zh-CN" altLang="en-US" sz="800" dirty="0">
                          <a:latin typeface="微软雅黑" panose="020B0503020204020204" charset="-122"/>
                          <a:ea typeface="微软雅黑" panose="020B0503020204020204" charset="-122"/>
                          <a:cs typeface="微软雅黑" panose="020B0503020204020204" charset="-122"/>
                          <a:sym typeface="+mn-ea"/>
                        </a:rPr>
                        <a:t>Chronic kidney disease: assessment and management</a:t>
                      </a:r>
                      <a:endParaRPr lang="zh-CN" altLang="en-US" sz="800" dirty="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80000"/>
                        </a:lnSpc>
                        <a:buClrTx/>
                        <a:buSzTx/>
                        <a:buFontTx/>
                        <a:buNone/>
                      </a:pPr>
                      <a:endParaRPr lang="zh-CN" altLang="en-US" sz="1200" dirty="0">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80000"/>
                        </a:lnSpc>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慢性肾脏病的评估和管理指南</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buClrTx/>
                        <a:buSzTx/>
                        <a:buFontTx/>
                        <a:buNone/>
                      </a:pPr>
                      <a:r>
                        <a:rPr lang="zh-CN" altLang="en-US" sz="1200" dirty="0">
                          <a:latin typeface="微软雅黑" panose="020B0503020204020204" charset="-122"/>
                          <a:ea typeface="微软雅黑" panose="020B0503020204020204" charset="-122"/>
                          <a:cs typeface="微软雅黑" panose="020B0503020204020204" charset="-122"/>
                          <a:sym typeface="+mn-ea"/>
                        </a:rPr>
                        <a:t>英国国家卫生与临床优化研究所 </a:t>
                      </a: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l" fontAlgn="auto">
                        <a:lnSpc>
                          <a:spcPct val="100000"/>
                        </a:lnSpc>
                        <a:spcBef>
                          <a:spcPts val="1000"/>
                        </a:spcBef>
                        <a:buClrTx/>
                        <a:buSzTx/>
                        <a:buFontTx/>
                        <a:buNone/>
                      </a:pPr>
                      <a:r>
                        <a:rPr lang="zh-CN" altLang="en-US" sz="1200" dirty="0">
                          <a:latin typeface="微软雅黑" panose="020B0503020204020204" charset="-122"/>
                          <a:ea typeface="微软雅黑" panose="020B0503020204020204" charset="-122"/>
                          <a:sym typeface="+mn-ea"/>
                        </a:rPr>
                        <a:t>高磷血症</a:t>
                      </a:r>
                      <a:r>
                        <a:rPr lang="zh-CN" altLang="en-US" sz="1200" b="1" dirty="0">
                          <a:solidFill>
                            <a:schemeClr val="accent1">
                              <a:lumMod val="75000"/>
                            </a:schemeClr>
                          </a:solidFill>
                          <a:latin typeface="微软雅黑" panose="020B0503020204020204" charset="-122"/>
                          <a:ea typeface="微软雅黑" panose="020B0503020204020204" charset="-122"/>
                          <a:sym typeface="+mn-ea"/>
                        </a:rPr>
                        <a:t>初始磷结合剂可选择醋酸钙</a:t>
                      </a:r>
                      <a:r>
                        <a:rPr lang="zh-CN" altLang="en-US" sz="1200" dirty="0">
                          <a:latin typeface="微软雅黑" panose="020B0503020204020204" charset="-122"/>
                          <a:ea typeface="微软雅黑" panose="020B0503020204020204" charset="-122"/>
                          <a:sym typeface="+mn-ea"/>
                        </a:rPr>
                        <a:t>，并指出</a:t>
                      </a:r>
                      <a:r>
                        <a:rPr lang="zh-CN" altLang="en-US" sz="1200" b="1" dirty="0">
                          <a:solidFill>
                            <a:schemeClr val="accent1">
                              <a:lumMod val="75000"/>
                            </a:schemeClr>
                          </a:solidFill>
                          <a:latin typeface="微软雅黑" panose="020B0503020204020204" charset="-122"/>
                          <a:ea typeface="微软雅黑" panose="020B0503020204020204" charset="-122"/>
                          <a:sym typeface="+mn-ea"/>
                        </a:rPr>
                        <a:t>最具成本效益的治疗策略是从醋酸钙开始</a:t>
                      </a:r>
                      <a:r>
                        <a:rPr lang="zh-CN" altLang="en-US" sz="1200" dirty="0">
                          <a:latin typeface="微软雅黑" panose="020B0503020204020204" charset="-122"/>
                          <a:ea typeface="微软雅黑" panose="020B0503020204020204" charset="-122"/>
                          <a:sym typeface="+mn-ea"/>
                        </a:rPr>
                        <a:t>，因为</a:t>
                      </a:r>
                      <a:r>
                        <a:rPr lang="zh-CN" altLang="en-US" sz="1200" b="1" dirty="0">
                          <a:solidFill>
                            <a:schemeClr val="accent1">
                              <a:lumMod val="75000"/>
                            </a:schemeClr>
                          </a:solidFill>
                          <a:latin typeface="微软雅黑" panose="020B0503020204020204" charset="-122"/>
                          <a:ea typeface="微软雅黑" panose="020B0503020204020204" charset="-122"/>
                          <a:sym typeface="+mn-ea"/>
                        </a:rPr>
                        <a:t>醋酸钙作为一线治疗</a:t>
                      </a:r>
                      <a:r>
                        <a:rPr lang="zh-CN" altLang="en-US" sz="1200" dirty="0">
                          <a:latin typeface="微软雅黑" panose="020B0503020204020204" charset="-122"/>
                          <a:ea typeface="微软雅黑" panose="020B0503020204020204" charset="-122"/>
                          <a:sym typeface="+mn-ea"/>
                        </a:rPr>
                        <a:t>提供了利益、危害和成本的最佳平衡。</a:t>
                      </a:r>
                      <a:endParaRPr lang="zh-CN" altLang="en-US" sz="1200" b="1" dirty="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endParaRPr>
                    </a:p>
                  </a:txBody>
                  <a:tcPr anchor="ctr" anchorCtr="0"/>
                </a:tc>
              </a:tr>
              <a:tr h="643255">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2013</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lnSpc>
                          <a:spcPct val="100000"/>
                        </a:lnSpc>
                        <a:spcBef>
                          <a:spcPts val="1000"/>
                        </a:spcBef>
                        <a:buClrTx/>
                        <a:buSzTx/>
                        <a:buFontTx/>
                      </a:pPr>
                      <a:r>
                        <a:rPr lang="zh-CN" altLang="en-US" sz="800">
                          <a:latin typeface="微软雅黑" panose="020B0503020204020204" charset="-122"/>
                          <a:ea typeface="微软雅黑" panose="020B0503020204020204" charset="-122"/>
                          <a:cs typeface="微软雅黑" panose="020B0503020204020204" charset="-122"/>
                        </a:rPr>
                        <a:t>《</a:t>
                      </a:r>
                      <a:r>
                        <a:rPr lang="en-US" altLang="zh-CN" sz="800">
                          <a:latin typeface="微软雅黑" panose="020B0503020204020204" charset="-122"/>
                          <a:ea typeface="微软雅黑" panose="020B0503020204020204" charset="-122"/>
                          <a:cs typeface="微软雅黑" panose="020B0503020204020204" charset="-122"/>
                        </a:rPr>
                        <a:t>Hyperphosphataemia in chronic kidney disease (CG157)</a:t>
                      </a:r>
                      <a:r>
                        <a:rPr lang="zh-CN" altLang="en-US" sz="800">
                          <a:latin typeface="微软雅黑" panose="020B0503020204020204" charset="-122"/>
                          <a:ea typeface="微软雅黑" panose="020B0503020204020204" charset="-122"/>
                          <a:cs typeface="微软雅黑" panose="020B0503020204020204" charset="-122"/>
                        </a:rPr>
                        <a:t>》</a:t>
                      </a:r>
                      <a:endParaRPr lang="zh-CN" altLang="en-US" sz="800">
                        <a:latin typeface="微软雅黑" panose="020B0503020204020204" charset="-122"/>
                        <a:ea typeface="微软雅黑" panose="020B0503020204020204" charset="-122"/>
                        <a:cs typeface="微软雅黑" panose="020B0503020204020204" charset="-122"/>
                      </a:endParaRPr>
                    </a:p>
                    <a:p>
                      <a:pPr indent="0" algn="ctr" fontAlgn="auto">
                        <a:lnSpc>
                          <a:spcPct val="100000"/>
                        </a:lnSpc>
                        <a:spcBef>
                          <a:spcPts val="1000"/>
                        </a:spcBef>
                        <a:buClrTx/>
                        <a:buSzTx/>
                        <a:buFontTx/>
                      </a:pPr>
                      <a:r>
                        <a:rPr lang="en-US" altLang="zh-CN" sz="1200">
                          <a:latin typeface="微软雅黑" panose="020B0503020204020204" charset="-122"/>
                          <a:ea typeface="微软雅黑" panose="020B0503020204020204" charset="-122"/>
                          <a:cs typeface="微软雅黑" panose="020B0503020204020204" charset="-122"/>
                        </a:rPr>
                        <a:t>慢性肾病 (CKD) 高磷酸盐血症管理临床指南</a:t>
                      </a:r>
                      <a:endParaRPr lang="en-US" altLang="zh-CN"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buNone/>
                      </a:pPr>
                      <a:r>
                        <a:rPr lang="zh-CN" altLang="en-US" sz="1200">
                          <a:latin typeface="微软雅黑" panose="020B0503020204020204" charset="-122"/>
                          <a:ea typeface="微软雅黑" panose="020B0503020204020204" charset="-122"/>
                          <a:cs typeface="微软雅黑" panose="020B0503020204020204" charset="-122"/>
                        </a:rPr>
                        <a:t>英国国家卫生与临床优化研究所 </a:t>
                      </a:r>
                      <a:endParaRPr lang="zh-CN" altLang="en-US" sz="1200">
                        <a:latin typeface="微软雅黑" panose="020B0503020204020204" charset="-122"/>
                        <a:ea typeface="微软雅黑" panose="020B0503020204020204" charset="-122"/>
                        <a:cs typeface="微软雅黑" panose="020B0503020204020204" charset="-122"/>
                      </a:endParaRPr>
                    </a:p>
                    <a:p>
                      <a:pPr indent="0" algn="ctr" fontAlgn="auto">
                        <a:buNone/>
                      </a:pPr>
                      <a:r>
                        <a:rPr lang="en-US" altLang="zh-CN" sz="1200" dirty="0">
                          <a:latin typeface="微软雅黑" panose="020B0503020204020204" charset="-122"/>
                          <a:ea typeface="微软雅黑" panose="020B0503020204020204" charset="-122"/>
                          <a:cs typeface="微软雅黑" panose="020B0503020204020204" charset="-122"/>
                          <a:sym typeface="+mn-ea"/>
                        </a:rPr>
                        <a:t>(NICE)</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algn="l" fontAlgn="auto">
                        <a:lnSpc>
                          <a:spcPct val="100000"/>
                        </a:lnSpc>
                        <a:spcBef>
                          <a:spcPts val="1000"/>
                        </a:spcBef>
                        <a:buClrTx/>
                        <a:buSzTx/>
                        <a:buFontTx/>
                      </a:pPr>
                      <a:r>
                        <a:rPr lang="en-US" altLang="zh-CN" sz="1200">
                          <a:latin typeface="微软雅黑" panose="020B0503020204020204" charset="-122"/>
                          <a:ea typeface="微软雅黑" panose="020B0503020204020204" charset="-122"/>
                          <a:cs typeface="微软雅黑" panose="020B0503020204020204" charset="-122"/>
                        </a:rPr>
                        <a:t>对于成年人，除了饮食管理外，还应提供</a:t>
                      </a:r>
                      <a:r>
                        <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醋酸钙作为一线磷结合剂，以控制血清磷酸盐。</a:t>
                      </a:r>
                      <a:endPar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txBody>
                  <a:tcPr anchor="ctr" anchorCtr="0"/>
                </a:tc>
              </a:tr>
              <a:tr h="718820">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2019</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buClrTx/>
                        <a:buSzTx/>
                        <a:buFontTx/>
                        <a:buNone/>
                      </a:pPr>
                      <a:r>
                        <a:rPr lang="zh-CN" altLang="en-US" sz="1200">
                          <a:latin typeface="微软雅黑" panose="020B0503020204020204" charset="-122"/>
                          <a:ea typeface="微软雅黑" panose="020B0503020204020204" charset="-122"/>
                        </a:rPr>
                        <a:t>《</a:t>
                      </a:r>
                      <a:r>
                        <a:rPr lang="en-US" altLang="zh-CN" sz="1200">
                          <a:latin typeface="微软雅黑" panose="020B0503020204020204" charset="-122"/>
                          <a:ea typeface="微软雅黑" panose="020B0503020204020204" charset="-122"/>
                        </a:rPr>
                        <a:t>肾移植围手术期处理操作规范</a:t>
                      </a:r>
                      <a:r>
                        <a:rPr lang="zh-CN" altLang="en-US" sz="1200">
                          <a:latin typeface="微软雅黑" panose="020B0503020204020204" charset="-122"/>
                          <a:ea typeface="微软雅黑" panose="020B0503020204020204" charset="-122"/>
                        </a:rPr>
                        <a:t>》</a:t>
                      </a:r>
                      <a:endParaRPr lang="zh-CN" altLang="en-US" sz="1200">
                        <a:latin typeface="微软雅黑" panose="020B0503020204020204" charset="-122"/>
                        <a:ea typeface="微软雅黑" panose="020B0503020204020204" charset="-122"/>
                      </a:endParaRPr>
                    </a:p>
                  </a:txBody>
                  <a:tcPr anchor="ctr" anchorCtr="0"/>
                </a:tc>
                <a:tc>
                  <a:txBody>
                    <a:bodyPr/>
                    <a:p>
                      <a:pPr indent="0" algn="ctr" fontAlgn="auto">
                        <a:buClrTx/>
                        <a:buSzTx/>
                        <a:buFontTx/>
                        <a:buNone/>
                      </a:pPr>
                      <a:r>
                        <a:rPr lang="en-US" altLang="zh-CN" sz="1200">
                          <a:latin typeface="微软雅黑" panose="020B0503020204020204" charset="-122"/>
                          <a:ea typeface="微软雅黑" panose="020B0503020204020204" charset="-122"/>
                        </a:rPr>
                        <a:t>中华医学会器官移植学分会</a:t>
                      </a:r>
                      <a:endParaRPr lang="en-US" altLang="zh-CN" sz="1200">
                        <a:latin typeface="微软雅黑" panose="020B0503020204020204" charset="-122"/>
                        <a:ea typeface="微软雅黑" panose="020B0503020204020204" charset="-122"/>
                      </a:endParaRPr>
                    </a:p>
                  </a:txBody>
                  <a:tcPr anchor="ctr" anchorCtr="0"/>
                </a:tc>
                <a:tc>
                  <a:txBody>
                    <a:bodyPr/>
                    <a:p>
                      <a:pPr indent="0" algn="l" fontAlgn="auto">
                        <a:buClrTx/>
                        <a:buSzTx/>
                        <a:buFontTx/>
                        <a:buNone/>
                      </a:pPr>
                      <a:r>
                        <a:rPr lang="en-US" altLang="zh-CN" sz="1200">
                          <a:latin typeface="微软雅黑" panose="020B0503020204020204" charset="-122"/>
                          <a:ea typeface="微软雅黑" panose="020B0503020204020204" charset="-122"/>
                          <a:cs typeface="微软雅黑" panose="020B0503020204020204" charset="-122"/>
                        </a:rPr>
                        <a:t>低钙高磷血症:轻度低钙血症一般无需特殊处理， 如发生手足抽搐，可给予补钙治疗。高磷受者应限制磷的摄入，并给予氢氧化铝凝胶、</a:t>
                      </a:r>
                      <a:r>
                        <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醋酸钙等药物口服，促进磷排出肠道</a:t>
                      </a:r>
                      <a:r>
                        <a:rPr lang="en-US" altLang="zh-CN" sz="1200">
                          <a:latin typeface="微软雅黑" panose="020B0503020204020204" charset="-122"/>
                          <a:ea typeface="微软雅黑" panose="020B0503020204020204" charset="-122"/>
                          <a:cs typeface="微软雅黑" panose="020B0503020204020204" charset="-122"/>
                        </a:rPr>
                        <a:t>。</a:t>
                      </a:r>
                      <a:endParaRPr lang="en-US" altLang="zh-CN" sz="1200">
                        <a:latin typeface="微软雅黑" panose="020B0503020204020204" charset="-122"/>
                        <a:ea typeface="微软雅黑" panose="020B0503020204020204" charset="-122"/>
                        <a:cs typeface="微软雅黑" panose="020B0503020204020204" charset="-122"/>
                      </a:endParaRPr>
                    </a:p>
                  </a:txBody>
                  <a:tcPr anchor="ctr" anchorCtr="0"/>
                </a:tc>
              </a:tr>
              <a:tr h="827405">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2018</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buClrTx/>
                        <a:buSzTx/>
                        <a:buFontTx/>
                        <a:buNone/>
                      </a:pPr>
                      <a:r>
                        <a:rPr lang="zh-CN" altLang="en-US" sz="1200">
                          <a:latin typeface="微软雅黑" panose="020B0503020204020204" charset="-122"/>
                          <a:ea typeface="微软雅黑" panose="020B0503020204020204" charset="-122"/>
                        </a:rPr>
                        <a:t>《</a:t>
                      </a:r>
                      <a:r>
                        <a:rPr lang="en-US" altLang="zh-CN" sz="1200">
                          <a:latin typeface="微软雅黑" panose="020B0503020204020204" charset="-122"/>
                          <a:ea typeface="微软雅黑" panose="020B0503020204020204" charset="-122"/>
                        </a:rPr>
                        <a:t>老年慢性肾脏病诊治的中国专家共识</a:t>
                      </a:r>
                      <a:r>
                        <a:rPr lang="zh-CN" altLang="en-US" sz="1200">
                          <a:latin typeface="微软雅黑" panose="020B0503020204020204" charset="-122"/>
                          <a:ea typeface="微软雅黑" panose="020B0503020204020204" charset="-122"/>
                        </a:rPr>
                        <a:t>》</a:t>
                      </a:r>
                      <a:endParaRPr lang="zh-CN" altLang="en-US" sz="1200">
                        <a:latin typeface="微软雅黑" panose="020B0503020204020204" charset="-122"/>
                        <a:ea typeface="微软雅黑" panose="020B0503020204020204" charset="-122"/>
                      </a:endParaRPr>
                    </a:p>
                  </a:txBody>
                  <a:tcPr anchor="ctr" anchorCtr="0"/>
                </a:tc>
                <a:tc>
                  <a:txBody>
                    <a:bodyPr/>
                    <a:p>
                      <a:pPr indent="0" algn="ctr" fontAlgn="auto">
                        <a:buClrTx/>
                        <a:buSzTx/>
                        <a:buFontTx/>
                        <a:buNone/>
                      </a:pPr>
                      <a:r>
                        <a:rPr lang="zh-CN" altLang="en-US" sz="1200">
                          <a:latin typeface="微软雅黑" panose="020B0503020204020204" charset="-122"/>
                          <a:ea typeface="微软雅黑" panose="020B0503020204020204" charset="-122"/>
                        </a:rPr>
                        <a:t>中华医学会老年医学分会</a:t>
                      </a:r>
                      <a:endParaRPr lang="zh-CN" altLang="en-US" sz="1200">
                        <a:latin typeface="微软雅黑" panose="020B0503020204020204" charset="-122"/>
                        <a:ea typeface="微软雅黑" panose="020B0503020204020204" charset="-122"/>
                      </a:endParaRPr>
                    </a:p>
                  </a:txBody>
                  <a:tcPr anchor="ctr" anchorCtr="0"/>
                </a:tc>
                <a:tc>
                  <a:txBody>
                    <a:bodyPr/>
                    <a:p>
                      <a:pPr indent="0" algn="l" fontAlgn="auto">
                        <a:buClrTx/>
                        <a:buSzTx/>
                        <a:buFontTx/>
                        <a:buNone/>
                      </a:pPr>
                      <a:r>
                        <a:rPr lang="en-US" altLang="zh-CN" sz="1200">
                          <a:latin typeface="微软雅黑" panose="020B0503020204020204" charset="-122"/>
                          <a:ea typeface="微软雅黑" panose="020B0503020204020204" charset="-122"/>
                          <a:cs typeface="微软雅黑" panose="020B0503020204020204" charset="-122"/>
                        </a:rPr>
                        <a:t> 建议定期对老年CKD3~5期患者血清钙、磷及甲状旁腺激素(iPTH)共同评估,尤其要重视高磷血症的防治,限制饮食中磷的摄入目前临床上使用的磷结合剂,如碳酸钙、</a:t>
                      </a:r>
                      <a:r>
                        <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a:t>
                      </a:r>
                      <a:r>
                        <a:rPr lang="en-US" altLang="zh-CN" sz="1200">
                          <a:latin typeface="微软雅黑" panose="020B0503020204020204" charset="-122"/>
                          <a:ea typeface="微软雅黑" panose="020B0503020204020204" charset="-122"/>
                          <a:cs typeface="微软雅黑" panose="020B0503020204020204" charset="-122"/>
                        </a:rPr>
                        <a:t>、碳酸司维拉姆及碳酸镧等在老年CKD患者中均可使用。</a:t>
                      </a:r>
                      <a:endParaRPr lang="en-US" altLang="zh-CN" sz="1200">
                        <a:latin typeface="微软雅黑" panose="020B0503020204020204" charset="-122"/>
                        <a:ea typeface="微软雅黑" panose="020B0503020204020204" charset="-122"/>
                        <a:cs typeface="微软雅黑" panose="020B0503020204020204" charset="-122"/>
                      </a:endParaRPr>
                    </a:p>
                  </a:txBody>
                  <a:tcPr anchor="ctr" anchorCtr="0"/>
                </a:tc>
              </a:tr>
              <a:tr h="854075">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2024</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buClrTx/>
                        <a:buSzTx/>
                        <a:buFontTx/>
                        <a:buNone/>
                      </a:pPr>
                      <a:r>
                        <a:rPr lang="zh-CN" altLang="en-US" sz="1200">
                          <a:latin typeface="微软雅黑" panose="020B0503020204020204" charset="-122"/>
                          <a:ea typeface="微软雅黑" panose="020B0503020204020204" charset="-122"/>
                        </a:rPr>
                        <a:t>《</a:t>
                      </a:r>
                      <a:r>
                        <a:rPr lang="en-US" altLang="zh-CN" sz="1200">
                          <a:latin typeface="微软雅黑" panose="020B0503020204020204" charset="-122"/>
                          <a:ea typeface="微软雅黑" panose="020B0503020204020204" charset="-122"/>
                        </a:rPr>
                        <a:t>骨质疏松性骨折中西医协同诊疗专家共识</a:t>
                      </a:r>
                      <a:r>
                        <a:rPr lang="zh-CN" altLang="en-US" sz="1200">
                          <a:latin typeface="微软雅黑" panose="020B0503020204020204" charset="-122"/>
                          <a:ea typeface="微软雅黑" panose="020B0503020204020204" charset="-122"/>
                        </a:rPr>
                        <a:t>》</a:t>
                      </a:r>
                      <a:endParaRPr lang="zh-CN" altLang="en-US" sz="1200">
                        <a:latin typeface="微软雅黑" panose="020B0503020204020204" charset="-122"/>
                        <a:ea typeface="微软雅黑" panose="020B0503020204020204" charset="-122"/>
                      </a:endParaRPr>
                    </a:p>
                  </a:txBody>
                  <a:tcPr anchor="ctr" anchorCtr="0"/>
                </a:tc>
                <a:tc>
                  <a:txBody>
                    <a:bodyPr/>
                    <a:p>
                      <a:pPr indent="0" algn="ctr" fontAlgn="auto">
                        <a:buClrTx/>
                        <a:buSzTx/>
                        <a:buFontTx/>
                        <a:buNone/>
                      </a:pPr>
                      <a:r>
                        <a:rPr lang="zh-CN" altLang="en-US" sz="1200">
                          <a:latin typeface="微软雅黑" panose="020B0503020204020204" charset="-122"/>
                          <a:ea typeface="微软雅黑" panose="020B0503020204020204" charset="-122"/>
                        </a:rPr>
                        <a:t>中华医学会骨科学分会</a:t>
                      </a:r>
                      <a:endParaRPr lang="zh-CN" altLang="en-US" sz="1200">
                        <a:latin typeface="微软雅黑" panose="020B0503020204020204" charset="-122"/>
                        <a:ea typeface="微软雅黑" panose="020B0503020204020204" charset="-122"/>
                      </a:endParaRPr>
                    </a:p>
                  </a:txBody>
                  <a:tcPr anchor="ctr" anchorCtr="0"/>
                </a:tc>
                <a:tc>
                  <a:txBody>
                    <a:bodyPr/>
                    <a:p>
                      <a:pPr indent="0" algn="l" fontAlgn="auto">
                        <a:lnSpc>
                          <a:spcPct val="100000"/>
                        </a:lnSpc>
                        <a:spcBef>
                          <a:spcPts val="1000"/>
                        </a:spcBef>
                        <a:buClrTx/>
                        <a:buSzTx/>
                        <a:buFontTx/>
                      </a:pPr>
                      <a:r>
                        <a:rPr lang="en-US" altLang="zh-CN" sz="1200">
                          <a:latin typeface="微软雅黑" panose="020B0503020204020204" charset="-122"/>
                          <a:ea typeface="微软雅黑" panose="020B0503020204020204" charset="-122"/>
                          <a:cs typeface="微软雅黑" panose="020B0503020204020204" charset="-122"/>
                        </a:rPr>
                        <a:t>围术期抗骨质疏松治疗推荐意见：</a:t>
                      </a:r>
                      <a:r>
                        <a:rPr lang="en-US" altLang="zh-CN" sz="1200">
                          <a:latin typeface="微软雅黑" panose="020B0503020204020204" charset="-122"/>
                          <a:ea typeface="微软雅黑" panose="020B0503020204020204" charset="-122"/>
                          <a:cs typeface="微软雅黑" panose="020B0503020204020204" charset="-122"/>
                        </a:rPr>
                        <a:t>醋酸钙为有机钙，溶解性好，能够结合磷元素，对于</a:t>
                      </a:r>
                      <a:r>
                        <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rPr>
                        <a:t>血磷含量较高患者首选醋酸钙制剂</a:t>
                      </a:r>
                      <a:r>
                        <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rPr>
                        <a:t>。</a:t>
                      </a:r>
                      <a:endParaRPr lang="en-US" altLang="zh-CN" sz="1200"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txBody>
                  <a:tcPr anchor="ctr" anchorCtr="0"/>
                </a:tc>
              </a:tr>
              <a:tr h="694055">
                <a:tc>
                  <a:txBody>
                    <a:bodyPr/>
                    <a:p>
                      <a:pPr indent="0" algn="ctr" fontAlgn="auto">
                        <a:buNone/>
                      </a:pPr>
                      <a:r>
                        <a:rPr lang="en-US" altLang="zh-CN" sz="1200">
                          <a:latin typeface="微软雅黑" panose="020B0503020204020204" charset="-122"/>
                          <a:ea typeface="微软雅黑" panose="020B0503020204020204" charset="-122"/>
                          <a:cs typeface="微软雅黑" panose="020B0503020204020204" charset="-122"/>
                        </a:rPr>
                        <a:t>2009</a:t>
                      </a:r>
                      <a:r>
                        <a:rPr lang="zh-CN" altLang="en-US" sz="1200">
                          <a:latin typeface="微软雅黑" panose="020B0503020204020204" charset="-122"/>
                          <a:ea typeface="微软雅黑" panose="020B0503020204020204" charset="-122"/>
                          <a:cs typeface="微软雅黑" panose="020B0503020204020204" charset="-122"/>
                        </a:rPr>
                        <a:t>年</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lnSpc>
                          <a:spcPct val="100000"/>
                        </a:lnSpc>
                        <a:spcBef>
                          <a:spcPts val="1000"/>
                        </a:spcBef>
                        <a:buClrTx/>
                        <a:buSzTx/>
                        <a:buFontTx/>
                      </a:pP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临床诊疗指南·肾脏病学分册</a:t>
                      </a:r>
                      <a:r>
                        <a:rPr lang="zh-CN" altLang="en-US" sz="1200">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txBody>
                  <a:tcPr anchor="ctr" anchorCtr="0"/>
                </a:tc>
                <a:tc>
                  <a:txBody>
                    <a:bodyPr/>
                    <a:p>
                      <a:pPr indent="0" algn="ctr" fontAlgn="auto">
                        <a:spcBef>
                          <a:spcPts val="1000"/>
                        </a:spcBef>
                        <a:buClrTx/>
                        <a:buSzTx/>
                        <a:buFontTx/>
                        <a:buNone/>
                      </a:pPr>
                      <a:r>
                        <a:rPr lang="en-US" altLang="zh-CN" sz="1200">
                          <a:latin typeface="微软雅黑" panose="020B0503020204020204" charset="-122"/>
                          <a:ea typeface="微软雅黑" panose="020B0503020204020204" charset="-122"/>
                        </a:rPr>
                        <a:t>中华医学会</a:t>
                      </a:r>
                      <a:endParaRPr lang="en-US" altLang="zh-CN" sz="1200">
                        <a:latin typeface="微软雅黑" panose="020B0503020204020204" charset="-122"/>
                        <a:ea typeface="微软雅黑" panose="020B0503020204020204" charset="-122"/>
                      </a:endParaRPr>
                    </a:p>
                  </a:txBody>
                  <a:tcPr anchor="ctr" anchorCtr="0"/>
                </a:tc>
                <a:tc>
                  <a:txBody>
                    <a:bodyPr/>
                    <a:p>
                      <a:pPr indent="0" algn="l" fontAlgn="auto">
                        <a:buClrTx/>
                        <a:buSzTx/>
                        <a:buFontTx/>
                        <a:buNone/>
                      </a:pPr>
                      <a:r>
                        <a:rPr lang="en-US" altLang="zh-CN" sz="1200">
                          <a:latin typeface="微软雅黑" panose="020B0503020204020204" charset="-122"/>
                          <a:ea typeface="微软雅黑" panose="020B0503020204020204" charset="-122"/>
                        </a:rPr>
                        <a:t>骨代谢异常、高磷血症、继发性甲旁亢均应用磷结合剂（</a:t>
                      </a:r>
                      <a:r>
                        <a:rPr lang="en-US" altLang="zh-CN" sz="1200" b="1">
                          <a:solidFill>
                            <a:schemeClr val="accent1">
                              <a:lumMod val="75000"/>
                            </a:schemeClr>
                          </a:solidFill>
                          <a:latin typeface="微软雅黑" panose="020B0503020204020204" charset="-122"/>
                          <a:ea typeface="微软雅黑" panose="020B0503020204020204" charset="-122"/>
                        </a:rPr>
                        <a:t>醋酸钙</a:t>
                      </a:r>
                      <a:r>
                        <a:rPr lang="en-US" altLang="zh-CN" sz="1200">
                          <a:latin typeface="微软雅黑" panose="020B0503020204020204" charset="-122"/>
                          <a:ea typeface="微软雅黑" panose="020B0503020204020204" charset="-122"/>
                        </a:rPr>
                        <a:t>），可减少磷在肠道的吸收。并于餐中服用，以最大程度发挥降血磷的作用。</a:t>
                      </a:r>
                      <a:endParaRPr lang="en-US" altLang="zh-CN" sz="1200">
                        <a:latin typeface="微软雅黑" panose="020B0503020204020204" charset="-122"/>
                        <a:ea typeface="微软雅黑" panose="020B0503020204020204" charset="-122"/>
                      </a:endParaRPr>
                    </a:p>
                  </a:txBody>
                  <a:tcPr anchor="ctr" anchorCtr="0"/>
                </a:tc>
              </a:tr>
            </a:tbl>
          </a:graphicData>
        </a:graphic>
      </p:graphicFrame>
      <p:sp>
        <p:nvSpPr>
          <p:cNvPr id="3" name="文本框 2"/>
          <p:cNvSpPr txBox="1"/>
          <p:nvPr/>
        </p:nvSpPr>
        <p:spPr>
          <a:xfrm>
            <a:off x="490220" y="5982970"/>
            <a:ext cx="5856605" cy="521970"/>
          </a:xfrm>
          <a:prstGeom prst="rect">
            <a:avLst/>
          </a:prstGeom>
          <a:noFill/>
        </p:spPr>
        <p:txBody>
          <a:bodyPr wrap="square" rtlCol="0" anchor="t">
            <a:spAutoFit/>
          </a:bodyPr>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参考文献：</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]Pearce L .Chronic kidney disease assessment and management: updated guidance[J].Nursing Standard, 2021, 36(12):11-11.</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Hyperphosphataemia in chronic kidney disease | Guidance and guidelines | NICE[J].NICE</a:t>
            </a:r>
            <a:endPar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]李杨,薛武军.肾移植围手术期处理操作规范(2019版)[J].器官移植,2019,10(05):489-493.</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6741160" y="6051550"/>
            <a:ext cx="5111750" cy="414020"/>
          </a:xfrm>
          <a:prstGeom prst="rect">
            <a:avLst/>
          </a:prstGeom>
          <a:noFill/>
        </p:spPr>
        <p:txBody>
          <a:bodyPr wrap="square" rtlCol="0" anchor="t">
            <a:spAutoFit/>
          </a:bodyPr>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4</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]程庆砾,杨继红,赵卫红,等.老年慢性肾脏病诊治的中国专家共识(2018)[J].中华老年病研究电子杂志,2018,5(03):1-8.</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5</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]王栋梁,方凡夫,刘昌胜,等.骨质疏松性骨折中西医协同诊疗专家共识[J].中国骨伤,2024,37(03):242-250.</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a:p>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6</a:t>
            </a:r>
            <a:r>
              <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rPr>
              <a:t>]临床诊疗指南·肾脏病学分册</a:t>
            </a:r>
            <a:endParaRPr lang="zh-CN" altLang="en-US" sz="70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7" name="文本框 16"/>
          <p:cNvSpPr txBox="1"/>
          <p:nvPr/>
        </p:nvSpPr>
        <p:spPr>
          <a:xfrm>
            <a:off x="3804920" y="202565"/>
            <a:ext cx="6382385" cy="645160"/>
          </a:xfrm>
          <a:prstGeom prst="rect">
            <a:avLst/>
          </a:prstGeom>
          <a:noFill/>
        </p:spPr>
        <p:txBody>
          <a:bodyPr wrap="square" rtlCol="0" anchor="t">
            <a:spAutoFit/>
          </a:bodyPr>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醋酸钙作为初始治疗选择的一线磷结合剂</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a:p>
            <a:r>
              <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rPr>
              <a:t>是最具成本效益的治疗策略，是利益、危害、成本的最佳平衡</a:t>
            </a:r>
            <a:endParaRPr lang="zh-CN" altLang="en-US" b="1">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9b94b35232bcca4579c9f1259eb83cc"/>
          <p:cNvPicPr>
            <a:picLocks noChangeAspect="1"/>
          </p:cNvPicPr>
          <p:nvPr/>
        </p:nvPicPr>
        <p:blipFill>
          <a:blip r:embed="rId1"/>
          <a:stretch>
            <a:fillRect/>
          </a:stretch>
        </p:blipFill>
        <p:spPr>
          <a:xfrm>
            <a:off x="3810" y="635"/>
            <a:ext cx="12190095" cy="6857365"/>
          </a:xfrm>
          <a:prstGeom prst="rect">
            <a:avLst/>
          </a:prstGeom>
        </p:spPr>
      </p:pic>
      <p:sp>
        <p:nvSpPr>
          <p:cNvPr id="9" name="矩形: 圆顶角 8"/>
          <p:cNvSpPr/>
          <p:nvPr>
            <p:custDataLst>
              <p:tags r:id="rId2"/>
            </p:custDataLst>
          </p:nvPr>
        </p:nvSpPr>
        <p:spPr>
          <a:xfrm rot="16200000">
            <a:off x="5997575" y="-5234305"/>
            <a:ext cx="871855" cy="11520170"/>
          </a:xfrm>
          <a:prstGeom prst="round2SameRect">
            <a:avLst>
              <a:gd name="adj1" fmla="val 50000"/>
              <a:gd name="adj2" fmla="val 0"/>
            </a:avLst>
          </a:prstGeom>
          <a:solidFill>
            <a:srgbClr val="F9F9F9"/>
          </a:solidFill>
          <a:ln w="0" cap="flat" cmpd="sng" algn="ctr">
            <a:noFill/>
            <a:prstDash val="solid"/>
            <a:miter lim="800000"/>
          </a:ln>
          <a:effectLst>
            <a:innerShdw blurRad="1143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3"/>
            </p:custDataLst>
          </p:nvPr>
        </p:nvSpPr>
        <p:spPr>
          <a:xfrm>
            <a:off x="1096215" y="251839"/>
            <a:ext cx="1650365" cy="479425"/>
          </a:xfrm>
          <a:prstGeom prst="rect">
            <a:avLst/>
          </a:prstGeom>
          <a:noFill/>
        </p:spPr>
        <p:txBody>
          <a:bodyPr wrap="none" lIns="0" tIns="0" rIns="0" bIns="0" rtlCol="0">
            <a:spAutoFit/>
          </a:bodyPr>
          <a:p>
            <a:pPr>
              <a:lnSpc>
                <a:spcPct val="130000"/>
              </a:lnSpc>
              <a:spcAft>
                <a:spcPts val="600"/>
              </a:spcAft>
            </a:pPr>
            <a:r>
              <a:rPr lang="en-US" altLang="zh-CN" sz="2400" b="1" spc="160">
                <a:latin typeface="微软雅黑" panose="020B0503020204020204" charset="-122"/>
                <a:ea typeface="微软雅黑" panose="020B0503020204020204" charset="-122"/>
                <a:sym typeface="HarmonyOS Sans SC Black" panose="00000A00000000000000" pitchFamily="2" charset="-122"/>
              </a:rPr>
              <a:t>04 </a:t>
            </a:r>
            <a:r>
              <a:rPr lang="zh-CN" altLang="en-US" sz="2400" b="1" spc="160">
                <a:latin typeface="微软雅黑" panose="020B0503020204020204" charset="-122"/>
                <a:ea typeface="微软雅黑" panose="020B0503020204020204" charset="-122"/>
                <a:sym typeface="HarmonyOS Sans SC Black" panose="00000A00000000000000" pitchFamily="2" charset="-122"/>
              </a:rPr>
              <a:t>安全性</a:t>
            </a:r>
            <a:r>
              <a:rPr lang="zh-CN" altLang="en-US" sz="2000" spc="160">
                <a:latin typeface="HarmonyOS Sans SC Black" panose="00000A00000000000000" pitchFamily="2" charset="-122"/>
                <a:ea typeface="HarmonyOS Sans SC Black" panose="00000A00000000000000" pitchFamily="2" charset="-122"/>
                <a:sym typeface="HarmonyOS Sans SC Black" panose="00000A00000000000000" pitchFamily="2" charset="-122"/>
              </a:rPr>
              <a:t> </a:t>
            </a:r>
            <a:endParaRPr lang="zh-CN" altLang="en-US" sz="1000" spc="160">
              <a:solidFill>
                <a:schemeClr val="tx2"/>
              </a:solidFill>
              <a:latin typeface="HarmonyOS Sans SC" panose="00000500000000000000" pitchFamily="2" charset="-122"/>
              <a:ea typeface="HarmonyOS Sans SC" panose="00000500000000000000" pitchFamily="2" charset="-122"/>
              <a:sym typeface="HarmonyOS Sans SC" panose="00000500000000000000" pitchFamily="2" charset="-122"/>
            </a:endParaRPr>
          </a:p>
        </p:txBody>
      </p:sp>
      <p:grpSp>
        <p:nvGrpSpPr>
          <p:cNvPr id="11" name="组合 10"/>
          <p:cNvGrpSpPr/>
          <p:nvPr>
            <p:custDataLst>
              <p:tags r:id="rId4"/>
            </p:custDataLst>
          </p:nvPr>
        </p:nvGrpSpPr>
        <p:grpSpPr>
          <a:xfrm>
            <a:off x="3107114" y="477725"/>
            <a:ext cx="319087" cy="52387"/>
            <a:chOff x="2238674" y="466021"/>
            <a:chExt cx="319087" cy="52387"/>
          </a:xfrm>
        </p:grpSpPr>
        <p:sp>
          <p:nvSpPr>
            <p:cNvPr id="12" name="椭圆 11"/>
            <p:cNvSpPr/>
            <p:nvPr/>
          </p:nvSpPr>
          <p:spPr>
            <a:xfrm>
              <a:off x="2238674" y="466021"/>
              <a:ext cx="52387" cy="52387"/>
            </a:xfrm>
            <a:prstGeom prst="ellipse">
              <a:avLst/>
            </a:pr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2372024" y="466021"/>
              <a:ext cx="52387" cy="52387"/>
            </a:xfrm>
            <a:prstGeom prst="ellipse">
              <a:avLst/>
            </a:prstGeom>
            <a:solidFill>
              <a:schemeClr val="tx2"/>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2505374" y="466021"/>
              <a:ext cx="52387" cy="52387"/>
            </a:xfrm>
            <a:prstGeom prst="ellipse">
              <a:avLst/>
            </a:prstGeom>
            <a:solidFill>
              <a:schemeClr val="bg1">
                <a:lumMod val="75000"/>
              </a:schemeClr>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0" name="任意多边形: 形状 19"/>
          <p:cNvSpPr/>
          <p:nvPr>
            <p:custDataLst>
              <p:tags r:id="rId5"/>
            </p:custDataLst>
          </p:nvPr>
        </p:nvSpPr>
        <p:spPr>
          <a:xfrm>
            <a:off x="1" y="251918"/>
            <a:ext cx="450851" cy="481506"/>
          </a:xfrm>
          <a:custGeom>
            <a:avLst/>
            <a:gdLst>
              <a:gd name="connsiteX0" fmla="*/ 0 w 450851"/>
              <a:gd name="connsiteY0" fmla="*/ 0 h 481506"/>
              <a:gd name="connsiteX1" fmla="*/ 210098 w 450851"/>
              <a:gd name="connsiteY1" fmla="*/ 0 h 481506"/>
              <a:gd name="connsiteX2" fmla="*/ 450851 w 450851"/>
              <a:gd name="connsiteY2" fmla="*/ 240753 h 481506"/>
              <a:gd name="connsiteX3" fmla="*/ 450850 w 450851"/>
              <a:gd name="connsiteY3" fmla="*/ 240753 h 481506"/>
              <a:gd name="connsiteX4" fmla="*/ 210097 w 450851"/>
              <a:gd name="connsiteY4" fmla="*/ 481506 h 481506"/>
              <a:gd name="connsiteX5" fmla="*/ 0 w 450851"/>
              <a:gd name="connsiteY5" fmla="*/ 481506 h 48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850" h="481506">
                <a:moveTo>
                  <a:pt x="0" y="0"/>
                </a:moveTo>
                <a:lnTo>
                  <a:pt x="210098" y="0"/>
                </a:lnTo>
                <a:cubicBezTo>
                  <a:pt x="343062" y="0"/>
                  <a:pt x="450851" y="107789"/>
                  <a:pt x="450851" y="240753"/>
                </a:cubicBezTo>
                <a:lnTo>
                  <a:pt x="450850" y="240753"/>
                </a:lnTo>
                <a:cubicBezTo>
                  <a:pt x="450850" y="373717"/>
                  <a:pt x="343061" y="481506"/>
                  <a:pt x="210097" y="481506"/>
                </a:cubicBezTo>
                <a:lnTo>
                  <a:pt x="0" y="481506"/>
                </a:lnTo>
                <a:close/>
              </a:path>
            </a:pathLst>
          </a:custGeom>
          <a:solidFill>
            <a:schemeClr val="accent1"/>
          </a:soli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24" name="图片 23" descr="42e6ed1fb87f336d65533e270ed37fb"/>
          <p:cNvPicPr>
            <a:picLocks noChangeAspect="1"/>
          </p:cNvPicPr>
          <p:nvPr/>
        </p:nvPicPr>
        <p:blipFill>
          <a:blip r:embed="rId6"/>
          <a:stretch>
            <a:fillRect/>
          </a:stretch>
        </p:blipFill>
        <p:spPr>
          <a:xfrm>
            <a:off x="10259695" y="206375"/>
            <a:ext cx="1786890" cy="605155"/>
          </a:xfrm>
          <a:prstGeom prst="rect">
            <a:avLst/>
          </a:prstGeom>
        </p:spPr>
      </p:pic>
      <p:sp>
        <p:nvSpPr>
          <p:cNvPr id="21" name="对角圆角矩形 20"/>
          <p:cNvSpPr/>
          <p:nvPr/>
        </p:nvSpPr>
        <p:spPr>
          <a:xfrm>
            <a:off x="450215" y="2328545"/>
            <a:ext cx="5732780" cy="1061085"/>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sp>
        <p:nvSpPr>
          <p:cNvPr id="3" name="文本框 2"/>
          <p:cNvSpPr txBox="1"/>
          <p:nvPr/>
        </p:nvSpPr>
        <p:spPr>
          <a:xfrm>
            <a:off x="470535" y="1047750"/>
            <a:ext cx="11438255" cy="1060450"/>
          </a:xfrm>
          <a:prstGeom prst="rect">
            <a:avLst/>
          </a:prstGeom>
          <a:noFill/>
        </p:spPr>
        <p:txBody>
          <a:bodyPr wrap="square" rtlCol="0" anchor="t">
            <a:spAutoFit/>
          </a:bodyPr>
          <a:p>
            <a:pPr indent="0" fontAlgn="auto">
              <a:lnSpc>
                <a:spcPct val="150000"/>
              </a:lnSpc>
            </a:pPr>
            <a:r>
              <a:rPr lang="zh-CN" sz="14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等线" panose="02010600030101010101" charset="-122"/>
              </a:rPr>
              <a:t>【不良反应情况】</a:t>
            </a:r>
            <a:endParaRPr lang="zh-CN" sz="1400" b="1">
              <a:solidFill>
                <a:schemeClr val="accent1">
                  <a:lumMod val="75000"/>
                </a:schemeClr>
              </a:solidFill>
              <a:latin typeface="微软雅黑" panose="020B0503020204020204" charset="-122"/>
              <a:ea typeface="微软雅黑" panose="020B0503020204020204" charset="-122"/>
              <a:cs typeface="微软雅黑" panose="020B0503020204020204" charset="-122"/>
              <a:sym typeface="等线" panose="02010600030101010101" charset="-122"/>
            </a:endParaRPr>
          </a:p>
          <a:p>
            <a:pPr indent="0" fontAlgn="auto">
              <a:lnSpc>
                <a:spcPct val="150000"/>
              </a:lnSpc>
            </a:pPr>
            <a:r>
              <a:rPr lang="zh-CN" sz="1400">
                <a:latin typeface="微软雅黑" panose="020B0503020204020204" charset="-122"/>
                <a:ea typeface="微软雅黑" panose="020B0503020204020204" charset="-122"/>
                <a:cs typeface="微软雅黑" panose="020B0503020204020204" charset="-122"/>
                <a:sym typeface="等线" panose="02010600030101010101" charset="-122"/>
              </a:rPr>
              <a:t>尚未在意向性人群中进行醋酸钙口服溶液的临床试验。由于醋酸钙口服溶液的剂量和活性成份与醋酸钙胶囊或片剂相当，因此预计不良反应相似。</a:t>
            </a:r>
            <a:endParaRPr lang="zh-CN" sz="1400">
              <a:latin typeface="微软雅黑" panose="020B0503020204020204" charset="-122"/>
              <a:ea typeface="微软雅黑" panose="020B0503020204020204" charset="-122"/>
              <a:cs typeface="微软雅黑" panose="020B0503020204020204" charset="-122"/>
              <a:sym typeface="等线" panose="02010600030101010101" charset="-122"/>
            </a:endParaRPr>
          </a:p>
          <a:p>
            <a:pPr indent="0" fontAlgn="auto">
              <a:lnSpc>
                <a:spcPct val="150000"/>
              </a:lnSpc>
            </a:pPr>
            <a:r>
              <a:rPr lang="zh-CN" altLang="en-US" sz="1400">
                <a:solidFill>
                  <a:srgbClr val="000000"/>
                </a:solidFill>
                <a:latin typeface="微软雅黑" panose="020B0503020204020204" charset="-122"/>
                <a:ea typeface="微软雅黑" panose="020B0503020204020204" charset="-122"/>
                <a:cs typeface="微软雅黑" panose="020B0503020204020204" charset="-122"/>
                <a:sym typeface="等线" panose="02010600030101010101" charset="-122"/>
              </a:rPr>
              <a:t>在临床研究中，醋酸钙的耐受性良好。 </a:t>
            </a:r>
            <a:endParaRPr lang="zh-CN" altLang="en-US" sz="1400">
              <a:latin typeface="微软雅黑" panose="020B0503020204020204" charset="-122"/>
              <a:ea typeface="微软雅黑" panose="020B0503020204020204" charset="-122"/>
              <a:cs typeface="微软雅黑" panose="020B0503020204020204" charset="-122"/>
              <a:sym typeface="等线" panose="02010600030101010101" charset="-122"/>
            </a:endParaRPr>
          </a:p>
        </p:txBody>
      </p:sp>
      <p:sp>
        <p:nvSpPr>
          <p:cNvPr id="5" name="文本框 4"/>
          <p:cNvSpPr txBox="1"/>
          <p:nvPr/>
        </p:nvSpPr>
        <p:spPr>
          <a:xfrm>
            <a:off x="426085" y="2440305"/>
            <a:ext cx="5788025" cy="829945"/>
          </a:xfrm>
          <a:prstGeom prst="rect">
            <a:avLst/>
          </a:prstGeom>
        </p:spPr>
        <p:txBody>
          <a:bodyPr wrap="square">
            <a:spAutoFit/>
          </a:bodyPr>
          <a:p>
            <a:r>
              <a:rPr lang="zh-CN" altLang="en-US" sz="1200">
                <a:solidFill>
                  <a:srgbClr val="000000"/>
                </a:solidFill>
                <a:latin typeface="微软雅黑" panose="020B0503020204020204" charset="-122"/>
                <a:ea typeface="微软雅黑" panose="020B0503020204020204" charset="-122"/>
                <a:cs typeface="微软雅黑" panose="020B0503020204020204" charset="-122"/>
              </a:rPr>
              <a:t>在一项以 </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98 </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名肾衰竭血液透析患者为受试对象的为期</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个月的开放、非随机研究和在一项以</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69</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名肾衰竭血液透析患者为受试对象的两周双盲、安慰剂对照的交叉研究中，对醋酸钙固体制剂进行了研究。在上述临床试验中，治疗组中发生率＞</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的不良反应见表</a:t>
            </a:r>
            <a:r>
              <a:rPr lang="en-US" altLang="zh-CN" sz="1200">
                <a:solidFill>
                  <a:srgbClr val="000000"/>
                </a:solidFill>
                <a:latin typeface="微软雅黑" panose="020B0503020204020204" charset="-122"/>
                <a:ea typeface="微软雅黑" panose="020B0503020204020204" charset="-122"/>
                <a:cs typeface="微软雅黑" panose="020B0503020204020204" charset="-122"/>
              </a:rPr>
              <a:t>1</a:t>
            </a:r>
            <a:r>
              <a:rPr lang="zh-CN" altLang="en-US" sz="1200">
                <a:solidFill>
                  <a:srgbClr val="000000"/>
                </a:solidFill>
                <a:latin typeface="微软雅黑" panose="020B0503020204020204" charset="-122"/>
                <a:ea typeface="微软雅黑" panose="020B0503020204020204" charset="-122"/>
                <a:cs typeface="微软雅黑" panose="020B0503020204020204" charset="-122"/>
              </a:rPr>
              <a:t>。</a:t>
            </a:r>
            <a:endParaRPr lang="zh-CN" altLang="en-US" sz="120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174240" y="3463290"/>
            <a:ext cx="3121660" cy="321945"/>
          </a:xfrm>
          <a:prstGeom prst="rect">
            <a:avLst/>
          </a:prstGeom>
          <a:noFill/>
        </p:spPr>
        <p:txBody>
          <a:bodyPr wrap="square" rtlCol="0" anchor="t">
            <a:spAutoFit/>
          </a:bodyPr>
          <a:p>
            <a:pPr marL="0" marR="0" lvl="0" indent="266700" algn="l" defTabSz="914400" rtl="0" eaLnBrk="0" fontAlgn="base" latinLnBrk="0" hangingPunct="0">
              <a:lnSpc>
                <a:spcPct val="150000"/>
              </a:lnSpc>
              <a:spcBef>
                <a:spcPct val="0"/>
              </a:spcBef>
              <a:spcAft>
                <a:spcPct val="0"/>
              </a:spcAft>
              <a:buClrTx/>
              <a:buSzTx/>
              <a:buFontTx/>
              <a:buNone/>
            </a:pPr>
            <a:r>
              <a:rPr lang="zh-CN" altLang="en-US" sz="1000" b="1" dirty="0">
                <a:ln>
                  <a:noFill/>
                </a:ln>
                <a:solidFill>
                  <a:srgbClr val="000000"/>
                </a:solidFill>
                <a:effectLst/>
                <a:latin typeface="微软雅黑" panose="020B0503020204020204" charset="-122"/>
                <a:ea typeface="微软雅黑" panose="020B0503020204020204" charset="-122"/>
                <a:cs typeface="微软雅黑" panose="020B0503020204020204" charset="-122"/>
                <a:sym typeface="等线" panose="02010600030101010101" charset="-122"/>
              </a:rPr>
              <a:t>表</a:t>
            </a:r>
            <a:r>
              <a:rPr lang="en-US" altLang="zh-CN" sz="1000" dirty="0">
                <a:ln>
                  <a:noFill/>
                </a:ln>
                <a:solidFill>
                  <a:srgbClr val="000000"/>
                </a:solidFill>
                <a:effectLst/>
                <a:latin typeface="微软雅黑" panose="020B0503020204020204" charset="-122"/>
                <a:ea typeface="微软雅黑" panose="020B0503020204020204" charset="-122"/>
                <a:cs typeface="微软雅黑" panose="020B0503020204020204" charset="-122"/>
                <a:sym typeface="+mn-ea"/>
              </a:rPr>
              <a:t>1. </a:t>
            </a:r>
            <a:r>
              <a:rPr lang="zh-CN" altLang="en-US" sz="1000" b="1" dirty="0">
                <a:ln>
                  <a:noFill/>
                </a:ln>
                <a:solidFill>
                  <a:srgbClr val="000000"/>
                </a:solidFill>
                <a:effectLst/>
                <a:latin typeface="微软雅黑" panose="020B0503020204020204" charset="-122"/>
                <a:ea typeface="微软雅黑" panose="020B0503020204020204" charset="-122"/>
                <a:cs typeface="微软雅黑" panose="020B0503020204020204" charset="-122"/>
                <a:sym typeface="等线" panose="02010600030101010101" charset="-122"/>
              </a:rPr>
              <a:t>肾衰竭血液透析患者的不良反应</a:t>
            </a:r>
            <a:r>
              <a:rPr lang="zh-CN" altLang="en-US" sz="10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 </a:t>
            </a:r>
            <a:endParaRPr lang="zh-CN" altLang="en-US" sz="1000" b="1" dirty="0">
              <a:ln>
                <a:noFill/>
              </a:ln>
              <a:solidFill>
                <a:srgbClr val="000000"/>
              </a:solidFill>
              <a:effectLst/>
              <a:latin typeface="微软雅黑" panose="020B0503020204020204" charset="-122"/>
              <a:ea typeface="微软雅黑" panose="020B0503020204020204" charset="-122"/>
              <a:cs typeface="微软雅黑" panose="020B0503020204020204" charset="-122"/>
              <a:sym typeface="等线" panose="02010600030101010101" charset="-122"/>
            </a:endParaRPr>
          </a:p>
        </p:txBody>
      </p:sp>
      <p:graphicFrame>
        <p:nvGraphicFramePr>
          <p:cNvPr id="17" name="表格 16"/>
          <p:cNvGraphicFramePr>
            <a:graphicFrameLocks noGrp="1"/>
          </p:cNvGraphicFramePr>
          <p:nvPr>
            <p:custDataLst>
              <p:tags r:id="rId7"/>
            </p:custDataLst>
          </p:nvPr>
        </p:nvGraphicFramePr>
        <p:xfrm>
          <a:off x="449580" y="3823970"/>
          <a:ext cx="5734050" cy="2100580"/>
        </p:xfrm>
        <a:graphic>
          <a:graphicData uri="http://schemas.openxmlformats.org/drawingml/2006/table">
            <a:tbl>
              <a:tblPr firstRow="1" firstCol="1" bandRow="1">
                <a:effectLst/>
                <a:tableStyleId>{5940675A-B579-460E-94D1-54222C63F5DA}</a:tableStyleId>
              </a:tblPr>
              <a:tblGrid>
                <a:gridCol w="950595"/>
                <a:gridCol w="1362710"/>
                <a:gridCol w="1361440"/>
                <a:gridCol w="1029970"/>
                <a:gridCol w="1029335"/>
              </a:tblGrid>
              <a:tr h="499110">
                <a:tc rowSpan="2">
                  <a:txBody>
                    <a:bodyPr/>
                    <a:p>
                      <a:pPr indent="0" algn="ctr">
                        <a:lnSpc>
                          <a:spcPct val="120000"/>
                        </a:lnSpc>
                        <a:spcBef>
                          <a:spcPts val="0"/>
                        </a:spcBef>
                        <a:spcAft>
                          <a:spcPts val="0"/>
                        </a:spcAft>
                      </a:pPr>
                      <a:r>
                        <a:rPr lang="zh-CN" sz="1000" b="1" kern="100" spc="60" dirty="0">
                          <a:solidFill>
                            <a:srgbClr val="000000"/>
                          </a:solidFill>
                          <a:effectLst/>
                          <a:latin typeface="微软雅黑" panose="020B0503020204020204" charset="-122"/>
                          <a:ea typeface="微软雅黑" panose="020B0503020204020204" charset="-122"/>
                        </a:rPr>
                        <a:t>主要不良反应</a:t>
                      </a:r>
                      <a:endParaRPr lang="zh-CN" sz="1000" b="1" kern="100" spc="60" dirty="0">
                        <a:solidFill>
                          <a:srgbClr val="000000"/>
                        </a:solidFill>
                        <a:effectLst/>
                        <a:latin typeface="微软雅黑" panose="020B0503020204020204" charset="-122"/>
                        <a:ea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rowSpan="2">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醋酸钙不良反应报道总和</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n=167n</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rowSpan="2">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醋酸钙的</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3</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个月，开放研究</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n=98n</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gridSpan="2">
                  <a:txBody>
                    <a:bodyPr/>
                    <a:p>
                      <a:pPr indent="0" algn="ctr">
                        <a:lnSpc>
                          <a:spcPct val="120000"/>
                        </a:lnSpc>
                        <a:spcBef>
                          <a:spcPts val="0"/>
                        </a:spcBef>
                        <a:spcAft>
                          <a:spcPts val="0"/>
                        </a:spcAft>
                      </a:pPr>
                      <a:r>
                        <a:rPr lang="zh-CN" sz="1000" b="1" kern="0" spc="60" dirty="0">
                          <a:solidFill>
                            <a:srgbClr val="000000"/>
                          </a:solidFill>
                          <a:effectLst/>
                          <a:latin typeface="微软雅黑" panose="020B0503020204020204" charset="-122"/>
                          <a:ea typeface="微软雅黑" panose="020B0503020204020204" charset="-122"/>
                          <a:cs typeface="微软雅黑" panose="020B0503020204020204" charset="-122"/>
                        </a:rPr>
                        <a:t>醋酸钙的双盲、安慰剂对照、</a:t>
                      </a:r>
                      <a:endParaRPr lang="zh-CN" sz="1000" b="1" kern="0" spc="60" dirty="0">
                        <a:solidFill>
                          <a:srgbClr val="000000"/>
                        </a:solidFill>
                        <a:effectLst/>
                        <a:latin typeface="微软雅黑" panose="020B0503020204020204" charset="-122"/>
                        <a:ea typeface="微软雅黑" panose="020B0503020204020204" charset="-122"/>
                        <a:cs typeface="微软雅黑" panose="020B0503020204020204" charset="-122"/>
                      </a:endParaRPr>
                    </a:p>
                    <a:p>
                      <a:pPr indent="0" algn="ctr">
                        <a:lnSpc>
                          <a:spcPct val="120000"/>
                        </a:lnSpc>
                        <a:spcBef>
                          <a:spcPts val="0"/>
                        </a:spcBef>
                        <a:spcAft>
                          <a:spcPts val="0"/>
                        </a:spcAft>
                      </a:pPr>
                      <a:r>
                        <a:rPr lang="zh-CN" sz="1000" b="1" kern="0" spc="60" dirty="0">
                          <a:solidFill>
                            <a:srgbClr val="000000"/>
                          </a:solidFill>
                          <a:effectLst/>
                          <a:latin typeface="微软雅黑" panose="020B0503020204020204" charset="-122"/>
                          <a:ea typeface="微软雅黑" panose="020B0503020204020204" charset="-122"/>
                          <a:cs typeface="微软雅黑" panose="020B0503020204020204" charset="-122"/>
                        </a:rPr>
                        <a:t>交叉研究</a:t>
                      </a:r>
                      <a:r>
                        <a:rPr lang="en-US" sz="1000" b="1" kern="0" spc="60" dirty="0">
                          <a:solidFill>
                            <a:srgbClr val="000000"/>
                          </a:solidFill>
                          <a:effectLst/>
                          <a:latin typeface="微软雅黑" panose="020B0503020204020204" charset="-122"/>
                          <a:ea typeface="微软雅黑" panose="020B0503020204020204" charset="-122"/>
                          <a:cs typeface="微软雅黑" panose="020B0503020204020204" charset="-122"/>
                        </a:rPr>
                        <a:t>n=69</a:t>
                      </a:r>
                      <a:endParaRPr lang="en-US" sz="1000" b="1" kern="0" spc="6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hMerge="1">
                  <a:tcPr/>
                </a:tc>
              </a:tr>
              <a:tr h="386715">
                <a:tc vMerge="1">
                  <a:tcPr/>
                </a:tc>
                <a:tc vMerge="1">
                  <a:tcPr/>
                </a:tc>
                <a:tc vMerge="1">
                  <a:tcPr/>
                </a:tc>
                <a:tc>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醋酸钙</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n</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安慰剂</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n</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r>
                        <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1" kern="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5130">
                <a:tc>
                  <a:txBody>
                    <a:bodyPr/>
                    <a:p>
                      <a:pPr indent="0" algn="ctr">
                        <a:lnSpc>
                          <a:spcPct val="120000"/>
                        </a:lnSpc>
                        <a:spcBef>
                          <a:spcPts val="0"/>
                        </a:spcBef>
                        <a:spcAft>
                          <a:spcPts val="0"/>
                        </a:spcAft>
                      </a:pPr>
                      <a:r>
                        <a:rPr lang="zh-CN" sz="1000" b="0" kern="100" spc="60" dirty="0">
                          <a:solidFill>
                            <a:sysClr val="windowText" lastClr="000000">
                              <a:lumMod val="85000"/>
                              <a:lumOff val="15000"/>
                            </a:sysClr>
                          </a:solidFill>
                          <a:effectLst/>
                          <a:latin typeface="微软雅黑" panose="020B0503020204020204" charset="-122"/>
                          <a:ea typeface="微软雅黑" panose="020B0503020204020204" charset="-122"/>
                        </a:rPr>
                        <a:t>恶心</a:t>
                      </a:r>
                      <a:endParaRPr lang="zh-CN" sz="1000" b="0" kern="100" spc="60" dirty="0">
                        <a:solidFill>
                          <a:sysClr val="windowText" lastClr="000000">
                            <a:lumMod val="85000"/>
                            <a:lumOff val="15000"/>
                          </a:sysClr>
                        </a:solidFill>
                        <a:effectLst/>
                        <a:latin typeface="微软雅黑" panose="020B0503020204020204" charset="-122"/>
                        <a:ea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6</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3.6</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6</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6.1</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5130">
                <a:tc>
                  <a:txBody>
                    <a:bodyPr/>
                    <a:p>
                      <a:pPr indent="0" algn="ctr">
                        <a:lnSpc>
                          <a:spcPct val="120000"/>
                        </a:lnSpc>
                        <a:spcBef>
                          <a:spcPts val="0"/>
                        </a:spcBef>
                        <a:spcAft>
                          <a:spcPts val="0"/>
                        </a:spcAft>
                      </a:pPr>
                      <a:r>
                        <a:rPr lang="zh-CN" altLang="en-US" sz="1000" b="0" kern="100" spc="60" dirty="0">
                          <a:solidFill>
                            <a:sysClr val="windowText" lastClr="000000">
                              <a:lumMod val="85000"/>
                              <a:lumOff val="15000"/>
                            </a:sysClr>
                          </a:solidFill>
                          <a:effectLst/>
                          <a:latin typeface="微软雅黑" panose="020B0503020204020204" charset="-122"/>
                          <a:ea typeface="微软雅黑" panose="020B0503020204020204" charset="-122"/>
                        </a:rPr>
                        <a:t>呕吐</a:t>
                      </a:r>
                      <a:endParaRPr lang="zh-CN" altLang="en-US" sz="1000" b="0" kern="100" spc="60" dirty="0">
                        <a:solidFill>
                          <a:sysClr val="windowText" lastClr="000000">
                            <a:lumMod val="85000"/>
                            <a:lumOff val="15000"/>
                          </a:sysClr>
                        </a:solidFill>
                        <a:effectLst/>
                        <a:latin typeface="微软雅黑" panose="020B0503020204020204" charset="-122"/>
                        <a:ea typeface="微软雅黑" panose="020B0503020204020204" charset="-122"/>
                        <a:cs typeface="Times New Roman" panose="02020503050405090304" charset="0"/>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4</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2.4</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4</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4.1</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0.0</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4495">
                <a:tc>
                  <a:txBody>
                    <a:bodyPr/>
                    <a:p>
                      <a:pPr indent="0" algn="ctr">
                        <a:lnSpc>
                          <a:spcPct val="120000"/>
                        </a:lnSpc>
                        <a:spcBef>
                          <a:spcPts val="0"/>
                        </a:spcBef>
                        <a:spcAft>
                          <a:spcPts val="0"/>
                        </a:spcAft>
                      </a:pPr>
                      <a:r>
                        <a:rPr lang="zh-CN" sz="1000" b="0" kern="100" spc="60">
                          <a:solidFill>
                            <a:srgbClr val="000000"/>
                          </a:solidFill>
                          <a:effectLst/>
                          <a:latin typeface="微软雅黑" panose="020B0503020204020204" charset="-122"/>
                          <a:ea typeface="微软雅黑" panose="020B0503020204020204" charset="-122"/>
                        </a:rPr>
                        <a:t>高钙血症</a:t>
                      </a:r>
                      <a:endParaRPr lang="zh-CN" sz="1000" b="0" kern="100" spc="60">
                        <a:solidFill>
                          <a:srgbClr val="000000"/>
                        </a:solidFill>
                        <a:effectLst/>
                        <a:latin typeface="微软雅黑" panose="020B0503020204020204" charset="-122"/>
                        <a:ea typeface="微软雅黑" panose="020B0503020204020204" charset="-122"/>
                        <a:cs typeface="Times New Roman" panose="02020503050405090304" charset="0"/>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21</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12.6</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16</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16.3</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5</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a:solidFill>
                            <a:srgbClr val="000000"/>
                          </a:solidFill>
                          <a:effectLst/>
                          <a:latin typeface="微软雅黑" panose="020B0503020204020204" charset="-122"/>
                          <a:ea typeface="微软雅黑" panose="020B0503020204020204" charset="-122"/>
                          <a:cs typeface="微软雅黑" panose="020B0503020204020204" charset="-122"/>
                        </a:rPr>
                        <a:t>7.2</a:t>
                      </a:r>
                      <a:r>
                        <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dirty="0">
                          <a:solidFill>
                            <a:srgbClr val="000000"/>
                          </a:solidFill>
                          <a:effectLst/>
                          <a:latin typeface="微软雅黑" panose="020B0503020204020204" charset="-122"/>
                          <a:ea typeface="微软雅黑" panose="020B0503020204020204" charset="-122"/>
                          <a:cs typeface="微软雅黑" panose="020B0503020204020204" charset="-122"/>
                        </a:rPr>
                        <a:t>0</a:t>
                      </a:r>
                      <a:r>
                        <a:rPr lang="zh-CN" sz="1000" b="0" kern="100" spc="60" dirty="0">
                          <a:solidFill>
                            <a:srgbClr val="000000"/>
                          </a:solidFill>
                          <a:effectLst/>
                          <a:latin typeface="微软雅黑" panose="020B0503020204020204" charset="-122"/>
                          <a:ea typeface="微软雅黑" panose="020B0503020204020204" charset="-122"/>
                          <a:cs typeface="微软雅黑" panose="020B0503020204020204" charset="-122"/>
                        </a:rPr>
                        <a:t>（</a:t>
                      </a:r>
                      <a:r>
                        <a:rPr lang="en-US" sz="1000" b="0" kern="100" spc="60" dirty="0">
                          <a:solidFill>
                            <a:srgbClr val="000000"/>
                          </a:solidFill>
                          <a:effectLst/>
                          <a:latin typeface="微软雅黑" panose="020B0503020204020204" charset="-122"/>
                          <a:ea typeface="微软雅黑" panose="020B0503020204020204" charset="-122"/>
                          <a:cs typeface="微软雅黑" panose="020B0503020204020204" charset="-122"/>
                        </a:rPr>
                        <a:t>0.0</a:t>
                      </a:r>
                      <a:r>
                        <a:rPr lang="zh-CN" sz="1000" b="0" kern="100" spc="60" dirty="0">
                          <a:solidFill>
                            <a:srgbClr val="000000"/>
                          </a:solidFill>
                          <a:effectLst/>
                          <a:latin typeface="微软雅黑" panose="020B0503020204020204" charset="-122"/>
                          <a:ea typeface="微软雅黑" panose="020B0503020204020204" charset="-122"/>
                          <a:cs typeface="微软雅黑" panose="020B0503020204020204" charset="-122"/>
                        </a:rPr>
                        <a:t>）</a:t>
                      </a:r>
                      <a:endParaRPr lang="zh-CN" sz="1000" b="0" kern="100" spc="60" dirty="0">
                        <a:solidFill>
                          <a:srgbClr val="000000"/>
                        </a:solidFill>
                        <a:effectLst/>
                        <a:latin typeface="微软雅黑" panose="020B0503020204020204" charset="-122"/>
                        <a:ea typeface="微软雅黑" panose="020B0503020204020204" charset="-122"/>
                        <a:cs typeface="微软雅黑" panose="020B050302020402020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bl>
          </a:graphicData>
        </a:graphic>
      </p:graphicFrame>
      <p:sp>
        <p:nvSpPr>
          <p:cNvPr id="25" name="文本框 24"/>
          <p:cNvSpPr txBox="1"/>
          <p:nvPr/>
        </p:nvSpPr>
        <p:spPr>
          <a:xfrm>
            <a:off x="386715" y="5962015"/>
            <a:ext cx="11646535" cy="546735"/>
          </a:xfrm>
          <a:prstGeom prst="rect">
            <a:avLst/>
          </a:prstGeom>
          <a:noFill/>
        </p:spPr>
        <p:txBody>
          <a:bodyPr wrap="square" rtlCol="0" anchor="t">
            <a:noAutofit/>
          </a:bodyPr>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[1] 醋酸钙口服溶液上市许可申请资料</a:t>
            </a:r>
            <a:r>
              <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1.3.1.2</a:t>
            </a:r>
            <a:endPar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800" dirty="0" err="1">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Naghibi</a:t>
            </a:r>
            <a:r>
              <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 </a:t>
            </a:r>
            <a:r>
              <a:rPr lang="en-US" altLang="zh-CN" sz="800" dirty="0" err="1">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Massih</a:t>
            </a:r>
            <a:r>
              <a:rPr lang="en-US" altLang="zh-CN"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 et al. Comparison of Phosphate Lowering Properties of Calcium Acetate and Calcium Carbonate in Hemodialysis Patients. Iranian Journal of Pharmacology and Therapeutics. 2006;5;73-76.</a:t>
            </a:r>
            <a:endParaRPr lang="zh-CN" altLang="en-US" sz="8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9" name="图片 18"/>
          <p:cNvPicPr>
            <a:picLocks noChangeAspect="1"/>
          </p:cNvPicPr>
          <p:nvPr/>
        </p:nvPicPr>
        <p:blipFill>
          <a:blip r:embed="rId8"/>
          <a:stretch>
            <a:fillRect/>
          </a:stretch>
        </p:blipFill>
        <p:spPr>
          <a:xfrm>
            <a:off x="6383655" y="3899535"/>
            <a:ext cx="2856865" cy="2089785"/>
          </a:xfrm>
          <a:prstGeom prst="rect">
            <a:avLst/>
          </a:prstGeom>
        </p:spPr>
      </p:pic>
      <p:pic>
        <p:nvPicPr>
          <p:cNvPr id="26" name="图片 25"/>
          <p:cNvPicPr>
            <a:picLocks noChangeAspect="1"/>
          </p:cNvPicPr>
          <p:nvPr/>
        </p:nvPicPr>
        <p:blipFill>
          <a:blip r:embed="rId9"/>
          <a:stretch>
            <a:fillRect/>
          </a:stretch>
        </p:blipFill>
        <p:spPr>
          <a:xfrm>
            <a:off x="9243695" y="3940810"/>
            <a:ext cx="2788920" cy="2040255"/>
          </a:xfrm>
          <a:prstGeom prst="rect">
            <a:avLst/>
          </a:prstGeom>
        </p:spPr>
      </p:pic>
      <p:sp>
        <p:nvSpPr>
          <p:cNvPr id="27" name="对角圆角矩形 26"/>
          <p:cNvSpPr/>
          <p:nvPr/>
        </p:nvSpPr>
        <p:spPr>
          <a:xfrm>
            <a:off x="6506210" y="2291715"/>
            <a:ext cx="5438775" cy="1072515"/>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sp>
        <p:nvSpPr>
          <p:cNvPr id="28" name="文本框 27"/>
          <p:cNvSpPr txBox="1"/>
          <p:nvPr/>
        </p:nvSpPr>
        <p:spPr>
          <a:xfrm>
            <a:off x="6952615" y="3545840"/>
            <a:ext cx="4827905" cy="245110"/>
          </a:xfrm>
          <a:prstGeom prst="rect">
            <a:avLst/>
          </a:prstGeom>
        </p:spPr>
        <p:txBody>
          <a:bodyPr wrap="square">
            <a:spAutoFit/>
          </a:bodyPr>
          <a:p>
            <a:pPr algn="ctr"/>
            <a:r>
              <a:rPr lang="zh-CN" altLang="en-US" sz="1000" b="1">
                <a:solidFill>
                  <a:srgbClr val="000000"/>
                </a:solidFill>
                <a:latin typeface="+mj-ea"/>
                <a:ea typeface="+mj-ea"/>
                <a:cs typeface="+mj-ea"/>
              </a:rPr>
              <a:t>血液透析患者中醋酸钙和碳酸钙降低磷酸盐特性的比较</a:t>
            </a:r>
            <a:r>
              <a:rPr lang="zh-CN" altLang="en-US" sz="10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0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000"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000" b="1" baseline="30000" dirty="0">
              <a:solidFill>
                <a:schemeClr val="bg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29" name="文本框 28"/>
          <p:cNvSpPr txBox="1"/>
          <p:nvPr/>
        </p:nvSpPr>
        <p:spPr>
          <a:xfrm>
            <a:off x="6576695" y="2566035"/>
            <a:ext cx="5332095" cy="521970"/>
          </a:xfrm>
          <a:prstGeom prst="rect">
            <a:avLst/>
          </a:prstGeom>
          <a:noFill/>
        </p:spPr>
        <p:txBody>
          <a:bodyPr wrap="square" rtlCol="0" anchor="t">
            <a:spAutoFit/>
          </a:bodyPr>
          <a:p>
            <a:r>
              <a:rPr lang="zh-CN" altLang="en-US" sz="1400" b="1" dirty="0">
                <a:solidFill>
                  <a:schemeClr val="accent1">
                    <a:lumMod val="75000"/>
                  </a:schemeClr>
                </a:solidFill>
                <a:sym typeface="+mn-ea"/>
              </a:rPr>
              <a:t>在血液透析患者中，与碳酸钙相比，醋酸钙的降磷效果更优，同时醋酸钙导致高钙血症的发生率较低。</a:t>
            </a:r>
            <a:endParaRPr lang="zh-CN" altLang="en-US" sz="1400" b="1" dirty="0">
              <a:solidFill>
                <a:schemeClr val="accent1">
                  <a:lumMod val="75000"/>
                </a:schemeClr>
              </a:solidFill>
              <a:sym typeface="+mn-ea"/>
            </a:endParaRPr>
          </a:p>
        </p:txBody>
      </p:sp>
      <p:sp>
        <p:nvSpPr>
          <p:cNvPr id="33" name="矩形 32"/>
          <p:cNvSpPr/>
          <p:nvPr/>
        </p:nvSpPr>
        <p:spPr>
          <a:xfrm>
            <a:off x="6875780" y="5842635"/>
            <a:ext cx="2280285" cy="146685"/>
          </a:xfrm>
          <a:prstGeom prst="rect">
            <a:avLst/>
          </a:prstGeom>
          <a:solidFill>
            <a:schemeClr val="bg1"/>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4" name="矩形 33"/>
          <p:cNvSpPr/>
          <p:nvPr/>
        </p:nvSpPr>
        <p:spPr>
          <a:xfrm>
            <a:off x="9691370" y="5829935"/>
            <a:ext cx="2280285" cy="146685"/>
          </a:xfrm>
          <a:prstGeom prst="rect">
            <a:avLst/>
          </a:prstGeom>
          <a:solidFill>
            <a:schemeClr val="bg1"/>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35" name="文本框 34"/>
          <p:cNvSpPr txBox="1"/>
          <p:nvPr/>
        </p:nvSpPr>
        <p:spPr>
          <a:xfrm>
            <a:off x="6904355" y="5801360"/>
            <a:ext cx="510540" cy="198755"/>
          </a:xfrm>
          <a:prstGeom prst="rect">
            <a:avLst/>
          </a:prstGeom>
          <a:noFill/>
        </p:spPr>
        <p:txBody>
          <a:bodyPr wrap="square" rtlCol="0">
            <a:spAutoFit/>
          </a:bodyPr>
          <a:p>
            <a:r>
              <a:rPr lang="zh-CN" altLang="en-US" sz="700" b="1"/>
              <a:t>碳酸钙</a:t>
            </a:r>
            <a:endParaRPr lang="zh-CN" altLang="en-US" sz="700" b="1"/>
          </a:p>
        </p:txBody>
      </p:sp>
      <p:sp>
        <p:nvSpPr>
          <p:cNvPr id="36" name="文本框 35"/>
          <p:cNvSpPr txBox="1"/>
          <p:nvPr/>
        </p:nvSpPr>
        <p:spPr>
          <a:xfrm>
            <a:off x="7506335" y="5791200"/>
            <a:ext cx="510540" cy="198755"/>
          </a:xfrm>
          <a:prstGeom prst="rect">
            <a:avLst/>
          </a:prstGeom>
          <a:noFill/>
        </p:spPr>
        <p:txBody>
          <a:bodyPr wrap="square" rtlCol="0">
            <a:spAutoFit/>
          </a:bodyPr>
          <a:p>
            <a:r>
              <a:rPr lang="zh-CN" altLang="en-US" sz="700" b="1"/>
              <a:t>碳酸钙</a:t>
            </a:r>
            <a:endParaRPr lang="zh-CN" altLang="en-US" sz="700" b="1"/>
          </a:p>
        </p:txBody>
      </p:sp>
      <p:sp>
        <p:nvSpPr>
          <p:cNvPr id="37" name="文本框 36"/>
          <p:cNvSpPr txBox="1"/>
          <p:nvPr/>
        </p:nvSpPr>
        <p:spPr>
          <a:xfrm>
            <a:off x="9805035" y="5802630"/>
            <a:ext cx="510540" cy="198755"/>
          </a:xfrm>
          <a:prstGeom prst="rect">
            <a:avLst/>
          </a:prstGeom>
          <a:noFill/>
        </p:spPr>
        <p:txBody>
          <a:bodyPr wrap="square" rtlCol="0">
            <a:spAutoFit/>
          </a:bodyPr>
          <a:p>
            <a:r>
              <a:rPr lang="zh-CN" altLang="en-US" sz="700" b="1"/>
              <a:t>碳酸钙</a:t>
            </a:r>
            <a:endParaRPr lang="zh-CN" altLang="en-US" sz="700" b="1"/>
          </a:p>
        </p:txBody>
      </p:sp>
      <p:sp>
        <p:nvSpPr>
          <p:cNvPr id="38" name="文本框 37"/>
          <p:cNvSpPr txBox="1"/>
          <p:nvPr/>
        </p:nvSpPr>
        <p:spPr>
          <a:xfrm>
            <a:off x="10371455" y="5791200"/>
            <a:ext cx="510540" cy="198755"/>
          </a:xfrm>
          <a:prstGeom prst="rect">
            <a:avLst/>
          </a:prstGeom>
          <a:noFill/>
        </p:spPr>
        <p:txBody>
          <a:bodyPr wrap="square" rtlCol="0">
            <a:spAutoFit/>
          </a:bodyPr>
          <a:p>
            <a:r>
              <a:rPr lang="zh-CN" altLang="en-US" sz="700" b="1"/>
              <a:t>碳酸钙</a:t>
            </a:r>
            <a:endParaRPr lang="zh-CN" altLang="en-US" sz="700" b="1"/>
          </a:p>
        </p:txBody>
      </p:sp>
      <p:sp>
        <p:nvSpPr>
          <p:cNvPr id="39" name="文本框 38"/>
          <p:cNvSpPr txBox="1"/>
          <p:nvPr/>
        </p:nvSpPr>
        <p:spPr>
          <a:xfrm>
            <a:off x="8091170" y="5807075"/>
            <a:ext cx="510540" cy="198755"/>
          </a:xfrm>
          <a:prstGeom prst="rect">
            <a:avLst/>
          </a:prstGeom>
          <a:noFill/>
        </p:spPr>
        <p:txBody>
          <a:bodyPr wrap="square" rtlCol="0">
            <a:spAutoFit/>
          </a:bodyPr>
          <a:p>
            <a:r>
              <a:rPr lang="zh-CN" altLang="en-US" sz="700" b="1"/>
              <a:t>醋酸钙</a:t>
            </a:r>
            <a:endParaRPr lang="zh-CN" altLang="en-US" sz="700" b="1"/>
          </a:p>
        </p:txBody>
      </p:sp>
      <p:sp>
        <p:nvSpPr>
          <p:cNvPr id="40" name="文本框 39"/>
          <p:cNvSpPr txBox="1"/>
          <p:nvPr/>
        </p:nvSpPr>
        <p:spPr>
          <a:xfrm>
            <a:off x="8693150" y="5807075"/>
            <a:ext cx="492760" cy="198755"/>
          </a:xfrm>
          <a:prstGeom prst="rect">
            <a:avLst/>
          </a:prstGeom>
          <a:noFill/>
        </p:spPr>
        <p:txBody>
          <a:bodyPr wrap="square" rtlCol="0" anchor="t">
            <a:spAutoFit/>
          </a:bodyPr>
          <a:p>
            <a:r>
              <a:rPr lang="zh-CN" altLang="en-US" sz="700" b="1">
                <a:sym typeface="+mn-ea"/>
              </a:rPr>
              <a:t>醋酸钙</a:t>
            </a:r>
            <a:endParaRPr lang="zh-CN" altLang="en-US" sz="700" b="1">
              <a:sym typeface="+mn-ea"/>
            </a:endParaRPr>
          </a:p>
        </p:txBody>
      </p:sp>
      <p:sp>
        <p:nvSpPr>
          <p:cNvPr id="41" name="文本框 40"/>
          <p:cNvSpPr txBox="1"/>
          <p:nvPr/>
        </p:nvSpPr>
        <p:spPr>
          <a:xfrm>
            <a:off x="10920095" y="5807075"/>
            <a:ext cx="550545" cy="198755"/>
          </a:xfrm>
          <a:prstGeom prst="rect">
            <a:avLst/>
          </a:prstGeom>
          <a:noFill/>
        </p:spPr>
        <p:txBody>
          <a:bodyPr wrap="square" rtlCol="0" anchor="t">
            <a:spAutoFit/>
          </a:bodyPr>
          <a:p>
            <a:r>
              <a:rPr lang="zh-CN" altLang="en-US" sz="700" b="1">
                <a:sym typeface="+mn-ea"/>
              </a:rPr>
              <a:t>醋酸钙</a:t>
            </a:r>
            <a:endParaRPr lang="zh-CN" altLang="en-US" sz="700" b="1">
              <a:sym typeface="+mn-ea"/>
            </a:endParaRPr>
          </a:p>
        </p:txBody>
      </p:sp>
      <p:sp>
        <p:nvSpPr>
          <p:cNvPr id="42" name="文本框 41"/>
          <p:cNvSpPr txBox="1"/>
          <p:nvPr/>
        </p:nvSpPr>
        <p:spPr>
          <a:xfrm>
            <a:off x="11500485" y="5808345"/>
            <a:ext cx="556895" cy="198755"/>
          </a:xfrm>
          <a:prstGeom prst="rect">
            <a:avLst/>
          </a:prstGeom>
          <a:noFill/>
        </p:spPr>
        <p:txBody>
          <a:bodyPr wrap="square" rtlCol="0" anchor="t">
            <a:spAutoFit/>
          </a:bodyPr>
          <a:p>
            <a:r>
              <a:rPr lang="zh-CN" altLang="en-US" sz="700" b="1">
                <a:sym typeface="+mn-ea"/>
              </a:rPr>
              <a:t>醋酸钙</a:t>
            </a:r>
            <a:endParaRPr lang="zh-CN" altLang="en-US" sz="700" b="1">
              <a:sym typeface="+mn-ea"/>
            </a:endParaRPr>
          </a:p>
        </p:txBody>
      </p:sp>
      <p:sp>
        <p:nvSpPr>
          <p:cNvPr id="43" name="文本框 42"/>
          <p:cNvSpPr txBox="1"/>
          <p:nvPr/>
        </p:nvSpPr>
        <p:spPr>
          <a:xfrm>
            <a:off x="3591560" y="313055"/>
            <a:ext cx="6467475" cy="368300"/>
          </a:xfrm>
          <a:prstGeom prst="rect">
            <a:avLst/>
          </a:prstGeom>
          <a:noFill/>
        </p:spPr>
        <p:txBody>
          <a:bodyPr wrap="square">
            <a:spAutoFit/>
          </a:bodyPr>
          <a:p>
            <a:r>
              <a:rPr lang="zh-CN" altLang="en-US" b="1" dirty="0">
                <a:solidFill>
                  <a:schemeClr val="accent1">
                    <a:lumMod val="75000"/>
                  </a:schemeClr>
                </a:solidFill>
              </a:rPr>
              <a:t>醋酸钙口服溶液不良反应或</a:t>
            </a:r>
            <a:r>
              <a:rPr lang="zh-CN" altLang="en-US" b="1" dirty="0">
                <a:solidFill>
                  <a:schemeClr val="accent1">
                    <a:lumMod val="75000"/>
                  </a:schemeClr>
                </a:solidFill>
              </a:rPr>
              <a:t>高钙血症发生率低，降磷效果更优</a:t>
            </a:r>
            <a:endParaRPr lang="zh-CN" altLang="en-US" b="1" dirty="0">
              <a:solidFill>
                <a:schemeClr val="accent1">
                  <a:lumMod val="75000"/>
                </a:schemeClr>
              </a:solidFill>
            </a:endParaRPr>
          </a:p>
        </p:txBody>
      </p:sp>
      <p:sp>
        <p:nvSpPr>
          <p:cNvPr id="7" name="矩形 6"/>
          <p:cNvSpPr/>
          <p:nvPr/>
        </p:nvSpPr>
        <p:spPr>
          <a:xfrm>
            <a:off x="7690485" y="4226560"/>
            <a:ext cx="167005" cy="14287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nvSpPr>
        <p:spPr>
          <a:xfrm>
            <a:off x="7651750" y="4146550"/>
            <a:ext cx="329565" cy="245110"/>
          </a:xfrm>
          <a:prstGeom prst="rect">
            <a:avLst/>
          </a:prstGeom>
          <a:noFill/>
        </p:spPr>
        <p:txBody>
          <a:bodyPr wrap="square" rtlCol="0">
            <a:spAutoFit/>
          </a:bodyPr>
          <a:p>
            <a:r>
              <a:rPr lang="en-US" altLang="zh-CN" sz="1000"/>
              <a:t>p</a:t>
            </a:r>
            <a:endParaRPr lang="en-US" altLang="zh-CN" sz="1000"/>
          </a:p>
        </p:txBody>
      </p:sp>
      <p:sp>
        <p:nvSpPr>
          <p:cNvPr id="16" name="矩形 15"/>
          <p:cNvSpPr/>
          <p:nvPr>
            <p:custDataLst>
              <p:tags r:id="rId10"/>
            </p:custDataLst>
          </p:nvPr>
        </p:nvSpPr>
        <p:spPr>
          <a:xfrm>
            <a:off x="10473055" y="4210685"/>
            <a:ext cx="167005" cy="154305"/>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custDataLst>
              <p:tags r:id="rId11"/>
            </p:custDataLst>
          </p:nvPr>
        </p:nvSpPr>
        <p:spPr>
          <a:xfrm>
            <a:off x="10393045" y="4168775"/>
            <a:ext cx="493395" cy="245110"/>
          </a:xfrm>
          <a:prstGeom prst="rect">
            <a:avLst/>
          </a:prstGeom>
          <a:noFill/>
        </p:spPr>
        <p:txBody>
          <a:bodyPr wrap="square" rtlCol="0">
            <a:spAutoFit/>
          </a:bodyPr>
          <a:p>
            <a:r>
              <a:rPr lang="en-US" altLang="zh-CN" sz="1000"/>
              <a:t>Ca</a:t>
            </a:r>
            <a:endParaRPr lang="en-US" altLang="zh-CN" sz="1000"/>
          </a:p>
        </p:txBody>
      </p:sp>
    </p:spTree>
  </p:cSld>
  <p:clrMapOvr>
    <a:masterClrMapping/>
  </p:clrMapOvr>
</p:sld>
</file>

<file path=ppt/tags/tag1.xml><?xml version="1.0" encoding="utf-8"?>
<p:tagLst xmlns:p="http://schemas.openxmlformats.org/presentationml/2006/main">
  <p:tag name="KSO_WM_DIAGRAM_VIRTUALLY_FRAME" val="{&quot;height&quot;:417.65,&quot;left&quot;:309.05,&quot;top&quot;:48.2,&quot;width&quot;:549.9}"/>
</p:tagLst>
</file>

<file path=ppt/tags/tag10.xml><?xml version="1.0" encoding="utf-8"?>
<p:tagLst xmlns:p="http://schemas.openxmlformats.org/presentationml/2006/main">
  <p:tag name="KSO_WM_DIAGRAM_VIRTUALLY_FRAME" val="{&quot;height&quot;:417.65,&quot;left&quot;:309.05,&quot;top&quot;:48.2,&quot;width&quot;:549.9}"/>
</p:tagLst>
</file>

<file path=ppt/tags/tag11.xml><?xml version="1.0" encoding="utf-8"?>
<p:tagLst xmlns:p="http://schemas.openxmlformats.org/presentationml/2006/main">
  <p:tag name="KSO_WM_DIAGRAM_VIRTUALLY_FRAME" val="{&quot;height&quot;:417.65,&quot;left&quot;:309.05,&quot;top&quot;:48.2,&quot;width&quot;:549.9}"/>
</p:tagLst>
</file>

<file path=ppt/tags/tag12.xml><?xml version="1.0" encoding="utf-8"?>
<p:tagLst xmlns:p="http://schemas.openxmlformats.org/presentationml/2006/main">
  <p:tag name="KSO_WM_DIAGRAM_VIRTUALLY_FRAME" val="{&quot;height&quot;:417.65,&quot;left&quot;:309.05,&quot;top&quot;:48.2,&quot;width&quot;:549.9}"/>
</p:tagLst>
</file>

<file path=ppt/tags/tag13.xml><?xml version="1.0" encoding="utf-8"?>
<p:tagLst xmlns:p="http://schemas.openxmlformats.org/presentationml/2006/main">
  <p:tag name="KSO_WM_DIAGRAM_VIRTUALLY_FRAME" val="{&quot;height&quot;:417.65,&quot;left&quot;:309.05,&quot;top&quot;:48.2,&quot;width&quot;:549.9}"/>
  <p:tag name="KSO_WM_BEAUTIFY_FLAG" val=""/>
</p:tagLst>
</file>

<file path=ppt/tags/tag14.xml><?xml version="1.0" encoding="utf-8"?>
<p:tagLst xmlns:p="http://schemas.openxmlformats.org/presentationml/2006/main">
  <p:tag name="KSO_WM_DIAGRAM_VIRTUALLY_FRAME" val="{&quot;height&quot;:417.65,&quot;left&quot;:309.05,&quot;top&quot;:48.2,&quot;width&quot;:549.9}"/>
  <p:tag name="KSO_WM_BEAUTIFY_FLAG" val=""/>
</p:tagLst>
</file>

<file path=ppt/tags/tag15.xml><?xml version="1.0" encoding="utf-8"?>
<p:tagLst xmlns:p="http://schemas.openxmlformats.org/presentationml/2006/main">
  <p:tag name="KSO_WM_DIAGRAM_VIRTUALLY_FRAME" val="{&quot;height&quot;:417.65,&quot;left&quot;:309.05,&quot;top&quot;:48.2,&quot;width&quot;:549.9}"/>
  <p:tag name="KSO_WM_BEAUTIFY_FLAG" val=""/>
</p:tagLst>
</file>

<file path=ppt/tags/tag16.xml><?xml version="1.0" encoding="utf-8"?>
<p:tagLst xmlns:p="http://schemas.openxmlformats.org/presentationml/2006/main">
  <p:tag name="KSO_WM_DIAGRAM_VIRTUALLY_FRAME" val="{&quot;height&quot;:417.65,&quot;left&quot;:309.05,&quot;top&quot;:48.2,&quot;width&quot;:549.9}"/>
  <p:tag name="KSO_WM_BEAUTIFY_FLAG" val=""/>
</p:tagLst>
</file>

<file path=ppt/tags/tag17.xml><?xml version="1.0" encoding="utf-8"?>
<p:tagLst xmlns:p="http://schemas.openxmlformats.org/presentationml/2006/main">
  <p:tag name="KSO_WM_DIAGRAM_VIRTUALLY_FRAME" val="{&quot;height&quot;:417.65,&quot;left&quot;:309.05,&quot;top&quot;:48.2,&quot;width&quot;:549.9}"/>
  <p:tag name="KSO_WM_BEAUTIFY_FLAG" val=""/>
</p:tagLst>
</file>

<file path=ppt/tags/tag18.xml><?xml version="1.0" encoding="utf-8"?>
<p:tagLst xmlns:p="http://schemas.openxmlformats.org/presentationml/2006/main">
  <p:tag name="KSO_WM_BEAUTIFY_FLAG" val=""/>
  <p:tag name="KSO_WM_DIAGRAM_VIRTUALLY_FRAME" val="{&quot;height&quot;:417.65,&quot;left&quot;:309.05,&quot;top&quot;:48.2,&quot;width&quot;:549.9}"/>
</p:tagLst>
</file>

<file path=ppt/tags/tag19.xml><?xml version="1.0" encoding="utf-8"?>
<p:tagLst xmlns:p="http://schemas.openxmlformats.org/presentationml/2006/main">
  <p:tag name="KSO_WM_BEAUTIFY_FLAG" val=""/>
  <p:tag name="KSO_WM_DIAGRAM_VIRTUALLY_FRAME" val="{&quot;height&quot;:417.65,&quot;left&quot;:309.05,&quot;top&quot;:48.2,&quot;width&quot;:549.9}"/>
</p:tagLst>
</file>

<file path=ppt/tags/tag2.xml><?xml version="1.0" encoding="utf-8"?>
<p:tagLst xmlns:p="http://schemas.openxmlformats.org/presentationml/2006/main">
  <p:tag name="KSO_WM_DIAGRAM_VIRTUALLY_FRAME" val="{&quot;height&quot;:417.65,&quot;left&quot;:309.05,&quot;top&quot;:48.2,&quot;width&quot;:549.9}"/>
</p:tagLst>
</file>

<file path=ppt/tags/tag20.xml><?xml version="1.0" encoding="utf-8"?>
<p:tagLst xmlns:p="http://schemas.openxmlformats.org/presentationml/2006/main">
  <p:tag name="KSO_WM_BEAUTIFY_FLAG" val=""/>
  <p:tag name="KSO_WM_DIAGRAM_VIRTUALLY_FRAME" val="{&quot;height&quot;:417.65,&quot;left&quot;:309.05,&quot;top&quot;:48.2,&quot;width&quot;:549.9}"/>
</p:tagLst>
</file>

<file path=ppt/tags/tag21.xml><?xml version="1.0" encoding="utf-8"?>
<p:tagLst xmlns:p="http://schemas.openxmlformats.org/presentationml/2006/main">
  <p:tag name="ISLIDE.ADDREMOVEWATERMARK" val="7zid9iFJKW"/>
</p:tagLst>
</file>

<file path=ppt/tags/tag22.xml><?xml version="1.0" encoding="utf-8"?>
<p:tagLst xmlns:p="http://schemas.openxmlformats.org/presentationml/2006/main">
  <p:tag name="ISLIDE.ADDREMOVEWATERMARK" val="IZzXFjEfgJ"/>
</p:tagLst>
</file>

<file path=ppt/tags/tag23.xml><?xml version="1.0" encoding="utf-8"?>
<p:tagLst xmlns:p="http://schemas.openxmlformats.org/presentationml/2006/main">
  <p:tag name="ISLIDE.ADDREMOVEWATERMARK" val="sgDBWW4TlC"/>
</p:tagLst>
</file>

<file path=ppt/tags/tag24.xml><?xml version="1.0" encoding="utf-8"?>
<p:tagLst xmlns:p="http://schemas.openxmlformats.org/presentationml/2006/main">
  <p:tag name="ISLIDE.ADDREMOVEWATERMARK" val="1gI1AKHCv4"/>
</p:tagLst>
</file>

<file path=ppt/tags/tag25.xml><?xml version="1.0" encoding="utf-8"?>
<p:tagLst xmlns:p="http://schemas.openxmlformats.org/presentationml/2006/main">
  <p:tag name="ISLIDE.ADDREMOVEWATERMARK" val="7zid9iFJKW"/>
</p:tagLst>
</file>

<file path=ppt/tags/tag26.xml><?xml version="1.0" encoding="utf-8"?>
<p:tagLst xmlns:p="http://schemas.openxmlformats.org/presentationml/2006/main">
  <p:tag name="ISLIDE.ADDREMOVEWATERMARK" val="IZzXFjEfgJ"/>
</p:tagLst>
</file>

<file path=ppt/tags/tag27.xml><?xml version="1.0" encoding="utf-8"?>
<p:tagLst xmlns:p="http://schemas.openxmlformats.org/presentationml/2006/main">
  <p:tag name="ISLIDE.ADDREMOVEWATERMARK" val="sgDBWW4TlC"/>
</p:tagLst>
</file>

<file path=ppt/tags/tag28.xml><?xml version="1.0" encoding="utf-8"?>
<p:tagLst xmlns:p="http://schemas.openxmlformats.org/presentationml/2006/main">
  <p:tag name="ISLIDE.ADDREMOVEWATERMARK" val="1gI1AKHCv4"/>
</p:tagLst>
</file>

<file path=ppt/tags/tag29.xml><?xml version="1.0" encoding="utf-8"?>
<p:tagLst xmlns:p="http://schemas.openxmlformats.org/presentationml/2006/main">
  <p:tag name="ISLIDE.ADDREMOVEWATERMARK" val="7zid9iFJKW"/>
</p:tagLst>
</file>

<file path=ppt/tags/tag3.xml><?xml version="1.0" encoding="utf-8"?>
<p:tagLst xmlns:p="http://schemas.openxmlformats.org/presentationml/2006/main">
  <p:tag name="KSO_WM_DIAGRAM_VIRTUALLY_FRAME" val="{&quot;height&quot;:417.65,&quot;left&quot;:309.05,&quot;top&quot;:48.2,&quot;width&quot;:549.9}"/>
</p:tagLst>
</file>

<file path=ppt/tags/tag30.xml><?xml version="1.0" encoding="utf-8"?>
<p:tagLst xmlns:p="http://schemas.openxmlformats.org/presentationml/2006/main">
  <p:tag name="ISLIDE.ADDREMOVEWATERMARK" val="IZzXFjEfgJ"/>
</p:tagLst>
</file>

<file path=ppt/tags/tag31.xml><?xml version="1.0" encoding="utf-8"?>
<p:tagLst xmlns:p="http://schemas.openxmlformats.org/presentationml/2006/main">
  <p:tag name="ISLIDE.ADDREMOVEWATERMARK" val="sgDBWW4TlC"/>
</p:tagLst>
</file>

<file path=ppt/tags/tag32.xml><?xml version="1.0" encoding="utf-8"?>
<p:tagLst xmlns:p="http://schemas.openxmlformats.org/presentationml/2006/main">
  <p:tag name="ISLIDE.ADDREMOVEWATERMARK" val="1gI1AKHCv4"/>
</p:tagLst>
</file>

<file path=ppt/tags/tag33.xml><?xml version="1.0" encoding="utf-8"?>
<p:tagLst xmlns:p="http://schemas.openxmlformats.org/presentationml/2006/main">
  <p:tag name="ISLIDE.ADDREMOVEWATERMARK" val="7zid9iFJKW"/>
</p:tagLst>
</file>

<file path=ppt/tags/tag34.xml><?xml version="1.0" encoding="utf-8"?>
<p:tagLst xmlns:p="http://schemas.openxmlformats.org/presentationml/2006/main">
  <p:tag name="ISLIDE.ADDREMOVEWATERMARK" val="IZzXFjEfgJ"/>
</p:tagLst>
</file>

<file path=ppt/tags/tag35.xml><?xml version="1.0" encoding="utf-8"?>
<p:tagLst xmlns:p="http://schemas.openxmlformats.org/presentationml/2006/main">
  <p:tag name="ISLIDE.ADDREMOVEWATERMARK" val="sgDBWW4TlC"/>
</p:tagLst>
</file>

<file path=ppt/tags/tag36.xml><?xml version="1.0" encoding="utf-8"?>
<p:tagLst xmlns:p="http://schemas.openxmlformats.org/presentationml/2006/main">
  <p:tag name="ISLIDE.ADDREMOVEWATERMARK" val="1gI1AKHCv4"/>
</p:tagLst>
</file>

<file path=ppt/tags/tag37.xml><?xml version="1.0" encoding="utf-8"?>
<p:tagLst xmlns:p="http://schemas.openxmlformats.org/presentationml/2006/main">
  <p:tag name="ISLIDE.ADDREMOVEWATERMARK" val="7zid9iFJKW"/>
</p:tagLst>
</file>

<file path=ppt/tags/tag38.xml><?xml version="1.0" encoding="utf-8"?>
<p:tagLst xmlns:p="http://schemas.openxmlformats.org/presentationml/2006/main">
  <p:tag name="ISLIDE.ADDREMOVEWATERMARK" val="IZzXFjEfgJ"/>
</p:tagLst>
</file>

<file path=ppt/tags/tag39.xml><?xml version="1.0" encoding="utf-8"?>
<p:tagLst xmlns:p="http://schemas.openxmlformats.org/presentationml/2006/main">
  <p:tag name="ISLIDE.ADDREMOVEWATERMARK" val="sgDBWW4TlC"/>
</p:tagLst>
</file>

<file path=ppt/tags/tag4.xml><?xml version="1.0" encoding="utf-8"?>
<p:tagLst xmlns:p="http://schemas.openxmlformats.org/presentationml/2006/main">
  <p:tag name="KSO_WM_DIAGRAM_VIRTUALLY_FRAME" val="{&quot;height&quot;:417.65,&quot;left&quot;:309.05,&quot;top&quot;:48.2,&quot;width&quot;:549.9}"/>
</p:tagLst>
</file>

<file path=ppt/tags/tag40.xml><?xml version="1.0" encoding="utf-8"?>
<p:tagLst xmlns:p="http://schemas.openxmlformats.org/presentationml/2006/main">
  <p:tag name="ISLIDE.ADDREMOVEWATERMARK" val="1gI1AKHCv4"/>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ISLIDE.ADDREMOVEWATERMARK" val="7zid9iFJKW"/>
</p:tagLst>
</file>

<file path=ppt/tags/tag44.xml><?xml version="1.0" encoding="utf-8"?>
<p:tagLst xmlns:p="http://schemas.openxmlformats.org/presentationml/2006/main">
  <p:tag name="ISLIDE.ADDREMOVEWATERMARK" val="IZzXFjEfgJ"/>
</p:tagLst>
</file>

<file path=ppt/tags/tag45.xml><?xml version="1.0" encoding="utf-8"?>
<p:tagLst xmlns:p="http://schemas.openxmlformats.org/presentationml/2006/main">
  <p:tag name="ISLIDE.ADDREMOVEWATERMARK" val="sgDBWW4TlC"/>
</p:tagLst>
</file>

<file path=ppt/tags/tag46.xml><?xml version="1.0" encoding="utf-8"?>
<p:tagLst xmlns:p="http://schemas.openxmlformats.org/presentationml/2006/main">
  <p:tag name="ISLIDE.ADDREMOVEWATERMARK" val="1gI1AKHCv4"/>
</p:tagLst>
</file>

<file path=ppt/tags/tag47.xml><?xml version="1.0" encoding="utf-8"?>
<p:tagLst xmlns:p="http://schemas.openxmlformats.org/presentationml/2006/main">
  <p:tag name="TABLE_ENDDRAG_ORIGIN_RECT" val="876*382"/>
  <p:tag name="TABLE_ENDDRAG_RECT" val="45*84*876*382"/>
</p:tagLst>
</file>

<file path=ppt/tags/tag48.xml><?xml version="1.0" encoding="utf-8"?>
<p:tagLst xmlns:p="http://schemas.openxmlformats.org/presentationml/2006/main">
  <p:tag name="ISLIDE.ADDREMOVEWATERMARK" val="7zid9iFJKW"/>
</p:tagLst>
</file>

<file path=ppt/tags/tag49.xml><?xml version="1.0" encoding="utf-8"?>
<p:tagLst xmlns:p="http://schemas.openxmlformats.org/presentationml/2006/main">
  <p:tag name="ISLIDE.ADDREMOVEWATERMARK" val="IZzXFjEfgJ"/>
</p:tagLst>
</file>

<file path=ppt/tags/tag5.xml><?xml version="1.0" encoding="utf-8"?>
<p:tagLst xmlns:p="http://schemas.openxmlformats.org/presentationml/2006/main">
  <p:tag name="KSO_WM_DIAGRAM_VIRTUALLY_FRAME" val="{&quot;height&quot;:417.65,&quot;left&quot;:309.05,&quot;top&quot;:48.2,&quot;width&quot;:549.9}"/>
</p:tagLst>
</file>

<file path=ppt/tags/tag50.xml><?xml version="1.0" encoding="utf-8"?>
<p:tagLst xmlns:p="http://schemas.openxmlformats.org/presentationml/2006/main">
  <p:tag name="ISLIDE.ADDREMOVEWATERMARK" val="sgDBWW4TlC"/>
</p:tagLst>
</file>

<file path=ppt/tags/tag51.xml><?xml version="1.0" encoding="utf-8"?>
<p:tagLst xmlns:p="http://schemas.openxmlformats.org/presentationml/2006/main">
  <p:tag name="ISLIDE.ADDREMOVEWATERMARK" val="1gI1AKHCv4"/>
</p:tagLst>
</file>

<file path=ppt/tags/tag52.xml><?xml version="1.0" encoding="utf-8"?>
<p:tagLst xmlns:p="http://schemas.openxmlformats.org/presentationml/2006/main">
  <p:tag name="TABLE_ENDDRAG_ORIGIN_RECT" val="451*165"/>
  <p:tag name="TABLE_ENDDRAG_RECT" val="35*301*451*165"/>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ISLIDE.ADDREMOVEWATERMARK" val="7zid9iFJKW"/>
</p:tagLst>
</file>

<file path=ppt/tags/tag56.xml><?xml version="1.0" encoding="utf-8"?>
<p:tagLst xmlns:p="http://schemas.openxmlformats.org/presentationml/2006/main">
  <p:tag name="ISLIDE.ADDREMOVEWATERMARK" val="IZzXFjEfgJ"/>
</p:tagLst>
</file>

<file path=ppt/tags/tag57.xml><?xml version="1.0" encoding="utf-8"?>
<p:tagLst xmlns:p="http://schemas.openxmlformats.org/presentationml/2006/main">
  <p:tag name="ISLIDE.ADDREMOVEWATERMARK" val="sgDBWW4TlC"/>
</p:tagLst>
</file>

<file path=ppt/tags/tag58.xml><?xml version="1.0" encoding="utf-8"?>
<p:tagLst xmlns:p="http://schemas.openxmlformats.org/presentationml/2006/main">
  <p:tag name="ISLIDE.ADDREMOVEWATERMARK" val="1gI1AKHCv4"/>
</p:tagLst>
</file>

<file path=ppt/tags/tag59.xml><?xml version="1.0" encoding="utf-8"?>
<p:tagLst xmlns:p="http://schemas.openxmlformats.org/presentationml/2006/main">
  <p:tag name="ISLIDE.ADDREMOVEWATERMARK" val="7zid9iFJKW"/>
</p:tagLst>
</file>

<file path=ppt/tags/tag6.xml><?xml version="1.0" encoding="utf-8"?>
<p:tagLst xmlns:p="http://schemas.openxmlformats.org/presentationml/2006/main">
  <p:tag name="KSO_WM_DIAGRAM_VIRTUALLY_FRAME" val="{&quot;height&quot;:417.65,&quot;left&quot;:309.05,&quot;top&quot;:48.2,&quot;width&quot;:549.9}"/>
</p:tagLst>
</file>

<file path=ppt/tags/tag60.xml><?xml version="1.0" encoding="utf-8"?>
<p:tagLst xmlns:p="http://schemas.openxmlformats.org/presentationml/2006/main">
  <p:tag name="ISLIDE.ADDREMOVEWATERMARK" val="IZzXFjEfgJ"/>
</p:tagLst>
</file>

<file path=ppt/tags/tag61.xml><?xml version="1.0" encoding="utf-8"?>
<p:tagLst xmlns:p="http://schemas.openxmlformats.org/presentationml/2006/main">
  <p:tag name="ISLIDE.ADDREMOVEWATERMARK" val="sgDBWW4TlC"/>
</p:tagLst>
</file>

<file path=ppt/tags/tag62.xml><?xml version="1.0" encoding="utf-8"?>
<p:tagLst xmlns:p="http://schemas.openxmlformats.org/presentationml/2006/main">
  <p:tag name="ISLIDE.ADDREMOVEWATERMARK" val="1gI1AKHCv4"/>
</p:tagLst>
</file>

<file path=ppt/tags/tag63.xml><?xml version="1.0" encoding="utf-8"?>
<p:tagLst xmlns:p="http://schemas.openxmlformats.org/presentationml/2006/main">
  <p:tag name="commondata" val="eyJoZGlkIjoiYzRlNjI4MDVmOWU4ZDlhNDgyYmJmYTc2M2Y2MDk5ZDQifQ=="/>
</p:tagLst>
</file>

<file path=ppt/tags/tag7.xml><?xml version="1.0" encoding="utf-8"?>
<p:tagLst xmlns:p="http://schemas.openxmlformats.org/presentationml/2006/main">
  <p:tag name="KSO_WM_DIAGRAM_VIRTUALLY_FRAME" val="{&quot;height&quot;:417.65,&quot;left&quot;:309.05,&quot;top&quot;:48.2,&quot;width&quot;:549.9}"/>
</p:tagLst>
</file>

<file path=ppt/tags/tag8.xml><?xml version="1.0" encoding="utf-8"?>
<p:tagLst xmlns:p="http://schemas.openxmlformats.org/presentationml/2006/main">
  <p:tag name="KSO_WM_DIAGRAM_VIRTUALLY_FRAME" val="{&quot;height&quot;:417.65,&quot;left&quot;:309.05,&quot;top&quot;:48.2,&quot;width&quot;:549.9}"/>
</p:tagLst>
</file>

<file path=ppt/tags/tag9.xml><?xml version="1.0" encoding="utf-8"?>
<p:tagLst xmlns:p="http://schemas.openxmlformats.org/presentationml/2006/main">
  <p:tag name="KSO_WM_DIAGRAM_VIRTUALLY_FRAME" val="{&quot;height&quot;:417.65,&quot;left&quot;:309.05,&quot;top&quot;:48.2,&quot;width&quot;:549.9}"/>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5782</Words>
  <Application>WPS 演示</Application>
  <PresentationFormat>宽屏</PresentationFormat>
  <Paragraphs>320</Paragraphs>
  <Slides>11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11</vt:i4>
      </vt:variant>
    </vt:vector>
  </HeadingPairs>
  <TitlesOfParts>
    <vt:vector size="32" baseType="lpstr">
      <vt:lpstr>Arial</vt:lpstr>
      <vt:lpstr>宋体</vt:lpstr>
      <vt:lpstr>Wingdings</vt:lpstr>
      <vt:lpstr>微软雅黑</vt:lpstr>
      <vt:lpstr>汉仪旗黑</vt:lpstr>
      <vt:lpstr>Wingdings</vt:lpstr>
      <vt:lpstr>HarmonyOS Sans SC Black</vt:lpstr>
      <vt:lpstr>HarmonyOS Sans SC</vt:lpstr>
      <vt:lpstr>等线</vt:lpstr>
      <vt:lpstr>DY88</vt:lpstr>
      <vt:lpstr>Times New Roman</vt:lpstr>
      <vt:lpstr>HarmonyOS Sans SC Light</vt:lpstr>
      <vt:lpstr>Calibri</vt:lpstr>
      <vt:lpstr>Helvetica Neue</vt:lpstr>
      <vt:lpstr>宋体</vt:lpstr>
      <vt:lpstr>Arial Unicode MS</vt:lpstr>
      <vt:lpstr>汉仪书宋二KW</vt:lpstr>
      <vt:lpstr>苹方-简</vt:lpstr>
      <vt:lpstr>汉仪中等线KW</vt:lpstr>
      <vt:lpstr>Thonburi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yang%</cp:lastModifiedBy>
  <cp:revision>110</cp:revision>
  <dcterms:created xsi:type="dcterms:W3CDTF">2024-07-13T06:27:50Z</dcterms:created>
  <dcterms:modified xsi:type="dcterms:W3CDTF">2024-07-13T06:27:50Z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22B87D821B6394FCD71992661589AB9E_43</vt:lpwstr>
  </property>
  <property fmtid="{D5CDD505-2E9C-101B-9397-08002B2CF9AE}" pid="3" name="KSOProductBuildVer">
    <vt:lpwstr>2052-6.8.2.8850</vt:lpwstr>
  </property>
</Properties>
</file>