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5"/>
  </p:handoutMasterIdLst>
  <p:sldIdLst>
    <p:sldId id="257" r:id="rId4"/>
    <p:sldId id="258" r:id="rId6"/>
    <p:sldId id="561" r:id="rId7"/>
    <p:sldId id="583" r:id="rId8"/>
    <p:sldId id="599" r:id="rId9"/>
    <p:sldId id="575" r:id="rId10"/>
    <p:sldId id="590" r:id="rId11"/>
    <p:sldId id="576" r:id="rId12"/>
    <p:sldId id="580" r:id="rId13"/>
    <p:sldId id="591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9E4"/>
    <a:srgbClr val="FFF7E1"/>
    <a:srgbClr val="2B34EF"/>
    <a:srgbClr val="5D9ED5"/>
    <a:srgbClr val="FFFFB9"/>
    <a:srgbClr val="4472C4"/>
    <a:srgbClr val="9BEBFF"/>
    <a:srgbClr val="EEEAEB"/>
    <a:srgbClr val="C1571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7" autoAdjust="0"/>
    <p:restoredTop sz="95220" autoAdjust="0"/>
  </p:normalViewPr>
  <p:slideViewPr>
    <p:cSldViewPr snapToGrid="0">
      <p:cViewPr varScale="1">
        <p:scale>
          <a:sx n="91" d="100"/>
          <a:sy n="91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F4AB6-CA5C-4270-8AB1-00F876CF35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EDAA2-DB32-4B5A-8A5E-7384633C06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删除：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针对肺风酒刺，在医保目录内尚无对症药物。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删除：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针对肺风酒刺，在医保目录内尚无对症药物。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6A38-2C26-4DF6-8F1C-F22877A7AD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206B-1CFA-4564-BBB2-88E7C04A1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文本框 49"/>
          <p:cNvSpPr txBox="1"/>
          <p:nvPr>
            <p:custDataLst>
              <p:tags r:id="rId1"/>
            </p:custDataLst>
          </p:nvPr>
        </p:nvSpPr>
        <p:spPr>
          <a:xfrm>
            <a:off x="3571240" y="4658360"/>
            <a:ext cx="4548505" cy="534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吉林敖东洮南药业股份有限公司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PA_文本框 50"/>
          <p:cNvSpPr txBox="1"/>
          <p:nvPr>
            <p:custDataLst>
              <p:tags r:id="rId2"/>
            </p:custDataLst>
          </p:nvPr>
        </p:nvSpPr>
        <p:spPr>
          <a:xfrm>
            <a:off x="3407410" y="1803400"/>
            <a:ext cx="5060315" cy="119888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4787C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枇杷清肺颗粒</a:t>
            </a:r>
            <a:endParaRPr kumimoji="0" lang="zh-CN" altLang="en-US" sz="6000" b="1" i="0" u="none" strike="noStrike" kern="1200" cap="none" spc="300" normalizeH="0" baseline="0" noProof="0" dirty="0">
              <a:ln>
                <a:noFill/>
              </a:ln>
              <a:solidFill>
                <a:srgbClr val="4787C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0145" y="3429214"/>
            <a:ext cx="623114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noProof="0" dirty="0">
                <a:ln>
                  <a:noFill/>
                </a:ln>
                <a:solidFill>
                  <a:srgbClr val="4787C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（中药3.1类经典名方制剂）</a:t>
            </a:r>
            <a:endParaRPr lang="zh-CN" altLang="en-US" sz="2400" b="1" spc="300" noProof="0" dirty="0">
              <a:ln>
                <a:noFill/>
              </a:ln>
              <a:solidFill>
                <a:srgbClr val="4787C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819150" y="469265"/>
            <a:ext cx="10731500" cy="5988685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文本框 7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85748" y="525851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05 </a:t>
            </a:r>
            <a:r>
              <a:rPr kumimoji="0" lang="zh-CN" altLang="en-US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公平性</a:t>
            </a:r>
            <a:endParaRPr kumimoji="0" lang="zh-CN" altLang="en-US" sz="2800" b="1" i="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5885" y="1318895"/>
            <a:ext cx="9544050" cy="4766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1、弥补药品目录短板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本品可弥补医保目录“清肺经热”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中成药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空白。《国家基本医疗保险、工伤保险和生育保险药品目录（2023 年）》中成药分类：清热剂7种分类，无“清肺经热”中成药，也无“肺风酒刺”中成药。枇杷清肺颗粒是“清肺经热”唯一代表药物，是皮肤疾病领域首个古代经典名方中药复方制剂，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如果进入医保，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能使医保目录结构更加科学合理。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2、临床管理难度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枇杷清肺颗粒属于颗粒剂，处方药，不会出现临床滥用情况，无需特殊临床管理，不额外增加临床管理难度，密封贮藏即可。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2755285" y="2353261"/>
            <a:ext cx="6502290" cy="2349349"/>
            <a:chOff x="6918195" y="2249498"/>
            <a:chExt cx="4829492" cy="2030787"/>
          </a:xfrm>
        </p:grpSpPr>
        <p:sp>
          <p:nvSpPr>
            <p:cNvPr id="7" name="Rectangle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918420" y="2249540"/>
              <a:ext cx="2020729" cy="37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基本信息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918195" y="3077955"/>
              <a:ext cx="1786955" cy="37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 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性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Rectangle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18195" y="3908133"/>
              <a:ext cx="1786955" cy="37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03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有效性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60732" y="2249498"/>
              <a:ext cx="1786955" cy="37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04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创新性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81940" y="305435"/>
            <a:ext cx="239458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目 录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3705" y="3311525"/>
            <a:ext cx="285369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05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公平性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744855" y="480695"/>
            <a:ext cx="10814050" cy="5875655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文本框 7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563243" y="658566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基本信息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4765" y="1297305"/>
            <a:ext cx="10354945" cy="4560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通用名称：枇杷清肺颗粒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注册规格：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每袋装6g(相当于饮片24.62g)</a:t>
            </a:r>
            <a:endParaRPr lang="en-US" altLang="zh-CN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功能主治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：清肺经热。用于肺风酒刺。症见面鼻疙瘩，红赤肿痛，破出粉汁或结屑等。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用法用量：餐前或餐后两小时，温开水冲服。一次1袋，一日1次。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CDE注册分类：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中药 3.1类新药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（出自国家中医药管理局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古代经典名方目录（第一批）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》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全球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首个上市国家/地区及上市时间：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大陆地区同通用名药品的上市情况：无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是否为 OTC 药品：否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参照品建</a:t>
            </a:r>
            <a:r>
              <a:rPr lang="zh-CN" altLang="en-US" sz="16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议：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744855" y="480695"/>
            <a:ext cx="10814050" cy="5875655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" name="文本框 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676273" y="711271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基本信息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3625" y="1388110"/>
            <a:ext cx="10212705" cy="181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、所治疗疾病基本情况：本品处方源于清·吴谦等《医宗金鉴》,原文“此证由肺经血热而成。每发于面鼻，起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碎疙瘩，形如黍屑，色赤肿痛，破出白粉汁，日久皆成白屑，形如黍米白屑。宜内服枇杷清肺饮。”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肺风酒刺，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是一种毛囊皮脂腺的慢性炎症性皮肤病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多由肺热引起，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易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反复发作，对患者心理健康造成负担。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患者诊疗均在门诊，无需住院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治疗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2990" y="2975610"/>
            <a:ext cx="9655810" cy="24123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、发病率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国内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发病率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8.1%</a:t>
            </a:r>
            <a:r>
              <a:rPr lang="en-US" altLang="zh-CN" sz="1600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、患病人群：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好发于青少年及年轻人，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患者的生活质量明显降低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部分伴有耻辱感、影响职业或者与焦虑、抑郁等精神疾病并存</a:t>
            </a:r>
            <a:r>
              <a:rPr lang="zh-CN" altLang="en-US" sz="1600" baseline="30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研究显示，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青春期患者抑郁发生率高于正常人群，发生率分别为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56.7%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6.7%</a:t>
            </a:r>
            <a:r>
              <a:rPr lang="en-US" altLang="zh-CN" sz="1600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en-US" altLang="zh-CN" sz="1600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1600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baseline="30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3336" y="5504711"/>
            <a:ext cx="11851403" cy="937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鞠强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中国痤疮治疗指南（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修订版）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[J].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临床皮肤科杂志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,2019,48(09):583-588. DOI:10.16761/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j.cnki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1000-4963.2019.09.020.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王冬雪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刘浩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杨彪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赵倩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杨洁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玫瑰痤疮患者的社会心理影响及其生活质量的研究现状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[J].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世界最新医学信息文摘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,2018,18(92):58-60+62.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杜耀武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寇鹏涛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青春期痤疮患者抑郁状况的观察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[J].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国际精神病学杂志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,2019,46(06):1092-1094.DOI:10.13479/j.cnki.jip.2019.06.040.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+mj-lt"/>
              <a:buNone/>
            </a:pP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776605" y="530860"/>
            <a:ext cx="10713720" cy="5825490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 fontAlgn="auto">
              <a:lnSpc>
                <a:spcPct val="150000"/>
              </a:lnSpc>
              <a:spcBef>
                <a:spcPts val="600"/>
              </a:spcBef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文本框 7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85748" y="605226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9015" y="4037965"/>
            <a:ext cx="11260455" cy="91440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、不良反应情况：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枇杷清肺颗粒目前在临床上未广泛使用，未监测到任何不良反应发生及相关文献报道。</a:t>
            </a:r>
            <a:endParaRPr lang="zh-CN" altLang="en-US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90015" y="1800860"/>
          <a:ext cx="9796145" cy="2245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88060"/>
                <a:gridCol w="8808085"/>
              </a:tblGrid>
              <a:tr h="337185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不良反应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尚不明确。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禁忌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曾经对本品所含药物过敏者禁用。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</a:tr>
              <a:tr h="1633855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注意事项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lvl="1" indent="-342900" algn="l" fontAlgn="auto">
                        <a:lnSpc>
                          <a:spcPct val="130000"/>
                        </a:lnSpc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脾胃虚寒见大便溏泄者慎用。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1" indent="-342900" algn="l" fontAlgn="auto">
                        <a:lnSpc>
                          <a:spcPct val="130000"/>
                        </a:lnSpc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服药期间，忌烟酒及辛辣、糖类、油腻饮食。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1" indent="-342900" algn="l" fontAlgn="auto">
                        <a:lnSpc>
                          <a:spcPct val="130000"/>
                        </a:lnSpc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保持面部卫生，每日用温水清洁面部，不宜用碱性香皂或肥皂洗面。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1" indent="-342900" algn="l" fontAlgn="auto">
                        <a:lnSpc>
                          <a:spcPct val="130000"/>
                        </a:lnSpc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切忌以手挤压患处。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1" indent="-342900" algn="l" fontAlgn="auto">
                        <a:lnSpc>
                          <a:spcPct val="130000"/>
                        </a:lnSpc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用药后如出现不良反应，应及时停药并就诊。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1" indent="-342900" algn="l" fontAlgn="auto">
                        <a:lnSpc>
                          <a:spcPct val="130000"/>
                        </a:lnSpc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  <a:sym typeface="+mn-ea"/>
                        </a:rPr>
                        <a:t>本品含人参、甘草，不宜与含海藻、京大戟、红大戟、甘遂、芫花、藜芦、五灵脂、莱菔子的中药方剂或成药同时服用。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85273" y="4952611"/>
            <a:ext cx="10480964" cy="12763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1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、安全性方面的主要优势和不足：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枇杷清肺颗粒处方源自为清·吴谦等《医宗金鉴》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，至今已经有100多年的临床使用经验，疗效确切，至今仍被广泛使用，是古代经典名方典型代表之一。现代药理毒理实验结果进一步证明其安全性。</a:t>
            </a:r>
            <a:endParaRPr lang="zh-CN" altLang="en-US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42365" y="1432560"/>
            <a:ext cx="3798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、药品说明书收载的安全性信息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765810" y="577850"/>
            <a:ext cx="10711815" cy="5913755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结果显示，应用枇杷清肺饮治疗组的临床疗效（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95.8%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显著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优于对照组（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79.2%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），且治疗后血清睾酮水平降低幅度大于对照组（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P&lt;0.05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文本框 7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85748" y="722701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kumimoji="0" lang="zh-CN" altLang="en-US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有效性</a:t>
            </a:r>
            <a:endParaRPr kumimoji="0" lang="zh-CN" altLang="en-US" sz="2800" b="1" i="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48" name="文本框 60"/>
          <p:cNvSpPr txBox="1"/>
          <p:nvPr>
            <p:custDataLst>
              <p:tags r:id="rId1"/>
            </p:custDataLst>
          </p:nvPr>
        </p:nvSpPr>
        <p:spPr>
          <a:xfrm>
            <a:off x="1282065" y="1350645"/>
            <a:ext cx="10195560" cy="5140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1、与对照药品疗效相比较该药品的主要优势和不足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本品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清肺经热。用于肺风酒刺。症见面鼻疙瘩，红赤肿痛，破出粉汁或结屑等。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在医保目录内尚无对症药物。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、临床指南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诊疗规范推荐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中医皮肤科常见病诊疗指南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600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endParaRPr lang="en-US" altLang="zh-CN" sz="1600" baseline="30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中国痤疮治疗指南（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2019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修订版）</a:t>
            </a:r>
            <a:r>
              <a:rPr lang="en-US" altLang="zh-CN" sz="1600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zh-CN" altLang="en-US" sz="1600" b="1" baseline="30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、国家药监局药品审评中心《技术评审报告》中关于本品有效性的描述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基于专家审评意见和审评结论，现有研究和数据支持枇杷清肺颗粒按照中药 3.1 类按古代经典名方目录管理</a:t>
            </a:r>
            <a:r>
              <a:rPr lang="zh-CN" altLang="en-US" sz="16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的中药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复方制剂上市。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altLang="zh-CN" sz="1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 </a:t>
            </a:r>
            <a:r>
              <a:rPr lang="zh-CN" altLang="en-US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中华中医药学会. 中医皮肤科常见病诊疗指南——肺风粉刺: ZYYXH/T345-2012. [S].   2012: 8-11.</a:t>
            </a: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1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 </a:t>
            </a:r>
            <a:r>
              <a:rPr lang="zh-CN" altLang="en-US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鞠强</a:t>
            </a: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中国痤疮治疗指南（</a:t>
            </a: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2019</a:t>
            </a:r>
            <a:r>
              <a:rPr lang="zh-CN" altLang="en-US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修订版）</a:t>
            </a: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[J].</a:t>
            </a:r>
            <a:r>
              <a:rPr lang="zh-CN" altLang="en-US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临床皮肤科杂志</a:t>
            </a: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,2019,48(09):583-588. DOI:10.16761/</a:t>
            </a:r>
            <a:r>
              <a:rPr lang="en-US" altLang="zh-CN" sz="10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j.cnki</a:t>
            </a:r>
            <a:r>
              <a:rPr lang="en-US" altLang="zh-CN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 1000-4963.2019.09.020.</a:t>
            </a:r>
            <a:endParaRPr lang="en-US" altLang="zh-CN" sz="1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765810" y="577850"/>
            <a:ext cx="10711815" cy="5913755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结果显示，应用枇杷清肺饮治疗组的临床疗效（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95.8%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显著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优于对照组（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79.2%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），且治疗后血清睾酮水平降低幅度大于对照组（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P&lt;0.05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文本框 7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85748" y="722701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kumimoji="0" lang="zh-CN" altLang="en-US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有效性</a:t>
            </a:r>
            <a:endParaRPr kumimoji="0" lang="zh-CN" altLang="en-US" sz="2800" b="1" i="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48" name="文本框 60"/>
          <p:cNvSpPr txBox="1"/>
          <p:nvPr>
            <p:custDataLst>
              <p:tags r:id="rId1"/>
            </p:custDataLst>
          </p:nvPr>
        </p:nvSpPr>
        <p:spPr>
          <a:xfrm>
            <a:off x="1282065" y="1645285"/>
            <a:ext cx="10195560" cy="4297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1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、组方合理性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枇杷清肺颗粒处方源自清·吴谦等《医宗金鉴》枇杷清肺饮，收载于国家中医药管理局发布的《古代经典名方目录(第一批)》(第94首)。本品处方组成、功能主治与《古代经典名方关键信息表(7首方剂)》（第6首）相关内容一致。该方自清代以来，已有100多年的临床使用经验。组方合理、疗效确切、安全性良好，是至今仍被各医院广泛使用的经方代表之一。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5、发挥中成药治疗优势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枇杷清肺颗粒是“清肺经热”唯一代表药物，是皮肤疾病领域首个古代经典名方中药复方制剂；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组方精妙，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疏风清热，以祛邪为主，标本兼顾，契合肺风经热证的病机。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752475" y="552450"/>
            <a:ext cx="10844530" cy="5905500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结果显示，应用枇杷清肺饮治疗组的临床疗效（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95.8%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显著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优于对照组（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79.2%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），且治疗后血清睾酮水平降低幅度大于对照组（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P&lt;0.05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文本框 7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85748" y="619196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kumimoji="0" lang="zh-CN" altLang="en-US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</a:t>
            </a:r>
            <a:r>
              <a:rPr kumimoji="0" lang="zh-CN" altLang="en-US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endParaRPr kumimoji="0" lang="zh-CN" altLang="en-US" sz="2800" b="1" i="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48" name="文本框 60"/>
          <p:cNvSpPr txBox="1"/>
          <p:nvPr>
            <p:custDataLst>
              <p:tags r:id="rId1"/>
            </p:custDataLst>
          </p:nvPr>
        </p:nvSpPr>
        <p:spPr>
          <a:xfrm>
            <a:off x="998220" y="1141095"/>
            <a:ext cx="10195560" cy="4956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1、主要创新点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根据《中共中央国务院关于促进中医药传承创新发展的意见》“切实把中医药这一祖先留给我们的宝贵财富继承好、发展好、利用好”，研制该3.1类经典名方；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）加强了中药材质量控制，精选道地药材；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）生产工艺创新。采用现代制药技术，建立工艺控制体系，确保药品安全、有效、稳定和可控，实现生产工艺传承创新（发明专利：一种枇杷清肺饮颗粒剂及其制备方法，申请号202210356153.4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）质量控制创新。采用现代分析技术，从道地药材、中间产品到复方制剂，实现了对古代经典名方的传承创新（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发明专利：一种检测枇杷清肺饮的方法，申请号202210594855.6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、创新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优势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）选用道地药材，高质量还原“一碗汤”的工艺手法，建立了药材-生产-制剂全过程的质量控制体系；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）采用现代先进制药技术，把古代经典名方枇杷清肺饮制成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颗粒剂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提高了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药品的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可及性、便易性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）能够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填补医保目录“清肺经热”中成药的空白。</a:t>
            </a: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763270" y="601345"/>
            <a:ext cx="10711180" cy="5755005"/>
          </a:xfrm>
          <a:prstGeom prst="roundRect">
            <a:avLst>
              <a:gd name="adj" fmla="val 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结果显示，应用枇杷清肺饮治疗组的临床疗效（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95.8%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显著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优于对照组（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79.2%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），且治疗后血清睾酮水平降低幅度大于对照组（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P&lt;0.05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文本框 7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85748" y="682061"/>
            <a:ext cx="339809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kumimoji="0" lang="zh-CN" altLang="en-US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</a:t>
            </a:r>
            <a:r>
              <a:rPr kumimoji="0" lang="zh-CN" altLang="en-US" sz="2800" b="1" i="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endParaRPr kumimoji="0" lang="zh-CN" altLang="en-US" sz="2800" b="1" i="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48" name="文本框 60"/>
          <p:cNvSpPr txBox="1"/>
          <p:nvPr>
            <p:custDataLst>
              <p:tags r:id="rId1"/>
            </p:custDataLst>
          </p:nvPr>
        </p:nvSpPr>
        <p:spPr>
          <a:xfrm>
            <a:off x="1485900" y="1422400"/>
            <a:ext cx="9510395" cy="4647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、是自主知识产权的创新药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、药品注册分类：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中药3.1类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、传承性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枇杷清肺颗粒为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典型的中医药传承创新药。本品源自清·吴谦等《医宗金鉴》的枇杷清肺饮,为中药3.1类按古代经典名方目录管理的中药复方制剂。在国家“推动中医药传承创新发展，提升中医药服务能力水平”的时代背景下，其研发上市是“切实把中医药这一祖先留给我们的宝贵财富继承好、发展好、利用好”的例证，是典型的中医药传承创新发展的成功实例。在遵循中医药理论的基础上，将现代技术应用于古代经典名方，保证了经典名方复方制剂与古方疗效一致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FA6A52-867D-4579-8D10-C03ECD9BF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TABLE_ENDDRAG_ORIGIN_RECT" val="771*176"/>
  <p:tag name="TABLE_ENDDRAG_RECT" val="109*141*771*176"/>
</p:tagLst>
</file>

<file path=ppt/tags/tag11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894.0001574803149}"/>
</p:tagLst>
</file>

<file path=ppt/tags/tag12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894.0001574803149}"/>
</p:tagLst>
</file>

<file path=ppt/tags/tag13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894.0001574803149}"/>
</p:tagLst>
</file>

<file path=ppt/tags/tag14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894.0001574803149}"/>
</p:tagLst>
</file>

<file path=ppt/tags/tag15.xml><?xml version="1.0" encoding="utf-8"?>
<p:tagLst xmlns:p="http://schemas.openxmlformats.org/presentationml/2006/main">
  <p:tag name="COMMONDATA" val="eyJoZGlkIjoiODZiODM1ZTJhODNlNTJlYWZjZGUxZTY3OWQxNzcwOTEifQ=="/>
  <p:tag name="commondata" val="eyJoZGlkIjoiZDlkOTk1MWNhZjIxZmM3YThiZGI3MzU0OGI1MDYwZDUifQ==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4.xml><?xml version="1.0" encoding="utf-8"?>
<p:tagLst xmlns:p="http://schemas.openxmlformats.org/presentationml/2006/main">
  <p:tag name="KSO_WM_DIAGRAM_VIRTUALLY_FRAME" val="{&quot;height&quot;:375.05,&quot;left&quot;:102.90322834645667,&quot;top&quot;:85.4,&quot;width&quot;:510.12173228346455}"/>
</p:tagLst>
</file>

<file path=ppt/tags/tag5.xml><?xml version="1.0" encoding="utf-8"?>
<p:tagLst xmlns:p="http://schemas.openxmlformats.org/presentationml/2006/main">
  <p:tag name="KSO_WM_DIAGRAM_VIRTUALLY_FRAME" val="{&quot;height&quot;:375.05,&quot;left&quot;:102.90322834645667,&quot;top&quot;:85.4,&quot;width&quot;:510.12173228346455}"/>
</p:tagLst>
</file>

<file path=ppt/tags/tag6.xml><?xml version="1.0" encoding="utf-8"?>
<p:tagLst xmlns:p="http://schemas.openxmlformats.org/presentationml/2006/main">
  <p:tag name="KSO_WM_DIAGRAM_VIRTUALLY_FRAME" val="{&quot;height&quot;:375.05,&quot;left&quot;:102.90322834645667,&quot;top&quot;:85.4,&quot;width&quot;:510.12173228346455}"/>
</p:tagLst>
</file>

<file path=ppt/tags/tag7.xml><?xml version="1.0" encoding="utf-8"?>
<p:tagLst xmlns:p="http://schemas.openxmlformats.org/presentationml/2006/main">
  <p:tag name="KSO_WM_DIAGRAM_VIRTUALLY_FRAME" val="{&quot;height&quot;:375.05,&quot;left&quot;:102.90322834645667,&quot;top&quot;:85.4,&quot;width&quot;:510.12173228346455}"/>
</p:tagLst>
</file>

<file path=ppt/tags/tag8.xml><?xml version="1.0" encoding="utf-8"?>
<p:tagLst xmlns:p="http://schemas.openxmlformats.org/presentationml/2006/main">
  <p:tag name="KSO_WM_DIAGRAM_VIRTUALLY_FRAME" val="{&quot;height&quot;:375.05,&quot;left&quot;:102.90322834645667,&quot;top&quot;:85.4,&quot;width&quot;:510.12173228346455}"/>
</p:tagLst>
</file>

<file path=ppt/tags/tag9.xml><?xml version="1.0" encoding="utf-8"?>
<p:tagLst xmlns:p="http://schemas.openxmlformats.org/presentationml/2006/main">
  <p:tag name="KSO_WM_DIAGRAM_VIRTUALLY_FRAME" val="{&quot;height&quot;:375.05,&quot;left&quot;:102.90322834645667,&quot;top&quot;:85.4,&quot;width&quot;:510.1217322834645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演示</Application>
  <PresentationFormat>宽屏</PresentationFormat>
  <Paragraphs>161</Paragraphs>
  <Slides>10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仿宋</vt:lpstr>
      <vt:lpstr>等线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Wanxin Chen</dc:creator>
  <cp:lastModifiedBy>Destiny</cp:lastModifiedBy>
  <cp:revision>196</cp:revision>
  <dcterms:created xsi:type="dcterms:W3CDTF">2024-06-29T09:33:00Z</dcterms:created>
  <dcterms:modified xsi:type="dcterms:W3CDTF">2024-07-13T06:47:47Z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280FE646778E4D43B3ECFFBCFE2A625C_13</vt:lpwstr>
  </property>
  <property fmtid="{D5CDD505-2E9C-101B-9397-08002B2CF9AE}" pid="3" name="KSOProductBuildVer">
    <vt:lpwstr>2052-12.1.0.17147</vt:lpwstr>
  </property>
</Properties>
</file>