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72" r:id="rId4"/>
    <p:sldId id="259" r:id="rId5"/>
    <p:sldId id="260" r:id="rId6"/>
    <p:sldId id="271" r:id="rId7"/>
    <p:sldId id="270" r:id="rId8"/>
    <p:sldId id="268" r:id="rId9"/>
    <p:sldId id="262" r:id="rId10"/>
    <p:sldId id="269"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66" userDrawn="1">
          <p15:clr>
            <a:srgbClr val="A4A3A4"/>
          </p15:clr>
        </p15:guide>
        <p15:guide id="2" orient="horz" pos="5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5F00"/>
    <a:srgbClr val="156082"/>
    <a:srgbClr val="242923"/>
    <a:srgbClr val="2A8FAE"/>
    <a:srgbClr val="3590AB"/>
    <a:srgbClr val="BC5A10"/>
    <a:srgbClr val="EB751D"/>
    <a:srgbClr val="D75717"/>
    <a:srgbClr val="D66389"/>
    <a:srgbClr val="2B8B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113A9D2-9D6B-4929-AA2D-F23B5EE8CBE7}" styleName="主题样式 2 - 强调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主题样式 2 - 强调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主题样式 2 - 强调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85" autoAdjust="0"/>
    <p:restoredTop sz="94660"/>
  </p:normalViewPr>
  <p:slideViewPr>
    <p:cSldViewPr snapToGrid="0">
      <p:cViewPr varScale="1">
        <p:scale>
          <a:sx n="60" d="100"/>
          <a:sy n="60" d="100"/>
        </p:scale>
        <p:origin x="864" y="44"/>
      </p:cViewPr>
      <p:guideLst>
        <p:guide pos="166"/>
        <p:guide orient="horz" pos="5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910B3C-F943-4B8B-96E4-5D737E40CB08}" type="datetimeFigureOut">
              <a:rPr lang="zh-CN" altLang="en-US" smtClean="0"/>
              <a:t>2024/7/11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881221-0EB1-44E3-9433-382B8D767439}" type="slidenum">
              <a:rPr lang="zh-CN" altLang="en-US" smtClean="0"/>
              <a:t>‹#›</a:t>
            </a:fld>
            <a:endParaRPr lang="zh-CN" altLang="en-US"/>
          </a:p>
        </p:txBody>
      </p:sp>
    </p:spTree>
    <p:extLst>
      <p:ext uri="{BB962C8B-B14F-4D97-AF65-F5344CB8AC3E}">
        <p14:creationId xmlns:p14="http://schemas.microsoft.com/office/powerpoint/2010/main" val="1108740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881221-0EB1-44E3-9433-382B8D767439}" type="slidenum">
              <a:rPr lang="zh-CN" altLang="en-US" smtClean="0"/>
              <a:t>2</a:t>
            </a:fld>
            <a:endParaRPr lang="zh-CN" altLang="en-US"/>
          </a:p>
        </p:txBody>
      </p:sp>
    </p:spTree>
    <p:extLst>
      <p:ext uri="{BB962C8B-B14F-4D97-AF65-F5344CB8AC3E}">
        <p14:creationId xmlns:p14="http://schemas.microsoft.com/office/powerpoint/2010/main" val="4105330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881221-0EB1-44E3-9433-382B8D767439}" type="slidenum">
              <a:rPr lang="zh-CN" altLang="en-US" smtClean="0"/>
              <a:t>3</a:t>
            </a:fld>
            <a:endParaRPr lang="zh-CN" altLang="en-US"/>
          </a:p>
        </p:txBody>
      </p:sp>
    </p:spTree>
    <p:extLst>
      <p:ext uri="{BB962C8B-B14F-4D97-AF65-F5344CB8AC3E}">
        <p14:creationId xmlns:p14="http://schemas.microsoft.com/office/powerpoint/2010/main" val="631398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881221-0EB1-44E3-9433-382B8D767439}" type="slidenum">
              <a:rPr lang="zh-CN" altLang="en-US" smtClean="0"/>
              <a:t>6</a:t>
            </a:fld>
            <a:endParaRPr lang="zh-CN" altLang="en-US"/>
          </a:p>
        </p:txBody>
      </p:sp>
    </p:spTree>
    <p:extLst>
      <p:ext uri="{BB962C8B-B14F-4D97-AF65-F5344CB8AC3E}">
        <p14:creationId xmlns:p14="http://schemas.microsoft.com/office/powerpoint/2010/main" val="3100182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881221-0EB1-44E3-9433-382B8D767439}" type="slidenum">
              <a:rPr lang="zh-CN" altLang="en-US" smtClean="0"/>
              <a:t>7</a:t>
            </a:fld>
            <a:endParaRPr lang="zh-CN" altLang="en-US"/>
          </a:p>
        </p:txBody>
      </p:sp>
    </p:spTree>
    <p:extLst>
      <p:ext uri="{BB962C8B-B14F-4D97-AF65-F5344CB8AC3E}">
        <p14:creationId xmlns:p14="http://schemas.microsoft.com/office/powerpoint/2010/main" val="3162572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5881221-0EB1-44E3-9433-382B8D767439}" type="slidenum">
              <a:rPr lang="zh-CN" altLang="en-US" smtClean="0"/>
              <a:t>8</a:t>
            </a:fld>
            <a:endParaRPr lang="zh-CN" altLang="en-US"/>
          </a:p>
        </p:txBody>
      </p:sp>
    </p:spTree>
    <p:extLst>
      <p:ext uri="{BB962C8B-B14F-4D97-AF65-F5344CB8AC3E}">
        <p14:creationId xmlns:p14="http://schemas.microsoft.com/office/powerpoint/2010/main" val="457868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BFC817-8DFB-F901-3EBA-8B1BA4952975}"/>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BCEFE757-D198-17A7-728D-ABEDC1DA1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8C3162D7-C476-71BA-E023-027684DB3618}"/>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777819F2-29B3-1BF0-52F0-DF6C6F6D83C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FA9DE6B-CF62-AA62-2324-56B44B405FE6}"/>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282193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547848F-744A-0C8A-4882-814FBD93E554}"/>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302B2CA2-CFD2-8FF6-B53D-457E8881C336}"/>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10AF06F-2F3C-CE92-4A0E-35E58F1CDD43}"/>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1590E7B0-16A7-D913-0E31-18FB02A3227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566378B-0122-BC85-5157-55739BFFC046}"/>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1506780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9FC2601-04CA-9BDD-1380-05E57D13E7C3}"/>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7A65E12-27E1-0A13-9B83-8D638CFC55F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C74B294-C98F-57B5-51D8-D7706DB51CD1}"/>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345FB28D-139C-8BC8-D993-A0802578ADA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611DED1-57F4-7662-BD06-D192EBAE2906}"/>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1509592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0F141FF-F0E5-322A-531A-C6B2AE9B2B7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7B02D429-F5C5-835D-4796-D5427A09972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4FEFB3A-6715-5377-138A-F4F4D3C129F2}"/>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691D989C-B9F8-516F-BC86-EFC5F9EEEC0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C54FD51-22C9-0451-A348-023476BD4034}"/>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813289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B6C3A2-F4C2-14E2-5769-05E772181F1B}"/>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3E9406E-43BF-2D20-EF62-A071C58546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FBA04F39-6BBE-3086-2E90-33380A16E6E1}"/>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494EEAC9-35DA-CC53-73F0-0F945990DDD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826CFA7-8443-59BA-B676-26E9B0FED506}"/>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2766998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FC3ABFC-4243-EB2C-14E1-F2CB91B6D1B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D2DCE48-0542-A5A1-924B-4E62B20906F7}"/>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86FAF00D-B794-5E25-05DA-639675C729CD}"/>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A4621ECE-6F2E-2A02-559F-086FC75241FA}"/>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4D42E1A8-51A4-65D1-91C9-3E3D003207F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54F801D-B336-A865-8E67-C0A67F949811}"/>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322144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B70451-B418-2250-726C-9559B8577BF6}"/>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5E718C5-6EAD-1CD0-FF41-193CABF3F8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0A1A4002-FD4A-64A2-9CD9-A93505379FE1}"/>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BF9096E1-8233-D384-BD49-969AE03C0C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A6E87696-81E4-FB9E-E2D5-B0F3BB85F2E7}"/>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AFE53643-F588-EA0F-ADF3-BC24D9C9C783}"/>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8" name="页脚占位符 7">
            <a:extLst>
              <a:ext uri="{FF2B5EF4-FFF2-40B4-BE49-F238E27FC236}">
                <a16:creationId xmlns:a16="http://schemas.microsoft.com/office/drawing/2014/main" id="{0BB7DCA8-9060-8DEE-7B00-55F4BF62A521}"/>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1B3AF8F-0157-E204-C543-3DB80A5D0297}"/>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36958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17516D-F153-84B2-3FEA-4F75914ABFB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01AE1AE2-94C9-26CC-11A6-3002C8BA55A5}"/>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4" name="页脚占位符 3">
            <a:extLst>
              <a:ext uri="{FF2B5EF4-FFF2-40B4-BE49-F238E27FC236}">
                <a16:creationId xmlns:a16="http://schemas.microsoft.com/office/drawing/2014/main" id="{C5B88E6D-811E-5573-472D-FAB5F4B11CC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2F110E3E-E86D-FD9F-03E8-484C0CAB7CA7}"/>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654407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3D5BFC72-5BC9-845B-B60E-4FC00724AC20}"/>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3" name="页脚占位符 2">
            <a:extLst>
              <a:ext uri="{FF2B5EF4-FFF2-40B4-BE49-F238E27FC236}">
                <a16:creationId xmlns:a16="http://schemas.microsoft.com/office/drawing/2014/main" id="{9A43C39E-DA18-1F0C-852A-C404F4AFEF5F}"/>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F70074D-EBBE-C2F6-6403-188CB7771DC6}"/>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212457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A0FBB4-601A-B647-5D44-8572EDD04F02}"/>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AEBDC8A1-300F-BDBA-BBBB-3D3253D35A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D3DCAA38-E8E6-535F-9FA6-CC01365A7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9F72EAE6-2A10-945C-8DF2-6B970A0DE07C}"/>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723B2981-5543-CC5A-2DC1-E69B75127BB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E577382A-29E7-EB7C-5655-3A220978B4D3}"/>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319542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9A1C75-4D3D-47DC-74C5-7942A5C8BFA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4961DB72-23BF-BFB4-4743-BF2A4C0CD9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958A91C9-4948-A783-8D9F-B46739EA5E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0A4C8C9-C82A-83EE-0077-7DFA41EC636F}"/>
              </a:ext>
            </a:extLst>
          </p:cNvPr>
          <p:cNvSpPr>
            <a:spLocks noGrp="1"/>
          </p:cNvSpPr>
          <p:nvPr>
            <p:ph type="dt" sz="half" idx="10"/>
          </p:nvPr>
        </p:nvSpPr>
        <p:spPr/>
        <p:txBody>
          <a:bodyPr/>
          <a:lstStyle/>
          <a:p>
            <a:fld id="{29EDEB10-15D3-4E38-AD36-99A6EDE7177C}"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582AD3AB-1DD6-5DCD-FF97-E6624578C17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74603DE-47A2-A393-B2BE-DED889D06811}"/>
              </a:ext>
            </a:extLst>
          </p:cNvPr>
          <p:cNvSpPr>
            <a:spLocks noGrp="1"/>
          </p:cNvSpPr>
          <p:nvPr>
            <p:ph type="sldNum" sz="quarter" idx="12"/>
          </p:nvPr>
        </p:nvSpPr>
        <p:spPr/>
        <p:txBody>
          <a:body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3962609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436F4523-B24F-D611-CEAC-1BD53C6FC3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1839931F-E62D-E226-4B5C-64BDB404E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7EC66579-5210-A45E-C6B0-6DE4B22CA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EDEB10-15D3-4E38-AD36-99A6EDE7177C}"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E9AE7D84-0013-38E0-18A4-95AD04187C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灯片编号占位符 5">
            <a:extLst>
              <a:ext uri="{FF2B5EF4-FFF2-40B4-BE49-F238E27FC236}">
                <a16:creationId xmlns:a16="http://schemas.microsoft.com/office/drawing/2014/main" id="{E992D3A6-C8F5-CEAA-8D12-3FDA36A5D1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582337-A72E-45DA-828B-0F5ACCA76410}" type="slidenum">
              <a:rPr lang="zh-CN" altLang="en-US" smtClean="0"/>
              <a:t>‹#›</a:t>
            </a:fld>
            <a:endParaRPr lang="zh-CN" altLang="en-US"/>
          </a:p>
        </p:txBody>
      </p:sp>
    </p:spTree>
    <p:extLst>
      <p:ext uri="{BB962C8B-B14F-4D97-AF65-F5344CB8AC3E}">
        <p14:creationId xmlns:p14="http://schemas.microsoft.com/office/powerpoint/2010/main" val="827154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oi.org/10.1016/j.jncc.2024.01.00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5C74E737-E6F9-A28A-707D-D7E187FE10E4}"/>
              </a:ext>
            </a:extLst>
          </p:cNvPr>
          <p:cNvSpPr/>
          <p:nvPr/>
        </p:nvSpPr>
        <p:spPr>
          <a:xfrm>
            <a:off x="0" y="2306796"/>
            <a:ext cx="12192000" cy="2567354"/>
          </a:xfrm>
          <a:prstGeom prst="rect">
            <a:avLst/>
          </a:prstGeom>
          <a:solidFill>
            <a:srgbClr val="3590A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5" name="矩形 4">
            <a:extLst>
              <a:ext uri="{FF2B5EF4-FFF2-40B4-BE49-F238E27FC236}">
                <a16:creationId xmlns:a16="http://schemas.microsoft.com/office/drawing/2014/main" id="{FF6F0473-F4F2-67DE-9168-0653261E8202}"/>
              </a:ext>
            </a:extLst>
          </p:cNvPr>
          <p:cNvSpPr/>
          <p:nvPr/>
        </p:nvSpPr>
        <p:spPr>
          <a:xfrm>
            <a:off x="0" y="2107296"/>
            <a:ext cx="12192000" cy="228679"/>
          </a:xfrm>
          <a:prstGeom prst="rect">
            <a:avLst/>
          </a:prstGeom>
          <a:solidFill>
            <a:srgbClr val="D051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66"/>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矩形 5">
            <a:extLst>
              <a:ext uri="{FF2B5EF4-FFF2-40B4-BE49-F238E27FC236}">
                <a16:creationId xmlns:a16="http://schemas.microsoft.com/office/drawing/2014/main" id="{EFCDA26A-FFEC-2C5D-CF50-B302AAECD3CB}"/>
              </a:ext>
            </a:extLst>
          </p:cNvPr>
          <p:cNvSpPr/>
          <p:nvPr/>
        </p:nvSpPr>
        <p:spPr>
          <a:xfrm>
            <a:off x="0" y="89508"/>
            <a:ext cx="2596551" cy="2286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新获批通用名，申请谈判准入</a:t>
            </a:r>
          </a:p>
        </p:txBody>
      </p:sp>
      <p:sp>
        <p:nvSpPr>
          <p:cNvPr id="7" name="矩形 6">
            <a:extLst>
              <a:ext uri="{FF2B5EF4-FFF2-40B4-BE49-F238E27FC236}">
                <a16:creationId xmlns:a16="http://schemas.microsoft.com/office/drawing/2014/main" id="{6F681D20-DC81-AD55-B14F-CA422C028AE8}"/>
              </a:ext>
            </a:extLst>
          </p:cNvPr>
          <p:cNvSpPr/>
          <p:nvPr/>
        </p:nvSpPr>
        <p:spPr>
          <a:xfrm>
            <a:off x="3174715" y="884790"/>
            <a:ext cx="6376694" cy="105823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4000" b="1" dirty="0">
                <a:solidFill>
                  <a:srgbClr val="1D86B5"/>
                </a:solidFill>
                <a:latin typeface="Arial" panose="020B0604020202020204" pitchFamily="34" charset="0"/>
                <a:ea typeface="微软雅黑" panose="020B0503020204020204" pitchFamily="34" charset="-122"/>
                <a:sym typeface="Arial" panose="020B0604020202020204" pitchFamily="34" charset="0"/>
              </a:rPr>
              <a:t>恩替司他（景助达</a:t>
            </a:r>
            <a:r>
              <a:rPr lang="en-US" altLang="zh-CN" sz="4000" b="1" dirty="0">
                <a:solidFill>
                  <a:srgbClr val="1D86B5"/>
                </a:solidFill>
                <a:latin typeface="Arial" panose="020B0604020202020204" pitchFamily="34" charset="0"/>
                <a:ea typeface="微软雅黑" panose="020B0503020204020204" pitchFamily="34" charset="-122"/>
              </a:rPr>
              <a:t>®</a:t>
            </a:r>
            <a:r>
              <a:rPr lang="zh-CN" altLang="en-US" sz="4000" b="1" dirty="0">
                <a:solidFill>
                  <a:srgbClr val="1D86B5"/>
                </a:solidFill>
                <a:latin typeface="Arial" panose="020B0604020202020204" pitchFamily="34" charset="0"/>
                <a:ea typeface="微软雅黑" panose="020B0503020204020204" pitchFamily="34" charset="-122"/>
                <a:sym typeface="Arial" panose="020B0604020202020204" pitchFamily="34" charset="0"/>
              </a:rPr>
              <a:t>）</a:t>
            </a:r>
          </a:p>
        </p:txBody>
      </p:sp>
      <p:sp>
        <p:nvSpPr>
          <p:cNvPr id="8" name="矩形 7">
            <a:extLst>
              <a:ext uri="{FF2B5EF4-FFF2-40B4-BE49-F238E27FC236}">
                <a16:creationId xmlns:a16="http://schemas.microsoft.com/office/drawing/2014/main" id="{1C2D5EED-7713-35A4-B0AB-F338F8D80787}"/>
              </a:ext>
            </a:extLst>
          </p:cNvPr>
          <p:cNvSpPr/>
          <p:nvPr/>
        </p:nvSpPr>
        <p:spPr>
          <a:xfrm>
            <a:off x="0" y="2991000"/>
            <a:ext cx="12192000" cy="6960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HR+/HER2- </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晚期乳腺癌治疗</a:t>
            </a:r>
            <a: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HDAC</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抑制剂   国产</a:t>
            </a:r>
            <a: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1</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类创新药 </a:t>
            </a:r>
            <a:endPar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矩形 8">
            <a:extLst>
              <a:ext uri="{FF2B5EF4-FFF2-40B4-BE49-F238E27FC236}">
                <a16:creationId xmlns:a16="http://schemas.microsoft.com/office/drawing/2014/main" id="{CF46E29D-3533-0C5E-D971-ECCE72CE68B3}"/>
              </a:ext>
            </a:extLst>
          </p:cNvPr>
          <p:cNvSpPr/>
          <p:nvPr/>
        </p:nvSpPr>
        <p:spPr>
          <a:xfrm>
            <a:off x="0" y="3558384"/>
            <a:ext cx="12192000" cy="69607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dirty="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弥补目录短板；改善耐药患者临床结局；纯口服方案提升患者依从性</a:t>
            </a:r>
            <a:r>
              <a:rPr lang="zh-CN" altLang="en-US" sz="2400" dirty="0">
                <a:solidFill>
                  <a:schemeClr val="bg1"/>
                </a:solidFill>
                <a:latin typeface="Arial" panose="020B0604020202020204" pitchFamily="34" charset="0"/>
                <a:ea typeface="微软雅黑" panose="020B0503020204020204" pitchFamily="34" charset="-122"/>
                <a:sym typeface="Arial" panose="020B0604020202020204" pitchFamily="34" charset="0"/>
              </a:rPr>
              <a:t>）</a:t>
            </a:r>
            <a:endParaRPr lang="en-US" altLang="zh-CN" sz="2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a:extLst>
              <a:ext uri="{FF2B5EF4-FFF2-40B4-BE49-F238E27FC236}">
                <a16:creationId xmlns:a16="http://schemas.microsoft.com/office/drawing/2014/main" id="{19CB9BA5-8C47-C762-BB95-75F7ADFC1996}"/>
              </a:ext>
            </a:extLst>
          </p:cNvPr>
          <p:cNvSpPr/>
          <p:nvPr/>
        </p:nvSpPr>
        <p:spPr>
          <a:xfrm>
            <a:off x="2967162" y="5600736"/>
            <a:ext cx="6096000" cy="29468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1D86B5"/>
                </a:solidFill>
                <a:latin typeface="Arial" panose="020B0604020202020204" pitchFamily="34" charset="0"/>
                <a:ea typeface="微软雅黑" panose="020B0503020204020204" pitchFamily="34" charset="-122"/>
                <a:sym typeface="Arial" panose="020B0604020202020204" pitchFamily="34" charset="0"/>
              </a:rPr>
              <a:t>泰州亿腾景昂药业股份有限公司</a:t>
            </a:r>
            <a:endParaRPr lang="en-US" altLang="zh-CN" sz="2400" b="1" dirty="0">
              <a:solidFill>
                <a:srgbClr val="1D86B5"/>
              </a:solidFill>
              <a:latin typeface="Arial" panose="020B0604020202020204" pitchFamily="34" charset="0"/>
              <a:ea typeface="微软雅黑" panose="020B0503020204020204" pitchFamily="34" charset="-122"/>
              <a:sym typeface="Arial" panose="020B0604020202020204" pitchFamily="34" charset="0"/>
            </a:endParaRPr>
          </a:p>
        </p:txBody>
      </p:sp>
      <p:pic>
        <p:nvPicPr>
          <p:cNvPr id="3" name="图片 2" descr="图片包含 游戏机, 盘子, 食物, 画&#10;&#10;描述已自动生成">
            <a:extLst>
              <a:ext uri="{FF2B5EF4-FFF2-40B4-BE49-F238E27FC236}">
                <a16:creationId xmlns:a16="http://schemas.microsoft.com/office/drawing/2014/main" id="{9525C2C3-162E-4663-AD7A-1042165347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4431" y="142893"/>
            <a:ext cx="1649255" cy="447441"/>
          </a:xfrm>
          <a:prstGeom prst="rect">
            <a:avLst/>
          </a:prstGeom>
        </p:spPr>
      </p:pic>
      <p:sp>
        <p:nvSpPr>
          <p:cNvPr id="12" name="AutoShape 2">
            <a:extLst>
              <a:ext uri="{FF2B5EF4-FFF2-40B4-BE49-F238E27FC236}">
                <a16:creationId xmlns:a16="http://schemas.microsoft.com/office/drawing/2014/main" id="{4EF0EA7C-2CB5-3171-9BF6-E015315144C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spTree>
    <p:extLst>
      <p:ext uri="{BB962C8B-B14F-4D97-AF65-F5344CB8AC3E}">
        <p14:creationId xmlns:p14="http://schemas.microsoft.com/office/powerpoint/2010/main" val="1000039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846647F9-9565-E89C-DE13-ECC38B341B14}"/>
              </a:ext>
            </a:extLst>
          </p:cNvPr>
          <p:cNvSpPr/>
          <p:nvPr/>
        </p:nvSpPr>
        <p:spPr>
          <a:xfrm>
            <a:off x="0" y="0"/>
            <a:ext cx="12192000" cy="944563"/>
          </a:xfrm>
          <a:prstGeom prst="rect">
            <a:avLst/>
          </a:prstGeom>
          <a:gradFill flip="none" rotWithShape="1">
            <a:gsLst>
              <a:gs pos="0">
                <a:srgbClr val="3590AC">
                  <a:shade val="30000"/>
                  <a:satMod val="115000"/>
                </a:srgbClr>
              </a:gs>
              <a:gs pos="50000">
                <a:srgbClr val="3590AC">
                  <a:shade val="67500"/>
                  <a:satMod val="115000"/>
                </a:srgbClr>
              </a:gs>
              <a:gs pos="100000">
                <a:srgbClr val="3590AC">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400"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107138" y="-36828"/>
            <a:ext cx="10515600" cy="956931"/>
          </a:xfrm>
        </p:spPr>
        <p:txBody>
          <a:bodyPr>
            <a:normAutofit/>
          </a:bodyPr>
          <a:lstStyle/>
          <a:p>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公平性优势</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弥补目录短板，满足患者基本用药需求</a:t>
            </a:r>
            <a:endPar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6" name="ComponentBackground4">
            <a:extLst>
              <a:ext uri="{FF2B5EF4-FFF2-40B4-BE49-F238E27FC236}">
                <a16:creationId xmlns:a16="http://schemas.microsoft.com/office/drawing/2014/main" id="{2EBEA699-A356-A413-B1B2-7767D9AE0AEA}"/>
              </a:ext>
            </a:extLst>
          </p:cNvPr>
          <p:cNvSpPr/>
          <p:nvPr/>
        </p:nvSpPr>
        <p:spPr>
          <a:xfrm>
            <a:off x="198694" y="1476503"/>
            <a:ext cx="5701785" cy="2115558"/>
          </a:xfrm>
          <a:prstGeom prst="roundRect">
            <a:avLst>
              <a:gd name="adj" fmla="val 8632"/>
            </a:avLst>
          </a:prstGeom>
          <a:solidFill>
            <a:srgbClr val="F5F9FD"/>
          </a:solidFill>
          <a:ln w="12700" cap="rnd">
            <a:solidFill>
              <a:schemeClr val="accent1">
                <a:lumMod val="60000"/>
                <a:lumOff val="40000"/>
              </a:schemeClr>
            </a:soli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dirty="0">
              <a:solidFill>
                <a:schemeClr val="tx1"/>
              </a:solidFill>
            </a:endParaRPr>
          </a:p>
        </p:txBody>
      </p:sp>
      <p:sp>
        <p:nvSpPr>
          <p:cNvPr id="18" name="Bullet4">
            <a:extLst>
              <a:ext uri="{FF2B5EF4-FFF2-40B4-BE49-F238E27FC236}">
                <a16:creationId xmlns:a16="http://schemas.microsoft.com/office/drawing/2014/main" id="{F3D4F4E7-ECE0-0946-32EE-E53D58A9B127}"/>
              </a:ext>
            </a:extLst>
          </p:cNvPr>
          <p:cNvSpPr/>
          <p:nvPr/>
        </p:nvSpPr>
        <p:spPr>
          <a:xfrm>
            <a:off x="198695" y="1263778"/>
            <a:ext cx="2905483" cy="432079"/>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accent4">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sz="1400" b="1" kern="0" dirty="0">
                <a:solidFill>
                  <a:prstClr val="white"/>
                </a:solidFill>
                <a:latin typeface="Arial" panose="020B0604020202020204" pitchFamily="34" charset="0"/>
                <a:ea typeface="微软雅黑" panose="020B0503020204020204" pitchFamily="34" charset="-122"/>
                <a:cs typeface="+mn-ea"/>
                <a:sym typeface="Arial" panose="020B0604020202020204" pitchFamily="34" charset="0"/>
              </a:rPr>
              <a:t>对疾病和疾病公众健康影响</a:t>
            </a:r>
          </a:p>
        </p:txBody>
      </p:sp>
      <p:sp>
        <p:nvSpPr>
          <p:cNvPr id="19" name="文本框 18">
            <a:extLst>
              <a:ext uri="{FF2B5EF4-FFF2-40B4-BE49-F238E27FC236}">
                <a16:creationId xmlns:a16="http://schemas.microsoft.com/office/drawing/2014/main" id="{F8B91CED-D74A-6CA2-11C8-B08F5B276B1C}"/>
              </a:ext>
            </a:extLst>
          </p:cNvPr>
          <p:cNvSpPr txBox="1"/>
          <p:nvPr/>
        </p:nvSpPr>
        <p:spPr>
          <a:xfrm>
            <a:off x="198694" y="1670402"/>
            <a:ext cx="5793342" cy="1750479"/>
          </a:xfrm>
          <a:prstGeom prst="rect">
            <a:avLst/>
          </a:prstGeom>
          <a:noFill/>
        </p:spPr>
        <p:txBody>
          <a:bodyPr wrap="square">
            <a:spAutoFit/>
          </a:bodyPr>
          <a:lstStyle/>
          <a:p>
            <a:pPr marL="285750" indent="-285750">
              <a:lnSpc>
                <a:spcPct val="20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关爱女性健康，是实现全民健康的重要基石，是落实</a:t>
            </a:r>
            <a:r>
              <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健康中国</a:t>
            </a:r>
            <a:r>
              <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2030》</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战略目标的重要组成部分。乳腺癌是影响中国女性健康的常见恶性肿瘤，恩替司他治疗方案可有效延长患者生存期，提升患者生存质量，助力患者回归社会及家庭，体现女性角色社会价值。</a:t>
            </a:r>
          </a:p>
        </p:txBody>
      </p:sp>
      <p:sp>
        <p:nvSpPr>
          <p:cNvPr id="20" name="ComponentBackground4">
            <a:extLst>
              <a:ext uri="{FF2B5EF4-FFF2-40B4-BE49-F238E27FC236}">
                <a16:creationId xmlns:a16="http://schemas.microsoft.com/office/drawing/2014/main" id="{72AD7B59-0C83-2313-5D00-D869A5B8B961}"/>
              </a:ext>
            </a:extLst>
          </p:cNvPr>
          <p:cNvSpPr/>
          <p:nvPr/>
        </p:nvSpPr>
        <p:spPr>
          <a:xfrm>
            <a:off x="6138402" y="1446880"/>
            <a:ext cx="5793342" cy="2115558"/>
          </a:xfrm>
          <a:prstGeom prst="roundRect">
            <a:avLst>
              <a:gd name="adj" fmla="val 8632"/>
            </a:avLst>
          </a:prstGeom>
          <a:solidFill>
            <a:srgbClr val="F5F9FD"/>
          </a:solidFill>
          <a:ln w="12700" cap="rnd">
            <a:gradFill>
              <a:gsLst>
                <a:gs pos="0">
                  <a:schemeClr val="accent4"/>
                </a:gs>
                <a:gs pos="100000">
                  <a:schemeClr val="accent4">
                    <a:lumMod val="60000"/>
                    <a:lumOff val="40000"/>
                    <a:alpha val="20000"/>
                  </a:schemeClr>
                </a:gs>
              </a:gsLst>
              <a:lin ang="2700000" scaled="0"/>
            </a:gra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dirty="0">
              <a:solidFill>
                <a:schemeClr val="tx1"/>
              </a:solidFill>
            </a:endParaRPr>
          </a:p>
        </p:txBody>
      </p:sp>
      <p:sp>
        <p:nvSpPr>
          <p:cNvPr id="22" name="Bullet4">
            <a:extLst>
              <a:ext uri="{FF2B5EF4-FFF2-40B4-BE49-F238E27FC236}">
                <a16:creationId xmlns:a16="http://schemas.microsoft.com/office/drawing/2014/main" id="{0BA841C8-DB1A-7254-4D4E-1D0D278AD10A}"/>
              </a:ext>
            </a:extLst>
          </p:cNvPr>
          <p:cNvSpPr/>
          <p:nvPr/>
        </p:nvSpPr>
        <p:spPr>
          <a:xfrm>
            <a:off x="6178640" y="1258087"/>
            <a:ext cx="3187423" cy="432079"/>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accent4">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marL="0" marR="0" lvl="0" indent="0" algn="ctr" defTabSz="914400" eaLnBrk="1" fontAlgn="auto" latinLnBrk="0" hangingPunct="1">
              <a:lnSpc>
                <a:spcPct val="100000"/>
              </a:lnSpc>
              <a:spcBef>
                <a:spcPts val="0"/>
              </a:spcBef>
              <a:spcAft>
                <a:spcPts val="0"/>
              </a:spcAft>
              <a:buClrTx/>
              <a:buSzTx/>
              <a:buFontTx/>
              <a:buNone/>
              <a:defRPr/>
            </a:pPr>
            <a:r>
              <a:rPr kumimoji="0" lang="zh-CN" altLang="en-US" sz="1400" b="1" i="0" u="none" strike="noStrike" kern="0" cap="none" spc="0" normalizeH="0" baseline="0" noProof="0" dirty="0">
                <a:ln>
                  <a:noFill/>
                </a:ln>
                <a:solidFill>
                  <a:prstClr val="white"/>
                </a:solidFill>
                <a:effectLst/>
                <a:uLnTx/>
                <a:uFillTx/>
                <a:latin typeface="Arial" panose="020B0604020202020204" pitchFamily="34" charset="0"/>
                <a:ea typeface="微软雅黑" panose="020B0503020204020204" pitchFamily="34" charset="-122"/>
                <a:cs typeface="+mn-ea"/>
                <a:sym typeface="Arial" panose="020B0604020202020204" pitchFamily="34" charset="0"/>
              </a:rPr>
              <a:t>符合“保基本”原则</a:t>
            </a:r>
          </a:p>
        </p:txBody>
      </p:sp>
      <p:sp>
        <p:nvSpPr>
          <p:cNvPr id="23" name="文本框 22">
            <a:extLst>
              <a:ext uri="{FF2B5EF4-FFF2-40B4-BE49-F238E27FC236}">
                <a16:creationId xmlns:a16="http://schemas.microsoft.com/office/drawing/2014/main" id="{42B82591-4D14-07C1-20D0-989295F6321A}"/>
              </a:ext>
            </a:extLst>
          </p:cNvPr>
          <p:cNvSpPr txBox="1"/>
          <p:nvPr/>
        </p:nvSpPr>
        <p:spPr>
          <a:xfrm>
            <a:off x="6229955" y="1755690"/>
            <a:ext cx="5589778" cy="1669688"/>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恩替司他临床上主要用于</a:t>
            </a:r>
            <a:r>
              <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HR+/HER2- </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晚期乳腺癌</a:t>
            </a:r>
            <a:r>
              <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CDK4/6i</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原发或继发耐药后的治疗，</a:t>
            </a:r>
            <a:r>
              <a:rPr lang="zh-CN" altLang="en-US" sz="1400" b="1"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患者人数十分有限</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，纳入</a:t>
            </a:r>
            <a:r>
              <a:rPr lang="zh-CN" altLang="en-US" sz="1400" dirty="0">
                <a:solidFill>
                  <a:prstClr val="black"/>
                </a:solidFill>
                <a:latin typeface="Arial" panose="020B0604020202020204" pitchFamily="34" charset="0"/>
                <a:ea typeface="微软雅黑" panose="020B0503020204020204" pitchFamily="34" charset="-122"/>
                <a:sym typeface="Arial" panose="020B0604020202020204" pitchFamily="34" charset="0"/>
              </a:rPr>
              <a:t>目录后将丰富耐药后治疗方案的选择，满足临床需求；</a:t>
            </a:r>
            <a:endParaRPr lang="en-US" altLang="zh-CN" sz="1400" dirty="0">
              <a:solidFill>
                <a:prstClr val="black"/>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sym typeface="Arial" panose="020B0604020202020204" pitchFamily="34" charset="0"/>
              </a:rPr>
              <a:t>恩替司他当前年</a:t>
            </a:r>
            <a:r>
              <a:rPr lang="zh-CN" altLang="en-US" sz="1400" b="1" dirty="0">
                <a:latin typeface="Arial" panose="020B0604020202020204" pitchFamily="34" charset="0"/>
                <a:ea typeface="微软雅黑" panose="020B0503020204020204" pitchFamily="34" charset="-122"/>
                <a:sym typeface="Arial" panose="020B0604020202020204" pitchFamily="34" charset="0"/>
              </a:rPr>
              <a:t>费用仅为同作用机制产品的一半</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，纳入目录后将进一步减轻患者负担，对医保基金影响非常有限。</a:t>
            </a:r>
          </a:p>
        </p:txBody>
      </p:sp>
      <p:sp>
        <p:nvSpPr>
          <p:cNvPr id="24" name="ComponentBackground4">
            <a:extLst>
              <a:ext uri="{FF2B5EF4-FFF2-40B4-BE49-F238E27FC236}">
                <a16:creationId xmlns:a16="http://schemas.microsoft.com/office/drawing/2014/main" id="{181A7991-C4D1-D0B6-6C28-C908F67CD8CF}"/>
              </a:ext>
            </a:extLst>
          </p:cNvPr>
          <p:cNvSpPr/>
          <p:nvPr/>
        </p:nvSpPr>
        <p:spPr>
          <a:xfrm>
            <a:off x="198695" y="4032584"/>
            <a:ext cx="5716871" cy="2512149"/>
          </a:xfrm>
          <a:prstGeom prst="roundRect">
            <a:avLst>
              <a:gd name="adj" fmla="val 8632"/>
            </a:avLst>
          </a:prstGeom>
          <a:solidFill>
            <a:srgbClr val="F5F9FD"/>
          </a:solidFill>
          <a:ln w="12700" cap="rnd">
            <a:solidFill>
              <a:schemeClr val="accent1">
                <a:lumMod val="60000"/>
                <a:lumOff val="40000"/>
              </a:schemeClr>
            </a:soli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dirty="0">
              <a:solidFill>
                <a:schemeClr val="tx1"/>
              </a:solidFill>
            </a:endParaRPr>
          </a:p>
        </p:txBody>
      </p:sp>
      <p:sp>
        <p:nvSpPr>
          <p:cNvPr id="26" name="Bullet4">
            <a:extLst>
              <a:ext uri="{FF2B5EF4-FFF2-40B4-BE49-F238E27FC236}">
                <a16:creationId xmlns:a16="http://schemas.microsoft.com/office/drawing/2014/main" id="{A36928E2-1EB5-B707-017E-4A7089A3B4F7}"/>
              </a:ext>
            </a:extLst>
          </p:cNvPr>
          <p:cNvSpPr/>
          <p:nvPr/>
        </p:nvSpPr>
        <p:spPr>
          <a:xfrm>
            <a:off x="212727" y="3794415"/>
            <a:ext cx="3187423" cy="432079"/>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accent4">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sz="1400" b="1" kern="0" dirty="0">
                <a:solidFill>
                  <a:prstClr val="white"/>
                </a:solidFill>
                <a:latin typeface="Arial" panose="020B0604020202020204" pitchFamily="34" charset="0"/>
                <a:ea typeface="微软雅黑" panose="020B0503020204020204" pitchFamily="34" charset="-122"/>
                <a:cs typeface="+mn-ea"/>
                <a:sym typeface="Arial" panose="020B0604020202020204" pitchFamily="34" charset="0"/>
              </a:rPr>
              <a:t>弥补药品目录短板</a:t>
            </a:r>
          </a:p>
        </p:txBody>
      </p:sp>
      <p:sp>
        <p:nvSpPr>
          <p:cNvPr id="27" name="文本框 26">
            <a:extLst>
              <a:ext uri="{FF2B5EF4-FFF2-40B4-BE49-F238E27FC236}">
                <a16:creationId xmlns:a16="http://schemas.microsoft.com/office/drawing/2014/main" id="{9B3AD4AA-94E8-43EF-0F07-A122A7A8D4AF}"/>
              </a:ext>
            </a:extLst>
          </p:cNvPr>
          <p:cNvSpPr txBox="1"/>
          <p:nvPr/>
        </p:nvSpPr>
        <p:spPr>
          <a:xfrm>
            <a:off x="106788" y="4191336"/>
            <a:ext cx="5900683" cy="2259401"/>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晚期乳腺癌内分泌治疗继发性耐药不可避免，目录内现有治疗均未能从机制上解决耐药问题，</a:t>
            </a:r>
            <a:r>
              <a:rPr lang="zh-CN" altLang="en-US" sz="1400"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恩替司他</a:t>
            </a:r>
            <a:r>
              <a:rPr lang="zh-CN" altLang="en-US"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可从机制上逆转耐药</a:t>
            </a:r>
            <a:r>
              <a:rPr lang="en-US" altLang="zh-CN"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增加继发性耐药患者用药的选择，</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为耐药患者提供新一代优效解决方案；</a:t>
            </a:r>
            <a:endParaRPr lang="en-US" altLang="zh-CN" sz="1400"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ü"/>
            </a:pP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弥补</a:t>
            </a:r>
            <a:r>
              <a:rPr lang="en-US" altLang="zh-CN"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CDK4/6i</a:t>
            </a: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原发性耐药（绝经前）患者人群靶向用药空白</a:t>
            </a:r>
            <a:r>
              <a:rPr lang="en-US" altLang="zh-CN" sz="1400" b="1" dirty="0">
                <a:solidFill>
                  <a:srgbClr val="FD5F00"/>
                </a:solidFill>
                <a:latin typeface="Arial" panose="020B0604020202020204" pitchFamily="34" charset="0"/>
                <a:ea typeface="微软雅黑" panose="020B0503020204020204" pitchFamily="34" charset="-122"/>
                <a:sym typeface="Arial" panose="020B0604020202020204" pitchFamily="34" charset="0"/>
              </a:rPr>
              <a:t>;</a:t>
            </a:r>
          </a:p>
          <a:p>
            <a:pPr marL="285750" indent="-285750">
              <a:lnSpc>
                <a:spcPct val="15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sym typeface="Arial" panose="020B0604020202020204" pitchFamily="34" charset="0"/>
              </a:rPr>
              <a:t>相比于目录</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内</a:t>
            </a:r>
            <a:r>
              <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CDK4/6+</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氟维司</a:t>
            </a:r>
            <a:r>
              <a:rPr lang="zh-CN" altLang="en-US" sz="1400" dirty="0">
                <a:solidFill>
                  <a:prstClr val="black"/>
                </a:solidFill>
                <a:latin typeface="Arial" panose="020B0604020202020204" pitchFamily="34" charset="0"/>
                <a:ea typeface="微软雅黑" panose="020B0503020204020204" pitchFamily="34" charset="-122"/>
                <a:sym typeface="Arial" panose="020B0604020202020204" pitchFamily="34" charset="0"/>
              </a:rPr>
              <a:t>群的半注射、半口服方案，</a:t>
            </a:r>
            <a:r>
              <a:rPr lang="zh-CN" altLang="en-US" sz="1400"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恩替司他</a:t>
            </a:r>
            <a:r>
              <a:rPr lang="en-US" altLang="zh-CN" sz="1400"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r>
              <a:rPr lang="zh-CN" altLang="en-US" sz="1400"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依西美坦</a:t>
            </a:r>
            <a:r>
              <a:rPr lang="zh-CN" altLang="en-US" b="1"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纯口服方案</a:t>
            </a:r>
            <a:r>
              <a:rPr lang="zh-CN" altLang="en-US" sz="1200" dirty="0">
                <a:solidFill>
                  <a:srgbClr val="3590AC"/>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显著改善患者依从性及生活质量</a:t>
            </a:r>
            <a:r>
              <a:rPr lang="zh-CN" altLang="en-US" sz="12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p>
        </p:txBody>
      </p:sp>
      <p:sp>
        <p:nvSpPr>
          <p:cNvPr id="28" name="ComponentBackground4">
            <a:extLst>
              <a:ext uri="{FF2B5EF4-FFF2-40B4-BE49-F238E27FC236}">
                <a16:creationId xmlns:a16="http://schemas.microsoft.com/office/drawing/2014/main" id="{C1190A5C-BE40-60DD-4F49-B1DCDE2592EE}"/>
              </a:ext>
            </a:extLst>
          </p:cNvPr>
          <p:cNvSpPr/>
          <p:nvPr/>
        </p:nvSpPr>
        <p:spPr>
          <a:xfrm>
            <a:off x="6138402" y="4064754"/>
            <a:ext cx="5793342" cy="2479979"/>
          </a:xfrm>
          <a:prstGeom prst="roundRect">
            <a:avLst>
              <a:gd name="adj" fmla="val 8632"/>
            </a:avLst>
          </a:prstGeom>
          <a:solidFill>
            <a:srgbClr val="F5F9FD"/>
          </a:solidFill>
          <a:ln w="12700" cap="rnd">
            <a:gradFill>
              <a:gsLst>
                <a:gs pos="0">
                  <a:schemeClr val="accent4"/>
                </a:gs>
                <a:gs pos="100000">
                  <a:schemeClr val="accent4">
                    <a:lumMod val="60000"/>
                    <a:lumOff val="40000"/>
                    <a:alpha val="20000"/>
                  </a:schemeClr>
                </a:gs>
              </a:gsLst>
              <a:lin ang="2700000" scaled="0"/>
            </a:gra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dirty="0">
              <a:solidFill>
                <a:schemeClr val="tx1"/>
              </a:solidFill>
            </a:endParaRPr>
          </a:p>
        </p:txBody>
      </p:sp>
      <p:sp>
        <p:nvSpPr>
          <p:cNvPr id="30" name="Bullet4">
            <a:extLst>
              <a:ext uri="{FF2B5EF4-FFF2-40B4-BE49-F238E27FC236}">
                <a16:creationId xmlns:a16="http://schemas.microsoft.com/office/drawing/2014/main" id="{7007E36B-9025-ED3C-3579-E7CF4C16516C}"/>
              </a:ext>
            </a:extLst>
          </p:cNvPr>
          <p:cNvSpPr/>
          <p:nvPr/>
        </p:nvSpPr>
        <p:spPr>
          <a:xfrm>
            <a:off x="6178639" y="3895524"/>
            <a:ext cx="3187423" cy="447875"/>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accent4">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sz="1400" b="1" kern="0" dirty="0">
                <a:solidFill>
                  <a:prstClr val="white"/>
                </a:solidFill>
                <a:latin typeface="Arial" panose="020B0604020202020204" pitchFamily="34" charset="0"/>
                <a:ea typeface="微软雅黑" panose="020B0503020204020204" pitchFamily="34" charset="-122"/>
                <a:cs typeface="+mn-ea"/>
                <a:sym typeface="Arial" panose="020B0604020202020204" pitchFamily="34" charset="0"/>
              </a:rPr>
              <a:t>临床管理难度低</a:t>
            </a:r>
          </a:p>
        </p:txBody>
      </p:sp>
      <p:sp>
        <p:nvSpPr>
          <p:cNvPr id="31" name="文本框 30">
            <a:extLst>
              <a:ext uri="{FF2B5EF4-FFF2-40B4-BE49-F238E27FC236}">
                <a16:creationId xmlns:a16="http://schemas.microsoft.com/office/drawing/2014/main" id="{A72AEA51-6B27-0C66-8D5E-B006519DA8BE}"/>
              </a:ext>
            </a:extLst>
          </p:cNvPr>
          <p:cNvSpPr txBox="1"/>
          <p:nvPr/>
        </p:nvSpPr>
        <p:spPr>
          <a:xfrm>
            <a:off x="6229955" y="4480459"/>
            <a:ext cx="5515317" cy="1750479"/>
          </a:xfrm>
          <a:prstGeom prst="rect">
            <a:avLst/>
          </a:prstGeom>
          <a:noFill/>
        </p:spPr>
        <p:txBody>
          <a:bodyPr wrap="square">
            <a:spAutoFit/>
          </a:bodyPr>
          <a:lstStyle/>
          <a:p>
            <a:pPr marL="285750" indent="-285750">
              <a:lnSpc>
                <a:spcPct val="20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恩替司他适应症明确、临床指南推荐清晰，不会发生滥用；</a:t>
            </a:r>
            <a:endParaRPr lang="en-US" altLang="zh-CN"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marL="285750" indent="-285750">
              <a:lnSpc>
                <a:spcPct val="200000"/>
              </a:lnSpc>
              <a:buFont typeface="Wingdings" panose="05000000000000000000" pitchFamily="2" charset="2"/>
              <a:buChar char="ü"/>
            </a:pPr>
            <a:r>
              <a:rPr lang="zh-CN" altLang="en-US" sz="1400"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同作用机制、同适应症药品，</a:t>
            </a:r>
            <a:r>
              <a:rPr lang="zh-CN" altLang="en-US" sz="140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已于</a:t>
            </a:r>
            <a:r>
              <a:rPr lang="en-US" altLang="zh-CN" sz="140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2019</a:t>
            </a:r>
            <a:r>
              <a:rPr lang="zh-CN" altLang="en-US" sz="140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年获批，临床一线具备一定使用经验，管理简单；</a:t>
            </a:r>
            <a:endParaRPr lang="en-US" altLang="zh-CN" sz="140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marL="285750" indent="-285750">
              <a:lnSpc>
                <a:spcPct val="200000"/>
              </a:lnSpc>
              <a:buFont typeface="Wingdings" panose="05000000000000000000" pitchFamily="2" charset="2"/>
              <a:buChar char="ü"/>
            </a:pPr>
            <a:r>
              <a:rPr lang="zh-CN" altLang="en-US" sz="1400" b="1" dirty="0">
                <a:solidFill>
                  <a:prstClr val="black"/>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口服药品，易于临床储备管理等。</a:t>
            </a:r>
          </a:p>
        </p:txBody>
      </p:sp>
    </p:spTree>
    <p:extLst>
      <p:ext uri="{BB962C8B-B14F-4D97-AF65-F5344CB8AC3E}">
        <p14:creationId xmlns:p14="http://schemas.microsoft.com/office/powerpoint/2010/main" val="427607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66C4889-DEC0-ED9F-5122-F0B7951CD494}"/>
              </a:ext>
            </a:extLst>
          </p:cNvPr>
          <p:cNvSpPr/>
          <p:nvPr/>
        </p:nvSpPr>
        <p:spPr>
          <a:xfrm>
            <a:off x="0" y="-1"/>
            <a:ext cx="12192000" cy="1033381"/>
          </a:xfrm>
          <a:prstGeom prst="rect">
            <a:avLst/>
          </a:prstGeom>
          <a:gradFill flip="none" rotWithShape="1">
            <a:gsLst>
              <a:gs pos="0">
                <a:srgbClr val="3590AB">
                  <a:shade val="30000"/>
                  <a:satMod val="115000"/>
                </a:srgbClr>
              </a:gs>
              <a:gs pos="50000">
                <a:srgbClr val="3590AB">
                  <a:shade val="67500"/>
                  <a:satMod val="115000"/>
                </a:srgbClr>
              </a:gs>
              <a:gs pos="100000">
                <a:srgbClr val="3590AB">
                  <a:shade val="100000"/>
                  <a:satMod val="115000"/>
                </a:srgbClr>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0" y="213231"/>
            <a:ext cx="12192000" cy="804099"/>
          </a:xfrm>
        </p:spPr>
        <p:txBody>
          <a:bodyPr>
            <a:normAutofit/>
          </a:bodyPr>
          <a:lstStyle/>
          <a:p>
            <a:pPr algn="ctr"/>
            <a:r>
              <a:rPr lang="zh-CN" altLang="en-US" sz="3200" b="1" dirty="0">
                <a:solidFill>
                  <a:schemeClr val="bg1"/>
                </a:solidFill>
                <a:latin typeface="Arial" panose="020B0604020202020204" pitchFamily="34" charset="0"/>
                <a:ea typeface="微软雅黑" panose="020B0503020204020204" pitchFamily="34" charset="-122"/>
                <a:sym typeface="Arial" panose="020B0604020202020204" pitchFamily="34" charset="0"/>
              </a:rPr>
              <a:t>目       录</a:t>
            </a:r>
          </a:p>
        </p:txBody>
      </p:sp>
      <p:sp>
        <p:nvSpPr>
          <p:cNvPr id="29" name="矩形 28">
            <a:extLst>
              <a:ext uri="{FF2B5EF4-FFF2-40B4-BE49-F238E27FC236}">
                <a16:creationId xmlns:a16="http://schemas.microsoft.com/office/drawing/2014/main" id="{60B1B2AE-0181-6C47-EAE8-614A53DE1112}"/>
              </a:ext>
            </a:extLst>
          </p:cNvPr>
          <p:cNvSpPr/>
          <p:nvPr/>
        </p:nvSpPr>
        <p:spPr>
          <a:xfrm>
            <a:off x="302150" y="1584215"/>
            <a:ext cx="11703787" cy="636139"/>
          </a:xfrm>
          <a:prstGeom prst="rect">
            <a:avLst/>
          </a:prstGeom>
          <a:solidFill>
            <a:srgbClr val="F5F9FD"/>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               药品基本信息（</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国产</a:t>
            </a:r>
            <a:r>
              <a:rPr lang="en-US" altLang="zh-CN" b="1" dirty="0">
                <a:solidFill>
                  <a:srgbClr val="2B8BA8"/>
                </a:solidFill>
                <a:latin typeface="Arial" panose="020B0604020202020204" pitchFamily="34" charset="0"/>
                <a:ea typeface="微软雅黑" panose="020B0503020204020204" pitchFamily="34" charset="-122"/>
                <a:sym typeface="Arial" panose="020B0604020202020204" pitchFamily="34" charset="0"/>
              </a:rPr>
              <a:t>1</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类新药；建议参照药品为阿贝西利片</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sp>
        <p:nvSpPr>
          <p:cNvPr id="33" name="矩形 32">
            <a:extLst>
              <a:ext uri="{FF2B5EF4-FFF2-40B4-BE49-F238E27FC236}">
                <a16:creationId xmlns:a16="http://schemas.microsoft.com/office/drawing/2014/main" id="{63A2522B-655F-6F03-AB57-6D6C33278B91}"/>
              </a:ext>
            </a:extLst>
          </p:cNvPr>
          <p:cNvSpPr/>
          <p:nvPr/>
        </p:nvSpPr>
        <p:spPr>
          <a:xfrm>
            <a:off x="302150" y="2500013"/>
            <a:ext cx="11703787" cy="636139"/>
          </a:xfrm>
          <a:prstGeom prst="rect">
            <a:avLst/>
          </a:prstGeom>
          <a:solidFill>
            <a:srgbClr val="F5F9FD"/>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               安全性优势（安全性良好，</a:t>
            </a:r>
            <a:r>
              <a:rPr lang="en-US" altLang="zh-CN" b="1" dirty="0">
                <a:solidFill>
                  <a:srgbClr val="2B8BA8"/>
                </a:solidFill>
                <a:latin typeface="Arial" panose="020B0604020202020204" pitchFamily="34" charset="0"/>
                <a:ea typeface="微软雅黑" panose="020B0503020204020204" pitchFamily="34" charset="-122"/>
                <a:sym typeface="Arial" panose="020B0604020202020204" pitchFamily="34" charset="0"/>
              </a:rPr>
              <a:t>SAE</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发生率及因</a:t>
            </a:r>
            <a:r>
              <a:rPr lang="en-US" altLang="zh-CN" b="1" dirty="0">
                <a:solidFill>
                  <a:srgbClr val="2B8BA8"/>
                </a:solidFill>
                <a:latin typeface="Arial" panose="020B0604020202020204" pitchFamily="34" charset="0"/>
                <a:ea typeface="微软雅黑" panose="020B0503020204020204" pitchFamily="34" charset="-122"/>
                <a:sym typeface="Arial" panose="020B0604020202020204" pitchFamily="34" charset="0"/>
              </a:rPr>
              <a:t>AE</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导致停药比例均比参照药更低</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sp>
        <p:nvSpPr>
          <p:cNvPr id="34" name="Number1">
            <a:extLst>
              <a:ext uri="{FF2B5EF4-FFF2-40B4-BE49-F238E27FC236}">
                <a16:creationId xmlns:a16="http://schemas.microsoft.com/office/drawing/2014/main" id="{78802A5D-19A0-2C25-263C-DE8B7CF360CD}"/>
              </a:ext>
            </a:extLst>
          </p:cNvPr>
          <p:cNvSpPr>
            <a:spLocks/>
          </p:cNvSpPr>
          <p:nvPr/>
        </p:nvSpPr>
        <p:spPr>
          <a:xfrm>
            <a:off x="480107" y="1564102"/>
            <a:ext cx="496462" cy="530721"/>
          </a:xfrm>
          <a:prstGeom prst="round2SameRect">
            <a:avLst>
              <a:gd name="adj1" fmla="val 0"/>
              <a:gd name="adj2" fmla="val 30000"/>
            </a:avLst>
          </a:prstGeom>
          <a:gradFill flip="none" rotWithShape="1">
            <a:gsLst>
              <a:gs pos="0">
                <a:schemeClr val="accent1">
                  <a:lumMod val="60000"/>
                  <a:lumOff val="40000"/>
                </a:schemeClr>
              </a:gs>
              <a:gs pos="75000">
                <a:schemeClr val="accent1"/>
              </a:gs>
            </a:gsLst>
            <a:lin ang="2700000" scaled="1"/>
            <a:tileRect/>
          </a:gradFill>
          <a:ln w="12700">
            <a:noFill/>
          </a:ln>
          <a:effectLst>
            <a:outerShdw blurRad="127000" dist="63500" dir="2700000" algn="tl" rotWithShape="0">
              <a:schemeClr val="accent1">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US" altLang="zh-CN" sz="2000" b="1" dirty="0">
                <a:solidFill>
                  <a:srgbClr val="FFFFFF"/>
                </a:solidFill>
                <a:cs typeface="+mn-ea"/>
                <a:sym typeface="Arial" panose="020B0604020202020204" pitchFamily="34" charset="0"/>
              </a:rPr>
              <a:t>01</a:t>
            </a:r>
          </a:p>
        </p:txBody>
      </p:sp>
      <p:sp>
        <p:nvSpPr>
          <p:cNvPr id="35" name="Number1">
            <a:extLst>
              <a:ext uri="{FF2B5EF4-FFF2-40B4-BE49-F238E27FC236}">
                <a16:creationId xmlns:a16="http://schemas.microsoft.com/office/drawing/2014/main" id="{1B303A80-2AA8-F132-84E9-CEA82660500D}"/>
              </a:ext>
            </a:extLst>
          </p:cNvPr>
          <p:cNvSpPr>
            <a:spLocks/>
          </p:cNvSpPr>
          <p:nvPr/>
        </p:nvSpPr>
        <p:spPr>
          <a:xfrm>
            <a:off x="480107" y="2500013"/>
            <a:ext cx="496462" cy="530721"/>
          </a:xfrm>
          <a:prstGeom prst="round2SameRect">
            <a:avLst>
              <a:gd name="adj1" fmla="val 0"/>
              <a:gd name="adj2" fmla="val 30000"/>
            </a:avLst>
          </a:prstGeom>
          <a:gradFill flip="none" rotWithShape="1">
            <a:gsLst>
              <a:gs pos="0">
                <a:schemeClr val="accent1">
                  <a:lumMod val="60000"/>
                  <a:lumOff val="40000"/>
                </a:schemeClr>
              </a:gs>
              <a:gs pos="75000">
                <a:schemeClr val="accent1"/>
              </a:gs>
            </a:gsLst>
            <a:lin ang="2700000" scaled="1"/>
            <a:tileRect/>
          </a:gradFill>
          <a:ln w="12700">
            <a:noFill/>
          </a:ln>
          <a:effectLst>
            <a:outerShdw blurRad="127000" dist="63500" dir="2700000" algn="tl" rotWithShape="0">
              <a:schemeClr val="accent1">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US" altLang="zh-CN" sz="2000" b="1" dirty="0">
                <a:solidFill>
                  <a:srgbClr val="FFFFFF"/>
                </a:solidFill>
                <a:cs typeface="+mn-ea"/>
                <a:sym typeface="Arial" panose="020B0604020202020204" pitchFamily="34" charset="0"/>
              </a:rPr>
              <a:t>02</a:t>
            </a:r>
          </a:p>
        </p:txBody>
      </p:sp>
      <p:sp>
        <p:nvSpPr>
          <p:cNvPr id="36" name="矩形 35">
            <a:extLst>
              <a:ext uri="{FF2B5EF4-FFF2-40B4-BE49-F238E27FC236}">
                <a16:creationId xmlns:a16="http://schemas.microsoft.com/office/drawing/2014/main" id="{B1C50848-705D-1699-F7EE-83C607D54237}"/>
              </a:ext>
            </a:extLst>
          </p:cNvPr>
          <p:cNvSpPr/>
          <p:nvPr/>
        </p:nvSpPr>
        <p:spPr>
          <a:xfrm>
            <a:off x="325283" y="3378361"/>
            <a:ext cx="11703787" cy="636139"/>
          </a:xfrm>
          <a:prstGeom prst="rect">
            <a:avLst/>
          </a:prstGeom>
          <a:solidFill>
            <a:srgbClr val="F5F9FD"/>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              有效性优势（具有中国人群延长</a:t>
            </a:r>
            <a:r>
              <a:rPr lang="en-US" altLang="zh-CN" b="1" dirty="0">
                <a:solidFill>
                  <a:schemeClr val="tx1"/>
                </a:solidFill>
                <a:latin typeface="Arial" panose="020B0604020202020204" pitchFamily="34" charset="0"/>
                <a:ea typeface="微软雅黑" panose="020B0503020204020204" pitchFamily="34" charset="-122"/>
                <a:sym typeface="Arial" panose="020B0604020202020204" pitchFamily="34" charset="0"/>
              </a:rPr>
              <a:t>OS</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证据；</a:t>
            </a:r>
            <a:r>
              <a:rPr lang="en-US" altLang="zh-CN" b="1" dirty="0">
                <a:solidFill>
                  <a:srgbClr val="2B8BA8"/>
                </a:solidFill>
                <a:latin typeface="Arial" panose="020B0604020202020204" pitchFamily="34" charset="0"/>
                <a:ea typeface="微软雅黑" panose="020B0503020204020204" pitchFamily="34" charset="-122"/>
                <a:sym typeface="Arial" panose="020B0604020202020204" pitchFamily="34" charset="0"/>
              </a:rPr>
              <a:t>CDK4/6i</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耐药及解救化疗经治患者仍可受益</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sp>
        <p:nvSpPr>
          <p:cNvPr id="37" name="Number1">
            <a:extLst>
              <a:ext uri="{FF2B5EF4-FFF2-40B4-BE49-F238E27FC236}">
                <a16:creationId xmlns:a16="http://schemas.microsoft.com/office/drawing/2014/main" id="{EDCB2EB8-1FEF-9688-33B6-95D9E5EA2AD1}"/>
              </a:ext>
            </a:extLst>
          </p:cNvPr>
          <p:cNvSpPr>
            <a:spLocks/>
          </p:cNvSpPr>
          <p:nvPr/>
        </p:nvSpPr>
        <p:spPr>
          <a:xfrm>
            <a:off x="480107" y="3413098"/>
            <a:ext cx="496462" cy="530721"/>
          </a:xfrm>
          <a:prstGeom prst="round2SameRect">
            <a:avLst>
              <a:gd name="adj1" fmla="val 0"/>
              <a:gd name="adj2" fmla="val 30000"/>
            </a:avLst>
          </a:prstGeom>
          <a:gradFill flip="none" rotWithShape="1">
            <a:gsLst>
              <a:gs pos="0">
                <a:schemeClr val="accent1">
                  <a:lumMod val="60000"/>
                  <a:lumOff val="40000"/>
                </a:schemeClr>
              </a:gs>
              <a:gs pos="75000">
                <a:schemeClr val="accent1"/>
              </a:gs>
            </a:gsLst>
            <a:lin ang="2700000" scaled="1"/>
            <a:tileRect/>
          </a:gradFill>
          <a:ln w="12700">
            <a:noFill/>
          </a:ln>
          <a:effectLst>
            <a:outerShdw blurRad="127000" dist="63500" dir="2700000" algn="tl" rotWithShape="0">
              <a:schemeClr val="accent1">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US" altLang="zh-CN" sz="2000" b="1" dirty="0">
                <a:solidFill>
                  <a:srgbClr val="FFFFFF"/>
                </a:solidFill>
                <a:cs typeface="+mn-ea"/>
                <a:sym typeface="Arial" panose="020B0604020202020204" pitchFamily="34" charset="0"/>
              </a:rPr>
              <a:t>03</a:t>
            </a:r>
          </a:p>
        </p:txBody>
      </p:sp>
      <p:sp>
        <p:nvSpPr>
          <p:cNvPr id="38" name="矩形 37">
            <a:extLst>
              <a:ext uri="{FF2B5EF4-FFF2-40B4-BE49-F238E27FC236}">
                <a16:creationId xmlns:a16="http://schemas.microsoft.com/office/drawing/2014/main" id="{E431CDD6-7931-00C3-17C6-77E9259B74A5}"/>
              </a:ext>
            </a:extLst>
          </p:cNvPr>
          <p:cNvSpPr/>
          <p:nvPr/>
        </p:nvSpPr>
        <p:spPr>
          <a:xfrm>
            <a:off x="302150" y="4326183"/>
            <a:ext cx="11703787" cy="636139"/>
          </a:xfrm>
          <a:prstGeom prst="rect">
            <a:avLst/>
          </a:prstGeom>
          <a:solidFill>
            <a:srgbClr val="F5F9FD"/>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              创新性优势（</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表观遗传修饰调控</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药物</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全新机制</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克服内分泌耐药；</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全口服方案</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提升依从性）</a:t>
            </a:r>
          </a:p>
        </p:txBody>
      </p:sp>
      <p:sp>
        <p:nvSpPr>
          <p:cNvPr id="39" name="Number1">
            <a:extLst>
              <a:ext uri="{FF2B5EF4-FFF2-40B4-BE49-F238E27FC236}">
                <a16:creationId xmlns:a16="http://schemas.microsoft.com/office/drawing/2014/main" id="{24A70AB7-2D70-B6F0-09D9-AFEAE8091C9C}"/>
              </a:ext>
            </a:extLst>
          </p:cNvPr>
          <p:cNvSpPr>
            <a:spLocks/>
          </p:cNvSpPr>
          <p:nvPr/>
        </p:nvSpPr>
        <p:spPr>
          <a:xfrm>
            <a:off x="480107" y="4326183"/>
            <a:ext cx="496462" cy="530721"/>
          </a:xfrm>
          <a:prstGeom prst="round2SameRect">
            <a:avLst>
              <a:gd name="adj1" fmla="val 0"/>
              <a:gd name="adj2" fmla="val 30000"/>
            </a:avLst>
          </a:prstGeom>
          <a:gradFill flip="none" rotWithShape="1">
            <a:gsLst>
              <a:gs pos="0">
                <a:schemeClr val="accent1">
                  <a:lumMod val="60000"/>
                  <a:lumOff val="40000"/>
                </a:schemeClr>
              </a:gs>
              <a:gs pos="75000">
                <a:schemeClr val="accent1"/>
              </a:gs>
            </a:gsLst>
            <a:lin ang="2700000" scaled="1"/>
            <a:tileRect/>
          </a:gradFill>
          <a:ln w="12700">
            <a:noFill/>
          </a:ln>
          <a:effectLst>
            <a:outerShdw blurRad="127000" dist="63500" dir="2700000" algn="tl" rotWithShape="0">
              <a:schemeClr val="accent1">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US" altLang="zh-CN" sz="2000" b="1" dirty="0">
                <a:solidFill>
                  <a:srgbClr val="FFFFFF"/>
                </a:solidFill>
                <a:cs typeface="+mn-ea"/>
                <a:sym typeface="Arial" panose="020B0604020202020204" pitchFamily="34" charset="0"/>
              </a:rPr>
              <a:t>04</a:t>
            </a:r>
          </a:p>
        </p:txBody>
      </p:sp>
      <p:sp>
        <p:nvSpPr>
          <p:cNvPr id="40" name="矩形 39">
            <a:extLst>
              <a:ext uri="{FF2B5EF4-FFF2-40B4-BE49-F238E27FC236}">
                <a16:creationId xmlns:a16="http://schemas.microsoft.com/office/drawing/2014/main" id="{213CD604-ED96-0743-FD5C-9D07E64AB1FF}"/>
              </a:ext>
            </a:extLst>
          </p:cNvPr>
          <p:cNvSpPr/>
          <p:nvPr/>
        </p:nvSpPr>
        <p:spPr>
          <a:xfrm>
            <a:off x="348416" y="5204531"/>
            <a:ext cx="11657522" cy="636139"/>
          </a:xfrm>
          <a:prstGeom prst="rect">
            <a:avLst/>
          </a:prstGeom>
          <a:solidFill>
            <a:srgbClr val="F5F9FD"/>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             公平性优势（</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填补</a:t>
            </a:r>
            <a:r>
              <a:rPr lang="en-US" altLang="zh-CN" b="1" dirty="0">
                <a:solidFill>
                  <a:srgbClr val="2B8BA8"/>
                </a:solidFill>
                <a:latin typeface="Arial" panose="020B0604020202020204" pitchFamily="34" charset="0"/>
                <a:ea typeface="微软雅黑" panose="020B0503020204020204" pitchFamily="34" charset="-122"/>
                <a:sym typeface="Arial" panose="020B0604020202020204" pitchFamily="34" charset="0"/>
              </a:rPr>
              <a:t>CDK4/6i</a:t>
            </a:r>
            <a:r>
              <a:rPr lang="zh-CN" altLang="en-US" b="1" dirty="0">
                <a:solidFill>
                  <a:srgbClr val="2B8BA8"/>
                </a:solidFill>
                <a:latin typeface="Arial" panose="020B0604020202020204" pitchFamily="34" charset="0"/>
                <a:ea typeface="微软雅黑" panose="020B0503020204020204" pitchFamily="34" charset="-122"/>
                <a:sym typeface="Arial" panose="020B0604020202020204" pitchFamily="34" charset="0"/>
              </a:rPr>
              <a:t>原发性耐药（绝经前）患者人群靶向药物选择的空白</a:t>
            </a:r>
            <a:r>
              <a:rPr lang="zh-CN" altLang="en-US"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sp>
        <p:nvSpPr>
          <p:cNvPr id="41" name="Number1">
            <a:extLst>
              <a:ext uri="{FF2B5EF4-FFF2-40B4-BE49-F238E27FC236}">
                <a16:creationId xmlns:a16="http://schemas.microsoft.com/office/drawing/2014/main" id="{707C61A9-A7FF-ACCB-C516-18D1D192A504}"/>
              </a:ext>
            </a:extLst>
          </p:cNvPr>
          <p:cNvSpPr>
            <a:spLocks/>
          </p:cNvSpPr>
          <p:nvPr/>
        </p:nvSpPr>
        <p:spPr>
          <a:xfrm>
            <a:off x="480107" y="5293898"/>
            <a:ext cx="496462" cy="530721"/>
          </a:xfrm>
          <a:prstGeom prst="round2SameRect">
            <a:avLst>
              <a:gd name="adj1" fmla="val 0"/>
              <a:gd name="adj2" fmla="val 30000"/>
            </a:avLst>
          </a:prstGeom>
          <a:gradFill flip="none" rotWithShape="1">
            <a:gsLst>
              <a:gs pos="0">
                <a:schemeClr val="accent1">
                  <a:lumMod val="60000"/>
                  <a:lumOff val="40000"/>
                </a:schemeClr>
              </a:gs>
              <a:gs pos="75000">
                <a:schemeClr val="accent1"/>
              </a:gs>
            </a:gsLst>
            <a:lin ang="2700000" scaled="1"/>
            <a:tileRect/>
          </a:gradFill>
          <a:ln w="12700">
            <a:noFill/>
          </a:ln>
          <a:effectLst>
            <a:outerShdw blurRad="127000" dist="63500" dir="2700000" algn="tl" rotWithShape="0">
              <a:schemeClr val="accent1">
                <a:alpha val="15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r>
              <a:rPr lang="en-US" altLang="zh-CN" sz="2000" b="1" dirty="0">
                <a:solidFill>
                  <a:srgbClr val="FFFFFF"/>
                </a:solidFill>
                <a:cs typeface="+mn-ea"/>
                <a:sym typeface="Arial" panose="020B0604020202020204" pitchFamily="34" charset="0"/>
              </a:rPr>
              <a:t>05</a:t>
            </a:r>
          </a:p>
        </p:txBody>
      </p:sp>
    </p:spTree>
    <p:extLst>
      <p:ext uri="{BB962C8B-B14F-4D97-AF65-F5344CB8AC3E}">
        <p14:creationId xmlns:p14="http://schemas.microsoft.com/office/powerpoint/2010/main" val="202977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66C4889-DEC0-ED9F-5122-F0B7951CD494}"/>
              </a:ext>
            </a:extLst>
          </p:cNvPr>
          <p:cNvSpPr/>
          <p:nvPr/>
        </p:nvSpPr>
        <p:spPr>
          <a:xfrm>
            <a:off x="0" y="0"/>
            <a:ext cx="12192000" cy="938893"/>
          </a:xfrm>
          <a:prstGeom prst="rect">
            <a:avLst/>
          </a:prstGeom>
          <a:gradFill flip="none" rotWithShape="1">
            <a:gsLst>
              <a:gs pos="0">
                <a:srgbClr val="3590AB">
                  <a:shade val="30000"/>
                  <a:satMod val="115000"/>
                </a:srgbClr>
              </a:gs>
              <a:gs pos="50000">
                <a:srgbClr val="3590AB">
                  <a:shade val="67500"/>
                  <a:satMod val="115000"/>
                </a:srgbClr>
              </a:gs>
              <a:gs pos="100000">
                <a:srgbClr val="3590AB">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graphicFrame>
        <p:nvGraphicFramePr>
          <p:cNvPr id="5" name="表格 4">
            <a:extLst>
              <a:ext uri="{FF2B5EF4-FFF2-40B4-BE49-F238E27FC236}">
                <a16:creationId xmlns:a16="http://schemas.microsoft.com/office/drawing/2014/main" id="{48741FD0-8885-2037-8580-B44218A0EF8F}"/>
              </a:ext>
            </a:extLst>
          </p:cNvPr>
          <p:cNvGraphicFramePr>
            <a:graphicFrameLocks noGrp="1"/>
          </p:cNvGraphicFramePr>
          <p:nvPr>
            <p:extLst>
              <p:ext uri="{D42A27DB-BD31-4B8C-83A1-F6EECF244321}">
                <p14:modId xmlns:p14="http://schemas.microsoft.com/office/powerpoint/2010/main" val="2287061007"/>
              </p:ext>
            </p:extLst>
          </p:nvPr>
        </p:nvGraphicFramePr>
        <p:xfrm>
          <a:off x="115823" y="1042990"/>
          <a:ext cx="11960354" cy="5328914"/>
        </p:xfrm>
        <a:graphic>
          <a:graphicData uri="http://schemas.openxmlformats.org/drawingml/2006/table">
            <a:tbl>
              <a:tblPr firstRow="1" bandRow="1">
                <a:tableStyleId>{D27102A9-8310-4765-A935-A1911B00CA55}</a:tableStyleId>
              </a:tblPr>
              <a:tblGrid>
                <a:gridCol w="1937551">
                  <a:extLst>
                    <a:ext uri="{9D8B030D-6E8A-4147-A177-3AD203B41FA5}">
                      <a16:colId xmlns:a16="http://schemas.microsoft.com/office/drawing/2014/main" val="1719342548"/>
                    </a:ext>
                  </a:extLst>
                </a:gridCol>
                <a:gridCol w="2049233">
                  <a:extLst>
                    <a:ext uri="{9D8B030D-6E8A-4147-A177-3AD203B41FA5}">
                      <a16:colId xmlns:a16="http://schemas.microsoft.com/office/drawing/2014/main" val="789130461"/>
                    </a:ext>
                  </a:extLst>
                </a:gridCol>
                <a:gridCol w="2001562">
                  <a:extLst>
                    <a:ext uri="{9D8B030D-6E8A-4147-A177-3AD203B41FA5}">
                      <a16:colId xmlns:a16="http://schemas.microsoft.com/office/drawing/2014/main" val="2021862656"/>
                    </a:ext>
                  </a:extLst>
                </a:gridCol>
                <a:gridCol w="5972008">
                  <a:extLst>
                    <a:ext uri="{9D8B030D-6E8A-4147-A177-3AD203B41FA5}">
                      <a16:colId xmlns:a16="http://schemas.microsoft.com/office/drawing/2014/main" val="2258409242"/>
                    </a:ext>
                  </a:extLst>
                </a:gridCol>
              </a:tblGrid>
              <a:tr h="460644">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b="1" dirty="0">
                          <a:solidFill>
                            <a:schemeClr val="tx1"/>
                          </a:solidFill>
                          <a:sym typeface="Arial" panose="020B0604020202020204" pitchFamily="34" charset="0"/>
                        </a:rPr>
                        <a:t>HR</a:t>
                      </a:r>
                      <a:r>
                        <a:rPr lang="zh-CN" altLang="en-US" sz="1800" b="1" dirty="0">
                          <a:solidFill>
                            <a:schemeClr val="tx1"/>
                          </a:solidFill>
                          <a:sym typeface="Arial" panose="020B0604020202020204" pitchFamily="34" charset="0"/>
                        </a:rPr>
                        <a:t>＋</a:t>
                      </a:r>
                      <a:r>
                        <a:rPr lang="en-US" altLang="zh-CN" sz="1800" b="1" dirty="0">
                          <a:solidFill>
                            <a:schemeClr val="tx1"/>
                          </a:solidFill>
                          <a:sym typeface="Arial" panose="020B0604020202020204" pitchFamily="34" charset="0"/>
                        </a:rPr>
                        <a:t>/HER2-</a:t>
                      </a:r>
                      <a:r>
                        <a:rPr lang="zh-CN" altLang="en-US" sz="1800" b="1" dirty="0">
                          <a:solidFill>
                            <a:schemeClr val="tx1"/>
                          </a:solidFill>
                          <a:sym typeface="Arial" panose="020B0604020202020204" pitchFamily="34" charset="0"/>
                        </a:rPr>
                        <a:t>局部晚期或转移性乳腺癌：</a:t>
                      </a:r>
                      <a:endParaRPr lang="en-US" altLang="zh-CN" sz="1800" b="1" dirty="0">
                        <a:solidFill>
                          <a:schemeClr val="tx1"/>
                        </a:solidFill>
                        <a:latin typeface="微软雅黑" panose="020B0503020204020204" pitchFamily="34" charset="-122"/>
                        <a:ea typeface="微软雅黑" panose="020B0503020204020204" pitchFamily="34" charset="-122"/>
                        <a:sym typeface="Arial" panose="020B0604020202020204" pitchFamily="34" charset="0"/>
                      </a:endParaRPr>
                    </a:p>
                  </a:txBody>
                  <a:tcPr anchor="ctr"/>
                </a:tc>
                <a:tc hMerge="1">
                  <a:txBody>
                    <a:bodyPr/>
                    <a:lstStyle/>
                    <a:p>
                      <a:endParaRPr lang="zh-CN" altLang="en-US" sz="1200" dirty="0">
                        <a:solidFill>
                          <a:schemeClr val="tx1"/>
                        </a:solidFill>
                        <a:latin typeface="Arial" panose="020B0604020202020204" pitchFamily="34" charset="0"/>
                        <a:ea typeface="微软雅黑" panose="020B0503020204020204" pitchFamily="34" charset="-122"/>
                        <a:sym typeface="Arial" panose="020B0604020202020204" pitchFamily="34" charset="0"/>
                      </a:endParaRPr>
                    </a:p>
                  </a:txBody>
                  <a:tcPr anchor="ctr"/>
                </a:tc>
                <a:tc hMerge="1">
                  <a:txBody>
                    <a:bodyPr/>
                    <a:lstStyle/>
                    <a:p>
                      <a:pPr algn="ctr"/>
                      <a:endParaRPr lang="zh-CN" altLang="en-US" sz="1200" b="1" dirty="0">
                        <a:solidFill>
                          <a:schemeClr val="tx1"/>
                        </a:solidFill>
                        <a:latin typeface="Arial" panose="020B0604020202020204" pitchFamily="34" charset="0"/>
                        <a:ea typeface="微软雅黑" panose="020B0503020204020204" pitchFamily="34" charset="-122"/>
                        <a:sym typeface="Arial" panose="020B0604020202020204" pitchFamily="34" charset="0"/>
                      </a:endParaRPr>
                    </a:p>
                  </a:txBody>
                  <a:tcPr anchor="ctr"/>
                </a:tc>
                <a:tc hMerge="1">
                  <a:txBody>
                    <a:bodyPr/>
                    <a:lstStyle/>
                    <a:p>
                      <a:endParaRPr lang="zh-CN" altLang="en-US" sz="1200" dirty="0">
                        <a:solidFill>
                          <a:schemeClr val="tx1"/>
                        </a:solidFill>
                        <a:latin typeface="Arial" panose="020B0604020202020204" pitchFamily="34" charset="0"/>
                        <a:ea typeface="微软雅黑" panose="020B0503020204020204" pitchFamily="34" charset="-122"/>
                        <a:sym typeface="Arial" panose="020B0604020202020204" pitchFamily="34" charset="0"/>
                      </a:endParaRPr>
                    </a:p>
                  </a:txBody>
                  <a:tcPr anchor="ctr"/>
                </a:tc>
                <a:extLst>
                  <a:ext uri="{0D108BD9-81ED-4DB2-BD59-A6C34878D82A}">
                    <a16:rowId xmlns:a16="http://schemas.microsoft.com/office/drawing/2014/main" val="933069254"/>
                  </a:ext>
                </a:extLst>
              </a:tr>
              <a:tr h="486665">
                <a:tc>
                  <a:txBody>
                    <a:bodyPr/>
                    <a:lstStyle/>
                    <a:p>
                      <a:pPr algn="ctr"/>
                      <a:r>
                        <a:rPr lang="zh-CN" altLang="en-US" sz="1400" b="1" kern="1200" dirty="0">
                          <a:solidFill>
                            <a:schemeClr val="tx1"/>
                          </a:solidFill>
                          <a:sym typeface="Arial" panose="020B0604020202020204" pitchFamily="34" charset="0"/>
                        </a:rPr>
                        <a:t>通用名</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a:txBody>
                    <a:bodyPr/>
                    <a:lstStyle/>
                    <a:p>
                      <a:r>
                        <a:rPr lang="zh-CN" altLang="en-US" sz="1400" dirty="0">
                          <a:solidFill>
                            <a:schemeClr val="tx1"/>
                          </a:solidFill>
                          <a:sym typeface="Arial" panose="020B0604020202020204" pitchFamily="34" charset="0"/>
                        </a:rPr>
                        <a:t>恩替司他片</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algn="ctr"/>
                      <a:r>
                        <a:rPr lang="zh-CN" altLang="en-US" sz="1400" b="1" dirty="0">
                          <a:solidFill>
                            <a:schemeClr val="tx1"/>
                          </a:solidFill>
                          <a:sym typeface="Arial" panose="020B0604020202020204" pitchFamily="34" charset="0"/>
                        </a:rPr>
                        <a:t>中国大陆地区首次</a:t>
                      </a:r>
                      <a:endParaRPr lang="en-US" altLang="zh-CN" sz="1400" b="1" dirty="0">
                        <a:solidFill>
                          <a:schemeClr val="tx1"/>
                        </a:solidFill>
                        <a:sym typeface="Arial" panose="020B0604020202020204" pitchFamily="34" charset="0"/>
                      </a:endParaRPr>
                    </a:p>
                    <a:p>
                      <a:pPr algn="ctr"/>
                      <a:r>
                        <a:rPr lang="zh-CN" altLang="en-US" sz="1400" b="1" dirty="0">
                          <a:solidFill>
                            <a:schemeClr val="tx1"/>
                          </a:solidFill>
                          <a:sym typeface="Arial" panose="020B0604020202020204" pitchFamily="34" charset="0"/>
                        </a:rPr>
                        <a:t>上市时间</a:t>
                      </a:r>
                      <a:endParaRPr lang="zh-CN" altLang="en-US" sz="14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r>
                        <a:rPr lang="en-US" altLang="zh-CN" sz="1400" dirty="0">
                          <a:solidFill>
                            <a:schemeClr val="tx1"/>
                          </a:solidFill>
                          <a:sym typeface="Arial" panose="020B0604020202020204" pitchFamily="34" charset="0"/>
                        </a:rPr>
                        <a:t>2024</a:t>
                      </a:r>
                      <a:r>
                        <a:rPr lang="zh-CN" altLang="en-US" sz="1400" dirty="0">
                          <a:solidFill>
                            <a:schemeClr val="tx1"/>
                          </a:solidFill>
                          <a:sym typeface="Arial" panose="020B0604020202020204" pitchFamily="34" charset="0"/>
                        </a:rPr>
                        <a:t>年</a:t>
                      </a:r>
                      <a:r>
                        <a:rPr lang="en-US" altLang="zh-CN" sz="1400" dirty="0">
                          <a:solidFill>
                            <a:schemeClr val="tx1"/>
                          </a:solidFill>
                          <a:sym typeface="Arial" panose="020B0604020202020204" pitchFamily="34" charset="0"/>
                        </a:rPr>
                        <a:t>4</a:t>
                      </a:r>
                      <a:r>
                        <a:rPr lang="zh-CN" altLang="en-US" sz="1400" dirty="0">
                          <a:solidFill>
                            <a:schemeClr val="tx1"/>
                          </a:solidFill>
                          <a:sym typeface="Arial" panose="020B0604020202020204" pitchFamily="34" charset="0"/>
                        </a:rPr>
                        <a:t>月</a:t>
                      </a:r>
                      <a:r>
                        <a:rPr lang="en-US" altLang="zh-CN" sz="1400" dirty="0">
                          <a:solidFill>
                            <a:schemeClr val="tx1"/>
                          </a:solidFill>
                          <a:sym typeface="Arial" panose="020B0604020202020204" pitchFamily="34" charset="0"/>
                        </a:rPr>
                        <a:t>24</a:t>
                      </a:r>
                      <a:r>
                        <a:rPr lang="zh-CN" altLang="en-US" sz="1400" dirty="0">
                          <a:solidFill>
                            <a:schemeClr val="tx1"/>
                          </a:solidFill>
                          <a:sym typeface="Arial" panose="020B0604020202020204" pitchFamily="34" charset="0"/>
                        </a:rPr>
                        <a:t>日</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extLst>
                  <a:ext uri="{0D108BD9-81ED-4DB2-BD59-A6C34878D82A}">
                    <a16:rowId xmlns:a16="http://schemas.microsoft.com/office/drawing/2014/main" val="3075639853"/>
                  </a:ext>
                </a:extLst>
              </a:tr>
              <a:tr h="486665">
                <a:tc>
                  <a:txBody>
                    <a:bodyPr/>
                    <a:lstStyle/>
                    <a:p>
                      <a:pPr algn="ctr"/>
                      <a:r>
                        <a:rPr lang="zh-CN" altLang="en-US" sz="1400" b="1" kern="1200" dirty="0">
                          <a:solidFill>
                            <a:schemeClr val="tx1"/>
                          </a:solidFill>
                          <a:sym typeface="Arial" panose="020B0604020202020204" pitchFamily="34" charset="0"/>
                        </a:rPr>
                        <a:t>规格包装</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a:txBody>
                    <a:bodyPr/>
                    <a:lstStyle/>
                    <a:p>
                      <a:r>
                        <a:rPr lang="en-US" altLang="zh-CN" sz="1400" dirty="0">
                          <a:solidFill>
                            <a:schemeClr val="tx1"/>
                          </a:solidFill>
                          <a:sym typeface="Arial" panose="020B0604020202020204" pitchFamily="34" charset="0"/>
                        </a:rPr>
                        <a:t>5mg(4</a:t>
                      </a:r>
                      <a:r>
                        <a:rPr lang="zh-CN" altLang="en-US" sz="1400" dirty="0">
                          <a:solidFill>
                            <a:schemeClr val="tx1"/>
                          </a:solidFill>
                          <a:sym typeface="Arial" panose="020B0604020202020204" pitchFamily="34" charset="0"/>
                        </a:rPr>
                        <a:t>片</a:t>
                      </a:r>
                      <a:r>
                        <a:rPr lang="en-US" altLang="zh-CN" sz="1400" dirty="0">
                          <a:solidFill>
                            <a:schemeClr val="tx1"/>
                          </a:solidFill>
                          <a:sym typeface="Arial" panose="020B0604020202020204" pitchFamily="34" charset="0"/>
                        </a:rPr>
                        <a:t>/</a:t>
                      </a:r>
                      <a:r>
                        <a:rPr lang="zh-CN" altLang="en-US" sz="1400" dirty="0">
                          <a:solidFill>
                            <a:schemeClr val="tx1"/>
                          </a:solidFill>
                          <a:sym typeface="Arial" panose="020B0604020202020204" pitchFamily="34" charset="0"/>
                        </a:rPr>
                        <a:t>板，</a:t>
                      </a:r>
                      <a:r>
                        <a:rPr lang="en-US" altLang="zh-CN" sz="1400" dirty="0">
                          <a:solidFill>
                            <a:schemeClr val="tx1"/>
                          </a:solidFill>
                          <a:sym typeface="Arial" panose="020B0604020202020204" pitchFamily="34" charset="0"/>
                        </a:rPr>
                        <a:t>1</a:t>
                      </a:r>
                      <a:r>
                        <a:rPr lang="zh-CN" altLang="en-US" sz="1400" dirty="0">
                          <a:solidFill>
                            <a:schemeClr val="tx1"/>
                          </a:solidFill>
                          <a:sym typeface="Arial" panose="020B0604020202020204" pitchFamily="34" charset="0"/>
                        </a:rPr>
                        <a:t>板</a:t>
                      </a:r>
                      <a:r>
                        <a:rPr lang="en-US" altLang="zh-CN" sz="1400" dirty="0">
                          <a:solidFill>
                            <a:schemeClr val="tx1"/>
                          </a:solidFill>
                          <a:sym typeface="Arial" panose="020B0604020202020204" pitchFamily="34" charset="0"/>
                        </a:rPr>
                        <a:t>/</a:t>
                      </a:r>
                      <a:r>
                        <a:rPr lang="zh-CN" altLang="en-US" sz="1400" dirty="0">
                          <a:solidFill>
                            <a:schemeClr val="tx1"/>
                          </a:solidFill>
                          <a:sym typeface="Arial" panose="020B0604020202020204" pitchFamily="34" charset="0"/>
                        </a:rPr>
                        <a:t>盒</a:t>
                      </a:r>
                      <a:r>
                        <a:rPr lang="en-US" altLang="zh-CN" sz="1400" dirty="0">
                          <a:solidFill>
                            <a:schemeClr val="tx1"/>
                          </a:solidFill>
                          <a:sym typeface="Arial" panose="020B0604020202020204" pitchFamily="34" charset="0"/>
                        </a:rPr>
                        <a:t>)</a:t>
                      </a:r>
                      <a:r>
                        <a:rPr lang="zh-CN" altLang="en-US" sz="1400" dirty="0">
                          <a:solidFill>
                            <a:schemeClr val="tx1"/>
                          </a:solidFill>
                          <a:sym typeface="Arial" panose="020B0604020202020204" pitchFamily="34" charset="0"/>
                        </a:rPr>
                        <a:t> </a:t>
                      </a:r>
                      <a:r>
                        <a:rPr lang="en-US" altLang="zh-CN" sz="1400" dirty="0">
                          <a:solidFill>
                            <a:schemeClr val="tx1"/>
                          </a:solidFill>
                          <a:sym typeface="Arial" panose="020B0604020202020204" pitchFamily="34" charset="0"/>
                        </a:rPr>
                        <a:t>1mg(4</a:t>
                      </a:r>
                      <a:r>
                        <a:rPr lang="zh-CN" altLang="en-US" sz="1400" dirty="0">
                          <a:solidFill>
                            <a:schemeClr val="tx1"/>
                          </a:solidFill>
                          <a:sym typeface="Arial" panose="020B0604020202020204" pitchFamily="34" charset="0"/>
                        </a:rPr>
                        <a:t>片</a:t>
                      </a:r>
                      <a:r>
                        <a:rPr lang="en-US" altLang="zh-CN" sz="1400" dirty="0">
                          <a:solidFill>
                            <a:schemeClr val="tx1"/>
                          </a:solidFill>
                          <a:sym typeface="Arial" panose="020B0604020202020204" pitchFamily="34" charset="0"/>
                        </a:rPr>
                        <a:t>/</a:t>
                      </a:r>
                      <a:r>
                        <a:rPr lang="zh-CN" altLang="en-US" sz="1400" dirty="0">
                          <a:solidFill>
                            <a:schemeClr val="tx1"/>
                          </a:solidFill>
                          <a:sym typeface="Arial" panose="020B0604020202020204" pitchFamily="34" charset="0"/>
                        </a:rPr>
                        <a:t>板，</a:t>
                      </a:r>
                      <a:r>
                        <a:rPr lang="en-US" altLang="zh-CN" sz="1400" dirty="0">
                          <a:solidFill>
                            <a:schemeClr val="tx1"/>
                          </a:solidFill>
                          <a:sym typeface="Arial" panose="020B0604020202020204" pitchFamily="34" charset="0"/>
                        </a:rPr>
                        <a:t>3</a:t>
                      </a:r>
                      <a:r>
                        <a:rPr lang="zh-CN" altLang="en-US" sz="1400" dirty="0">
                          <a:solidFill>
                            <a:schemeClr val="tx1"/>
                          </a:solidFill>
                          <a:sym typeface="Arial" panose="020B0604020202020204" pitchFamily="34" charset="0"/>
                        </a:rPr>
                        <a:t>板</a:t>
                      </a:r>
                      <a:r>
                        <a:rPr lang="en-US" altLang="zh-CN" sz="1400" dirty="0">
                          <a:solidFill>
                            <a:schemeClr val="tx1"/>
                          </a:solidFill>
                          <a:sym typeface="Arial" panose="020B0604020202020204" pitchFamily="34" charset="0"/>
                        </a:rPr>
                        <a:t>/</a:t>
                      </a:r>
                      <a:r>
                        <a:rPr lang="zh-CN" altLang="en-US" sz="1400" dirty="0">
                          <a:solidFill>
                            <a:schemeClr val="tx1"/>
                          </a:solidFill>
                          <a:sym typeface="Arial" panose="020B0604020202020204" pitchFamily="34" charset="0"/>
                        </a:rPr>
                        <a:t>盒</a:t>
                      </a:r>
                      <a:r>
                        <a:rPr lang="en-US" altLang="zh-CN" sz="1400" dirty="0">
                          <a:solidFill>
                            <a:schemeClr val="tx1"/>
                          </a:solidFill>
                          <a:sym typeface="Arial" panose="020B0604020202020204" pitchFamily="34" charset="0"/>
                        </a:rPr>
                        <a:t>)</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algn="ctr"/>
                      <a:r>
                        <a:rPr lang="zh-CN" altLang="en-US" sz="1400" b="1" dirty="0">
                          <a:solidFill>
                            <a:schemeClr val="tx1"/>
                          </a:solidFill>
                          <a:sym typeface="Arial" panose="020B0604020202020204" pitchFamily="34" charset="0"/>
                        </a:rPr>
                        <a:t>全球首个上市国家</a:t>
                      </a:r>
                      <a:endParaRPr lang="en-US" altLang="zh-CN" sz="1400" b="1" dirty="0">
                        <a:solidFill>
                          <a:schemeClr val="tx1"/>
                        </a:solidFill>
                        <a:sym typeface="Arial" panose="020B0604020202020204" pitchFamily="34" charset="0"/>
                      </a:endParaRPr>
                    </a:p>
                    <a:p>
                      <a:pPr algn="ctr"/>
                      <a:r>
                        <a:rPr lang="zh-CN" altLang="en-US" sz="1400" b="1" dirty="0">
                          <a:solidFill>
                            <a:schemeClr val="tx1"/>
                          </a:solidFill>
                          <a:sym typeface="Arial" panose="020B0604020202020204" pitchFamily="34" charset="0"/>
                        </a:rPr>
                        <a:t>及时间</a:t>
                      </a:r>
                      <a:endParaRPr lang="zh-CN" altLang="en-US" sz="14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r>
                        <a:rPr lang="zh-CN" altLang="en-US" sz="1400" dirty="0">
                          <a:solidFill>
                            <a:schemeClr val="tx1"/>
                          </a:solidFill>
                          <a:sym typeface="Arial" panose="020B0604020202020204" pitchFamily="34" charset="0"/>
                        </a:rPr>
                        <a:t>中国，</a:t>
                      </a:r>
                      <a:r>
                        <a:rPr lang="en-US" altLang="zh-CN" sz="1400" dirty="0">
                          <a:solidFill>
                            <a:schemeClr val="tx1"/>
                          </a:solidFill>
                          <a:sym typeface="Arial" panose="020B0604020202020204" pitchFamily="34" charset="0"/>
                        </a:rPr>
                        <a:t>2024</a:t>
                      </a:r>
                      <a:r>
                        <a:rPr lang="zh-CN" altLang="en-US" sz="1400" dirty="0">
                          <a:solidFill>
                            <a:schemeClr val="tx1"/>
                          </a:solidFill>
                          <a:sym typeface="Arial" panose="020B0604020202020204" pitchFamily="34" charset="0"/>
                        </a:rPr>
                        <a:t>年</a:t>
                      </a:r>
                      <a:r>
                        <a:rPr lang="en-US" altLang="zh-CN" sz="1400" dirty="0">
                          <a:solidFill>
                            <a:schemeClr val="tx1"/>
                          </a:solidFill>
                          <a:sym typeface="Arial" panose="020B0604020202020204" pitchFamily="34" charset="0"/>
                        </a:rPr>
                        <a:t>4</a:t>
                      </a:r>
                      <a:r>
                        <a:rPr lang="zh-CN" altLang="en-US" sz="1400" dirty="0">
                          <a:solidFill>
                            <a:schemeClr val="tx1"/>
                          </a:solidFill>
                          <a:sym typeface="Arial" panose="020B0604020202020204" pitchFamily="34" charset="0"/>
                        </a:rPr>
                        <a:t>月</a:t>
                      </a:r>
                      <a:r>
                        <a:rPr lang="en-US" altLang="zh-CN" sz="1400" dirty="0">
                          <a:solidFill>
                            <a:schemeClr val="tx1"/>
                          </a:solidFill>
                          <a:sym typeface="Arial" panose="020B0604020202020204" pitchFamily="34" charset="0"/>
                        </a:rPr>
                        <a:t>24</a:t>
                      </a:r>
                      <a:r>
                        <a:rPr lang="zh-CN" altLang="en-US" sz="1400" dirty="0">
                          <a:solidFill>
                            <a:schemeClr val="tx1"/>
                          </a:solidFill>
                          <a:sym typeface="Arial" panose="020B0604020202020204" pitchFamily="34" charset="0"/>
                        </a:rPr>
                        <a:t>日</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extLst>
                  <a:ext uri="{0D108BD9-81ED-4DB2-BD59-A6C34878D82A}">
                    <a16:rowId xmlns:a16="http://schemas.microsoft.com/office/drawing/2014/main" val="833319656"/>
                  </a:ext>
                </a:extLst>
              </a:tr>
              <a:tr h="486665">
                <a:tc>
                  <a:txBody>
                    <a:bodyPr/>
                    <a:lstStyle/>
                    <a:p>
                      <a:pPr algn="ctr"/>
                      <a:r>
                        <a:rPr lang="zh-CN" altLang="en-US" sz="1400" b="1" kern="1200" dirty="0">
                          <a:solidFill>
                            <a:schemeClr val="tx1"/>
                          </a:solidFill>
                          <a:sym typeface="Arial" panose="020B0604020202020204" pitchFamily="34" charset="0"/>
                        </a:rPr>
                        <a:t>目前大陆地区同通用名药品的上市情况：</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a:txBody>
                    <a:bodyPr/>
                    <a:lstStyle/>
                    <a:p>
                      <a:r>
                        <a:rPr lang="zh-CN" altLang="en-US" sz="1400" dirty="0">
                          <a:solidFill>
                            <a:schemeClr val="tx1"/>
                          </a:solidFill>
                          <a:sym typeface="Arial" panose="020B0604020202020204" pitchFamily="34" charset="0"/>
                        </a:rPr>
                        <a:t>无，独家产品</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algn="ctr"/>
                      <a:r>
                        <a:rPr lang="zh-CN" altLang="en-US" sz="1400" b="1" dirty="0">
                          <a:solidFill>
                            <a:schemeClr val="tx1"/>
                          </a:solidFill>
                          <a:sym typeface="Arial" panose="020B0604020202020204" pitchFamily="34" charset="0"/>
                        </a:rPr>
                        <a:t>是否为</a:t>
                      </a:r>
                      <a:r>
                        <a:rPr lang="en-US" altLang="zh-CN" sz="1400" b="1" dirty="0">
                          <a:solidFill>
                            <a:schemeClr val="tx1"/>
                          </a:solidFill>
                          <a:sym typeface="Arial" panose="020B0604020202020204" pitchFamily="34" charset="0"/>
                        </a:rPr>
                        <a:t>OTC</a:t>
                      </a:r>
                      <a:endParaRPr lang="zh-CN" altLang="en-US" sz="14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r>
                        <a:rPr lang="zh-CN" altLang="en-US" sz="1400" dirty="0">
                          <a:solidFill>
                            <a:schemeClr val="tx1"/>
                          </a:solidFill>
                          <a:sym typeface="Arial" panose="020B0604020202020204" pitchFamily="34" charset="0"/>
                        </a:rPr>
                        <a:t>否</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extLst>
                  <a:ext uri="{0D108BD9-81ED-4DB2-BD59-A6C34878D82A}">
                    <a16:rowId xmlns:a16="http://schemas.microsoft.com/office/drawing/2014/main" val="3118554130"/>
                  </a:ext>
                </a:extLst>
              </a:tr>
              <a:tr h="849277">
                <a:tc rowSpan="2">
                  <a:txBody>
                    <a:bodyPr/>
                    <a:lstStyle/>
                    <a:p>
                      <a:pPr algn="ctr"/>
                      <a:r>
                        <a:rPr lang="zh-CN" altLang="en-US" sz="1400" b="1" kern="1200" dirty="0">
                          <a:solidFill>
                            <a:schemeClr val="tx1"/>
                          </a:solidFill>
                          <a:sym typeface="Arial" panose="020B0604020202020204" pitchFamily="34" charset="0"/>
                        </a:rPr>
                        <a:t>参照药品</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rowSpan="2">
                  <a:txBody>
                    <a:bodyPr/>
                    <a:lstStyle/>
                    <a:p>
                      <a:r>
                        <a:rPr lang="zh-CN" altLang="en-US" sz="1400" dirty="0">
                          <a:solidFill>
                            <a:schemeClr val="tx1"/>
                          </a:solidFill>
                          <a:sym typeface="Arial" panose="020B0604020202020204" pitchFamily="34" charset="0"/>
                        </a:rPr>
                        <a:t>建议</a:t>
                      </a:r>
                      <a:r>
                        <a:rPr lang="zh-CN" altLang="en-US" sz="1800" b="1" dirty="0">
                          <a:solidFill>
                            <a:srgbClr val="FD5F00"/>
                          </a:solidFill>
                          <a:sym typeface="Arial" panose="020B0604020202020204" pitchFamily="34" charset="0"/>
                        </a:rPr>
                        <a:t>阿贝西利片</a:t>
                      </a:r>
                      <a:r>
                        <a:rPr lang="zh-CN" altLang="en-US" sz="1800" b="1" dirty="0">
                          <a:solidFill>
                            <a:schemeClr val="tx1"/>
                          </a:solidFill>
                          <a:sym typeface="Arial" panose="020B0604020202020204" pitchFamily="34" charset="0"/>
                        </a:rPr>
                        <a:t>   </a:t>
                      </a:r>
                      <a:endParaRPr lang="en-US" altLang="zh-CN" sz="1800" b="1" dirty="0">
                        <a:solidFill>
                          <a:schemeClr val="tx1"/>
                        </a:solidFill>
                        <a:sym typeface="Arial" panose="020B0604020202020204" pitchFamily="34" charset="0"/>
                      </a:endParaRPr>
                    </a:p>
                    <a:p>
                      <a:endParaRPr lang="en-US" altLang="zh-CN" sz="18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algn="ctr"/>
                      <a:r>
                        <a:rPr lang="zh-CN" altLang="en-US" sz="1400" b="1" dirty="0">
                          <a:solidFill>
                            <a:schemeClr val="tx1"/>
                          </a:solidFill>
                          <a:sym typeface="Arial" panose="020B0604020202020204" pitchFamily="34" charset="0"/>
                        </a:rPr>
                        <a:t>参照选择理由</a:t>
                      </a:r>
                      <a:endParaRPr lang="zh-CN" altLang="en-US" sz="14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marL="285750" indent="-285750">
                        <a:lnSpc>
                          <a:spcPts val="1600"/>
                        </a:lnSpc>
                        <a:buFont typeface="Wingdings" panose="05000000000000000000" pitchFamily="2" charset="2"/>
                        <a:buChar char="ü"/>
                      </a:pPr>
                      <a:r>
                        <a:rPr lang="zh-CN" altLang="en-US" sz="1400" b="1" dirty="0">
                          <a:solidFill>
                            <a:schemeClr val="tx1"/>
                          </a:solidFill>
                          <a:sym typeface="Arial" panose="020B0604020202020204" pitchFamily="34" charset="0"/>
                        </a:rPr>
                        <a:t>适应症相似：</a:t>
                      </a:r>
                      <a:r>
                        <a:rPr lang="zh-CN" altLang="en-US" sz="1400" dirty="0">
                          <a:solidFill>
                            <a:schemeClr val="tx1"/>
                          </a:solidFill>
                          <a:sym typeface="Arial" panose="020B0604020202020204" pitchFamily="34" charset="0"/>
                        </a:rPr>
                        <a:t>同为</a:t>
                      </a:r>
                      <a:r>
                        <a:rPr lang="en-US" altLang="zh-CN" sz="1400" dirty="0">
                          <a:solidFill>
                            <a:schemeClr val="tx1"/>
                          </a:solidFill>
                          <a:sym typeface="Arial" panose="020B0604020202020204" pitchFamily="34" charset="0"/>
                        </a:rPr>
                        <a:t>HR+</a:t>
                      </a:r>
                      <a:r>
                        <a:rPr lang="zh-CN" altLang="en-US" sz="1400" dirty="0">
                          <a:solidFill>
                            <a:schemeClr val="tx1"/>
                          </a:solidFill>
                          <a:sym typeface="Arial" panose="020B0604020202020204" pitchFamily="34" charset="0"/>
                        </a:rPr>
                        <a:t>、</a:t>
                      </a:r>
                      <a:r>
                        <a:rPr lang="en-US" altLang="zh-CN" sz="1400" dirty="0">
                          <a:solidFill>
                            <a:schemeClr val="tx1"/>
                          </a:solidFill>
                          <a:sym typeface="Arial" panose="020B0604020202020204" pitchFamily="34" charset="0"/>
                        </a:rPr>
                        <a:t>HER2-</a:t>
                      </a:r>
                      <a:r>
                        <a:rPr lang="zh-CN" altLang="en-US" sz="1400" dirty="0">
                          <a:solidFill>
                            <a:schemeClr val="tx1"/>
                          </a:solidFill>
                          <a:sym typeface="Arial" panose="020B0604020202020204" pitchFamily="34" charset="0"/>
                        </a:rPr>
                        <a:t>，经内分泌治疗复发或进展的局部晚期或转移性乳腺癌患者</a:t>
                      </a:r>
                      <a:endParaRPr lang="en-US" altLang="zh-CN" sz="1400" dirty="0">
                        <a:solidFill>
                          <a:schemeClr val="tx1"/>
                        </a:solidFill>
                        <a:sym typeface="Arial" panose="020B0604020202020204" pitchFamily="34" charset="0"/>
                      </a:endParaRPr>
                    </a:p>
                    <a:p>
                      <a:pPr marL="285750" indent="-285750">
                        <a:lnSpc>
                          <a:spcPts val="1600"/>
                        </a:lnSpc>
                        <a:buFont typeface="Wingdings" panose="05000000000000000000" pitchFamily="2" charset="2"/>
                        <a:buChar char="ü"/>
                      </a:pPr>
                      <a:r>
                        <a:rPr lang="zh-CN" altLang="en-US" sz="1400" b="1" dirty="0">
                          <a:solidFill>
                            <a:schemeClr val="tx1"/>
                          </a:solidFill>
                          <a:sym typeface="Arial" panose="020B0604020202020204" pitchFamily="34" charset="0"/>
                        </a:rPr>
                        <a:t>临床使用最广泛且价格最低：</a:t>
                      </a:r>
                      <a:r>
                        <a:rPr lang="zh-CN" altLang="en-US" sz="1400" kern="1200" dirty="0">
                          <a:solidFill>
                            <a:schemeClr val="tx1"/>
                          </a:solidFill>
                          <a:sym typeface="Arial" panose="020B0604020202020204" pitchFamily="34" charset="0"/>
                        </a:rPr>
                        <a:t>阿贝西利片</a:t>
                      </a:r>
                      <a:r>
                        <a:rPr lang="en-US" altLang="zh-CN" sz="1400" dirty="0">
                          <a:solidFill>
                            <a:schemeClr val="tx1"/>
                          </a:solidFill>
                          <a:sym typeface="Arial" panose="020B0604020202020204" pitchFamily="34" charset="0"/>
                        </a:rPr>
                        <a:t>2021</a:t>
                      </a:r>
                      <a:r>
                        <a:rPr lang="zh-CN" altLang="en-US" sz="1400" dirty="0">
                          <a:solidFill>
                            <a:schemeClr val="tx1"/>
                          </a:solidFill>
                          <a:sym typeface="Arial" panose="020B0604020202020204" pitchFamily="34" charset="0"/>
                        </a:rPr>
                        <a:t>年纳入国家医保目录，并于</a:t>
                      </a:r>
                      <a:r>
                        <a:rPr lang="en-US" altLang="zh-CN" sz="1400" dirty="0">
                          <a:solidFill>
                            <a:schemeClr val="tx1"/>
                          </a:solidFill>
                          <a:sym typeface="Arial" panose="020B0604020202020204" pitchFamily="34" charset="0"/>
                        </a:rPr>
                        <a:t>2023</a:t>
                      </a:r>
                      <a:r>
                        <a:rPr lang="zh-CN" altLang="en-US" sz="1400" dirty="0">
                          <a:solidFill>
                            <a:schemeClr val="tx1"/>
                          </a:solidFill>
                          <a:sym typeface="Arial" panose="020B0604020202020204" pitchFamily="34" charset="0"/>
                        </a:rPr>
                        <a:t>年再次降价并续约成功</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extLst>
                  <a:ext uri="{0D108BD9-81ED-4DB2-BD59-A6C34878D82A}">
                    <a16:rowId xmlns:a16="http://schemas.microsoft.com/office/drawing/2014/main" val="3136810412"/>
                  </a:ext>
                </a:extLst>
              </a:tr>
              <a:tr h="1291211">
                <a:tc vMerge="1">
                  <a:txBody>
                    <a:bodyPr/>
                    <a:lstStyle/>
                    <a:p>
                      <a:pPr algn="ctr"/>
                      <a:endParaRPr lang="zh-CN" altLang="en-US" dirty="0">
                        <a:solidFill>
                          <a:schemeClr val="tx1"/>
                        </a:solidFill>
                      </a:endParaRPr>
                    </a:p>
                  </a:txBody>
                  <a:tcPr anchor="ctr"/>
                </a:tc>
                <a:tc vMerge="1">
                  <a:txBody>
                    <a:bodyPr/>
                    <a:lstStyle/>
                    <a:p>
                      <a:endParaRPr lang="zh-CN" altLang="en-US" dirty="0">
                        <a:solidFill>
                          <a:schemeClr val="tx1"/>
                        </a:solidFill>
                      </a:endParaRPr>
                    </a:p>
                  </a:txBody>
                  <a:tcPr anchor="ctr"/>
                </a:tc>
                <a:tc>
                  <a:txBody>
                    <a:bodyPr/>
                    <a:lstStyle/>
                    <a:p>
                      <a:pPr algn="ctr"/>
                      <a:r>
                        <a:rPr lang="zh-CN" altLang="en-US" sz="1400" b="1" dirty="0">
                          <a:solidFill>
                            <a:schemeClr val="tx1"/>
                          </a:solidFill>
                          <a:sym typeface="Arial" panose="020B0604020202020204" pitchFamily="34" charset="0"/>
                        </a:rPr>
                        <a:t>与参照药品相比优势与不足</a:t>
                      </a:r>
                      <a:endParaRPr lang="zh-CN" altLang="en-US" sz="14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a:txBody>
                    <a:bodyPr/>
                    <a:lstStyle/>
                    <a:p>
                      <a:pPr marL="285750" indent="-285750">
                        <a:lnSpc>
                          <a:spcPts val="1700"/>
                        </a:lnSpc>
                        <a:buFont typeface="Wingdings" panose="05000000000000000000" pitchFamily="2" charset="2"/>
                        <a:buChar char="ü"/>
                      </a:pPr>
                      <a:r>
                        <a:rPr lang="zh-CN" altLang="en-US" sz="1400" dirty="0">
                          <a:solidFill>
                            <a:schemeClr val="tx1"/>
                          </a:solidFill>
                          <a:sym typeface="Arial" panose="020B0604020202020204" pitchFamily="34" charset="0"/>
                        </a:rPr>
                        <a:t>与参照药品相比，恩替司他片具有明确的中国大陆人群</a:t>
                      </a:r>
                      <a:r>
                        <a:rPr lang="en-US" altLang="zh-CN" sz="1400" dirty="0">
                          <a:solidFill>
                            <a:schemeClr val="tx1"/>
                          </a:solidFill>
                          <a:sym typeface="Arial" panose="020B0604020202020204" pitchFamily="34" charset="0"/>
                        </a:rPr>
                        <a:t>OS</a:t>
                      </a:r>
                      <a:r>
                        <a:rPr lang="zh-CN" altLang="en-US" sz="1400" dirty="0">
                          <a:solidFill>
                            <a:schemeClr val="tx1"/>
                          </a:solidFill>
                          <a:sym typeface="Arial" panose="020B0604020202020204" pitchFamily="34" charset="0"/>
                        </a:rPr>
                        <a:t>获益以及解救化疗人群、</a:t>
                      </a:r>
                      <a:r>
                        <a:rPr lang="en-US" altLang="zh-CN" sz="1400" dirty="0">
                          <a:solidFill>
                            <a:schemeClr val="tx1"/>
                          </a:solidFill>
                          <a:sym typeface="Arial" panose="020B0604020202020204" pitchFamily="34" charset="0"/>
                        </a:rPr>
                        <a:t>CDK4/6i </a:t>
                      </a:r>
                      <a:r>
                        <a:rPr lang="zh-CN" altLang="en-US" sz="1400" dirty="0">
                          <a:solidFill>
                            <a:schemeClr val="tx1"/>
                          </a:solidFill>
                          <a:sym typeface="Arial" panose="020B0604020202020204" pitchFamily="34" charset="0"/>
                        </a:rPr>
                        <a:t>耐药人群临床获益证据；</a:t>
                      </a:r>
                      <a:endParaRPr lang="en-US" altLang="zh-CN" sz="1400" dirty="0">
                        <a:solidFill>
                          <a:schemeClr val="tx1"/>
                        </a:solidFill>
                        <a:sym typeface="Arial" panose="020B0604020202020204" pitchFamily="34" charset="0"/>
                      </a:endParaRPr>
                    </a:p>
                    <a:p>
                      <a:pPr marL="285750" indent="-285750">
                        <a:lnSpc>
                          <a:spcPts val="1700"/>
                        </a:lnSpc>
                        <a:buFont typeface="Wingdings" panose="05000000000000000000" pitchFamily="2" charset="2"/>
                        <a:buChar char="ü"/>
                      </a:pPr>
                      <a:r>
                        <a:rPr lang="zh-CN" altLang="en-US" sz="1400" dirty="0">
                          <a:solidFill>
                            <a:schemeClr val="tx1"/>
                          </a:solidFill>
                          <a:sym typeface="Arial" panose="020B0604020202020204" pitchFamily="34" charset="0"/>
                        </a:rPr>
                        <a:t>恩替司他片联用依西美坦片治疗方案为纯口服方案；</a:t>
                      </a:r>
                      <a:endParaRPr lang="en-US" altLang="zh-CN" sz="1400" dirty="0">
                        <a:solidFill>
                          <a:schemeClr val="tx1"/>
                        </a:solidFill>
                        <a:sym typeface="Arial" panose="020B0604020202020204" pitchFamily="34" charset="0"/>
                      </a:endParaRPr>
                    </a:p>
                    <a:p>
                      <a:pPr marL="285750" indent="-285750">
                        <a:lnSpc>
                          <a:spcPts val="1700"/>
                        </a:lnSpc>
                        <a:buFont typeface="Wingdings" panose="05000000000000000000" pitchFamily="2" charset="2"/>
                        <a:buChar char="ü"/>
                      </a:pPr>
                      <a:r>
                        <a:rPr lang="zh-CN" altLang="en-US" sz="1400" dirty="0">
                          <a:solidFill>
                            <a:schemeClr val="tx1"/>
                          </a:solidFill>
                          <a:sym typeface="Arial" panose="020B0604020202020204" pitchFamily="34" charset="0"/>
                        </a:rPr>
                        <a:t>恩替司他每周一次，每次</a:t>
                      </a:r>
                      <a:r>
                        <a:rPr lang="en-US" altLang="zh-CN" sz="1400" dirty="0">
                          <a:solidFill>
                            <a:schemeClr val="tx1"/>
                          </a:solidFill>
                          <a:sym typeface="Arial" panose="020B0604020202020204" pitchFamily="34" charset="0"/>
                        </a:rPr>
                        <a:t>1</a:t>
                      </a:r>
                      <a:r>
                        <a:rPr lang="zh-CN" altLang="en-US" sz="1400" dirty="0">
                          <a:solidFill>
                            <a:schemeClr val="tx1"/>
                          </a:solidFill>
                          <a:sym typeface="Arial" panose="020B0604020202020204" pitchFamily="34" charset="0"/>
                        </a:rPr>
                        <a:t>片 </a:t>
                      </a:r>
                      <a:r>
                        <a:rPr lang="en-US" altLang="zh-CN" sz="1400" dirty="0">
                          <a:solidFill>
                            <a:schemeClr val="tx1"/>
                          </a:solidFill>
                          <a:sym typeface="Arial" panose="020B0604020202020204" pitchFamily="34" charset="0"/>
                        </a:rPr>
                        <a:t>VS </a:t>
                      </a:r>
                      <a:r>
                        <a:rPr lang="zh-CN" altLang="en-US" sz="1400" dirty="0">
                          <a:solidFill>
                            <a:schemeClr val="tx1"/>
                          </a:solidFill>
                          <a:sym typeface="Arial" panose="020B0604020202020204" pitchFamily="34" charset="0"/>
                        </a:rPr>
                        <a:t>阿贝西利每日</a:t>
                      </a:r>
                      <a:r>
                        <a:rPr lang="en-US" altLang="zh-CN" sz="1400" dirty="0">
                          <a:solidFill>
                            <a:schemeClr val="tx1"/>
                          </a:solidFill>
                          <a:sym typeface="Arial" panose="020B0604020202020204" pitchFamily="34" charset="0"/>
                        </a:rPr>
                        <a:t>2</a:t>
                      </a:r>
                      <a:r>
                        <a:rPr lang="zh-CN" altLang="en-US" sz="1400" dirty="0">
                          <a:solidFill>
                            <a:schemeClr val="tx1"/>
                          </a:solidFill>
                          <a:sym typeface="Arial" panose="020B0604020202020204" pitchFamily="34" charset="0"/>
                        </a:rPr>
                        <a:t>次，每次一片。</a:t>
                      </a:r>
                      <a:endParaRPr lang="en-US" altLang="zh-CN" sz="1400" dirty="0">
                        <a:solidFill>
                          <a:schemeClr val="tx1"/>
                        </a:solidFill>
                        <a:sym typeface="Arial" panose="020B0604020202020204" pitchFamily="34" charset="0"/>
                      </a:endParaRPr>
                    </a:p>
                    <a:p>
                      <a:pPr marL="285750" indent="-285750">
                        <a:lnSpc>
                          <a:spcPts val="1700"/>
                        </a:lnSpc>
                        <a:buFont typeface="Wingdings" panose="05000000000000000000" pitchFamily="2" charset="2"/>
                        <a:buChar char="ü"/>
                      </a:pPr>
                      <a:r>
                        <a:rPr lang="zh-CN" altLang="en-US" sz="1400" dirty="0">
                          <a:solidFill>
                            <a:schemeClr val="tx1"/>
                          </a:solidFill>
                          <a:sym typeface="Arial" panose="020B0604020202020204" pitchFamily="34" charset="0"/>
                        </a:rPr>
                        <a:t>与参照药品相比，恩替司他片治疗方案具有安全性优势，消化道毒性、转氨酶升高、血肌酐升高及静脉血栓栓塞的发生率更低。</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extLst>
                  <a:ext uri="{0D108BD9-81ED-4DB2-BD59-A6C34878D82A}">
                    <a16:rowId xmlns:a16="http://schemas.microsoft.com/office/drawing/2014/main" val="2457868145"/>
                  </a:ext>
                </a:extLst>
              </a:tr>
              <a:tr h="601173">
                <a:tc>
                  <a:txBody>
                    <a:bodyPr/>
                    <a:lstStyle/>
                    <a:p>
                      <a:pPr algn="ctr"/>
                      <a:r>
                        <a:rPr lang="zh-CN" altLang="en-US" sz="1400" b="1" kern="1200" dirty="0">
                          <a:solidFill>
                            <a:schemeClr val="tx1"/>
                          </a:solidFill>
                          <a:sym typeface="Arial" panose="020B0604020202020204" pitchFamily="34" charset="0"/>
                        </a:rPr>
                        <a:t>适应症</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gridSpan="3">
                  <a:txBody>
                    <a:bodyPr/>
                    <a:lstStyle/>
                    <a:p>
                      <a:r>
                        <a:rPr lang="zh-CN" altLang="en-US" sz="1400" b="1" kern="1200" dirty="0">
                          <a:solidFill>
                            <a:schemeClr val="tx1"/>
                          </a:solidFill>
                          <a:sym typeface="Arial" panose="020B0604020202020204" pitchFamily="34" charset="0"/>
                        </a:rPr>
                        <a:t>本品联合</a:t>
                      </a:r>
                      <a:r>
                        <a:rPr lang="zh-CN" altLang="en-US" sz="1400" b="1" dirty="0">
                          <a:solidFill>
                            <a:schemeClr val="tx1"/>
                          </a:solidFill>
                          <a:sym typeface="Arial" panose="020B0604020202020204" pitchFamily="34" charset="0"/>
                        </a:rPr>
                        <a:t>芳香化酶抑制剂用于治疗</a:t>
                      </a:r>
                      <a:r>
                        <a:rPr lang="zh-CN" altLang="en-US" sz="1800" b="1" dirty="0">
                          <a:solidFill>
                            <a:srgbClr val="FD5F00"/>
                          </a:solidFill>
                          <a:sym typeface="Arial" panose="020B0604020202020204" pitchFamily="34" charset="0"/>
                        </a:rPr>
                        <a:t>激素受体（</a:t>
                      </a:r>
                      <a:r>
                        <a:rPr lang="en-US" altLang="zh-CN" sz="1800" b="1" dirty="0">
                          <a:solidFill>
                            <a:srgbClr val="FD5F00"/>
                          </a:solidFill>
                          <a:sym typeface="Arial" panose="020B0604020202020204" pitchFamily="34" charset="0"/>
                        </a:rPr>
                        <a:t>HR</a:t>
                      </a:r>
                      <a:r>
                        <a:rPr lang="zh-CN" altLang="en-US" sz="1800" b="1" dirty="0">
                          <a:solidFill>
                            <a:srgbClr val="FD5F00"/>
                          </a:solidFill>
                          <a:sym typeface="Arial" panose="020B0604020202020204" pitchFamily="34" charset="0"/>
                        </a:rPr>
                        <a:t>）阳性、人类表皮生长因子受体</a:t>
                      </a:r>
                      <a:r>
                        <a:rPr lang="en-US" altLang="zh-CN" sz="1800" b="1" dirty="0">
                          <a:solidFill>
                            <a:srgbClr val="FD5F00"/>
                          </a:solidFill>
                          <a:sym typeface="Arial" panose="020B0604020202020204" pitchFamily="34" charset="0"/>
                        </a:rPr>
                        <a:t>-2</a:t>
                      </a:r>
                      <a:r>
                        <a:rPr lang="zh-CN" altLang="en-US" sz="1800" b="1" dirty="0">
                          <a:solidFill>
                            <a:srgbClr val="FD5F00"/>
                          </a:solidFill>
                          <a:sym typeface="Arial" panose="020B0604020202020204" pitchFamily="34" charset="0"/>
                        </a:rPr>
                        <a:t>（</a:t>
                      </a:r>
                      <a:r>
                        <a:rPr lang="en-US" altLang="zh-CN" sz="1800" b="1" dirty="0">
                          <a:solidFill>
                            <a:srgbClr val="FD5F00"/>
                          </a:solidFill>
                          <a:sym typeface="Arial" panose="020B0604020202020204" pitchFamily="34" charset="0"/>
                        </a:rPr>
                        <a:t>HER-2</a:t>
                      </a:r>
                      <a:r>
                        <a:rPr lang="zh-CN" altLang="en-US" sz="1800" b="1" dirty="0">
                          <a:solidFill>
                            <a:srgbClr val="FD5F00"/>
                          </a:solidFill>
                          <a:sym typeface="Arial" panose="020B0604020202020204" pitchFamily="34" charset="0"/>
                        </a:rPr>
                        <a:t>）阴性，经内分泌治疗复发或进展的局部晚期或转移性乳腺癌患者</a:t>
                      </a:r>
                      <a:r>
                        <a:rPr lang="zh-CN" altLang="en-US" sz="1800" b="1" dirty="0">
                          <a:solidFill>
                            <a:schemeClr val="tx1"/>
                          </a:solidFill>
                          <a:sym typeface="Arial" panose="020B0604020202020204" pitchFamily="34" charset="0"/>
                        </a:rPr>
                        <a:t>。</a:t>
                      </a:r>
                      <a:endParaRPr lang="zh-CN" altLang="en-US" sz="1800" b="1"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hMerge="1">
                  <a:txBody>
                    <a:bodyPr/>
                    <a:lstStyle/>
                    <a:p>
                      <a:pPr algn="ctr"/>
                      <a:endParaRPr lang="zh-CN" altLang="en-US" dirty="0">
                        <a:solidFill>
                          <a:schemeClr val="tx1"/>
                        </a:solidFill>
                      </a:endParaRPr>
                    </a:p>
                  </a:txBody>
                  <a:tcPr anchor="ctr"/>
                </a:tc>
                <a:tc hMerge="1">
                  <a:txBody>
                    <a:bodyPr/>
                    <a:lstStyle/>
                    <a:p>
                      <a:endParaRPr lang="zh-CN" altLang="en-US" dirty="0">
                        <a:solidFill>
                          <a:schemeClr val="tx1"/>
                        </a:solidFill>
                      </a:endParaRPr>
                    </a:p>
                  </a:txBody>
                  <a:tcPr anchor="ctr"/>
                </a:tc>
                <a:extLst>
                  <a:ext uri="{0D108BD9-81ED-4DB2-BD59-A6C34878D82A}">
                    <a16:rowId xmlns:a16="http://schemas.microsoft.com/office/drawing/2014/main" val="1754936678"/>
                  </a:ext>
                </a:extLst>
              </a:tr>
              <a:tr h="389107">
                <a:tc>
                  <a:txBody>
                    <a:bodyPr/>
                    <a:lstStyle/>
                    <a:p>
                      <a:pPr algn="ctr"/>
                      <a:r>
                        <a:rPr lang="zh-CN" altLang="en-US" sz="1400" b="1" kern="1200" dirty="0">
                          <a:solidFill>
                            <a:schemeClr val="tx1"/>
                          </a:solidFill>
                          <a:sym typeface="Arial" panose="020B0604020202020204" pitchFamily="34" charset="0"/>
                        </a:rPr>
                        <a:t>用法用量</a:t>
                      </a:r>
                      <a:endParaRPr lang="zh-CN" altLang="en-US" sz="1400" b="1" kern="1200" dirty="0">
                        <a:solidFill>
                          <a:schemeClr val="tx1"/>
                        </a:solidFill>
                        <a:latin typeface="等线" panose="02010600030101010101" pitchFamily="2" charset="-122"/>
                        <a:ea typeface="等线" panose="02010600030101010101" pitchFamily="2" charset="-122"/>
                        <a:cs typeface="+mn-cs"/>
                        <a:sym typeface="Arial" panose="020B0604020202020204" pitchFamily="34" charset="0"/>
                      </a:endParaRPr>
                    </a:p>
                  </a:txBody>
                  <a:tcPr anchor="ctr"/>
                </a:tc>
                <a:tc gridSpan="3">
                  <a:txBody>
                    <a:bodyPr/>
                    <a:lstStyle/>
                    <a:p>
                      <a:r>
                        <a:rPr lang="zh-CN" altLang="en-US" sz="1400" b="0" dirty="0">
                          <a:solidFill>
                            <a:schemeClr val="tx1"/>
                          </a:solidFill>
                          <a:sym typeface="Arial" panose="020B0604020202020204" pitchFamily="34" charset="0"/>
                        </a:rPr>
                        <a:t>推荐剂量为</a:t>
                      </a:r>
                      <a:r>
                        <a:rPr lang="en-US" altLang="zh-CN" sz="1400" b="0" dirty="0">
                          <a:solidFill>
                            <a:schemeClr val="tx1"/>
                          </a:solidFill>
                          <a:sym typeface="Arial" panose="020B0604020202020204" pitchFamily="34" charset="0"/>
                        </a:rPr>
                        <a:t>5mg</a:t>
                      </a:r>
                      <a:r>
                        <a:rPr lang="zh-CN" altLang="en-US" sz="1400" b="0" dirty="0">
                          <a:solidFill>
                            <a:schemeClr val="tx1"/>
                          </a:solidFill>
                          <a:sym typeface="Arial" panose="020B0604020202020204" pitchFamily="34" charset="0"/>
                        </a:rPr>
                        <a:t>（即</a:t>
                      </a:r>
                      <a:r>
                        <a:rPr lang="en-US" altLang="zh-CN" sz="1400" b="0" dirty="0">
                          <a:solidFill>
                            <a:schemeClr val="tx1"/>
                          </a:solidFill>
                          <a:sym typeface="Arial" panose="020B0604020202020204" pitchFamily="34" charset="0"/>
                        </a:rPr>
                        <a:t>1</a:t>
                      </a:r>
                      <a:r>
                        <a:rPr lang="zh-CN" altLang="en-US" sz="1400" b="0" dirty="0">
                          <a:solidFill>
                            <a:schemeClr val="tx1"/>
                          </a:solidFill>
                          <a:sym typeface="Arial" panose="020B0604020202020204" pitchFamily="34" charset="0"/>
                        </a:rPr>
                        <a:t>片），</a:t>
                      </a:r>
                      <a:r>
                        <a:rPr lang="zh-CN" altLang="en-US" sz="1800" b="1" dirty="0">
                          <a:solidFill>
                            <a:srgbClr val="FD5F00"/>
                          </a:solidFill>
                          <a:sym typeface="Arial" panose="020B0604020202020204" pitchFamily="34" charset="0"/>
                        </a:rPr>
                        <a:t>口服给药</a:t>
                      </a:r>
                      <a:r>
                        <a:rPr lang="zh-CN" altLang="en-US" sz="1800" b="1" kern="1200" dirty="0">
                          <a:solidFill>
                            <a:srgbClr val="FD5F00"/>
                          </a:solidFill>
                          <a:sym typeface="Arial" panose="020B0604020202020204" pitchFamily="34" charset="0"/>
                        </a:rPr>
                        <a:t>每周一次 </a:t>
                      </a:r>
                      <a:r>
                        <a:rPr lang="zh-CN" altLang="en-US" sz="1400" b="1" dirty="0">
                          <a:solidFill>
                            <a:schemeClr val="tx1"/>
                          </a:solidFill>
                          <a:sym typeface="Arial" panose="020B0604020202020204" pitchFamily="34" charset="0"/>
                        </a:rPr>
                        <a:t>。 </a:t>
                      </a:r>
                      <a:r>
                        <a:rPr lang="zh-CN" altLang="en-US" sz="1400" dirty="0">
                          <a:solidFill>
                            <a:schemeClr val="tx1"/>
                          </a:solidFill>
                          <a:sym typeface="Arial" panose="020B0604020202020204" pitchFamily="34" charset="0"/>
                        </a:rPr>
                        <a:t>建议空腹服用应在餐前至少 </a:t>
                      </a:r>
                      <a:r>
                        <a:rPr lang="en-US" altLang="zh-CN" sz="1400" dirty="0">
                          <a:solidFill>
                            <a:schemeClr val="tx1"/>
                          </a:solidFill>
                          <a:sym typeface="Arial" panose="020B0604020202020204" pitchFamily="34" charset="0"/>
                        </a:rPr>
                        <a:t>1</a:t>
                      </a:r>
                      <a:r>
                        <a:rPr lang="zh-CN" altLang="en-US" sz="1400" dirty="0">
                          <a:solidFill>
                            <a:schemeClr val="tx1"/>
                          </a:solidFill>
                          <a:sym typeface="Arial" panose="020B0604020202020204" pitchFamily="34" charset="0"/>
                        </a:rPr>
                        <a:t>小时或餐后至少</a:t>
                      </a:r>
                      <a:r>
                        <a:rPr lang="en-US" altLang="zh-CN" sz="1400" dirty="0">
                          <a:solidFill>
                            <a:schemeClr val="tx1"/>
                          </a:solidFill>
                          <a:sym typeface="Arial" panose="020B0604020202020204" pitchFamily="34" charset="0"/>
                        </a:rPr>
                        <a:t>2</a:t>
                      </a:r>
                      <a:r>
                        <a:rPr lang="zh-CN" altLang="en-US" sz="1400" dirty="0">
                          <a:solidFill>
                            <a:schemeClr val="tx1"/>
                          </a:solidFill>
                          <a:sym typeface="Arial" panose="020B0604020202020204" pitchFamily="34" charset="0"/>
                        </a:rPr>
                        <a:t>小时服药。详见说明书。</a:t>
                      </a:r>
                      <a:endParaRPr lang="zh-CN" altLang="en-US" sz="1400" dirty="0">
                        <a:solidFill>
                          <a:schemeClr val="tx1"/>
                        </a:solidFill>
                        <a:latin typeface="等线" panose="02010600030101010101" pitchFamily="2" charset="-122"/>
                        <a:ea typeface="等线" panose="02010600030101010101" pitchFamily="2" charset="-122"/>
                        <a:sym typeface="Arial" panose="020B0604020202020204" pitchFamily="34" charset="0"/>
                      </a:endParaRPr>
                    </a:p>
                  </a:txBody>
                  <a:tcPr anchor="ctr"/>
                </a:tc>
                <a:tc hMerge="1">
                  <a:txBody>
                    <a:bodyPr/>
                    <a:lstStyle/>
                    <a:p>
                      <a:pPr algn="ctr"/>
                      <a:endParaRPr lang="zh-CN" altLang="en-US" dirty="0">
                        <a:solidFill>
                          <a:schemeClr val="tx1"/>
                        </a:solidFill>
                      </a:endParaRPr>
                    </a:p>
                  </a:txBody>
                  <a:tcPr anchor="ctr"/>
                </a:tc>
                <a:tc hMerge="1">
                  <a:txBody>
                    <a:bodyPr/>
                    <a:lstStyle/>
                    <a:p>
                      <a:endParaRPr lang="zh-CN" altLang="en-US" dirty="0">
                        <a:solidFill>
                          <a:schemeClr val="tx1"/>
                        </a:solidFill>
                      </a:endParaRPr>
                    </a:p>
                  </a:txBody>
                  <a:tcPr anchor="ctr"/>
                </a:tc>
                <a:extLst>
                  <a:ext uri="{0D108BD9-81ED-4DB2-BD59-A6C34878D82A}">
                    <a16:rowId xmlns:a16="http://schemas.microsoft.com/office/drawing/2014/main" val="15418695"/>
                  </a:ext>
                </a:extLst>
              </a:tr>
            </a:tbl>
          </a:graphicData>
        </a:graphic>
      </p:graphicFrame>
      <p:sp>
        <p:nvSpPr>
          <p:cNvPr id="8" name="标题 1">
            <a:extLst>
              <a:ext uri="{FF2B5EF4-FFF2-40B4-BE49-F238E27FC236}">
                <a16:creationId xmlns:a16="http://schemas.microsoft.com/office/drawing/2014/main" id="{58FA9B80-A6BF-0B59-8A66-110FD17DEC00}"/>
              </a:ext>
            </a:extLst>
          </p:cNvPr>
          <p:cNvSpPr>
            <a:spLocks noGrp="1"/>
          </p:cNvSpPr>
          <p:nvPr/>
        </p:nvSpPr>
        <p:spPr>
          <a:xfrm>
            <a:off x="212414" y="0"/>
            <a:ext cx="11697586" cy="649002"/>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b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药品基本信息：国产</a:t>
            </a:r>
            <a: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1</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类创新药；纯口服联用方案且适应症同时覆盖绝经前、后人群</a:t>
            </a:r>
            <a:endParaRPr lang="zh-CN" altLang="en-US" sz="20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228719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66C4889-DEC0-ED9F-5122-F0B7951CD494}"/>
              </a:ext>
            </a:extLst>
          </p:cNvPr>
          <p:cNvSpPr/>
          <p:nvPr/>
        </p:nvSpPr>
        <p:spPr>
          <a:xfrm>
            <a:off x="0" y="1"/>
            <a:ext cx="12192000" cy="950976"/>
          </a:xfrm>
          <a:prstGeom prst="rect">
            <a:avLst/>
          </a:prstGeom>
          <a:gradFill flip="none" rotWithShape="1">
            <a:gsLst>
              <a:gs pos="0">
                <a:srgbClr val="3590AB">
                  <a:shade val="30000"/>
                  <a:satMod val="115000"/>
                </a:srgbClr>
              </a:gs>
              <a:gs pos="50000">
                <a:srgbClr val="3590AB">
                  <a:shade val="67500"/>
                  <a:satMod val="115000"/>
                </a:srgbClr>
              </a:gs>
              <a:gs pos="100000">
                <a:srgbClr val="3590AB">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205572" y="90850"/>
            <a:ext cx="11780855" cy="664184"/>
          </a:xfrm>
        </p:spPr>
        <p:txBody>
          <a:bodyPr>
            <a:noAutofit/>
          </a:bodyPr>
          <a:lstStyle/>
          <a:p>
            <a:r>
              <a:rPr lang="zh-CN" altLang="en-US" sz="2400" b="1" dirty="0">
                <a:solidFill>
                  <a:schemeClr val="lt1"/>
                </a:solidFill>
                <a:latin typeface="Arial" panose="020B0604020202020204" pitchFamily="34" charset="0"/>
                <a:ea typeface="微软雅黑" panose="020B0503020204020204" pitchFamily="34" charset="-122"/>
                <a:cs typeface="+mn-cs"/>
                <a:sym typeface="Arial" panose="020B0604020202020204" pitchFamily="34" charset="0"/>
              </a:rPr>
              <a:t>药品基本信息：一线内分泌治疗耐药是</a:t>
            </a:r>
            <a:r>
              <a:rPr lang="en-US" altLang="zh-CN" sz="2400" b="1" dirty="0">
                <a:solidFill>
                  <a:schemeClr val="lt1"/>
                </a:solidFill>
                <a:latin typeface="Arial" panose="020B0604020202020204" pitchFamily="34" charset="0"/>
                <a:ea typeface="微软雅黑" panose="020B0503020204020204" pitchFamily="34" charset="-122"/>
                <a:cs typeface="+mn-cs"/>
                <a:sym typeface="Arial" panose="020B0604020202020204" pitchFamily="34" charset="0"/>
              </a:rPr>
              <a:t>HR+/HER2-</a:t>
            </a:r>
            <a:r>
              <a:rPr lang="zh-CN" altLang="en-US" sz="2400" b="1" dirty="0">
                <a:solidFill>
                  <a:schemeClr val="lt1"/>
                </a:solidFill>
                <a:latin typeface="Arial" panose="020B0604020202020204" pitchFamily="34" charset="0"/>
                <a:ea typeface="微软雅黑" panose="020B0503020204020204" pitchFamily="34" charset="-122"/>
                <a:cs typeface="+mn-cs"/>
                <a:sym typeface="Arial" panose="020B0604020202020204" pitchFamily="34" charset="0"/>
              </a:rPr>
              <a:t>晚期乳腺癌患者治疗的主要难题</a:t>
            </a:r>
          </a:p>
        </p:txBody>
      </p:sp>
      <p:sp>
        <p:nvSpPr>
          <p:cNvPr id="3" name="文本框 4">
            <a:extLst>
              <a:ext uri="{FF2B5EF4-FFF2-40B4-BE49-F238E27FC236}">
                <a16:creationId xmlns:a16="http://schemas.microsoft.com/office/drawing/2014/main" id="{6451FCC3-0C01-E26A-53CB-2178ACE43786}"/>
              </a:ext>
            </a:extLst>
          </p:cNvPr>
          <p:cNvSpPr txBox="1"/>
          <p:nvPr/>
        </p:nvSpPr>
        <p:spPr>
          <a:xfrm>
            <a:off x="187642" y="6029401"/>
            <a:ext cx="11896782" cy="830997"/>
          </a:xfrm>
          <a:prstGeom prst="rect">
            <a:avLst/>
          </a:prstGeom>
          <a:noFill/>
        </p:spPr>
        <p:txBody>
          <a:bodyPr wrap="square">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28600" indent="-228600" algn="just" eaLnBrk="0">
              <a:buFont typeface="+mj-lt"/>
              <a:buAutoNum type="arabicPeriod"/>
            </a:pP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中国抗癌协会</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2021</a:t>
            </a: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年乳腺癌患者生存质量白皮书</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a:t>
            </a: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2022</a:t>
            </a: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年</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4</a:t>
            </a: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月；</a:t>
            </a:r>
            <a:endPar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endParaRPr>
          </a:p>
          <a:p>
            <a:pPr marL="228600" indent="-228600" algn="just" eaLnBrk="0">
              <a:buFont typeface="+mj-lt"/>
              <a:buAutoNum type="arabicPeriod"/>
            </a:pP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B. Han, R. Zheng, H. Zeng et al., Cancer incidence and mortality in China, 2022, Journal of the National Cancer Center, </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hlinkClick r:id="rId2"/>
              </a:rPr>
              <a:t>https://doi.org/10.1016/j.jncc.2024.01.006</a:t>
            </a:r>
            <a:endPar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endParaRPr>
          </a:p>
          <a:p>
            <a:pPr marL="228600" indent="-228600" algn="just" eaLnBrk="0">
              <a:buFont typeface="+mj-lt"/>
              <a:buAutoNum type="arabicPeriod"/>
            </a:pP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Xue </a:t>
            </a:r>
            <a:r>
              <a:rPr lang="en-US" altLang="zh-CN" sz="800" spc="-10" dirty="0" err="1">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C,Wang</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X, Peng R, et al. Distribution, clinicopathologic features and survival of breast cancer subtypes in Southern China. Cancer Sci. 2012;103(9):1679-1687.</a:t>
            </a:r>
          </a:p>
          <a:p>
            <a:pPr marL="228600" indent="-228600" algn="just" eaLnBrk="0">
              <a:buFont typeface="+mj-lt"/>
              <a:buAutoNum type="arabicPeriod"/>
            </a:pP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Johnston S, Martin M, Di Leo A, et al. MONARCH 3 final PFS: a randomized study of </a:t>
            </a:r>
            <a:r>
              <a:rPr lang="en-US" altLang="zh-CN" sz="800" spc="-10" dirty="0" err="1">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abemaciclib</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as initial therapy for advanced breast cancer. NPJ Breast Cancer. 2019;5:5. </a:t>
            </a:r>
          </a:p>
          <a:p>
            <a:pPr marL="228600" indent="-228600" algn="just" eaLnBrk="0">
              <a:buFont typeface="+mj-lt"/>
              <a:buAutoNum type="arabicPeriod"/>
            </a:pP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Finn RS, Martin M, </a:t>
            </a:r>
            <a:r>
              <a:rPr lang="en-US" altLang="zh-CN" sz="800" spc="-10" dirty="0" err="1">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Rugo</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HS, et al. Palbociclib and Letrozole in Advanced Breast Cancer. N Engl J Med. 2016;375(20):1925-1936.</a:t>
            </a:r>
          </a:p>
          <a:p>
            <a:pPr marL="228600" indent="-228600" algn="just" eaLnBrk="0">
              <a:buFont typeface="+mj-lt"/>
              <a:buAutoNum type="arabicPeriod"/>
            </a:pPr>
            <a:r>
              <a:rPr lang="en-US" altLang="zh-CN" sz="800" spc="-10" dirty="0" err="1">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Marios</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C. Papadimitriou,</a:t>
            </a:r>
            <a:r>
              <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 </a:t>
            </a:r>
            <a:r>
              <a:rPr lang="en-US" altLang="zh-CN"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rPr>
              <a:t>etc. Resistance to CDK4/6 inhibition: Mechanisms and strategies to overcome a therapeutic problem in the treatment of hormone receptor-positive metastatic breast cancer. https://doi.org/10.1016/j.bbamcr.2022.119346</a:t>
            </a:r>
            <a:endParaRPr lang="zh-CN" altLang="en-US" sz="800" spc="-10" dirty="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sym typeface="Arial" panose="020B0604020202020204" pitchFamily="34" charset="0"/>
            </a:endParaRPr>
          </a:p>
        </p:txBody>
      </p:sp>
      <p:sp>
        <p:nvSpPr>
          <p:cNvPr id="5" name="ComponentBackground1">
            <a:extLst>
              <a:ext uri="{FF2B5EF4-FFF2-40B4-BE49-F238E27FC236}">
                <a16:creationId xmlns:a16="http://schemas.microsoft.com/office/drawing/2014/main" id="{5E06C71A-4042-E8AE-43E1-D965A7EC54EE}"/>
              </a:ext>
            </a:extLst>
          </p:cNvPr>
          <p:cNvSpPr/>
          <p:nvPr/>
        </p:nvSpPr>
        <p:spPr>
          <a:xfrm>
            <a:off x="400685" y="1419482"/>
            <a:ext cx="11216221" cy="1098709"/>
          </a:xfrm>
          <a:prstGeom prst="roundRect">
            <a:avLst>
              <a:gd name="adj" fmla="val 8661"/>
            </a:avLst>
          </a:prstGeom>
          <a:solidFill>
            <a:schemeClr val="tx2">
              <a:lumMod val="75000"/>
              <a:lumOff val="25000"/>
              <a:alpha val="10000"/>
            </a:schemeClr>
          </a:solidFill>
          <a:ln w="12700" cap="rnd">
            <a:gradFill>
              <a:gsLst>
                <a:gs pos="0">
                  <a:schemeClr val="tx2">
                    <a:lumMod val="75000"/>
                    <a:lumOff val="25000"/>
                  </a:schemeClr>
                </a:gs>
                <a:gs pos="100000">
                  <a:schemeClr val="tx2">
                    <a:alpha val="20000"/>
                    <a:lumMod val="60000"/>
                    <a:lumOff val="40000"/>
                  </a:schemeClr>
                </a:gs>
              </a:gsLst>
              <a:lin ang="2700000" scaled="0"/>
            </a:gra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a:solidFill>
                <a:schemeClr val="tx1"/>
              </a:solidFill>
            </a:endParaRPr>
          </a:p>
        </p:txBody>
      </p:sp>
      <p:sp>
        <p:nvSpPr>
          <p:cNvPr id="6" name="Bullet1">
            <a:extLst>
              <a:ext uri="{FF2B5EF4-FFF2-40B4-BE49-F238E27FC236}">
                <a16:creationId xmlns:a16="http://schemas.microsoft.com/office/drawing/2014/main" id="{15D96C1E-FE24-2D6D-47C7-A9F86AC98E6E}"/>
              </a:ext>
            </a:extLst>
          </p:cNvPr>
          <p:cNvSpPr/>
          <p:nvPr/>
        </p:nvSpPr>
        <p:spPr>
          <a:xfrm>
            <a:off x="537845" y="1540998"/>
            <a:ext cx="2287398" cy="855677"/>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tx2">
                <a:lumMod val="75000"/>
                <a:lumOff val="2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b="1" dirty="0">
                <a:latin typeface="Arial" panose="020B0604020202020204" pitchFamily="34" charset="0"/>
                <a:ea typeface="微软雅黑" panose="020B0503020204020204" pitchFamily="34" charset="-122"/>
                <a:sym typeface="Arial" panose="020B0604020202020204" pitchFamily="34" charset="0"/>
              </a:rPr>
              <a:t>发病率高</a:t>
            </a:r>
            <a:endParaRPr lang="en-US" altLang="zh-CN" b="1" dirty="0">
              <a:latin typeface="Arial" panose="020B0604020202020204" pitchFamily="34" charset="0"/>
              <a:ea typeface="微软雅黑" panose="020B0503020204020204" pitchFamily="34" charset="-122"/>
              <a:sym typeface="Arial" panose="020B0604020202020204" pitchFamily="34" charset="0"/>
            </a:endParaRPr>
          </a:p>
          <a:p>
            <a:pPr algn="ctr"/>
            <a:r>
              <a:rPr lang="zh-CN" altLang="en-US" b="1" dirty="0">
                <a:latin typeface="Arial" panose="020B0604020202020204" pitchFamily="34" charset="0"/>
                <a:ea typeface="微软雅黑" panose="020B0503020204020204" pitchFamily="34" charset="-122"/>
                <a:sym typeface="Arial" panose="020B0604020202020204" pitchFamily="34" charset="0"/>
              </a:rPr>
              <a:t>患者人群年轻化</a:t>
            </a:r>
            <a:endParaRPr lang="en-US" altLang="zh-CN" b="1" dirty="0">
              <a:solidFill>
                <a:srgbClr val="FFFFFF"/>
              </a:solidFill>
            </a:endParaRPr>
          </a:p>
        </p:txBody>
      </p:sp>
      <p:cxnSp>
        <p:nvCxnSpPr>
          <p:cNvPr id="7" name="直接连接符 6">
            <a:extLst>
              <a:ext uri="{FF2B5EF4-FFF2-40B4-BE49-F238E27FC236}">
                <a16:creationId xmlns:a16="http://schemas.microsoft.com/office/drawing/2014/main" id="{AF998084-213B-8EB2-196A-8948B5F2EE8F}"/>
              </a:ext>
            </a:extLst>
          </p:cNvPr>
          <p:cNvCxnSpPr>
            <a:cxnSpLocks/>
          </p:cNvCxnSpPr>
          <p:nvPr/>
        </p:nvCxnSpPr>
        <p:spPr>
          <a:xfrm rot="5400000">
            <a:off x="2688226" y="1964675"/>
            <a:ext cx="864000" cy="0"/>
          </a:xfrm>
          <a:prstGeom prst="line">
            <a:avLst/>
          </a:prstGeom>
          <a:ln w="12700">
            <a:solidFill>
              <a:schemeClr val="tx1">
                <a:alpha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 name="文本框 7">
            <a:extLst>
              <a:ext uri="{FF2B5EF4-FFF2-40B4-BE49-F238E27FC236}">
                <a16:creationId xmlns:a16="http://schemas.microsoft.com/office/drawing/2014/main" id="{722ED651-D95D-8BD4-1B5A-62E27C8D7E38}"/>
              </a:ext>
            </a:extLst>
          </p:cNvPr>
          <p:cNvSpPr txBox="1"/>
          <p:nvPr/>
        </p:nvSpPr>
        <p:spPr>
          <a:xfrm>
            <a:off x="3415210" y="1506376"/>
            <a:ext cx="8117804" cy="845616"/>
          </a:xfrm>
          <a:prstGeom prst="rect">
            <a:avLst/>
          </a:prstGeom>
          <a:noFill/>
        </p:spPr>
        <p:txBody>
          <a:bodyPr wrap="square">
            <a:spAutoFit/>
          </a:bodyPr>
          <a:lstStyle/>
          <a:p>
            <a:pPr marL="285750" indent="-285750">
              <a:lnSpc>
                <a:spcPct val="120000"/>
              </a:lnSpc>
              <a:buFont typeface="Arial" panose="020B0604020202020204" pitchFamily="34" charset="0"/>
              <a:buChar char="•"/>
            </a:pPr>
            <a:r>
              <a:rPr lang="zh-CN" altLang="en-US" sz="1400" dirty="0">
                <a:latin typeface="Arial" panose="020B0604020202020204" pitchFamily="34" charset="0"/>
                <a:ea typeface="微软雅黑" panose="020B0503020204020204" pitchFamily="34" charset="-122"/>
                <a:sym typeface="Arial" panose="020B0604020202020204" pitchFamily="34" charset="0"/>
              </a:rPr>
              <a:t>乳腺癌是影响中国女性健康排名前两位的癌肿，</a:t>
            </a:r>
            <a:r>
              <a:rPr lang="zh-CN" altLang="en-US" sz="1400" b="1" dirty="0">
                <a:latin typeface="Arial" panose="020B0604020202020204" pitchFamily="34" charset="0"/>
                <a:ea typeface="微软雅黑" panose="020B0503020204020204" pitchFamily="34" charset="-122"/>
                <a:sym typeface="Arial" panose="020B0604020202020204" pitchFamily="34" charset="0"/>
              </a:rPr>
              <a:t>好发于</a:t>
            </a:r>
            <a:r>
              <a:rPr lang="en-US" altLang="zh-CN" sz="1400" b="1" dirty="0">
                <a:latin typeface="Arial" panose="020B0604020202020204" pitchFamily="34" charset="0"/>
                <a:ea typeface="微软雅黑" panose="020B0503020204020204" pitchFamily="34" charset="-122"/>
                <a:sym typeface="Arial" panose="020B0604020202020204" pitchFamily="34" charset="0"/>
              </a:rPr>
              <a:t>40-49</a:t>
            </a:r>
            <a:r>
              <a:rPr lang="zh-CN" altLang="en-US" sz="1400" b="1" dirty="0">
                <a:latin typeface="Arial" panose="020B0604020202020204" pitchFamily="34" charset="0"/>
                <a:ea typeface="微软雅黑" panose="020B0503020204020204" pitchFamily="34" charset="-122"/>
                <a:sym typeface="Arial" panose="020B0604020202020204" pitchFamily="34" charset="0"/>
              </a:rPr>
              <a:t>岁</a:t>
            </a:r>
            <a:r>
              <a:rPr lang="en-US" altLang="zh-CN" sz="1400" b="1" baseline="30000" dirty="0">
                <a:latin typeface="Arial" panose="020B0604020202020204" pitchFamily="34" charset="0"/>
                <a:ea typeface="微软雅黑" panose="020B0503020204020204" pitchFamily="34" charset="-122"/>
                <a:sym typeface="Arial" panose="020B0604020202020204" pitchFamily="34" charset="0"/>
              </a:rPr>
              <a:t>1</a:t>
            </a:r>
            <a:r>
              <a:rPr lang="zh-CN" altLang="en-US" sz="1400" dirty="0">
                <a:latin typeface="Arial" panose="020B0604020202020204" pitchFamily="34" charset="0"/>
                <a:ea typeface="微软雅黑" panose="020B0503020204020204" pitchFamily="34" charset="-122"/>
                <a:sym typeface="Arial" panose="020B0604020202020204" pitchFamily="34" charset="0"/>
              </a:rPr>
              <a:t>，正是女性最被家庭和社会所需要的时候，发病严重影响患者生活质量，影响女性角色社会价值体现</a:t>
            </a:r>
            <a:endParaRPr lang="en-US" altLang="zh-CN" sz="1400" dirty="0">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20000"/>
              </a:lnSpc>
              <a:buFont typeface="Arial" panose="020B0604020202020204" pitchFamily="34" charset="0"/>
              <a:buChar char="•"/>
            </a:pPr>
            <a:r>
              <a:rPr lang="en-US" altLang="zh-CN" sz="1400" dirty="0">
                <a:latin typeface="Arial" panose="020B0604020202020204" pitchFamily="34" charset="0"/>
                <a:ea typeface="微软雅黑" panose="020B0503020204020204" pitchFamily="34" charset="-122"/>
                <a:sym typeface="Arial" panose="020B0604020202020204" pitchFamily="34" charset="0"/>
              </a:rPr>
              <a:t>2022</a:t>
            </a:r>
            <a:r>
              <a:rPr lang="zh-CN" altLang="en-US" sz="1400" dirty="0">
                <a:latin typeface="Arial" panose="020B0604020202020204" pitchFamily="34" charset="0"/>
                <a:ea typeface="微软雅黑" panose="020B0503020204020204" pitchFamily="34" charset="-122"/>
                <a:sym typeface="Arial" panose="020B0604020202020204" pitchFamily="34" charset="0"/>
              </a:rPr>
              <a:t>年新发患者约</a:t>
            </a:r>
            <a:r>
              <a:rPr lang="en-US" altLang="zh-CN" sz="1400" dirty="0">
                <a:latin typeface="Arial" panose="020B0604020202020204" pitchFamily="34" charset="0"/>
                <a:ea typeface="微软雅黑" panose="020B0503020204020204" pitchFamily="34" charset="-122"/>
                <a:sym typeface="Arial" panose="020B0604020202020204" pitchFamily="34" charset="0"/>
              </a:rPr>
              <a:t>35.72</a:t>
            </a:r>
            <a:r>
              <a:rPr lang="zh-CN" altLang="en-US" sz="1400" dirty="0">
                <a:latin typeface="Arial" panose="020B0604020202020204" pitchFamily="34" charset="0"/>
                <a:ea typeface="微软雅黑" panose="020B0503020204020204" pitchFamily="34" charset="-122"/>
                <a:sym typeface="Arial" panose="020B0604020202020204" pitchFamily="34" charset="0"/>
              </a:rPr>
              <a:t>万人</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2</a:t>
            </a:r>
            <a:r>
              <a:rPr lang="zh-CN" altLang="en-US" sz="1400" dirty="0">
                <a:latin typeface="Arial" panose="020B0604020202020204" pitchFamily="34" charset="0"/>
                <a:ea typeface="微软雅黑" panose="020B0503020204020204" pitchFamily="34" charset="-122"/>
                <a:sym typeface="Arial" panose="020B0604020202020204" pitchFamily="34" charset="0"/>
              </a:rPr>
              <a:t>；</a:t>
            </a:r>
            <a:r>
              <a:rPr lang="en-US" altLang="zh-CN" sz="1400" dirty="0">
                <a:latin typeface="Arial" panose="020B0604020202020204" pitchFamily="34" charset="0"/>
                <a:ea typeface="微软雅黑" panose="020B0503020204020204" pitchFamily="34" charset="-122"/>
                <a:sym typeface="Arial" panose="020B0604020202020204" pitchFamily="34" charset="0"/>
              </a:rPr>
              <a:t>HR+/HER2-</a:t>
            </a:r>
            <a:r>
              <a:rPr lang="zh-CN" altLang="en-US" sz="1400" dirty="0">
                <a:latin typeface="Arial" panose="020B0604020202020204" pitchFamily="34" charset="0"/>
                <a:ea typeface="微软雅黑" panose="020B0503020204020204" pitchFamily="34" charset="-122"/>
                <a:sym typeface="Arial" panose="020B0604020202020204" pitchFamily="34" charset="0"/>
              </a:rPr>
              <a:t>阴性乳腺癌年均患病人数约为</a:t>
            </a:r>
            <a:r>
              <a:rPr lang="en-US" altLang="zh-CN" sz="1400" dirty="0">
                <a:latin typeface="Arial" panose="020B0604020202020204" pitchFamily="34" charset="0"/>
                <a:ea typeface="微软雅黑" panose="020B0503020204020204" pitchFamily="34" charset="-122"/>
                <a:sym typeface="Arial" panose="020B0604020202020204" pitchFamily="34" charset="0"/>
              </a:rPr>
              <a:t>21</a:t>
            </a:r>
            <a:r>
              <a:rPr lang="zh-CN" altLang="en-US" sz="1400" dirty="0">
                <a:latin typeface="Arial" panose="020B0604020202020204" pitchFamily="34" charset="0"/>
                <a:ea typeface="微软雅黑" panose="020B0503020204020204" pitchFamily="34" charset="-122"/>
                <a:sym typeface="Arial" panose="020B0604020202020204" pitchFamily="34" charset="0"/>
              </a:rPr>
              <a:t>万人</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3</a:t>
            </a:r>
            <a:endParaRPr lang="zh-CN" altLang="en-US" sz="1600" dirty="0">
              <a:latin typeface="Arial" panose="020B0604020202020204" pitchFamily="34" charset="0"/>
              <a:ea typeface="微软雅黑" panose="020B0503020204020204" pitchFamily="34" charset="-122"/>
              <a:sym typeface="Arial" panose="020B0604020202020204" pitchFamily="34" charset="0"/>
            </a:endParaRPr>
          </a:p>
        </p:txBody>
      </p:sp>
      <p:sp>
        <p:nvSpPr>
          <p:cNvPr id="9" name="ComponentBackground1">
            <a:extLst>
              <a:ext uri="{FF2B5EF4-FFF2-40B4-BE49-F238E27FC236}">
                <a16:creationId xmlns:a16="http://schemas.microsoft.com/office/drawing/2014/main" id="{9811690B-9760-0C7A-4C28-9DE729210A4D}"/>
              </a:ext>
            </a:extLst>
          </p:cNvPr>
          <p:cNvSpPr/>
          <p:nvPr/>
        </p:nvSpPr>
        <p:spPr>
          <a:xfrm>
            <a:off x="400686" y="2763823"/>
            <a:ext cx="11216220" cy="1098709"/>
          </a:xfrm>
          <a:prstGeom prst="roundRect">
            <a:avLst>
              <a:gd name="adj" fmla="val 8661"/>
            </a:avLst>
          </a:prstGeom>
          <a:solidFill>
            <a:schemeClr val="tx2">
              <a:lumMod val="75000"/>
              <a:lumOff val="25000"/>
              <a:alpha val="10000"/>
            </a:schemeClr>
          </a:solidFill>
          <a:ln w="12700" cap="rnd">
            <a:gradFill>
              <a:gsLst>
                <a:gs pos="0">
                  <a:schemeClr val="tx2">
                    <a:lumMod val="75000"/>
                    <a:lumOff val="25000"/>
                  </a:schemeClr>
                </a:gs>
                <a:gs pos="100000">
                  <a:schemeClr val="tx2">
                    <a:alpha val="20000"/>
                    <a:lumMod val="60000"/>
                    <a:lumOff val="40000"/>
                  </a:schemeClr>
                </a:gs>
              </a:gsLst>
              <a:lin ang="2700000" scaled="0"/>
            </a:gra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a:solidFill>
                <a:schemeClr val="tx1"/>
              </a:solidFill>
            </a:endParaRPr>
          </a:p>
        </p:txBody>
      </p:sp>
      <p:sp>
        <p:nvSpPr>
          <p:cNvPr id="10" name="Bullet1">
            <a:extLst>
              <a:ext uri="{FF2B5EF4-FFF2-40B4-BE49-F238E27FC236}">
                <a16:creationId xmlns:a16="http://schemas.microsoft.com/office/drawing/2014/main" id="{717E5C6B-F022-26D7-BE53-F3A9654D7090}"/>
              </a:ext>
            </a:extLst>
          </p:cNvPr>
          <p:cNvSpPr/>
          <p:nvPr/>
        </p:nvSpPr>
        <p:spPr>
          <a:xfrm>
            <a:off x="537846" y="2885339"/>
            <a:ext cx="2287398" cy="855677"/>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tx2">
                <a:lumMod val="75000"/>
                <a:lumOff val="2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b="1" dirty="0">
                <a:latin typeface="Arial" panose="020B0604020202020204" pitchFamily="34" charset="0"/>
                <a:ea typeface="微软雅黑" panose="020B0503020204020204" pitchFamily="34" charset="-122"/>
                <a:sym typeface="Arial" panose="020B0604020202020204" pitchFamily="34" charset="0"/>
              </a:rPr>
              <a:t>治疗困境</a:t>
            </a:r>
            <a:endParaRPr lang="en-US" altLang="zh-CN" b="1" dirty="0">
              <a:latin typeface="Arial" panose="020B0604020202020204" pitchFamily="34" charset="0"/>
              <a:ea typeface="微软雅黑" panose="020B0503020204020204" pitchFamily="34" charset="-122"/>
              <a:sym typeface="Arial" panose="020B0604020202020204" pitchFamily="34" charset="0"/>
            </a:endParaRPr>
          </a:p>
        </p:txBody>
      </p:sp>
      <p:cxnSp>
        <p:nvCxnSpPr>
          <p:cNvPr id="11" name="直接连接符 10">
            <a:extLst>
              <a:ext uri="{FF2B5EF4-FFF2-40B4-BE49-F238E27FC236}">
                <a16:creationId xmlns:a16="http://schemas.microsoft.com/office/drawing/2014/main" id="{6E8E6AB0-D960-8831-CA10-59945D674495}"/>
              </a:ext>
            </a:extLst>
          </p:cNvPr>
          <p:cNvCxnSpPr>
            <a:cxnSpLocks/>
          </p:cNvCxnSpPr>
          <p:nvPr/>
        </p:nvCxnSpPr>
        <p:spPr>
          <a:xfrm rot="5400000">
            <a:off x="2688227" y="3309016"/>
            <a:ext cx="864000" cy="0"/>
          </a:xfrm>
          <a:prstGeom prst="line">
            <a:avLst/>
          </a:prstGeom>
          <a:ln w="12700">
            <a:solidFill>
              <a:schemeClr val="tx1">
                <a:alpha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文本框 17">
            <a:extLst>
              <a:ext uri="{FF2B5EF4-FFF2-40B4-BE49-F238E27FC236}">
                <a16:creationId xmlns:a16="http://schemas.microsoft.com/office/drawing/2014/main" id="{C0287C72-6853-B107-846D-3119D15E764C}"/>
              </a:ext>
            </a:extLst>
          </p:cNvPr>
          <p:cNvSpPr txBox="1"/>
          <p:nvPr/>
        </p:nvSpPr>
        <p:spPr>
          <a:xfrm>
            <a:off x="3415209" y="2730189"/>
            <a:ext cx="7991970" cy="1115690"/>
          </a:xfrm>
          <a:prstGeom prst="rect">
            <a:avLst/>
          </a:prstGeom>
          <a:noFill/>
        </p:spPr>
        <p:txBody>
          <a:bodyPr wrap="square">
            <a:spAutoFit/>
          </a:bodyPr>
          <a:lstStyle/>
          <a:p>
            <a:pPr marL="285750" indent="-285750">
              <a:lnSpc>
                <a:spcPct val="150000"/>
              </a:lnSpc>
              <a:buFont typeface="Arial" panose="020B0604020202020204" pitchFamily="34" charset="0"/>
              <a:buChar char="•"/>
            </a:pP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一线内分泌治疗耐药</a:t>
            </a:r>
            <a:r>
              <a:rPr lang="zh-CN" altLang="en-US" sz="1400" dirty="0">
                <a:latin typeface="Arial" panose="020B0604020202020204" pitchFamily="34" charset="0"/>
                <a:ea typeface="微软雅黑" panose="020B0503020204020204" pitchFamily="34" charset="-122"/>
                <a:sym typeface="Arial" panose="020B0604020202020204" pitchFamily="34" charset="0"/>
              </a:rPr>
              <a:t>是</a:t>
            </a:r>
            <a:r>
              <a:rPr lang="en-US" altLang="zh-CN" sz="1400" dirty="0">
                <a:latin typeface="Arial" panose="020B0604020202020204" pitchFamily="34" charset="0"/>
                <a:ea typeface="微软雅黑" panose="020B0503020204020204" pitchFamily="34" charset="-122"/>
                <a:sym typeface="Arial" panose="020B0604020202020204" pitchFamily="34" charset="0"/>
              </a:rPr>
              <a:t>HR+/HER2-</a:t>
            </a:r>
            <a:r>
              <a:rPr lang="zh-CN" altLang="en-US" sz="1400" dirty="0">
                <a:latin typeface="Arial" panose="020B0604020202020204" pitchFamily="34" charset="0"/>
                <a:ea typeface="微软雅黑" panose="020B0503020204020204" pitchFamily="34" charset="-122"/>
                <a:sym typeface="Arial" panose="020B0604020202020204" pitchFamily="34" charset="0"/>
              </a:rPr>
              <a:t>晚期乳腺癌患者治疗的主要难题，每年接受一线</a:t>
            </a:r>
            <a:r>
              <a:rPr lang="en-US" altLang="zh-CN" sz="1400" dirty="0">
                <a:latin typeface="Arial" panose="020B0604020202020204" pitchFamily="34" charset="0"/>
                <a:ea typeface="微软雅黑" panose="020B0503020204020204" pitchFamily="34" charset="-122"/>
                <a:sym typeface="Arial" panose="020B0604020202020204" pitchFamily="34" charset="0"/>
              </a:rPr>
              <a:t>CDK4/6i</a:t>
            </a:r>
            <a:r>
              <a:rPr lang="zh-CN" altLang="en-US" sz="1400" dirty="0">
                <a:latin typeface="Arial" panose="020B0604020202020204" pitchFamily="34" charset="0"/>
                <a:ea typeface="微软雅黑" panose="020B0503020204020204" pitchFamily="34" charset="-122"/>
                <a:sym typeface="Arial" panose="020B0604020202020204" pitchFamily="34" charset="0"/>
              </a:rPr>
              <a:t>联合来曲唑</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阿那曲唑治疗且当年疾病进展的患者约 </a:t>
            </a:r>
            <a:r>
              <a:rPr lang="en-US" altLang="zh-CN" sz="1400" dirty="0">
                <a:latin typeface="Arial" panose="020B0604020202020204" pitchFamily="34" charset="0"/>
                <a:ea typeface="微软雅黑" panose="020B0503020204020204" pitchFamily="34" charset="-122"/>
                <a:sym typeface="Arial" panose="020B0604020202020204" pitchFamily="34" charset="0"/>
              </a:rPr>
              <a:t>6 </a:t>
            </a:r>
            <a:r>
              <a:rPr lang="zh-CN" altLang="en-US" sz="1400" dirty="0">
                <a:latin typeface="Arial" panose="020B0604020202020204" pitchFamily="34" charset="0"/>
                <a:ea typeface="微软雅黑" panose="020B0503020204020204" pitchFamily="34" charset="-122"/>
                <a:sym typeface="Arial" panose="020B0604020202020204" pitchFamily="34" charset="0"/>
              </a:rPr>
              <a:t>千人</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4</a:t>
            </a:r>
            <a:r>
              <a:rPr lang="zh-CN" altLang="en-US" sz="1400" baseline="30000" dirty="0">
                <a:latin typeface="Arial" panose="020B0604020202020204" pitchFamily="34" charset="0"/>
                <a:ea typeface="微软雅黑" panose="020B0503020204020204" pitchFamily="34" charset="-122"/>
                <a:sym typeface="Arial" panose="020B0604020202020204" pitchFamily="34" charset="0"/>
              </a:rPr>
              <a:t>、</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5</a:t>
            </a:r>
            <a:endParaRPr lang="en-US" altLang="zh-CN" sz="1400" dirty="0">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Arial" panose="020B0604020202020204" pitchFamily="34" charset="0"/>
              <a:buChar char="•"/>
            </a:pPr>
            <a:r>
              <a:rPr lang="zh-CN" altLang="en-US" sz="1400" dirty="0">
                <a:latin typeface="Arial" panose="020B0604020202020204" pitchFamily="34" charset="0"/>
                <a:ea typeface="微软雅黑" panose="020B0503020204020204" pitchFamily="34" charset="-122"/>
                <a:sym typeface="Arial" panose="020B0604020202020204" pitchFamily="34" charset="0"/>
              </a:rPr>
              <a:t>约</a:t>
            </a:r>
            <a:r>
              <a:rPr lang="en-US" altLang="zh-CN" sz="1400" dirty="0">
                <a:latin typeface="Arial" panose="020B0604020202020204" pitchFamily="34" charset="0"/>
                <a:ea typeface="微软雅黑" panose="020B0503020204020204" pitchFamily="34" charset="-122"/>
                <a:sym typeface="Arial" panose="020B0604020202020204" pitchFamily="34" charset="0"/>
              </a:rPr>
              <a:t>10%</a:t>
            </a:r>
            <a:r>
              <a:rPr lang="zh-CN" altLang="en-US" sz="1400" dirty="0">
                <a:latin typeface="Arial" panose="020B0604020202020204" pitchFamily="34" charset="0"/>
                <a:ea typeface="微软雅黑" panose="020B0503020204020204" pitchFamily="34" charset="-122"/>
                <a:sym typeface="Arial" panose="020B0604020202020204" pitchFamily="34" charset="0"/>
              </a:rPr>
              <a:t>晚期乳腺癌患者对</a:t>
            </a:r>
            <a:r>
              <a:rPr lang="en-US" altLang="zh-CN" sz="1400" dirty="0">
                <a:latin typeface="Arial" panose="020B0604020202020204" pitchFamily="34" charset="0"/>
                <a:ea typeface="微软雅黑" panose="020B0503020204020204" pitchFamily="34" charset="-122"/>
                <a:sym typeface="Arial" panose="020B0604020202020204" pitchFamily="34" charset="0"/>
              </a:rPr>
              <a:t>CDK4/6i</a:t>
            </a:r>
            <a:r>
              <a:rPr lang="zh-CN" altLang="en-US" sz="1400" dirty="0">
                <a:latin typeface="Arial" panose="020B0604020202020204" pitchFamily="34" charset="0"/>
                <a:ea typeface="微软雅黑" panose="020B0503020204020204" pitchFamily="34" charset="-122"/>
                <a:sym typeface="Arial" panose="020B0604020202020204" pitchFamily="34" charset="0"/>
              </a:rPr>
              <a:t>原发性耐药</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6</a:t>
            </a:r>
            <a:endParaRPr lang="zh-CN" altLang="en-US" sz="1400" dirty="0">
              <a:latin typeface="Arial" panose="020B0604020202020204" pitchFamily="34" charset="0"/>
              <a:ea typeface="微软雅黑" panose="020B0503020204020204" pitchFamily="34" charset="-122"/>
              <a:sym typeface="Arial" panose="020B0604020202020204" pitchFamily="34" charset="0"/>
            </a:endParaRPr>
          </a:p>
        </p:txBody>
      </p:sp>
      <p:sp>
        <p:nvSpPr>
          <p:cNvPr id="19" name="ComponentBackground1">
            <a:extLst>
              <a:ext uri="{FF2B5EF4-FFF2-40B4-BE49-F238E27FC236}">
                <a16:creationId xmlns:a16="http://schemas.microsoft.com/office/drawing/2014/main" id="{63AB36F8-0546-F694-423D-5846E208D266}"/>
              </a:ext>
            </a:extLst>
          </p:cNvPr>
          <p:cNvSpPr/>
          <p:nvPr/>
        </p:nvSpPr>
        <p:spPr>
          <a:xfrm>
            <a:off x="400685" y="4104874"/>
            <a:ext cx="11216220" cy="1708520"/>
          </a:xfrm>
          <a:prstGeom prst="roundRect">
            <a:avLst>
              <a:gd name="adj" fmla="val 8661"/>
            </a:avLst>
          </a:prstGeom>
          <a:solidFill>
            <a:schemeClr val="tx2">
              <a:lumMod val="75000"/>
              <a:lumOff val="25000"/>
              <a:alpha val="10000"/>
            </a:schemeClr>
          </a:solidFill>
          <a:ln w="12700" cap="rnd">
            <a:gradFill>
              <a:gsLst>
                <a:gs pos="0">
                  <a:schemeClr val="tx2">
                    <a:lumMod val="75000"/>
                    <a:lumOff val="25000"/>
                  </a:schemeClr>
                </a:gs>
                <a:gs pos="100000">
                  <a:schemeClr val="tx2">
                    <a:alpha val="20000"/>
                    <a:lumMod val="60000"/>
                    <a:lumOff val="40000"/>
                  </a:schemeClr>
                </a:gs>
              </a:gsLst>
              <a:lin ang="2700000" scaled="0"/>
            </a:gra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p>
            <a:pPr algn="ctr" defTabSz="913765"/>
            <a:endParaRPr lang="zh-CN" altLang="en-US" sz="1400" b="1">
              <a:solidFill>
                <a:schemeClr val="tx1"/>
              </a:solidFill>
            </a:endParaRPr>
          </a:p>
        </p:txBody>
      </p:sp>
      <p:sp>
        <p:nvSpPr>
          <p:cNvPr id="20" name="Bullet1">
            <a:extLst>
              <a:ext uri="{FF2B5EF4-FFF2-40B4-BE49-F238E27FC236}">
                <a16:creationId xmlns:a16="http://schemas.microsoft.com/office/drawing/2014/main" id="{D3006CF0-687E-F74D-C92C-7DF5AB83B654}"/>
              </a:ext>
            </a:extLst>
          </p:cNvPr>
          <p:cNvSpPr/>
          <p:nvPr/>
        </p:nvSpPr>
        <p:spPr>
          <a:xfrm>
            <a:off x="537845" y="4285587"/>
            <a:ext cx="2287398" cy="1290620"/>
          </a:xfrm>
          <a:prstGeom prst="roundRect">
            <a:avLst/>
          </a:prstGeom>
          <a:gradFill>
            <a:gsLst>
              <a:gs pos="0">
                <a:schemeClr val="accent1">
                  <a:lumMod val="60000"/>
                  <a:lumOff val="40000"/>
                </a:schemeClr>
              </a:gs>
              <a:gs pos="60000">
                <a:schemeClr val="accent1"/>
              </a:gs>
            </a:gsLst>
            <a:lin ang="2700000" scaled="0"/>
          </a:gradFill>
          <a:ln w="57150" cap="rnd">
            <a:noFill/>
            <a:prstDash val="solid"/>
            <a:round/>
          </a:ln>
          <a:effectLst>
            <a:outerShdw blurRad="50800" dist="50800" dir="5400000" algn="ctr" rotWithShape="0">
              <a:schemeClr val="tx2">
                <a:lumMod val="75000"/>
                <a:lumOff val="25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p>
            <a:pPr algn="ctr"/>
            <a:r>
              <a:rPr lang="zh-CN" altLang="en-US" b="1" dirty="0">
                <a:latin typeface="Arial" panose="020B0604020202020204" pitchFamily="34" charset="0"/>
                <a:ea typeface="微软雅黑" panose="020B0503020204020204" pitchFamily="34" charset="-122"/>
                <a:sym typeface="Arial" panose="020B0604020202020204" pitchFamily="34" charset="0"/>
              </a:rPr>
              <a:t>未满足需求</a:t>
            </a:r>
            <a:endParaRPr lang="en-US" altLang="zh-CN" b="1" dirty="0">
              <a:latin typeface="Arial" panose="020B0604020202020204" pitchFamily="34" charset="0"/>
              <a:ea typeface="微软雅黑" panose="020B0503020204020204" pitchFamily="34" charset="-122"/>
              <a:sym typeface="Arial" panose="020B0604020202020204" pitchFamily="34" charset="0"/>
            </a:endParaRPr>
          </a:p>
        </p:txBody>
      </p:sp>
      <p:cxnSp>
        <p:nvCxnSpPr>
          <p:cNvPr id="21" name="直接连接符 20">
            <a:extLst>
              <a:ext uri="{FF2B5EF4-FFF2-40B4-BE49-F238E27FC236}">
                <a16:creationId xmlns:a16="http://schemas.microsoft.com/office/drawing/2014/main" id="{BAD42B82-5D87-9758-F1C8-48C348F88674}"/>
              </a:ext>
            </a:extLst>
          </p:cNvPr>
          <p:cNvCxnSpPr>
            <a:cxnSpLocks/>
          </p:cNvCxnSpPr>
          <p:nvPr/>
        </p:nvCxnSpPr>
        <p:spPr>
          <a:xfrm rot="5400000">
            <a:off x="2382227" y="4952079"/>
            <a:ext cx="1476000" cy="0"/>
          </a:xfrm>
          <a:prstGeom prst="line">
            <a:avLst/>
          </a:prstGeom>
          <a:ln w="12700">
            <a:solidFill>
              <a:schemeClr val="tx1">
                <a:alpha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02C27A43-93F9-5AA2-8422-A3233464B6E3}"/>
              </a:ext>
            </a:extLst>
          </p:cNvPr>
          <p:cNvSpPr txBox="1"/>
          <p:nvPr/>
        </p:nvSpPr>
        <p:spPr>
          <a:xfrm>
            <a:off x="3415209" y="4190760"/>
            <a:ext cx="8117801" cy="1510413"/>
          </a:xfrm>
          <a:prstGeom prst="rect">
            <a:avLst/>
          </a:prstGeom>
          <a:noFill/>
        </p:spPr>
        <p:txBody>
          <a:bodyPr wrap="square">
            <a:spAutoFit/>
          </a:bodyPr>
          <a:lstStyle/>
          <a:p>
            <a:pPr marL="285750" indent="-285750">
              <a:lnSpc>
                <a:spcPct val="120000"/>
              </a:lnSpc>
              <a:buFont typeface="Arial" panose="020B0604020202020204" pitchFamily="34" charset="0"/>
              <a:buChar char="•"/>
            </a:pP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前一线治疗耐药后治疗选择有限，且均未被证明从机制上解决耐药问题</a:t>
            </a:r>
            <a:r>
              <a:rPr lang="zh-CN" altLang="en-US" sz="1400" b="1" dirty="0">
                <a:solidFill>
                  <a:srgbClr val="2B8BA8"/>
                </a:solidFill>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在临床上仍然存在巨大的未满足需求</a:t>
            </a:r>
            <a:endParaRPr lang="en-US" altLang="zh-CN" sz="1400" dirty="0">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20000"/>
              </a:lnSpc>
              <a:buFont typeface="Arial" panose="020B0604020202020204" pitchFamily="34" charset="0"/>
              <a:buChar char="•"/>
            </a:pPr>
            <a:r>
              <a:rPr lang="zh-CN" altLang="en-US" sz="1400" dirty="0">
                <a:latin typeface="Arial" panose="020B0604020202020204" pitchFamily="34" charset="0"/>
                <a:ea typeface="微软雅黑" panose="020B0503020204020204" pitchFamily="34" charset="-122"/>
                <a:sym typeface="Arial" panose="020B0604020202020204" pitchFamily="34" charset="0"/>
              </a:rPr>
              <a:t>对于</a:t>
            </a:r>
            <a:r>
              <a:rPr lang="en-US" altLang="zh-CN" sz="1400" dirty="0">
                <a:latin typeface="Arial" panose="020B0604020202020204" pitchFamily="34" charset="0"/>
                <a:ea typeface="微软雅黑" panose="020B0503020204020204" pitchFamily="34" charset="-122"/>
                <a:sym typeface="Arial" panose="020B0604020202020204" pitchFamily="34" charset="0"/>
              </a:rPr>
              <a:t>CDK4/6i</a:t>
            </a:r>
            <a:r>
              <a:rPr lang="zh-CN" altLang="en-US" sz="1400" dirty="0">
                <a:latin typeface="Arial" panose="020B0604020202020204" pitchFamily="34" charset="0"/>
                <a:ea typeface="微软雅黑" panose="020B0503020204020204" pitchFamily="34" charset="-122"/>
                <a:sym typeface="Arial" panose="020B0604020202020204" pitchFamily="34" charset="0"/>
              </a:rPr>
              <a:t>原发性耐药的晚期乳腺癌患者，医保目录内</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尚无</a:t>
            </a:r>
            <a:r>
              <a:rPr lang="zh-CN" altLang="en-US" sz="1400" dirty="0">
                <a:latin typeface="Arial" panose="020B0604020202020204" pitchFamily="34" charset="0"/>
                <a:ea typeface="微软雅黑" panose="020B0503020204020204" pitchFamily="34" charset="-122"/>
                <a:sym typeface="Arial" panose="020B0604020202020204" pitchFamily="34" charset="0"/>
              </a:rPr>
              <a:t>同时可覆盖</a:t>
            </a:r>
            <a:r>
              <a:rPr lang="zh-CN" altLang="en-US" sz="1400" b="1" dirty="0">
                <a:latin typeface="Arial" panose="020B0604020202020204" pitchFamily="34" charset="0"/>
                <a:ea typeface="微软雅黑" panose="020B0503020204020204" pitchFamily="34" charset="-122"/>
                <a:sym typeface="Arial" panose="020B0604020202020204" pitchFamily="34" charset="0"/>
              </a:rPr>
              <a:t>绝经前、绝经后</a:t>
            </a:r>
            <a:r>
              <a:rPr lang="zh-CN" altLang="en-US" sz="1400" dirty="0">
                <a:latin typeface="Arial" panose="020B0604020202020204" pitchFamily="34" charset="0"/>
                <a:ea typeface="微软雅黑" panose="020B0503020204020204" pitchFamily="34" charset="-122"/>
                <a:sym typeface="Arial" panose="020B0604020202020204" pitchFamily="34" charset="0"/>
              </a:rPr>
              <a:t>患者的靶向药物可选择</a:t>
            </a:r>
            <a:endParaRPr lang="en-US" altLang="zh-CN" sz="1400" dirty="0">
              <a:solidFill>
                <a:srgbClr val="E5007F"/>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20000"/>
              </a:lnSpc>
              <a:buFont typeface="Arial" panose="020B0604020202020204" pitchFamily="34" charset="0"/>
              <a:buChar char="•"/>
            </a:pPr>
            <a:r>
              <a:rPr lang="zh-CN" altLang="en-US" sz="1400" dirty="0">
                <a:latin typeface="Arial" panose="020B0604020202020204" pitchFamily="34" charset="0"/>
                <a:ea typeface="微软雅黑" panose="020B0503020204020204" pitchFamily="34" charset="-122"/>
                <a:sym typeface="Arial" panose="020B0604020202020204" pitchFamily="34" charset="0"/>
              </a:rPr>
              <a:t>患者用药依从性、生活质量仍有待进一步提升</a:t>
            </a:r>
          </a:p>
        </p:txBody>
      </p:sp>
    </p:spTree>
    <p:extLst>
      <p:ext uri="{BB962C8B-B14F-4D97-AF65-F5344CB8AC3E}">
        <p14:creationId xmlns:p14="http://schemas.microsoft.com/office/powerpoint/2010/main" val="859702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格 11">
            <a:extLst>
              <a:ext uri="{FF2B5EF4-FFF2-40B4-BE49-F238E27FC236}">
                <a16:creationId xmlns:a16="http://schemas.microsoft.com/office/drawing/2014/main" id="{1B666F91-E4E4-01AC-4582-CB0BF084A33A}"/>
              </a:ext>
            </a:extLst>
          </p:cNvPr>
          <p:cNvGraphicFramePr>
            <a:graphicFrameLocks noGrp="1"/>
          </p:cNvGraphicFramePr>
          <p:nvPr>
            <p:extLst>
              <p:ext uri="{D42A27DB-BD31-4B8C-83A1-F6EECF244321}">
                <p14:modId xmlns:p14="http://schemas.microsoft.com/office/powerpoint/2010/main" val="3954919174"/>
              </p:ext>
            </p:extLst>
          </p:nvPr>
        </p:nvGraphicFramePr>
        <p:xfrm>
          <a:off x="262393" y="2901300"/>
          <a:ext cx="6777247" cy="3240000"/>
        </p:xfrm>
        <a:graphic>
          <a:graphicData uri="http://schemas.openxmlformats.org/drawingml/2006/table">
            <a:tbl>
              <a:tblPr firstRow="1" bandRow="1">
                <a:tableStyleId>{2D5ABB26-0587-4C30-8999-92F81FD0307C}</a:tableStyleId>
              </a:tblPr>
              <a:tblGrid>
                <a:gridCol w="1668007">
                  <a:extLst>
                    <a:ext uri="{9D8B030D-6E8A-4147-A177-3AD203B41FA5}">
                      <a16:colId xmlns:a16="http://schemas.microsoft.com/office/drawing/2014/main" val="2093060104"/>
                    </a:ext>
                  </a:extLst>
                </a:gridCol>
                <a:gridCol w="1048440">
                  <a:extLst>
                    <a:ext uri="{9D8B030D-6E8A-4147-A177-3AD203B41FA5}">
                      <a16:colId xmlns:a16="http://schemas.microsoft.com/office/drawing/2014/main" val="1508943149"/>
                    </a:ext>
                  </a:extLst>
                </a:gridCol>
                <a:gridCol w="1353600">
                  <a:extLst>
                    <a:ext uri="{9D8B030D-6E8A-4147-A177-3AD203B41FA5}">
                      <a16:colId xmlns:a16="http://schemas.microsoft.com/office/drawing/2014/main" val="2671830037"/>
                    </a:ext>
                  </a:extLst>
                </a:gridCol>
                <a:gridCol w="1353600">
                  <a:extLst>
                    <a:ext uri="{9D8B030D-6E8A-4147-A177-3AD203B41FA5}">
                      <a16:colId xmlns:a16="http://schemas.microsoft.com/office/drawing/2014/main" val="3408176447"/>
                    </a:ext>
                  </a:extLst>
                </a:gridCol>
                <a:gridCol w="1353600">
                  <a:extLst>
                    <a:ext uri="{9D8B030D-6E8A-4147-A177-3AD203B41FA5}">
                      <a16:colId xmlns:a16="http://schemas.microsoft.com/office/drawing/2014/main" val="1343998374"/>
                    </a:ext>
                  </a:extLst>
                </a:gridCol>
              </a:tblGrid>
              <a:tr h="324000">
                <a:tc>
                  <a:txBody>
                    <a:bodyPr/>
                    <a:lstStyle/>
                    <a:p>
                      <a:r>
                        <a:rPr lang="zh-CN" altLang="en-US" sz="1400" b="1" dirty="0">
                          <a:solidFill>
                            <a:schemeClr val="tx1"/>
                          </a:solidFill>
                          <a:latin typeface="仿宋" panose="02010609060101010101" pitchFamily="49" charset="-122"/>
                          <a:ea typeface="仿宋" panose="02010609060101010101" pitchFamily="49" charset="-122"/>
                        </a:rPr>
                        <a:t>不良事件发生率</a:t>
                      </a:r>
                    </a:p>
                  </a:txBody>
                  <a:tcPr>
                    <a:lnT w="12700" cap="flat" cmpd="sng" algn="ctr">
                      <a:solidFill>
                        <a:schemeClr val="tx1"/>
                      </a:solidFill>
                      <a:prstDash val="solid"/>
                      <a:round/>
                      <a:headEnd type="none" w="med" len="med"/>
                      <a:tailEnd type="none" w="med" len="med"/>
                    </a:lnT>
                  </a:tcPr>
                </a:tc>
                <a:tc>
                  <a:txBody>
                    <a:bodyPr/>
                    <a:lstStyle/>
                    <a:p>
                      <a:pPr algn="ctr"/>
                      <a:r>
                        <a:rPr lang="zh-CN" altLang="en-US" sz="1400" b="1" dirty="0">
                          <a:solidFill>
                            <a:schemeClr val="tx1"/>
                          </a:solidFill>
                          <a:latin typeface="仿宋" panose="02010609060101010101" pitchFamily="49" charset="-122"/>
                          <a:ea typeface="仿宋" panose="02010609060101010101" pitchFamily="49" charset="-122"/>
                        </a:rPr>
                        <a:t>任意级别</a:t>
                      </a:r>
                    </a:p>
                  </a:txBody>
                  <a:tcPr>
                    <a:lnT w="12700" cap="flat" cmpd="sng" algn="ctr">
                      <a:solidFill>
                        <a:schemeClr val="tx1"/>
                      </a:solidFill>
                      <a:prstDash val="solid"/>
                      <a:round/>
                      <a:headEnd type="none" w="med" len="med"/>
                      <a:tailEnd type="none" w="med" len="med"/>
                    </a:lnT>
                  </a:tcPr>
                </a:tc>
                <a:tc>
                  <a:txBody>
                    <a:bodyPr/>
                    <a:lstStyle/>
                    <a:p>
                      <a:pPr algn="ctr"/>
                      <a:r>
                        <a:rPr lang="zh-CN" altLang="en-US" sz="1400" b="1" dirty="0">
                          <a:solidFill>
                            <a:schemeClr val="tx1"/>
                          </a:solidFill>
                          <a:latin typeface="仿宋" panose="02010609060101010101" pitchFamily="49" charset="-122"/>
                          <a:ea typeface="仿宋" panose="02010609060101010101" pitchFamily="49" charset="-122"/>
                        </a:rPr>
                        <a:t>≥</a:t>
                      </a:r>
                      <a:r>
                        <a:rPr lang="en-US" altLang="zh-CN" sz="1400" b="1" dirty="0">
                          <a:solidFill>
                            <a:schemeClr val="tx1"/>
                          </a:solidFill>
                          <a:latin typeface="仿宋" panose="02010609060101010101" pitchFamily="49" charset="-122"/>
                          <a:ea typeface="仿宋" panose="02010609060101010101" pitchFamily="49" charset="-122"/>
                        </a:rPr>
                        <a:t>3</a:t>
                      </a:r>
                      <a:r>
                        <a:rPr lang="zh-CN" altLang="en-US" sz="1400" b="1" dirty="0">
                          <a:solidFill>
                            <a:schemeClr val="tx1"/>
                          </a:solidFill>
                          <a:latin typeface="仿宋" panose="02010609060101010101" pitchFamily="49" charset="-122"/>
                          <a:ea typeface="仿宋" panose="02010609060101010101" pitchFamily="49" charset="-122"/>
                        </a:rPr>
                        <a:t>级</a:t>
                      </a:r>
                      <a:r>
                        <a:rPr lang="en-US" altLang="zh-CN" sz="1400" b="1" dirty="0">
                          <a:solidFill>
                            <a:schemeClr val="tx1"/>
                          </a:solidFill>
                          <a:latin typeface="仿宋" panose="02010609060101010101" pitchFamily="49" charset="-122"/>
                          <a:ea typeface="仿宋" panose="02010609060101010101" pitchFamily="49" charset="-122"/>
                        </a:rPr>
                        <a:t>AE</a:t>
                      </a:r>
                      <a:endParaRPr lang="zh-CN" altLang="en-US" sz="1400" b="1" dirty="0">
                        <a:solidFill>
                          <a:schemeClr val="tx1"/>
                        </a:solidFill>
                        <a:latin typeface="仿宋" panose="02010609060101010101" pitchFamily="49" charset="-122"/>
                        <a:ea typeface="仿宋" panose="02010609060101010101" pitchFamily="49" charset="-122"/>
                      </a:endParaRPr>
                    </a:p>
                  </a:txBody>
                  <a:tcPr>
                    <a:lnT w="12700" cap="flat" cmpd="sng" algn="ctr">
                      <a:solidFill>
                        <a:schemeClr val="tx1"/>
                      </a:solidFill>
                      <a:prstDash val="solid"/>
                      <a:round/>
                      <a:headEnd type="none" w="med" len="med"/>
                      <a:tailEnd type="none" w="med" len="med"/>
                    </a:lnT>
                  </a:tcPr>
                </a:tc>
                <a:tc>
                  <a:txBody>
                    <a:bodyPr/>
                    <a:lstStyle/>
                    <a:p>
                      <a:pPr algn="ctr"/>
                      <a:r>
                        <a:rPr lang="zh-CN" altLang="en-US" sz="1400" b="1" dirty="0">
                          <a:solidFill>
                            <a:schemeClr val="tx1"/>
                          </a:solidFill>
                          <a:latin typeface="仿宋" panose="02010609060101010101" pitchFamily="49" charset="-122"/>
                          <a:ea typeface="仿宋" panose="02010609060101010101" pitchFamily="49" charset="-122"/>
                        </a:rPr>
                        <a:t>任意级别</a:t>
                      </a:r>
                    </a:p>
                  </a:txBody>
                  <a:tcPr>
                    <a:lnT w="12700" cap="flat" cmpd="sng" algn="ctr">
                      <a:solidFill>
                        <a:schemeClr val="tx1"/>
                      </a:solidFill>
                      <a:prstDash val="solid"/>
                      <a:round/>
                      <a:headEnd type="none" w="med" len="med"/>
                      <a:tailEnd type="none" w="med" len="med"/>
                    </a:lnT>
                  </a:tcPr>
                </a:tc>
                <a:tc>
                  <a:txBody>
                    <a:bodyPr/>
                    <a:lstStyle/>
                    <a:p>
                      <a:pPr algn="ctr"/>
                      <a:r>
                        <a:rPr lang="zh-CN" altLang="en-US" sz="1400" b="1" dirty="0">
                          <a:solidFill>
                            <a:schemeClr val="tx1"/>
                          </a:solidFill>
                          <a:latin typeface="仿宋" panose="02010609060101010101" pitchFamily="49" charset="-122"/>
                          <a:ea typeface="仿宋" panose="02010609060101010101" pitchFamily="49" charset="-122"/>
                        </a:rPr>
                        <a:t>≥</a:t>
                      </a:r>
                      <a:r>
                        <a:rPr lang="en-US" altLang="zh-CN" sz="1400" b="1" dirty="0">
                          <a:solidFill>
                            <a:schemeClr val="tx1"/>
                          </a:solidFill>
                          <a:latin typeface="仿宋" panose="02010609060101010101" pitchFamily="49" charset="-122"/>
                          <a:ea typeface="仿宋" panose="02010609060101010101" pitchFamily="49" charset="-122"/>
                        </a:rPr>
                        <a:t>3</a:t>
                      </a:r>
                      <a:r>
                        <a:rPr lang="zh-CN" altLang="en-US" sz="1400" b="1" dirty="0">
                          <a:solidFill>
                            <a:schemeClr val="tx1"/>
                          </a:solidFill>
                          <a:latin typeface="仿宋" panose="02010609060101010101" pitchFamily="49" charset="-122"/>
                          <a:ea typeface="仿宋" panose="02010609060101010101" pitchFamily="49" charset="-122"/>
                        </a:rPr>
                        <a:t>级</a:t>
                      </a:r>
                      <a:r>
                        <a:rPr lang="en-US" altLang="zh-CN" sz="1400" b="1" dirty="0">
                          <a:solidFill>
                            <a:schemeClr val="tx1"/>
                          </a:solidFill>
                          <a:latin typeface="仿宋" panose="02010609060101010101" pitchFamily="49" charset="-122"/>
                          <a:ea typeface="仿宋" panose="02010609060101010101" pitchFamily="49" charset="-122"/>
                        </a:rPr>
                        <a:t>AE</a:t>
                      </a:r>
                      <a:endParaRPr lang="zh-CN" altLang="en-US" sz="1400" b="1" dirty="0">
                        <a:solidFill>
                          <a:schemeClr val="tx1"/>
                        </a:solidFill>
                        <a:latin typeface="仿宋" panose="02010609060101010101" pitchFamily="49" charset="-122"/>
                        <a:ea typeface="仿宋" panose="02010609060101010101" pitchFamily="49" charset="-122"/>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060841554"/>
                  </a:ext>
                </a:extLst>
              </a:tr>
              <a:tr h="324000">
                <a:tc>
                  <a:txBody>
                    <a:bodyPr/>
                    <a:lstStyle/>
                    <a:p>
                      <a:r>
                        <a:rPr lang="zh-CN" altLang="en-US" sz="1400" b="1" dirty="0">
                          <a:solidFill>
                            <a:srgbClr val="FD5F00"/>
                          </a:solidFill>
                          <a:latin typeface="仿宋" panose="02010609060101010101" pitchFamily="49" charset="-122"/>
                          <a:ea typeface="仿宋" panose="02010609060101010101" pitchFamily="49" charset="-122"/>
                        </a:rPr>
                        <a:t>腹泻</a:t>
                      </a:r>
                    </a:p>
                  </a:txBody>
                  <a:tcPr/>
                </a:tc>
                <a:tc>
                  <a:txBody>
                    <a:bodyPr/>
                    <a:lstStyle/>
                    <a:p>
                      <a:pPr algn="ctr"/>
                      <a:r>
                        <a:rPr lang="en-US" altLang="zh-CN" sz="1400" b="1" dirty="0">
                          <a:solidFill>
                            <a:srgbClr val="FD5F00"/>
                          </a:solidFill>
                          <a:latin typeface="微软雅黑" panose="020B0503020204020204" pitchFamily="34" charset="-122"/>
                          <a:ea typeface="微软雅黑" panose="020B0503020204020204" pitchFamily="34" charset="-122"/>
                        </a:rPr>
                        <a:t>8.9</a:t>
                      </a:r>
                      <a:endParaRPr lang="zh-CN" altLang="en-US" sz="1400" b="1" dirty="0">
                        <a:solidFill>
                          <a:srgbClr val="FD5F00"/>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rgbClr val="FD5F00"/>
                          </a:solidFill>
                          <a:latin typeface="微软雅黑" panose="020B0503020204020204" pitchFamily="34" charset="-122"/>
                          <a:ea typeface="微软雅黑" panose="020B0503020204020204" pitchFamily="34" charset="-122"/>
                        </a:rPr>
                        <a:t>0</a:t>
                      </a:r>
                      <a:endParaRPr lang="zh-CN" altLang="en-US" sz="1400" b="1" dirty="0">
                        <a:solidFill>
                          <a:srgbClr val="FD5F00"/>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86.4</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13.4</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50263829"/>
                  </a:ext>
                </a:extLst>
              </a:tr>
              <a:tr h="324000">
                <a:tc>
                  <a:txBody>
                    <a:bodyPr/>
                    <a:lstStyle/>
                    <a:p>
                      <a:r>
                        <a:rPr lang="zh-CN" altLang="en-US" sz="1400" dirty="0">
                          <a:solidFill>
                            <a:schemeClr val="tx1"/>
                          </a:solidFill>
                          <a:latin typeface="仿宋" panose="02010609060101010101" pitchFamily="49" charset="-122"/>
                          <a:ea typeface="仿宋" panose="02010609060101010101" pitchFamily="49" charset="-122"/>
                        </a:rPr>
                        <a:t>食欲减退</a:t>
                      </a: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11.5</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0.4</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26.5</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1.1</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89545067"/>
                  </a:ext>
                </a:extLst>
              </a:tr>
              <a:tr h="324000">
                <a:tc>
                  <a:txBody>
                    <a:bodyPr/>
                    <a:lstStyle/>
                    <a:p>
                      <a:r>
                        <a:rPr lang="zh-CN" altLang="en-US" sz="1400" dirty="0">
                          <a:solidFill>
                            <a:schemeClr val="tx1"/>
                          </a:solidFill>
                          <a:latin typeface="仿宋" panose="02010609060101010101" pitchFamily="49" charset="-122"/>
                          <a:ea typeface="仿宋" panose="02010609060101010101" pitchFamily="49" charset="-122"/>
                        </a:rPr>
                        <a:t>呕吐</a:t>
                      </a: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8.9</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0</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25.9</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0.9</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2839221098"/>
                  </a:ext>
                </a:extLst>
              </a:tr>
              <a:tr h="324000">
                <a:tc>
                  <a:txBody>
                    <a:bodyPr/>
                    <a:lstStyle/>
                    <a:p>
                      <a:r>
                        <a:rPr lang="en-US" altLang="zh-CN" sz="1400" dirty="0">
                          <a:solidFill>
                            <a:schemeClr val="tx1"/>
                          </a:solidFill>
                          <a:latin typeface="仿宋" panose="02010609060101010101" pitchFamily="49" charset="-122"/>
                          <a:ea typeface="仿宋" panose="02010609060101010101" pitchFamily="49" charset="-122"/>
                        </a:rPr>
                        <a:t>ALT</a:t>
                      </a:r>
                      <a:r>
                        <a:rPr lang="zh-CN" altLang="en-US" sz="1400" dirty="0">
                          <a:solidFill>
                            <a:schemeClr val="tx1"/>
                          </a:solidFill>
                          <a:latin typeface="仿宋" panose="02010609060101010101" pitchFamily="49" charset="-122"/>
                          <a:ea typeface="仿宋" panose="02010609060101010101" pitchFamily="49" charset="-122"/>
                        </a:rPr>
                        <a:t>升高</a:t>
                      </a: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19.6</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1.7</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13.4</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4.1</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2667077951"/>
                  </a:ext>
                </a:extLst>
              </a:tr>
              <a:tr h="324000">
                <a:tc>
                  <a:txBody>
                    <a:bodyPr/>
                    <a:lstStyle/>
                    <a:p>
                      <a:r>
                        <a:rPr lang="en-US" altLang="zh-CN" sz="1400" dirty="0">
                          <a:solidFill>
                            <a:schemeClr val="tx1"/>
                          </a:solidFill>
                          <a:latin typeface="仿宋" panose="02010609060101010101" pitchFamily="49" charset="-122"/>
                          <a:ea typeface="仿宋" panose="02010609060101010101" pitchFamily="49" charset="-122"/>
                        </a:rPr>
                        <a:t>AST</a:t>
                      </a:r>
                      <a:r>
                        <a:rPr lang="zh-CN" altLang="en-US" sz="1400" dirty="0">
                          <a:solidFill>
                            <a:schemeClr val="tx1"/>
                          </a:solidFill>
                          <a:latin typeface="仿宋" panose="02010609060101010101" pitchFamily="49" charset="-122"/>
                          <a:ea typeface="仿宋" panose="02010609060101010101" pitchFamily="49" charset="-122"/>
                        </a:rPr>
                        <a:t>升高</a:t>
                      </a: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25.5</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2.6</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12.2</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2.3</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2460093586"/>
                  </a:ext>
                </a:extLst>
              </a:tr>
              <a:tr h="324000">
                <a:tc>
                  <a:txBody>
                    <a:bodyPr/>
                    <a:lstStyle/>
                    <a:p>
                      <a:r>
                        <a:rPr lang="zh-CN" altLang="en-US" sz="1400" b="1" dirty="0">
                          <a:solidFill>
                            <a:schemeClr val="tx1"/>
                          </a:solidFill>
                          <a:latin typeface="仿宋" panose="02010609060101010101" pitchFamily="49" charset="-122"/>
                          <a:ea typeface="仿宋" panose="02010609060101010101" pitchFamily="49" charset="-122"/>
                        </a:rPr>
                        <a:t>血肌酐上升</a:t>
                      </a: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6.8</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0</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11.8</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0.9</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3346022209"/>
                  </a:ext>
                </a:extLst>
              </a:tr>
              <a:tr h="324000">
                <a:tc>
                  <a:txBody>
                    <a:bodyPr/>
                    <a:lstStyle/>
                    <a:p>
                      <a:r>
                        <a:rPr lang="zh-CN" altLang="en-US" sz="1400" b="1" dirty="0">
                          <a:solidFill>
                            <a:schemeClr val="tx1"/>
                          </a:solidFill>
                          <a:latin typeface="仿宋" panose="02010609060101010101" pitchFamily="49" charset="-122"/>
                          <a:ea typeface="仿宋" panose="02010609060101010101" pitchFamily="49" charset="-122"/>
                        </a:rPr>
                        <a:t>静脉血栓栓塞</a:t>
                      </a: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0</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0</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2</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NA</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40861360"/>
                  </a:ext>
                </a:extLst>
              </a:tr>
              <a:tr h="324000">
                <a:tc>
                  <a:txBody>
                    <a:bodyPr/>
                    <a:lstStyle/>
                    <a:p>
                      <a:r>
                        <a:rPr lang="zh-CN" altLang="en-US" sz="1400" dirty="0">
                          <a:solidFill>
                            <a:schemeClr val="tx1"/>
                          </a:solidFill>
                          <a:latin typeface="仿宋" panose="02010609060101010101" pitchFamily="49" charset="-122"/>
                          <a:ea typeface="仿宋" panose="02010609060101010101" pitchFamily="49" charset="-122"/>
                        </a:rPr>
                        <a:t>白细胞下降</a:t>
                      </a: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64.3</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6.4</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28.3</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solidFill>
                            <a:schemeClr val="tx1"/>
                          </a:solidFill>
                          <a:latin typeface="微软雅黑" panose="020B0503020204020204" pitchFamily="34" charset="-122"/>
                          <a:ea typeface="微软雅黑" panose="020B0503020204020204" pitchFamily="34" charset="-122"/>
                        </a:rPr>
                        <a:t>8.8</a:t>
                      </a:r>
                      <a:endParaRPr lang="zh-CN" altLang="en-US" sz="1400"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3775382814"/>
                  </a:ext>
                </a:extLst>
              </a:tr>
              <a:tr h="324000">
                <a:tc>
                  <a:txBody>
                    <a:bodyPr/>
                    <a:lstStyle/>
                    <a:p>
                      <a:r>
                        <a:rPr lang="zh-CN" altLang="en-US" sz="1400" b="1" dirty="0">
                          <a:solidFill>
                            <a:schemeClr val="tx1"/>
                          </a:solidFill>
                          <a:latin typeface="仿宋" panose="02010609060101010101" pitchFamily="49" charset="-122"/>
                          <a:ea typeface="仿宋" panose="02010609060101010101" pitchFamily="49" charset="-122"/>
                        </a:rPr>
                        <a:t>贫血</a:t>
                      </a:r>
                    </a:p>
                  </a:txBody>
                  <a:tcPr>
                    <a:lnB w="12700" cap="flat" cmpd="sng" algn="ctr">
                      <a:solidFill>
                        <a:schemeClr val="tx1"/>
                      </a:solidFill>
                      <a:prstDash val="solid"/>
                      <a:round/>
                      <a:headEnd type="none" w="med" len="med"/>
                      <a:tailEnd type="none" w="med" len="med"/>
                    </a:lnB>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23.4</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lnB w="12700" cap="flat" cmpd="sng" algn="ctr">
                      <a:solidFill>
                        <a:schemeClr val="tx1"/>
                      </a:solidFill>
                      <a:prstDash val="solid"/>
                      <a:round/>
                      <a:headEnd type="none" w="med" len="med"/>
                      <a:tailEnd type="none" w="med" len="med"/>
                    </a:lnB>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4.3</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lnB w="12700" cap="flat" cmpd="sng" algn="ctr">
                      <a:solidFill>
                        <a:schemeClr val="tx1"/>
                      </a:solidFill>
                      <a:prstDash val="solid"/>
                      <a:round/>
                      <a:headEnd type="none" w="med" len="med"/>
                      <a:tailEnd type="none" w="med" len="med"/>
                    </a:lnB>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29.0</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lnB w="12700" cap="flat" cmpd="sng" algn="ctr">
                      <a:solidFill>
                        <a:schemeClr val="tx1"/>
                      </a:solidFill>
                      <a:prstDash val="solid"/>
                      <a:round/>
                      <a:headEnd type="none" w="med" len="med"/>
                      <a:tailEnd type="none" w="med" len="med"/>
                    </a:lnB>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7.2</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6995343"/>
                  </a:ext>
                </a:extLst>
              </a:tr>
            </a:tbl>
          </a:graphicData>
        </a:graphic>
      </p:graphicFrame>
      <p:sp>
        <p:nvSpPr>
          <p:cNvPr id="4" name="矩形 3">
            <a:extLst>
              <a:ext uri="{FF2B5EF4-FFF2-40B4-BE49-F238E27FC236}">
                <a16:creationId xmlns:a16="http://schemas.microsoft.com/office/drawing/2014/main" id="{866C4889-DEC0-ED9F-5122-F0B7951CD494}"/>
              </a:ext>
            </a:extLst>
          </p:cNvPr>
          <p:cNvSpPr/>
          <p:nvPr/>
        </p:nvSpPr>
        <p:spPr>
          <a:xfrm>
            <a:off x="0" y="0"/>
            <a:ext cx="12192000" cy="1037309"/>
          </a:xfrm>
          <a:prstGeom prst="rect">
            <a:avLst/>
          </a:prstGeom>
          <a:gradFill flip="none" rotWithShape="1">
            <a:gsLst>
              <a:gs pos="0">
                <a:srgbClr val="3590AB">
                  <a:shade val="30000"/>
                  <a:satMod val="115000"/>
                </a:srgbClr>
              </a:gs>
              <a:gs pos="50000">
                <a:srgbClr val="3590AB">
                  <a:shade val="67500"/>
                  <a:satMod val="115000"/>
                </a:srgbClr>
              </a:gs>
              <a:gs pos="100000">
                <a:srgbClr val="3590AB">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197170" y="27216"/>
            <a:ext cx="11877809" cy="1059993"/>
          </a:xfrm>
        </p:spPr>
        <p:txBody>
          <a:bodyPr>
            <a:noAutofit/>
          </a:bodyPr>
          <a:lstStyle/>
          <a:p>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安全性优势：恩替司他联合内分泌安全性良好，</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SAE</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发生率及因</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AE</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停药比例均低于阿贝西利</a:t>
            </a:r>
          </a:p>
        </p:txBody>
      </p:sp>
      <p:sp>
        <p:nvSpPr>
          <p:cNvPr id="9" name="矩形 8">
            <a:extLst>
              <a:ext uri="{FF2B5EF4-FFF2-40B4-BE49-F238E27FC236}">
                <a16:creationId xmlns:a16="http://schemas.microsoft.com/office/drawing/2014/main" id="{4D017275-53DB-29D4-CF04-EA56F3396391}"/>
              </a:ext>
            </a:extLst>
          </p:cNvPr>
          <p:cNvSpPr/>
          <p:nvPr/>
        </p:nvSpPr>
        <p:spPr>
          <a:xfrm>
            <a:off x="267960" y="3220224"/>
            <a:ext cx="6806609" cy="366822"/>
          </a:xfrm>
          <a:prstGeom prst="rect">
            <a:avLst/>
          </a:prstGeom>
          <a:noFill/>
          <a:ln w="2222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sp>
        <p:nvSpPr>
          <p:cNvPr id="10" name="矩形 9">
            <a:extLst>
              <a:ext uri="{FF2B5EF4-FFF2-40B4-BE49-F238E27FC236}">
                <a16:creationId xmlns:a16="http://schemas.microsoft.com/office/drawing/2014/main" id="{EDAB9994-D13D-EAB9-836B-79F80BEB6A2B}"/>
              </a:ext>
            </a:extLst>
          </p:cNvPr>
          <p:cNvSpPr/>
          <p:nvPr/>
        </p:nvSpPr>
        <p:spPr>
          <a:xfrm>
            <a:off x="192533" y="6366477"/>
            <a:ext cx="11026641" cy="48750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28600" indent="-228600">
              <a:buFont typeface="+mj-lt"/>
              <a:buAutoNum type="arabicPeriod"/>
            </a:pPr>
            <a:r>
              <a:rPr lang="zh-CN" altLang="en-US" sz="800" dirty="0">
                <a:solidFill>
                  <a:schemeClr val="tx1"/>
                </a:solidFill>
                <a:latin typeface="Arial" panose="020B0604020202020204" pitchFamily="34" charset="0"/>
                <a:ea typeface="微软雅黑" panose="020B0503020204020204" pitchFamily="34" charset="-122"/>
                <a:sym typeface="Arial" panose="020B0604020202020204" pitchFamily="34" charset="0"/>
              </a:rPr>
              <a:t>恩替司他临床试验报告统计（</a:t>
            </a:r>
            <a:r>
              <a:rPr lang="en-US" altLang="zh-CN" sz="800" dirty="0">
                <a:solidFill>
                  <a:schemeClr val="tx1"/>
                </a:solidFill>
                <a:latin typeface="Arial" panose="020B0604020202020204" pitchFamily="34" charset="0"/>
                <a:ea typeface="微软雅黑" panose="020B0503020204020204" pitchFamily="34" charset="-122"/>
                <a:sym typeface="Arial" panose="020B0604020202020204" pitchFamily="34" charset="0"/>
              </a:rPr>
              <a:t>data on file:</a:t>
            </a:r>
            <a:r>
              <a:rPr lang="zh-CN" altLang="en-US" sz="800" dirty="0">
                <a:solidFill>
                  <a:schemeClr val="tx1"/>
                </a:solidFill>
                <a:latin typeface="Arial" panose="020B0604020202020204" pitchFamily="34" charset="0"/>
                <a:ea typeface="微软雅黑" panose="020B0503020204020204" pitchFamily="34" charset="-122"/>
                <a:sym typeface="Arial" panose="020B0604020202020204" pitchFamily="34" charset="0"/>
              </a:rPr>
              <a:t>中国</a:t>
            </a:r>
            <a:r>
              <a:rPr lang="en-US" altLang="zh-CN" sz="800" dirty="0">
                <a:solidFill>
                  <a:schemeClr val="tx1"/>
                </a:solidFill>
                <a:latin typeface="Arial" panose="020B0604020202020204" pitchFamily="34" charset="0"/>
                <a:ea typeface="微软雅黑" panose="020B0503020204020204" pitchFamily="34" charset="-122"/>
                <a:sym typeface="Arial" panose="020B0604020202020204" pitchFamily="34" charset="0"/>
              </a:rPr>
              <a:t>III</a:t>
            </a:r>
            <a:r>
              <a:rPr lang="zh-CN" altLang="en-US" sz="800" dirty="0">
                <a:solidFill>
                  <a:schemeClr val="tx1"/>
                </a:solidFill>
                <a:latin typeface="Arial" panose="020B0604020202020204" pitchFamily="34" charset="0"/>
                <a:ea typeface="微软雅黑" panose="020B0503020204020204" pitchFamily="34" charset="-122"/>
                <a:sym typeface="Arial" panose="020B0604020202020204" pitchFamily="34" charset="0"/>
              </a:rPr>
              <a:t>期研究</a:t>
            </a:r>
            <a:r>
              <a:rPr lang="en-US" altLang="zh-CN" sz="800" dirty="0">
                <a:solidFill>
                  <a:schemeClr val="tx1"/>
                </a:solidFill>
                <a:latin typeface="Arial" panose="020B0604020202020204" pitchFamily="34" charset="0"/>
                <a:ea typeface="微软雅黑" panose="020B0503020204020204" pitchFamily="34" charset="-122"/>
                <a:sym typeface="Arial" panose="020B0604020202020204" pitchFamily="34" charset="0"/>
              </a:rPr>
              <a:t>EOC103A3101</a:t>
            </a:r>
            <a:r>
              <a:rPr lang="zh-CN" altLang="en-US" sz="800" dirty="0">
                <a:solidFill>
                  <a:schemeClr val="tx1"/>
                </a:solidFill>
                <a:latin typeface="Arial" panose="020B0604020202020204" pitchFamily="34" charset="0"/>
                <a:ea typeface="微软雅黑" panose="020B0503020204020204" pitchFamily="34" charset="-122"/>
                <a:sym typeface="Arial" panose="020B0604020202020204" pitchFamily="34" charset="0"/>
              </a:rPr>
              <a:t>临床研究报告）。</a:t>
            </a:r>
          </a:p>
          <a:p>
            <a:pPr marL="228600" indent="-228600">
              <a:buFont typeface="+mj-lt"/>
              <a:buAutoNum type="arabicPeriod"/>
            </a:pPr>
            <a:r>
              <a:rPr lang="en-US" altLang="zh-CN" sz="800" dirty="0">
                <a:solidFill>
                  <a:schemeClr val="tx1"/>
                </a:solidFill>
                <a:latin typeface="Arial" panose="020B0604020202020204" pitchFamily="34" charset="0"/>
                <a:ea typeface="微软雅黑" panose="020B0503020204020204" pitchFamily="34" charset="-122"/>
                <a:sym typeface="Arial" panose="020B0604020202020204" pitchFamily="34" charset="0"/>
              </a:rPr>
              <a:t>MONARCH 2: Sledge et al, J Clin Oncol. 2017;35(25):2875-2884.  </a:t>
            </a:r>
          </a:p>
        </p:txBody>
      </p:sp>
      <p:sp>
        <p:nvSpPr>
          <p:cNvPr id="6" name="文本框 5">
            <a:extLst>
              <a:ext uri="{FF2B5EF4-FFF2-40B4-BE49-F238E27FC236}">
                <a16:creationId xmlns:a16="http://schemas.microsoft.com/office/drawing/2014/main" id="{ED10C663-D5E1-299F-D589-7CF49A3AA024}"/>
              </a:ext>
            </a:extLst>
          </p:cNvPr>
          <p:cNvSpPr txBox="1"/>
          <p:nvPr/>
        </p:nvSpPr>
        <p:spPr>
          <a:xfrm>
            <a:off x="192533" y="6258755"/>
            <a:ext cx="1116085" cy="215444"/>
          </a:xfrm>
          <a:prstGeom prst="rect">
            <a:avLst/>
          </a:prstGeom>
          <a:noFill/>
        </p:spPr>
        <p:txBody>
          <a:bodyPr wrap="square">
            <a:spAutoFit/>
          </a:bodyPr>
          <a:lstStyle/>
          <a:p>
            <a:r>
              <a:rPr lang="en-US" altLang="zh-CN" sz="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 TEAE </a:t>
            </a:r>
            <a:r>
              <a:rPr lang="zh-CN" altLang="en-US" sz="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包括</a:t>
            </a:r>
            <a:r>
              <a:rPr lang="en-US" altLang="zh-CN" sz="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3/4</a:t>
            </a:r>
            <a:r>
              <a:rPr lang="zh-CN" altLang="en-US" sz="800" dirty="0">
                <a:solidFill>
                  <a:schemeClr val="tx1"/>
                </a:solidFill>
                <a:latin typeface="微软雅黑" panose="020B0503020204020204" pitchFamily="34" charset="-122"/>
                <a:ea typeface="微软雅黑" panose="020B0503020204020204" pitchFamily="34" charset="-122"/>
                <a:sym typeface="Arial" panose="020B0604020202020204" pitchFamily="34" charset="0"/>
              </a:rPr>
              <a:t>级</a:t>
            </a:r>
          </a:p>
        </p:txBody>
      </p:sp>
      <p:sp>
        <p:nvSpPr>
          <p:cNvPr id="7" name="Number2">
            <a:extLst>
              <a:ext uri="{FF2B5EF4-FFF2-40B4-BE49-F238E27FC236}">
                <a16:creationId xmlns:a16="http://schemas.microsoft.com/office/drawing/2014/main" id="{EF1D3157-ADC8-0137-64BA-94D2E64659DD}"/>
              </a:ext>
            </a:extLst>
          </p:cNvPr>
          <p:cNvSpPr/>
          <p:nvPr/>
        </p:nvSpPr>
        <p:spPr>
          <a:xfrm>
            <a:off x="7360024" y="1502584"/>
            <a:ext cx="4329952" cy="4670716"/>
          </a:xfrm>
          <a:prstGeom prst="rect">
            <a:avLst/>
          </a:prstGeom>
          <a:solidFill>
            <a:schemeClr val="bg1"/>
          </a:solidFill>
          <a:ln w="22225" cap="rnd">
            <a:solidFill>
              <a:schemeClr val="tx2">
                <a:lumMod val="25000"/>
                <a:lumOff val="75000"/>
              </a:schemeClr>
            </a:solidFill>
            <a:prstDash val="solid"/>
            <a:round/>
            <a:headEnd/>
            <a:tailEnd/>
          </a:ln>
          <a:effectLst>
            <a:outerShdw dist="50800" dir="2700000" algn="ctr" rotWithShape="0">
              <a:schemeClr val="tx2">
                <a:lumMod val="10000"/>
                <a:lumOff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marL="285750" indent="-285750">
              <a:lnSpc>
                <a:spcPct val="150000"/>
              </a:lnSpc>
              <a:buFont typeface="Wingdings" panose="05000000000000000000" pitchFamily="2" charset="2"/>
              <a:buChar char="Ø"/>
            </a:pP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与阿贝西利国际多中心三期研究（均涵盖绝经前后人群）相比，恩替司他方案</a:t>
            </a:r>
            <a:r>
              <a:rPr lang="en-US" altLang="zh-CN"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SAE</a:t>
            </a:r>
            <a:r>
              <a:rPr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发生率及因</a:t>
            </a:r>
            <a:r>
              <a:rPr lang="en-US" altLang="zh-CN"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AE</a:t>
            </a:r>
            <a:r>
              <a:rPr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导致停药比例</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均更低</a:t>
            </a:r>
            <a:r>
              <a:rPr lang="zh-CN" altLang="en-US" sz="1600" b="1" dirty="0">
                <a:solidFill>
                  <a:srgbClr val="D66389"/>
                </a:solidFill>
                <a:latin typeface="Arial" panose="020B0604020202020204" pitchFamily="34" charset="0"/>
                <a:ea typeface="微软雅黑" panose="020B0503020204020204" pitchFamily="34" charset="-122"/>
                <a:sym typeface="Arial" panose="020B0604020202020204" pitchFamily="34" charset="0"/>
              </a:rPr>
              <a:t>。</a:t>
            </a:r>
            <a:endParaRPr lang="en-US" altLang="zh-CN" sz="1600" b="1" dirty="0">
              <a:solidFill>
                <a:srgbClr val="D66389"/>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Ø"/>
            </a:pPr>
            <a:endParaRPr lang="en-US" altLang="zh-CN" sz="1600" b="1" dirty="0">
              <a:solidFill>
                <a:srgbClr val="D66389"/>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Ø"/>
            </a:pPr>
            <a:endParaRPr lang="en-US" altLang="zh-CN" sz="1600" b="1" dirty="0">
              <a:solidFill>
                <a:srgbClr val="D66389"/>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Ø"/>
            </a:pPr>
            <a:endParaRPr lang="en-US" altLang="zh-CN" sz="1600" b="1" dirty="0">
              <a:solidFill>
                <a:srgbClr val="D66389"/>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Ø"/>
            </a:pPr>
            <a:endParaRPr lang="en-US" altLang="zh-CN" sz="1600" b="1" dirty="0">
              <a:solidFill>
                <a:schemeClr val="accent2"/>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Wingdings" panose="05000000000000000000" pitchFamily="2" charset="2"/>
              <a:buChar char="Ø"/>
            </a:pP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恩替司他联合依西美坦的</a:t>
            </a:r>
            <a:r>
              <a:rPr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消化道毒性、转氨酶升高</a:t>
            </a:r>
            <a:r>
              <a:rPr lang="en-US" altLang="zh-CN"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r>
              <a:rPr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a:t>
            </a:r>
            <a:r>
              <a:rPr lang="en-US" altLang="zh-CN"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3</a:t>
            </a:r>
            <a:r>
              <a:rPr lang="zh-CN" altLang="en-US" sz="1600" b="1" dirty="0">
                <a:solidFill>
                  <a:schemeClr val="tx1"/>
                </a:solidFill>
                <a:latin typeface="Arial" panose="020B0604020202020204" pitchFamily="34" charset="0"/>
                <a:ea typeface="微软雅黑" panose="020B0503020204020204" pitchFamily="34" charset="-122"/>
                <a:sym typeface="Arial" panose="020B0604020202020204" pitchFamily="34" charset="0"/>
              </a:rPr>
              <a:t>级）、血肌酐升高及静脉血栓栓塞的发生率也</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均低于</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阿贝西利联合氟维司群方案。</a:t>
            </a:r>
          </a:p>
        </p:txBody>
      </p:sp>
      <p:graphicFrame>
        <p:nvGraphicFramePr>
          <p:cNvPr id="11" name="表格 10">
            <a:extLst>
              <a:ext uri="{FF2B5EF4-FFF2-40B4-BE49-F238E27FC236}">
                <a16:creationId xmlns:a16="http://schemas.microsoft.com/office/drawing/2014/main" id="{D8C71B3A-EF96-F726-4176-5A05B8E38D87}"/>
              </a:ext>
            </a:extLst>
          </p:cNvPr>
          <p:cNvGraphicFramePr>
            <a:graphicFrameLocks noGrp="1"/>
          </p:cNvGraphicFramePr>
          <p:nvPr>
            <p:extLst>
              <p:ext uri="{D42A27DB-BD31-4B8C-83A1-F6EECF244321}">
                <p14:modId xmlns:p14="http://schemas.microsoft.com/office/powerpoint/2010/main" val="2810035426"/>
              </p:ext>
            </p:extLst>
          </p:nvPr>
        </p:nvGraphicFramePr>
        <p:xfrm>
          <a:off x="212779" y="1318210"/>
          <a:ext cx="6847107" cy="1336116"/>
        </p:xfrm>
        <a:graphic>
          <a:graphicData uri="http://schemas.openxmlformats.org/drawingml/2006/table">
            <a:tbl>
              <a:tblPr firstRow="1" bandRow="1">
                <a:tableStyleId>{2D5ABB26-0587-4C30-8999-92F81FD0307C}</a:tableStyleId>
              </a:tblPr>
              <a:tblGrid>
                <a:gridCol w="2282369">
                  <a:extLst>
                    <a:ext uri="{9D8B030D-6E8A-4147-A177-3AD203B41FA5}">
                      <a16:colId xmlns:a16="http://schemas.microsoft.com/office/drawing/2014/main" val="2812381689"/>
                    </a:ext>
                  </a:extLst>
                </a:gridCol>
                <a:gridCol w="2282369">
                  <a:extLst>
                    <a:ext uri="{9D8B030D-6E8A-4147-A177-3AD203B41FA5}">
                      <a16:colId xmlns:a16="http://schemas.microsoft.com/office/drawing/2014/main" val="1332898381"/>
                    </a:ext>
                  </a:extLst>
                </a:gridCol>
                <a:gridCol w="2282369">
                  <a:extLst>
                    <a:ext uri="{9D8B030D-6E8A-4147-A177-3AD203B41FA5}">
                      <a16:colId xmlns:a16="http://schemas.microsoft.com/office/drawing/2014/main" val="500319"/>
                    </a:ext>
                  </a:extLst>
                </a:gridCol>
              </a:tblGrid>
              <a:tr h="334029">
                <a:tc>
                  <a:txBody>
                    <a:bodyPr/>
                    <a:lstStyle/>
                    <a:p>
                      <a:endParaRPr lang="zh-CN" altLang="en-US" sz="1200" dirty="0">
                        <a:latin typeface="微软雅黑" panose="020B0503020204020204" pitchFamily="34" charset="-122"/>
                        <a:ea typeface="微软雅黑" panose="020B0503020204020204" pitchFamily="34" charset="-122"/>
                      </a:endParaRPr>
                    </a:p>
                  </a:txBody>
                  <a:tcPr>
                    <a:solidFill>
                      <a:schemeClr val="accent1"/>
                    </a:solidFill>
                  </a:tcPr>
                </a:tc>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恩替司他</a:t>
                      </a:r>
                      <a:r>
                        <a:rPr lang="en-US" altLang="zh-CN" sz="1400" b="1" baseline="30000" dirty="0">
                          <a:solidFill>
                            <a:schemeClr val="bg1"/>
                          </a:solidFill>
                          <a:latin typeface="微软雅黑" panose="020B0503020204020204" pitchFamily="34" charset="-122"/>
                          <a:ea typeface="微软雅黑" panose="020B0503020204020204" pitchFamily="34" charset="-122"/>
                        </a:rPr>
                        <a:t>1</a:t>
                      </a:r>
                      <a:endParaRPr lang="zh-CN" altLang="en-US" sz="1400" b="1" baseline="30000" dirty="0">
                        <a:solidFill>
                          <a:schemeClr val="bg1"/>
                        </a:solidFill>
                        <a:latin typeface="微软雅黑" panose="020B0503020204020204" pitchFamily="34" charset="-122"/>
                        <a:ea typeface="微软雅黑" panose="020B0503020204020204" pitchFamily="34" charset="-122"/>
                      </a:endParaRPr>
                    </a:p>
                  </a:txBody>
                  <a:tcPr>
                    <a:solidFill>
                      <a:schemeClr val="accent1"/>
                    </a:solidFill>
                  </a:tcPr>
                </a:tc>
                <a:tc>
                  <a:txBody>
                    <a:bodyPr/>
                    <a:lstStyle/>
                    <a:p>
                      <a:pPr algn="ctr"/>
                      <a:r>
                        <a:rPr lang="zh-CN" altLang="en-US" sz="1400" b="1" dirty="0">
                          <a:solidFill>
                            <a:schemeClr val="bg1"/>
                          </a:solidFill>
                          <a:latin typeface="微软雅黑" panose="020B0503020204020204" pitchFamily="34" charset="-122"/>
                          <a:ea typeface="微软雅黑" panose="020B0503020204020204" pitchFamily="34" charset="-122"/>
                        </a:rPr>
                        <a:t>阿贝西利</a:t>
                      </a:r>
                      <a:r>
                        <a:rPr lang="en-US" altLang="zh-CN" sz="1400" b="1" baseline="30000" dirty="0">
                          <a:solidFill>
                            <a:schemeClr val="bg1"/>
                          </a:solidFill>
                          <a:latin typeface="微软雅黑" panose="020B0503020204020204" pitchFamily="34" charset="-122"/>
                          <a:ea typeface="微软雅黑" panose="020B0503020204020204" pitchFamily="34" charset="-122"/>
                        </a:rPr>
                        <a:t>2</a:t>
                      </a:r>
                      <a:endParaRPr lang="zh-CN" altLang="en-US" sz="1400" b="1" baseline="30000" dirty="0">
                        <a:solidFill>
                          <a:schemeClr val="bg1"/>
                        </a:solidFill>
                        <a:latin typeface="微软雅黑" panose="020B0503020204020204" pitchFamily="34" charset="-122"/>
                        <a:ea typeface="微软雅黑" panose="020B0503020204020204" pitchFamily="34" charset="-122"/>
                      </a:endParaRPr>
                    </a:p>
                  </a:txBody>
                  <a:tcPr>
                    <a:solidFill>
                      <a:schemeClr val="accent1"/>
                    </a:solidFill>
                  </a:tcPr>
                </a:tc>
                <a:extLst>
                  <a:ext uri="{0D108BD9-81ED-4DB2-BD59-A6C34878D82A}">
                    <a16:rowId xmlns:a16="http://schemas.microsoft.com/office/drawing/2014/main" val="870106535"/>
                  </a:ext>
                </a:extLst>
              </a:tr>
              <a:tr h="334029">
                <a:tc>
                  <a:txBody>
                    <a:bodyPr/>
                    <a:lstStyle/>
                    <a:p>
                      <a:r>
                        <a:rPr lang="en-US" altLang="zh-CN" sz="1400" b="1" dirty="0">
                          <a:solidFill>
                            <a:srgbClr val="FD5F00"/>
                          </a:solidFill>
                          <a:latin typeface="微软雅黑" panose="020B0503020204020204" pitchFamily="34" charset="-122"/>
                          <a:ea typeface="微软雅黑" panose="020B0503020204020204" pitchFamily="34" charset="-122"/>
                        </a:rPr>
                        <a:t>SAE</a:t>
                      </a:r>
                      <a:r>
                        <a:rPr lang="zh-CN" altLang="en-US" sz="1400" b="1" dirty="0">
                          <a:solidFill>
                            <a:srgbClr val="FD5F00"/>
                          </a:solidFill>
                          <a:latin typeface="微软雅黑" panose="020B0503020204020204" pitchFamily="34" charset="-122"/>
                          <a:ea typeface="微软雅黑" panose="020B0503020204020204" pitchFamily="34" charset="-122"/>
                        </a:rPr>
                        <a:t>发生率</a:t>
                      </a:r>
                    </a:p>
                  </a:txBody>
                  <a:tcPr/>
                </a:tc>
                <a:tc>
                  <a:txBody>
                    <a:bodyPr/>
                    <a:lstStyle/>
                    <a:p>
                      <a:pPr algn="ctr"/>
                      <a:r>
                        <a:rPr lang="en-US" altLang="zh-CN" sz="1400" b="1" dirty="0">
                          <a:solidFill>
                            <a:srgbClr val="FD5F00"/>
                          </a:solidFill>
                          <a:latin typeface="微软雅黑" panose="020B0503020204020204" pitchFamily="34" charset="-122"/>
                          <a:ea typeface="微软雅黑" panose="020B0503020204020204" pitchFamily="34" charset="-122"/>
                        </a:rPr>
                        <a:t>11.9%</a:t>
                      </a:r>
                      <a:endParaRPr lang="zh-CN" altLang="en-US" sz="1400" b="1" dirty="0">
                        <a:solidFill>
                          <a:srgbClr val="FD5F00"/>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22.4%</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3391161553"/>
                  </a:ext>
                </a:extLst>
              </a:tr>
              <a:tr h="334029">
                <a:tc>
                  <a:txBody>
                    <a:bodyPr/>
                    <a:lstStyle/>
                    <a:p>
                      <a:r>
                        <a:rPr lang="en-US" altLang="zh-CN" sz="1400" b="1" dirty="0">
                          <a:solidFill>
                            <a:srgbClr val="FD5F00"/>
                          </a:solidFill>
                          <a:latin typeface="微软雅黑" panose="020B0503020204020204" pitchFamily="34" charset="-122"/>
                          <a:ea typeface="微软雅黑" panose="020B0503020204020204" pitchFamily="34" charset="-122"/>
                        </a:rPr>
                        <a:t>AE</a:t>
                      </a:r>
                      <a:r>
                        <a:rPr lang="zh-CN" altLang="en-US" sz="1400" b="1" dirty="0">
                          <a:solidFill>
                            <a:srgbClr val="FD5F00"/>
                          </a:solidFill>
                          <a:latin typeface="微软雅黑" panose="020B0503020204020204" pitchFamily="34" charset="-122"/>
                          <a:ea typeface="微软雅黑" panose="020B0503020204020204" pitchFamily="34" charset="-122"/>
                        </a:rPr>
                        <a:t>导致停药比例</a:t>
                      </a:r>
                    </a:p>
                  </a:txBody>
                  <a:tcPr/>
                </a:tc>
                <a:tc>
                  <a:txBody>
                    <a:bodyPr/>
                    <a:lstStyle/>
                    <a:p>
                      <a:pPr algn="ctr"/>
                      <a:r>
                        <a:rPr lang="en-US" altLang="zh-CN" sz="1400" b="1" dirty="0">
                          <a:solidFill>
                            <a:srgbClr val="FD5F00"/>
                          </a:solidFill>
                          <a:latin typeface="微软雅黑" panose="020B0503020204020204" pitchFamily="34" charset="-122"/>
                          <a:ea typeface="微软雅黑" panose="020B0503020204020204" pitchFamily="34" charset="-122"/>
                        </a:rPr>
                        <a:t>14%</a:t>
                      </a:r>
                      <a:endParaRPr lang="zh-CN" altLang="en-US" sz="1400" b="1" dirty="0">
                        <a:solidFill>
                          <a:srgbClr val="FD5F00"/>
                        </a:solidFill>
                        <a:latin typeface="微软雅黑" panose="020B0503020204020204" pitchFamily="34" charset="-122"/>
                        <a:ea typeface="微软雅黑" panose="020B0503020204020204" pitchFamily="34" charset="-122"/>
                      </a:endParaRPr>
                    </a:p>
                  </a:txBody>
                  <a:tcPr/>
                </a:tc>
                <a:tc>
                  <a:txBody>
                    <a:bodyPr/>
                    <a:lstStyle/>
                    <a:p>
                      <a:pPr algn="ctr"/>
                      <a:r>
                        <a:rPr lang="en-US" altLang="zh-CN" sz="1400" b="1" dirty="0">
                          <a:solidFill>
                            <a:schemeClr val="tx1"/>
                          </a:solidFill>
                          <a:latin typeface="微软雅黑" panose="020B0503020204020204" pitchFamily="34" charset="-122"/>
                          <a:ea typeface="微软雅黑" panose="020B0503020204020204" pitchFamily="34" charset="-122"/>
                        </a:rPr>
                        <a:t>15.9%</a:t>
                      </a:r>
                      <a:endParaRPr lang="zh-CN" altLang="en-US" sz="1400" b="1" dirty="0">
                        <a:solidFill>
                          <a:schemeClr val="tx1"/>
                        </a:solidFill>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3366899500"/>
                  </a:ext>
                </a:extLst>
              </a:tr>
              <a:tr h="334029">
                <a:tc>
                  <a:txBody>
                    <a:bodyPr/>
                    <a:lstStyle/>
                    <a:p>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3</a:t>
                      </a:r>
                      <a:r>
                        <a:rPr lang="zh-CN" altLang="en-US" sz="1400" dirty="0">
                          <a:latin typeface="微软雅黑" panose="020B0503020204020204" pitchFamily="34" charset="-122"/>
                          <a:ea typeface="微软雅黑" panose="020B0503020204020204" pitchFamily="34" charset="-122"/>
                        </a:rPr>
                        <a:t>级</a:t>
                      </a:r>
                      <a:r>
                        <a:rPr lang="en-US" altLang="zh-CN" sz="1400" dirty="0">
                          <a:latin typeface="微软雅黑" panose="020B0503020204020204" pitchFamily="34" charset="-122"/>
                          <a:ea typeface="微软雅黑" panose="020B0503020204020204" pitchFamily="34" charset="-122"/>
                        </a:rPr>
                        <a:t>AE</a:t>
                      </a:r>
                      <a:r>
                        <a:rPr lang="zh-CN" altLang="en-US" sz="1400" dirty="0">
                          <a:latin typeface="微软雅黑" panose="020B0503020204020204" pitchFamily="34" charset="-122"/>
                          <a:ea typeface="微软雅黑" panose="020B0503020204020204" pitchFamily="34" charset="-122"/>
                        </a:rPr>
                        <a:t>发生率</a:t>
                      </a:r>
                      <a:r>
                        <a:rPr lang="en-US" altLang="zh-CN" sz="1400" dirty="0">
                          <a:latin typeface="微软雅黑" panose="020B0503020204020204" pitchFamily="34" charset="-122"/>
                          <a:ea typeface="微软雅黑" panose="020B0503020204020204" pitchFamily="34" charset="-122"/>
                        </a:rPr>
                        <a:t>*</a:t>
                      </a:r>
                      <a:endParaRPr lang="zh-CN" altLang="en-US" sz="1400" dirty="0">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latin typeface="微软雅黑" panose="020B0503020204020204" pitchFamily="34" charset="-122"/>
                          <a:ea typeface="微软雅黑" panose="020B0503020204020204" pitchFamily="34" charset="-122"/>
                        </a:rPr>
                        <a:t>62.1%</a:t>
                      </a:r>
                      <a:endParaRPr lang="zh-CN" altLang="en-US" sz="1400" dirty="0">
                        <a:latin typeface="微软雅黑" panose="020B0503020204020204" pitchFamily="34" charset="-122"/>
                        <a:ea typeface="微软雅黑" panose="020B0503020204020204" pitchFamily="34" charset="-122"/>
                      </a:endParaRPr>
                    </a:p>
                  </a:txBody>
                  <a:tcPr/>
                </a:tc>
                <a:tc>
                  <a:txBody>
                    <a:bodyPr/>
                    <a:lstStyle/>
                    <a:p>
                      <a:pPr algn="ctr"/>
                      <a:r>
                        <a:rPr lang="en-US" altLang="zh-CN" sz="1400" dirty="0">
                          <a:latin typeface="微软雅黑" panose="020B0503020204020204" pitchFamily="34" charset="-122"/>
                          <a:ea typeface="微软雅黑" panose="020B0503020204020204" pitchFamily="34" charset="-122"/>
                        </a:rPr>
                        <a:t>60.5%</a:t>
                      </a:r>
                      <a:endParaRPr lang="zh-CN" altLang="en-US" sz="14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4183663421"/>
                  </a:ext>
                </a:extLst>
              </a:tr>
            </a:tbl>
          </a:graphicData>
        </a:graphic>
      </p:graphicFrame>
      <p:sp>
        <p:nvSpPr>
          <p:cNvPr id="3" name="矩形 2">
            <a:extLst>
              <a:ext uri="{FF2B5EF4-FFF2-40B4-BE49-F238E27FC236}">
                <a16:creationId xmlns:a16="http://schemas.microsoft.com/office/drawing/2014/main" id="{968687B2-32F3-1FC9-3B80-9AA2A6A39D80}"/>
              </a:ext>
            </a:extLst>
          </p:cNvPr>
          <p:cNvSpPr/>
          <p:nvPr/>
        </p:nvSpPr>
        <p:spPr>
          <a:xfrm>
            <a:off x="227463" y="1681511"/>
            <a:ext cx="6847106" cy="641800"/>
          </a:xfrm>
          <a:prstGeom prst="rect">
            <a:avLst/>
          </a:prstGeom>
          <a:noFill/>
          <a:ln w="2222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latin typeface="Arial" panose="020B0604020202020204" pitchFamily="34" charset="0"/>
              <a:ea typeface="微软雅黑" panose="020B0503020204020204" pitchFamily="34" charset="-122"/>
              <a:sym typeface="Arial" panose="020B0604020202020204" pitchFamily="34" charset="0"/>
            </a:endParaRPr>
          </a:p>
        </p:txBody>
      </p:sp>
      <p:cxnSp>
        <p:nvCxnSpPr>
          <p:cNvPr id="8" name="直接连接符 7">
            <a:extLst>
              <a:ext uri="{FF2B5EF4-FFF2-40B4-BE49-F238E27FC236}">
                <a16:creationId xmlns:a16="http://schemas.microsoft.com/office/drawing/2014/main" id="{B1858221-8012-1C0B-8FF2-A057DCB63AEB}"/>
              </a:ext>
            </a:extLst>
          </p:cNvPr>
          <p:cNvCxnSpPr>
            <a:cxnSpLocks/>
          </p:cNvCxnSpPr>
          <p:nvPr/>
        </p:nvCxnSpPr>
        <p:spPr>
          <a:xfrm>
            <a:off x="4286707" y="2901300"/>
            <a:ext cx="0" cy="3272000"/>
          </a:xfrm>
          <a:prstGeom prst="line">
            <a:avLst/>
          </a:prstGeom>
          <a:ln w="9525" cap="flat" cmpd="sng" algn="ctr">
            <a:solidFill>
              <a:schemeClr val="tx1">
                <a:lumMod val="50000"/>
                <a:lumOff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 name="直接连接符 14">
            <a:extLst>
              <a:ext uri="{FF2B5EF4-FFF2-40B4-BE49-F238E27FC236}">
                <a16:creationId xmlns:a16="http://schemas.microsoft.com/office/drawing/2014/main" id="{934E75A5-E79E-CB35-553E-C043D3458E7D}"/>
              </a:ext>
            </a:extLst>
          </p:cNvPr>
          <p:cNvCxnSpPr>
            <a:cxnSpLocks/>
          </p:cNvCxnSpPr>
          <p:nvPr/>
        </p:nvCxnSpPr>
        <p:spPr>
          <a:xfrm>
            <a:off x="4643932" y="1733090"/>
            <a:ext cx="0" cy="624869"/>
          </a:xfrm>
          <a:prstGeom prst="line">
            <a:avLst/>
          </a:prstGeom>
          <a:ln w="9525" cap="flat" cmpd="sng" algn="ctr">
            <a:solidFill>
              <a:schemeClr val="tx1">
                <a:lumMod val="50000"/>
                <a:lumOff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 name="直接连接符 12">
            <a:extLst>
              <a:ext uri="{FF2B5EF4-FFF2-40B4-BE49-F238E27FC236}">
                <a16:creationId xmlns:a16="http://schemas.microsoft.com/office/drawing/2014/main" id="{5C2AA691-7307-7AFA-7000-6C1E47E58572}"/>
              </a:ext>
            </a:extLst>
          </p:cNvPr>
          <p:cNvCxnSpPr/>
          <p:nvPr/>
        </p:nvCxnSpPr>
        <p:spPr>
          <a:xfrm>
            <a:off x="7360024" y="3804982"/>
            <a:ext cx="4329952" cy="0"/>
          </a:xfrm>
          <a:prstGeom prst="line">
            <a:avLst/>
          </a:prstGeom>
          <a:ln w="3175">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1181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圆角 1">
            <a:extLst>
              <a:ext uri="{FF2B5EF4-FFF2-40B4-BE49-F238E27FC236}">
                <a16:creationId xmlns:a16="http://schemas.microsoft.com/office/drawing/2014/main" id="{FDF0215C-0F3E-443C-D1ED-F667782913BD}"/>
              </a:ext>
            </a:extLst>
          </p:cNvPr>
          <p:cNvSpPr/>
          <p:nvPr/>
        </p:nvSpPr>
        <p:spPr>
          <a:xfrm>
            <a:off x="105376" y="5659552"/>
            <a:ext cx="11915609" cy="67131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49" name="表格 48">
            <a:extLst>
              <a:ext uri="{FF2B5EF4-FFF2-40B4-BE49-F238E27FC236}">
                <a16:creationId xmlns:a16="http://schemas.microsoft.com/office/drawing/2014/main" id="{7EEC32AB-2756-48BA-2EAB-B1C9BEF8414E}"/>
              </a:ext>
            </a:extLst>
          </p:cNvPr>
          <p:cNvGraphicFramePr>
            <a:graphicFrameLocks noGrp="1"/>
          </p:cNvGraphicFramePr>
          <p:nvPr>
            <p:extLst>
              <p:ext uri="{D42A27DB-BD31-4B8C-83A1-F6EECF244321}">
                <p14:modId xmlns:p14="http://schemas.microsoft.com/office/powerpoint/2010/main" val="2322993016"/>
              </p:ext>
            </p:extLst>
          </p:nvPr>
        </p:nvGraphicFramePr>
        <p:xfrm>
          <a:off x="105377" y="3622996"/>
          <a:ext cx="5508001" cy="548640"/>
        </p:xfrm>
        <a:graphic>
          <a:graphicData uri="http://schemas.openxmlformats.org/drawingml/2006/table">
            <a:tbl>
              <a:tblPr firstRow="1" bandRow="1">
                <a:tableStyleId>{2D5ABB26-0587-4C30-8999-92F81FD0307C}</a:tableStyleId>
              </a:tblPr>
              <a:tblGrid>
                <a:gridCol w="656661">
                  <a:extLst>
                    <a:ext uri="{9D8B030D-6E8A-4147-A177-3AD203B41FA5}">
                      <a16:colId xmlns:a16="http://schemas.microsoft.com/office/drawing/2014/main" val="3331833763"/>
                    </a:ext>
                  </a:extLst>
                </a:gridCol>
                <a:gridCol w="373180">
                  <a:extLst>
                    <a:ext uri="{9D8B030D-6E8A-4147-A177-3AD203B41FA5}">
                      <a16:colId xmlns:a16="http://schemas.microsoft.com/office/drawing/2014/main" val="1816907468"/>
                    </a:ext>
                  </a:extLst>
                </a:gridCol>
                <a:gridCol w="373180">
                  <a:extLst>
                    <a:ext uri="{9D8B030D-6E8A-4147-A177-3AD203B41FA5}">
                      <a16:colId xmlns:a16="http://schemas.microsoft.com/office/drawing/2014/main" val="471274617"/>
                    </a:ext>
                  </a:extLst>
                </a:gridCol>
                <a:gridCol w="373180">
                  <a:extLst>
                    <a:ext uri="{9D8B030D-6E8A-4147-A177-3AD203B41FA5}">
                      <a16:colId xmlns:a16="http://schemas.microsoft.com/office/drawing/2014/main" val="1699873635"/>
                    </a:ext>
                  </a:extLst>
                </a:gridCol>
                <a:gridCol w="373180">
                  <a:extLst>
                    <a:ext uri="{9D8B030D-6E8A-4147-A177-3AD203B41FA5}">
                      <a16:colId xmlns:a16="http://schemas.microsoft.com/office/drawing/2014/main" val="3375682248"/>
                    </a:ext>
                  </a:extLst>
                </a:gridCol>
                <a:gridCol w="373180">
                  <a:extLst>
                    <a:ext uri="{9D8B030D-6E8A-4147-A177-3AD203B41FA5}">
                      <a16:colId xmlns:a16="http://schemas.microsoft.com/office/drawing/2014/main" val="3580395717"/>
                    </a:ext>
                  </a:extLst>
                </a:gridCol>
                <a:gridCol w="373180">
                  <a:extLst>
                    <a:ext uri="{9D8B030D-6E8A-4147-A177-3AD203B41FA5}">
                      <a16:colId xmlns:a16="http://schemas.microsoft.com/office/drawing/2014/main" val="1534978403"/>
                    </a:ext>
                  </a:extLst>
                </a:gridCol>
                <a:gridCol w="373180">
                  <a:extLst>
                    <a:ext uri="{9D8B030D-6E8A-4147-A177-3AD203B41FA5}">
                      <a16:colId xmlns:a16="http://schemas.microsoft.com/office/drawing/2014/main" val="4045515729"/>
                    </a:ext>
                  </a:extLst>
                </a:gridCol>
                <a:gridCol w="373180">
                  <a:extLst>
                    <a:ext uri="{9D8B030D-6E8A-4147-A177-3AD203B41FA5}">
                      <a16:colId xmlns:a16="http://schemas.microsoft.com/office/drawing/2014/main" val="1733695743"/>
                    </a:ext>
                  </a:extLst>
                </a:gridCol>
                <a:gridCol w="373180">
                  <a:extLst>
                    <a:ext uri="{9D8B030D-6E8A-4147-A177-3AD203B41FA5}">
                      <a16:colId xmlns:a16="http://schemas.microsoft.com/office/drawing/2014/main" val="818048430"/>
                    </a:ext>
                  </a:extLst>
                </a:gridCol>
                <a:gridCol w="373180">
                  <a:extLst>
                    <a:ext uri="{9D8B030D-6E8A-4147-A177-3AD203B41FA5}">
                      <a16:colId xmlns:a16="http://schemas.microsoft.com/office/drawing/2014/main" val="2937806763"/>
                    </a:ext>
                  </a:extLst>
                </a:gridCol>
                <a:gridCol w="373180">
                  <a:extLst>
                    <a:ext uri="{9D8B030D-6E8A-4147-A177-3AD203B41FA5}">
                      <a16:colId xmlns:a16="http://schemas.microsoft.com/office/drawing/2014/main" val="1724581994"/>
                    </a:ext>
                  </a:extLst>
                </a:gridCol>
                <a:gridCol w="373180">
                  <a:extLst>
                    <a:ext uri="{9D8B030D-6E8A-4147-A177-3AD203B41FA5}">
                      <a16:colId xmlns:a16="http://schemas.microsoft.com/office/drawing/2014/main" val="40247060"/>
                    </a:ext>
                  </a:extLst>
                </a:gridCol>
                <a:gridCol w="373180">
                  <a:extLst>
                    <a:ext uri="{9D8B030D-6E8A-4147-A177-3AD203B41FA5}">
                      <a16:colId xmlns:a16="http://schemas.microsoft.com/office/drawing/2014/main" val="1819404650"/>
                    </a:ext>
                  </a:extLst>
                </a:gridCol>
              </a:tblGrid>
              <a:tr h="180000">
                <a:tc>
                  <a:txBody>
                    <a:bodyPr/>
                    <a:lstStyle/>
                    <a:p>
                      <a:r>
                        <a:rPr lang="zh-CN" altLang="en-US" sz="600" dirty="0">
                          <a:latin typeface="微软雅黑" panose="020B0503020204020204" pitchFamily="34" charset="-122"/>
                          <a:ea typeface="微软雅黑" panose="020B0503020204020204" pitchFamily="34" charset="-122"/>
                        </a:rPr>
                        <a:t>人数  </a:t>
                      </a:r>
                      <a:r>
                        <a:rPr lang="en-US" altLang="zh-CN" sz="600" dirty="0">
                          <a:latin typeface="微软雅黑" panose="020B0503020204020204" pitchFamily="34" charset="-122"/>
                          <a:ea typeface="微软雅黑" panose="020B0503020204020204" pitchFamily="34" charset="-122"/>
                        </a:rPr>
                        <a:t>n</a:t>
                      </a:r>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92663130"/>
                  </a:ext>
                </a:extLst>
              </a:tr>
              <a:tr h="180000">
                <a:tc>
                  <a:txBody>
                    <a:bodyPr/>
                    <a:lstStyle/>
                    <a:p>
                      <a:r>
                        <a:rPr lang="zh-CN" altLang="en-US" sz="600" dirty="0">
                          <a:latin typeface="微软雅黑" panose="020B0503020204020204" pitchFamily="34" charset="-122"/>
                          <a:ea typeface="微软雅黑" panose="020B0503020204020204" pitchFamily="34" charset="-122"/>
                        </a:rPr>
                        <a:t>安慰剂</a:t>
                      </a:r>
                    </a:p>
                  </a:txBody>
                  <a:tcPr/>
                </a:tc>
                <a:tc>
                  <a:txBody>
                    <a:bodyPr/>
                    <a:lstStyle/>
                    <a:p>
                      <a:r>
                        <a:rPr lang="en-US" altLang="zh-CN" sz="600" dirty="0">
                          <a:latin typeface="微软雅黑" panose="020B0503020204020204" pitchFamily="34" charset="-122"/>
                          <a:ea typeface="微软雅黑" panose="020B0503020204020204" pitchFamily="34" charset="-122"/>
                        </a:rPr>
                        <a:t>119</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65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50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16</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799868454"/>
                  </a:ext>
                </a:extLst>
              </a:tr>
              <a:tr h="180000">
                <a:tc>
                  <a:txBody>
                    <a:bodyPr/>
                    <a:lstStyle/>
                    <a:p>
                      <a:r>
                        <a:rPr lang="zh-CN" altLang="en-US" sz="600" dirty="0">
                          <a:latin typeface="微软雅黑" panose="020B0503020204020204" pitchFamily="34" charset="-122"/>
                          <a:ea typeface="微软雅黑" panose="020B0503020204020204" pitchFamily="34" charset="-122"/>
                        </a:rPr>
                        <a:t>恩替司他</a:t>
                      </a:r>
                    </a:p>
                  </a:txBody>
                  <a:tcPr/>
                </a:tc>
                <a:tc>
                  <a:txBody>
                    <a:bodyPr/>
                    <a:lstStyle/>
                    <a:p>
                      <a:r>
                        <a:rPr lang="en-US" altLang="zh-CN" sz="600" dirty="0">
                          <a:latin typeface="微软雅黑" panose="020B0503020204020204" pitchFamily="34" charset="-122"/>
                          <a:ea typeface="微软雅黑" panose="020B0503020204020204" pitchFamily="34" charset="-122"/>
                        </a:rPr>
                        <a:t>235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160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111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90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76</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64</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50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40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26</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8</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28718538"/>
                  </a:ext>
                </a:extLst>
              </a:tr>
            </a:tbl>
          </a:graphicData>
        </a:graphic>
      </p:graphicFrame>
      <p:pic>
        <p:nvPicPr>
          <p:cNvPr id="53" name="图片 52">
            <a:extLst>
              <a:ext uri="{FF2B5EF4-FFF2-40B4-BE49-F238E27FC236}">
                <a16:creationId xmlns:a16="http://schemas.microsoft.com/office/drawing/2014/main" id="{C3BDC86B-DE95-579E-517B-6120A30B2A0A}"/>
              </a:ext>
            </a:extLst>
          </p:cNvPr>
          <p:cNvPicPr>
            <a:picLocks noChangeAspect="1"/>
          </p:cNvPicPr>
          <p:nvPr/>
        </p:nvPicPr>
        <p:blipFill rotWithShape="1">
          <a:blip r:embed="rId3">
            <a:extLst>
              <a:ext uri="{28A0092B-C50C-407E-A947-70E740481C1C}">
                <a14:useLocalDpi xmlns:a14="http://schemas.microsoft.com/office/drawing/2010/main" val="0"/>
              </a:ext>
            </a:extLst>
          </a:blip>
          <a:srcRect t="11854" b="26527"/>
          <a:stretch/>
        </p:blipFill>
        <p:spPr>
          <a:xfrm>
            <a:off x="284520" y="1596058"/>
            <a:ext cx="5256315" cy="2156667"/>
          </a:xfrm>
          <a:prstGeom prst="rect">
            <a:avLst/>
          </a:prstGeom>
        </p:spPr>
      </p:pic>
      <p:sp>
        <p:nvSpPr>
          <p:cNvPr id="4" name="矩形 3">
            <a:extLst>
              <a:ext uri="{FF2B5EF4-FFF2-40B4-BE49-F238E27FC236}">
                <a16:creationId xmlns:a16="http://schemas.microsoft.com/office/drawing/2014/main" id="{866C4889-DEC0-ED9F-5122-F0B7951CD494}"/>
              </a:ext>
            </a:extLst>
          </p:cNvPr>
          <p:cNvSpPr/>
          <p:nvPr/>
        </p:nvSpPr>
        <p:spPr>
          <a:xfrm>
            <a:off x="0" y="-1"/>
            <a:ext cx="12192000" cy="868605"/>
          </a:xfrm>
          <a:prstGeom prst="rect">
            <a:avLst/>
          </a:prstGeom>
          <a:gradFill flip="none" rotWithShape="1">
            <a:gsLst>
              <a:gs pos="0">
                <a:srgbClr val="3590AC">
                  <a:shade val="30000"/>
                  <a:satMod val="115000"/>
                </a:srgbClr>
              </a:gs>
              <a:gs pos="50000">
                <a:srgbClr val="3590AC">
                  <a:shade val="67500"/>
                  <a:satMod val="115000"/>
                </a:srgbClr>
              </a:gs>
              <a:gs pos="100000">
                <a:srgbClr val="3590AC">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13" name="标题 1">
            <a:extLst>
              <a:ext uri="{FF2B5EF4-FFF2-40B4-BE49-F238E27FC236}">
                <a16:creationId xmlns:a16="http://schemas.microsoft.com/office/drawing/2014/main" id="{58FA9B80-A6BF-0B59-8A66-110FD17DEC00}"/>
              </a:ext>
            </a:extLst>
          </p:cNvPr>
          <p:cNvSpPr>
            <a:spLocks noGrp="1"/>
          </p:cNvSpPr>
          <p:nvPr/>
        </p:nvSpPr>
        <p:spPr>
          <a:xfrm>
            <a:off x="131950" y="89778"/>
            <a:ext cx="12060050" cy="6679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有效性优势：恩替司他可显著延长无进展生存期；总</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OS</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延长</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9.37</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个月</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死亡风险降低</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25%</a:t>
            </a:r>
            <a:endPar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14" name="文本框 8">
            <a:extLst>
              <a:ext uri="{FF2B5EF4-FFF2-40B4-BE49-F238E27FC236}">
                <a16:creationId xmlns:a16="http://schemas.microsoft.com/office/drawing/2014/main" id="{04F323AB-76DB-F413-20E6-062A49F4FA95}"/>
              </a:ext>
            </a:extLst>
          </p:cNvPr>
          <p:cNvSpPr txBox="1"/>
          <p:nvPr/>
        </p:nvSpPr>
        <p:spPr>
          <a:xfrm>
            <a:off x="169915" y="6405364"/>
            <a:ext cx="11637018" cy="461601"/>
          </a:xfrm>
          <a:prstGeom prst="rect">
            <a:avLst/>
          </a:prstGeom>
          <a:noFill/>
        </p:spPr>
        <p:txBody>
          <a:bodyPr wrap="square">
            <a:spAutoFit/>
          </a:bodyPr>
          <a:lstStyle>
            <a:defPPr>
              <a:defRPr lang="zh-CN"/>
            </a:defPPr>
            <a:lvl1pPr marL="228600" indent="-228600" algn="just" eaLnBrk="0">
              <a:buFont typeface="+mj-lt"/>
              <a:buAutoNum type="arabicPeriod"/>
              <a:defRPr sz="800" spc="-1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zh-CN" dirty="0" err="1">
                <a:sym typeface="Arial" panose="020B0604020202020204" pitchFamily="34" charset="0"/>
              </a:rPr>
              <a:t>Binghe</a:t>
            </a:r>
            <a:r>
              <a:rPr lang="en-US" altLang="zh-CN" dirty="0">
                <a:sym typeface="Arial" panose="020B0604020202020204" pitchFamily="34" charset="0"/>
              </a:rPr>
              <a:t> Xu, Qingyuan Zhang</a:t>
            </a:r>
            <a:r>
              <a:rPr lang="zh-CN" altLang="en-US" dirty="0">
                <a:sym typeface="Arial" panose="020B0604020202020204" pitchFamily="34" charset="0"/>
              </a:rPr>
              <a:t>，</a:t>
            </a:r>
            <a:r>
              <a:rPr lang="en-US" altLang="zh-CN" dirty="0">
                <a:sym typeface="Arial" panose="020B0604020202020204" pitchFamily="34" charset="0"/>
              </a:rPr>
              <a:t>etc. </a:t>
            </a:r>
            <a:r>
              <a:rPr lang="en-US" altLang="zh-CN" dirty="0" err="1">
                <a:sym typeface="Arial" panose="020B0604020202020204" pitchFamily="34" charset="0"/>
              </a:rPr>
              <a:t>Entinostat</a:t>
            </a:r>
            <a:r>
              <a:rPr lang="en-US" altLang="zh-CN" dirty="0">
                <a:sym typeface="Arial" panose="020B0604020202020204" pitchFamily="34" charset="0"/>
              </a:rPr>
              <a:t>, a class I selective histone deacetylase inhibitor, plus exemestane for Chinese patients with hormone receptor-positive advanced breast cancer: A multicenter, randomized, </a:t>
            </a:r>
            <a:r>
              <a:rPr lang="en-US" altLang="zh-CN" dirty="0" err="1">
                <a:sym typeface="Arial" panose="020B0604020202020204" pitchFamily="34" charset="0"/>
              </a:rPr>
              <a:t>doubleblind</a:t>
            </a:r>
            <a:r>
              <a:rPr lang="en-US" altLang="zh-CN" dirty="0">
                <a:sym typeface="Arial" panose="020B0604020202020204" pitchFamily="34" charset="0"/>
              </a:rPr>
              <a:t>, placebo-controlled, phase 3 trial. </a:t>
            </a:r>
            <a:r>
              <a:rPr lang="pt-BR" altLang="zh-CN" dirty="0">
                <a:sym typeface="Arial" panose="020B0604020202020204" pitchFamily="34" charset="0"/>
              </a:rPr>
              <a:t>Acta Pharmaceutica Sinica B 2023;13(5):2250e2258.</a:t>
            </a:r>
          </a:p>
          <a:p>
            <a:r>
              <a:rPr lang="en-US" altLang="zh-CN" dirty="0">
                <a:sym typeface="Arial" panose="020B0604020202020204" pitchFamily="34" charset="0"/>
              </a:rPr>
              <a:t>data on file:</a:t>
            </a:r>
            <a:r>
              <a:rPr lang="zh-CN" altLang="en-US" dirty="0">
                <a:sym typeface="Arial" panose="020B0604020202020204" pitchFamily="34" charset="0"/>
              </a:rPr>
              <a:t>中国</a:t>
            </a:r>
            <a:r>
              <a:rPr lang="en-US" altLang="zh-CN" dirty="0">
                <a:sym typeface="Arial" panose="020B0604020202020204" pitchFamily="34" charset="0"/>
              </a:rPr>
              <a:t>III</a:t>
            </a:r>
            <a:r>
              <a:rPr lang="zh-CN" altLang="en-US" dirty="0">
                <a:sym typeface="Arial" panose="020B0604020202020204" pitchFamily="34" charset="0"/>
              </a:rPr>
              <a:t>期研究</a:t>
            </a:r>
            <a:r>
              <a:rPr lang="en-US" altLang="zh-CN" dirty="0">
                <a:sym typeface="Arial" panose="020B0604020202020204" pitchFamily="34" charset="0"/>
              </a:rPr>
              <a:t>EOC103A3101</a:t>
            </a:r>
          </a:p>
        </p:txBody>
      </p:sp>
      <p:sp>
        <p:nvSpPr>
          <p:cNvPr id="5" name="矩形 4">
            <a:extLst>
              <a:ext uri="{FF2B5EF4-FFF2-40B4-BE49-F238E27FC236}">
                <a16:creationId xmlns:a16="http://schemas.microsoft.com/office/drawing/2014/main" id="{E3F5B766-6FFF-E757-F97D-C887CB1FDAEB}"/>
              </a:ext>
            </a:extLst>
          </p:cNvPr>
          <p:cNvSpPr/>
          <p:nvPr/>
        </p:nvSpPr>
        <p:spPr bwMode="auto">
          <a:xfrm>
            <a:off x="105817" y="983655"/>
            <a:ext cx="5596449" cy="3386113"/>
          </a:xfrm>
          <a:prstGeom prst="rect">
            <a:avLst/>
          </a:prstGeom>
          <a:noFill/>
          <a:ln w="9525">
            <a:solidFill>
              <a:srgbClr val="61616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kumimoji="1" lang="zh-CN" altLang="en-US" noProof="1">
              <a:latin typeface="微软雅黑" charset="-122"/>
              <a:ea typeface="微软雅黑" charset="-122"/>
            </a:endParaRPr>
          </a:p>
        </p:txBody>
      </p:sp>
      <p:sp>
        <p:nvSpPr>
          <p:cNvPr id="22" name="文本框 21">
            <a:extLst>
              <a:ext uri="{FF2B5EF4-FFF2-40B4-BE49-F238E27FC236}">
                <a16:creationId xmlns:a16="http://schemas.microsoft.com/office/drawing/2014/main" id="{6C756B7F-68BA-8EBA-DA84-53F2855D1A9B}"/>
              </a:ext>
            </a:extLst>
          </p:cNvPr>
          <p:cNvSpPr txBox="1"/>
          <p:nvPr/>
        </p:nvSpPr>
        <p:spPr>
          <a:xfrm>
            <a:off x="340171" y="4510669"/>
            <a:ext cx="5362095" cy="892552"/>
          </a:xfrm>
          <a:prstGeom prst="rect">
            <a:avLst/>
          </a:prstGeom>
          <a:noFill/>
        </p:spPr>
        <p:txBody>
          <a:bodyPr wrap="square">
            <a:spAutoFit/>
          </a:bodyPr>
          <a:lstStyle/>
          <a:p>
            <a:r>
              <a:rPr lang="zh-CN" altLang="en-US" sz="1400" dirty="0">
                <a:latin typeface="Arial" panose="020B0604020202020204" pitchFamily="34" charset="0"/>
                <a:ea typeface="微软雅黑" panose="020B0503020204020204" pitchFamily="34" charset="-122"/>
                <a:sym typeface="Arial" panose="020B0604020202020204" pitchFamily="34" charset="0"/>
              </a:rPr>
              <a:t>中国</a:t>
            </a:r>
            <a:r>
              <a:rPr lang="en-US" altLang="zh-CN" sz="1400" dirty="0">
                <a:latin typeface="Arial" panose="020B0604020202020204" pitchFamily="34" charset="0"/>
                <a:ea typeface="微软雅黑" panose="020B0503020204020204" pitchFamily="34" charset="-122"/>
                <a:sym typeface="Arial" panose="020B0604020202020204" pitchFamily="34" charset="0"/>
              </a:rPr>
              <a:t>III</a:t>
            </a:r>
            <a:r>
              <a:rPr lang="zh-CN" altLang="en-US" sz="1400" dirty="0">
                <a:latin typeface="Arial" panose="020B0604020202020204" pitchFamily="34" charset="0"/>
                <a:ea typeface="微软雅黑" panose="020B0503020204020204" pitchFamily="34" charset="-122"/>
                <a:sym typeface="Arial" panose="020B0604020202020204" pitchFamily="34" charset="0"/>
              </a:rPr>
              <a:t>期临床试验研究结果表明，恩替司他组的</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中位</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PFS</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为</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6.32</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个月</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安慰剂组的中位</a:t>
            </a:r>
            <a:r>
              <a:rPr lang="en-US" altLang="zh-CN" sz="1400" dirty="0">
                <a:latin typeface="Arial" panose="020B0604020202020204" pitchFamily="34" charset="0"/>
                <a:ea typeface="微软雅黑" panose="020B0503020204020204" pitchFamily="34" charset="-122"/>
                <a:sym typeface="Arial" panose="020B0604020202020204" pitchFamily="34" charset="0"/>
              </a:rPr>
              <a:t>PFS</a:t>
            </a:r>
            <a:r>
              <a:rPr lang="zh-CN" altLang="en-US" sz="1400" dirty="0">
                <a:latin typeface="Arial" panose="020B0604020202020204" pitchFamily="34" charset="0"/>
                <a:ea typeface="微软雅黑" panose="020B0503020204020204" pitchFamily="34" charset="-122"/>
                <a:sym typeface="Arial" panose="020B0604020202020204" pitchFamily="34" charset="0"/>
              </a:rPr>
              <a:t>为</a:t>
            </a:r>
            <a:r>
              <a:rPr lang="en-US" altLang="zh-CN" sz="1400" dirty="0">
                <a:latin typeface="Arial" panose="020B0604020202020204" pitchFamily="34" charset="0"/>
                <a:ea typeface="微软雅黑" panose="020B0503020204020204" pitchFamily="34" charset="-122"/>
                <a:sym typeface="Arial" panose="020B0604020202020204" pitchFamily="34" charset="0"/>
              </a:rPr>
              <a:t>3.72</a:t>
            </a:r>
            <a:r>
              <a:rPr lang="zh-CN" altLang="en-US" sz="1400" dirty="0">
                <a:latin typeface="Arial" panose="020B0604020202020204" pitchFamily="34" charset="0"/>
                <a:ea typeface="微软雅黑" panose="020B0503020204020204" pitchFamily="34" charset="-122"/>
                <a:sym typeface="Arial" panose="020B0604020202020204" pitchFamily="34" charset="0"/>
              </a:rPr>
              <a:t>个月</a:t>
            </a:r>
            <a:r>
              <a:rPr lang="en-US" altLang="zh-CN" sz="1400" dirty="0">
                <a:latin typeface="Arial" panose="020B0604020202020204" pitchFamily="34" charset="0"/>
                <a:ea typeface="微软雅黑" panose="020B0503020204020204" pitchFamily="34" charset="-122"/>
                <a:sym typeface="Arial" panose="020B0604020202020204" pitchFamily="34" charset="0"/>
              </a:rPr>
              <a:t>), </a:t>
            </a:r>
            <a:r>
              <a:rPr lang="zh-CN" altLang="en-US" sz="1400" b="1" dirty="0">
                <a:latin typeface="Arial" panose="020B0604020202020204" pitchFamily="34" charset="0"/>
                <a:ea typeface="微软雅黑" panose="020B0503020204020204" pitchFamily="34" charset="-122"/>
                <a:sym typeface="Arial" panose="020B0604020202020204" pitchFamily="34" charset="0"/>
              </a:rPr>
              <a:t>降低疾病进展或死亡风险</a:t>
            </a:r>
            <a:r>
              <a:rPr lang="en-US" altLang="zh-CN" sz="1400" b="1" dirty="0">
                <a:latin typeface="Arial" panose="020B0604020202020204" pitchFamily="34" charset="0"/>
                <a:ea typeface="微软雅黑" panose="020B0503020204020204" pitchFamily="34" charset="-122"/>
                <a:sym typeface="Arial" panose="020B0604020202020204" pitchFamily="34" charset="0"/>
              </a:rPr>
              <a:t>24% </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风险比</a:t>
            </a:r>
            <a:r>
              <a:rPr lang="en-US" altLang="zh-CN" sz="1400" dirty="0">
                <a:latin typeface="Arial" panose="020B0604020202020204" pitchFamily="34" charset="0"/>
                <a:ea typeface="微软雅黑" panose="020B0503020204020204" pitchFamily="34" charset="-122"/>
                <a:sym typeface="Arial" panose="020B0604020202020204" pitchFamily="34" charset="0"/>
              </a:rPr>
              <a:t>HR(95% CI) 0.76 (0.58, 0.98), p=0.046)</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1</a:t>
            </a:r>
            <a:r>
              <a:rPr lang="zh-CN" altLang="en-US" sz="1600" dirty="0">
                <a:latin typeface="Arial" panose="020B0604020202020204" pitchFamily="34" charset="0"/>
                <a:ea typeface="微软雅黑" panose="020B0503020204020204" pitchFamily="34" charset="-122"/>
                <a:sym typeface="Arial" panose="020B0604020202020204" pitchFamily="34" charset="0"/>
              </a:rPr>
              <a:t>。 </a:t>
            </a:r>
            <a:endParaRPr lang="zh-CN" altLang="en-US" sz="1600" dirty="0"/>
          </a:p>
        </p:txBody>
      </p:sp>
      <p:sp>
        <p:nvSpPr>
          <p:cNvPr id="24" name="文本框 23">
            <a:extLst>
              <a:ext uri="{FF2B5EF4-FFF2-40B4-BE49-F238E27FC236}">
                <a16:creationId xmlns:a16="http://schemas.microsoft.com/office/drawing/2014/main" id="{66FC0932-9B9C-FC5D-CBB7-06940629E50E}"/>
              </a:ext>
            </a:extLst>
          </p:cNvPr>
          <p:cNvSpPr txBox="1"/>
          <p:nvPr/>
        </p:nvSpPr>
        <p:spPr>
          <a:xfrm>
            <a:off x="6072384" y="4493025"/>
            <a:ext cx="5834958" cy="1015663"/>
          </a:xfrm>
          <a:prstGeom prst="rect">
            <a:avLst/>
          </a:prstGeom>
          <a:noFill/>
        </p:spPr>
        <p:txBody>
          <a:bodyPr wrap="square">
            <a:spAutoFit/>
          </a:bodyPr>
          <a:lstStyle/>
          <a:p>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恩替司他组和安慰剂组</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中位</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OS</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分别为</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38.55</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个月</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 </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vs 29.18</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个月。基于全分析集（</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FAS</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）分析显示，校正了进展后其他抗肿瘤治疗对</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OS</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的影响之后，恩替司他组与安慰剂组</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OS</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校正</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HR</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为</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0.75 (95% CI</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0.56, 0.99)</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 </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p=0.047</a:t>
            </a:r>
            <a:r>
              <a:rPr lang="en-US" altLang="zh-CN" sz="1400" baseline="30000" dirty="0">
                <a:solidFill>
                  <a:schemeClr val="tx1"/>
                </a:solidFill>
                <a:latin typeface="Arial" panose="020B0604020202020204" pitchFamily="34" charset="0"/>
                <a:ea typeface="微软雅黑" panose="020B0503020204020204" pitchFamily="34" charset="-122"/>
                <a:sym typeface="Arial" panose="020B0604020202020204" pitchFamily="34" charset="0"/>
              </a:rPr>
              <a:t>2</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sp>
        <p:nvSpPr>
          <p:cNvPr id="27" name="矩形 26">
            <a:extLst>
              <a:ext uri="{FF2B5EF4-FFF2-40B4-BE49-F238E27FC236}">
                <a16:creationId xmlns:a16="http://schemas.microsoft.com/office/drawing/2014/main" id="{8C44EAE0-C7C8-56F7-5FCF-C4DE4289B2F7}"/>
              </a:ext>
            </a:extLst>
          </p:cNvPr>
          <p:cNvSpPr/>
          <p:nvPr/>
        </p:nvSpPr>
        <p:spPr bwMode="auto">
          <a:xfrm>
            <a:off x="5970746" y="983655"/>
            <a:ext cx="6037279" cy="3393325"/>
          </a:xfrm>
          <a:prstGeom prst="rect">
            <a:avLst/>
          </a:prstGeom>
          <a:noFill/>
          <a:ln w="9525">
            <a:solidFill>
              <a:srgbClr val="61616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defRPr/>
            </a:pPr>
            <a:endParaRPr kumimoji="1" lang="zh-CN" altLang="en-US" noProof="1">
              <a:latin typeface="微软雅黑" charset="-122"/>
              <a:ea typeface="微软雅黑" charset="-122"/>
            </a:endParaRPr>
          </a:p>
        </p:txBody>
      </p:sp>
      <p:sp>
        <p:nvSpPr>
          <p:cNvPr id="42" name="文本框 41">
            <a:extLst>
              <a:ext uri="{FF2B5EF4-FFF2-40B4-BE49-F238E27FC236}">
                <a16:creationId xmlns:a16="http://schemas.microsoft.com/office/drawing/2014/main" id="{84C67C80-DF91-163A-85FD-C91B624DE3B8}"/>
              </a:ext>
            </a:extLst>
          </p:cNvPr>
          <p:cNvSpPr txBox="1"/>
          <p:nvPr/>
        </p:nvSpPr>
        <p:spPr>
          <a:xfrm>
            <a:off x="270600" y="5714659"/>
            <a:ext cx="11737425" cy="584775"/>
          </a:xfrm>
          <a:prstGeom prst="rect">
            <a:avLst/>
          </a:prstGeom>
          <a:noFill/>
        </p:spPr>
        <p:txBody>
          <a:bodyPr wrap="square">
            <a:spAutoFit/>
          </a:bodyPr>
          <a:lstStyle/>
          <a:p>
            <a:r>
              <a:rPr lang="zh-CN" altLang="en-US" sz="1400" dirty="0">
                <a:latin typeface="Arial" panose="020B0604020202020204" pitchFamily="34" charset="0"/>
                <a:ea typeface="微软雅黑" panose="020B0503020204020204" pitchFamily="34" charset="-122"/>
                <a:sym typeface="Arial" panose="020B0604020202020204" pitchFamily="34" charset="0"/>
              </a:rPr>
              <a:t>阿贝西利（</a:t>
            </a:r>
            <a:r>
              <a:rPr lang="en-US" altLang="zh-CN" sz="1400" dirty="0">
                <a:latin typeface="Arial" panose="020B0604020202020204" pitchFamily="34" charset="0"/>
                <a:ea typeface="微软雅黑" panose="020B0503020204020204" pitchFamily="34" charset="-122"/>
                <a:sym typeface="Arial" panose="020B0604020202020204" pitchFamily="34" charset="0"/>
              </a:rPr>
              <a:t>Monarch Plus</a:t>
            </a:r>
            <a:r>
              <a:rPr lang="zh-CN" altLang="en-US" sz="1400" dirty="0">
                <a:latin typeface="Arial" panose="020B0604020202020204" pitchFamily="34" charset="0"/>
                <a:ea typeface="微软雅黑" panose="020B0503020204020204" pitchFamily="34" charset="-122"/>
                <a:sym typeface="Arial" panose="020B0604020202020204" pitchFamily="34" charset="0"/>
              </a:rPr>
              <a:t>）研究</a:t>
            </a:r>
            <a:r>
              <a:rPr lang="zh-CN" altLang="en-US" sz="1400" b="1" dirty="0">
                <a:latin typeface="Arial" panose="020B0604020202020204" pitchFamily="34" charset="0"/>
                <a:ea typeface="微软雅黑" panose="020B0503020204020204" pitchFamily="34" charset="-122"/>
                <a:sym typeface="Arial" panose="020B0604020202020204" pitchFamily="34" charset="0"/>
              </a:rPr>
              <a:t>未入组既往接受过解救化疗、</a:t>
            </a:r>
            <a:r>
              <a:rPr lang="en-US" altLang="zh-CN" sz="1400" b="1" dirty="0">
                <a:latin typeface="Arial" panose="020B0604020202020204" pitchFamily="34" charset="0"/>
                <a:ea typeface="微软雅黑" panose="020B0503020204020204" pitchFamily="34" charset="-122"/>
                <a:sym typeface="Arial" panose="020B0604020202020204" pitchFamily="34" charset="0"/>
              </a:rPr>
              <a:t>CDK4/6i</a:t>
            </a:r>
            <a:r>
              <a:rPr lang="zh-CN" altLang="en-US" sz="1400" b="1" dirty="0">
                <a:latin typeface="Arial" panose="020B0604020202020204" pitchFamily="34" charset="0"/>
                <a:ea typeface="微软雅黑" panose="020B0503020204020204" pitchFamily="34" charset="-122"/>
                <a:sym typeface="Arial" panose="020B0604020202020204" pitchFamily="34" charset="0"/>
              </a:rPr>
              <a:t>、氟维司群的患者</a:t>
            </a:r>
            <a:r>
              <a:rPr lang="zh-CN" altLang="en-US"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b="1" dirty="0">
                <a:latin typeface="Arial" panose="020B0604020202020204" pitchFamily="34" charset="0"/>
                <a:ea typeface="微软雅黑" panose="020B0503020204020204" pitchFamily="34" charset="-122"/>
                <a:sym typeface="Arial" panose="020B0604020202020204" pitchFamily="34" charset="0"/>
              </a:rPr>
              <a:t>恩替司他</a:t>
            </a:r>
            <a:r>
              <a:rPr lang="en-US" altLang="zh-CN" sz="1400" b="1" dirty="0">
                <a:latin typeface="Arial" panose="020B0604020202020204" pitchFamily="34" charset="0"/>
                <a:ea typeface="微软雅黑" panose="020B0503020204020204" pitchFamily="34" charset="-122"/>
                <a:sym typeface="Arial" panose="020B0604020202020204" pitchFamily="34" charset="0"/>
              </a:rPr>
              <a:t>III</a:t>
            </a:r>
            <a:r>
              <a:rPr lang="zh-CN" altLang="en-US" sz="1400" b="1" dirty="0">
                <a:latin typeface="Arial" panose="020B0604020202020204" pitchFamily="34" charset="0"/>
                <a:ea typeface="微软雅黑" panose="020B0503020204020204" pitchFamily="34" charset="-122"/>
                <a:sym typeface="Arial" panose="020B0604020202020204" pitchFamily="34" charset="0"/>
              </a:rPr>
              <a:t>期研究试验组入组了以上</a:t>
            </a:r>
            <a:r>
              <a:rPr lang="en-US" altLang="zh-CN" sz="1400" b="1" dirty="0">
                <a:latin typeface="Arial" panose="020B0604020202020204" pitchFamily="34" charset="0"/>
                <a:ea typeface="微软雅黑" panose="020B0503020204020204" pitchFamily="34" charset="-122"/>
                <a:sym typeface="Arial" panose="020B0604020202020204" pitchFamily="34" charset="0"/>
              </a:rPr>
              <a:t>3</a:t>
            </a:r>
            <a:r>
              <a:rPr lang="zh-CN" altLang="en-US" sz="1400" b="1" dirty="0">
                <a:latin typeface="Arial" panose="020B0604020202020204" pitchFamily="34" charset="0"/>
                <a:ea typeface="微软雅黑" panose="020B0503020204020204" pitchFamily="34" charset="-122"/>
                <a:sym typeface="Arial" panose="020B0604020202020204" pitchFamily="34" charset="0"/>
              </a:rPr>
              <a:t>类人群</a:t>
            </a:r>
            <a:r>
              <a:rPr lang="zh-CN" altLang="en-US" sz="1400" dirty="0">
                <a:latin typeface="Arial" panose="020B0604020202020204" pitchFamily="34" charset="0"/>
                <a:ea typeface="微软雅黑" panose="020B0503020204020204" pitchFamily="34" charset="-122"/>
                <a:sym typeface="Arial" panose="020B0604020202020204" pitchFamily="34" charset="0"/>
              </a:rPr>
              <a:t>，剔除这些人群后（占比分别为</a:t>
            </a:r>
            <a:r>
              <a:rPr lang="en-US" altLang="zh-CN" sz="1400" dirty="0">
                <a:latin typeface="Arial" panose="020B0604020202020204" pitchFamily="34" charset="0"/>
                <a:ea typeface="微软雅黑" panose="020B0503020204020204" pitchFamily="34" charset="-122"/>
                <a:sym typeface="Arial" panose="020B0604020202020204" pitchFamily="34" charset="0"/>
              </a:rPr>
              <a:t>44.1%</a:t>
            </a:r>
            <a:r>
              <a:rPr lang="zh-CN" altLang="en-US" sz="1400" dirty="0">
                <a:latin typeface="Arial" panose="020B0604020202020204" pitchFamily="34" charset="0"/>
                <a:ea typeface="微软雅黑" panose="020B0503020204020204" pitchFamily="34" charset="-122"/>
                <a:sym typeface="Arial" panose="020B0604020202020204" pitchFamily="34" charset="0"/>
              </a:rPr>
              <a:t>、</a:t>
            </a:r>
            <a:r>
              <a:rPr lang="en-US" altLang="zh-CN" sz="1400" dirty="0">
                <a:latin typeface="Arial" panose="020B0604020202020204" pitchFamily="34" charset="0"/>
                <a:ea typeface="微软雅黑" panose="020B0503020204020204" pitchFamily="34" charset="-122"/>
                <a:sym typeface="Arial" panose="020B0604020202020204" pitchFamily="34" charset="0"/>
              </a:rPr>
              <a:t>6.4%</a:t>
            </a:r>
            <a:r>
              <a:rPr lang="zh-CN" altLang="en-US" sz="1400" dirty="0">
                <a:latin typeface="Arial" panose="020B0604020202020204" pitchFamily="34" charset="0"/>
                <a:ea typeface="微软雅黑" panose="020B0503020204020204" pitchFamily="34" charset="-122"/>
                <a:sym typeface="Arial" panose="020B0604020202020204" pitchFamily="34" charset="0"/>
              </a:rPr>
              <a:t>、</a:t>
            </a:r>
            <a:r>
              <a:rPr lang="en-US" altLang="zh-CN" sz="1400" dirty="0">
                <a:latin typeface="Arial" panose="020B0604020202020204" pitchFamily="34" charset="0"/>
                <a:ea typeface="微软雅黑" panose="020B0503020204020204" pitchFamily="34" charset="-122"/>
                <a:sym typeface="Arial" panose="020B0604020202020204" pitchFamily="34" charset="0"/>
              </a:rPr>
              <a:t>26.4%</a:t>
            </a:r>
            <a:r>
              <a:rPr lang="zh-CN" altLang="en-US" sz="1400" dirty="0">
                <a:latin typeface="Arial" panose="020B0604020202020204" pitchFamily="34" charset="0"/>
                <a:ea typeface="微软雅黑" panose="020B0503020204020204" pitchFamily="34" charset="-122"/>
                <a:sym typeface="Arial" panose="020B0604020202020204" pitchFamily="34" charset="0"/>
              </a:rPr>
              <a:t>），恩替司他方案</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PFS</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将达到</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11.05</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个月</a:t>
            </a:r>
            <a:r>
              <a:rPr lang="en-US" altLang="zh-CN" sz="1400" baseline="30000" dirty="0">
                <a:solidFill>
                  <a:srgbClr val="FF0000"/>
                </a:solidFill>
                <a:latin typeface="Arial" panose="020B0604020202020204" pitchFamily="34" charset="0"/>
                <a:ea typeface="微软雅黑" panose="020B0503020204020204" pitchFamily="34" charset="-122"/>
                <a:sym typeface="Arial" panose="020B0604020202020204" pitchFamily="34" charset="0"/>
              </a:rPr>
              <a:t>2</a:t>
            </a:r>
            <a:r>
              <a:rPr lang="zh-CN" altLang="en-US" sz="1400" dirty="0">
                <a:solidFill>
                  <a:srgbClr val="FF0000"/>
                </a:solidFill>
                <a:latin typeface="Arial" panose="020B0604020202020204" pitchFamily="34" charset="0"/>
                <a:ea typeface="微软雅黑" panose="020B0503020204020204" pitchFamily="34" charset="-122"/>
                <a:sym typeface="Arial" panose="020B0604020202020204" pitchFamily="34" charset="0"/>
              </a:rPr>
              <a:t>。</a:t>
            </a:r>
            <a:endParaRPr lang="en-US" altLang="zh-CN" sz="1400" dirty="0">
              <a:solidFill>
                <a:srgbClr val="FF0000"/>
              </a:solidFill>
              <a:latin typeface="Arial" panose="020B0604020202020204" pitchFamily="34" charset="0"/>
              <a:ea typeface="微软雅黑" panose="020B0503020204020204" pitchFamily="34" charset="-122"/>
              <a:sym typeface="Arial" panose="020B0604020202020204" pitchFamily="34" charset="0"/>
            </a:endParaRPr>
          </a:p>
        </p:txBody>
      </p:sp>
      <p:sp>
        <p:nvSpPr>
          <p:cNvPr id="44" name="文本框 43">
            <a:extLst>
              <a:ext uri="{FF2B5EF4-FFF2-40B4-BE49-F238E27FC236}">
                <a16:creationId xmlns:a16="http://schemas.microsoft.com/office/drawing/2014/main" id="{0F14F147-7964-D76F-8663-813E3566FE3E}"/>
              </a:ext>
            </a:extLst>
          </p:cNvPr>
          <p:cNvSpPr txBox="1"/>
          <p:nvPr/>
        </p:nvSpPr>
        <p:spPr>
          <a:xfrm>
            <a:off x="340171" y="1369179"/>
            <a:ext cx="2141888" cy="276999"/>
          </a:xfrm>
          <a:prstGeom prst="rect">
            <a:avLst/>
          </a:prstGeom>
          <a:noFill/>
        </p:spPr>
        <p:txBody>
          <a:bodyPr wrap="square">
            <a:spAutoFit/>
          </a:bodyPr>
          <a:lstStyle/>
          <a:p>
            <a:endParaRPr lang="en-US" altLang="zh-CN"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图1.1.1 无进展生存期（PFS）KM图 - IRC评估(全分析集)</a:t>
            </a:r>
          </a:p>
        </p:txBody>
      </p:sp>
      <p:sp>
        <p:nvSpPr>
          <p:cNvPr id="45" name="文本框 44">
            <a:extLst>
              <a:ext uri="{FF2B5EF4-FFF2-40B4-BE49-F238E27FC236}">
                <a16:creationId xmlns:a16="http://schemas.microsoft.com/office/drawing/2014/main" id="{25C35A55-552E-5497-B6A3-5685438F8282}"/>
              </a:ext>
            </a:extLst>
          </p:cNvPr>
          <p:cNvSpPr txBox="1"/>
          <p:nvPr/>
        </p:nvSpPr>
        <p:spPr>
          <a:xfrm rot="16200000">
            <a:off x="-179990" y="2464450"/>
            <a:ext cx="1714968" cy="215444"/>
          </a:xfrm>
          <a:prstGeom prst="rect">
            <a:avLst/>
          </a:prstGeom>
          <a:noFill/>
        </p:spPr>
        <p:txBody>
          <a:bodyPr wrap="square">
            <a:spAutoFit/>
          </a:bodyPr>
          <a:lstStyle/>
          <a:p>
            <a:pPr algn="ctr"/>
            <a:r>
              <a:rPr lang="zh-CN" altLang="en-US" sz="800" dirty="0">
                <a:latin typeface="微软雅黑" panose="020B0503020204020204" pitchFamily="34" charset="-122"/>
                <a:ea typeface="微软雅黑" panose="020B0503020204020204" pitchFamily="34" charset="-122"/>
              </a:rPr>
              <a:t>无进展生存概率(%)</a:t>
            </a:r>
          </a:p>
        </p:txBody>
      </p:sp>
      <p:sp>
        <p:nvSpPr>
          <p:cNvPr id="48" name="文本框 47">
            <a:extLst>
              <a:ext uri="{FF2B5EF4-FFF2-40B4-BE49-F238E27FC236}">
                <a16:creationId xmlns:a16="http://schemas.microsoft.com/office/drawing/2014/main" id="{2C4C054B-3C69-5699-21D4-2F3833CD6588}"/>
              </a:ext>
            </a:extLst>
          </p:cNvPr>
          <p:cNvSpPr txBox="1"/>
          <p:nvPr/>
        </p:nvSpPr>
        <p:spPr>
          <a:xfrm>
            <a:off x="2021611" y="3628883"/>
            <a:ext cx="1429091" cy="215444"/>
          </a:xfrm>
          <a:prstGeom prst="rect">
            <a:avLst/>
          </a:prstGeom>
          <a:noFill/>
        </p:spPr>
        <p:txBody>
          <a:bodyPr wrap="square">
            <a:spAutoFit/>
          </a:bodyPr>
          <a:lstStyle>
            <a:defPPr>
              <a:defRPr lang="zh-CN"/>
            </a:defPPr>
            <a:lvl1pPr algn="ctr">
              <a:defRPr sz="1200">
                <a:latin typeface="微软雅黑" panose="020B0503020204020204" pitchFamily="34" charset="-122"/>
                <a:ea typeface="微软雅黑" panose="020B0503020204020204" pitchFamily="34" charset="-122"/>
              </a:defRPr>
            </a:lvl1pPr>
          </a:lstStyle>
          <a:p>
            <a:r>
              <a:rPr lang="zh-CN" altLang="en-US" sz="800" dirty="0"/>
              <a:t>无进展生存期(月)</a:t>
            </a:r>
          </a:p>
        </p:txBody>
      </p:sp>
      <p:sp>
        <p:nvSpPr>
          <p:cNvPr id="50" name="文本框 49">
            <a:extLst>
              <a:ext uri="{FF2B5EF4-FFF2-40B4-BE49-F238E27FC236}">
                <a16:creationId xmlns:a16="http://schemas.microsoft.com/office/drawing/2014/main" id="{1C3297F4-EB8A-CF31-E818-E855C3C1A8E4}"/>
              </a:ext>
            </a:extLst>
          </p:cNvPr>
          <p:cNvSpPr txBox="1"/>
          <p:nvPr/>
        </p:nvSpPr>
        <p:spPr>
          <a:xfrm>
            <a:off x="232943" y="4135552"/>
            <a:ext cx="1521685" cy="184666"/>
          </a:xfrm>
          <a:prstGeom prst="rect">
            <a:avLst/>
          </a:prstGeom>
          <a:noFill/>
        </p:spPr>
        <p:txBody>
          <a:bodyPr wrap="square">
            <a:spAutoFit/>
          </a:bodyPr>
          <a:lstStyle/>
          <a:p>
            <a:r>
              <a:rPr lang="zh-CN" altLang="en-US" sz="600" dirty="0">
                <a:latin typeface="微软雅黑" panose="020B0503020204020204" pitchFamily="34" charset="-122"/>
                <a:ea typeface="微软雅黑" panose="020B0503020204020204" pitchFamily="34" charset="-122"/>
              </a:rPr>
              <a:t>注：CI=置信区间；NR</a:t>
            </a:r>
            <a:r>
              <a:rPr lang="en-US" altLang="zh-CN" sz="600" dirty="0">
                <a:latin typeface="微软雅黑" panose="020B0503020204020204" pitchFamily="34" charset="-122"/>
                <a:ea typeface="微软雅黑" panose="020B0503020204020204" pitchFamily="34" charset="-122"/>
              </a:rPr>
              <a:t>=</a:t>
            </a:r>
            <a:r>
              <a:rPr lang="zh-CN" altLang="en-US" sz="600" dirty="0">
                <a:latin typeface="微软雅黑" panose="020B0503020204020204" pitchFamily="34" charset="-122"/>
                <a:ea typeface="微软雅黑" panose="020B0503020204020204" pitchFamily="34" charset="-122"/>
              </a:rPr>
              <a:t>未达到。</a:t>
            </a:r>
            <a:endParaRPr lang="en-US" altLang="zh-CN" sz="600" dirty="0">
              <a:latin typeface="微软雅黑" panose="020B0503020204020204" pitchFamily="34" charset="-122"/>
              <a:ea typeface="微软雅黑" panose="020B0503020204020204" pitchFamily="34" charset="-122"/>
            </a:endParaRPr>
          </a:p>
        </p:txBody>
      </p:sp>
      <p:sp>
        <p:nvSpPr>
          <p:cNvPr id="47" name="文本框 46">
            <a:extLst>
              <a:ext uri="{FF2B5EF4-FFF2-40B4-BE49-F238E27FC236}">
                <a16:creationId xmlns:a16="http://schemas.microsoft.com/office/drawing/2014/main" id="{10158FE5-E2D9-33B5-12CB-63F8F0C1DB52}"/>
              </a:ext>
            </a:extLst>
          </p:cNvPr>
          <p:cNvSpPr txBox="1"/>
          <p:nvPr/>
        </p:nvSpPr>
        <p:spPr>
          <a:xfrm>
            <a:off x="3924755" y="1802655"/>
            <a:ext cx="1770373" cy="415498"/>
          </a:xfrm>
          <a:prstGeom prst="rect">
            <a:avLst/>
          </a:prstGeom>
          <a:noFill/>
        </p:spPr>
        <p:txBody>
          <a:bodyPr wrap="square">
            <a:spAutoFit/>
          </a:bodyPr>
          <a:lstStyle>
            <a:defPPr>
              <a:defRPr lang="zh-CN"/>
            </a:defPPr>
            <a:lvl1pPr>
              <a:defRPr sz="1050">
                <a:latin typeface="微软雅黑" panose="020B0503020204020204" pitchFamily="34" charset="-122"/>
                <a:ea typeface="微软雅黑" panose="020B0503020204020204" pitchFamily="34" charset="-122"/>
              </a:defRPr>
            </a:lvl1pPr>
          </a:lstStyle>
          <a:p>
            <a:r>
              <a:rPr lang="zh-CN" altLang="en-US" sz="700" dirty="0"/>
              <a:t>组别                中位数(95%CI) </a:t>
            </a:r>
            <a:endParaRPr lang="en-US" altLang="zh-CN" sz="700" dirty="0"/>
          </a:p>
          <a:p>
            <a:r>
              <a:rPr lang="zh-CN" altLang="en-US" sz="700" dirty="0"/>
              <a:t>安慰剂             </a:t>
            </a:r>
            <a:r>
              <a:rPr lang="en-US" altLang="zh-CN" sz="700" dirty="0"/>
              <a:t>3.72</a:t>
            </a:r>
            <a:r>
              <a:rPr lang="zh-CN" altLang="en-US" sz="700" dirty="0"/>
              <a:t>(</a:t>
            </a:r>
            <a:r>
              <a:rPr lang="en-US" altLang="zh-CN" sz="700" dirty="0"/>
              <a:t>1</a:t>
            </a:r>
            <a:r>
              <a:rPr lang="zh-CN" altLang="en-US" sz="700" dirty="0"/>
              <a:t>.9</a:t>
            </a:r>
            <a:r>
              <a:rPr lang="en-US" altLang="zh-CN" sz="700" dirty="0"/>
              <a:t>1</a:t>
            </a:r>
            <a:r>
              <a:rPr lang="zh-CN" altLang="en-US" sz="700" dirty="0"/>
              <a:t>，</a:t>
            </a:r>
            <a:r>
              <a:rPr lang="en-US" altLang="zh-CN" sz="700" dirty="0"/>
              <a:t>5</a:t>
            </a:r>
            <a:r>
              <a:rPr lang="zh-CN" altLang="en-US" sz="700" dirty="0"/>
              <a:t>.</a:t>
            </a:r>
            <a:r>
              <a:rPr lang="en-US" altLang="zh-CN" sz="700" dirty="0"/>
              <a:t>49</a:t>
            </a:r>
            <a:r>
              <a:rPr lang="zh-CN" altLang="en-US" sz="700" dirty="0"/>
              <a:t>) </a:t>
            </a:r>
            <a:endParaRPr lang="en-US" altLang="zh-CN" sz="700" dirty="0"/>
          </a:p>
          <a:p>
            <a:r>
              <a:rPr lang="zh-CN" altLang="en-US" sz="700" dirty="0"/>
              <a:t>恩替司他          </a:t>
            </a:r>
            <a:r>
              <a:rPr lang="en-US" altLang="zh-CN" sz="700" dirty="0"/>
              <a:t>6</a:t>
            </a:r>
            <a:r>
              <a:rPr lang="zh-CN" altLang="en-US" sz="700" dirty="0"/>
              <a:t>.</a:t>
            </a:r>
            <a:r>
              <a:rPr lang="en-US" altLang="zh-CN" sz="700" dirty="0"/>
              <a:t>32</a:t>
            </a:r>
            <a:r>
              <a:rPr lang="zh-CN" altLang="en-US" sz="700" dirty="0"/>
              <a:t>(</a:t>
            </a:r>
            <a:r>
              <a:rPr lang="en-US" altLang="zh-CN" sz="700" dirty="0"/>
              <a:t>5</a:t>
            </a:r>
            <a:r>
              <a:rPr lang="zh-CN" altLang="en-US" sz="700" dirty="0"/>
              <a:t>.</a:t>
            </a:r>
            <a:r>
              <a:rPr lang="en-US" altLang="zh-CN" sz="700" dirty="0"/>
              <a:t>30</a:t>
            </a:r>
            <a:r>
              <a:rPr lang="zh-CN" altLang="en-US" sz="700" dirty="0"/>
              <a:t>，</a:t>
            </a:r>
            <a:r>
              <a:rPr lang="en-US" altLang="zh-CN" sz="700" dirty="0"/>
              <a:t>9</a:t>
            </a:r>
            <a:r>
              <a:rPr lang="zh-CN" altLang="en-US" sz="700" dirty="0"/>
              <a:t>.</a:t>
            </a:r>
            <a:r>
              <a:rPr lang="en-US" altLang="zh-CN" sz="700" dirty="0"/>
              <a:t>11</a:t>
            </a:r>
            <a:r>
              <a:rPr lang="zh-CN" altLang="en-US" sz="700" dirty="0"/>
              <a:t>)</a:t>
            </a:r>
            <a:endParaRPr lang="en-US" altLang="zh-CN" sz="700" dirty="0"/>
          </a:p>
        </p:txBody>
      </p:sp>
      <p:sp>
        <p:nvSpPr>
          <p:cNvPr id="54" name="矩形 53">
            <a:extLst>
              <a:ext uri="{FF2B5EF4-FFF2-40B4-BE49-F238E27FC236}">
                <a16:creationId xmlns:a16="http://schemas.microsoft.com/office/drawing/2014/main" id="{B1C2E4E6-06FF-3652-4304-1E8571C374D8}"/>
              </a:ext>
            </a:extLst>
          </p:cNvPr>
          <p:cNvSpPr>
            <a:spLocks noChangeArrowheads="1"/>
          </p:cNvSpPr>
          <p:nvPr/>
        </p:nvSpPr>
        <p:spPr bwMode="auto">
          <a:xfrm>
            <a:off x="1661107" y="1055214"/>
            <a:ext cx="2476345" cy="369332"/>
          </a:xfrm>
          <a:prstGeom prst="rect">
            <a:avLst/>
          </a:prstGeom>
          <a:noFill/>
          <a:ln>
            <a:solidFill>
              <a:schemeClr val="bg1"/>
            </a:solidFill>
          </a:ln>
        </p:spPr>
        <p:txBody>
          <a:bodyPr wrap="square">
            <a:spAutoFit/>
          </a:bodyPr>
          <a:lstStyle>
            <a:defPPr>
              <a:defRPr lang="zh-CN"/>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a:lstStyle>
          <a:p>
            <a:pPr algn="ctr" eaLnBrk="1" hangingPunct="1"/>
            <a:r>
              <a:rPr lang="zh-CN" altLang="en-US" b="1" dirty="0">
                <a:latin typeface="Arial" panose="020B0604020202020204" pitchFamily="34" charset="0"/>
                <a:ea typeface="微软雅黑" panose="020B0503020204020204" pitchFamily="34" charset="-122"/>
                <a:sym typeface="Arial" panose="020B0604020202020204" pitchFamily="34" charset="0"/>
              </a:rPr>
              <a:t>无进展生存期</a:t>
            </a:r>
            <a:r>
              <a:rPr lang="en-US" altLang="zh-CN" b="1" dirty="0">
                <a:latin typeface="Arial" panose="020B0604020202020204" pitchFamily="34" charset="0"/>
                <a:ea typeface="微软雅黑" panose="020B0503020204020204" pitchFamily="34" charset="-122"/>
                <a:sym typeface="Arial" panose="020B0604020202020204" pitchFamily="34" charset="0"/>
              </a:rPr>
              <a:t>(PFS)</a:t>
            </a:r>
            <a:endParaRPr lang="zh-CN" altLang="en-US" b="1" dirty="0">
              <a:latin typeface="Arial" panose="020B0604020202020204" pitchFamily="34" charset="0"/>
              <a:ea typeface="微软雅黑" panose="020B0503020204020204" pitchFamily="34" charset="-122"/>
              <a:sym typeface="Arial" panose="020B0604020202020204" pitchFamily="34" charset="0"/>
            </a:endParaRPr>
          </a:p>
        </p:txBody>
      </p:sp>
      <p:sp>
        <p:nvSpPr>
          <p:cNvPr id="64" name="矩形 63">
            <a:extLst>
              <a:ext uri="{FF2B5EF4-FFF2-40B4-BE49-F238E27FC236}">
                <a16:creationId xmlns:a16="http://schemas.microsoft.com/office/drawing/2014/main" id="{D490DDB4-B2D4-DC42-D3CA-655CE08231C3}"/>
              </a:ext>
            </a:extLst>
          </p:cNvPr>
          <p:cNvSpPr>
            <a:spLocks noChangeArrowheads="1"/>
          </p:cNvSpPr>
          <p:nvPr/>
        </p:nvSpPr>
        <p:spPr bwMode="auto">
          <a:xfrm>
            <a:off x="7213729" y="1055214"/>
            <a:ext cx="3193952" cy="369332"/>
          </a:xfrm>
          <a:prstGeom prst="rect">
            <a:avLst/>
          </a:prstGeom>
          <a:noFill/>
          <a:ln>
            <a:solidFill>
              <a:schemeClr val="bg1"/>
            </a:solidFill>
          </a:ln>
        </p:spPr>
        <p:txBody>
          <a:bodyPr wrap="square">
            <a:spAutoFit/>
          </a:bodyPr>
          <a:lstStyle/>
          <a:p>
            <a:pPr algn="ctr" fontAlgn="base">
              <a:spcBef>
                <a:spcPct val="0"/>
              </a:spcBef>
              <a:spcAft>
                <a:spcPct val="0"/>
              </a:spcAft>
            </a:pPr>
            <a:r>
              <a:rPr lang="zh-CN" altLang="en-US"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总生存期</a:t>
            </a:r>
            <a:r>
              <a:rPr lang="en-US" altLang="zh-CN"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(OS)</a:t>
            </a:r>
            <a:endParaRPr lang="zh-CN" altLang="en-US"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pic>
        <p:nvPicPr>
          <p:cNvPr id="6" name="图片 5">
            <a:extLst>
              <a:ext uri="{FF2B5EF4-FFF2-40B4-BE49-F238E27FC236}">
                <a16:creationId xmlns:a16="http://schemas.microsoft.com/office/drawing/2014/main" id="{96A69388-B279-2A29-E388-2BA86077F643}"/>
              </a:ext>
            </a:extLst>
          </p:cNvPr>
          <p:cNvPicPr>
            <a:picLocks noChangeAspect="1"/>
          </p:cNvPicPr>
          <p:nvPr/>
        </p:nvPicPr>
        <p:blipFill rotWithShape="1">
          <a:blip r:embed="rId4">
            <a:extLst>
              <a:ext uri="{28A0092B-C50C-407E-A947-70E740481C1C}">
                <a14:useLocalDpi xmlns:a14="http://schemas.microsoft.com/office/drawing/2010/main" val="0"/>
              </a:ext>
            </a:extLst>
          </a:blip>
          <a:srcRect t="7149" b="11951"/>
          <a:stretch/>
        </p:blipFill>
        <p:spPr bwMode="auto">
          <a:xfrm>
            <a:off x="6096000" y="1509334"/>
            <a:ext cx="5786772" cy="2688777"/>
          </a:xfrm>
          <a:prstGeom prst="rect">
            <a:avLst/>
          </a:prstGeom>
          <a:noFill/>
          <a:ln>
            <a:noFill/>
          </a:ln>
          <a:extLst>
            <a:ext uri="{53640926-AAD7-44D8-BBD7-CCE9431645EC}">
              <a14:shadowObscured xmlns:a14="http://schemas.microsoft.com/office/drawing/2010/main"/>
            </a:ext>
          </a:extLst>
        </p:spPr>
      </p:pic>
      <p:sp>
        <p:nvSpPr>
          <p:cNvPr id="17" name="矩形 16">
            <a:extLst>
              <a:ext uri="{FF2B5EF4-FFF2-40B4-BE49-F238E27FC236}">
                <a16:creationId xmlns:a16="http://schemas.microsoft.com/office/drawing/2014/main" id="{BC4CA753-BEAE-6238-3582-FF19B3C949AC}"/>
              </a:ext>
            </a:extLst>
          </p:cNvPr>
          <p:cNvSpPr/>
          <p:nvPr/>
        </p:nvSpPr>
        <p:spPr>
          <a:xfrm>
            <a:off x="105376" y="4502043"/>
            <a:ext cx="5596449" cy="1019428"/>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a:extLst>
              <a:ext uri="{FF2B5EF4-FFF2-40B4-BE49-F238E27FC236}">
                <a16:creationId xmlns:a16="http://schemas.microsoft.com/office/drawing/2014/main" id="{357A6186-C18A-6131-F08E-42A6C0938AF9}"/>
              </a:ext>
            </a:extLst>
          </p:cNvPr>
          <p:cNvSpPr/>
          <p:nvPr/>
        </p:nvSpPr>
        <p:spPr>
          <a:xfrm>
            <a:off x="5970746" y="4482471"/>
            <a:ext cx="6050239" cy="1039000"/>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35417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矩形 48">
            <a:extLst>
              <a:ext uri="{FF2B5EF4-FFF2-40B4-BE49-F238E27FC236}">
                <a16:creationId xmlns:a16="http://schemas.microsoft.com/office/drawing/2014/main" id="{65555F16-1C39-1D70-3EDD-D54F4A0A553C}"/>
              </a:ext>
            </a:extLst>
          </p:cNvPr>
          <p:cNvSpPr/>
          <p:nvPr/>
        </p:nvSpPr>
        <p:spPr>
          <a:xfrm>
            <a:off x="6172707" y="1008292"/>
            <a:ext cx="5755985" cy="41708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866C4889-DEC0-ED9F-5122-F0B7951CD494}"/>
              </a:ext>
            </a:extLst>
          </p:cNvPr>
          <p:cNvSpPr/>
          <p:nvPr/>
        </p:nvSpPr>
        <p:spPr>
          <a:xfrm>
            <a:off x="0" y="3017"/>
            <a:ext cx="12192000" cy="1005276"/>
          </a:xfrm>
          <a:prstGeom prst="rect">
            <a:avLst/>
          </a:prstGeom>
          <a:gradFill flip="none" rotWithShape="1">
            <a:gsLst>
              <a:gs pos="0">
                <a:srgbClr val="3590AC">
                  <a:shade val="30000"/>
                  <a:satMod val="115000"/>
                </a:srgbClr>
              </a:gs>
              <a:gs pos="50000">
                <a:srgbClr val="3590AC">
                  <a:shade val="67500"/>
                  <a:satMod val="115000"/>
                </a:srgbClr>
              </a:gs>
              <a:gs pos="100000">
                <a:srgbClr val="3590AC">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6" name="文本框 5">
            <a:extLst>
              <a:ext uri="{FF2B5EF4-FFF2-40B4-BE49-F238E27FC236}">
                <a16:creationId xmlns:a16="http://schemas.microsoft.com/office/drawing/2014/main" id="{A7AE4567-4119-6DF5-1467-3F174A0F6524}"/>
              </a:ext>
            </a:extLst>
          </p:cNvPr>
          <p:cNvSpPr txBox="1"/>
          <p:nvPr/>
        </p:nvSpPr>
        <p:spPr>
          <a:xfrm>
            <a:off x="367825" y="6354863"/>
            <a:ext cx="11767316" cy="338554"/>
          </a:xfrm>
          <a:prstGeom prst="rect">
            <a:avLst/>
          </a:prstGeom>
          <a:noFill/>
        </p:spPr>
        <p:txBody>
          <a:bodyPr wrap="square">
            <a:spAutoFit/>
          </a:bodyPr>
          <a:lstStyle>
            <a:defPPr>
              <a:defRPr lang="zh-CN"/>
            </a:defPPr>
            <a:lvl1pPr marL="228600" indent="-228600" algn="just" eaLnBrk="0">
              <a:buFont typeface="+mj-lt"/>
              <a:buAutoNum type="arabicPeriod"/>
              <a:defRPr sz="800" spc="-1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defRPr>
            </a:lvl1pPr>
          </a:lstStyle>
          <a:p>
            <a:r>
              <a:rPr lang="en-US" altLang="zh-CN" dirty="0">
                <a:sym typeface="Arial" panose="020B0604020202020204" pitchFamily="34" charset="0"/>
              </a:rPr>
              <a:t>data on file:</a:t>
            </a:r>
            <a:r>
              <a:rPr lang="zh-CN" altLang="en-US" dirty="0">
                <a:sym typeface="Arial" panose="020B0604020202020204" pitchFamily="34" charset="0"/>
              </a:rPr>
              <a:t>中国</a:t>
            </a:r>
            <a:r>
              <a:rPr lang="en-US" altLang="zh-CN" dirty="0">
                <a:sym typeface="Arial" panose="020B0604020202020204" pitchFamily="34" charset="0"/>
              </a:rPr>
              <a:t>III</a:t>
            </a:r>
            <a:r>
              <a:rPr lang="zh-CN" altLang="en-US" dirty="0">
                <a:sym typeface="Arial" panose="020B0604020202020204" pitchFamily="34" charset="0"/>
              </a:rPr>
              <a:t>期研究</a:t>
            </a:r>
            <a:r>
              <a:rPr lang="en-US" altLang="zh-CN" dirty="0">
                <a:sym typeface="Arial" panose="020B0604020202020204" pitchFamily="34" charset="0"/>
              </a:rPr>
              <a:t>EOC103A3101</a:t>
            </a:r>
          </a:p>
          <a:p>
            <a:r>
              <a:rPr lang="zh-CN" altLang="en-US" dirty="0">
                <a:sym typeface="Arial" panose="020B0604020202020204" pitchFamily="34" charset="0"/>
              </a:rPr>
              <a:t>恩替司他说明书</a:t>
            </a:r>
            <a:endParaRPr lang="en-US" altLang="zh-CN" dirty="0">
              <a:sym typeface="Arial" panose="020B0604020202020204" pitchFamily="34" charset="0"/>
            </a:endParaRPr>
          </a:p>
        </p:txBody>
      </p:sp>
      <p:sp>
        <p:nvSpPr>
          <p:cNvPr id="9" name="标题 1">
            <a:extLst>
              <a:ext uri="{FF2B5EF4-FFF2-40B4-BE49-F238E27FC236}">
                <a16:creationId xmlns:a16="http://schemas.microsoft.com/office/drawing/2014/main" id="{58FA9B80-A6BF-0B59-8A66-110FD17DEC00}"/>
              </a:ext>
            </a:extLst>
          </p:cNvPr>
          <p:cNvSpPr>
            <a:spLocks noGrp="1"/>
          </p:cNvSpPr>
          <p:nvPr/>
        </p:nvSpPr>
        <p:spPr>
          <a:xfrm>
            <a:off x="155483" y="-341479"/>
            <a:ext cx="12192000" cy="115987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3600"/>
              </a:lnSpc>
            </a:pPr>
            <a:br>
              <a:rPr lang="en-US" altLang="zh-CN"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b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有效性优势</a:t>
            </a:r>
            <a:r>
              <a:rPr lang="zh-CN" altLang="en-US" sz="2800" b="1" dirty="0">
                <a:solidFill>
                  <a:schemeClr val="bg1"/>
                </a:solidFill>
                <a:latin typeface="Arial" panose="020B0604020202020204" pitchFamily="34" charset="0"/>
                <a:ea typeface="微软雅黑" panose="020B0503020204020204" pitchFamily="34" charset="-122"/>
                <a:sym typeface="Arial" panose="020B0604020202020204" pitchFamily="34" charset="0"/>
              </a:rPr>
              <a:t>：</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CDK4/6i</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耐药患者接受恩替司他治疗</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 </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疾病进展或死亡风险降低</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43%</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；既往接受过解救化疗的患者的总生存期（</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OS</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）延长约</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11.48</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个月，死亡风险降低</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38% </a:t>
            </a:r>
            <a:endParaRPr lang="zh-CN" altLang="en-US" sz="24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文本框 1">
            <a:extLst>
              <a:ext uri="{FF2B5EF4-FFF2-40B4-BE49-F238E27FC236}">
                <a16:creationId xmlns:a16="http://schemas.microsoft.com/office/drawing/2014/main" id="{32BE6CE6-02F1-AF23-05D7-6BE37321B2FE}"/>
              </a:ext>
            </a:extLst>
          </p:cNvPr>
          <p:cNvSpPr txBox="1"/>
          <p:nvPr/>
        </p:nvSpPr>
        <p:spPr>
          <a:xfrm>
            <a:off x="6339962" y="5235383"/>
            <a:ext cx="5117991" cy="1077218"/>
          </a:xfrm>
          <a:prstGeom prst="rect">
            <a:avLst/>
          </a:prstGeom>
          <a:noFill/>
        </p:spPr>
        <p:txBody>
          <a:bodyPr wrap="square">
            <a:spAutoFit/>
          </a:bodyPr>
          <a:lstStyle/>
          <a:p>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研究入组了</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137</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例既往接受过解救化疗的患者，</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中位</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OS</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为</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25.26</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个月</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安慰剂组为</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13.78</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个月</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 </a:t>
            </a:r>
            <a:r>
              <a:rPr lang="zh-CN" altLang="en-US" sz="1400" b="1" dirty="0">
                <a:latin typeface="Arial" panose="020B0604020202020204" pitchFamily="34" charset="0"/>
                <a:ea typeface="微软雅黑" panose="020B0503020204020204" pitchFamily="34" charset="-122"/>
                <a:sym typeface="Arial" panose="020B0604020202020204" pitchFamily="34" charset="0"/>
              </a:rPr>
              <a:t>死亡风险降低</a:t>
            </a:r>
            <a:r>
              <a:rPr lang="en-US" altLang="zh-CN" sz="1400" b="1" dirty="0">
                <a:latin typeface="Arial" panose="020B0604020202020204" pitchFamily="34" charset="0"/>
                <a:ea typeface="微软雅黑" panose="020B0503020204020204" pitchFamily="34" charset="-122"/>
                <a:sym typeface="Arial" panose="020B0604020202020204" pitchFamily="34" charset="0"/>
              </a:rPr>
              <a:t>38% (</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HR 0.62 (0.40, 0.94))</a:t>
            </a:r>
            <a:r>
              <a:rPr lang="en-US" altLang="zh-CN" sz="1400" baseline="30000" dirty="0">
                <a:solidFill>
                  <a:schemeClr val="tx1"/>
                </a:solidFill>
                <a:latin typeface="Arial" panose="020B0604020202020204" pitchFamily="34" charset="0"/>
                <a:ea typeface="微软雅黑" panose="020B0503020204020204" pitchFamily="34" charset="-122"/>
                <a:sym typeface="Arial" panose="020B0604020202020204" pitchFamily="34" charset="0"/>
              </a:rPr>
              <a:t> </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1</a:t>
            </a:r>
            <a:r>
              <a:rPr lang="zh-CN" altLang="en-US" sz="1400" baseline="30000" dirty="0">
                <a:latin typeface="Arial" panose="020B0604020202020204" pitchFamily="34" charset="0"/>
                <a:ea typeface="微软雅黑" panose="020B0503020204020204" pitchFamily="34" charset="-122"/>
                <a:sym typeface="Arial" panose="020B0604020202020204" pitchFamily="34" charset="0"/>
              </a:rPr>
              <a:t>、</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2</a:t>
            </a:r>
            <a:r>
              <a:rPr lang="zh-CN" altLang="en-US" sz="1400" baseline="30000" dirty="0">
                <a:latin typeface="Arial" panose="020B0604020202020204" pitchFamily="34" charset="0"/>
                <a:ea typeface="微软雅黑" panose="020B0503020204020204" pitchFamily="34" charset="-122"/>
                <a:sym typeface="Arial" panose="020B0604020202020204" pitchFamily="34" charset="0"/>
              </a:rPr>
              <a:t> </a:t>
            </a:r>
            <a:r>
              <a:rPr lang="zh-CN" altLang="en-US" sz="1400" dirty="0">
                <a:latin typeface="Arial" panose="020B0604020202020204" pitchFamily="34" charset="0"/>
                <a:ea typeface="微软雅黑" panose="020B0503020204020204" pitchFamily="34" charset="-122"/>
                <a:sym typeface="Arial" panose="020B0604020202020204" pitchFamily="34" charset="0"/>
              </a:rPr>
              <a:t> 。</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 </a:t>
            </a:r>
            <a:r>
              <a:rPr lang="zh-CN" altLang="en-US" sz="1400" b="1" dirty="0">
                <a:solidFill>
                  <a:schemeClr val="tx1"/>
                </a:solidFill>
                <a:latin typeface="Arial" panose="020B0604020202020204" pitchFamily="34" charset="0"/>
                <a:ea typeface="微软雅黑" panose="020B0503020204020204" pitchFamily="34" charset="-122"/>
                <a:sym typeface="Arial" panose="020B0604020202020204" pitchFamily="34" charset="0"/>
              </a:rPr>
              <a:t>阿贝西利</a:t>
            </a:r>
            <a:r>
              <a:rPr lang="en-US" altLang="zh-CN" sz="1400" b="1" dirty="0">
                <a:solidFill>
                  <a:schemeClr val="tx1"/>
                </a:solidFill>
                <a:latin typeface="Arial" panose="020B0604020202020204" pitchFamily="34" charset="0"/>
                <a:ea typeface="微软雅黑" panose="020B0503020204020204" pitchFamily="34" charset="-122"/>
                <a:sym typeface="Arial" panose="020B0604020202020204" pitchFamily="34" charset="0"/>
              </a:rPr>
              <a:t>III</a:t>
            </a:r>
            <a:r>
              <a:rPr lang="zh-CN" altLang="en-US" sz="1400" b="1" dirty="0">
                <a:solidFill>
                  <a:schemeClr val="tx1"/>
                </a:solidFill>
                <a:latin typeface="Arial" panose="020B0604020202020204" pitchFamily="34" charset="0"/>
                <a:ea typeface="微软雅黑" panose="020B0503020204020204" pitchFamily="34" charset="-122"/>
                <a:sym typeface="Arial" panose="020B0604020202020204" pitchFamily="34" charset="0"/>
              </a:rPr>
              <a:t>期研究</a:t>
            </a:r>
            <a:r>
              <a:rPr lang="en-US" altLang="zh-CN" sz="1400" b="1" dirty="0">
                <a:solidFill>
                  <a:schemeClr val="tx1"/>
                </a:solidFill>
                <a:latin typeface="Arial" panose="020B0604020202020204" pitchFamily="34" charset="0"/>
                <a:ea typeface="微软雅黑" panose="020B0503020204020204" pitchFamily="34" charset="-122"/>
                <a:sym typeface="Arial" panose="020B0604020202020204" pitchFamily="34" charset="0"/>
              </a:rPr>
              <a:t>(Monarch Plus)</a:t>
            </a:r>
            <a:r>
              <a:rPr lang="zh-CN" altLang="en-US" sz="1400" b="1" dirty="0">
                <a:solidFill>
                  <a:schemeClr val="tx1"/>
                </a:solidFill>
                <a:latin typeface="Arial" panose="020B0604020202020204" pitchFamily="34" charset="0"/>
                <a:ea typeface="微软雅黑" panose="020B0503020204020204" pitchFamily="34" charset="-122"/>
                <a:sym typeface="Arial" panose="020B0604020202020204" pitchFamily="34" charset="0"/>
              </a:rPr>
              <a:t>中未入组</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既往接受过解救化疗的患者。</a:t>
            </a:r>
          </a:p>
        </p:txBody>
      </p:sp>
      <p:graphicFrame>
        <p:nvGraphicFramePr>
          <p:cNvPr id="20" name="表格 19">
            <a:extLst>
              <a:ext uri="{FF2B5EF4-FFF2-40B4-BE49-F238E27FC236}">
                <a16:creationId xmlns:a16="http://schemas.microsoft.com/office/drawing/2014/main" id="{70C71BFE-CAB0-CC73-33E9-4A524CB8771C}"/>
              </a:ext>
            </a:extLst>
          </p:cNvPr>
          <p:cNvGraphicFramePr>
            <a:graphicFrameLocks noGrp="1"/>
          </p:cNvGraphicFramePr>
          <p:nvPr>
            <p:extLst>
              <p:ext uri="{D42A27DB-BD31-4B8C-83A1-F6EECF244321}">
                <p14:modId xmlns:p14="http://schemas.microsoft.com/office/powerpoint/2010/main" val="3731238428"/>
              </p:ext>
            </p:extLst>
          </p:nvPr>
        </p:nvGraphicFramePr>
        <p:xfrm>
          <a:off x="527197" y="4185571"/>
          <a:ext cx="5063912" cy="612000"/>
        </p:xfrm>
        <a:graphic>
          <a:graphicData uri="http://schemas.openxmlformats.org/drawingml/2006/table">
            <a:tbl>
              <a:tblPr firstRow="1" bandRow="1">
                <a:tableStyleId>{2D5ABB26-0587-4C30-8999-92F81FD0307C}</a:tableStyleId>
              </a:tblPr>
              <a:tblGrid>
                <a:gridCol w="596262">
                  <a:extLst>
                    <a:ext uri="{9D8B030D-6E8A-4147-A177-3AD203B41FA5}">
                      <a16:colId xmlns:a16="http://schemas.microsoft.com/office/drawing/2014/main" val="3331833763"/>
                    </a:ext>
                  </a:extLst>
                </a:gridCol>
                <a:gridCol w="406150">
                  <a:extLst>
                    <a:ext uri="{9D8B030D-6E8A-4147-A177-3AD203B41FA5}">
                      <a16:colId xmlns:a16="http://schemas.microsoft.com/office/drawing/2014/main" val="1816907468"/>
                    </a:ext>
                  </a:extLst>
                </a:gridCol>
                <a:gridCol w="406150">
                  <a:extLst>
                    <a:ext uri="{9D8B030D-6E8A-4147-A177-3AD203B41FA5}">
                      <a16:colId xmlns:a16="http://schemas.microsoft.com/office/drawing/2014/main" val="471274617"/>
                    </a:ext>
                  </a:extLst>
                </a:gridCol>
                <a:gridCol w="406150">
                  <a:extLst>
                    <a:ext uri="{9D8B030D-6E8A-4147-A177-3AD203B41FA5}">
                      <a16:colId xmlns:a16="http://schemas.microsoft.com/office/drawing/2014/main" val="1699873635"/>
                    </a:ext>
                  </a:extLst>
                </a:gridCol>
                <a:gridCol w="406150">
                  <a:extLst>
                    <a:ext uri="{9D8B030D-6E8A-4147-A177-3AD203B41FA5}">
                      <a16:colId xmlns:a16="http://schemas.microsoft.com/office/drawing/2014/main" val="3375682248"/>
                    </a:ext>
                  </a:extLst>
                </a:gridCol>
                <a:gridCol w="406150">
                  <a:extLst>
                    <a:ext uri="{9D8B030D-6E8A-4147-A177-3AD203B41FA5}">
                      <a16:colId xmlns:a16="http://schemas.microsoft.com/office/drawing/2014/main" val="3580395717"/>
                    </a:ext>
                  </a:extLst>
                </a:gridCol>
                <a:gridCol w="406150">
                  <a:extLst>
                    <a:ext uri="{9D8B030D-6E8A-4147-A177-3AD203B41FA5}">
                      <a16:colId xmlns:a16="http://schemas.microsoft.com/office/drawing/2014/main" val="1534978403"/>
                    </a:ext>
                  </a:extLst>
                </a:gridCol>
                <a:gridCol w="406150">
                  <a:extLst>
                    <a:ext uri="{9D8B030D-6E8A-4147-A177-3AD203B41FA5}">
                      <a16:colId xmlns:a16="http://schemas.microsoft.com/office/drawing/2014/main" val="4045515729"/>
                    </a:ext>
                  </a:extLst>
                </a:gridCol>
                <a:gridCol w="406150">
                  <a:extLst>
                    <a:ext uri="{9D8B030D-6E8A-4147-A177-3AD203B41FA5}">
                      <a16:colId xmlns:a16="http://schemas.microsoft.com/office/drawing/2014/main" val="1733695743"/>
                    </a:ext>
                  </a:extLst>
                </a:gridCol>
                <a:gridCol w="406150">
                  <a:extLst>
                    <a:ext uri="{9D8B030D-6E8A-4147-A177-3AD203B41FA5}">
                      <a16:colId xmlns:a16="http://schemas.microsoft.com/office/drawing/2014/main" val="818048430"/>
                    </a:ext>
                  </a:extLst>
                </a:gridCol>
                <a:gridCol w="406150">
                  <a:extLst>
                    <a:ext uri="{9D8B030D-6E8A-4147-A177-3AD203B41FA5}">
                      <a16:colId xmlns:a16="http://schemas.microsoft.com/office/drawing/2014/main" val="2937806763"/>
                    </a:ext>
                  </a:extLst>
                </a:gridCol>
                <a:gridCol w="406150">
                  <a:extLst>
                    <a:ext uri="{9D8B030D-6E8A-4147-A177-3AD203B41FA5}">
                      <a16:colId xmlns:a16="http://schemas.microsoft.com/office/drawing/2014/main" val="1724581994"/>
                    </a:ext>
                  </a:extLst>
                </a:gridCol>
              </a:tblGrid>
              <a:tr h="204000">
                <a:tc>
                  <a:txBody>
                    <a:bodyPr/>
                    <a:lstStyle/>
                    <a:p>
                      <a:r>
                        <a:rPr lang="zh-CN" altLang="en-US" sz="600" dirty="0">
                          <a:latin typeface="微软雅黑" panose="020B0503020204020204" pitchFamily="34" charset="-122"/>
                          <a:ea typeface="微软雅黑" panose="020B0503020204020204" pitchFamily="34" charset="-122"/>
                        </a:rPr>
                        <a:t>人数  </a:t>
                      </a:r>
                      <a:r>
                        <a:rPr lang="en-US" altLang="zh-CN" sz="600" dirty="0">
                          <a:latin typeface="微软雅黑" panose="020B0503020204020204" pitchFamily="34" charset="-122"/>
                          <a:ea typeface="微软雅黑" panose="020B0503020204020204" pitchFamily="34" charset="-122"/>
                        </a:rPr>
                        <a:t>n</a:t>
                      </a:r>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92663130"/>
                  </a:ext>
                </a:extLst>
              </a:tr>
              <a:tr h="204000">
                <a:tc>
                  <a:txBody>
                    <a:bodyPr/>
                    <a:lstStyle/>
                    <a:p>
                      <a:r>
                        <a:rPr lang="zh-CN" altLang="en-US" sz="600" dirty="0">
                          <a:latin typeface="微软雅黑" panose="020B0503020204020204" pitchFamily="34" charset="-122"/>
                          <a:ea typeface="微软雅黑" panose="020B0503020204020204" pitchFamily="34" charset="-122"/>
                        </a:rPr>
                        <a:t>安慰剂</a:t>
                      </a:r>
                    </a:p>
                  </a:txBody>
                  <a:tcPr/>
                </a:tc>
                <a:tc>
                  <a:txBody>
                    <a:bodyPr/>
                    <a:lstStyle/>
                    <a:p>
                      <a:r>
                        <a:rPr lang="en-US" altLang="zh-CN" sz="600" dirty="0">
                          <a:latin typeface="微软雅黑" panose="020B0503020204020204" pitchFamily="34" charset="-122"/>
                          <a:ea typeface="微软雅黑" panose="020B0503020204020204" pitchFamily="34" charset="-122"/>
                        </a:rPr>
                        <a:t>8</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799868454"/>
                  </a:ext>
                </a:extLst>
              </a:tr>
              <a:tr h="204000">
                <a:tc>
                  <a:txBody>
                    <a:bodyPr/>
                    <a:lstStyle/>
                    <a:p>
                      <a:r>
                        <a:rPr lang="zh-CN" altLang="en-US" sz="600" dirty="0">
                          <a:latin typeface="微软雅黑" panose="020B0503020204020204" pitchFamily="34" charset="-122"/>
                          <a:ea typeface="微软雅黑" panose="020B0503020204020204" pitchFamily="34" charset="-122"/>
                        </a:rPr>
                        <a:t>恩替司他</a:t>
                      </a:r>
                    </a:p>
                  </a:txBody>
                  <a:tcPr/>
                </a:tc>
                <a:tc>
                  <a:txBody>
                    <a:bodyPr/>
                    <a:lstStyle/>
                    <a:p>
                      <a:r>
                        <a:rPr lang="en-US" altLang="zh-CN" sz="600" dirty="0">
                          <a:latin typeface="微软雅黑" panose="020B0503020204020204" pitchFamily="34" charset="-122"/>
                          <a:ea typeface="微软雅黑" panose="020B0503020204020204" pitchFamily="34" charset="-122"/>
                        </a:rPr>
                        <a:t>15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9</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28718538"/>
                  </a:ext>
                </a:extLst>
              </a:tr>
            </a:tbl>
          </a:graphicData>
        </a:graphic>
      </p:graphicFrame>
      <p:pic>
        <p:nvPicPr>
          <p:cNvPr id="23" name="图片 22">
            <a:extLst>
              <a:ext uri="{FF2B5EF4-FFF2-40B4-BE49-F238E27FC236}">
                <a16:creationId xmlns:a16="http://schemas.microsoft.com/office/drawing/2014/main" id="{AB413C16-6DFA-89C6-FB56-D4B554DC4133}"/>
              </a:ext>
            </a:extLst>
          </p:cNvPr>
          <p:cNvPicPr>
            <a:picLocks noChangeAspect="1"/>
          </p:cNvPicPr>
          <p:nvPr/>
        </p:nvPicPr>
        <p:blipFill rotWithShape="1">
          <a:blip r:embed="rId3">
            <a:extLst>
              <a:ext uri="{28A0092B-C50C-407E-A947-70E740481C1C}">
                <a14:useLocalDpi xmlns:a14="http://schemas.microsoft.com/office/drawing/2010/main" val="0"/>
              </a:ext>
            </a:extLst>
          </a:blip>
          <a:srcRect t="10430" b="26733"/>
          <a:stretch/>
        </p:blipFill>
        <p:spPr>
          <a:xfrm>
            <a:off x="642244" y="1591682"/>
            <a:ext cx="4888220" cy="2857379"/>
          </a:xfrm>
          <a:prstGeom prst="rect">
            <a:avLst/>
          </a:prstGeom>
        </p:spPr>
      </p:pic>
      <p:sp>
        <p:nvSpPr>
          <p:cNvPr id="25" name="文本框 24">
            <a:extLst>
              <a:ext uri="{FF2B5EF4-FFF2-40B4-BE49-F238E27FC236}">
                <a16:creationId xmlns:a16="http://schemas.microsoft.com/office/drawing/2014/main" id="{8F367AE5-1306-EC84-EF89-83C6B1CCEC79}"/>
              </a:ext>
            </a:extLst>
          </p:cNvPr>
          <p:cNvSpPr txBox="1"/>
          <p:nvPr/>
        </p:nvSpPr>
        <p:spPr>
          <a:xfrm>
            <a:off x="599496" y="5312388"/>
            <a:ext cx="5291862" cy="861774"/>
          </a:xfrm>
          <a:prstGeom prst="rect">
            <a:avLst/>
          </a:prstGeom>
          <a:noFill/>
        </p:spPr>
        <p:txBody>
          <a:bodyPr wrap="square">
            <a:spAutoFit/>
          </a:bodyPr>
          <a:lstStyle/>
          <a:p>
            <a:r>
              <a:rPr lang="zh-CN" altLang="en-US" sz="1400" dirty="0">
                <a:latin typeface="Arial" panose="020B0604020202020204" pitchFamily="34" charset="0"/>
                <a:ea typeface="微软雅黑" panose="020B0503020204020204" pitchFamily="34" charset="-122"/>
                <a:sym typeface="Arial" panose="020B0604020202020204" pitchFamily="34" charset="0"/>
              </a:rPr>
              <a:t>中国</a:t>
            </a:r>
            <a:r>
              <a:rPr lang="en-US" altLang="zh-CN" sz="1400" dirty="0">
                <a:latin typeface="Arial" panose="020B0604020202020204" pitchFamily="34" charset="0"/>
                <a:ea typeface="微软雅黑" panose="020B0503020204020204" pitchFamily="34" charset="-122"/>
                <a:sym typeface="Arial" panose="020B0604020202020204" pitchFamily="34" charset="0"/>
              </a:rPr>
              <a:t>III</a:t>
            </a:r>
            <a:r>
              <a:rPr lang="zh-CN" altLang="en-US" sz="1400" dirty="0">
                <a:latin typeface="Arial" panose="020B0604020202020204" pitchFamily="34" charset="0"/>
                <a:ea typeface="微软雅黑" panose="020B0503020204020204" pitchFamily="34" charset="-122"/>
                <a:sym typeface="Arial" panose="020B0604020202020204" pitchFamily="34" charset="0"/>
              </a:rPr>
              <a:t>期临床试验研究入组了</a:t>
            </a:r>
            <a:r>
              <a:rPr lang="en-US" altLang="zh-CN" sz="1400" dirty="0">
                <a:latin typeface="Arial" panose="020B0604020202020204" pitchFamily="34" charset="0"/>
                <a:ea typeface="微软雅黑" panose="020B0503020204020204" pitchFamily="34" charset="-122"/>
                <a:sym typeface="Arial" panose="020B0604020202020204" pitchFamily="34" charset="0"/>
              </a:rPr>
              <a:t>23</a:t>
            </a:r>
            <a:r>
              <a:rPr lang="zh-CN" altLang="en-US" sz="1400" dirty="0">
                <a:latin typeface="Arial" panose="020B0604020202020204" pitchFamily="34" charset="0"/>
                <a:ea typeface="微软雅黑" panose="020B0503020204020204" pitchFamily="34" charset="-122"/>
                <a:sym typeface="Arial" panose="020B0604020202020204" pitchFamily="34" charset="0"/>
              </a:rPr>
              <a:t>例</a:t>
            </a:r>
            <a:r>
              <a:rPr lang="en-US" altLang="zh-CN" sz="1400" dirty="0">
                <a:latin typeface="Arial" panose="020B0604020202020204" pitchFamily="34" charset="0"/>
                <a:ea typeface="微软雅黑" panose="020B0503020204020204" pitchFamily="34" charset="-122"/>
                <a:sym typeface="Arial" panose="020B0604020202020204" pitchFamily="34" charset="0"/>
              </a:rPr>
              <a:t>CDK4/6</a:t>
            </a:r>
            <a:r>
              <a:rPr lang="zh-CN" altLang="en-US" sz="1400" dirty="0">
                <a:latin typeface="Arial" panose="020B0604020202020204" pitchFamily="34" charset="0"/>
                <a:ea typeface="微软雅黑" panose="020B0503020204020204" pitchFamily="34" charset="-122"/>
                <a:sym typeface="Arial" panose="020B0604020202020204" pitchFamily="34" charset="0"/>
              </a:rPr>
              <a:t>抑制剂耐药的患者，恩替司他组的中位</a:t>
            </a:r>
            <a:r>
              <a:rPr lang="en-US" altLang="zh-CN" sz="1400" dirty="0">
                <a:latin typeface="Arial" panose="020B0604020202020204" pitchFamily="34" charset="0"/>
                <a:ea typeface="微软雅黑" panose="020B0503020204020204" pitchFamily="34" charset="-122"/>
                <a:sym typeface="Arial" panose="020B0604020202020204" pitchFamily="34" charset="0"/>
              </a:rPr>
              <a:t>PFS</a:t>
            </a:r>
            <a:r>
              <a:rPr lang="zh-CN" altLang="en-US" sz="1400" dirty="0">
                <a:latin typeface="Arial" panose="020B0604020202020204" pitchFamily="34" charset="0"/>
                <a:ea typeface="微软雅黑" panose="020B0503020204020204" pitchFamily="34" charset="-122"/>
                <a:sym typeface="Arial" panose="020B0604020202020204" pitchFamily="34" charset="0"/>
              </a:rPr>
              <a:t>为</a:t>
            </a:r>
            <a:r>
              <a:rPr lang="en-US" altLang="zh-CN" sz="1400" dirty="0">
                <a:latin typeface="Arial" panose="020B0604020202020204" pitchFamily="34" charset="0"/>
                <a:ea typeface="微软雅黑" panose="020B0503020204020204" pitchFamily="34" charset="-122"/>
                <a:sym typeface="Arial" panose="020B0604020202020204" pitchFamily="34" charset="0"/>
              </a:rPr>
              <a:t>3.68</a:t>
            </a:r>
            <a:r>
              <a:rPr lang="zh-CN" altLang="en-US" sz="1400" dirty="0">
                <a:latin typeface="Arial" panose="020B0604020202020204" pitchFamily="34" charset="0"/>
                <a:ea typeface="微软雅黑" panose="020B0503020204020204" pitchFamily="34" charset="-122"/>
                <a:sym typeface="Arial" panose="020B0604020202020204" pitchFamily="34" charset="0"/>
              </a:rPr>
              <a:t>个月</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安慰剂组为</a:t>
            </a:r>
            <a:r>
              <a:rPr lang="en-US" altLang="zh-CN" sz="1400" dirty="0">
                <a:latin typeface="Arial" panose="020B0604020202020204" pitchFamily="34" charset="0"/>
                <a:ea typeface="微软雅黑" panose="020B0503020204020204" pitchFamily="34" charset="-122"/>
                <a:sym typeface="Arial" panose="020B0604020202020204" pitchFamily="34" charset="0"/>
              </a:rPr>
              <a:t>1.88</a:t>
            </a:r>
            <a:r>
              <a:rPr lang="zh-CN" altLang="en-US" sz="1400" dirty="0">
                <a:latin typeface="Arial" panose="020B0604020202020204" pitchFamily="34" charset="0"/>
                <a:ea typeface="微软雅黑" panose="020B0503020204020204" pitchFamily="34" charset="-122"/>
                <a:sym typeface="Arial" panose="020B0604020202020204" pitchFamily="34" charset="0"/>
              </a:rPr>
              <a:t>个月</a:t>
            </a:r>
            <a:r>
              <a:rPr lang="en-US" altLang="zh-CN" sz="1400" dirty="0">
                <a:latin typeface="Arial" panose="020B0604020202020204" pitchFamily="34" charset="0"/>
                <a:ea typeface="微软雅黑" panose="020B0503020204020204" pitchFamily="34" charset="-122"/>
                <a:sym typeface="Arial" panose="020B0604020202020204" pitchFamily="34" charset="0"/>
              </a:rPr>
              <a:t>), </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疾病进展或死亡风险降低</a:t>
            </a:r>
            <a:r>
              <a:rPr lang="en-US" altLang="zh-CN" b="1" dirty="0">
                <a:solidFill>
                  <a:srgbClr val="FD5F00"/>
                </a:solidFill>
                <a:latin typeface="Arial" panose="020B0604020202020204" pitchFamily="34" charset="0"/>
                <a:ea typeface="微软雅黑" panose="020B0503020204020204" pitchFamily="34" charset="-122"/>
                <a:sym typeface="Arial" panose="020B0604020202020204" pitchFamily="34" charset="0"/>
              </a:rPr>
              <a:t>43%</a:t>
            </a:r>
            <a:r>
              <a:rPr lang="en-US" altLang="zh-CN" dirty="0">
                <a:latin typeface="Arial" panose="020B0604020202020204" pitchFamily="34" charset="0"/>
                <a:ea typeface="微软雅黑" panose="020B0503020204020204" pitchFamily="34" charset="-122"/>
                <a:sym typeface="Arial" panose="020B0604020202020204" pitchFamily="34" charset="0"/>
              </a:rPr>
              <a:t> </a:t>
            </a:r>
            <a:r>
              <a:rPr lang="en-US" altLang="zh-CN" sz="1400" dirty="0">
                <a:latin typeface="Arial" panose="020B0604020202020204" pitchFamily="34" charset="0"/>
                <a:ea typeface="微软雅黑" panose="020B0503020204020204" pitchFamily="34" charset="-122"/>
                <a:sym typeface="Arial" panose="020B0604020202020204" pitchFamily="34" charset="0"/>
              </a:rPr>
              <a:t>(HR(95% CI): 0.57 (0.22,</a:t>
            </a:r>
            <a:r>
              <a:rPr lang="zh-CN" altLang="en-US" sz="1400" dirty="0">
                <a:latin typeface="Arial" panose="020B0604020202020204" pitchFamily="34" charset="0"/>
                <a:ea typeface="微软雅黑" panose="020B0503020204020204" pitchFamily="34" charset="-122"/>
                <a:sym typeface="Arial" panose="020B0604020202020204" pitchFamily="34" charset="0"/>
              </a:rPr>
              <a:t> </a:t>
            </a:r>
            <a:r>
              <a:rPr lang="en-US" altLang="zh-CN" sz="1400" dirty="0">
                <a:latin typeface="Arial" panose="020B0604020202020204" pitchFamily="34" charset="0"/>
                <a:ea typeface="微软雅黑" panose="020B0503020204020204" pitchFamily="34" charset="-122"/>
                <a:sym typeface="Arial" panose="020B0604020202020204" pitchFamily="34" charset="0"/>
              </a:rPr>
              <a:t>1.51))</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a:t>
            </a:r>
          </a:p>
        </p:txBody>
      </p:sp>
      <p:pic>
        <p:nvPicPr>
          <p:cNvPr id="35" name="图片 34">
            <a:extLst>
              <a:ext uri="{FF2B5EF4-FFF2-40B4-BE49-F238E27FC236}">
                <a16:creationId xmlns:a16="http://schemas.microsoft.com/office/drawing/2014/main" id="{D5CC2D62-61ED-53AC-1ADB-1567D2D87CF0}"/>
              </a:ext>
            </a:extLst>
          </p:cNvPr>
          <p:cNvPicPr>
            <a:picLocks noChangeAspect="1"/>
          </p:cNvPicPr>
          <p:nvPr/>
        </p:nvPicPr>
        <p:blipFill rotWithShape="1">
          <a:blip r:embed="rId4">
            <a:extLst>
              <a:ext uri="{28A0092B-C50C-407E-A947-70E740481C1C}">
                <a14:useLocalDpi xmlns:a14="http://schemas.microsoft.com/office/drawing/2010/main" val="0"/>
              </a:ext>
            </a:extLst>
          </a:blip>
          <a:srcRect t="10145" b="25309"/>
          <a:stretch/>
        </p:blipFill>
        <p:spPr>
          <a:xfrm>
            <a:off x="6073807" y="1598676"/>
            <a:ext cx="5520783" cy="2717296"/>
          </a:xfrm>
          <a:prstGeom prst="rect">
            <a:avLst/>
          </a:prstGeom>
        </p:spPr>
      </p:pic>
      <p:sp>
        <p:nvSpPr>
          <p:cNvPr id="36" name="文本框 35">
            <a:extLst>
              <a:ext uri="{FF2B5EF4-FFF2-40B4-BE49-F238E27FC236}">
                <a16:creationId xmlns:a16="http://schemas.microsoft.com/office/drawing/2014/main" id="{28F6B878-1045-F076-A3A1-B0370FF0243D}"/>
              </a:ext>
            </a:extLst>
          </p:cNvPr>
          <p:cNvSpPr txBox="1"/>
          <p:nvPr/>
        </p:nvSpPr>
        <p:spPr>
          <a:xfrm>
            <a:off x="9406234" y="2306887"/>
            <a:ext cx="1884711" cy="307777"/>
          </a:xfrm>
          <a:prstGeom prst="rect">
            <a:avLst/>
          </a:prstGeom>
          <a:noFill/>
        </p:spPr>
        <p:txBody>
          <a:bodyPr wrap="square">
            <a:spAutoFit/>
          </a:bodyPr>
          <a:lstStyle>
            <a:defPPr>
              <a:defRPr lang="zh-CN"/>
            </a:defPPr>
            <a:lvl1pPr>
              <a:defRPr sz="600">
                <a:latin typeface="微软雅黑" panose="020B0503020204020204" pitchFamily="34" charset="-122"/>
                <a:ea typeface="微软雅黑" panose="020B0503020204020204" pitchFamily="34" charset="-122"/>
              </a:defRPr>
            </a:lvl1pPr>
          </a:lstStyle>
          <a:p>
            <a:r>
              <a:rPr lang="zh-CN" altLang="en-US" sz="700" dirty="0"/>
              <a:t>亚组：既往使用化疗（不包括新辅助</a:t>
            </a:r>
            <a:r>
              <a:rPr lang="en-US" altLang="zh-CN" sz="700" dirty="0"/>
              <a:t>/</a:t>
            </a:r>
            <a:r>
              <a:rPr lang="zh-CN" altLang="en-US" sz="700" dirty="0"/>
              <a:t>辅助）</a:t>
            </a:r>
            <a:endParaRPr lang="en-US" altLang="zh-CN" sz="700" dirty="0"/>
          </a:p>
          <a:p>
            <a:r>
              <a:rPr lang="zh-CN" altLang="en-US" sz="700" dirty="0"/>
              <a:t>图1.</a:t>
            </a:r>
            <a:r>
              <a:rPr lang="en-US" altLang="zh-CN" sz="700" dirty="0"/>
              <a:t>2</a:t>
            </a:r>
            <a:r>
              <a:rPr lang="zh-CN" altLang="en-US" sz="700" dirty="0"/>
              <a:t>.1 总生存期（</a:t>
            </a:r>
            <a:r>
              <a:rPr lang="en-US" altLang="zh-CN" sz="700" dirty="0"/>
              <a:t>OS</a:t>
            </a:r>
            <a:r>
              <a:rPr lang="zh-CN" altLang="en-US" sz="700" dirty="0"/>
              <a:t>）KM图 (全分析集)</a:t>
            </a:r>
          </a:p>
        </p:txBody>
      </p:sp>
      <p:sp>
        <p:nvSpPr>
          <p:cNvPr id="38" name="文本框 37">
            <a:extLst>
              <a:ext uri="{FF2B5EF4-FFF2-40B4-BE49-F238E27FC236}">
                <a16:creationId xmlns:a16="http://schemas.microsoft.com/office/drawing/2014/main" id="{E865D7F9-4213-1DF9-B63D-44A4E66DB3F2}"/>
              </a:ext>
            </a:extLst>
          </p:cNvPr>
          <p:cNvSpPr txBox="1"/>
          <p:nvPr/>
        </p:nvSpPr>
        <p:spPr>
          <a:xfrm>
            <a:off x="9406234" y="1695822"/>
            <a:ext cx="2026348" cy="507831"/>
          </a:xfrm>
          <a:prstGeom prst="rect">
            <a:avLst/>
          </a:prstGeom>
          <a:noFill/>
          <a:ln w="3175">
            <a:solidFill>
              <a:schemeClr val="bg1"/>
            </a:solidFill>
          </a:ln>
        </p:spPr>
        <p:txBody>
          <a:bodyPr wrap="square">
            <a:spAutoFit/>
          </a:bodyPr>
          <a:lstStyle>
            <a:defPPr>
              <a:defRPr lang="zh-CN"/>
            </a:defPPr>
            <a:lvl1pPr>
              <a:defRPr sz="800">
                <a:latin typeface="微软雅黑" panose="020B0503020204020204" pitchFamily="34" charset="-122"/>
                <a:ea typeface="微软雅黑" panose="020B0503020204020204" pitchFamily="34" charset="-122"/>
              </a:defRPr>
            </a:lvl1pPr>
          </a:lstStyle>
          <a:p>
            <a:r>
              <a:rPr lang="zh-CN" altLang="en-US" sz="900" dirty="0"/>
              <a:t>组别                中位数(95%CI) </a:t>
            </a:r>
            <a:endParaRPr lang="en-US" altLang="zh-CN" sz="900" dirty="0"/>
          </a:p>
          <a:p>
            <a:r>
              <a:rPr lang="zh-CN" altLang="en-US" sz="900" dirty="0"/>
              <a:t>安慰剂             </a:t>
            </a:r>
            <a:r>
              <a:rPr lang="en-US" altLang="zh-CN" sz="900" dirty="0"/>
              <a:t>13.78</a:t>
            </a:r>
            <a:r>
              <a:rPr lang="zh-CN" altLang="en-US" sz="900" dirty="0"/>
              <a:t>(</a:t>
            </a:r>
            <a:r>
              <a:rPr lang="en-US" altLang="zh-CN" sz="900" dirty="0"/>
              <a:t>10.26</a:t>
            </a:r>
            <a:r>
              <a:rPr lang="zh-CN" altLang="en-US" sz="900" dirty="0"/>
              <a:t>，</a:t>
            </a:r>
            <a:r>
              <a:rPr lang="en-US" altLang="zh-CN" sz="900" dirty="0"/>
              <a:t>24.90</a:t>
            </a:r>
            <a:r>
              <a:rPr lang="zh-CN" altLang="en-US" sz="900" dirty="0"/>
              <a:t>) </a:t>
            </a:r>
            <a:endParaRPr lang="en-US" altLang="zh-CN" sz="900" dirty="0"/>
          </a:p>
          <a:p>
            <a:r>
              <a:rPr lang="zh-CN" altLang="en-US" sz="900" dirty="0"/>
              <a:t>恩替司他          </a:t>
            </a:r>
            <a:r>
              <a:rPr lang="en-US" altLang="zh-CN" sz="900" dirty="0"/>
              <a:t>25.26</a:t>
            </a:r>
            <a:r>
              <a:rPr lang="zh-CN" altLang="en-US" sz="900" dirty="0"/>
              <a:t>(</a:t>
            </a:r>
            <a:r>
              <a:rPr lang="en-US" altLang="zh-CN" sz="900" dirty="0"/>
              <a:t>17.01</a:t>
            </a:r>
            <a:r>
              <a:rPr lang="zh-CN" altLang="en-US" sz="900" dirty="0"/>
              <a:t>，</a:t>
            </a:r>
            <a:r>
              <a:rPr lang="en-US" altLang="zh-CN" sz="900" dirty="0"/>
              <a:t>45.33</a:t>
            </a:r>
            <a:r>
              <a:rPr lang="zh-CN" altLang="en-US" dirty="0"/>
              <a:t>)</a:t>
            </a:r>
            <a:endParaRPr lang="en-US" altLang="zh-CN" dirty="0"/>
          </a:p>
        </p:txBody>
      </p:sp>
      <p:graphicFrame>
        <p:nvGraphicFramePr>
          <p:cNvPr id="39" name="表格 38">
            <a:extLst>
              <a:ext uri="{FF2B5EF4-FFF2-40B4-BE49-F238E27FC236}">
                <a16:creationId xmlns:a16="http://schemas.microsoft.com/office/drawing/2014/main" id="{13C3997A-BF03-2FB3-CD2A-CAAFD6961A89}"/>
              </a:ext>
            </a:extLst>
          </p:cNvPr>
          <p:cNvGraphicFramePr>
            <a:graphicFrameLocks noGrp="1"/>
          </p:cNvGraphicFramePr>
          <p:nvPr>
            <p:extLst>
              <p:ext uri="{D42A27DB-BD31-4B8C-83A1-F6EECF244321}">
                <p14:modId xmlns:p14="http://schemas.microsoft.com/office/powerpoint/2010/main" val="2041871683"/>
              </p:ext>
            </p:extLst>
          </p:nvPr>
        </p:nvGraphicFramePr>
        <p:xfrm>
          <a:off x="6322941" y="4251982"/>
          <a:ext cx="4968004" cy="548640"/>
        </p:xfrm>
        <a:graphic>
          <a:graphicData uri="http://schemas.openxmlformats.org/drawingml/2006/table">
            <a:tbl>
              <a:tblPr firstRow="1" bandRow="1">
                <a:tableStyleId>{2D5ABB26-0587-4C30-8999-92F81FD0307C}</a:tableStyleId>
              </a:tblPr>
              <a:tblGrid>
                <a:gridCol w="521599">
                  <a:extLst>
                    <a:ext uri="{9D8B030D-6E8A-4147-A177-3AD203B41FA5}">
                      <a16:colId xmlns:a16="http://schemas.microsoft.com/office/drawing/2014/main" val="3331833763"/>
                    </a:ext>
                  </a:extLst>
                </a:gridCol>
                <a:gridCol w="296427">
                  <a:extLst>
                    <a:ext uri="{9D8B030D-6E8A-4147-A177-3AD203B41FA5}">
                      <a16:colId xmlns:a16="http://schemas.microsoft.com/office/drawing/2014/main" val="1816907468"/>
                    </a:ext>
                  </a:extLst>
                </a:gridCol>
                <a:gridCol w="296427">
                  <a:extLst>
                    <a:ext uri="{9D8B030D-6E8A-4147-A177-3AD203B41FA5}">
                      <a16:colId xmlns:a16="http://schemas.microsoft.com/office/drawing/2014/main" val="471274617"/>
                    </a:ext>
                  </a:extLst>
                </a:gridCol>
                <a:gridCol w="296427">
                  <a:extLst>
                    <a:ext uri="{9D8B030D-6E8A-4147-A177-3AD203B41FA5}">
                      <a16:colId xmlns:a16="http://schemas.microsoft.com/office/drawing/2014/main" val="1699873635"/>
                    </a:ext>
                  </a:extLst>
                </a:gridCol>
                <a:gridCol w="296427">
                  <a:extLst>
                    <a:ext uri="{9D8B030D-6E8A-4147-A177-3AD203B41FA5}">
                      <a16:colId xmlns:a16="http://schemas.microsoft.com/office/drawing/2014/main" val="3375682248"/>
                    </a:ext>
                  </a:extLst>
                </a:gridCol>
                <a:gridCol w="296427">
                  <a:extLst>
                    <a:ext uri="{9D8B030D-6E8A-4147-A177-3AD203B41FA5}">
                      <a16:colId xmlns:a16="http://schemas.microsoft.com/office/drawing/2014/main" val="3580395717"/>
                    </a:ext>
                  </a:extLst>
                </a:gridCol>
                <a:gridCol w="296427">
                  <a:extLst>
                    <a:ext uri="{9D8B030D-6E8A-4147-A177-3AD203B41FA5}">
                      <a16:colId xmlns:a16="http://schemas.microsoft.com/office/drawing/2014/main" val="1534978403"/>
                    </a:ext>
                  </a:extLst>
                </a:gridCol>
                <a:gridCol w="296427">
                  <a:extLst>
                    <a:ext uri="{9D8B030D-6E8A-4147-A177-3AD203B41FA5}">
                      <a16:colId xmlns:a16="http://schemas.microsoft.com/office/drawing/2014/main" val="4045515729"/>
                    </a:ext>
                  </a:extLst>
                </a:gridCol>
                <a:gridCol w="296427">
                  <a:extLst>
                    <a:ext uri="{9D8B030D-6E8A-4147-A177-3AD203B41FA5}">
                      <a16:colId xmlns:a16="http://schemas.microsoft.com/office/drawing/2014/main" val="1733695743"/>
                    </a:ext>
                  </a:extLst>
                </a:gridCol>
                <a:gridCol w="296427">
                  <a:extLst>
                    <a:ext uri="{9D8B030D-6E8A-4147-A177-3AD203B41FA5}">
                      <a16:colId xmlns:a16="http://schemas.microsoft.com/office/drawing/2014/main" val="818048430"/>
                    </a:ext>
                  </a:extLst>
                </a:gridCol>
                <a:gridCol w="296427">
                  <a:extLst>
                    <a:ext uri="{9D8B030D-6E8A-4147-A177-3AD203B41FA5}">
                      <a16:colId xmlns:a16="http://schemas.microsoft.com/office/drawing/2014/main" val="2937806763"/>
                    </a:ext>
                  </a:extLst>
                </a:gridCol>
                <a:gridCol w="296427">
                  <a:extLst>
                    <a:ext uri="{9D8B030D-6E8A-4147-A177-3AD203B41FA5}">
                      <a16:colId xmlns:a16="http://schemas.microsoft.com/office/drawing/2014/main" val="1724581994"/>
                    </a:ext>
                  </a:extLst>
                </a:gridCol>
                <a:gridCol w="296427">
                  <a:extLst>
                    <a:ext uri="{9D8B030D-6E8A-4147-A177-3AD203B41FA5}">
                      <a16:colId xmlns:a16="http://schemas.microsoft.com/office/drawing/2014/main" val="40247060"/>
                    </a:ext>
                  </a:extLst>
                </a:gridCol>
                <a:gridCol w="296427">
                  <a:extLst>
                    <a:ext uri="{9D8B030D-6E8A-4147-A177-3AD203B41FA5}">
                      <a16:colId xmlns:a16="http://schemas.microsoft.com/office/drawing/2014/main" val="1819404650"/>
                    </a:ext>
                  </a:extLst>
                </a:gridCol>
                <a:gridCol w="296427">
                  <a:extLst>
                    <a:ext uri="{9D8B030D-6E8A-4147-A177-3AD203B41FA5}">
                      <a16:colId xmlns:a16="http://schemas.microsoft.com/office/drawing/2014/main" val="2310850871"/>
                    </a:ext>
                  </a:extLst>
                </a:gridCol>
                <a:gridCol w="296427">
                  <a:extLst>
                    <a:ext uri="{9D8B030D-6E8A-4147-A177-3AD203B41FA5}">
                      <a16:colId xmlns:a16="http://schemas.microsoft.com/office/drawing/2014/main" val="2461714829"/>
                    </a:ext>
                  </a:extLst>
                </a:gridCol>
              </a:tblGrid>
              <a:tr h="180000">
                <a:tc>
                  <a:txBody>
                    <a:bodyPr/>
                    <a:lstStyle/>
                    <a:p>
                      <a:r>
                        <a:rPr lang="zh-CN" altLang="en-US" sz="600" dirty="0">
                          <a:latin typeface="微软雅黑" panose="020B0503020204020204" pitchFamily="34" charset="-122"/>
                          <a:ea typeface="微软雅黑" panose="020B0503020204020204" pitchFamily="34" charset="-122"/>
                        </a:rPr>
                        <a:t>人数  </a:t>
                      </a:r>
                      <a:r>
                        <a:rPr lang="en-US" altLang="zh-CN" sz="600" dirty="0">
                          <a:latin typeface="微软雅黑" panose="020B0503020204020204" pitchFamily="34" charset="-122"/>
                          <a:ea typeface="微软雅黑" panose="020B0503020204020204" pitchFamily="34" charset="-122"/>
                        </a:rPr>
                        <a:t>n</a:t>
                      </a:r>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tc>
                  <a:txBody>
                    <a:bodyPr/>
                    <a:lstStyle/>
                    <a:p>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92663130"/>
                  </a:ext>
                </a:extLst>
              </a:tr>
              <a:tr h="180000">
                <a:tc>
                  <a:txBody>
                    <a:bodyPr/>
                    <a:lstStyle/>
                    <a:p>
                      <a:r>
                        <a:rPr lang="zh-CN" altLang="en-US" sz="600" dirty="0">
                          <a:latin typeface="微软雅黑" panose="020B0503020204020204" pitchFamily="34" charset="-122"/>
                          <a:ea typeface="微软雅黑" panose="020B0503020204020204" pitchFamily="34" charset="-122"/>
                        </a:rPr>
                        <a:t>安慰剂</a:t>
                      </a:r>
                    </a:p>
                  </a:txBody>
                  <a:tcPr/>
                </a:tc>
                <a:tc>
                  <a:txBody>
                    <a:bodyPr/>
                    <a:lstStyle/>
                    <a:p>
                      <a:r>
                        <a:rPr lang="en-US" altLang="zh-CN" sz="600" dirty="0">
                          <a:latin typeface="微软雅黑" panose="020B0503020204020204" pitchFamily="34" charset="-122"/>
                          <a:ea typeface="微软雅黑" panose="020B0503020204020204" pitchFamily="34" charset="-122"/>
                        </a:rPr>
                        <a:t>45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39</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26</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10</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0</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799868454"/>
                  </a:ext>
                </a:extLst>
              </a:tr>
              <a:tr h="180000">
                <a:tc>
                  <a:txBody>
                    <a:bodyPr/>
                    <a:lstStyle/>
                    <a:p>
                      <a:r>
                        <a:rPr lang="zh-CN" altLang="en-US" sz="600" dirty="0">
                          <a:latin typeface="微软雅黑" panose="020B0503020204020204" pitchFamily="34" charset="-122"/>
                          <a:ea typeface="微软雅黑" panose="020B0503020204020204" pitchFamily="34" charset="-122"/>
                        </a:rPr>
                        <a:t>恩替司他</a:t>
                      </a:r>
                    </a:p>
                  </a:txBody>
                  <a:tcPr/>
                </a:tc>
                <a:tc>
                  <a:txBody>
                    <a:bodyPr/>
                    <a:lstStyle/>
                    <a:p>
                      <a:r>
                        <a:rPr lang="en-US" altLang="zh-CN" sz="600" dirty="0">
                          <a:latin typeface="微软雅黑" panose="020B0503020204020204" pitchFamily="34" charset="-122"/>
                          <a:ea typeface="微软雅黑" panose="020B0503020204020204" pitchFamily="34" charset="-122"/>
                        </a:rPr>
                        <a:t>92</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88</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76</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63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57</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49</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45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43</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41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38</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35</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34</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11</a:t>
                      </a:r>
                      <a:endParaRPr lang="zh-CN" altLang="en-US" sz="600" dirty="0">
                        <a:latin typeface="微软雅黑" panose="020B0503020204020204" pitchFamily="34" charset="-122"/>
                        <a:ea typeface="微软雅黑" panose="020B0503020204020204" pitchFamily="34" charset="-122"/>
                      </a:endParaRPr>
                    </a:p>
                  </a:txBody>
                  <a:tcPr/>
                </a:tc>
                <a:tc>
                  <a:txBody>
                    <a:bodyPr/>
                    <a:lstStyle/>
                    <a:p>
                      <a:r>
                        <a:rPr lang="en-US" altLang="zh-CN" sz="600" dirty="0">
                          <a:latin typeface="微软雅黑" panose="020B0503020204020204" pitchFamily="34" charset="-122"/>
                          <a:ea typeface="微软雅黑" panose="020B0503020204020204" pitchFamily="34" charset="-122"/>
                        </a:rPr>
                        <a:t>2</a:t>
                      </a:r>
                      <a:endParaRPr lang="zh-CN" altLang="en-US" sz="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28718538"/>
                  </a:ext>
                </a:extLst>
              </a:tr>
            </a:tbl>
          </a:graphicData>
        </a:graphic>
      </p:graphicFrame>
      <p:sp>
        <p:nvSpPr>
          <p:cNvPr id="40" name="文本框 39">
            <a:extLst>
              <a:ext uri="{FF2B5EF4-FFF2-40B4-BE49-F238E27FC236}">
                <a16:creationId xmlns:a16="http://schemas.microsoft.com/office/drawing/2014/main" id="{5F484DBA-1092-BA22-BAEC-56BDDF8AB67C}"/>
              </a:ext>
            </a:extLst>
          </p:cNvPr>
          <p:cNvSpPr txBox="1"/>
          <p:nvPr/>
        </p:nvSpPr>
        <p:spPr>
          <a:xfrm>
            <a:off x="6322941" y="4772895"/>
            <a:ext cx="4074594" cy="369332"/>
          </a:xfrm>
          <a:prstGeom prst="rect">
            <a:avLst/>
          </a:prstGeom>
          <a:noFill/>
        </p:spPr>
        <p:txBody>
          <a:bodyPr wrap="square">
            <a:spAutoFit/>
          </a:bodyPr>
          <a:lstStyle/>
          <a:p>
            <a:r>
              <a:rPr lang="zh-CN" altLang="en-US" sz="600" dirty="0">
                <a:latin typeface="微软雅黑" panose="020B0503020204020204" pitchFamily="34" charset="-122"/>
                <a:ea typeface="微软雅黑" panose="020B0503020204020204" pitchFamily="34" charset="-122"/>
              </a:rPr>
              <a:t>注：CI=置信区间；NR</a:t>
            </a:r>
            <a:r>
              <a:rPr lang="en-US" altLang="zh-CN" sz="600" dirty="0">
                <a:latin typeface="微软雅黑" panose="020B0503020204020204" pitchFamily="34" charset="-122"/>
                <a:ea typeface="微软雅黑" panose="020B0503020204020204" pitchFamily="34" charset="-122"/>
              </a:rPr>
              <a:t>=</a:t>
            </a:r>
            <a:r>
              <a:rPr lang="zh-CN" altLang="en-US" sz="600" dirty="0">
                <a:latin typeface="微软雅黑" panose="020B0503020204020204" pitchFamily="34" charset="-122"/>
                <a:ea typeface="微软雅黑" panose="020B0503020204020204" pitchFamily="34" charset="-122"/>
              </a:rPr>
              <a:t>未达到。</a:t>
            </a:r>
            <a:endParaRPr lang="en-US" altLang="zh-CN" sz="600" dirty="0">
              <a:latin typeface="微软雅黑" panose="020B0503020204020204" pitchFamily="34" charset="-122"/>
              <a:ea typeface="微软雅黑" panose="020B0503020204020204" pitchFamily="34" charset="-122"/>
            </a:endParaRPr>
          </a:p>
          <a:p>
            <a:r>
              <a:rPr lang="en-US" altLang="zh-CN" sz="600" dirty="0">
                <a:latin typeface="微软雅黑" panose="020B0503020204020204" pitchFamily="34" charset="-122"/>
                <a:ea typeface="微软雅黑" panose="020B0503020204020204" pitchFamily="34" charset="-122"/>
              </a:rPr>
              <a:t>OS</a:t>
            </a:r>
            <a:r>
              <a:rPr lang="zh-CN" altLang="en-US" sz="600" dirty="0">
                <a:latin typeface="微软雅黑" panose="020B0503020204020204" pitchFamily="34" charset="-122"/>
                <a:ea typeface="微软雅黑" panose="020B0503020204020204" pitchFamily="34" charset="-122"/>
              </a:rPr>
              <a:t>是指从随机化分组到因任何原因导致死亡的时间。</a:t>
            </a:r>
            <a:endParaRPr lang="en-US" altLang="zh-CN"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采用Kaplan-Meier法计算中位时间及其95%置信区间。</a:t>
            </a:r>
          </a:p>
        </p:txBody>
      </p:sp>
      <p:sp>
        <p:nvSpPr>
          <p:cNvPr id="42" name="矩形 41">
            <a:extLst>
              <a:ext uri="{FF2B5EF4-FFF2-40B4-BE49-F238E27FC236}">
                <a16:creationId xmlns:a16="http://schemas.microsoft.com/office/drawing/2014/main" id="{844CD88B-19C8-C4DE-1F25-9FF6D60005E4}"/>
              </a:ext>
            </a:extLst>
          </p:cNvPr>
          <p:cNvSpPr>
            <a:spLocks noChangeArrowheads="1"/>
          </p:cNvSpPr>
          <p:nvPr/>
        </p:nvSpPr>
        <p:spPr bwMode="auto">
          <a:xfrm>
            <a:off x="6760899" y="1147509"/>
            <a:ext cx="3879900" cy="369332"/>
          </a:xfrm>
          <a:prstGeom prst="rect">
            <a:avLst/>
          </a:prstGeom>
          <a:noFill/>
          <a:ln>
            <a:solidFill>
              <a:schemeClr val="bg1"/>
            </a:solidFill>
          </a:ln>
        </p:spPr>
        <p:txBody>
          <a:bodyPr wrap="square">
            <a:spAutoFit/>
          </a:bodyPr>
          <a:lstStyle/>
          <a:p>
            <a:pPr algn="ctr" fontAlgn="base">
              <a:spcBef>
                <a:spcPct val="0"/>
              </a:spcBef>
              <a:spcAft>
                <a:spcPct val="0"/>
              </a:spcAft>
            </a:pPr>
            <a:r>
              <a:rPr lang="zh-CN" altLang="en-US"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总生存期</a:t>
            </a:r>
            <a:r>
              <a:rPr lang="en-US" altLang="zh-CN"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(OS)</a:t>
            </a:r>
            <a:r>
              <a:rPr lang="zh-CN" altLang="en-US"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：接受过解救化疗人群</a:t>
            </a:r>
          </a:p>
        </p:txBody>
      </p:sp>
      <p:sp>
        <p:nvSpPr>
          <p:cNvPr id="43" name="矩形 42">
            <a:extLst>
              <a:ext uri="{FF2B5EF4-FFF2-40B4-BE49-F238E27FC236}">
                <a16:creationId xmlns:a16="http://schemas.microsoft.com/office/drawing/2014/main" id="{40A37B2A-3C20-CDAF-3C7E-1676E9C024C7}"/>
              </a:ext>
            </a:extLst>
          </p:cNvPr>
          <p:cNvSpPr>
            <a:spLocks noChangeArrowheads="1"/>
          </p:cNvSpPr>
          <p:nvPr/>
        </p:nvSpPr>
        <p:spPr bwMode="auto">
          <a:xfrm>
            <a:off x="1257744" y="1159996"/>
            <a:ext cx="3879901" cy="369332"/>
          </a:xfrm>
          <a:prstGeom prst="rect">
            <a:avLst/>
          </a:prstGeom>
          <a:noFill/>
          <a:ln>
            <a:solidFill>
              <a:schemeClr val="bg1"/>
            </a:solidFill>
          </a:ln>
        </p:spPr>
        <p:txBody>
          <a:bodyPr wrap="square">
            <a:spAutoFit/>
          </a:bodyPr>
          <a:lstStyle/>
          <a:p>
            <a:pPr algn="ctr" fontAlgn="base">
              <a:spcBef>
                <a:spcPct val="0"/>
              </a:spcBef>
              <a:spcAft>
                <a:spcPct val="0"/>
              </a:spcAft>
            </a:pPr>
            <a:r>
              <a:rPr lang="en-US" altLang="zh-CN" b="1" dirty="0">
                <a:latin typeface="Arial" panose="020B0604020202020204" pitchFamily="34" charset="0"/>
                <a:ea typeface="微软雅黑" panose="020B0503020204020204" pitchFamily="34" charset="-122"/>
                <a:sym typeface="Arial" panose="020B0604020202020204" pitchFamily="34" charset="0"/>
              </a:rPr>
              <a:t>CDK4/6i</a:t>
            </a:r>
            <a:r>
              <a:rPr lang="zh-CN" altLang="en-US" b="1" dirty="0">
                <a:latin typeface="Arial" panose="020B0604020202020204" pitchFamily="34" charset="0"/>
                <a:ea typeface="微软雅黑" panose="020B0503020204020204" pitchFamily="34" charset="-122"/>
                <a:sym typeface="Arial" panose="020B0604020202020204" pitchFamily="34" charset="0"/>
              </a:rPr>
              <a:t>耐药患者接受恩替司他治疗</a:t>
            </a:r>
            <a:endParaRPr lang="zh-CN" altLang="en-US"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
        <p:nvSpPr>
          <p:cNvPr id="44" name="文本框 43">
            <a:extLst>
              <a:ext uri="{FF2B5EF4-FFF2-40B4-BE49-F238E27FC236}">
                <a16:creationId xmlns:a16="http://schemas.microsoft.com/office/drawing/2014/main" id="{C2B91BCB-90BA-A20D-E72D-DE6F3C1A7994}"/>
              </a:ext>
            </a:extLst>
          </p:cNvPr>
          <p:cNvSpPr txBox="1"/>
          <p:nvPr/>
        </p:nvSpPr>
        <p:spPr>
          <a:xfrm>
            <a:off x="522466" y="4768960"/>
            <a:ext cx="4615179" cy="369332"/>
          </a:xfrm>
          <a:prstGeom prst="rect">
            <a:avLst/>
          </a:prstGeom>
          <a:noFill/>
        </p:spPr>
        <p:txBody>
          <a:bodyPr wrap="square">
            <a:spAutoFit/>
          </a:bodyPr>
          <a:lstStyle/>
          <a:p>
            <a:r>
              <a:rPr lang="zh-CN" altLang="en-US" sz="600" dirty="0">
                <a:latin typeface="微软雅黑" panose="020B0503020204020204" pitchFamily="34" charset="-122"/>
                <a:ea typeface="微软雅黑" panose="020B0503020204020204" pitchFamily="34" charset="-122"/>
              </a:rPr>
              <a:t>注：CI=置信区间；NR</a:t>
            </a:r>
            <a:r>
              <a:rPr lang="en-US" altLang="zh-CN" sz="600" dirty="0">
                <a:latin typeface="微软雅黑" panose="020B0503020204020204" pitchFamily="34" charset="-122"/>
                <a:ea typeface="微软雅黑" panose="020B0503020204020204" pitchFamily="34" charset="-122"/>
              </a:rPr>
              <a:t>=</a:t>
            </a:r>
            <a:r>
              <a:rPr lang="zh-CN" altLang="en-US" sz="600" dirty="0">
                <a:latin typeface="微软雅黑" panose="020B0503020204020204" pitchFamily="34" charset="-122"/>
                <a:ea typeface="微软雅黑" panose="020B0503020204020204" pitchFamily="34" charset="-122"/>
              </a:rPr>
              <a:t>未达到。</a:t>
            </a:r>
            <a:endParaRPr lang="en-US" altLang="zh-CN"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PFS是指所有受试者从随机化分组到首次出现根据RECIST</a:t>
            </a:r>
            <a:r>
              <a:rPr lang="en-US" altLang="zh-CN" sz="600" dirty="0">
                <a:latin typeface="微软雅黑" panose="020B0503020204020204" pitchFamily="34" charset="-122"/>
                <a:ea typeface="微软雅黑" panose="020B0503020204020204" pitchFamily="34" charset="-122"/>
              </a:rPr>
              <a:t>1.1</a:t>
            </a:r>
            <a:r>
              <a:rPr lang="zh-CN" altLang="en-US" sz="600" dirty="0">
                <a:latin typeface="微软雅黑" panose="020B0503020204020204" pitchFamily="34" charset="-122"/>
                <a:ea typeface="微软雅黑" panose="020B0503020204020204" pitchFamily="34" charset="-122"/>
              </a:rPr>
              <a:t>判定的疾病进展、或因任何原因导致死亡的时间，以先发生者为准。</a:t>
            </a:r>
            <a:endParaRPr lang="en-US" altLang="zh-CN" sz="600" dirty="0">
              <a:latin typeface="微软雅黑" panose="020B0503020204020204" pitchFamily="34" charset="-122"/>
              <a:ea typeface="微软雅黑" panose="020B0503020204020204" pitchFamily="34" charset="-122"/>
            </a:endParaRPr>
          </a:p>
          <a:p>
            <a:r>
              <a:rPr lang="zh-CN" altLang="en-US" sz="600" dirty="0">
                <a:latin typeface="微软雅黑" panose="020B0503020204020204" pitchFamily="34" charset="-122"/>
                <a:ea typeface="微软雅黑" panose="020B0503020204020204" pitchFamily="34" charset="-122"/>
              </a:rPr>
              <a:t>采用Kaplan-Meier法计算中位时间及其95%置信区间。</a:t>
            </a:r>
          </a:p>
        </p:txBody>
      </p:sp>
      <p:sp>
        <p:nvSpPr>
          <p:cNvPr id="45" name="文本框 44">
            <a:extLst>
              <a:ext uri="{FF2B5EF4-FFF2-40B4-BE49-F238E27FC236}">
                <a16:creationId xmlns:a16="http://schemas.microsoft.com/office/drawing/2014/main" id="{969809E7-E1F1-FD60-4A04-EBF42ADF71A1}"/>
              </a:ext>
            </a:extLst>
          </p:cNvPr>
          <p:cNvSpPr txBox="1"/>
          <p:nvPr/>
        </p:nvSpPr>
        <p:spPr>
          <a:xfrm>
            <a:off x="3733750" y="1706955"/>
            <a:ext cx="1949389" cy="507831"/>
          </a:xfrm>
          <a:prstGeom prst="rect">
            <a:avLst/>
          </a:prstGeom>
          <a:noFill/>
        </p:spPr>
        <p:txBody>
          <a:bodyPr wrap="square">
            <a:spAutoFit/>
          </a:bodyPr>
          <a:lstStyle>
            <a:defPPr>
              <a:defRPr lang="zh-CN"/>
            </a:defPPr>
            <a:lvl1pPr>
              <a:defRPr sz="1050">
                <a:latin typeface="微软雅黑" panose="020B0503020204020204" pitchFamily="34" charset="-122"/>
                <a:ea typeface="微软雅黑" panose="020B0503020204020204" pitchFamily="34" charset="-122"/>
              </a:defRPr>
            </a:lvl1pPr>
          </a:lstStyle>
          <a:p>
            <a:r>
              <a:rPr lang="zh-CN" altLang="en-US" sz="900" dirty="0"/>
              <a:t>组别                  中位数(95%CI) </a:t>
            </a:r>
            <a:endParaRPr lang="en-US" altLang="zh-CN" sz="900" dirty="0"/>
          </a:p>
          <a:p>
            <a:r>
              <a:rPr lang="zh-CN" altLang="en-US" sz="900" dirty="0"/>
              <a:t>安慰剂              1.88(0.95，3.72) </a:t>
            </a:r>
            <a:endParaRPr lang="en-US" altLang="zh-CN" sz="900" dirty="0"/>
          </a:p>
          <a:p>
            <a:r>
              <a:rPr lang="zh-CN" altLang="en-US" sz="900" dirty="0"/>
              <a:t>恩替司他           3.68(1.81，5.43)</a:t>
            </a:r>
            <a:endParaRPr lang="en-US" altLang="zh-CN" sz="900" dirty="0"/>
          </a:p>
        </p:txBody>
      </p:sp>
      <p:sp>
        <p:nvSpPr>
          <p:cNvPr id="47" name="文本框 46">
            <a:extLst>
              <a:ext uri="{FF2B5EF4-FFF2-40B4-BE49-F238E27FC236}">
                <a16:creationId xmlns:a16="http://schemas.microsoft.com/office/drawing/2014/main" id="{48D7A76C-5444-5D99-6836-F28DE6F24622}"/>
              </a:ext>
            </a:extLst>
          </p:cNvPr>
          <p:cNvSpPr txBox="1"/>
          <p:nvPr/>
        </p:nvSpPr>
        <p:spPr>
          <a:xfrm>
            <a:off x="3733750" y="2257709"/>
            <a:ext cx="1897808" cy="415498"/>
          </a:xfrm>
          <a:prstGeom prst="rect">
            <a:avLst/>
          </a:prstGeom>
          <a:noFill/>
        </p:spPr>
        <p:txBody>
          <a:bodyPr wrap="square">
            <a:spAutoFit/>
          </a:bodyPr>
          <a:lstStyle/>
          <a:p>
            <a:r>
              <a:rPr lang="zh-CN" altLang="en-US" sz="700" dirty="0">
                <a:latin typeface="微软雅黑" panose="020B0503020204020204" pitchFamily="34" charset="-122"/>
                <a:ea typeface="微软雅黑" panose="020B0503020204020204" pitchFamily="34" charset="-122"/>
              </a:rPr>
              <a:t>亚组：既往使用</a:t>
            </a:r>
            <a:r>
              <a:rPr lang="en-US" altLang="zh-CN" sz="700" dirty="0">
                <a:latin typeface="微软雅黑" panose="020B0503020204020204" pitchFamily="34" charset="-122"/>
                <a:ea typeface="微软雅黑" panose="020B0503020204020204" pitchFamily="34" charset="-122"/>
              </a:rPr>
              <a:t>CDK4/6</a:t>
            </a:r>
          </a:p>
          <a:p>
            <a:r>
              <a:rPr lang="zh-CN" altLang="en-US" sz="700" dirty="0">
                <a:latin typeface="微软雅黑" panose="020B0503020204020204" pitchFamily="34" charset="-122"/>
                <a:ea typeface="微软雅黑" panose="020B0503020204020204" pitchFamily="34" charset="-122"/>
              </a:rPr>
              <a:t>图</a:t>
            </a:r>
            <a:r>
              <a:rPr lang="en-US" altLang="zh-CN" sz="700" dirty="0">
                <a:latin typeface="微软雅黑" panose="020B0503020204020204" pitchFamily="34" charset="-122"/>
                <a:ea typeface="微软雅黑" panose="020B0503020204020204" pitchFamily="34" charset="-122"/>
              </a:rPr>
              <a:t>1.1.1 </a:t>
            </a:r>
            <a:r>
              <a:rPr lang="zh-CN" altLang="en-US" sz="700" dirty="0">
                <a:latin typeface="微软雅黑" panose="020B0503020204020204" pitchFamily="34" charset="-122"/>
                <a:ea typeface="微软雅黑" panose="020B0503020204020204" pitchFamily="34" charset="-122"/>
              </a:rPr>
              <a:t>无进展生存期（</a:t>
            </a:r>
            <a:r>
              <a:rPr lang="en-US" altLang="zh-CN" sz="700" dirty="0">
                <a:latin typeface="微软雅黑" panose="020B0503020204020204" pitchFamily="34" charset="-122"/>
                <a:ea typeface="微软雅黑" panose="020B0503020204020204" pitchFamily="34" charset="-122"/>
              </a:rPr>
              <a:t>PFS</a:t>
            </a:r>
            <a:r>
              <a:rPr lang="zh-CN" altLang="en-US" sz="700" dirty="0">
                <a:latin typeface="微软雅黑" panose="020B0503020204020204" pitchFamily="34" charset="-122"/>
                <a:ea typeface="微软雅黑" panose="020B0503020204020204" pitchFamily="34" charset="-122"/>
              </a:rPr>
              <a:t>）</a:t>
            </a:r>
            <a:r>
              <a:rPr lang="en-US" altLang="zh-CN" sz="700" dirty="0">
                <a:latin typeface="微软雅黑" panose="020B0503020204020204" pitchFamily="34" charset="-122"/>
                <a:ea typeface="微软雅黑" panose="020B0503020204020204" pitchFamily="34" charset="-122"/>
              </a:rPr>
              <a:t>KM</a:t>
            </a:r>
            <a:r>
              <a:rPr lang="zh-CN" altLang="en-US" sz="700" dirty="0">
                <a:latin typeface="微软雅黑" panose="020B0503020204020204" pitchFamily="34" charset="-122"/>
                <a:ea typeface="微软雅黑" panose="020B0503020204020204" pitchFamily="34" charset="-122"/>
              </a:rPr>
              <a:t>图 </a:t>
            </a:r>
            <a:r>
              <a:rPr lang="en-US" altLang="zh-CN" sz="700" dirty="0">
                <a:latin typeface="微软雅黑" panose="020B0503020204020204" pitchFamily="34" charset="-122"/>
                <a:ea typeface="微软雅黑" panose="020B0503020204020204" pitchFamily="34" charset="-122"/>
              </a:rPr>
              <a:t>– IRC</a:t>
            </a:r>
            <a:r>
              <a:rPr lang="zh-CN" altLang="en-US" sz="700" dirty="0">
                <a:latin typeface="微软雅黑" panose="020B0503020204020204" pitchFamily="34" charset="-122"/>
                <a:ea typeface="微软雅黑" panose="020B0503020204020204" pitchFamily="34" charset="-122"/>
              </a:rPr>
              <a:t>评估</a:t>
            </a:r>
            <a:r>
              <a:rPr lang="en-US" altLang="zh-CN" sz="700" dirty="0">
                <a:latin typeface="微软雅黑" panose="020B0503020204020204" pitchFamily="34" charset="-122"/>
                <a:ea typeface="微软雅黑" panose="020B0503020204020204" pitchFamily="34" charset="-122"/>
              </a:rPr>
              <a:t>(</a:t>
            </a:r>
            <a:r>
              <a:rPr lang="zh-CN" altLang="en-US" sz="700" dirty="0">
                <a:latin typeface="微软雅黑" panose="020B0503020204020204" pitchFamily="34" charset="-122"/>
                <a:ea typeface="微软雅黑" panose="020B0503020204020204" pitchFamily="34" charset="-122"/>
              </a:rPr>
              <a:t>全分析集</a:t>
            </a:r>
            <a:r>
              <a:rPr lang="en-US" altLang="zh-CN" sz="700" dirty="0">
                <a:latin typeface="微软雅黑" panose="020B0503020204020204" pitchFamily="34" charset="-122"/>
                <a:ea typeface="微软雅黑" panose="020B0503020204020204" pitchFamily="34" charset="-122"/>
              </a:rPr>
              <a:t>)</a:t>
            </a:r>
          </a:p>
        </p:txBody>
      </p:sp>
      <p:sp>
        <p:nvSpPr>
          <p:cNvPr id="3" name="矩形 2">
            <a:extLst>
              <a:ext uri="{FF2B5EF4-FFF2-40B4-BE49-F238E27FC236}">
                <a16:creationId xmlns:a16="http://schemas.microsoft.com/office/drawing/2014/main" id="{74F8100D-AC87-B617-3B2F-86983012CD48}"/>
              </a:ext>
            </a:extLst>
          </p:cNvPr>
          <p:cNvSpPr/>
          <p:nvPr/>
        </p:nvSpPr>
        <p:spPr>
          <a:xfrm>
            <a:off x="491066" y="5279776"/>
            <a:ext cx="5503155" cy="1019428"/>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id="{2D483359-D2F3-DAE6-AFE4-A26194502E82}"/>
              </a:ext>
            </a:extLst>
          </p:cNvPr>
          <p:cNvSpPr/>
          <p:nvPr/>
        </p:nvSpPr>
        <p:spPr>
          <a:xfrm>
            <a:off x="6221332" y="5277645"/>
            <a:ext cx="5503156" cy="1019428"/>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1AF1F118-CCCE-ED5A-2C0B-66F01AAE2936}"/>
              </a:ext>
            </a:extLst>
          </p:cNvPr>
          <p:cNvSpPr/>
          <p:nvPr/>
        </p:nvSpPr>
        <p:spPr>
          <a:xfrm>
            <a:off x="489388" y="1122243"/>
            <a:ext cx="5503155" cy="4065103"/>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id="{CEFD3DDD-E613-9DB1-F744-29F268DE3DCB}"/>
              </a:ext>
            </a:extLst>
          </p:cNvPr>
          <p:cNvSpPr/>
          <p:nvPr/>
        </p:nvSpPr>
        <p:spPr>
          <a:xfrm>
            <a:off x="6221333" y="1130707"/>
            <a:ext cx="5503155" cy="4065103"/>
          </a:xfrm>
          <a:prstGeom prst="rect">
            <a:avLst/>
          </a:prstGeom>
          <a:noFill/>
          <a:ln w="9525">
            <a:solidFill>
              <a:srgbClr val="156082"/>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681467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66C4889-DEC0-ED9F-5122-F0B7951CD494}"/>
              </a:ext>
            </a:extLst>
          </p:cNvPr>
          <p:cNvSpPr/>
          <p:nvPr/>
        </p:nvSpPr>
        <p:spPr>
          <a:xfrm>
            <a:off x="0" y="1"/>
            <a:ext cx="12192000" cy="972922"/>
          </a:xfrm>
          <a:prstGeom prst="rect">
            <a:avLst/>
          </a:prstGeom>
          <a:gradFill flip="none" rotWithShape="1">
            <a:gsLst>
              <a:gs pos="0">
                <a:srgbClr val="3590AC">
                  <a:shade val="30000"/>
                  <a:satMod val="115000"/>
                </a:srgbClr>
              </a:gs>
              <a:gs pos="50000">
                <a:srgbClr val="3590AC">
                  <a:shade val="67500"/>
                  <a:satMod val="115000"/>
                </a:srgbClr>
              </a:gs>
              <a:gs pos="100000">
                <a:srgbClr val="3590AC">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162601" y="160761"/>
            <a:ext cx="10515600" cy="729423"/>
          </a:xfrm>
        </p:spPr>
        <p:txBody>
          <a:bodyPr>
            <a:normAutofit/>
          </a:bodyPr>
          <a:lstStyle/>
          <a:p>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有效性优势：</a:t>
            </a:r>
            <a:r>
              <a:rPr lang="en-US" altLang="zh-CN" sz="2400" b="1" dirty="0" err="1">
                <a:solidFill>
                  <a:schemeClr val="bg1"/>
                </a:solidFill>
                <a:latin typeface="Arial" panose="020B0604020202020204" pitchFamily="34" charset="0"/>
                <a:ea typeface="微软雅黑" panose="020B0503020204020204" pitchFamily="34" charset="-122"/>
                <a:sym typeface="Arial" panose="020B0604020202020204" pitchFamily="34" charset="0"/>
              </a:rPr>
              <a:t>HDACi</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联合内分泌用于</a:t>
            </a:r>
            <a:r>
              <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CDK4/6i</a:t>
            </a:r>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后二线治疗获得权威指南推荐</a:t>
            </a:r>
          </a:p>
        </p:txBody>
      </p:sp>
      <p:cxnSp>
        <p:nvCxnSpPr>
          <p:cNvPr id="7" name="islide-7">
            <a:extLst>
              <a:ext uri="{FF2B5EF4-FFF2-40B4-BE49-F238E27FC236}">
                <a16:creationId xmlns:a16="http://schemas.microsoft.com/office/drawing/2014/main" id="{20F95388-E77C-DF01-7C0F-9B4991D29B6B}"/>
              </a:ext>
            </a:extLst>
          </p:cNvPr>
          <p:cNvCxnSpPr>
            <a:cxnSpLocks/>
          </p:cNvCxnSpPr>
          <p:nvPr/>
        </p:nvCxnSpPr>
        <p:spPr>
          <a:xfrm>
            <a:off x="883552" y="1963652"/>
            <a:ext cx="2520000" cy="0"/>
          </a:xfrm>
          <a:prstGeom prst="line">
            <a:avLst/>
          </a:prstGeom>
          <a:ln w="12700">
            <a:solidFill>
              <a:schemeClr val="tx2">
                <a:alpha val="20000"/>
              </a:schemeClr>
            </a:solidFill>
          </a:ln>
        </p:spPr>
        <p:style>
          <a:lnRef idx="1">
            <a:schemeClr val="accent1"/>
          </a:lnRef>
          <a:fillRef idx="0">
            <a:schemeClr val="accent1"/>
          </a:fillRef>
          <a:effectRef idx="0">
            <a:schemeClr val="accent1"/>
          </a:effectRef>
          <a:fontRef idx="minor">
            <a:schemeClr val="tx1"/>
          </a:fontRef>
        </p:style>
      </p:cxnSp>
      <p:sp>
        <p:nvSpPr>
          <p:cNvPr id="11" name="ComponentBackground1">
            <a:extLst>
              <a:ext uri="{FF2B5EF4-FFF2-40B4-BE49-F238E27FC236}">
                <a16:creationId xmlns:a16="http://schemas.microsoft.com/office/drawing/2014/main" id="{7E2B796A-E2A2-0E9F-0024-1D2A47528A4F}"/>
              </a:ext>
            </a:extLst>
          </p:cNvPr>
          <p:cNvSpPr/>
          <p:nvPr/>
        </p:nvSpPr>
        <p:spPr>
          <a:xfrm>
            <a:off x="411835" y="1173906"/>
            <a:ext cx="11368330" cy="1227268"/>
          </a:xfrm>
          <a:prstGeom prst="roundRect">
            <a:avLst>
              <a:gd name="adj" fmla="val 11429"/>
            </a:avLst>
          </a:prstGeom>
          <a:gradFill>
            <a:gsLst>
              <a:gs pos="26000">
                <a:schemeClr val="bg1"/>
              </a:gs>
              <a:gs pos="75000">
                <a:srgbClr val="F5F9FD"/>
              </a:gs>
            </a:gsLst>
            <a:lin ang="2700000" scaled="0"/>
          </a:gradFill>
          <a:ln>
            <a:solidFill>
              <a:schemeClr val="accent1">
                <a:lumMod val="40000"/>
                <a:lumOff val="60000"/>
              </a:schemeClr>
            </a:solidFill>
          </a:ln>
          <a:effectLst>
            <a:outerShdw blurRad="254000" dist="63500" dir="2700000" algn="ctr" rotWithShape="0">
              <a:schemeClr val="tx2">
                <a:lumMod val="10000"/>
                <a:lumOff val="90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b="1">
              <a:solidFill>
                <a:schemeClr val="accent1"/>
              </a:solidFill>
              <a:latin typeface="+mj-ea"/>
              <a:ea typeface="+mj-ea"/>
            </a:endParaRPr>
          </a:p>
        </p:txBody>
      </p:sp>
      <p:sp>
        <p:nvSpPr>
          <p:cNvPr id="13" name="Shape1">
            <a:extLst>
              <a:ext uri="{FF2B5EF4-FFF2-40B4-BE49-F238E27FC236}">
                <a16:creationId xmlns:a16="http://schemas.microsoft.com/office/drawing/2014/main" id="{0AE01744-BDF8-CF69-64E1-C113C2A71CC1}"/>
              </a:ext>
            </a:extLst>
          </p:cNvPr>
          <p:cNvSpPr/>
          <p:nvPr/>
        </p:nvSpPr>
        <p:spPr>
          <a:xfrm flipH="1">
            <a:off x="407988" y="1675309"/>
            <a:ext cx="1307690" cy="726989"/>
          </a:xfrm>
          <a:custGeom>
            <a:avLst/>
            <a:gdLst>
              <a:gd name="connsiteX0" fmla="*/ 3905277 w 3905277"/>
              <a:gd name="connsiteY0" fmla="*/ 0 h 2628492"/>
              <a:gd name="connsiteX1" fmla="*/ 3905277 w 3905277"/>
              <a:gd name="connsiteY1" fmla="*/ 2258192 h 2628492"/>
              <a:gd name="connsiteX2" fmla="*/ 3534977 w 3905277"/>
              <a:gd name="connsiteY2" fmla="*/ 2628492 h 2628492"/>
              <a:gd name="connsiteX3" fmla="*/ 0 w 3905277"/>
              <a:gd name="connsiteY3" fmla="*/ 2628492 h 2628492"/>
              <a:gd name="connsiteX4" fmla="*/ 216878 w 3905277"/>
              <a:gd name="connsiteY4" fmla="*/ 2623008 h 2628492"/>
              <a:gd name="connsiteX5" fmla="*/ 3883992 w 3905277"/>
              <a:gd name="connsiteY5" fmla="*/ 53984 h 2628492"/>
              <a:gd name="connsiteX6" fmla="*/ 3905277 w 3905277"/>
              <a:gd name="connsiteY6" fmla="*/ 0 h 262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5277" h="2628492">
                <a:moveTo>
                  <a:pt x="3905277" y="0"/>
                </a:moveTo>
                <a:lnTo>
                  <a:pt x="3905277" y="2258192"/>
                </a:lnTo>
                <a:cubicBezTo>
                  <a:pt x="3905277" y="2462703"/>
                  <a:pt x="3739488" y="2628492"/>
                  <a:pt x="3534977" y="2628492"/>
                </a:cubicBezTo>
                <a:lnTo>
                  <a:pt x="0" y="2628492"/>
                </a:lnTo>
                <a:lnTo>
                  <a:pt x="216878" y="2623008"/>
                </a:lnTo>
                <a:cubicBezTo>
                  <a:pt x="1869341" y="2539245"/>
                  <a:pt x="3270739" y="1503876"/>
                  <a:pt x="3883992" y="53984"/>
                </a:cubicBezTo>
                <a:lnTo>
                  <a:pt x="3905277" y="0"/>
                </a:lnTo>
                <a:close/>
              </a:path>
            </a:pathLst>
          </a:custGeom>
          <a:gradFill flip="none" rotWithShape="1">
            <a:gsLst>
              <a:gs pos="0">
                <a:schemeClr val="accent1">
                  <a:lumMod val="60000"/>
                  <a:lumOff val="40000"/>
                </a:schemeClr>
              </a:gs>
              <a:gs pos="80000">
                <a:schemeClr val="accent1"/>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b="1" dirty="0">
              <a:solidFill>
                <a:schemeClr val="accent1"/>
              </a:solidFill>
              <a:latin typeface="+mj-ea"/>
              <a:ea typeface="+mj-ea"/>
            </a:endParaRPr>
          </a:p>
        </p:txBody>
      </p:sp>
      <p:sp>
        <p:nvSpPr>
          <p:cNvPr id="14" name="矩形 13">
            <a:extLst>
              <a:ext uri="{FF2B5EF4-FFF2-40B4-BE49-F238E27FC236}">
                <a16:creationId xmlns:a16="http://schemas.microsoft.com/office/drawing/2014/main" id="{BE29B384-648B-E993-819E-A43BF8EC7802}"/>
              </a:ext>
            </a:extLst>
          </p:cNvPr>
          <p:cNvSpPr/>
          <p:nvPr/>
        </p:nvSpPr>
        <p:spPr>
          <a:xfrm>
            <a:off x="1543795" y="1238588"/>
            <a:ext cx="1881963" cy="587078"/>
          </a:xfrm>
          <a:prstGeom prst="rect">
            <a:avLst/>
          </a:prstGeom>
          <a:no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b="1" dirty="0">
                <a:solidFill>
                  <a:schemeClr val="accent1"/>
                </a:solidFill>
                <a:latin typeface="Arial" panose="020B0604020202020204" pitchFamily="34" charset="0"/>
                <a:ea typeface="微软雅黑" panose="020B0503020204020204" pitchFamily="34" charset="-122"/>
                <a:sym typeface="Arial" panose="020B0604020202020204" pitchFamily="34" charset="0"/>
              </a:rPr>
              <a:t>CBCS</a:t>
            </a:r>
            <a:endParaRPr lang="zh-CN" altLang="en-US" sz="3600" b="1" dirty="0">
              <a:solidFill>
                <a:schemeClr val="accent1"/>
              </a:solidFill>
              <a:latin typeface="Arial" panose="020B0604020202020204" pitchFamily="34" charset="0"/>
              <a:ea typeface="微软雅黑" panose="020B0503020204020204" pitchFamily="34" charset="-122"/>
              <a:sym typeface="Arial" panose="020B0604020202020204" pitchFamily="34" charset="0"/>
            </a:endParaRPr>
          </a:p>
        </p:txBody>
      </p:sp>
      <p:sp>
        <p:nvSpPr>
          <p:cNvPr id="18" name="文本框 20">
            <a:extLst>
              <a:ext uri="{FF2B5EF4-FFF2-40B4-BE49-F238E27FC236}">
                <a16:creationId xmlns:a16="http://schemas.microsoft.com/office/drawing/2014/main" id="{9FE29D59-00F0-15BF-CFA7-16F540493C67}"/>
              </a:ext>
            </a:extLst>
          </p:cNvPr>
          <p:cNvSpPr txBox="1"/>
          <p:nvPr/>
        </p:nvSpPr>
        <p:spPr>
          <a:xfrm>
            <a:off x="663532" y="1759891"/>
            <a:ext cx="3819943" cy="377411"/>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50000"/>
              </a:lnSpc>
              <a:spcBef>
                <a:spcPts val="0"/>
              </a:spcBef>
              <a:spcAft>
                <a:spcPts val="0"/>
              </a:spcAft>
              <a:buClrTx/>
              <a:buSzTx/>
              <a:buFontTx/>
              <a:buNone/>
              <a:defRPr/>
            </a:pPr>
            <a:r>
              <a:rPr kumimoji="1" lang="en-US" altLang="zh-CN"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a:t>
            </a:r>
            <a:r>
              <a:rPr kumimoji="1" lang="zh-CN" altLang="en-US"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中国抗癌协会乳腺癌诊治指南与规范 </a:t>
            </a:r>
            <a:r>
              <a:rPr kumimoji="1" lang="en-US" altLang="zh-CN"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2024》</a:t>
            </a:r>
            <a:endParaRPr kumimoji="1" lang="zh-CN" altLang="en-US"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endParaRPr>
          </a:p>
        </p:txBody>
      </p:sp>
      <p:sp>
        <p:nvSpPr>
          <p:cNvPr id="19" name="文本框 18">
            <a:extLst>
              <a:ext uri="{FF2B5EF4-FFF2-40B4-BE49-F238E27FC236}">
                <a16:creationId xmlns:a16="http://schemas.microsoft.com/office/drawing/2014/main" id="{9B2FAD0D-9A2A-ED68-04C7-4A75C6630DF0}"/>
              </a:ext>
            </a:extLst>
          </p:cNvPr>
          <p:cNvSpPr txBox="1"/>
          <p:nvPr/>
        </p:nvSpPr>
        <p:spPr>
          <a:xfrm>
            <a:off x="4628017" y="1168620"/>
            <a:ext cx="6908200" cy="1248740"/>
          </a:xfrm>
          <a:prstGeom prst="rect">
            <a:avLst/>
          </a:prstGeom>
          <a:noFill/>
        </p:spPr>
        <p:txBody>
          <a:bodyPr wrap="square">
            <a:spAutoFit/>
          </a:bodyPr>
          <a:lstStyle/>
          <a:p>
            <a:pPr marL="285750" indent="-285750">
              <a:lnSpc>
                <a:spcPct val="120000"/>
              </a:lnSpc>
              <a:buFont typeface="Wingdings" panose="05000000000000000000" pitchFamily="2" charset="2"/>
              <a:buChar char="Ø"/>
            </a:pP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对于激素受体阳性</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HER2</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阴性晚期乳腺癌二线及以上治疗选择，</a:t>
            </a: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可考虑</a:t>
            </a:r>
            <a:r>
              <a:rPr lang="en-US" altLang="zh-CN"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HDAC</a:t>
            </a: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抑制剂联合内分泌治疗</a:t>
            </a:r>
            <a:r>
              <a:rPr lang="zh-CN" altLang="en-US" sz="1600" dirty="0">
                <a:solidFill>
                  <a:srgbClr val="FD5F00"/>
                </a:solidFill>
                <a:latin typeface="Arial" panose="020B0604020202020204" pitchFamily="34" charset="0"/>
                <a:ea typeface="微软雅黑" panose="020B0503020204020204" pitchFamily="34" charset="-122"/>
                <a:sym typeface="Arial" panose="020B0604020202020204" pitchFamily="34" charset="0"/>
              </a:rPr>
              <a:t>；</a:t>
            </a:r>
            <a:endParaRPr lang="en-US" altLang="zh-CN" sz="1600" dirty="0">
              <a:solidFill>
                <a:srgbClr val="FD5F00"/>
              </a:solidFill>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20000"/>
              </a:lnSpc>
              <a:buFont typeface="Wingdings" panose="05000000000000000000" pitchFamily="2" charset="2"/>
              <a:buChar char="Ø"/>
            </a:pP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对于经过</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CDK4/6</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抑制剂治疗进展的</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HR</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阳性</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HER2</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阴性晚期乳腺癌患者，</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HDAC</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抑制剂为可选的治疗方法。</a:t>
            </a:r>
          </a:p>
        </p:txBody>
      </p:sp>
      <p:sp>
        <p:nvSpPr>
          <p:cNvPr id="20" name="ComponentBackground1">
            <a:extLst>
              <a:ext uri="{FF2B5EF4-FFF2-40B4-BE49-F238E27FC236}">
                <a16:creationId xmlns:a16="http://schemas.microsoft.com/office/drawing/2014/main" id="{468846A9-3F64-D28C-C392-8DAFDBCDC247}"/>
              </a:ext>
            </a:extLst>
          </p:cNvPr>
          <p:cNvSpPr/>
          <p:nvPr/>
        </p:nvSpPr>
        <p:spPr>
          <a:xfrm>
            <a:off x="411835" y="2560178"/>
            <a:ext cx="11368330" cy="1227268"/>
          </a:xfrm>
          <a:prstGeom prst="roundRect">
            <a:avLst>
              <a:gd name="adj" fmla="val 11429"/>
            </a:avLst>
          </a:prstGeom>
          <a:gradFill>
            <a:gsLst>
              <a:gs pos="26000">
                <a:schemeClr val="bg1"/>
              </a:gs>
              <a:gs pos="75000">
                <a:srgbClr val="F5F9FD"/>
              </a:gs>
            </a:gsLst>
            <a:lin ang="2700000" scaled="0"/>
          </a:gradFill>
          <a:ln>
            <a:solidFill>
              <a:schemeClr val="accent1">
                <a:lumMod val="40000"/>
                <a:lumOff val="60000"/>
              </a:schemeClr>
            </a:solidFill>
          </a:ln>
          <a:effectLst>
            <a:outerShdw blurRad="254000" dist="63500" dir="2700000" algn="ctr" rotWithShape="0">
              <a:schemeClr val="tx2">
                <a:lumMod val="10000"/>
                <a:lumOff val="90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b="1">
              <a:solidFill>
                <a:schemeClr val="accent1"/>
              </a:solidFill>
              <a:latin typeface="+mj-ea"/>
              <a:ea typeface="+mj-ea"/>
            </a:endParaRPr>
          </a:p>
        </p:txBody>
      </p:sp>
      <p:sp>
        <p:nvSpPr>
          <p:cNvPr id="21" name="Shape1">
            <a:extLst>
              <a:ext uri="{FF2B5EF4-FFF2-40B4-BE49-F238E27FC236}">
                <a16:creationId xmlns:a16="http://schemas.microsoft.com/office/drawing/2014/main" id="{2FB9C361-8FDA-1ED2-13AF-5695DA1CC0F7}"/>
              </a:ext>
            </a:extLst>
          </p:cNvPr>
          <p:cNvSpPr/>
          <p:nvPr/>
        </p:nvSpPr>
        <p:spPr>
          <a:xfrm flipH="1">
            <a:off x="407988" y="3061581"/>
            <a:ext cx="1307690" cy="726989"/>
          </a:xfrm>
          <a:custGeom>
            <a:avLst/>
            <a:gdLst>
              <a:gd name="connsiteX0" fmla="*/ 3905277 w 3905277"/>
              <a:gd name="connsiteY0" fmla="*/ 0 h 2628492"/>
              <a:gd name="connsiteX1" fmla="*/ 3905277 w 3905277"/>
              <a:gd name="connsiteY1" fmla="*/ 2258192 h 2628492"/>
              <a:gd name="connsiteX2" fmla="*/ 3534977 w 3905277"/>
              <a:gd name="connsiteY2" fmla="*/ 2628492 h 2628492"/>
              <a:gd name="connsiteX3" fmla="*/ 0 w 3905277"/>
              <a:gd name="connsiteY3" fmla="*/ 2628492 h 2628492"/>
              <a:gd name="connsiteX4" fmla="*/ 216878 w 3905277"/>
              <a:gd name="connsiteY4" fmla="*/ 2623008 h 2628492"/>
              <a:gd name="connsiteX5" fmla="*/ 3883992 w 3905277"/>
              <a:gd name="connsiteY5" fmla="*/ 53984 h 2628492"/>
              <a:gd name="connsiteX6" fmla="*/ 3905277 w 3905277"/>
              <a:gd name="connsiteY6" fmla="*/ 0 h 262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5277" h="2628492">
                <a:moveTo>
                  <a:pt x="3905277" y="0"/>
                </a:moveTo>
                <a:lnTo>
                  <a:pt x="3905277" y="2258192"/>
                </a:lnTo>
                <a:cubicBezTo>
                  <a:pt x="3905277" y="2462703"/>
                  <a:pt x="3739488" y="2628492"/>
                  <a:pt x="3534977" y="2628492"/>
                </a:cubicBezTo>
                <a:lnTo>
                  <a:pt x="0" y="2628492"/>
                </a:lnTo>
                <a:lnTo>
                  <a:pt x="216878" y="2623008"/>
                </a:lnTo>
                <a:cubicBezTo>
                  <a:pt x="1869341" y="2539245"/>
                  <a:pt x="3270739" y="1503876"/>
                  <a:pt x="3883992" y="53984"/>
                </a:cubicBezTo>
                <a:lnTo>
                  <a:pt x="3905277" y="0"/>
                </a:lnTo>
                <a:close/>
              </a:path>
            </a:pathLst>
          </a:custGeom>
          <a:gradFill flip="none" rotWithShape="1">
            <a:gsLst>
              <a:gs pos="0">
                <a:schemeClr val="accent1">
                  <a:lumMod val="60000"/>
                  <a:lumOff val="40000"/>
                </a:schemeClr>
              </a:gs>
              <a:gs pos="80000">
                <a:schemeClr val="accent1"/>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b="1">
              <a:solidFill>
                <a:schemeClr val="accent1"/>
              </a:solidFill>
              <a:latin typeface="+mj-ea"/>
              <a:ea typeface="+mj-ea"/>
            </a:endParaRPr>
          </a:p>
        </p:txBody>
      </p:sp>
      <p:sp>
        <p:nvSpPr>
          <p:cNvPr id="22" name="文本框 21">
            <a:extLst>
              <a:ext uri="{FF2B5EF4-FFF2-40B4-BE49-F238E27FC236}">
                <a16:creationId xmlns:a16="http://schemas.microsoft.com/office/drawing/2014/main" id="{7D3CAB6F-9244-D0EC-3E58-7B19F9C351C6}"/>
              </a:ext>
            </a:extLst>
          </p:cNvPr>
          <p:cNvSpPr txBox="1"/>
          <p:nvPr/>
        </p:nvSpPr>
        <p:spPr>
          <a:xfrm>
            <a:off x="650902" y="3167081"/>
            <a:ext cx="3667751" cy="377411"/>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defRPr/>
            </a:pPr>
            <a:r>
              <a:rPr kumimoji="1" lang="en-US" altLang="zh-CN"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a:t>
            </a:r>
            <a:r>
              <a:rPr kumimoji="1" lang="zh-CN" altLang="en-US"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中国临床肿瘤学会乳腺癌诊疗指南 </a:t>
            </a:r>
            <a:r>
              <a:rPr kumimoji="1" lang="en-US" altLang="zh-CN" sz="1400" b="1" i="0" u="none" strike="noStrike" kern="1200" cap="none" spc="0" normalizeH="0" baseline="0" noProof="0" dirty="0">
                <a:ln>
                  <a:noFill/>
                </a:ln>
                <a:effectLst/>
                <a:uLnTx/>
                <a:uFillTx/>
                <a:latin typeface="Arial" panose="020B0604020202020204" pitchFamily="34" charset="0"/>
                <a:ea typeface="微软雅黑" panose="020B0503020204020204" pitchFamily="34" charset="-122"/>
                <a:sym typeface="Arial" panose="020B0604020202020204" pitchFamily="34" charset="0"/>
              </a:rPr>
              <a:t>2024》</a:t>
            </a:r>
          </a:p>
        </p:txBody>
      </p:sp>
      <p:sp>
        <p:nvSpPr>
          <p:cNvPr id="23" name="矩形 22">
            <a:extLst>
              <a:ext uri="{FF2B5EF4-FFF2-40B4-BE49-F238E27FC236}">
                <a16:creationId xmlns:a16="http://schemas.microsoft.com/office/drawing/2014/main" id="{52E8BC7B-6F92-4C4F-1FDA-D589494D7C10}"/>
              </a:ext>
            </a:extLst>
          </p:cNvPr>
          <p:cNvSpPr/>
          <p:nvPr/>
        </p:nvSpPr>
        <p:spPr>
          <a:xfrm>
            <a:off x="1632521" y="2687410"/>
            <a:ext cx="1881963" cy="587078"/>
          </a:xfrm>
          <a:prstGeom prst="rect">
            <a:avLst/>
          </a:prstGeom>
          <a:no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3600" b="1" dirty="0">
                <a:solidFill>
                  <a:schemeClr val="accent1"/>
                </a:solidFill>
                <a:latin typeface="Arial" panose="020B0604020202020204" pitchFamily="34" charset="0"/>
                <a:ea typeface="微软雅黑" panose="020B0503020204020204" pitchFamily="34" charset="-122"/>
                <a:sym typeface="Arial" panose="020B0604020202020204" pitchFamily="34" charset="0"/>
              </a:rPr>
              <a:t>CSCO</a:t>
            </a:r>
            <a:endParaRPr lang="zh-CN" altLang="en-US" sz="3600" b="1" dirty="0">
              <a:solidFill>
                <a:schemeClr val="accent1"/>
              </a:solidFill>
              <a:latin typeface="Arial" panose="020B0604020202020204" pitchFamily="34" charset="0"/>
              <a:ea typeface="微软雅黑" panose="020B0503020204020204" pitchFamily="34" charset="-122"/>
              <a:sym typeface="Arial" panose="020B0604020202020204" pitchFamily="34" charset="0"/>
            </a:endParaRPr>
          </a:p>
        </p:txBody>
      </p:sp>
      <p:sp>
        <p:nvSpPr>
          <p:cNvPr id="24" name="文本框 23">
            <a:extLst>
              <a:ext uri="{FF2B5EF4-FFF2-40B4-BE49-F238E27FC236}">
                <a16:creationId xmlns:a16="http://schemas.microsoft.com/office/drawing/2014/main" id="{543AB584-586D-0ED1-453D-A4368B20E761}"/>
              </a:ext>
            </a:extLst>
          </p:cNvPr>
          <p:cNvSpPr txBox="1"/>
          <p:nvPr/>
        </p:nvSpPr>
        <p:spPr>
          <a:xfrm>
            <a:off x="4628016" y="2914431"/>
            <a:ext cx="7007608" cy="417743"/>
          </a:xfrm>
          <a:prstGeom prst="rect">
            <a:avLst/>
          </a:prstGeom>
          <a:noFill/>
        </p:spPr>
        <p:txBody>
          <a:bodyPr wrap="square">
            <a:spAutoFit/>
          </a:bodyPr>
          <a:lstStyle/>
          <a:p>
            <a:pPr marL="285750" indent="-285750">
              <a:lnSpc>
                <a:spcPct val="150000"/>
              </a:lnSpc>
              <a:buFont typeface="Wingdings" panose="05000000000000000000" pitchFamily="2" charset="2"/>
              <a:buChar char="Ø"/>
            </a:pP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CDK4/6</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抑制剂治疗失败失败后，可选择其他靶向药联合内分泌治疗。</a:t>
            </a:r>
          </a:p>
        </p:txBody>
      </p:sp>
      <p:sp>
        <p:nvSpPr>
          <p:cNvPr id="25" name="ComponentBackground1">
            <a:extLst>
              <a:ext uri="{FF2B5EF4-FFF2-40B4-BE49-F238E27FC236}">
                <a16:creationId xmlns:a16="http://schemas.microsoft.com/office/drawing/2014/main" id="{FDB041E8-D5CB-B96B-7140-C5FF0E3B25D8}"/>
              </a:ext>
            </a:extLst>
          </p:cNvPr>
          <p:cNvSpPr/>
          <p:nvPr/>
        </p:nvSpPr>
        <p:spPr>
          <a:xfrm>
            <a:off x="407988" y="3948710"/>
            <a:ext cx="11368330" cy="1227268"/>
          </a:xfrm>
          <a:prstGeom prst="roundRect">
            <a:avLst>
              <a:gd name="adj" fmla="val 11429"/>
            </a:avLst>
          </a:prstGeom>
          <a:gradFill>
            <a:gsLst>
              <a:gs pos="26000">
                <a:schemeClr val="bg1"/>
              </a:gs>
              <a:gs pos="75000">
                <a:srgbClr val="F5F9FD"/>
              </a:gs>
            </a:gsLst>
            <a:lin ang="2700000" scaled="0"/>
          </a:gradFill>
          <a:ln>
            <a:solidFill>
              <a:schemeClr val="accent1">
                <a:lumMod val="40000"/>
                <a:lumOff val="60000"/>
              </a:schemeClr>
            </a:solidFill>
          </a:ln>
          <a:effectLst>
            <a:outerShdw blurRad="254000" dist="63500" dir="2700000" algn="ctr" rotWithShape="0">
              <a:schemeClr val="tx2">
                <a:lumMod val="10000"/>
                <a:lumOff val="90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b="1">
              <a:solidFill>
                <a:schemeClr val="accent1"/>
              </a:solidFill>
              <a:latin typeface="+mj-ea"/>
              <a:ea typeface="+mj-ea"/>
            </a:endParaRPr>
          </a:p>
        </p:txBody>
      </p:sp>
      <p:sp>
        <p:nvSpPr>
          <p:cNvPr id="26" name="Shape1">
            <a:extLst>
              <a:ext uri="{FF2B5EF4-FFF2-40B4-BE49-F238E27FC236}">
                <a16:creationId xmlns:a16="http://schemas.microsoft.com/office/drawing/2014/main" id="{FA5187CF-0A70-9D89-28E9-6F7D7CB7618A}"/>
              </a:ext>
            </a:extLst>
          </p:cNvPr>
          <p:cNvSpPr/>
          <p:nvPr/>
        </p:nvSpPr>
        <p:spPr>
          <a:xfrm flipH="1">
            <a:off x="404141" y="4446729"/>
            <a:ext cx="1307690" cy="730374"/>
          </a:xfrm>
          <a:custGeom>
            <a:avLst/>
            <a:gdLst>
              <a:gd name="connsiteX0" fmla="*/ 3905277 w 3905277"/>
              <a:gd name="connsiteY0" fmla="*/ 0 h 2628492"/>
              <a:gd name="connsiteX1" fmla="*/ 3905277 w 3905277"/>
              <a:gd name="connsiteY1" fmla="*/ 2258192 h 2628492"/>
              <a:gd name="connsiteX2" fmla="*/ 3534977 w 3905277"/>
              <a:gd name="connsiteY2" fmla="*/ 2628492 h 2628492"/>
              <a:gd name="connsiteX3" fmla="*/ 0 w 3905277"/>
              <a:gd name="connsiteY3" fmla="*/ 2628492 h 2628492"/>
              <a:gd name="connsiteX4" fmla="*/ 216878 w 3905277"/>
              <a:gd name="connsiteY4" fmla="*/ 2623008 h 2628492"/>
              <a:gd name="connsiteX5" fmla="*/ 3883992 w 3905277"/>
              <a:gd name="connsiteY5" fmla="*/ 53984 h 2628492"/>
              <a:gd name="connsiteX6" fmla="*/ 3905277 w 3905277"/>
              <a:gd name="connsiteY6" fmla="*/ 0 h 262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5277" h="2628492">
                <a:moveTo>
                  <a:pt x="3905277" y="0"/>
                </a:moveTo>
                <a:lnTo>
                  <a:pt x="3905277" y="2258192"/>
                </a:lnTo>
                <a:cubicBezTo>
                  <a:pt x="3905277" y="2462703"/>
                  <a:pt x="3739488" y="2628492"/>
                  <a:pt x="3534977" y="2628492"/>
                </a:cubicBezTo>
                <a:lnTo>
                  <a:pt x="0" y="2628492"/>
                </a:lnTo>
                <a:lnTo>
                  <a:pt x="216878" y="2623008"/>
                </a:lnTo>
                <a:cubicBezTo>
                  <a:pt x="1869341" y="2539245"/>
                  <a:pt x="3270739" y="1503876"/>
                  <a:pt x="3883992" y="53984"/>
                </a:cubicBezTo>
                <a:lnTo>
                  <a:pt x="3905277" y="0"/>
                </a:lnTo>
                <a:close/>
              </a:path>
            </a:pathLst>
          </a:custGeom>
          <a:gradFill flip="none" rotWithShape="1">
            <a:gsLst>
              <a:gs pos="0">
                <a:schemeClr val="accent1">
                  <a:lumMod val="60000"/>
                  <a:lumOff val="40000"/>
                </a:schemeClr>
              </a:gs>
              <a:gs pos="80000">
                <a:schemeClr val="accent1"/>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b="1">
              <a:solidFill>
                <a:schemeClr val="accent1"/>
              </a:solidFill>
              <a:latin typeface="+mj-ea"/>
              <a:ea typeface="+mj-ea"/>
            </a:endParaRPr>
          </a:p>
        </p:txBody>
      </p:sp>
      <p:sp>
        <p:nvSpPr>
          <p:cNvPr id="27" name="文本框 26">
            <a:extLst>
              <a:ext uri="{FF2B5EF4-FFF2-40B4-BE49-F238E27FC236}">
                <a16:creationId xmlns:a16="http://schemas.microsoft.com/office/drawing/2014/main" id="{338C0D9E-D329-DF4F-CA98-B668D59FA735}"/>
              </a:ext>
            </a:extLst>
          </p:cNvPr>
          <p:cNvSpPr txBox="1"/>
          <p:nvPr/>
        </p:nvSpPr>
        <p:spPr>
          <a:xfrm>
            <a:off x="1057986" y="4626572"/>
            <a:ext cx="3141916" cy="307777"/>
          </a:xfrm>
          <a:prstGeom prst="rect">
            <a:avLst/>
          </a:prstGeom>
          <a:noFill/>
        </p:spPr>
        <p:txBody>
          <a:bodyPr wrap="square">
            <a:spAutoFit/>
          </a:bodyPr>
          <a:lstStyle/>
          <a:p>
            <a:r>
              <a:rPr kumimoji="1" lang="en-US" altLang="zh-CN" sz="1400" b="1" dirty="0">
                <a:latin typeface="Arial" panose="020B0604020202020204" pitchFamily="34" charset="0"/>
                <a:ea typeface="微软雅黑" panose="020B0503020204020204" pitchFamily="34" charset="-122"/>
                <a:sym typeface="Arial" panose="020B0604020202020204" pitchFamily="34" charset="0"/>
              </a:rPr>
              <a:t>《</a:t>
            </a:r>
            <a:r>
              <a:rPr kumimoji="1" lang="zh-CN" altLang="en-US" sz="1400" b="1" dirty="0">
                <a:latin typeface="Arial" panose="020B0604020202020204" pitchFamily="34" charset="0"/>
                <a:ea typeface="微软雅黑" panose="020B0503020204020204" pitchFamily="34" charset="-122"/>
                <a:sym typeface="Arial" panose="020B0604020202020204" pitchFamily="34" charset="0"/>
              </a:rPr>
              <a:t>乳腺癌诊疗指南（</a:t>
            </a:r>
            <a:r>
              <a:rPr kumimoji="1" lang="en-US" altLang="zh-CN" sz="1400" b="1" dirty="0">
                <a:latin typeface="Arial" panose="020B0604020202020204" pitchFamily="34" charset="0"/>
                <a:ea typeface="微软雅黑" panose="020B0503020204020204" pitchFamily="34" charset="-122"/>
                <a:sym typeface="Arial" panose="020B0604020202020204" pitchFamily="34" charset="0"/>
              </a:rPr>
              <a:t>2022 </a:t>
            </a:r>
            <a:r>
              <a:rPr kumimoji="1" lang="zh-CN" altLang="en-US" sz="1400" b="1" dirty="0">
                <a:latin typeface="Arial" panose="020B0604020202020204" pitchFamily="34" charset="0"/>
                <a:ea typeface="微软雅黑" panose="020B0503020204020204" pitchFamily="34" charset="-122"/>
                <a:sym typeface="Arial" panose="020B0604020202020204" pitchFamily="34" charset="0"/>
              </a:rPr>
              <a:t>年版）</a:t>
            </a:r>
            <a:r>
              <a:rPr kumimoji="1" lang="en-US" altLang="zh-CN" sz="1400" b="1" dirty="0">
                <a:latin typeface="Arial" panose="020B0604020202020204" pitchFamily="34" charset="0"/>
                <a:ea typeface="微软雅黑" panose="020B0503020204020204" pitchFamily="34" charset="-122"/>
                <a:sym typeface="Arial" panose="020B0604020202020204" pitchFamily="34" charset="0"/>
              </a:rPr>
              <a:t>》</a:t>
            </a:r>
            <a:endParaRPr kumimoji="1" lang="zh-CN" altLang="en-US" sz="1400" b="1" dirty="0">
              <a:latin typeface="Arial" panose="020B0604020202020204" pitchFamily="34" charset="0"/>
              <a:ea typeface="微软雅黑" panose="020B0503020204020204" pitchFamily="34" charset="-122"/>
              <a:sym typeface="Arial" panose="020B0604020202020204" pitchFamily="34" charset="0"/>
            </a:endParaRPr>
          </a:p>
        </p:txBody>
      </p:sp>
      <p:pic>
        <p:nvPicPr>
          <p:cNvPr id="28" name="Picture 2">
            <a:extLst>
              <a:ext uri="{FF2B5EF4-FFF2-40B4-BE49-F238E27FC236}">
                <a16:creationId xmlns:a16="http://schemas.microsoft.com/office/drawing/2014/main" id="{A74C01CE-141B-ABF2-83F1-161F5C1CA6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001" y="4044848"/>
            <a:ext cx="3324956" cy="472241"/>
          </a:xfrm>
          <a:prstGeom prst="rect">
            <a:avLst/>
          </a:prstGeom>
          <a:noFill/>
          <a:extLst>
            <a:ext uri="{909E8E84-426E-40DD-AFC4-6F175D3DCCD1}">
              <a14:hiddenFill xmlns:a14="http://schemas.microsoft.com/office/drawing/2010/main">
                <a:solidFill>
                  <a:srgbClr val="FFFFFF"/>
                </a:solidFill>
              </a14:hiddenFill>
            </a:ext>
          </a:extLst>
        </p:spPr>
      </p:pic>
      <p:sp>
        <p:nvSpPr>
          <p:cNvPr id="29" name="文本框 28">
            <a:extLst>
              <a:ext uri="{FF2B5EF4-FFF2-40B4-BE49-F238E27FC236}">
                <a16:creationId xmlns:a16="http://schemas.microsoft.com/office/drawing/2014/main" id="{E5B6EF28-DE2B-C5E7-2F67-7A965482E54E}"/>
              </a:ext>
            </a:extLst>
          </p:cNvPr>
          <p:cNvSpPr txBox="1"/>
          <p:nvPr/>
        </p:nvSpPr>
        <p:spPr>
          <a:xfrm>
            <a:off x="4628016" y="4220447"/>
            <a:ext cx="6900452" cy="657809"/>
          </a:xfrm>
          <a:prstGeom prst="rect">
            <a:avLst/>
          </a:prstGeom>
          <a:noFill/>
        </p:spPr>
        <p:txBody>
          <a:bodyPr wrap="square">
            <a:spAutoFit/>
          </a:bodyPr>
          <a:lstStyle/>
          <a:p>
            <a:pPr marL="285750" indent="-285750">
              <a:lnSpc>
                <a:spcPct val="120000"/>
              </a:lnSpc>
              <a:buFont typeface="Wingdings" panose="05000000000000000000" pitchFamily="2" charset="2"/>
              <a:buChar char="Ø"/>
            </a:pP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绝经前和绝经后患者均可考虑在内分泌治疗的基础上联合靶向治疗（</a:t>
            </a:r>
            <a:r>
              <a:rPr lang="en-US" altLang="zh-CN" sz="1600" dirty="0">
                <a:solidFill>
                  <a:schemeClr val="tx1"/>
                </a:solidFill>
                <a:latin typeface="Arial" panose="020B0604020202020204" pitchFamily="34" charset="0"/>
                <a:ea typeface="微软雅黑" panose="020B0503020204020204" pitchFamily="34" charset="-122"/>
                <a:sym typeface="Arial" panose="020B0604020202020204" pitchFamily="34" charset="0"/>
              </a:rPr>
              <a:t>CDK4/6</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抑制剂、</a:t>
            </a:r>
            <a:r>
              <a:rPr lang="en-US" altLang="zh-CN"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HDAC</a:t>
            </a: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抑制剂</a:t>
            </a:r>
            <a:r>
              <a:rPr lang="zh-CN" altLang="en-US" sz="1600" dirty="0">
                <a:solidFill>
                  <a:schemeClr val="tx1"/>
                </a:solidFill>
                <a:latin typeface="Arial" panose="020B0604020202020204" pitchFamily="34" charset="0"/>
                <a:ea typeface="微软雅黑" panose="020B0503020204020204" pitchFamily="34" charset="-122"/>
                <a:sym typeface="Arial" panose="020B0604020202020204" pitchFamily="34" charset="0"/>
              </a:rPr>
              <a:t>等）</a:t>
            </a:r>
          </a:p>
        </p:txBody>
      </p:sp>
      <p:sp>
        <p:nvSpPr>
          <p:cNvPr id="30" name="ComponentBackground1">
            <a:extLst>
              <a:ext uri="{FF2B5EF4-FFF2-40B4-BE49-F238E27FC236}">
                <a16:creationId xmlns:a16="http://schemas.microsoft.com/office/drawing/2014/main" id="{E2CCA732-7AE4-6211-7A83-D87DCF17BEDA}"/>
              </a:ext>
            </a:extLst>
          </p:cNvPr>
          <p:cNvSpPr/>
          <p:nvPr/>
        </p:nvSpPr>
        <p:spPr>
          <a:xfrm>
            <a:off x="411835" y="5336117"/>
            <a:ext cx="11368330" cy="1227268"/>
          </a:xfrm>
          <a:prstGeom prst="roundRect">
            <a:avLst>
              <a:gd name="adj" fmla="val 11429"/>
            </a:avLst>
          </a:prstGeom>
          <a:gradFill>
            <a:gsLst>
              <a:gs pos="26000">
                <a:schemeClr val="bg1"/>
              </a:gs>
              <a:gs pos="75000">
                <a:srgbClr val="F5F9FD"/>
              </a:gs>
            </a:gsLst>
            <a:lin ang="2700000" scaled="0"/>
          </a:gradFill>
          <a:ln>
            <a:solidFill>
              <a:schemeClr val="accent1">
                <a:lumMod val="40000"/>
                <a:lumOff val="60000"/>
              </a:schemeClr>
            </a:solidFill>
          </a:ln>
          <a:effectLst>
            <a:outerShdw blurRad="254000" dist="63500" dir="2700000" algn="ctr" rotWithShape="0">
              <a:schemeClr val="tx2">
                <a:lumMod val="10000"/>
                <a:lumOff val="90000"/>
                <a:alpha val="2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800" b="1">
              <a:solidFill>
                <a:schemeClr val="accent1"/>
              </a:solidFill>
              <a:latin typeface="+mj-ea"/>
              <a:ea typeface="+mj-ea"/>
            </a:endParaRPr>
          </a:p>
        </p:txBody>
      </p:sp>
      <p:sp>
        <p:nvSpPr>
          <p:cNvPr id="31" name="Shape1">
            <a:extLst>
              <a:ext uri="{FF2B5EF4-FFF2-40B4-BE49-F238E27FC236}">
                <a16:creationId xmlns:a16="http://schemas.microsoft.com/office/drawing/2014/main" id="{5E63A43D-A572-563E-BC27-6468581E9716}"/>
              </a:ext>
            </a:extLst>
          </p:cNvPr>
          <p:cNvSpPr/>
          <p:nvPr/>
        </p:nvSpPr>
        <p:spPr>
          <a:xfrm flipH="1">
            <a:off x="407988" y="5831876"/>
            <a:ext cx="1307690" cy="732633"/>
          </a:xfrm>
          <a:custGeom>
            <a:avLst/>
            <a:gdLst>
              <a:gd name="connsiteX0" fmla="*/ 3905277 w 3905277"/>
              <a:gd name="connsiteY0" fmla="*/ 0 h 2628492"/>
              <a:gd name="connsiteX1" fmla="*/ 3905277 w 3905277"/>
              <a:gd name="connsiteY1" fmla="*/ 2258192 h 2628492"/>
              <a:gd name="connsiteX2" fmla="*/ 3534977 w 3905277"/>
              <a:gd name="connsiteY2" fmla="*/ 2628492 h 2628492"/>
              <a:gd name="connsiteX3" fmla="*/ 0 w 3905277"/>
              <a:gd name="connsiteY3" fmla="*/ 2628492 h 2628492"/>
              <a:gd name="connsiteX4" fmla="*/ 216878 w 3905277"/>
              <a:gd name="connsiteY4" fmla="*/ 2623008 h 2628492"/>
              <a:gd name="connsiteX5" fmla="*/ 3883992 w 3905277"/>
              <a:gd name="connsiteY5" fmla="*/ 53984 h 2628492"/>
              <a:gd name="connsiteX6" fmla="*/ 3905277 w 3905277"/>
              <a:gd name="connsiteY6" fmla="*/ 0 h 2628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5277" h="2628492">
                <a:moveTo>
                  <a:pt x="3905277" y="0"/>
                </a:moveTo>
                <a:lnTo>
                  <a:pt x="3905277" y="2258192"/>
                </a:lnTo>
                <a:cubicBezTo>
                  <a:pt x="3905277" y="2462703"/>
                  <a:pt x="3739488" y="2628492"/>
                  <a:pt x="3534977" y="2628492"/>
                </a:cubicBezTo>
                <a:lnTo>
                  <a:pt x="0" y="2628492"/>
                </a:lnTo>
                <a:lnTo>
                  <a:pt x="216878" y="2623008"/>
                </a:lnTo>
                <a:cubicBezTo>
                  <a:pt x="1869341" y="2539245"/>
                  <a:pt x="3270739" y="1503876"/>
                  <a:pt x="3883992" y="53984"/>
                </a:cubicBezTo>
                <a:lnTo>
                  <a:pt x="3905277" y="0"/>
                </a:lnTo>
                <a:close/>
              </a:path>
            </a:pathLst>
          </a:custGeom>
          <a:gradFill flip="none" rotWithShape="1">
            <a:gsLst>
              <a:gs pos="0">
                <a:schemeClr val="accent1">
                  <a:lumMod val="60000"/>
                  <a:lumOff val="40000"/>
                </a:schemeClr>
              </a:gs>
              <a:gs pos="80000">
                <a:schemeClr val="accent1"/>
              </a:gs>
            </a:gsLst>
            <a:lin ang="5400000" scaled="1"/>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2400" b="1">
              <a:solidFill>
                <a:schemeClr val="accent1"/>
              </a:solidFill>
              <a:latin typeface="+mj-ea"/>
              <a:ea typeface="+mj-ea"/>
            </a:endParaRPr>
          </a:p>
        </p:txBody>
      </p:sp>
      <p:sp>
        <p:nvSpPr>
          <p:cNvPr id="32" name="文本框 31">
            <a:extLst>
              <a:ext uri="{FF2B5EF4-FFF2-40B4-BE49-F238E27FC236}">
                <a16:creationId xmlns:a16="http://schemas.microsoft.com/office/drawing/2014/main" id="{B8D2CD5B-40F6-6011-5729-F7C99B0E7486}"/>
              </a:ext>
            </a:extLst>
          </p:cNvPr>
          <p:cNvSpPr txBox="1"/>
          <p:nvPr/>
        </p:nvSpPr>
        <p:spPr>
          <a:xfrm>
            <a:off x="688516" y="5789429"/>
            <a:ext cx="3747926" cy="307777"/>
          </a:xfrm>
          <a:prstGeom prst="rect">
            <a:avLst/>
          </a:prstGeom>
          <a:noFill/>
        </p:spPr>
        <p:txBody>
          <a:bodyPr wrap="square">
            <a:spAutoFit/>
          </a:bodyPr>
          <a:lstStyle>
            <a:defPPr>
              <a:defRPr lang="zh-CN"/>
            </a:defPPr>
            <a:lvl1pPr>
              <a:defRPr kumimoji="1" sz="1400">
                <a:latin typeface="微软雅黑" panose="020B0503020204020204" charset="-122"/>
                <a:ea typeface="微软雅黑" panose="020B0503020204020204" charset="-122"/>
              </a:defRPr>
            </a:lvl1pPr>
          </a:lstStyle>
          <a:p>
            <a:r>
              <a:rPr lang="en-US" altLang="zh-CN" b="1" dirty="0">
                <a:latin typeface="Arial" panose="020B0604020202020204" pitchFamily="34" charset="0"/>
                <a:ea typeface="微软雅黑" panose="020B0503020204020204" pitchFamily="34" charset="-122"/>
                <a:sym typeface="Arial" panose="020B0604020202020204" pitchFamily="34" charset="0"/>
              </a:rPr>
              <a:t>《</a:t>
            </a:r>
            <a:r>
              <a:rPr lang="zh-CN" altLang="en-US" b="1" dirty="0">
                <a:latin typeface="Arial" panose="020B0604020202020204" pitchFamily="34" charset="0"/>
                <a:ea typeface="微软雅黑" panose="020B0503020204020204" pitchFamily="34" charset="-122"/>
                <a:sym typeface="Arial" panose="020B0604020202020204" pitchFamily="34" charset="0"/>
              </a:rPr>
              <a:t>中国晚期乳腺癌规范诊疗指南（</a:t>
            </a:r>
            <a:r>
              <a:rPr lang="en-US" altLang="zh-CN" b="1" dirty="0">
                <a:latin typeface="Arial" panose="020B0604020202020204" pitchFamily="34" charset="0"/>
                <a:ea typeface="微软雅黑" panose="020B0503020204020204" pitchFamily="34" charset="-122"/>
                <a:sym typeface="Arial" panose="020B0604020202020204" pitchFamily="34" charset="0"/>
              </a:rPr>
              <a:t>2022</a:t>
            </a:r>
            <a:r>
              <a:rPr lang="zh-CN" altLang="en-US" b="1" dirty="0">
                <a:latin typeface="Arial" panose="020B0604020202020204" pitchFamily="34" charset="0"/>
                <a:ea typeface="微软雅黑" panose="020B0503020204020204" pitchFamily="34" charset="-122"/>
                <a:sym typeface="Arial" panose="020B0604020202020204" pitchFamily="34" charset="0"/>
              </a:rPr>
              <a:t>版）</a:t>
            </a:r>
            <a:r>
              <a:rPr lang="en-US" altLang="zh-CN" b="1" dirty="0">
                <a:latin typeface="Arial" panose="020B0604020202020204" pitchFamily="34" charset="0"/>
                <a:ea typeface="微软雅黑" panose="020B0503020204020204" pitchFamily="34" charset="-122"/>
                <a:sym typeface="Arial" panose="020B0604020202020204" pitchFamily="34" charset="0"/>
              </a:rPr>
              <a:t>》</a:t>
            </a:r>
            <a:endParaRPr lang="zh-CN" altLang="en-US" b="1" dirty="0">
              <a:latin typeface="Arial" panose="020B0604020202020204" pitchFamily="34" charset="0"/>
              <a:ea typeface="微软雅黑" panose="020B0503020204020204" pitchFamily="34" charset="-122"/>
              <a:sym typeface="Arial" panose="020B0604020202020204" pitchFamily="34" charset="0"/>
            </a:endParaRPr>
          </a:p>
        </p:txBody>
      </p:sp>
      <p:sp>
        <p:nvSpPr>
          <p:cNvPr id="33" name="文本框 32">
            <a:extLst>
              <a:ext uri="{FF2B5EF4-FFF2-40B4-BE49-F238E27FC236}">
                <a16:creationId xmlns:a16="http://schemas.microsoft.com/office/drawing/2014/main" id="{3FA369E5-8A5C-0FBE-9A10-3B26E26E7DE1}"/>
              </a:ext>
            </a:extLst>
          </p:cNvPr>
          <p:cNvSpPr txBox="1"/>
          <p:nvPr/>
        </p:nvSpPr>
        <p:spPr>
          <a:xfrm>
            <a:off x="4628016" y="5637387"/>
            <a:ext cx="6767478" cy="657809"/>
          </a:xfrm>
          <a:prstGeom prst="rect">
            <a:avLst/>
          </a:prstGeom>
          <a:noFill/>
        </p:spPr>
        <p:txBody>
          <a:bodyPr wrap="square">
            <a:spAutoFit/>
          </a:bodyPr>
          <a:lstStyle/>
          <a:p>
            <a:pPr marL="285750" indent="-285750">
              <a:lnSpc>
                <a:spcPct val="120000"/>
              </a:lnSpc>
              <a:buFont typeface="Wingdings" panose="05000000000000000000" pitchFamily="2" charset="2"/>
              <a:buChar char="Ø"/>
            </a:pPr>
            <a:r>
              <a:rPr lang="zh-CN" altLang="en-US" sz="1600" b="1" dirty="0">
                <a:solidFill>
                  <a:srgbClr val="FD5F00"/>
                </a:solidFill>
                <a:latin typeface="Arial" panose="020B0604020202020204" pitchFamily="34" charset="0"/>
                <a:ea typeface="微软雅黑" panose="020B0503020204020204" pitchFamily="34" charset="-122"/>
                <a:sym typeface="Arial" panose="020B0604020202020204" pitchFamily="34" charset="0"/>
              </a:rPr>
              <a:t>表观遗传导致的基因异常表达与乳腺癌的疾病进展和对内分泌治疗的耐药性有关</a:t>
            </a:r>
          </a:p>
        </p:txBody>
      </p:sp>
    </p:spTree>
    <p:extLst>
      <p:ext uri="{BB962C8B-B14F-4D97-AF65-F5344CB8AC3E}">
        <p14:creationId xmlns:p14="http://schemas.microsoft.com/office/powerpoint/2010/main" val="833816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866C4889-DEC0-ED9F-5122-F0B7951CD494}"/>
              </a:ext>
            </a:extLst>
          </p:cNvPr>
          <p:cNvSpPr/>
          <p:nvPr/>
        </p:nvSpPr>
        <p:spPr>
          <a:xfrm>
            <a:off x="0" y="0"/>
            <a:ext cx="12192000" cy="1025011"/>
          </a:xfrm>
          <a:prstGeom prst="rect">
            <a:avLst/>
          </a:prstGeom>
          <a:gradFill flip="none" rotWithShape="1">
            <a:gsLst>
              <a:gs pos="0">
                <a:srgbClr val="3590AC">
                  <a:shade val="30000"/>
                  <a:satMod val="115000"/>
                </a:srgbClr>
              </a:gs>
              <a:gs pos="50000">
                <a:srgbClr val="3590AC">
                  <a:shade val="67500"/>
                  <a:satMod val="115000"/>
                </a:srgbClr>
              </a:gs>
              <a:gs pos="100000">
                <a:srgbClr val="3590AC">
                  <a:shade val="100000"/>
                  <a:satMod val="115000"/>
                </a:srgbClr>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20204" pitchFamily="34" charset="0"/>
              <a:ea typeface="微软雅黑" panose="020B0503020204020204" pitchFamily="34" charset="-122"/>
              <a:sym typeface="Arial" panose="020B0604020202020204" pitchFamily="34" charset="0"/>
            </a:endParaRPr>
          </a:p>
        </p:txBody>
      </p:sp>
      <p:sp>
        <p:nvSpPr>
          <p:cNvPr id="2" name="标题 1">
            <a:extLst>
              <a:ext uri="{FF2B5EF4-FFF2-40B4-BE49-F238E27FC236}">
                <a16:creationId xmlns:a16="http://schemas.microsoft.com/office/drawing/2014/main" id="{58FA9B80-A6BF-0B59-8A66-110FD17DEC00}"/>
              </a:ext>
            </a:extLst>
          </p:cNvPr>
          <p:cNvSpPr>
            <a:spLocks noGrp="1"/>
          </p:cNvSpPr>
          <p:nvPr>
            <p:ph type="title"/>
          </p:nvPr>
        </p:nvSpPr>
        <p:spPr>
          <a:xfrm>
            <a:off x="192219" y="41837"/>
            <a:ext cx="11999781" cy="939859"/>
          </a:xfrm>
        </p:spPr>
        <p:txBody>
          <a:bodyPr>
            <a:noAutofit/>
          </a:bodyPr>
          <a:lstStyle/>
          <a:p>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创新性优势：表观遗传修饰调控药物全新机制克服内分泌耐药，纯口服方案显著提高依       从性</a:t>
            </a:r>
          </a:p>
        </p:txBody>
      </p:sp>
      <p:sp>
        <p:nvSpPr>
          <p:cNvPr id="5" name="文本框 4">
            <a:extLst>
              <a:ext uri="{FF2B5EF4-FFF2-40B4-BE49-F238E27FC236}">
                <a16:creationId xmlns:a16="http://schemas.microsoft.com/office/drawing/2014/main" id="{8230564C-C9CC-9739-D5F9-3AE46145B487}"/>
              </a:ext>
            </a:extLst>
          </p:cNvPr>
          <p:cNvSpPr txBox="1"/>
          <p:nvPr/>
        </p:nvSpPr>
        <p:spPr>
          <a:xfrm>
            <a:off x="192220" y="6413976"/>
            <a:ext cx="9014691" cy="461665"/>
          </a:xfrm>
          <a:prstGeom prst="rect">
            <a:avLst/>
          </a:prstGeom>
          <a:noFill/>
        </p:spPr>
        <p:txBody>
          <a:bodyPr wrap="square">
            <a:spAutoFit/>
          </a:bodyPr>
          <a:lstStyle>
            <a:defPPr>
              <a:defRPr lang="zh-CN"/>
            </a:defPPr>
            <a:lvl1pPr marL="228600" indent="-228600" algn="just" eaLnBrk="0">
              <a:buFont typeface="+mj-lt"/>
              <a:buAutoNum type="arabicPeriod"/>
              <a:defRPr sz="800" spc="-10">
                <a:solidFill>
                  <a:srgbClr val="000000">
                    <a:alpha val="100000"/>
                  </a:srgbClr>
                </a:solidFill>
                <a:latin typeface="Arial" panose="020B0604020202020204" pitchFamily="34" charset="0"/>
                <a:ea typeface="微软雅黑" panose="020B0503020204020204" pitchFamily="34" charset="-122"/>
                <a:cs typeface="微软雅黑" panose="020B0503020204020204" charset="-122"/>
              </a:defRPr>
            </a:lvl1pPr>
          </a:lstStyle>
          <a:p>
            <a:r>
              <a:rPr lang="en-US" altLang="zh-CN" dirty="0">
                <a:sym typeface="Arial" panose="020B0604020202020204" pitchFamily="34" charset="0"/>
              </a:rPr>
              <a:t>Molecular mechanisms of resistance to CDK4/6 inhibitors in breast cancer: A review. Int J Cancer. 2019;145(5):1179-1188. </a:t>
            </a:r>
          </a:p>
          <a:p>
            <a:r>
              <a:rPr lang="zh-CN" altLang="en-US" dirty="0">
                <a:sym typeface="Arial" panose="020B0604020202020204" pitchFamily="34" charset="0"/>
              </a:rPr>
              <a:t>张朦琦，徐兵河</a:t>
            </a:r>
            <a:r>
              <a:rPr lang="en-US" altLang="zh-CN" dirty="0">
                <a:sym typeface="Arial" panose="020B0604020202020204" pitchFamily="34" charset="0"/>
              </a:rPr>
              <a:t>.</a:t>
            </a:r>
            <a:r>
              <a:rPr lang="zh-CN" altLang="en-US" dirty="0">
                <a:sym typeface="Arial" panose="020B0604020202020204" pitchFamily="34" charset="0"/>
              </a:rPr>
              <a:t>中国自主研发的抗乳腺癌新药临床研究进展</a:t>
            </a:r>
            <a:r>
              <a:rPr lang="en-US" altLang="zh-CN" dirty="0">
                <a:sym typeface="Arial" panose="020B0604020202020204" pitchFamily="34" charset="0"/>
              </a:rPr>
              <a:t>.</a:t>
            </a:r>
            <a:r>
              <a:rPr lang="zh-CN" altLang="en-US" dirty="0">
                <a:sym typeface="Arial" panose="020B0604020202020204" pitchFamily="34" charset="0"/>
              </a:rPr>
              <a:t>中国肿瘤外科杂志</a:t>
            </a:r>
            <a:r>
              <a:rPr lang="en-US" altLang="zh-CN" dirty="0">
                <a:sym typeface="Arial" panose="020B0604020202020204" pitchFamily="34" charset="0"/>
              </a:rPr>
              <a:t>. 2024;16(2):105-109.</a:t>
            </a:r>
          </a:p>
          <a:p>
            <a:r>
              <a:rPr lang="en-US" altLang="zh-CN" dirty="0">
                <a:sym typeface="Arial" panose="020B0604020202020204" pitchFamily="34" charset="0"/>
              </a:rPr>
              <a:t>https://new.qq.com/rain/a/20240421A07BJM00`</a:t>
            </a:r>
          </a:p>
        </p:txBody>
      </p:sp>
      <p:sp>
        <p:nvSpPr>
          <p:cNvPr id="3" name="ComponentBackground1">
            <a:extLst>
              <a:ext uri="{FF2B5EF4-FFF2-40B4-BE49-F238E27FC236}">
                <a16:creationId xmlns:a16="http://schemas.microsoft.com/office/drawing/2014/main" id="{299167AB-E44B-4EF1-105B-EB6BEB9664A9}"/>
              </a:ext>
            </a:extLst>
          </p:cNvPr>
          <p:cNvSpPr/>
          <p:nvPr/>
        </p:nvSpPr>
        <p:spPr>
          <a:xfrm flipV="1">
            <a:off x="0" y="1167132"/>
            <a:ext cx="12192000" cy="1002034"/>
          </a:xfrm>
          <a:prstGeom prst="round2SameRect">
            <a:avLst/>
          </a:prstGeom>
          <a:solidFill>
            <a:srgbClr val="F5F9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 name="Group 25">
            <a:extLst>
              <a:ext uri="{FF2B5EF4-FFF2-40B4-BE49-F238E27FC236}">
                <a16:creationId xmlns:a16="http://schemas.microsoft.com/office/drawing/2014/main" id="{E543CBCC-163E-D238-F3E1-8FA745364FB1}"/>
              </a:ext>
            </a:extLst>
          </p:cNvPr>
          <p:cNvGrpSpPr/>
          <p:nvPr/>
        </p:nvGrpSpPr>
        <p:grpSpPr>
          <a:xfrm>
            <a:off x="24809" y="1225549"/>
            <a:ext cx="383179" cy="568005"/>
            <a:chOff x="680965" y="1089121"/>
            <a:chExt cx="354023" cy="524786"/>
          </a:xfrm>
        </p:grpSpPr>
        <p:sp>
          <p:nvSpPr>
            <p:cNvPr id="8" name="Shape1">
              <a:extLst>
                <a:ext uri="{FF2B5EF4-FFF2-40B4-BE49-F238E27FC236}">
                  <a16:creationId xmlns:a16="http://schemas.microsoft.com/office/drawing/2014/main" id="{BFE6C365-9AE0-7D87-0D1C-9FB4A497669A}"/>
                </a:ext>
              </a:extLst>
            </p:cNvPr>
            <p:cNvSpPr/>
            <p:nvPr/>
          </p:nvSpPr>
          <p:spPr>
            <a:xfrm>
              <a:off x="680965" y="1089121"/>
              <a:ext cx="354023" cy="524786"/>
            </a:xfrm>
            <a:custGeom>
              <a:avLst/>
              <a:gdLst>
                <a:gd name="connsiteX0" fmla="*/ 0 w 661182"/>
                <a:gd name="connsiteY0" fmla="*/ 0 h 886263"/>
                <a:gd name="connsiteX1" fmla="*/ 661182 w 661182"/>
                <a:gd name="connsiteY1" fmla="*/ 0 h 886263"/>
                <a:gd name="connsiteX2" fmla="*/ 661182 w 661182"/>
                <a:gd name="connsiteY2" fmla="*/ 555672 h 886263"/>
                <a:gd name="connsiteX3" fmla="*/ 330591 w 661182"/>
                <a:gd name="connsiteY3" fmla="*/ 886263 h 886263"/>
                <a:gd name="connsiteX4" fmla="*/ 0 w 661182"/>
                <a:gd name="connsiteY4" fmla="*/ 555672 h 886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182" h="886263">
                  <a:moveTo>
                    <a:pt x="0" y="0"/>
                  </a:moveTo>
                  <a:lnTo>
                    <a:pt x="661182" y="0"/>
                  </a:lnTo>
                  <a:lnTo>
                    <a:pt x="661182" y="555672"/>
                  </a:lnTo>
                  <a:cubicBezTo>
                    <a:pt x="661182" y="738252"/>
                    <a:pt x="513171" y="886263"/>
                    <a:pt x="330591" y="886263"/>
                  </a:cubicBezTo>
                  <a:cubicBezTo>
                    <a:pt x="148011" y="886263"/>
                    <a:pt x="0" y="738252"/>
                    <a:pt x="0" y="555672"/>
                  </a:cubicBezTo>
                  <a:close/>
                </a:path>
              </a:pathLst>
            </a:custGeom>
            <a:gradFill>
              <a:gsLst>
                <a:gs pos="0">
                  <a:schemeClr val="accent1">
                    <a:lumMod val="60000"/>
                    <a:lumOff val="40000"/>
                  </a:schemeClr>
                </a:gs>
                <a:gs pos="50000">
                  <a:schemeClr val="accent1"/>
                </a:gs>
              </a:gsLst>
              <a:lin ang="2700000" scaled="0"/>
            </a:gradFill>
            <a:ln>
              <a:noFill/>
            </a:ln>
            <a:effectLst>
              <a:outerShdw blurRad="50800" dist="38100" dir="2700000" algn="tl" rotWithShape="0">
                <a:prstClr val="black">
                  <a:alpha val="15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p>
          </p:txBody>
        </p:sp>
        <p:sp>
          <p:nvSpPr>
            <p:cNvPr id="12" name="IconBackground1">
              <a:extLst>
                <a:ext uri="{FF2B5EF4-FFF2-40B4-BE49-F238E27FC236}">
                  <a16:creationId xmlns:a16="http://schemas.microsoft.com/office/drawing/2014/main" id="{358F85C8-07BE-6C50-A160-23AF8564C8EC}"/>
                </a:ext>
              </a:extLst>
            </p:cNvPr>
            <p:cNvSpPr/>
            <p:nvPr/>
          </p:nvSpPr>
          <p:spPr>
            <a:xfrm>
              <a:off x="703178" y="1281534"/>
              <a:ext cx="309596" cy="309596"/>
            </a:xfrm>
            <a:prstGeom prst="ellipse">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3" name="Icon1">
              <a:extLst>
                <a:ext uri="{FF2B5EF4-FFF2-40B4-BE49-F238E27FC236}">
                  <a16:creationId xmlns:a16="http://schemas.microsoft.com/office/drawing/2014/main" id="{3B3DE2F7-53F0-92F9-D3FD-99C6BF9C641D}"/>
                </a:ext>
              </a:extLst>
            </p:cNvPr>
            <p:cNvSpPr/>
            <p:nvPr/>
          </p:nvSpPr>
          <p:spPr>
            <a:xfrm>
              <a:off x="757014" y="1328313"/>
              <a:ext cx="209076" cy="209076"/>
            </a:xfrm>
            <a:custGeom>
              <a:avLst/>
              <a:gdLst>
                <a:gd name="connsiteX0" fmla="*/ 373273 h 605239"/>
                <a:gd name="connsiteY0" fmla="*/ 373273 h 605239"/>
                <a:gd name="connsiteX1" fmla="*/ 373273 h 605239"/>
                <a:gd name="connsiteY1" fmla="*/ 373273 h 605239"/>
                <a:gd name="connsiteX2" fmla="*/ 373273 h 605239"/>
                <a:gd name="connsiteY2" fmla="*/ 373273 h 605239"/>
                <a:gd name="connsiteX3" fmla="*/ 373273 h 605239"/>
                <a:gd name="connsiteY3" fmla="*/ 373273 h 605239"/>
                <a:gd name="connsiteX4" fmla="*/ 373273 h 605239"/>
                <a:gd name="connsiteY4" fmla="*/ 373273 h 605239"/>
                <a:gd name="connsiteX5" fmla="*/ 373273 h 605239"/>
                <a:gd name="connsiteY5" fmla="*/ 373273 h 605239"/>
                <a:gd name="connsiteX6" fmla="*/ 373273 h 605239"/>
                <a:gd name="connsiteY6" fmla="*/ 373273 h 605239"/>
                <a:gd name="connsiteX7" fmla="*/ 373273 h 605239"/>
                <a:gd name="connsiteY7" fmla="*/ 373273 h 605239"/>
                <a:gd name="connsiteX8" fmla="*/ 373273 h 605239"/>
                <a:gd name="connsiteY8" fmla="*/ 373273 h 605239"/>
                <a:gd name="connsiteX9" fmla="*/ 373273 h 605239"/>
                <a:gd name="connsiteY9" fmla="*/ 373273 h 605239"/>
                <a:gd name="connsiteX10" fmla="*/ 373273 h 605239"/>
                <a:gd name="connsiteY10" fmla="*/ 373273 h 605239"/>
                <a:gd name="connsiteX11" fmla="*/ 373273 h 605239"/>
                <a:gd name="connsiteY11" fmla="*/ 373273 h 605239"/>
                <a:gd name="connsiteX12" fmla="*/ 373273 h 605239"/>
                <a:gd name="connsiteY12" fmla="*/ 373273 h 605239"/>
                <a:gd name="connsiteX13" fmla="*/ 373273 h 605239"/>
                <a:gd name="connsiteY13" fmla="*/ 373273 h 605239"/>
                <a:gd name="connsiteX14" fmla="*/ 373273 h 605239"/>
                <a:gd name="connsiteY14" fmla="*/ 373273 h 605239"/>
                <a:gd name="connsiteX15" fmla="*/ 373273 h 605239"/>
                <a:gd name="connsiteY15" fmla="*/ 373273 h 605239"/>
                <a:gd name="connsiteX16" fmla="*/ 373273 h 605239"/>
                <a:gd name="connsiteY16" fmla="*/ 373273 h 605239"/>
                <a:gd name="connsiteX17" fmla="*/ 373273 h 605239"/>
                <a:gd name="connsiteY17" fmla="*/ 373273 h 605239"/>
                <a:gd name="connsiteX18" fmla="*/ 373273 h 605239"/>
                <a:gd name="connsiteY18" fmla="*/ 373273 h 605239"/>
                <a:gd name="connsiteX19" fmla="*/ 373273 h 605239"/>
                <a:gd name="connsiteY19" fmla="*/ 373273 h 605239"/>
                <a:gd name="connsiteX20" fmla="*/ 373273 h 605239"/>
                <a:gd name="connsiteY20" fmla="*/ 373273 h 605239"/>
                <a:gd name="connsiteX21" fmla="*/ 373273 h 605239"/>
                <a:gd name="connsiteY21" fmla="*/ 373273 h 605239"/>
                <a:gd name="connsiteX22" fmla="*/ 373273 h 605239"/>
                <a:gd name="connsiteY22" fmla="*/ 373273 h 605239"/>
                <a:gd name="connsiteX23" fmla="*/ 373273 h 605239"/>
                <a:gd name="connsiteY23" fmla="*/ 373273 h 605239"/>
                <a:gd name="connsiteX24" fmla="*/ 373273 h 605239"/>
                <a:gd name="connsiteY24" fmla="*/ 373273 h 605239"/>
                <a:gd name="connsiteX25" fmla="*/ 373273 h 605239"/>
                <a:gd name="connsiteY25" fmla="*/ 373273 h 605239"/>
                <a:gd name="connsiteX26" fmla="*/ 373273 h 605239"/>
                <a:gd name="connsiteY26" fmla="*/ 373273 h 605239"/>
                <a:gd name="connsiteX27" fmla="*/ 373273 h 605239"/>
                <a:gd name="connsiteY27" fmla="*/ 373273 h 605239"/>
                <a:gd name="connsiteX28" fmla="*/ 373273 h 605239"/>
                <a:gd name="connsiteY28" fmla="*/ 373273 h 605239"/>
                <a:gd name="connsiteX29" fmla="*/ 373273 h 605239"/>
                <a:gd name="connsiteY29" fmla="*/ 373273 h 605239"/>
                <a:gd name="connsiteX30" fmla="*/ 373273 h 605239"/>
                <a:gd name="connsiteY30" fmla="*/ 373273 h 605239"/>
                <a:gd name="connsiteX31" fmla="*/ 373273 h 605239"/>
                <a:gd name="connsiteY31" fmla="*/ 373273 h 605239"/>
                <a:gd name="connsiteX32" fmla="*/ 373273 h 605239"/>
                <a:gd name="connsiteY32" fmla="*/ 373273 h 605239"/>
                <a:gd name="connsiteX33" fmla="*/ 373273 h 605239"/>
                <a:gd name="connsiteY33" fmla="*/ 373273 h 605239"/>
                <a:gd name="connsiteX34" fmla="*/ 373273 h 605239"/>
                <a:gd name="connsiteY34" fmla="*/ 373273 h 605239"/>
                <a:gd name="connsiteX35" fmla="*/ 373273 h 605239"/>
                <a:gd name="connsiteY35" fmla="*/ 373273 h 605239"/>
                <a:gd name="connsiteX36" fmla="*/ 373273 h 605239"/>
                <a:gd name="connsiteY36" fmla="*/ 373273 h 605239"/>
                <a:gd name="connsiteX37" fmla="*/ 373273 h 605239"/>
                <a:gd name="connsiteY37" fmla="*/ 373273 h 605239"/>
                <a:gd name="connsiteX38" fmla="*/ 373273 h 605239"/>
                <a:gd name="connsiteY38" fmla="*/ 373273 h 605239"/>
                <a:gd name="connsiteX39" fmla="*/ 373273 h 605239"/>
                <a:gd name="connsiteY39" fmla="*/ 373273 h 605239"/>
                <a:gd name="connsiteX40" fmla="*/ 373273 h 605239"/>
                <a:gd name="connsiteY40" fmla="*/ 373273 h 605239"/>
                <a:gd name="connsiteX41" fmla="*/ 373273 h 605239"/>
                <a:gd name="connsiteY41" fmla="*/ 373273 h 605239"/>
                <a:gd name="connsiteX42" fmla="*/ 373273 h 605239"/>
                <a:gd name="connsiteY42" fmla="*/ 373273 h 605239"/>
                <a:gd name="connsiteX43" fmla="*/ 373273 h 605239"/>
                <a:gd name="connsiteY43" fmla="*/ 373273 h 605239"/>
                <a:gd name="connsiteX44" fmla="*/ 373273 h 605239"/>
                <a:gd name="connsiteY44" fmla="*/ 373273 h 605239"/>
                <a:gd name="connsiteX45" fmla="*/ 373273 h 605239"/>
                <a:gd name="connsiteY45" fmla="*/ 373273 h 605239"/>
                <a:gd name="connsiteX46" fmla="*/ 373273 h 605239"/>
                <a:gd name="connsiteY46" fmla="*/ 373273 h 605239"/>
                <a:gd name="connsiteX47" fmla="*/ 373273 h 605239"/>
                <a:gd name="connsiteY47" fmla="*/ 373273 h 605239"/>
                <a:gd name="connsiteX48" fmla="*/ 373273 h 605239"/>
                <a:gd name="connsiteY48" fmla="*/ 373273 h 605239"/>
                <a:gd name="connsiteX49" fmla="*/ 373273 h 605239"/>
                <a:gd name="connsiteY49" fmla="*/ 373273 h 605239"/>
                <a:gd name="connsiteX50" fmla="*/ 373273 h 605239"/>
                <a:gd name="connsiteY50" fmla="*/ 373273 h 605239"/>
                <a:gd name="connsiteX51" fmla="*/ 373273 h 605239"/>
                <a:gd name="connsiteY51" fmla="*/ 373273 h 605239"/>
                <a:gd name="connsiteX52" fmla="*/ 373273 h 605239"/>
                <a:gd name="connsiteY52" fmla="*/ 373273 h 605239"/>
                <a:gd name="connsiteX53" fmla="*/ 373273 h 605239"/>
                <a:gd name="connsiteY53" fmla="*/ 373273 h 605239"/>
                <a:gd name="connsiteX54" fmla="*/ 373273 h 605239"/>
                <a:gd name="connsiteY54" fmla="*/ 373273 h 605239"/>
                <a:gd name="connsiteX55" fmla="*/ 373273 h 605239"/>
                <a:gd name="connsiteY55" fmla="*/ 373273 h 605239"/>
                <a:gd name="connsiteX56" fmla="*/ 373273 h 605239"/>
                <a:gd name="connsiteY56" fmla="*/ 373273 h 605239"/>
                <a:gd name="connsiteX57" fmla="*/ 373273 h 605239"/>
                <a:gd name="connsiteY57" fmla="*/ 373273 h 605239"/>
                <a:gd name="connsiteX58" fmla="*/ 373273 h 605239"/>
                <a:gd name="connsiteY58" fmla="*/ 373273 h 605239"/>
                <a:gd name="connsiteX59" fmla="*/ 373273 h 605239"/>
                <a:gd name="connsiteY59" fmla="*/ 373273 h 605239"/>
                <a:gd name="connsiteX60" fmla="*/ 373273 h 605239"/>
                <a:gd name="connsiteY60" fmla="*/ 373273 h 605239"/>
                <a:gd name="connsiteX61" fmla="*/ 373273 h 605239"/>
                <a:gd name="connsiteY61" fmla="*/ 373273 h 605239"/>
                <a:gd name="connsiteX62" fmla="*/ 373273 h 605239"/>
                <a:gd name="connsiteY62" fmla="*/ 373273 h 605239"/>
                <a:gd name="connsiteX63" fmla="*/ 373273 h 605239"/>
                <a:gd name="connsiteY63" fmla="*/ 373273 h 605239"/>
                <a:gd name="connsiteX64" fmla="*/ 373273 h 605239"/>
                <a:gd name="connsiteY64" fmla="*/ 373273 h 605239"/>
                <a:gd name="connsiteX65" fmla="*/ 373273 h 605239"/>
                <a:gd name="connsiteY65" fmla="*/ 373273 h 605239"/>
                <a:gd name="connsiteX66" fmla="*/ 373273 h 605239"/>
                <a:gd name="connsiteY66" fmla="*/ 373273 h 605239"/>
                <a:gd name="connsiteX67" fmla="*/ 373273 h 605239"/>
                <a:gd name="connsiteY67" fmla="*/ 373273 h 605239"/>
                <a:gd name="connsiteX68" fmla="*/ 373273 h 605239"/>
                <a:gd name="connsiteY68" fmla="*/ 373273 h 605239"/>
                <a:gd name="connsiteX69" fmla="*/ 373273 h 605239"/>
                <a:gd name="connsiteY69" fmla="*/ 373273 h 605239"/>
                <a:gd name="connsiteX70" fmla="*/ 373273 h 605239"/>
                <a:gd name="connsiteY70" fmla="*/ 373273 h 605239"/>
                <a:gd name="connsiteX71" fmla="*/ 373273 h 605239"/>
                <a:gd name="connsiteY71" fmla="*/ 373273 h 605239"/>
                <a:gd name="connsiteX72" fmla="*/ 373273 h 605239"/>
                <a:gd name="connsiteY72" fmla="*/ 373273 h 605239"/>
                <a:gd name="connsiteX73" fmla="*/ 373273 h 605239"/>
                <a:gd name="connsiteY73" fmla="*/ 373273 h 605239"/>
                <a:gd name="connsiteX74" fmla="*/ 373273 h 605239"/>
                <a:gd name="connsiteY74" fmla="*/ 373273 h 605239"/>
                <a:gd name="connsiteX75" fmla="*/ 373273 h 605239"/>
                <a:gd name="connsiteY75" fmla="*/ 373273 h 605239"/>
                <a:gd name="connsiteX76" fmla="*/ 373273 h 605239"/>
                <a:gd name="connsiteY76" fmla="*/ 373273 h 605239"/>
                <a:gd name="connsiteX77" fmla="*/ 373273 h 605239"/>
                <a:gd name="connsiteY77" fmla="*/ 373273 h 605239"/>
                <a:gd name="connsiteX78" fmla="*/ 373273 h 605239"/>
                <a:gd name="connsiteY78" fmla="*/ 373273 h 605239"/>
                <a:gd name="connsiteX79" fmla="*/ 373273 h 605239"/>
                <a:gd name="connsiteY79" fmla="*/ 373273 h 605239"/>
                <a:gd name="connsiteX80" fmla="*/ 373273 h 605239"/>
                <a:gd name="connsiteY80" fmla="*/ 373273 h 605239"/>
                <a:gd name="connsiteX81" fmla="*/ 373273 h 605239"/>
                <a:gd name="connsiteY81" fmla="*/ 373273 h 605239"/>
                <a:gd name="connsiteX82" fmla="*/ 373273 h 605239"/>
                <a:gd name="connsiteY82" fmla="*/ 373273 h 605239"/>
                <a:gd name="connsiteX83" fmla="*/ 373273 h 605239"/>
                <a:gd name="connsiteY83" fmla="*/ 373273 h 605239"/>
                <a:gd name="connsiteX84" fmla="*/ 373273 h 605239"/>
                <a:gd name="connsiteY84" fmla="*/ 373273 h 605239"/>
                <a:gd name="connsiteX85" fmla="*/ 373273 h 605239"/>
                <a:gd name="connsiteY85" fmla="*/ 373273 h 605239"/>
                <a:gd name="connsiteX86" fmla="*/ 373273 h 605239"/>
                <a:gd name="connsiteY86" fmla="*/ 373273 h 605239"/>
                <a:gd name="connsiteX87" fmla="*/ 373273 h 605239"/>
                <a:gd name="connsiteY87" fmla="*/ 373273 h 605239"/>
                <a:gd name="connsiteX88" fmla="*/ 373273 h 605239"/>
                <a:gd name="connsiteY88" fmla="*/ 373273 h 605239"/>
                <a:gd name="connsiteX89" fmla="*/ 373273 h 605239"/>
                <a:gd name="connsiteY89" fmla="*/ 373273 h 605239"/>
                <a:gd name="connsiteX90" fmla="*/ 373273 h 605239"/>
                <a:gd name="connsiteY90" fmla="*/ 373273 h 605239"/>
                <a:gd name="connsiteX91" fmla="*/ 373273 h 605239"/>
                <a:gd name="connsiteY91" fmla="*/ 373273 h 605239"/>
                <a:gd name="connsiteX92" fmla="*/ 373273 h 605239"/>
                <a:gd name="connsiteY92" fmla="*/ 373273 h 605239"/>
                <a:gd name="connsiteX93" fmla="*/ 373273 h 605239"/>
                <a:gd name="connsiteY93" fmla="*/ 373273 h 605239"/>
                <a:gd name="connsiteX94" fmla="*/ 373273 h 605239"/>
                <a:gd name="connsiteY94" fmla="*/ 373273 h 605239"/>
                <a:gd name="connsiteX95" fmla="*/ 373273 h 605239"/>
                <a:gd name="connsiteY95" fmla="*/ 373273 h 605239"/>
                <a:gd name="connsiteX96" fmla="*/ 373273 h 605239"/>
                <a:gd name="connsiteY96" fmla="*/ 373273 h 605239"/>
                <a:gd name="connsiteX97" fmla="*/ 373273 h 605239"/>
                <a:gd name="connsiteY97" fmla="*/ 373273 h 605239"/>
                <a:gd name="connsiteX98" fmla="*/ 373273 h 605239"/>
                <a:gd name="connsiteY98" fmla="*/ 373273 h 605239"/>
                <a:gd name="connsiteX99" fmla="*/ 373273 h 605239"/>
                <a:gd name="connsiteY99" fmla="*/ 373273 h 605239"/>
                <a:gd name="connsiteX100" fmla="*/ 373273 h 605239"/>
                <a:gd name="connsiteY100" fmla="*/ 373273 h 605239"/>
                <a:gd name="connsiteX101" fmla="*/ 373273 h 605239"/>
                <a:gd name="connsiteY101" fmla="*/ 373273 h 605239"/>
                <a:gd name="connsiteX102" fmla="*/ 373273 h 605239"/>
                <a:gd name="connsiteY102" fmla="*/ 373273 h 605239"/>
                <a:gd name="connsiteX103" fmla="*/ 373273 h 605239"/>
                <a:gd name="connsiteY103" fmla="*/ 373273 h 605239"/>
                <a:gd name="connsiteX104" fmla="*/ 373273 h 605239"/>
                <a:gd name="connsiteY104" fmla="*/ 373273 h 605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Lst>
              <a:rect l="l" t="t" r="r" b="b"/>
              <a:pathLst>
                <a:path w="608133" h="607568">
                  <a:moveTo>
                    <a:pt x="304066" y="535874"/>
                  </a:moveTo>
                  <a:cubicBezTo>
                    <a:pt x="315119" y="535874"/>
                    <a:pt x="324177" y="544932"/>
                    <a:pt x="324177" y="555985"/>
                  </a:cubicBezTo>
                  <a:lnTo>
                    <a:pt x="324177" y="587457"/>
                  </a:lnTo>
                  <a:cubicBezTo>
                    <a:pt x="324177" y="598664"/>
                    <a:pt x="315119" y="607568"/>
                    <a:pt x="304066" y="607568"/>
                  </a:cubicBezTo>
                  <a:cubicBezTo>
                    <a:pt x="293013" y="607568"/>
                    <a:pt x="283955" y="598664"/>
                    <a:pt x="283955" y="587457"/>
                  </a:cubicBezTo>
                  <a:lnTo>
                    <a:pt x="283955" y="555985"/>
                  </a:lnTo>
                  <a:cubicBezTo>
                    <a:pt x="283955" y="544932"/>
                    <a:pt x="293013" y="535874"/>
                    <a:pt x="304066" y="535874"/>
                  </a:cubicBezTo>
                  <a:close/>
                  <a:moveTo>
                    <a:pt x="482544" y="462042"/>
                  </a:moveTo>
                  <a:cubicBezTo>
                    <a:pt x="487688" y="462042"/>
                    <a:pt x="492831" y="463998"/>
                    <a:pt x="496747" y="467911"/>
                  </a:cubicBezTo>
                  <a:lnTo>
                    <a:pt x="519011" y="490157"/>
                  </a:lnTo>
                  <a:cubicBezTo>
                    <a:pt x="526842" y="497982"/>
                    <a:pt x="526842" y="510716"/>
                    <a:pt x="519011" y="518541"/>
                  </a:cubicBezTo>
                  <a:cubicBezTo>
                    <a:pt x="515172" y="522530"/>
                    <a:pt x="509952" y="524371"/>
                    <a:pt x="504885" y="524371"/>
                  </a:cubicBezTo>
                  <a:cubicBezTo>
                    <a:pt x="499664" y="524371"/>
                    <a:pt x="494597" y="522530"/>
                    <a:pt x="490605" y="518541"/>
                  </a:cubicBezTo>
                  <a:lnTo>
                    <a:pt x="468341" y="496294"/>
                  </a:lnTo>
                  <a:cubicBezTo>
                    <a:pt x="460510" y="488470"/>
                    <a:pt x="460510" y="475735"/>
                    <a:pt x="468341" y="467911"/>
                  </a:cubicBezTo>
                  <a:cubicBezTo>
                    <a:pt x="472257" y="463998"/>
                    <a:pt x="477400" y="462042"/>
                    <a:pt x="482544" y="462042"/>
                  </a:cubicBezTo>
                  <a:close/>
                  <a:moveTo>
                    <a:pt x="125636" y="462042"/>
                  </a:moveTo>
                  <a:cubicBezTo>
                    <a:pt x="130785" y="462042"/>
                    <a:pt x="135935" y="463998"/>
                    <a:pt x="139854" y="467911"/>
                  </a:cubicBezTo>
                  <a:cubicBezTo>
                    <a:pt x="147693" y="475735"/>
                    <a:pt x="147693" y="488470"/>
                    <a:pt x="139854" y="496294"/>
                  </a:cubicBezTo>
                  <a:lnTo>
                    <a:pt x="117566" y="518541"/>
                  </a:lnTo>
                  <a:cubicBezTo>
                    <a:pt x="113570" y="522530"/>
                    <a:pt x="108497" y="524371"/>
                    <a:pt x="103271" y="524371"/>
                  </a:cubicBezTo>
                  <a:cubicBezTo>
                    <a:pt x="98199" y="524371"/>
                    <a:pt x="92973" y="522530"/>
                    <a:pt x="89130" y="518541"/>
                  </a:cubicBezTo>
                  <a:cubicBezTo>
                    <a:pt x="81291" y="510716"/>
                    <a:pt x="81291" y="497982"/>
                    <a:pt x="89130" y="490157"/>
                  </a:cubicBezTo>
                  <a:lnTo>
                    <a:pt x="111418" y="467911"/>
                  </a:lnTo>
                  <a:cubicBezTo>
                    <a:pt x="115338" y="463998"/>
                    <a:pt x="120487" y="462042"/>
                    <a:pt x="125636" y="462042"/>
                  </a:cubicBezTo>
                  <a:close/>
                  <a:moveTo>
                    <a:pt x="556499" y="283673"/>
                  </a:moveTo>
                  <a:lnTo>
                    <a:pt x="588002" y="283673"/>
                  </a:lnTo>
                  <a:cubicBezTo>
                    <a:pt x="599066" y="283673"/>
                    <a:pt x="608133" y="292731"/>
                    <a:pt x="608133" y="303784"/>
                  </a:cubicBezTo>
                  <a:cubicBezTo>
                    <a:pt x="608133" y="314837"/>
                    <a:pt x="599066" y="323895"/>
                    <a:pt x="588002" y="323895"/>
                  </a:cubicBezTo>
                  <a:lnTo>
                    <a:pt x="556499" y="323895"/>
                  </a:lnTo>
                  <a:cubicBezTo>
                    <a:pt x="545435" y="323895"/>
                    <a:pt x="536368" y="314837"/>
                    <a:pt x="536368" y="303784"/>
                  </a:cubicBezTo>
                  <a:cubicBezTo>
                    <a:pt x="536368" y="292731"/>
                    <a:pt x="545435" y="283673"/>
                    <a:pt x="556499" y="283673"/>
                  </a:cubicBezTo>
                  <a:close/>
                  <a:moveTo>
                    <a:pt x="20131" y="283673"/>
                  </a:moveTo>
                  <a:lnTo>
                    <a:pt x="51634" y="283673"/>
                  </a:lnTo>
                  <a:cubicBezTo>
                    <a:pt x="62698" y="283673"/>
                    <a:pt x="71765" y="292731"/>
                    <a:pt x="71765" y="303784"/>
                  </a:cubicBezTo>
                  <a:cubicBezTo>
                    <a:pt x="71765" y="314837"/>
                    <a:pt x="62698" y="323895"/>
                    <a:pt x="51634" y="323895"/>
                  </a:cubicBezTo>
                  <a:lnTo>
                    <a:pt x="20131" y="323895"/>
                  </a:lnTo>
                  <a:cubicBezTo>
                    <a:pt x="9067" y="323895"/>
                    <a:pt x="0" y="314837"/>
                    <a:pt x="0" y="303784"/>
                  </a:cubicBezTo>
                  <a:cubicBezTo>
                    <a:pt x="0" y="292731"/>
                    <a:pt x="9067" y="283673"/>
                    <a:pt x="20131" y="283673"/>
                  </a:cubicBezTo>
                  <a:close/>
                  <a:moveTo>
                    <a:pt x="283669" y="215718"/>
                  </a:moveTo>
                  <a:lnTo>
                    <a:pt x="324534" y="215718"/>
                  </a:lnTo>
                  <a:lnTo>
                    <a:pt x="324534" y="263280"/>
                  </a:lnTo>
                  <a:cubicBezTo>
                    <a:pt x="324534" y="274326"/>
                    <a:pt x="333599" y="283225"/>
                    <a:pt x="344660" y="283225"/>
                  </a:cubicBezTo>
                  <a:lnTo>
                    <a:pt x="392132" y="283225"/>
                  </a:lnTo>
                  <a:lnTo>
                    <a:pt x="392132" y="324342"/>
                  </a:lnTo>
                  <a:lnTo>
                    <a:pt x="344660" y="324342"/>
                  </a:lnTo>
                  <a:cubicBezTo>
                    <a:pt x="333599" y="324342"/>
                    <a:pt x="324534" y="333241"/>
                    <a:pt x="324534" y="344288"/>
                  </a:cubicBezTo>
                  <a:lnTo>
                    <a:pt x="324534" y="391849"/>
                  </a:lnTo>
                  <a:lnTo>
                    <a:pt x="283669" y="391849"/>
                  </a:lnTo>
                  <a:lnTo>
                    <a:pt x="283669" y="344288"/>
                  </a:lnTo>
                  <a:cubicBezTo>
                    <a:pt x="283669" y="333241"/>
                    <a:pt x="274604" y="324342"/>
                    <a:pt x="263543" y="324342"/>
                  </a:cubicBezTo>
                  <a:lnTo>
                    <a:pt x="216071" y="324342"/>
                  </a:lnTo>
                  <a:lnTo>
                    <a:pt x="216071" y="283225"/>
                  </a:lnTo>
                  <a:lnTo>
                    <a:pt x="263543" y="283225"/>
                  </a:lnTo>
                  <a:cubicBezTo>
                    <a:pt x="274604" y="283225"/>
                    <a:pt x="283669" y="274326"/>
                    <a:pt x="283669" y="263280"/>
                  </a:cubicBezTo>
                  <a:close/>
                  <a:moveTo>
                    <a:pt x="263500" y="175645"/>
                  </a:moveTo>
                  <a:cubicBezTo>
                    <a:pt x="252436" y="175645"/>
                    <a:pt x="243370" y="184543"/>
                    <a:pt x="243370" y="195589"/>
                  </a:cubicBezTo>
                  <a:lnTo>
                    <a:pt x="243370" y="243149"/>
                  </a:lnTo>
                  <a:lnTo>
                    <a:pt x="195890" y="243149"/>
                  </a:lnTo>
                  <a:cubicBezTo>
                    <a:pt x="184826" y="243149"/>
                    <a:pt x="175760" y="252200"/>
                    <a:pt x="175760" y="263246"/>
                  </a:cubicBezTo>
                  <a:lnTo>
                    <a:pt x="175760" y="344251"/>
                  </a:lnTo>
                  <a:cubicBezTo>
                    <a:pt x="175760" y="355297"/>
                    <a:pt x="184826" y="364348"/>
                    <a:pt x="195890" y="364348"/>
                  </a:cubicBezTo>
                  <a:lnTo>
                    <a:pt x="243370" y="364348"/>
                  </a:lnTo>
                  <a:lnTo>
                    <a:pt x="243370" y="411908"/>
                  </a:lnTo>
                  <a:cubicBezTo>
                    <a:pt x="243370" y="422954"/>
                    <a:pt x="252436" y="431852"/>
                    <a:pt x="263500" y="431852"/>
                  </a:cubicBezTo>
                  <a:lnTo>
                    <a:pt x="344632" y="431852"/>
                  </a:lnTo>
                  <a:cubicBezTo>
                    <a:pt x="355696" y="431852"/>
                    <a:pt x="364762" y="422954"/>
                    <a:pt x="364762" y="411908"/>
                  </a:cubicBezTo>
                  <a:lnTo>
                    <a:pt x="364762" y="364348"/>
                  </a:lnTo>
                  <a:lnTo>
                    <a:pt x="412242" y="364348"/>
                  </a:lnTo>
                  <a:cubicBezTo>
                    <a:pt x="423306" y="364348"/>
                    <a:pt x="432372" y="355297"/>
                    <a:pt x="432372" y="344251"/>
                  </a:cubicBezTo>
                  <a:lnTo>
                    <a:pt x="432372" y="263246"/>
                  </a:lnTo>
                  <a:cubicBezTo>
                    <a:pt x="432372" y="252200"/>
                    <a:pt x="423306" y="243149"/>
                    <a:pt x="412242" y="243149"/>
                  </a:cubicBezTo>
                  <a:lnTo>
                    <a:pt x="364762" y="243149"/>
                  </a:lnTo>
                  <a:lnTo>
                    <a:pt x="364762" y="195589"/>
                  </a:lnTo>
                  <a:cubicBezTo>
                    <a:pt x="364762" y="184543"/>
                    <a:pt x="355696" y="175645"/>
                    <a:pt x="344632" y="175645"/>
                  </a:cubicBezTo>
                  <a:close/>
                  <a:moveTo>
                    <a:pt x="304066" y="94487"/>
                  </a:moveTo>
                  <a:cubicBezTo>
                    <a:pt x="419464" y="94487"/>
                    <a:pt x="513504" y="188379"/>
                    <a:pt x="513504" y="303749"/>
                  </a:cubicBezTo>
                  <a:cubicBezTo>
                    <a:pt x="513504" y="419118"/>
                    <a:pt x="419464" y="513010"/>
                    <a:pt x="304066" y="513010"/>
                  </a:cubicBezTo>
                  <a:cubicBezTo>
                    <a:pt x="188668" y="513010"/>
                    <a:pt x="94628" y="419118"/>
                    <a:pt x="94628" y="303749"/>
                  </a:cubicBezTo>
                  <a:cubicBezTo>
                    <a:pt x="94628" y="188379"/>
                    <a:pt x="188668" y="94487"/>
                    <a:pt x="304066" y="94487"/>
                  </a:cubicBezTo>
                  <a:close/>
                  <a:moveTo>
                    <a:pt x="103348" y="83106"/>
                  </a:moveTo>
                  <a:cubicBezTo>
                    <a:pt x="108497" y="83106"/>
                    <a:pt x="113647" y="85062"/>
                    <a:pt x="117566" y="88975"/>
                  </a:cubicBezTo>
                  <a:lnTo>
                    <a:pt x="139854" y="111221"/>
                  </a:lnTo>
                  <a:cubicBezTo>
                    <a:pt x="147693" y="119046"/>
                    <a:pt x="147693" y="131780"/>
                    <a:pt x="139854" y="139605"/>
                  </a:cubicBezTo>
                  <a:cubicBezTo>
                    <a:pt x="135857" y="143441"/>
                    <a:pt x="130785" y="145435"/>
                    <a:pt x="125559" y="145435"/>
                  </a:cubicBezTo>
                  <a:cubicBezTo>
                    <a:pt x="120487" y="145435"/>
                    <a:pt x="115414" y="143441"/>
                    <a:pt x="111418" y="139605"/>
                  </a:cubicBezTo>
                  <a:lnTo>
                    <a:pt x="89130" y="117358"/>
                  </a:lnTo>
                  <a:cubicBezTo>
                    <a:pt x="81291" y="109534"/>
                    <a:pt x="81291" y="96799"/>
                    <a:pt x="89130" y="88975"/>
                  </a:cubicBezTo>
                  <a:cubicBezTo>
                    <a:pt x="93050" y="85062"/>
                    <a:pt x="98199" y="83106"/>
                    <a:pt x="103348" y="83106"/>
                  </a:cubicBezTo>
                  <a:close/>
                  <a:moveTo>
                    <a:pt x="504808" y="83106"/>
                  </a:moveTo>
                  <a:cubicBezTo>
                    <a:pt x="509952" y="83106"/>
                    <a:pt x="515096" y="85062"/>
                    <a:pt x="519011" y="88975"/>
                  </a:cubicBezTo>
                  <a:cubicBezTo>
                    <a:pt x="526842" y="96799"/>
                    <a:pt x="526842" y="109534"/>
                    <a:pt x="519011" y="117358"/>
                  </a:cubicBezTo>
                  <a:lnTo>
                    <a:pt x="496747" y="139605"/>
                  </a:lnTo>
                  <a:cubicBezTo>
                    <a:pt x="492755" y="143441"/>
                    <a:pt x="487688" y="145435"/>
                    <a:pt x="482621" y="145435"/>
                  </a:cubicBezTo>
                  <a:cubicBezTo>
                    <a:pt x="477400" y="145435"/>
                    <a:pt x="472333" y="143441"/>
                    <a:pt x="468341" y="139605"/>
                  </a:cubicBezTo>
                  <a:cubicBezTo>
                    <a:pt x="460510" y="131780"/>
                    <a:pt x="460510" y="119046"/>
                    <a:pt x="468341" y="111221"/>
                  </a:cubicBezTo>
                  <a:lnTo>
                    <a:pt x="490605" y="88975"/>
                  </a:lnTo>
                  <a:cubicBezTo>
                    <a:pt x="494520" y="85062"/>
                    <a:pt x="499664" y="83106"/>
                    <a:pt x="504808" y="83106"/>
                  </a:cubicBezTo>
                  <a:close/>
                  <a:moveTo>
                    <a:pt x="304066" y="0"/>
                  </a:moveTo>
                  <a:cubicBezTo>
                    <a:pt x="315119" y="0"/>
                    <a:pt x="324177" y="8895"/>
                    <a:pt x="324177" y="20092"/>
                  </a:cubicBezTo>
                  <a:lnTo>
                    <a:pt x="324177" y="51532"/>
                  </a:lnTo>
                  <a:cubicBezTo>
                    <a:pt x="324177" y="62575"/>
                    <a:pt x="315119" y="71624"/>
                    <a:pt x="304066" y="71624"/>
                  </a:cubicBezTo>
                  <a:cubicBezTo>
                    <a:pt x="293013" y="71624"/>
                    <a:pt x="283955" y="62575"/>
                    <a:pt x="283955" y="51532"/>
                  </a:cubicBezTo>
                  <a:lnTo>
                    <a:pt x="283955" y="20092"/>
                  </a:lnTo>
                  <a:cubicBezTo>
                    <a:pt x="283955" y="8895"/>
                    <a:pt x="293013" y="0"/>
                    <a:pt x="304066" y="0"/>
                  </a:cubicBezTo>
                  <a:close/>
                </a:path>
              </a:pathLst>
            </a:custGeom>
            <a:gradFill>
              <a:gsLst>
                <a:gs pos="0">
                  <a:schemeClr val="accent1">
                    <a:lumMod val="60000"/>
                    <a:lumOff val="40000"/>
                  </a:schemeClr>
                </a:gs>
                <a:gs pos="50000">
                  <a:schemeClr val="accent1"/>
                </a:gs>
              </a:gsLst>
              <a:lin ang="2700000" scaled="0"/>
            </a:gradFill>
            <a:ln>
              <a:noFill/>
            </a:ln>
            <a:effectLst>
              <a:outerShdw blurRad="50800" dist="38100" dir="2700000" algn="tl" rotWithShape="0">
                <a:prstClr val="black">
                  <a:alpha val="15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b="1"/>
            </a:p>
          </p:txBody>
        </p:sp>
      </p:grpSp>
      <p:sp>
        <p:nvSpPr>
          <p:cNvPr id="21" name="文本框 20">
            <a:extLst>
              <a:ext uri="{FF2B5EF4-FFF2-40B4-BE49-F238E27FC236}">
                <a16:creationId xmlns:a16="http://schemas.microsoft.com/office/drawing/2014/main" id="{0D725BAA-D5A9-94D4-1594-672952762842}"/>
              </a:ext>
            </a:extLst>
          </p:cNvPr>
          <p:cNvSpPr txBox="1"/>
          <p:nvPr/>
        </p:nvSpPr>
        <p:spPr>
          <a:xfrm>
            <a:off x="1524565" y="1090573"/>
            <a:ext cx="10679457" cy="1060931"/>
          </a:xfrm>
          <a:prstGeom prst="rect">
            <a:avLst/>
          </a:prstGeom>
          <a:noFill/>
        </p:spPr>
        <p:txBody>
          <a:bodyPr wrap="square">
            <a:spAutoFit/>
          </a:bodyPr>
          <a:lstStyle/>
          <a:p>
            <a:pPr marL="285750" marR="0" lvl="0" indent="-285750" defTabSz="914400" eaLnBrk="1" fontAlgn="auto" latinLnBrk="0" hangingPunct="1">
              <a:lnSpc>
                <a:spcPct val="120000"/>
              </a:lnSpc>
              <a:spcBef>
                <a:spcPts val="0"/>
              </a:spcBef>
              <a:spcAft>
                <a:spcPts val="0"/>
              </a:spcAft>
              <a:buClrTx/>
              <a:buSzTx/>
              <a:buFont typeface="Arial" panose="020B0604020202020204" pitchFamily="34" charset="0"/>
              <a:buChar char="•"/>
              <a:defRPr/>
            </a:pPr>
            <a:r>
              <a:rPr kumimoji="0" lang="zh-CN" altLang="en-US" sz="1400" b="1"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全球唯一获批</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同时覆盖</a:t>
            </a:r>
            <a:r>
              <a:rPr kumimoji="0" lang="zh-CN" altLang="en-US" sz="140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绝经前、绝经后</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晚期乳腺癌患者的表观遗传修饰调控</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HDAC</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抑制剂；</a:t>
            </a:r>
            <a:r>
              <a:rPr lang="zh-CN" altLang="en-US" b="1" kern="0" dirty="0">
                <a:solidFill>
                  <a:srgbClr val="FD5F00"/>
                </a:solidFill>
                <a:latin typeface="Arial" panose="020B0604020202020204" pitchFamily="34" charset="0"/>
                <a:ea typeface="微软雅黑" panose="020B0503020204020204" pitchFamily="34" charset="-122"/>
                <a:sym typeface="Arial" panose="020B0604020202020204" pitchFamily="34" charset="0"/>
              </a:rPr>
              <a:t>临床三期研究入围</a:t>
            </a:r>
            <a:r>
              <a:rPr kumimoji="0" lang="zh-CN" altLang="en-US" sz="1400" b="1"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中国医学科学院发布的</a:t>
            </a:r>
            <a:r>
              <a:rPr kumimoji="0" lang="en-US" altLang="zh-CN"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《2023</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年度重要医学进展</a:t>
            </a:r>
            <a:r>
              <a:rPr kumimoji="0" lang="en-US" altLang="zh-CN"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名单</a:t>
            </a:r>
            <a:r>
              <a:rPr kumimoji="0" lang="en-US" altLang="zh-CN" sz="1400" b="0" i="0" u="none" strike="noStrike" kern="0" cap="none" spc="0" normalizeH="0" baseline="3000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3</a:t>
            </a:r>
            <a:endPar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marL="285750" marR="0" lvl="0" indent="-285750" defTabSz="914400" eaLnBrk="1" fontAlgn="auto" latinLnBrk="0" hangingPunct="1">
              <a:lnSpc>
                <a:spcPct val="120000"/>
              </a:lnSpc>
              <a:spcBef>
                <a:spcPts val="0"/>
              </a:spcBef>
              <a:spcAft>
                <a:spcPts val="0"/>
              </a:spcAft>
              <a:buClrTx/>
              <a:buSzTx/>
              <a:buFont typeface="Arial" panose="020B0604020202020204" pitchFamily="34" charset="0"/>
              <a:buChar char="•"/>
              <a:defRPr/>
            </a:pP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国产</a:t>
            </a:r>
            <a:r>
              <a:rPr kumimoji="0" lang="en-US" altLang="zh-CN"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类创新药</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，通过表观调控机制有效阻断旁路活化，克服前线“内分泌</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+CDK4/6i”</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治疗耐药，为患者提供</a:t>
            </a:r>
            <a:r>
              <a:rPr lang="zh-CN" altLang="en-US" sz="1400" kern="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创新</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解决方案</a:t>
            </a:r>
          </a:p>
        </p:txBody>
      </p:sp>
      <p:sp>
        <p:nvSpPr>
          <p:cNvPr id="23" name="文本框 22">
            <a:extLst>
              <a:ext uri="{FF2B5EF4-FFF2-40B4-BE49-F238E27FC236}">
                <a16:creationId xmlns:a16="http://schemas.microsoft.com/office/drawing/2014/main" id="{2D57CCDE-1A85-D5A4-AD8E-E656ACEAF191}"/>
              </a:ext>
            </a:extLst>
          </p:cNvPr>
          <p:cNvSpPr txBox="1"/>
          <p:nvPr/>
        </p:nvSpPr>
        <p:spPr>
          <a:xfrm>
            <a:off x="479836" y="1337649"/>
            <a:ext cx="1178922" cy="369332"/>
          </a:xfrm>
          <a:prstGeom prst="rect">
            <a:avLst/>
          </a:prstGeom>
          <a:noFill/>
        </p:spPr>
        <p:txBody>
          <a:bodyPr wrap="square">
            <a:spAutoFit/>
          </a:bodyPr>
          <a:lstStyle/>
          <a:p>
            <a:r>
              <a:rPr lang="zh-CN" altLang="en-US" b="1" dirty="0">
                <a:solidFill>
                  <a:srgbClr val="156082"/>
                </a:solidFill>
                <a:latin typeface="Arial" panose="020B0604020202020204" pitchFamily="34" charset="0"/>
                <a:ea typeface="微软雅黑" panose="020B0503020204020204" pitchFamily="34" charset="-122"/>
                <a:sym typeface="Arial" panose="020B0604020202020204" pitchFamily="34" charset="0"/>
              </a:rPr>
              <a:t>机制创新</a:t>
            </a:r>
          </a:p>
        </p:txBody>
      </p:sp>
      <p:sp>
        <p:nvSpPr>
          <p:cNvPr id="24" name="ComponentBackground1">
            <a:extLst>
              <a:ext uri="{FF2B5EF4-FFF2-40B4-BE49-F238E27FC236}">
                <a16:creationId xmlns:a16="http://schemas.microsoft.com/office/drawing/2014/main" id="{FE88CDAE-27D1-BA3C-E5EF-F8F4DA972BAE}"/>
              </a:ext>
            </a:extLst>
          </p:cNvPr>
          <p:cNvSpPr/>
          <p:nvPr/>
        </p:nvSpPr>
        <p:spPr>
          <a:xfrm flipV="1">
            <a:off x="0" y="2313478"/>
            <a:ext cx="12192000" cy="828000"/>
          </a:xfrm>
          <a:prstGeom prst="round2SameRect">
            <a:avLst/>
          </a:prstGeom>
          <a:solidFill>
            <a:srgbClr val="F5FAF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nvGrpSpPr>
          <p:cNvPr id="25" name="Group 25">
            <a:extLst>
              <a:ext uri="{FF2B5EF4-FFF2-40B4-BE49-F238E27FC236}">
                <a16:creationId xmlns:a16="http://schemas.microsoft.com/office/drawing/2014/main" id="{D887A367-0E20-CEC3-9A93-1F1E3203A3F9}"/>
              </a:ext>
            </a:extLst>
          </p:cNvPr>
          <p:cNvGrpSpPr/>
          <p:nvPr/>
        </p:nvGrpSpPr>
        <p:grpSpPr>
          <a:xfrm>
            <a:off x="24809" y="2339850"/>
            <a:ext cx="383179" cy="568006"/>
            <a:chOff x="680965" y="1089121"/>
            <a:chExt cx="354023" cy="524786"/>
          </a:xfrm>
        </p:grpSpPr>
        <p:sp>
          <p:nvSpPr>
            <p:cNvPr id="26" name="Shape1">
              <a:extLst>
                <a:ext uri="{FF2B5EF4-FFF2-40B4-BE49-F238E27FC236}">
                  <a16:creationId xmlns:a16="http://schemas.microsoft.com/office/drawing/2014/main" id="{D15A66A6-B0A3-A104-EDBF-FCF2A76F9FEB}"/>
                </a:ext>
              </a:extLst>
            </p:cNvPr>
            <p:cNvSpPr/>
            <p:nvPr/>
          </p:nvSpPr>
          <p:spPr>
            <a:xfrm>
              <a:off x="680965" y="1089121"/>
              <a:ext cx="354023" cy="524786"/>
            </a:xfrm>
            <a:custGeom>
              <a:avLst/>
              <a:gdLst>
                <a:gd name="connsiteX0" fmla="*/ 0 w 661182"/>
                <a:gd name="connsiteY0" fmla="*/ 0 h 886263"/>
                <a:gd name="connsiteX1" fmla="*/ 661182 w 661182"/>
                <a:gd name="connsiteY1" fmla="*/ 0 h 886263"/>
                <a:gd name="connsiteX2" fmla="*/ 661182 w 661182"/>
                <a:gd name="connsiteY2" fmla="*/ 555672 h 886263"/>
                <a:gd name="connsiteX3" fmla="*/ 330591 w 661182"/>
                <a:gd name="connsiteY3" fmla="*/ 886263 h 886263"/>
                <a:gd name="connsiteX4" fmla="*/ 0 w 661182"/>
                <a:gd name="connsiteY4" fmla="*/ 555672 h 886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182" h="886263">
                  <a:moveTo>
                    <a:pt x="0" y="0"/>
                  </a:moveTo>
                  <a:lnTo>
                    <a:pt x="661182" y="0"/>
                  </a:lnTo>
                  <a:lnTo>
                    <a:pt x="661182" y="555672"/>
                  </a:lnTo>
                  <a:cubicBezTo>
                    <a:pt x="661182" y="738252"/>
                    <a:pt x="513171" y="886263"/>
                    <a:pt x="330591" y="886263"/>
                  </a:cubicBezTo>
                  <a:cubicBezTo>
                    <a:pt x="148011" y="886263"/>
                    <a:pt x="0" y="738252"/>
                    <a:pt x="0" y="555672"/>
                  </a:cubicBezTo>
                  <a:close/>
                </a:path>
              </a:pathLst>
            </a:custGeom>
            <a:gradFill>
              <a:gsLst>
                <a:gs pos="0">
                  <a:schemeClr val="tx2">
                    <a:lumMod val="50000"/>
                    <a:lumOff val="50000"/>
                  </a:schemeClr>
                </a:gs>
                <a:gs pos="50000">
                  <a:schemeClr val="tx2">
                    <a:lumMod val="75000"/>
                    <a:lumOff val="25000"/>
                  </a:schemeClr>
                </a:gs>
              </a:gsLst>
              <a:lin ang="2700000" scaled="0"/>
            </a:gradFill>
            <a:ln>
              <a:noFill/>
            </a:ln>
            <a:effectLst>
              <a:outerShdw blurRad="50800" dist="38100" dir="2700000" algn="tl" rotWithShape="0">
                <a:prstClr val="black">
                  <a:alpha val="15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1"/>
            </a:p>
          </p:txBody>
        </p:sp>
        <p:sp>
          <p:nvSpPr>
            <p:cNvPr id="28" name="IconBackground1">
              <a:extLst>
                <a:ext uri="{FF2B5EF4-FFF2-40B4-BE49-F238E27FC236}">
                  <a16:creationId xmlns:a16="http://schemas.microsoft.com/office/drawing/2014/main" id="{E6680FC1-0DAD-83AF-89BF-F0693F07762A}"/>
                </a:ext>
              </a:extLst>
            </p:cNvPr>
            <p:cNvSpPr/>
            <p:nvPr/>
          </p:nvSpPr>
          <p:spPr>
            <a:xfrm>
              <a:off x="703178" y="1281534"/>
              <a:ext cx="309596" cy="309596"/>
            </a:xfrm>
            <a:prstGeom prst="ellipse">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29" name="Icon1">
              <a:extLst>
                <a:ext uri="{FF2B5EF4-FFF2-40B4-BE49-F238E27FC236}">
                  <a16:creationId xmlns:a16="http://schemas.microsoft.com/office/drawing/2014/main" id="{CC0D3C7F-C0E3-4618-C21C-2E44333C876C}"/>
                </a:ext>
              </a:extLst>
            </p:cNvPr>
            <p:cNvSpPr/>
            <p:nvPr/>
          </p:nvSpPr>
          <p:spPr>
            <a:xfrm>
              <a:off x="785566" y="1344861"/>
              <a:ext cx="156807" cy="182942"/>
            </a:xfrm>
            <a:custGeom>
              <a:avLst/>
              <a:gdLst>
                <a:gd name="T0" fmla="*/ 5283 w 5555"/>
                <a:gd name="T1" fmla="*/ 0 h 6827"/>
                <a:gd name="T2" fmla="*/ 272 w 5555"/>
                <a:gd name="T3" fmla="*/ 0 h 6827"/>
                <a:gd name="T4" fmla="*/ 0 w 5555"/>
                <a:gd name="T5" fmla="*/ 272 h 6827"/>
                <a:gd name="T6" fmla="*/ 0 w 5555"/>
                <a:gd name="T7" fmla="*/ 6554 h 6827"/>
                <a:gd name="T8" fmla="*/ 272 w 5555"/>
                <a:gd name="T9" fmla="*/ 6827 h 6827"/>
                <a:gd name="T10" fmla="*/ 3885 w 5555"/>
                <a:gd name="T11" fmla="*/ 6827 h 6827"/>
                <a:gd name="T12" fmla="*/ 4077 w 5555"/>
                <a:gd name="T13" fmla="*/ 6747 h 6827"/>
                <a:gd name="T14" fmla="*/ 5475 w 5555"/>
                <a:gd name="T15" fmla="*/ 5349 h 6827"/>
                <a:gd name="T16" fmla="*/ 5555 w 5555"/>
                <a:gd name="T17" fmla="*/ 5157 h 6827"/>
                <a:gd name="T18" fmla="*/ 5555 w 5555"/>
                <a:gd name="T19" fmla="*/ 272 h 6827"/>
                <a:gd name="T20" fmla="*/ 5283 w 5555"/>
                <a:gd name="T21" fmla="*/ 0 h 6827"/>
                <a:gd name="T22" fmla="*/ 2621 w 5555"/>
                <a:gd name="T23" fmla="*/ 5123 h 6827"/>
                <a:gd name="T24" fmla="*/ 2213 w 5555"/>
                <a:gd name="T25" fmla="*/ 5123 h 6827"/>
                <a:gd name="T26" fmla="*/ 2213 w 5555"/>
                <a:gd name="T27" fmla="*/ 5531 h 6827"/>
                <a:gd name="T28" fmla="*/ 1941 w 5555"/>
                <a:gd name="T29" fmla="*/ 5803 h 6827"/>
                <a:gd name="T30" fmla="*/ 1669 w 5555"/>
                <a:gd name="T31" fmla="*/ 5531 h 6827"/>
                <a:gd name="T32" fmla="*/ 1669 w 5555"/>
                <a:gd name="T33" fmla="*/ 5123 h 6827"/>
                <a:gd name="T34" fmla="*/ 1261 w 5555"/>
                <a:gd name="T35" fmla="*/ 5123 h 6827"/>
                <a:gd name="T36" fmla="*/ 988 w 5555"/>
                <a:gd name="T37" fmla="*/ 4850 h 6827"/>
                <a:gd name="T38" fmla="*/ 1261 w 5555"/>
                <a:gd name="T39" fmla="*/ 4578 h 6827"/>
                <a:gd name="T40" fmla="*/ 1669 w 5555"/>
                <a:gd name="T41" fmla="*/ 4578 h 6827"/>
                <a:gd name="T42" fmla="*/ 1669 w 5555"/>
                <a:gd name="T43" fmla="*/ 4170 h 6827"/>
                <a:gd name="T44" fmla="*/ 1941 w 5555"/>
                <a:gd name="T45" fmla="*/ 3898 h 6827"/>
                <a:gd name="T46" fmla="*/ 2213 w 5555"/>
                <a:gd name="T47" fmla="*/ 4170 h 6827"/>
                <a:gd name="T48" fmla="*/ 2213 w 5555"/>
                <a:gd name="T49" fmla="*/ 4578 h 6827"/>
                <a:gd name="T50" fmla="*/ 2621 w 5555"/>
                <a:gd name="T51" fmla="*/ 4578 h 6827"/>
                <a:gd name="T52" fmla="*/ 2894 w 5555"/>
                <a:gd name="T53" fmla="*/ 4850 h 6827"/>
                <a:gd name="T54" fmla="*/ 2621 w 5555"/>
                <a:gd name="T55" fmla="*/ 5123 h 6827"/>
                <a:gd name="T56" fmla="*/ 2668 w 5555"/>
                <a:gd name="T57" fmla="*/ 3322 h 6827"/>
                <a:gd name="T58" fmla="*/ 1261 w 5555"/>
                <a:gd name="T59" fmla="*/ 3322 h 6827"/>
                <a:gd name="T60" fmla="*/ 988 w 5555"/>
                <a:gd name="T61" fmla="*/ 3050 h 6827"/>
                <a:gd name="T62" fmla="*/ 1261 w 5555"/>
                <a:gd name="T63" fmla="*/ 2777 h 6827"/>
                <a:gd name="T64" fmla="*/ 2668 w 5555"/>
                <a:gd name="T65" fmla="*/ 2777 h 6827"/>
                <a:gd name="T66" fmla="*/ 2941 w 5555"/>
                <a:gd name="T67" fmla="*/ 3050 h 6827"/>
                <a:gd name="T68" fmla="*/ 2668 w 5555"/>
                <a:gd name="T69" fmla="*/ 3322 h 6827"/>
                <a:gd name="T70" fmla="*/ 4294 w 5555"/>
                <a:gd name="T71" fmla="*/ 2486 h 6827"/>
                <a:gd name="T72" fmla="*/ 1261 w 5555"/>
                <a:gd name="T73" fmla="*/ 2486 h 6827"/>
                <a:gd name="T74" fmla="*/ 988 w 5555"/>
                <a:gd name="T75" fmla="*/ 2214 h 6827"/>
                <a:gd name="T76" fmla="*/ 1261 w 5555"/>
                <a:gd name="T77" fmla="*/ 1942 h 6827"/>
                <a:gd name="T78" fmla="*/ 4294 w 5555"/>
                <a:gd name="T79" fmla="*/ 1942 h 6827"/>
                <a:gd name="T80" fmla="*/ 4566 w 5555"/>
                <a:gd name="T81" fmla="*/ 2214 h 6827"/>
                <a:gd name="T82" fmla="*/ 4294 w 5555"/>
                <a:gd name="T83" fmla="*/ 2486 h 6827"/>
                <a:gd name="T84" fmla="*/ 4294 w 5555"/>
                <a:gd name="T85" fmla="*/ 1650 h 6827"/>
                <a:gd name="T86" fmla="*/ 1261 w 5555"/>
                <a:gd name="T87" fmla="*/ 1650 h 6827"/>
                <a:gd name="T88" fmla="*/ 988 w 5555"/>
                <a:gd name="T89" fmla="*/ 1378 h 6827"/>
                <a:gd name="T90" fmla="*/ 1261 w 5555"/>
                <a:gd name="T91" fmla="*/ 1106 h 6827"/>
                <a:gd name="T92" fmla="*/ 4294 w 5555"/>
                <a:gd name="T93" fmla="*/ 1106 h 6827"/>
                <a:gd name="T94" fmla="*/ 4566 w 5555"/>
                <a:gd name="T95" fmla="*/ 1378 h 6827"/>
                <a:gd name="T96" fmla="*/ 4294 w 5555"/>
                <a:gd name="T97" fmla="*/ 1650 h 6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555" h="6827">
                  <a:moveTo>
                    <a:pt x="5283" y="0"/>
                  </a:moveTo>
                  <a:lnTo>
                    <a:pt x="272" y="0"/>
                  </a:lnTo>
                  <a:cubicBezTo>
                    <a:pt x="122" y="0"/>
                    <a:pt x="0" y="122"/>
                    <a:pt x="0" y="272"/>
                  </a:cubicBezTo>
                  <a:lnTo>
                    <a:pt x="0" y="6554"/>
                  </a:lnTo>
                  <a:cubicBezTo>
                    <a:pt x="0" y="6705"/>
                    <a:pt x="122" y="6827"/>
                    <a:pt x="272" y="6827"/>
                  </a:cubicBezTo>
                  <a:lnTo>
                    <a:pt x="3885" y="6827"/>
                  </a:lnTo>
                  <a:cubicBezTo>
                    <a:pt x="3957" y="6827"/>
                    <a:pt x="4026" y="6798"/>
                    <a:pt x="4077" y="6747"/>
                  </a:cubicBezTo>
                  <a:lnTo>
                    <a:pt x="5475" y="5349"/>
                  </a:lnTo>
                  <a:cubicBezTo>
                    <a:pt x="5526" y="5298"/>
                    <a:pt x="5555" y="5229"/>
                    <a:pt x="5555" y="5157"/>
                  </a:cubicBezTo>
                  <a:lnTo>
                    <a:pt x="5555" y="272"/>
                  </a:lnTo>
                  <a:cubicBezTo>
                    <a:pt x="5555" y="122"/>
                    <a:pt x="5433" y="0"/>
                    <a:pt x="5283" y="0"/>
                  </a:cubicBezTo>
                  <a:close/>
                  <a:moveTo>
                    <a:pt x="2621" y="5123"/>
                  </a:moveTo>
                  <a:lnTo>
                    <a:pt x="2213" y="5123"/>
                  </a:lnTo>
                  <a:lnTo>
                    <a:pt x="2213" y="5531"/>
                  </a:lnTo>
                  <a:cubicBezTo>
                    <a:pt x="2213" y="5681"/>
                    <a:pt x="2091" y="5803"/>
                    <a:pt x="1941" y="5803"/>
                  </a:cubicBezTo>
                  <a:cubicBezTo>
                    <a:pt x="1791" y="5803"/>
                    <a:pt x="1669" y="5681"/>
                    <a:pt x="1669" y="5531"/>
                  </a:cubicBezTo>
                  <a:lnTo>
                    <a:pt x="1669" y="5123"/>
                  </a:lnTo>
                  <a:lnTo>
                    <a:pt x="1261" y="5123"/>
                  </a:lnTo>
                  <a:cubicBezTo>
                    <a:pt x="1110" y="5123"/>
                    <a:pt x="988" y="5001"/>
                    <a:pt x="988" y="4850"/>
                  </a:cubicBezTo>
                  <a:cubicBezTo>
                    <a:pt x="988" y="4700"/>
                    <a:pt x="1110" y="4578"/>
                    <a:pt x="1261" y="4578"/>
                  </a:cubicBezTo>
                  <a:lnTo>
                    <a:pt x="1669" y="4578"/>
                  </a:lnTo>
                  <a:lnTo>
                    <a:pt x="1669" y="4170"/>
                  </a:lnTo>
                  <a:cubicBezTo>
                    <a:pt x="1669" y="4019"/>
                    <a:pt x="1791" y="3898"/>
                    <a:pt x="1941" y="3898"/>
                  </a:cubicBezTo>
                  <a:cubicBezTo>
                    <a:pt x="2091" y="3898"/>
                    <a:pt x="2213" y="4019"/>
                    <a:pt x="2213" y="4170"/>
                  </a:cubicBezTo>
                  <a:lnTo>
                    <a:pt x="2213" y="4578"/>
                  </a:lnTo>
                  <a:lnTo>
                    <a:pt x="2621" y="4578"/>
                  </a:lnTo>
                  <a:cubicBezTo>
                    <a:pt x="2772" y="4578"/>
                    <a:pt x="2894" y="4700"/>
                    <a:pt x="2894" y="4850"/>
                  </a:cubicBezTo>
                  <a:cubicBezTo>
                    <a:pt x="2894" y="5001"/>
                    <a:pt x="2772" y="5123"/>
                    <a:pt x="2621" y="5123"/>
                  </a:cubicBezTo>
                  <a:close/>
                  <a:moveTo>
                    <a:pt x="2668" y="3322"/>
                  </a:moveTo>
                  <a:lnTo>
                    <a:pt x="1261" y="3322"/>
                  </a:lnTo>
                  <a:cubicBezTo>
                    <a:pt x="1110" y="3322"/>
                    <a:pt x="988" y="3200"/>
                    <a:pt x="988" y="3050"/>
                  </a:cubicBezTo>
                  <a:cubicBezTo>
                    <a:pt x="988" y="2899"/>
                    <a:pt x="1110" y="2777"/>
                    <a:pt x="1261" y="2777"/>
                  </a:cubicBezTo>
                  <a:lnTo>
                    <a:pt x="2668" y="2777"/>
                  </a:lnTo>
                  <a:cubicBezTo>
                    <a:pt x="2819" y="2777"/>
                    <a:pt x="2941" y="2899"/>
                    <a:pt x="2941" y="3050"/>
                  </a:cubicBezTo>
                  <a:cubicBezTo>
                    <a:pt x="2941" y="3200"/>
                    <a:pt x="2819" y="3322"/>
                    <a:pt x="2668" y="3322"/>
                  </a:cubicBezTo>
                  <a:close/>
                  <a:moveTo>
                    <a:pt x="4294" y="2486"/>
                  </a:moveTo>
                  <a:lnTo>
                    <a:pt x="1261" y="2486"/>
                  </a:lnTo>
                  <a:cubicBezTo>
                    <a:pt x="1110" y="2486"/>
                    <a:pt x="988" y="2364"/>
                    <a:pt x="988" y="2214"/>
                  </a:cubicBezTo>
                  <a:cubicBezTo>
                    <a:pt x="988" y="2064"/>
                    <a:pt x="1110" y="1942"/>
                    <a:pt x="1261" y="1942"/>
                  </a:cubicBezTo>
                  <a:lnTo>
                    <a:pt x="4294" y="1942"/>
                  </a:lnTo>
                  <a:cubicBezTo>
                    <a:pt x="4444" y="1942"/>
                    <a:pt x="4566" y="2064"/>
                    <a:pt x="4566" y="2214"/>
                  </a:cubicBezTo>
                  <a:cubicBezTo>
                    <a:pt x="4566" y="2364"/>
                    <a:pt x="4444" y="2486"/>
                    <a:pt x="4294" y="2486"/>
                  </a:cubicBezTo>
                  <a:close/>
                  <a:moveTo>
                    <a:pt x="4294" y="1650"/>
                  </a:moveTo>
                  <a:lnTo>
                    <a:pt x="1261" y="1650"/>
                  </a:lnTo>
                  <a:cubicBezTo>
                    <a:pt x="1110" y="1650"/>
                    <a:pt x="988" y="1529"/>
                    <a:pt x="988" y="1378"/>
                  </a:cubicBezTo>
                  <a:cubicBezTo>
                    <a:pt x="988" y="1228"/>
                    <a:pt x="1110" y="1106"/>
                    <a:pt x="1261" y="1106"/>
                  </a:cubicBezTo>
                  <a:lnTo>
                    <a:pt x="4294" y="1106"/>
                  </a:lnTo>
                  <a:cubicBezTo>
                    <a:pt x="4444" y="1106"/>
                    <a:pt x="4566" y="1228"/>
                    <a:pt x="4566" y="1378"/>
                  </a:cubicBezTo>
                  <a:cubicBezTo>
                    <a:pt x="4566" y="1529"/>
                    <a:pt x="4444" y="1650"/>
                    <a:pt x="4294" y="1650"/>
                  </a:cubicBezTo>
                  <a:close/>
                </a:path>
              </a:pathLst>
            </a:custGeom>
            <a:solidFill>
              <a:schemeClr val="tx2">
                <a:lumMod val="75000"/>
                <a:lumOff val="25000"/>
              </a:schemeClr>
            </a:solidFill>
            <a:ln>
              <a:noFill/>
            </a:ln>
            <a:effectLst>
              <a:outerShdw blurRad="50800" dist="38100" dir="2700000" algn="tl" rotWithShape="0">
                <a:prstClr val="black">
                  <a:alpha val="15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b="1"/>
            </a:p>
          </p:txBody>
        </p:sp>
      </p:grpSp>
      <p:sp>
        <p:nvSpPr>
          <p:cNvPr id="31" name="文本框 30">
            <a:extLst>
              <a:ext uri="{FF2B5EF4-FFF2-40B4-BE49-F238E27FC236}">
                <a16:creationId xmlns:a16="http://schemas.microsoft.com/office/drawing/2014/main" id="{93933ADE-ABE6-0AD2-5E66-3AF8C3DB6120}"/>
              </a:ext>
            </a:extLst>
          </p:cNvPr>
          <p:cNvSpPr txBox="1"/>
          <p:nvPr/>
        </p:nvSpPr>
        <p:spPr>
          <a:xfrm>
            <a:off x="1537807" y="2309145"/>
            <a:ext cx="10515150" cy="800219"/>
          </a:xfrm>
          <a:prstGeom prst="rect">
            <a:avLst/>
          </a:prstGeom>
          <a:noFill/>
        </p:spPr>
        <p:txBody>
          <a:bodyPr wrap="square">
            <a:spAutoFit/>
          </a:bodyPr>
          <a:lstStyle/>
          <a:p>
            <a:pPr marL="285750" marR="0" lvl="0" indent="-285750" defTabSz="914400" eaLnBrk="1" fontAlgn="auto" latinLnBrk="0" hangingPunct="1">
              <a:spcBef>
                <a:spcPts val="0"/>
              </a:spcBef>
              <a:spcAft>
                <a:spcPts val="0"/>
              </a:spcAft>
              <a:buClrTx/>
              <a:buSzTx/>
              <a:buFont typeface="Arial" panose="020B0604020202020204" pitchFamily="34" charset="0"/>
              <a:buChar char="•"/>
              <a:defRPr/>
            </a:pP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与目录内同适应症下</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CDK4</a:t>
            </a:r>
            <a:r>
              <a:rPr lang="en-US" altLang="zh-CN" sz="1400" kern="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/6i+</a:t>
            </a:r>
            <a:r>
              <a:rPr lang="zh-CN" altLang="en-US" sz="1400" kern="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氟维司群的半口服、半注射方案</a:t>
            </a:r>
            <a:r>
              <a:rPr lang="zh-CN" altLang="en-US" sz="1400" kern="0" dirty="0">
                <a:latin typeface="Arial" panose="020B0604020202020204" pitchFamily="34" charset="0"/>
                <a:ea typeface="微软雅黑" panose="020B0503020204020204" pitchFamily="34" charset="-122"/>
                <a:sym typeface="Arial" panose="020B0604020202020204" pitchFamily="34" charset="0"/>
              </a:rPr>
              <a:t>相比，恩替司他</a:t>
            </a:r>
            <a:r>
              <a:rPr lang="en-US" altLang="zh-CN" sz="1400" kern="0" dirty="0">
                <a:latin typeface="Arial" panose="020B0604020202020204" pitchFamily="34" charset="0"/>
                <a:ea typeface="微软雅黑" panose="020B0503020204020204" pitchFamily="34" charset="-122"/>
                <a:sym typeface="Arial" panose="020B0604020202020204" pitchFamily="34" charset="0"/>
              </a:rPr>
              <a:t>+</a:t>
            </a:r>
            <a:r>
              <a:rPr lang="zh-CN" altLang="en-US" sz="1400" kern="0" dirty="0">
                <a:latin typeface="Arial" panose="020B0604020202020204" pitchFamily="34" charset="0"/>
                <a:ea typeface="微软雅黑" panose="020B0503020204020204" pitchFamily="34" charset="-122"/>
                <a:sym typeface="Arial" panose="020B0604020202020204" pitchFamily="34" charset="0"/>
              </a:rPr>
              <a:t>依西美坦的</a:t>
            </a:r>
            <a:r>
              <a:rPr lang="zh-CN" altLang="en-US" sz="1400" b="1" kern="0" dirty="0">
                <a:latin typeface="Arial" panose="020B0604020202020204" pitchFamily="34" charset="0"/>
                <a:ea typeface="微软雅黑" panose="020B0503020204020204" pitchFamily="34" charset="-122"/>
                <a:sym typeface="Arial" panose="020B0604020202020204" pitchFamily="34" charset="0"/>
              </a:rPr>
              <a:t>纯口服方案</a:t>
            </a:r>
            <a:r>
              <a:rPr lang="zh-CN" altLang="en-US" sz="1400" kern="0" dirty="0">
                <a:latin typeface="Arial" panose="020B0604020202020204" pitchFamily="34" charset="0"/>
                <a:ea typeface="微软雅黑" panose="020B0503020204020204" pitchFamily="34" charset="-122"/>
                <a:sym typeface="Arial" panose="020B0604020202020204" pitchFamily="34" charset="0"/>
              </a:rPr>
              <a:t>具有</a:t>
            </a:r>
            <a:r>
              <a:rPr lang="zh-CN" altLang="en-US" sz="1400" kern="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极高便利性和依从性</a:t>
            </a:r>
            <a:endParaRPr lang="en-US" altLang="zh-CN" sz="1400" kern="0" dirty="0">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endParaRPr>
          </a:p>
          <a:p>
            <a:pPr marL="285750" marR="0" lvl="0" indent="-285750" defTabSz="914400" eaLnBrk="1" fontAlgn="auto" latinLnBrk="0" hangingPunct="1">
              <a:spcBef>
                <a:spcPts val="0"/>
              </a:spcBef>
              <a:spcAft>
                <a:spcPts val="0"/>
              </a:spcAft>
              <a:buClrTx/>
              <a:buSzTx/>
              <a:buFont typeface="Arial" panose="020B0604020202020204" pitchFamily="34" charset="0"/>
              <a:buChar char="•"/>
              <a:defRPr/>
            </a:pP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与同作用机制的西达本胺</a:t>
            </a:r>
            <a:r>
              <a:rPr lang="zh-CN" altLang="en-US" sz="1400" kern="0" dirty="0">
                <a:latin typeface="Arial" panose="020B0604020202020204" pitchFamily="34" charset="0"/>
                <a:ea typeface="微软雅黑" panose="020B0503020204020204" pitchFamily="34" charset="-122"/>
                <a:sym typeface="Arial" panose="020B0604020202020204" pitchFamily="34" charset="0"/>
              </a:rPr>
              <a:t>相比，恩替司他具有更长的半衰期，大幅度降低服药频次与数量（</a:t>
            </a:r>
            <a:r>
              <a:rPr lang="zh-CN" altLang="en-US" sz="1400" b="1" kern="0" dirty="0">
                <a:solidFill>
                  <a:srgbClr val="FD5F00"/>
                </a:solidFill>
                <a:latin typeface="Arial" panose="020B0604020202020204" pitchFamily="34" charset="0"/>
                <a:ea typeface="微软雅黑" panose="020B0503020204020204" pitchFamily="34" charset="-122"/>
                <a:sym typeface="Arial" panose="020B0604020202020204" pitchFamily="34" charset="0"/>
              </a:rPr>
              <a:t>恩</a:t>
            </a:r>
            <a:r>
              <a:rPr kumimoji="0" lang="zh-CN" altLang="en-US" sz="1400"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替司他：</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每周</a:t>
            </a:r>
            <a:r>
              <a:rPr kumimoji="0" lang="en-US" altLang="zh-CN"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次，每次</a:t>
            </a:r>
            <a:r>
              <a:rPr kumimoji="0" lang="en-US" altLang="zh-CN"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1</a:t>
            </a:r>
            <a:r>
              <a:rPr kumimoji="0" lang="zh-CN" altLang="en-US" b="1" i="0" u="none" strike="noStrike" kern="0" cap="none" spc="0" normalizeH="0" baseline="0" noProof="0" dirty="0">
                <a:ln>
                  <a:noFill/>
                </a:ln>
                <a:solidFill>
                  <a:srgbClr val="FD5F00"/>
                </a:solidFill>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片</a:t>
            </a:r>
            <a:r>
              <a:rPr lang="zh-CN" altLang="en-US" sz="1400" kern="0" dirty="0">
                <a:solidFill>
                  <a:srgbClr val="FD5F00"/>
                </a:solidFill>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 </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VS </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西达本胺：每周</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2</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次，每次</a:t>
            </a:r>
            <a:r>
              <a:rPr kumimoji="0" lang="en-US" altLang="zh-CN"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6</a:t>
            </a:r>
            <a:r>
              <a:rPr kumimoji="0" lang="zh-CN" altLang="en-US" sz="1400" b="0" i="0" u="none" strike="noStrike" kern="0" cap="none" spc="0" normalizeH="0" baseline="0" noProof="0" dirty="0">
                <a:ln>
                  <a:noFill/>
                </a:ln>
                <a:effectLst/>
                <a:uLnTx/>
                <a:uFillTx/>
                <a:latin typeface="Arial" panose="020B0604020202020204" pitchFamily="34" charset="0"/>
                <a:ea typeface="微软雅黑" panose="020B0503020204020204" pitchFamily="34" charset="-122"/>
                <a:cs typeface="微软雅黑" panose="020B0503020204020204" pitchFamily="34" charset="-122"/>
                <a:sym typeface="Arial" panose="020B0604020202020204" pitchFamily="34" charset="0"/>
              </a:rPr>
              <a:t>片）</a:t>
            </a:r>
          </a:p>
        </p:txBody>
      </p:sp>
      <p:sp>
        <p:nvSpPr>
          <p:cNvPr id="32" name="文本框 31">
            <a:extLst>
              <a:ext uri="{FF2B5EF4-FFF2-40B4-BE49-F238E27FC236}">
                <a16:creationId xmlns:a16="http://schemas.microsoft.com/office/drawing/2014/main" id="{64CF22D4-6A8C-9010-CC3F-299079BB62F0}"/>
              </a:ext>
            </a:extLst>
          </p:cNvPr>
          <p:cNvSpPr txBox="1"/>
          <p:nvPr/>
        </p:nvSpPr>
        <p:spPr>
          <a:xfrm>
            <a:off x="473118" y="2456151"/>
            <a:ext cx="1178922" cy="369332"/>
          </a:xfrm>
          <a:prstGeom prst="rect">
            <a:avLst/>
          </a:prstGeom>
          <a:noFill/>
        </p:spPr>
        <p:txBody>
          <a:bodyPr wrap="square">
            <a:spAutoFit/>
          </a:bodyPr>
          <a:lstStyle>
            <a:defPPr>
              <a:defRPr lang="zh-CN"/>
            </a:defPPr>
            <a:lvl1pPr algn="ctr">
              <a:defRPr b="1">
                <a:solidFill>
                  <a:srgbClr val="156082"/>
                </a:solidFill>
                <a:latin typeface="Arial" panose="020B0604020202020204" pitchFamily="34" charset="0"/>
                <a:ea typeface="微软雅黑" panose="020B0503020204020204" pitchFamily="34" charset="-122"/>
              </a:defRPr>
            </a:lvl1pPr>
          </a:lstStyle>
          <a:p>
            <a:pPr algn="l"/>
            <a:r>
              <a:rPr lang="zh-CN" altLang="en-US" dirty="0">
                <a:solidFill>
                  <a:schemeClr val="tx2">
                    <a:lumMod val="75000"/>
                    <a:lumOff val="25000"/>
                  </a:schemeClr>
                </a:solidFill>
                <a:sym typeface="Arial" panose="020B0604020202020204" pitchFamily="34" charset="0"/>
              </a:rPr>
              <a:t>应用创新</a:t>
            </a:r>
          </a:p>
        </p:txBody>
      </p:sp>
      <p:sp>
        <p:nvSpPr>
          <p:cNvPr id="38" name="矩形 37">
            <a:extLst>
              <a:ext uri="{FF2B5EF4-FFF2-40B4-BE49-F238E27FC236}">
                <a16:creationId xmlns:a16="http://schemas.microsoft.com/office/drawing/2014/main" id="{FAF8DFE3-5496-7A0A-638A-853F86D2B27C}"/>
              </a:ext>
            </a:extLst>
          </p:cNvPr>
          <p:cNvSpPr/>
          <p:nvPr/>
        </p:nvSpPr>
        <p:spPr>
          <a:xfrm>
            <a:off x="-18344" y="3283599"/>
            <a:ext cx="12210344" cy="3028984"/>
          </a:xfrm>
          <a:prstGeom prst="rect">
            <a:avLst/>
          </a:prstGeom>
          <a:solidFill>
            <a:schemeClr val="tx2">
              <a:lumMod val="10000"/>
              <a:lumOff val="90000"/>
              <a:alpha val="4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ComponentBackground1">
            <a:extLst>
              <a:ext uri="{FF2B5EF4-FFF2-40B4-BE49-F238E27FC236}">
                <a16:creationId xmlns:a16="http://schemas.microsoft.com/office/drawing/2014/main" id="{BA0C3CA7-D852-97B6-D747-4E213EDAA798}"/>
              </a:ext>
            </a:extLst>
          </p:cNvPr>
          <p:cNvSpPr/>
          <p:nvPr/>
        </p:nvSpPr>
        <p:spPr>
          <a:xfrm flipV="1">
            <a:off x="262259" y="3292529"/>
            <a:ext cx="5513281" cy="2942273"/>
          </a:xfrm>
          <a:prstGeom prst="round2SameRect">
            <a:avLst>
              <a:gd name="adj1" fmla="val 9476"/>
              <a:gd name="adj2" fmla="val 0"/>
            </a:avLst>
          </a:prstGeom>
          <a:solidFill>
            <a:srgbClr val="FFFFFF"/>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0" name="Picture 3">
            <a:extLst>
              <a:ext uri="{FF2B5EF4-FFF2-40B4-BE49-F238E27FC236}">
                <a16:creationId xmlns:a16="http://schemas.microsoft.com/office/drawing/2014/main" id="{3EFC6CB6-1A9A-7E4C-D335-189A49B64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4872" y="3352282"/>
            <a:ext cx="2793226" cy="1440428"/>
          </a:xfrm>
          <a:prstGeom prst="rect">
            <a:avLst/>
          </a:prstGeom>
          <a:noFill/>
          <a:extLst>
            <a:ext uri="{909E8E84-426E-40DD-AFC4-6F175D3DCCD1}">
              <a14:hiddenFill xmlns:a14="http://schemas.microsoft.com/office/drawing/2010/main">
                <a:solidFill>
                  <a:srgbClr val="FFFFFF"/>
                </a:solidFill>
              </a14:hiddenFill>
            </a:ext>
          </a:extLst>
        </p:spPr>
      </p:pic>
      <p:sp>
        <p:nvSpPr>
          <p:cNvPr id="41" name="文本框 45">
            <a:extLst>
              <a:ext uri="{FF2B5EF4-FFF2-40B4-BE49-F238E27FC236}">
                <a16:creationId xmlns:a16="http://schemas.microsoft.com/office/drawing/2014/main" id="{EDEF9174-1D09-95E4-6F3E-3CBDAD16B96D}"/>
              </a:ext>
            </a:extLst>
          </p:cNvPr>
          <p:cNvSpPr txBox="1"/>
          <p:nvPr/>
        </p:nvSpPr>
        <p:spPr>
          <a:xfrm>
            <a:off x="383943" y="4903650"/>
            <a:ext cx="5391597" cy="1373581"/>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hangingPunct="0">
              <a:lnSpc>
                <a:spcPct val="110000"/>
              </a:lnSpc>
              <a:spcBef>
                <a:spcPts val="600"/>
              </a:spcBef>
              <a:buClr>
                <a:srgbClr val="138C85"/>
              </a:buClr>
              <a:defRPr/>
            </a:pP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HDAC1</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的异常激活会降低</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CDK</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抑制因子</a:t>
            </a:r>
            <a:r>
              <a:rPr lang="en-US" altLang="zh-CN" sz="1200"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p21</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的表达，p21可作用于CDK4/6与CyclinD的复合体，抑制细胞周期G1/S转换，抑制乳腺癌细胞增殖。</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p21</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通常由</a:t>
            </a:r>
            <a:r>
              <a:rPr lang="en-US" altLang="zh-CN" sz="1200"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TP53</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诱导，而</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p53</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突变和</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MDM2 (p53</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的负向调控因子</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 </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扩增引起的</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p53</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失活，可导致</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p21</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表达缺失并发生</a:t>
            </a:r>
            <a:r>
              <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CDK4/6i</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耐药。</a:t>
            </a:r>
            <a:endParaRPr lang="en-US" altLang="zh-CN"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a:p>
            <a:pPr algn="just" hangingPunct="0">
              <a:lnSpc>
                <a:spcPct val="110000"/>
              </a:lnSpc>
              <a:spcBef>
                <a:spcPts val="600"/>
              </a:spcBef>
              <a:buClr>
                <a:srgbClr val="138C85"/>
              </a:buClr>
              <a:defRPr/>
            </a:pP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研究显示，抑制</a:t>
            </a:r>
            <a:r>
              <a:rPr lang="zh-CN" altLang="en-US" sz="1200"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HDAC可以</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下调MDM2的表达并</a:t>
            </a:r>
            <a:r>
              <a:rPr lang="zh-CN" altLang="en-US" sz="1200" b="1"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激活p53</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；通过激活p53并上调p21表达，诱导多药耐药细胞周期阻滞和凋亡</a:t>
            </a:r>
            <a:r>
              <a:rPr lang="en-US" altLang="zh-CN" sz="1200" baseline="300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1</a:t>
            </a:r>
            <a:r>
              <a:rPr lang="zh-CN" altLang="en-US" sz="1200" dirty="0">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a:t>
            </a:r>
          </a:p>
        </p:txBody>
      </p:sp>
      <p:sp>
        <p:nvSpPr>
          <p:cNvPr id="42" name="文本框 41">
            <a:extLst>
              <a:ext uri="{FF2B5EF4-FFF2-40B4-BE49-F238E27FC236}">
                <a16:creationId xmlns:a16="http://schemas.microsoft.com/office/drawing/2014/main" id="{38AF286F-CB6E-7192-AD33-A86F2D7CA547}"/>
              </a:ext>
            </a:extLst>
          </p:cNvPr>
          <p:cNvSpPr txBox="1"/>
          <p:nvPr/>
        </p:nvSpPr>
        <p:spPr>
          <a:xfrm>
            <a:off x="5775541" y="3360278"/>
            <a:ext cx="6154199" cy="2167068"/>
          </a:xfrm>
          <a:prstGeom prst="rect">
            <a:avLst/>
          </a:prstGeom>
          <a:noFill/>
        </p:spPr>
        <p:txBody>
          <a:bodyPr wrap="square">
            <a:spAutoFit/>
          </a:bodyPr>
          <a:lstStyle/>
          <a:p>
            <a:pPr marL="285750" indent="-285750">
              <a:lnSpc>
                <a:spcPct val="150000"/>
              </a:lnSpc>
              <a:buFont typeface="Arial" panose="020B0604020202020204" pitchFamily="34" charset="0"/>
              <a:buChar char="•"/>
            </a:pPr>
            <a:r>
              <a:rPr lang="zh-CN" altLang="en-US" sz="1400" b="1" dirty="0">
                <a:latin typeface="Arial" panose="020B0604020202020204" pitchFamily="34" charset="0"/>
                <a:ea typeface="微软雅黑" panose="020B0503020204020204" pitchFamily="34" charset="-122"/>
                <a:sym typeface="Arial" panose="020B0604020202020204" pitchFamily="34" charset="0"/>
              </a:rPr>
              <a:t>表观遗传修饰在内分泌治疗中发挥重要作用。</a:t>
            </a:r>
            <a:r>
              <a:rPr lang="en-US" altLang="zh-CN" sz="1400" dirty="0">
                <a:latin typeface="Arial" panose="020B0604020202020204" pitchFamily="34" charset="0"/>
                <a:ea typeface="微软雅黑" panose="020B0503020204020204" pitchFamily="34" charset="-122"/>
                <a:sym typeface="Arial" panose="020B0604020202020204" pitchFamily="34" charset="0"/>
              </a:rPr>
              <a:t>ER</a:t>
            </a:r>
            <a:r>
              <a:rPr lang="zh-CN" altLang="en-US" sz="1400" dirty="0">
                <a:latin typeface="Arial" panose="020B0604020202020204" pitchFamily="34" charset="0"/>
                <a:ea typeface="微软雅黑" panose="020B0503020204020204" pitchFamily="34" charset="-122"/>
                <a:sym typeface="Arial" panose="020B0604020202020204" pitchFamily="34" charset="0"/>
              </a:rPr>
              <a:t>启动子中组蛋白去乙酰化酶</a:t>
            </a:r>
            <a:r>
              <a:rPr lang="en-US" altLang="zh-CN" sz="1400" dirty="0">
                <a:latin typeface="Arial" panose="020B0604020202020204" pitchFamily="34" charset="0"/>
                <a:ea typeface="微软雅黑" panose="020B0503020204020204" pitchFamily="34" charset="-122"/>
                <a:sym typeface="Arial" panose="020B0604020202020204" pitchFamily="34" charset="0"/>
              </a:rPr>
              <a:t>(HDAC)</a:t>
            </a:r>
            <a:r>
              <a:rPr lang="zh-CN" altLang="en-US" sz="1400" dirty="0">
                <a:latin typeface="Arial" panose="020B0604020202020204" pitchFamily="34" charset="0"/>
                <a:ea typeface="微软雅黑" panose="020B0503020204020204" pitchFamily="34" charset="-122"/>
                <a:sym typeface="Arial" panose="020B0604020202020204" pitchFamily="34" charset="0"/>
              </a:rPr>
              <a:t>活性增加能够抑制</a:t>
            </a:r>
            <a:r>
              <a:rPr lang="en-US" altLang="zh-CN" sz="1400" dirty="0">
                <a:latin typeface="Arial" panose="020B0604020202020204" pitchFamily="34" charset="0"/>
                <a:ea typeface="微软雅黑" panose="020B0503020204020204" pitchFamily="34" charset="-122"/>
                <a:sym typeface="Arial" panose="020B0604020202020204" pitchFamily="34" charset="0"/>
              </a:rPr>
              <a:t>ER</a:t>
            </a:r>
            <a:r>
              <a:rPr lang="zh-CN" altLang="en-US" sz="1400" dirty="0">
                <a:latin typeface="Arial" panose="020B0604020202020204" pitchFamily="34" charset="0"/>
                <a:ea typeface="微软雅黑" panose="020B0503020204020204" pitchFamily="34" charset="-122"/>
                <a:sym typeface="Arial" panose="020B0604020202020204" pitchFamily="34" charset="0"/>
              </a:rPr>
              <a:t>表达</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导致内分泌治疗耐药。因此靶向抑制</a:t>
            </a:r>
            <a:r>
              <a:rPr lang="en-US" altLang="zh-CN" sz="1400" dirty="0">
                <a:latin typeface="Arial" panose="020B0604020202020204" pitchFamily="34" charset="0"/>
                <a:ea typeface="微软雅黑" panose="020B0503020204020204" pitchFamily="34" charset="-122"/>
                <a:sym typeface="Arial" panose="020B0604020202020204" pitchFamily="34" charset="0"/>
              </a:rPr>
              <a:t>HDAC</a:t>
            </a:r>
            <a:r>
              <a:rPr lang="zh-CN" altLang="en-US" sz="1400" dirty="0">
                <a:latin typeface="Arial" panose="020B0604020202020204" pitchFamily="34" charset="0"/>
                <a:ea typeface="微软雅黑" panose="020B0503020204020204" pitchFamily="34" charset="-122"/>
                <a:sym typeface="Arial" panose="020B0604020202020204" pitchFamily="34" charset="0"/>
              </a:rPr>
              <a:t>有助于恢复及增加</a:t>
            </a:r>
            <a:r>
              <a:rPr lang="en-US" altLang="zh-CN" sz="1400" dirty="0">
                <a:latin typeface="Arial" panose="020B0604020202020204" pitchFamily="34" charset="0"/>
                <a:ea typeface="微软雅黑" panose="020B0503020204020204" pitchFamily="34" charset="-122"/>
                <a:sym typeface="Arial" panose="020B0604020202020204" pitchFamily="34" charset="0"/>
              </a:rPr>
              <a:t>ER</a:t>
            </a:r>
            <a:r>
              <a:rPr lang="zh-CN" altLang="en-US" sz="1400" dirty="0">
                <a:latin typeface="Arial" panose="020B0604020202020204" pitchFamily="34" charset="0"/>
                <a:ea typeface="微软雅黑" panose="020B0503020204020204" pitchFamily="34" charset="-122"/>
                <a:sym typeface="Arial" panose="020B0604020202020204" pitchFamily="34" charset="0"/>
              </a:rPr>
              <a:t>敏感性</a:t>
            </a:r>
            <a:r>
              <a:rPr lang="en-US" altLang="zh-CN" sz="1400" dirty="0">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同时能够引起肿瘤细胞周期阻滞及凋亡。</a:t>
            </a:r>
            <a:endParaRPr lang="en-US" altLang="zh-CN" sz="1400" dirty="0">
              <a:latin typeface="Arial" panose="020B0604020202020204" pitchFamily="34" charset="0"/>
              <a:ea typeface="微软雅黑" panose="020B0503020204020204" pitchFamily="34" charset="-122"/>
              <a:sym typeface="Arial" panose="020B0604020202020204" pitchFamily="34" charset="0"/>
            </a:endParaRPr>
          </a:p>
          <a:p>
            <a:pPr marL="285750" indent="-285750">
              <a:lnSpc>
                <a:spcPct val="150000"/>
              </a:lnSpc>
              <a:buFont typeface="Arial" panose="020B0604020202020204" pitchFamily="34" charset="0"/>
              <a:buChar char="•"/>
            </a:pPr>
            <a:r>
              <a:rPr lang="zh-CN" altLang="en-US" sz="1400" dirty="0">
                <a:latin typeface="Arial" panose="020B0604020202020204" pitchFamily="34" charset="0"/>
                <a:ea typeface="微软雅黑" panose="020B0503020204020204" pitchFamily="34" charset="-122"/>
                <a:sym typeface="Arial" panose="020B0604020202020204" pitchFamily="34" charset="0"/>
              </a:rPr>
              <a:t>研究证明</a:t>
            </a:r>
            <a:r>
              <a:rPr lang="zh-CN" altLang="en-US" b="1" dirty="0">
                <a:solidFill>
                  <a:srgbClr val="FD5F00"/>
                </a:solidFill>
                <a:latin typeface="Arial" panose="020B0604020202020204" pitchFamily="34" charset="0"/>
                <a:ea typeface="微软雅黑" panose="020B0503020204020204" pitchFamily="34" charset="-122"/>
                <a:sym typeface="Arial" panose="020B0604020202020204" pitchFamily="34" charset="0"/>
              </a:rPr>
              <a:t>表观遗传修饰调控是逆转内分泌治疗耐药的可行机制</a:t>
            </a:r>
            <a:r>
              <a:rPr lang="en-US" altLang="zh-CN" sz="1400" dirty="0">
                <a:solidFill>
                  <a:srgbClr val="3590AC"/>
                </a:solidFill>
                <a:latin typeface="Arial" panose="020B0604020202020204" pitchFamily="34" charset="0"/>
                <a:ea typeface="微软雅黑" panose="020B0503020204020204" pitchFamily="34" charset="-122"/>
                <a:sym typeface="Arial" panose="020B0604020202020204" pitchFamily="34" charset="0"/>
              </a:rPr>
              <a:t>,</a:t>
            </a:r>
            <a:r>
              <a:rPr lang="zh-CN" altLang="en-US" sz="1400" dirty="0">
                <a:latin typeface="Arial" panose="020B0604020202020204" pitchFamily="34" charset="0"/>
                <a:ea typeface="微软雅黑" panose="020B0503020204020204" pitchFamily="34" charset="-122"/>
                <a:sym typeface="Arial" panose="020B0604020202020204" pitchFamily="34" charset="0"/>
              </a:rPr>
              <a:t>通过靶向抑制</a:t>
            </a:r>
            <a:r>
              <a:rPr lang="en-US" altLang="zh-CN" sz="1400" dirty="0">
                <a:latin typeface="Arial" panose="020B0604020202020204" pitchFamily="34" charset="0"/>
                <a:ea typeface="微软雅黑" panose="020B0503020204020204" pitchFamily="34" charset="-122"/>
                <a:sym typeface="Arial" panose="020B0604020202020204" pitchFamily="34" charset="0"/>
              </a:rPr>
              <a:t>HDAC</a:t>
            </a:r>
            <a:r>
              <a:rPr lang="zh-CN" altLang="en-US" sz="1400" dirty="0">
                <a:latin typeface="Arial" panose="020B0604020202020204" pitchFamily="34" charset="0"/>
                <a:ea typeface="微软雅黑" panose="020B0503020204020204" pitchFamily="34" charset="-122"/>
                <a:sym typeface="Arial" panose="020B0604020202020204" pitchFamily="34" charset="0"/>
              </a:rPr>
              <a:t>已经在临床上为患者带来了获益</a:t>
            </a:r>
            <a:r>
              <a:rPr lang="en-US" altLang="zh-CN" sz="1400" baseline="30000" dirty="0">
                <a:latin typeface="Arial" panose="020B0604020202020204" pitchFamily="34" charset="0"/>
                <a:ea typeface="微软雅黑" panose="020B0503020204020204" pitchFamily="34" charset="-122"/>
                <a:sym typeface="Arial" panose="020B0604020202020204" pitchFamily="34" charset="0"/>
              </a:rPr>
              <a:t>2</a:t>
            </a:r>
            <a:r>
              <a:rPr lang="zh-CN" altLang="en-US" sz="1400" dirty="0">
                <a:latin typeface="Arial" panose="020B0604020202020204" pitchFamily="34" charset="0"/>
                <a:ea typeface="微软雅黑" panose="020B0503020204020204" pitchFamily="34" charset="-122"/>
                <a:sym typeface="Arial" panose="020B0604020202020204" pitchFamily="34" charset="0"/>
              </a:rPr>
              <a:t>。</a:t>
            </a:r>
          </a:p>
        </p:txBody>
      </p:sp>
      <p:sp>
        <p:nvSpPr>
          <p:cNvPr id="43" name="矩形 42">
            <a:extLst>
              <a:ext uri="{FF2B5EF4-FFF2-40B4-BE49-F238E27FC236}">
                <a16:creationId xmlns:a16="http://schemas.microsoft.com/office/drawing/2014/main" id="{E12F16B7-FB78-E2B1-4327-012F6C0D3737}"/>
              </a:ext>
            </a:extLst>
          </p:cNvPr>
          <p:cNvSpPr/>
          <p:nvPr/>
        </p:nvSpPr>
        <p:spPr>
          <a:xfrm>
            <a:off x="7619925" y="5756684"/>
            <a:ext cx="4674403" cy="4334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a:t>
            </a:r>
            <a:r>
              <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rPr>
              <a:t>中国自主研发的抗乳腺癌新药临床研究进展</a:t>
            </a:r>
            <a:r>
              <a:rPr lang="en-US" altLang="zh-CN" sz="1400" dirty="0">
                <a:solidFill>
                  <a:schemeClr val="tx1"/>
                </a:solidFill>
                <a:latin typeface="Arial" panose="020B0604020202020204" pitchFamily="34" charset="0"/>
                <a:ea typeface="微软雅黑" panose="020B0503020204020204" pitchFamily="34" charset="-122"/>
                <a:sym typeface="Arial" panose="020B0604020202020204" pitchFamily="34" charset="0"/>
              </a:rPr>
              <a:t>》</a:t>
            </a:r>
            <a:endParaRPr lang="zh-CN" altLang="en-US" sz="1400" dirty="0">
              <a:solidFill>
                <a:schemeClr val="tx1"/>
              </a:solidFill>
              <a:latin typeface="Arial" panose="020B0604020202020204" pitchFamily="34" charset="0"/>
              <a:ea typeface="微软雅黑" panose="020B0503020204020204" pitchFamily="34" charset="-122"/>
              <a:sym typeface="Arial" panose="020B0604020202020204" pitchFamily="34" charset="0"/>
            </a:endParaRPr>
          </a:p>
        </p:txBody>
      </p:sp>
      <p:cxnSp>
        <p:nvCxnSpPr>
          <p:cNvPr id="44" name="直接连接符 43">
            <a:extLst>
              <a:ext uri="{FF2B5EF4-FFF2-40B4-BE49-F238E27FC236}">
                <a16:creationId xmlns:a16="http://schemas.microsoft.com/office/drawing/2014/main" id="{27541FF0-EFF5-483F-D24D-C41AE1A9C11D}"/>
              </a:ext>
            </a:extLst>
          </p:cNvPr>
          <p:cNvCxnSpPr/>
          <p:nvPr/>
        </p:nvCxnSpPr>
        <p:spPr>
          <a:xfrm>
            <a:off x="594424" y="4792710"/>
            <a:ext cx="1157469" cy="0"/>
          </a:xfrm>
          <a:prstGeom prst="line">
            <a:avLst/>
          </a:prstGeom>
          <a:ln w="38100">
            <a:solidFill>
              <a:srgbClr val="00698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44741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5956</TotalTime>
  <Words>3063</Words>
  <Application>Microsoft Office PowerPoint</Application>
  <PresentationFormat>宽屏</PresentationFormat>
  <Paragraphs>307</Paragraphs>
  <Slides>10</Slides>
  <Notes>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vt:i4>
      </vt:variant>
    </vt:vector>
  </HeadingPairs>
  <TitlesOfParts>
    <vt:vector size="17" baseType="lpstr">
      <vt:lpstr>等线</vt:lpstr>
      <vt:lpstr>等线 Light</vt:lpstr>
      <vt:lpstr>仿宋</vt:lpstr>
      <vt:lpstr>微软雅黑</vt:lpstr>
      <vt:lpstr>Arial</vt:lpstr>
      <vt:lpstr>Wingdings</vt:lpstr>
      <vt:lpstr>Office 主题​​</vt:lpstr>
      <vt:lpstr>PowerPoint 演示文稿</vt:lpstr>
      <vt:lpstr>目       录</vt:lpstr>
      <vt:lpstr>PowerPoint 演示文稿</vt:lpstr>
      <vt:lpstr>药品基本信息：一线内分泌治疗耐药是HR+/HER2-晚期乳腺癌患者治疗的主要难题</vt:lpstr>
      <vt:lpstr>安全性优势：恩替司他联合内分泌安全性良好，SAE发生率及因AE停药比例均低于阿贝西利</vt:lpstr>
      <vt:lpstr>PowerPoint 演示文稿</vt:lpstr>
      <vt:lpstr>PowerPoint 演示文稿</vt:lpstr>
      <vt:lpstr>有效性优势：HDACi联合内分泌用于CDK4/6i后二线治疗获得权威指南推荐</vt:lpstr>
      <vt:lpstr>创新性优势：表观遗传修饰调控药物全新机制克服内分泌耐药，纯口服方案显著提高依       从性</vt:lpstr>
      <vt:lpstr>公平性优势：弥补目录短板，满足患者基本用药需求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志勇 杨</dc:creator>
  <cp:lastModifiedBy>志勇 杨</cp:lastModifiedBy>
  <cp:revision>211</cp:revision>
  <dcterms:created xsi:type="dcterms:W3CDTF">2024-05-27T02:47:36Z</dcterms:created>
  <dcterms:modified xsi:type="dcterms:W3CDTF">2024-07-11T15:00:14Z</dcterms:modified>
</cp:coreProperties>
</file>