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2" r:id="rId2"/>
  </p:sldMasterIdLst>
  <p:notesMasterIdLst>
    <p:notesMasterId r:id="rId13"/>
  </p:notesMasterIdLst>
  <p:sldIdLst>
    <p:sldId id="16766244" r:id="rId3"/>
    <p:sldId id="16766291" r:id="rId4"/>
    <p:sldId id="685" r:id="rId5"/>
    <p:sldId id="913" r:id="rId6"/>
    <p:sldId id="16140478" r:id="rId7"/>
    <p:sldId id="4254287" r:id="rId8"/>
    <p:sldId id="4254282" r:id="rId9"/>
    <p:sldId id="2790425" r:id="rId10"/>
    <p:sldId id="4255510" r:id="rId11"/>
    <p:sldId id="16766293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82B"/>
    <a:srgbClr val="006620"/>
    <a:srgbClr val="1E9247"/>
    <a:srgbClr val="1F92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09D44-20CF-4117-A3B1-0EEDF10EFB06}" type="datetimeFigureOut">
              <a:rPr lang="zh-CN" altLang="en-US" smtClean="0"/>
              <a:t>2024/7/10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102A0-4F67-4D60-9E50-5FBFF1BC5C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A51B08-96A7-4447-B31D-1E22E67C4A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9304A-A74C-4B61-A330-CD973C899A4E}" type="slidenum">
              <a:rPr lang="zh-TW" altLang="en-US" smtClean="0"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A25884-6B3D-43F9-A91B-E5C5D031562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4A9304A-A74C-4B61-A330-CD973C899A4E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PMingLiU" panose="02020500000000000000" pitchFamily="18" charset="-120"/>
                <a:cs typeface="+mn-cs"/>
              </a:rPr>
              <a:t>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PMingLiU" panose="02020500000000000000" pitchFamily="18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23211-66F3-4E52-BE2E-D8A9E8DA1D0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A51B08-96A7-4447-B31D-1E22E67C4A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1-11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3BB-9D31-49F7-8455-64B6B85303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1-11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3BB-9D31-49F7-8455-64B6B85303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1-11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3BB-9D31-49F7-8455-64B6B85303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53535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678907"/>
            <a:ext cx="53035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678907"/>
            <a:ext cx="53035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12700">
              <a:spcBef>
                <a:spcPts val="80"/>
              </a:spcBef>
            </a:pPr>
            <a:r>
              <a:rPr lang="en-US"/>
              <a:t>1-11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042655" y="8720713"/>
            <a:ext cx="162224" cy="138499"/>
          </a:xfrm>
        </p:spPr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pPr marL="38100">
              <a:spcBef>
                <a:spcPts val="55"/>
              </a:spcBef>
            </a:pPr>
            <a:fld id="{81D60167-4931-47E6-BA6A-407CBD079E47}" type="slidenum">
              <a:rPr lang="en-US" altLang="zh-CN" spc="-45" smtClean="0"/>
              <a:t>‹#›</a:t>
            </a:fld>
            <a:endParaRPr lang="en-US" altLang="zh-CN" spc="-45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12115" fontAlgn="base" hangingPunct="0">
              <a:spcBef>
                <a:spcPct val="0"/>
              </a:spcBef>
              <a:spcAft>
                <a:spcPct val="0"/>
              </a:spcAft>
            </a:pPr>
            <a:fld id="{3E2DEDE8-C2A7-4940-B0DA-13543AFCC633}" type="slidenum">
              <a:rPr lang="zh-CN" altLang="zh-CN" smtClean="0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12115" fontAlgn="base" hangingPunct="0">
              <a:spcBef>
                <a:spcPct val="0"/>
              </a:spcBef>
              <a:spcAft>
                <a:spcPct val="0"/>
              </a:spcAft>
            </a:pPr>
            <a:fld id="{3E2DEDE8-C2A7-4940-B0DA-13543AFCC633}" type="slidenum">
              <a:rPr lang="zh-CN" altLang="zh-CN" smtClean="0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r>
              <a:rPr lang="en-US" altLang="zh-CN"/>
              <a:t>1-11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633D-01A9-48AD-911A-FC4441499B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53535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12700" defTabSz="1216660">
              <a:spcBef>
                <a:spcPts val="80"/>
              </a:spcBef>
            </a:pPr>
            <a:r>
              <a:rPr lang="en-US">
                <a:solidFill>
                  <a:srgbClr val="FFFFFF"/>
                </a:solidFill>
              </a:rPr>
              <a:t>1-11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6660"/>
            <a:endParaRPr lang="en-US" sz="24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488509" y="4905402"/>
            <a:ext cx="162224" cy="138499"/>
          </a:xfrm>
        </p:spPr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pPr marL="38100" defTabSz="1216660">
              <a:spcBef>
                <a:spcPts val="55"/>
              </a:spcBef>
            </a:pPr>
            <a:fld id="{81D60167-4931-47E6-BA6A-407CBD079E47}" type="slidenum">
              <a:rPr lang="en-US" altLang="zh-CN" spc="-45" smtClean="0">
                <a:solidFill>
                  <a:srgbClr val="FFFFFF"/>
                </a:solidFill>
              </a:rPr>
              <a:t>‹#›</a:t>
            </a:fld>
            <a:endParaRPr lang="en-US" altLang="zh-CN" spc="-45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1-11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A4E4-0C45-416D-A7F3-BFEFDB6043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76"/>
            <a:ext cx="12188296" cy="685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1-11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3BB-9D31-49F7-8455-64B6B85303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1-11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3BB-9D31-49F7-8455-64B6B85303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1-11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3BB-9D31-49F7-8455-64B6B85303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1-11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3BB-9D31-49F7-8455-64B6B85303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1-11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3BB-9D31-49F7-8455-64B6B85303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1-11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3BB-9D31-49F7-8455-64B6B85303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1-11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3BB-9D31-49F7-8455-64B6B85303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1-11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3BB-9D31-49F7-8455-64B6B85303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1-11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0943BB-9D31-49F7-8455-64B6B85303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 bwMode="auto">
          <a:xfrm>
            <a:off x="844553" y="476251"/>
            <a:ext cx="10502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19050" tIns="19050" rIns="19050" bIns="19050" numCol="1" anchor="ctr" anchorCtr="0" compatLnSpc="1"/>
          <a:lstStyle/>
          <a:p>
            <a:r>
              <a:t>Title Text</a:t>
            </a: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844553" y="1619305"/>
            <a:ext cx="10502900" cy="460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19050" tIns="19050" rIns="19050" bIns="19050" numCol="1" anchor="ctr" anchorCtr="0" compatLnSpc="1"/>
          <a:lstStyle/>
          <a:p>
            <a:pPr lvl="0"/>
            <a:r>
              <a:rPr lang="zh-CN" altLang="zh-CN">
                <a:sym typeface="Arial" panose="020B0604020202020204" pitchFamily="34" charset="0"/>
              </a:rPr>
              <a:t>Body Level One</a:t>
            </a:r>
          </a:p>
          <a:p>
            <a:pPr lvl="1"/>
            <a:r>
              <a:rPr lang="zh-CN" altLang="zh-CN">
                <a:sym typeface="Arial" panose="020B0604020202020204" pitchFamily="34" charset="0"/>
              </a:rPr>
              <a:t>Body Level Two</a:t>
            </a:r>
          </a:p>
          <a:p>
            <a:pPr lvl="2"/>
            <a:r>
              <a:rPr lang="zh-CN" altLang="zh-CN">
                <a:sym typeface="Arial" panose="020B0604020202020204" pitchFamily="34" charset="0"/>
              </a:rPr>
              <a:t>Body Level Three</a:t>
            </a:r>
          </a:p>
          <a:p>
            <a:pPr lvl="3"/>
            <a:r>
              <a:rPr lang="zh-CN" altLang="zh-CN">
                <a:sym typeface="Arial" panose="020B0604020202020204" pitchFamily="34" charset="0"/>
              </a:rPr>
              <a:t>Body Level Four</a:t>
            </a:r>
          </a:p>
          <a:p>
            <a:pPr lvl="4"/>
            <a:r>
              <a:rPr lang="zh-CN" altLang="zh-CN">
                <a:sym typeface="Arial" panose="020B0604020202020204" pitchFamily="34" charset="0"/>
              </a:rPr>
              <a:t>Body Level Five</a:t>
            </a:r>
          </a:p>
        </p:txBody>
      </p:sp>
      <p:sp>
        <p:nvSpPr>
          <p:cNvPr id="1028" name="Shape 4"/>
          <p:cNvSpPr>
            <a:spLocks noGrp="1"/>
          </p:cNvSpPr>
          <p:nvPr>
            <p:ph type="sldNum" sz="quarter" idx="2"/>
          </p:nvPr>
        </p:nvSpPr>
        <p:spPr bwMode="auto">
          <a:xfrm>
            <a:off x="5976609" y="6540534"/>
            <a:ext cx="232435" cy="22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19050" tIns="19050" rIns="19050" bIns="19050" numCol="1" anchor="t" anchorCtr="0" compatLnSpc="1">
            <a:spAutoFit/>
          </a:bodyPr>
          <a:lstStyle>
            <a:lvl1pPr algn="ctr" eaLnBrk="1">
              <a:defRPr sz="1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defTabSz="412115" fontAlgn="base" hangingPunct="0">
              <a:spcBef>
                <a:spcPct val="0"/>
              </a:spcBef>
              <a:spcAft>
                <a:spcPct val="0"/>
              </a:spcAft>
            </a:pPr>
            <a:fld id="{3E2DEDE8-C2A7-4940-B0DA-13543AFCC633}" type="slidenum">
              <a:rPr lang="zh-CN" altLang="zh-CN" smtClean="0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ransition spd="med"/>
  <p:hf sldNum="0" hdr="0" dt="0"/>
  <p:txStyles>
    <p:titleStyle>
      <a:lvl1pPr algn="ctr" defTabSz="412115" rtl="0" eaLnBrk="0" fontAlgn="base" hangingPunct="0">
        <a:spcBef>
          <a:spcPct val="0"/>
        </a:spcBef>
        <a:spcAft>
          <a:spcPct val="0"/>
        </a:spcAft>
        <a:defRPr sz="5600" cap="all">
          <a:solidFill>
            <a:srgbClr val="1A2224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algn="ctr" defTabSz="412115" rtl="0" eaLnBrk="0" fontAlgn="base" hangingPunct="0">
        <a:spcBef>
          <a:spcPct val="0"/>
        </a:spcBef>
        <a:spcAft>
          <a:spcPct val="0"/>
        </a:spcAft>
        <a:defRPr sz="5600" cap="all">
          <a:solidFill>
            <a:srgbClr val="1A2224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algn="ctr" defTabSz="412115" rtl="0" eaLnBrk="0" fontAlgn="base" hangingPunct="0">
        <a:spcBef>
          <a:spcPct val="0"/>
        </a:spcBef>
        <a:spcAft>
          <a:spcPct val="0"/>
        </a:spcAft>
        <a:defRPr sz="5600" cap="all">
          <a:solidFill>
            <a:srgbClr val="1A2224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algn="ctr" defTabSz="412115" rtl="0" eaLnBrk="0" fontAlgn="base" hangingPunct="0">
        <a:spcBef>
          <a:spcPct val="0"/>
        </a:spcBef>
        <a:spcAft>
          <a:spcPct val="0"/>
        </a:spcAft>
        <a:defRPr sz="5600" cap="all">
          <a:solidFill>
            <a:srgbClr val="1A2224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algn="ctr" defTabSz="412115" rtl="0" eaLnBrk="0" fontAlgn="base" hangingPunct="0">
        <a:spcBef>
          <a:spcPct val="0"/>
        </a:spcBef>
        <a:spcAft>
          <a:spcPct val="0"/>
        </a:spcAft>
        <a:defRPr sz="5600" cap="all">
          <a:solidFill>
            <a:srgbClr val="1A2224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0" marR="0" indent="570865" algn="ctr" defTabSz="4121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all" spc="0" baseline="0">
          <a:ln>
            <a:noFill/>
          </a:ln>
          <a:solidFill>
            <a:srgbClr val="1A2224"/>
          </a:solidFill>
          <a:uFillTx/>
          <a:latin typeface="+mn-lt"/>
          <a:ea typeface="+mn-ea"/>
          <a:cs typeface="+mn-cs"/>
          <a:sym typeface="Arial" panose="020B0604020202020204"/>
        </a:defRPr>
      </a:lvl6pPr>
      <a:lvl7pPr marL="0" marR="0" indent="685165" algn="ctr" defTabSz="4121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all" spc="0" baseline="0">
          <a:ln>
            <a:noFill/>
          </a:ln>
          <a:solidFill>
            <a:srgbClr val="1A2224"/>
          </a:solidFill>
          <a:uFillTx/>
          <a:latin typeface="+mn-lt"/>
          <a:ea typeface="+mn-ea"/>
          <a:cs typeface="+mn-cs"/>
          <a:sym typeface="Arial" panose="020B0604020202020204"/>
        </a:defRPr>
      </a:lvl7pPr>
      <a:lvl8pPr marL="0" marR="0" indent="798195" algn="ctr" defTabSz="4121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all" spc="0" baseline="0">
          <a:ln>
            <a:noFill/>
          </a:ln>
          <a:solidFill>
            <a:srgbClr val="1A2224"/>
          </a:solidFill>
          <a:uFillTx/>
          <a:latin typeface="+mn-lt"/>
          <a:ea typeface="+mn-ea"/>
          <a:cs typeface="+mn-cs"/>
          <a:sym typeface="Arial" panose="020B0604020202020204"/>
        </a:defRPr>
      </a:lvl8pPr>
      <a:lvl9pPr marL="0" marR="0" indent="912495" algn="ctr" defTabSz="4121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all" spc="0" baseline="0">
          <a:ln>
            <a:noFill/>
          </a:ln>
          <a:solidFill>
            <a:srgbClr val="1A2224"/>
          </a:solidFill>
          <a:uFillTx/>
          <a:latin typeface="+mn-lt"/>
          <a:ea typeface="+mn-ea"/>
          <a:cs typeface="+mn-cs"/>
          <a:sym typeface="Arial" panose="020B0604020202020204"/>
        </a:defRPr>
      </a:lvl9pPr>
    </p:titleStyle>
    <p:bodyStyle>
      <a:lvl1pPr marL="139700" indent="-139700" algn="l" defTabSz="412115" rtl="0" eaLnBrk="0" fontAlgn="base" hangingPunct="0">
        <a:spcBef>
          <a:spcPts val="2600"/>
        </a:spcBef>
        <a:spcAft>
          <a:spcPct val="0"/>
        </a:spcAft>
        <a:buSzPct val="75000"/>
        <a:buChar char="•"/>
        <a:defRPr sz="1200">
          <a:solidFill>
            <a:srgbClr val="7F878F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456565" indent="-139700" algn="l" defTabSz="412115" rtl="0" eaLnBrk="0" fontAlgn="base" hangingPunct="0">
        <a:spcBef>
          <a:spcPts val="2600"/>
        </a:spcBef>
        <a:spcAft>
          <a:spcPct val="0"/>
        </a:spcAft>
        <a:buSzPct val="75000"/>
        <a:buChar char="•"/>
        <a:defRPr sz="1200">
          <a:solidFill>
            <a:srgbClr val="7F878F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772795" indent="-139700" algn="l" defTabSz="412115" rtl="0" eaLnBrk="0" fontAlgn="base" hangingPunct="0">
        <a:spcBef>
          <a:spcPts val="2600"/>
        </a:spcBef>
        <a:spcAft>
          <a:spcPct val="0"/>
        </a:spcAft>
        <a:buSzPct val="75000"/>
        <a:buChar char="•"/>
        <a:defRPr sz="1200">
          <a:solidFill>
            <a:srgbClr val="7F878F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090295" indent="-139700" algn="l" defTabSz="412115" rtl="0" eaLnBrk="0" fontAlgn="base" hangingPunct="0">
        <a:spcBef>
          <a:spcPts val="2600"/>
        </a:spcBef>
        <a:spcAft>
          <a:spcPct val="0"/>
        </a:spcAft>
        <a:buSzPct val="75000"/>
        <a:buChar char="•"/>
        <a:defRPr sz="1200">
          <a:solidFill>
            <a:srgbClr val="7F878F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1407160" indent="-139700" algn="l" defTabSz="412115" rtl="0" eaLnBrk="0" fontAlgn="base" hangingPunct="0">
        <a:spcBef>
          <a:spcPts val="2600"/>
        </a:spcBef>
        <a:spcAft>
          <a:spcPct val="0"/>
        </a:spcAft>
        <a:buSzPct val="75000"/>
        <a:buChar char="•"/>
        <a:defRPr sz="1200">
          <a:solidFill>
            <a:srgbClr val="7F878F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1724660" marR="0" indent="-140335" algn="l" defTabSz="412115" latinLnBrk="0">
        <a:lnSpc>
          <a:spcPct val="10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defRPr sz="1200" b="0" i="0" u="none" strike="noStrike" cap="none" spc="0" baseline="0">
          <a:ln>
            <a:noFill/>
          </a:ln>
          <a:solidFill>
            <a:srgbClr val="7F878F"/>
          </a:solidFill>
          <a:uFillTx/>
          <a:latin typeface="+mn-lt"/>
          <a:ea typeface="+mn-ea"/>
          <a:cs typeface="+mn-cs"/>
          <a:sym typeface="Arial" panose="020B0604020202020204"/>
        </a:defRPr>
      </a:lvl6pPr>
      <a:lvl7pPr marL="2042160" marR="0" indent="-140335" algn="l" defTabSz="412115" latinLnBrk="0">
        <a:lnSpc>
          <a:spcPct val="10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defRPr sz="1200" b="0" i="0" u="none" strike="noStrike" cap="none" spc="0" baseline="0">
          <a:ln>
            <a:noFill/>
          </a:ln>
          <a:solidFill>
            <a:srgbClr val="7F878F"/>
          </a:solidFill>
          <a:uFillTx/>
          <a:latin typeface="+mn-lt"/>
          <a:ea typeface="+mn-ea"/>
          <a:cs typeface="+mn-cs"/>
          <a:sym typeface="Arial" panose="020B0604020202020204"/>
        </a:defRPr>
      </a:lvl7pPr>
      <a:lvl8pPr marL="2359025" marR="0" indent="-140335" algn="l" defTabSz="412115" latinLnBrk="0">
        <a:lnSpc>
          <a:spcPct val="10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defRPr sz="1200" b="0" i="0" u="none" strike="noStrike" cap="none" spc="0" baseline="0">
          <a:ln>
            <a:noFill/>
          </a:ln>
          <a:solidFill>
            <a:srgbClr val="7F878F"/>
          </a:solidFill>
          <a:uFillTx/>
          <a:latin typeface="+mn-lt"/>
          <a:ea typeface="+mn-ea"/>
          <a:cs typeface="+mn-cs"/>
          <a:sym typeface="Arial" panose="020B0604020202020204"/>
        </a:defRPr>
      </a:lvl8pPr>
      <a:lvl9pPr marL="2676525" marR="0" indent="-140335" algn="l" defTabSz="412115" latinLnBrk="0">
        <a:lnSpc>
          <a:spcPct val="10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defRPr sz="1200" b="0" i="0" u="none" strike="noStrike" cap="none" spc="0" baseline="0">
          <a:ln>
            <a:noFill/>
          </a:ln>
          <a:solidFill>
            <a:srgbClr val="7F878F"/>
          </a:solidFill>
          <a:uFillTx/>
          <a:latin typeface="+mn-lt"/>
          <a:ea typeface="+mn-ea"/>
          <a:cs typeface="+mn-cs"/>
          <a:sym typeface="Arial" panose="020B0604020202020204"/>
        </a:defRPr>
      </a:lvl9pPr>
    </p:bodyStyle>
    <p:otherStyle>
      <a:lvl1pPr marL="0" marR="0" indent="0" algn="ctr" defTabSz="4121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300" algn="ctr" defTabSz="4121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ctr" defTabSz="4121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265" algn="ctr" defTabSz="4121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6565" algn="ctr" defTabSz="4121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0865" algn="ctr" defTabSz="4121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165" algn="ctr" defTabSz="4121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798195" algn="ctr" defTabSz="4121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2495" algn="ctr" defTabSz="4121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84000">
              <a:srgbClr val="00882B"/>
            </a:gs>
            <a:gs pos="52000">
              <a:srgbClr val="E7EDE8"/>
            </a:gs>
            <a:gs pos="100000">
              <a:srgbClr val="00882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0266877" y="206865"/>
            <a:ext cx="1722107" cy="579962"/>
            <a:chOff x="7700158" y="155149"/>
            <a:chExt cx="1291580" cy="43497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4916" y="155149"/>
              <a:ext cx="1143000" cy="219456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7700158" y="349029"/>
              <a:ext cx="1291580" cy="2410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7733" tIns="67733" rIns="67733" bIns="67733" numCol="1" spcCol="38100" rtlCol="0" anchor="ctr">
              <a:spAutoFit/>
            </a:bodyPr>
            <a:lstStyle/>
            <a:p>
              <a:pPr marL="0" marR="0" lvl="0" indent="0" algn="l" defTabSz="110045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/>
                  <a:sym typeface="Arial" panose="020B0604020202020204"/>
                </a:rPr>
                <a:t>药华医药股份有限公司</a:t>
              </a:r>
            </a:p>
          </p:txBody>
        </p:sp>
      </p:grpSp>
      <p:sp>
        <p:nvSpPr>
          <p:cNvPr id="4" name="标题 1"/>
          <p:cNvSpPr txBox="1"/>
          <p:nvPr/>
        </p:nvSpPr>
        <p:spPr>
          <a:xfrm>
            <a:off x="-1" y="2194717"/>
            <a:ext cx="12191999" cy="123428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12115" rtl="0" eaLnBrk="0" fontAlgn="base" hangingPunct="0">
              <a:spcBef>
                <a:spcPct val="0"/>
              </a:spcBef>
              <a:spcAft>
                <a:spcPct val="0"/>
              </a:spcAft>
              <a:defRPr sz="5600" cap="all">
                <a:solidFill>
                  <a:srgbClr val="1A2224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algn="ctr" defTabSz="412115" rtl="0" eaLnBrk="0" fontAlgn="base" hangingPunct="0">
              <a:spcBef>
                <a:spcPct val="0"/>
              </a:spcBef>
              <a:spcAft>
                <a:spcPct val="0"/>
              </a:spcAft>
              <a:defRPr sz="5600" cap="all">
                <a:solidFill>
                  <a:srgbClr val="1A2224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algn="ctr" defTabSz="412115" rtl="0" eaLnBrk="0" fontAlgn="base" hangingPunct="0">
              <a:spcBef>
                <a:spcPct val="0"/>
              </a:spcBef>
              <a:spcAft>
                <a:spcPct val="0"/>
              </a:spcAft>
              <a:defRPr sz="5600" cap="all">
                <a:solidFill>
                  <a:srgbClr val="1A2224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algn="ctr" defTabSz="412115" rtl="0" eaLnBrk="0" fontAlgn="base" hangingPunct="0">
              <a:spcBef>
                <a:spcPct val="0"/>
              </a:spcBef>
              <a:spcAft>
                <a:spcPct val="0"/>
              </a:spcAft>
              <a:defRPr sz="5600" cap="all">
                <a:solidFill>
                  <a:srgbClr val="1A2224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algn="ctr" defTabSz="412115" rtl="0" eaLnBrk="0" fontAlgn="base" hangingPunct="0">
              <a:spcBef>
                <a:spcPct val="0"/>
              </a:spcBef>
              <a:spcAft>
                <a:spcPct val="0"/>
              </a:spcAft>
              <a:defRPr sz="5600" cap="all">
                <a:solidFill>
                  <a:srgbClr val="1A2224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0" marR="0" indent="570865" algn="ctr" defTabSz="41211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00" b="0" i="0" u="none" strike="noStrike" cap="all" spc="0" baseline="0">
                <a:ln>
                  <a:noFill/>
                </a:ln>
                <a:solidFill>
                  <a:srgbClr val="1A2224"/>
                </a:solidFill>
                <a:uFillTx/>
                <a:latin typeface="+mn-lt"/>
                <a:ea typeface="+mn-ea"/>
                <a:cs typeface="+mn-cs"/>
                <a:sym typeface="Arial" panose="020B0604020202020204"/>
              </a:defRPr>
            </a:lvl6pPr>
            <a:lvl7pPr marL="0" marR="0" indent="685165" algn="ctr" defTabSz="41211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00" b="0" i="0" u="none" strike="noStrike" cap="all" spc="0" baseline="0">
                <a:ln>
                  <a:noFill/>
                </a:ln>
                <a:solidFill>
                  <a:srgbClr val="1A2224"/>
                </a:solidFill>
                <a:uFillTx/>
                <a:latin typeface="+mn-lt"/>
                <a:ea typeface="+mn-ea"/>
                <a:cs typeface="+mn-cs"/>
                <a:sym typeface="Arial" panose="020B0604020202020204"/>
              </a:defRPr>
            </a:lvl7pPr>
            <a:lvl8pPr marL="0" marR="0" indent="798195" algn="ctr" defTabSz="41211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00" b="0" i="0" u="none" strike="noStrike" cap="all" spc="0" baseline="0">
                <a:ln>
                  <a:noFill/>
                </a:ln>
                <a:solidFill>
                  <a:srgbClr val="1A2224"/>
                </a:solidFill>
                <a:uFillTx/>
                <a:latin typeface="+mn-lt"/>
                <a:ea typeface="+mn-ea"/>
                <a:cs typeface="+mn-cs"/>
                <a:sym typeface="Arial" panose="020B0604020202020204"/>
              </a:defRPr>
            </a:lvl8pPr>
            <a:lvl9pPr marL="0" marR="0" indent="912495" algn="ctr" defTabSz="41211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00" b="0" i="0" u="none" strike="noStrike" cap="all" spc="0" baseline="0">
                <a:ln>
                  <a:noFill/>
                </a:ln>
                <a:solidFill>
                  <a:srgbClr val="1A2224"/>
                </a:solidFill>
                <a:uFillTx/>
                <a:latin typeface="+mn-lt"/>
                <a:ea typeface="+mn-ea"/>
                <a:cs typeface="+mn-cs"/>
                <a:sym typeface="Arial" panose="020B0604020202020204"/>
              </a:defRPr>
            </a:lvl9pPr>
          </a:lstStyle>
          <a:p>
            <a:r>
              <a:rPr lang="zh-CN" altLang="en-US" sz="4400" b="1" kern="0" dirty="0">
                <a:solidFill>
                  <a:srgbClr val="00882B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罗培干扰素</a:t>
            </a:r>
            <a:r>
              <a:rPr kumimoji="0" lang="el-GR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662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α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662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-2b</a:t>
            </a:r>
            <a:r>
              <a:rPr lang="zh-CN" altLang="en-US" sz="4400" b="1" kern="0" dirty="0">
                <a:solidFill>
                  <a:srgbClr val="00882B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注射液（百斯锐明</a:t>
            </a:r>
            <a:r>
              <a:rPr lang="en-US" altLang="zh-CN" sz="4800" b="1" kern="0" baseline="30000" dirty="0">
                <a:solidFill>
                  <a:srgbClr val="00882B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®</a:t>
            </a:r>
            <a:r>
              <a:rPr lang="zh-CN" altLang="en-US" sz="4400" b="1" kern="0" dirty="0">
                <a:solidFill>
                  <a:srgbClr val="00882B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5" name="副标题 2"/>
          <p:cNvSpPr txBox="1"/>
          <p:nvPr/>
        </p:nvSpPr>
        <p:spPr>
          <a:xfrm>
            <a:off x="0" y="5223369"/>
            <a:ext cx="12192000" cy="618654"/>
          </a:xfrm>
          <a:prstGeom prst="rect">
            <a:avLst/>
          </a:prstGeom>
        </p:spPr>
        <p:txBody>
          <a:bodyPr/>
          <a:lstStyle>
            <a:lvl1pPr marL="139700" indent="-139700" algn="l" defTabSz="412115" rtl="0" eaLnBrk="0" fontAlgn="base" hangingPunct="0">
              <a:spcBef>
                <a:spcPts val="2600"/>
              </a:spcBef>
              <a:spcAft>
                <a:spcPct val="0"/>
              </a:spcAft>
              <a:buSzPct val="75000"/>
              <a:buChar char="•"/>
              <a:defRPr sz="1200">
                <a:solidFill>
                  <a:srgbClr val="7F878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6565" indent="-139700" algn="l" defTabSz="412115" rtl="0" eaLnBrk="0" fontAlgn="base" hangingPunct="0">
              <a:spcBef>
                <a:spcPts val="2600"/>
              </a:spcBef>
              <a:spcAft>
                <a:spcPct val="0"/>
              </a:spcAft>
              <a:buSzPct val="75000"/>
              <a:buChar char="•"/>
              <a:defRPr sz="1200">
                <a:solidFill>
                  <a:srgbClr val="7F878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772795" indent="-139700" algn="l" defTabSz="412115" rtl="0" eaLnBrk="0" fontAlgn="base" hangingPunct="0">
              <a:spcBef>
                <a:spcPts val="2600"/>
              </a:spcBef>
              <a:spcAft>
                <a:spcPct val="0"/>
              </a:spcAft>
              <a:buSzPct val="75000"/>
              <a:buChar char="•"/>
              <a:defRPr sz="1200">
                <a:solidFill>
                  <a:srgbClr val="7F878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090295" indent="-139700" algn="l" defTabSz="412115" rtl="0" eaLnBrk="0" fontAlgn="base" hangingPunct="0">
              <a:spcBef>
                <a:spcPts val="2600"/>
              </a:spcBef>
              <a:spcAft>
                <a:spcPct val="0"/>
              </a:spcAft>
              <a:buSzPct val="75000"/>
              <a:buChar char="•"/>
              <a:defRPr sz="1200">
                <a:solidFill>
                  <a:srgbClr val="7F878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407160" indent="-139700" algn="l" defTabSz="412115" rtl="0" eaLnBrk="0" fontAlgn="base" hangingPunct="0">
              <a:spcBef>
                <a:spcPts val="2600"/>
              </a:spcBef>
              <a:spcAft>
                <a:spcPct val="0"/>
              </a:spcAft>
              <a:buSzPct val="75000"/>
              <a:buChar char="•"/>
              <a:defRPr sz="1200">
                <a:solidFill>
                  <a:srgbClr val="7F878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1724660" marR="0" indent="-140335" algn="l" defTabSz="412115" latinLnBrk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defRPr sz="1200" b="0" i="0" u="none" strike="noStrike" cap="none" spc="0" baseline="0">
                <a:ln>
                  <a:noFill/>
                </a:ln>
                <a:solidFill>
                  <a:srgbClr val="7F878F"/>
                </a:solidFill>
                <a:uFillTx/>
                <a:latin typeface="+mn-lt"/>
                <a:ea typeface="+mn-ea"/>
                <a:cs typeface="+mn-cs"/>
                <a:sym typeface="Arial" panose="020B0604020202020204"/>
              </a:defRPr>
            </a:lvl6pPr>
            <a:lvl7pPr marL="2042160" marR="0" indent="-140335" algn="l" defTabSz="412115" latinLnBrk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defRPr sz="1200" b="0" i="0" u="none" strike="noStrike" cap="none" spc="0" baseline="0">
                <a:ln>
                  <a:noFill/>
                </a:ln>
                <a:solidFill>
                  <a:srgbClr val="7F878F"/>
                </a:solidFill>
                <a:uFillTx/>
                <a:latin typeface="+mn-lt"/>
                <a:ea typeface="+mn-ea"/>
                <a:cs typeface="+mn-cs"/>
                <a:sym typeface="Arial" panose="020B0604020202020204"/>
              </a:defRPr>
            </a:lvl7pPr>
            <a:lvl8pPr marL="2359025" marR="0" indent="-140335" algn="l" defTabSz="412115" latinLnBrk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defRPr sz="1200" b="0" i="0" u="none" strike="noStrike" cap="none" spc="0" baseline="0">
                <a:ln>
                  <a:noFill/>
                </a:ln>
                <a:solidFill>
                  <a:srgbClr val="7F878F"/>
                </a:solidFill>
                <a:uFillTx/>
                <a:latin typeface="+mn-lt"/>
                <a:ea typeface="+mn-ea"/>
                <a:cs typeface="+mn-cs"/>
                <a:sym typeface="Arial" panose="020B0604020202020204"/>
              </a:defRPr>
            </a:lvl8pPr>
            <a:lvl9pPr marL="2676525" marR="0" indent="-140335" algn="l" defTabSz="412115" latinLnBrk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defRPr sz="1200" b="0" i="0" u="none" strike="noStrike" cap="none" spc="0" baseline="0">
                <a:ln>
                  <a:noFill/>
                </a:ln>
                <a:solidFill>
                  <a:srgbClr val="7F878F"/>
                </a:solidFill>
                <a:uFillTx/>
                <a:latin typeface="+mn-lt"/>
                <a:ea typeface="+mn-ea"/>
                <a:cs typeface="+mn-cs"/>
                <a:sym typeface="Arial" panose="020B0604020202020204"/>
              </a:defRPr>
            </a:lvl9pPr>
          </a:lstStyle>
          <a:p>
            <a:pPr marL="0" indent="0" algn="ctr">
              <a:buNone/>
            </a:pPr>
            <a:r>
              <a:rPr lang="zh-CN" altLang="en-US" sz="2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申报企业：药华生物科技（北京）有限公司</a:t>
            </a:r>
            <a:endParaRPr lang="zh-CN" altLang="en-US" sz="1400" b="1" kern="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1594" y="3429000"/>
            <a:ext cx="11508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882B">
                    <a:lumMod val="75000"/>
                  </a:srgb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全球且中国首个治疗真性红细胞增多症的干扰素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84000">
              <a:srgbClr val="00882B"/>
            </a:gs>
            <a:gs pos="52000">
              <a:srgbClr val="E7EDE8"/>
            </a:gs>
            <a:gs pos="100000">
              <a:srgbClr val="00882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512045" y="2332957"/>
            <a:ext cx="9459595" cy="9133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1216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335" b="1" i="0" u="none" strike="noStrike" kern="1200" cap="none" spc="0" normalizeH="0" baseline="0" noProof="0" dirty="0">
                <a:ln>
                  <a:noFill/>
                </a:ln>
                <a:solidFill>
                  <a:srgbClr val="00882B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谢谢各位专家</a:t>
            </a:r>
            <a:r>
              <a:rPr lang="zh-CN" altLang="en-US" sz="5335" b="1" dirty="0">
                <a:solidFill>
                  <a:srgbClr val="00882B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指导</a:t>
            </a:r>
            <a:r>
              <a:rPr kumimoji="0" lang="zh-CN" altLang="en-US" sz="5335" b="1" i="0" u="none" strike="noStrike" kern="1200" cap="none" spc="0" normalizeH="0" baseline="0" noProof="0" dirty="0">
                <a:ln>
                  <a:noFill/>
                </a:ln>
                <a:solidFill>
                  <a:srgbClr val="00882B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！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0266877" y="206865"/>
            <a:ext cx="1722107" cy="579962"/>
            <a:chOff x="7700158" y="155149"/>
            <a:chExt cx="1291580" cy="43497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4916" y="155149"/>
              <a:ext cx="1143000" cy="219456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7700158" y="349029"/>
              <a:ext cx="1291580" cy="2410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7733" tIns="67733" rIns="67733" bIns="67733" numCol="1" spcCol="38100" rtlCol="0" anchor="ctr">
              <a:spAutoFit/>
            </a:bodyPr>
            <a:lstStyle/>
            <a:p>
              <a:pPr marL="0" marR="0" lvl="0" indent="0" algn="l" defTabSz="110045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/>
                  <a:sym typeface="Arial" panose="020B0604020202020204"/>
                </a:rPr>
                <a:t>药华医药股份有限公司</a:t>
              </a: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1032388" y="1556792"/>
            <a:ext cx="3982064" cy="3740497"/>
          </a:xfrm>
          <a:prstGeom prst="rect">
            <a:avLst/>
          </a:prstGeom>
          <a:solidFill>
            <a:srgbClr val="008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圆角矩形 33"/>
          <p:cNvSpPr/>
          <p:nvPr/>
        </p:nvSpPr>
        <p:spPr>
          <a:xfrm>
            <a:off x="1381778" y="3140968"/>
            <a:ext cx="2952328" cy="576064"/>
          </a:xfrm>
          <a:prstGeom prst="roundRect">
            <a:avLst>
              <a:gd name="adj" fmla="val 0"/>
            </a:avLst>
          </a:prstGeom>
          <a:solidFill>
            <a:srgbClr val="00662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7" name="TextBox 34"/>
          <p:cNvSpPr txBox="1"/>
          <p:nvPr/>
        </p:nvSpPr>
        <p:spPr>
          <a:xfrm>
            <a:off x="1309770" y="3167390"/>
            <a:ext cx="3096344" cy="523220"/>
          </a:xfrm>
          <a:prstGeom prst="rect">
            <a:avLst/>
          </a:prstGeom>
          <a:solidFill>
            <a:srgbClr val="00882B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目 录 </a:t>
            </a:r>
            <a:r>
              <a:rPr lang="en-US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 CONTENTS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" name="圆角矩形 40"/>
          <p:cNvSpPr/>
          <p:nvPr/>
        </p:nvSpPr>
        <p:spPr>
          <a:xfrm>
            <a:off x="6134306" y="1556792"/>
            <a:ext cx="4392488" cy="576064"/>
          </a:xfrm>
          <a:prstGeom prst="roundRect">
            <a:avLst>
              <a:gd name="adj" fmla="val 0"/>
            </a:avLst>
          </a:prstGeom>
          <a:solidFill>
            <a:srgbClr val="00882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134306" y="1556792"/>
            <a:ext cx="576064" cy="576064"/>
          </a:xfrm>
          <a:prstGeom prst="rect">
            <a:avLst/>
          </a:prstGeom>
          <a:solidFill>
            <a:srgbClr val="008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9"/>
          <p:cNvSpPr txBox="1"/>
          <p:nvPr/>
        </p:nvSpPr>
        <p:spPr>
          <a:xfrm>
            <a:off x="6191506" y="1628800"/>
            <a:ext cx="4119264" cy="500137"/>
          </a:xfrm>
          <a:prstGeom prst="rect">
            <a:avLst/>
          </a:prstGeom>
          <a:solidFill>
            <a:srgbClr val="00882B"/>
          </a:solidFill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sz="28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01    </a:t>
            </a: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</a:p>
        </p:txBody>
      </p:sp>
      <p:sp>
        <p:nvSpPr>
          <p:cNvPr id="41" name="圆角矩形 42"/>
          <p:cNvSpPr/>
          <p:nvPr/>
        </p:nvSpPr>
        <p:spPr>
          <a:xfrm>
            <a:off x="6134306" y="2348880"/>
            <a:ext cx="4392488" cy="576064"/>
          </a:xfrm>
          <a:prstGeom prst="roundRect">
            <a:avLst>
              <a:gd name="adj" fmla="val 0"/>
            </a:avLst>
          </a:prstGeom>
          <a:solidFill>
            <a:srgbClr val="00882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134306" y="2348880"/>
            <a:ext cx="576064" cy="576064"/>
          </a:xfrm>
          <a:prstGeom prst="rect">
            <a:avLst/>
          </a:prstGeom>
          <a:solidFill>
            <a:srgbClr val="008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9"/>
          <p:cNvSpPr txBox="1"/>
          <p:nvPr/>
        </p:nvSpPr>
        <p:spPr>
          <a:xfrm>
            <a:off x="6191506" y="2420888"/>
            <a:ext cx="4119264" cy="500137"/>
          </a:xfrm>
          <a:prstGeom prst="rect">
            <a:avLst/>
          </a:prstGeom>
          <a:solidFill>
            <a:srgbClr val="00882B"/>
          </a:solidFill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sz="28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02    </a:t>
            </a: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</a:p>
        </p:txBody>
      </p:sp>
      <p:sp>
        <p:nvSpPr>
          <p:cNvPr id="44" name="圆角矩形 45"/>
          <p:cNvSpPr/>
          <p:nvPr/>
        </p:nvSpPr>
        <p:spPr>
          <a:xfrm>
            <a:off x="6134306" y="3140968"/>
            <a:ext cx="4392488" cy="576064"/>
          </a:xfrm>
          <a:prstGeom prst="roundRect">
            <a:avLst>
              <a:gd name="adj" fmla="val 0"/>
            </a:avLst>
          </a:prstGeom>
          <a:solidFill>
            <a:srgbClr val="00882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134306" y="3140968"/>
            <a:ext cx="576064" cy="576064"/>
          </a:xfrm>
          <a:prstGeom prst="rect">
            <a:avLst/>
          </a:prstGeom>
          <a:solidFill>
            <a:srgbClr val="008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9"/>
          <p:cNvSpPr txBox="1"/>
          <p:nvPr/>
        </p:nvSpPr>
        <p:spPr>
          <a:xfrm>
            <a:off x="6191506" y="3212976"/>
            <a:ext cx="4119264" cy="500137"/>
          </a:xfrm>
          <a:prstGeom prst="rect">
            <a:avLst/>
          </a:prstGeom>
          <a:solidFill>
            <a:srgbClr val="00882B"/>
          </a:solidFill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sz="28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03    </a:t>
            </a: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</a:p>
        </p:txBody>
      </p:sp>
      <p:sp>
        <p:nvSpPr>
          <p:cNvPr id="47" name="圆角矩形 48"/>
          <p:cNvSpPr/>
          <p:nvPr/>
        </p:nvSpPr>
        <p:spPr>
          <a:xfrm>
            <a:off x="6134306" y="3933056"/>
            <a:ext cx="4392488" cy="576064"/>
          </a:xfrm>
          <a:prstGeom prst="roundRect">
            <a:avLst>
              <a:gd name="adj" fmla="val 0"/>
            </a:avLst>
          </a:prstGeom>
          <a:solidFill>
            <a:srgbClr val="00882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134306" y="3933056"/>
            <a:ext cx="576064" cy="576064"/>
          </a:xfrm>
          <a:prstGeom prst="rect">
            <a:avLst/>
          </a:prstGeom>
          <a:solidFill>
            <a:srgbClr val="008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9"/>
          <p:cNvSpPr txBox="1"/>
          <p:nvPr/>
        </p:nvSpPr>
        <p:spPr>
          <a:xfrm>
            <a:off x="6191506" y="4005064"/>
            <a:ext cx="4119264" cy="500137"/>
          </a:xfrm>
          <a:prstGeom prst="rect">
            <a:avLst/>
          </a:prstGeom>
          <a:solidFill>
            <a:srgbClr val="00882B"/>
          </a:solidFill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sz="28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04    </a:t>
            </a: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</a:p>
        </p:txBody>
      </p:sp>
      <p:sp>
        <p:nvSpPr>
          <p:cNvPr id="50" name="圆角矩形 51"/>
          <p:cNvSpPr/>
          <p:nvPr/>
        </p:nvSpPr>
        <p:spPr>
          <a:xfrm>
            <a:off x="6134306" y="4725144"/>
            <a:ext cx="4392488" cy="576064"/>
          </a:xfrm>
          <a:prstGeom prst="roundRect">
            <a:avLst>
              <a:gd name="adj" fmla="val 0"/>
            </a:avLst>
          </a:prstGeom>
          <a:solidFill>
            <a:srgbClr val="00882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134306" y="4725144"/>
            <a:ext cx="576064" cy="576064"/>
          </a:xfrm>
          <a:prstGeom prst="rect">
            <a:avLst/>
          </a:prstGeom>
          <a:solidFill>
            <a:srgbClr val="008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9"/>
          <p:cNvSpPr txBox="1"/>
          <p:nvPr/>
        </p:nvSpPr>
        <p:spPr>
          <a:xfrm>
            <a:off x="6191506" y="4797152"/>
            <a:ext cx="4119264" cy="500137"/>
          </a:xfrm>
          <a:prstGeom prst="rect">
            <a:avLst/>
          </a:prstGeom>
          <a:solidFill>
            <a:srgbClr val="00882B"/>
          </a:solidFill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sz="28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05    </a:t>
            </a: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公平性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0266877" y="206865"/>
            <a:ext cx="1722107" cy="579962"/>
            <a:chOff x="7700158" y="155149"/>
            <a:chExt cx="1291580" cy="43497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4916" y="155149"/>
              <a:ext cx="1143000" cy="219456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7700158" y="349029"/>
              <a:ext cx="1291580" cy="2410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7733" tIns="67733" rIns="67733" bIns="67733" numCol="1" spcCol="38100" rtlCol="0" anchor="ctr">
              <a:spAutoFit/>
            </a:bodyPr>
            <a:lstStyle/>
            <a:p>
              <a:pPr marL="0" marR="0" lvl="0" indent="0" algn="l" defTabSz="110045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/>
                  <a:sym typeface="Arial" panose="020B0604020202020204"/>
                </a:rPr>
                <a:t>药华医药股份有限公司</a:t>
              </a:r>
            </a:p>
          </p:txBody>
        </p:sp>
      </p:grp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>
          <a:xfrm>
            <a:off x="11474438" y="6392628"/>
            <a:ext cx="514546" cy="365125"/>
          </a:xfrm>
        </p:spPr>
        <p:txBody>
          <a:bodyPr/>
          <a:lstStyle/>
          <a:p>
            <a:r>
              <a:rPr lang="en-US" altLang="zh-CN" sz="900" b="1" dirty="0"/>
              <a:t>1</a:t>
            </a:r>
            <a:endParaRPr lang="zh-CN" altLang="en-US" sz="9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5978" y="1225984"/>
            <a:ext cx="3480772" cy="927281"/>
          </a:xfrm>
          <a:prstGeom prst="rect">
            <a:avLst/>
          </a:prstGeom>
          <a:solidFill>
            <a:srgbClr val="1F9247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8266243" y="1174705"/>
            <a:ext cx="3545677" cy="1086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目前国内无其他药物批准用于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PV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治疗，严格意义上，无参照药物；</a:t>
            </a:r>
            <a:endParaRPr lang="en-US" altLang="zh-CN" sz="1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0266877" y="206865"/>
            <a:ext cx="1722107" cy="579962"/>
            <a:chOff x="7700158" y="155149"/>
            <a:chExt cx="1291580" cy="434971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4916" y="155149"/>
              <a:ext cx="1143000" cy="21945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7700158" y="349029"/>
              <a:ext cx="1291580" cy="2410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7733" tIns="67733" rIns="67733" bIns="67733" numCol="1" spcCol="38100" rtlCol="0" anchor="ctr">
              <a:spAutoFit/>
            </a:bodyPr>
            <a:lstStyle/>
            <a:p>
              <a:pPr marL="0" marR="0" lvl="0" indent="0" algn="l" defTabSz="110045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/>
                  <a:sym typeface="Arial" panose="020B0604020202020204"/>
                </a:rPr>
                <a:t>药华医药股份有限公司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8263287" y="3756748"/>
            <a:ext cx="3480772" cy="243701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ClrTx/>
              <a:buSzTx/>
            </a:pPr>
            <a:r>
              <a:rPr lang="zh-CN" altLang="en-US" sz="1600" b="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理由：</a:t>
            </a:r>
            <a:endParaRPr lang="en-US" altLang="zh-CN" sz="1600" b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ClrTx/>
              <a:buSzTx/>
            </a:pPr>
            <a:endParaRPr lang="en-US" altLang="zh-CN" sz="1600" b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ClrTx/>
              <a:buSzTx/>
              <a:buFont typeface="Wingdings" panose="05000000000000000000" pitchFamily="2" charset="2"/>
              <a:buChar char="u"/>
            </a:pPr>
            <a:r>
              <a:rPr lang="en-US" altLang="zh-CN" sz="1600" b="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kern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FD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sz="1600" b="1" kern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批准</a:t>
            </a:r>
            <a:r>
              <a:rPr lang="zh-CN" altLang="en-US" sz="1600" b="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用于</a:t>
            </a:r>
            <a:r>
              <a:rPr lang="en-US" altLang="zh-CN" sz="1600" b="1" kern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PV</a:t>
            </a:r>
            <a:r>
              <a:rPr lang="zh-CN" altLang="en-US" sz="1600" b="1" kern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治疗</a:t>
            </a:r>
            <a:r>
              <a:rPr lang="zh-CN" altLang="en-US" sz="1600" b="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的二线药物；</a:t>
            </a:r>
            <a:endParaRPr lang="en-US" altLang="zh-CN" sz="1600" b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ClrTx/>
              <a:buSzTx/>
            </a:pPr>
            <a:endParaRPr lang="en-US" altLang="zh-CN" sz="1600" b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ClrTx/>
              <a:buSzTx/>
              <a:buFont typeface="Wingdings" panose="05000000000000000000" pitchFamily="2" charset="2"/>
              <a:buChar char="u"/>
            </a:pPr>
            <a:r>
              <a:rPr lang="en-US" altLang="zh-CN" sz="1600" b="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NCCN</a:t>
            </a:r>
            <a:r>
              <a:rPr lang="zh-CN" altLang="en-US" sz="1600" b="1" kern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指南</a:t>
            </a:r>
            <a:r>
              <a:rPr lang="en-US" altLang="zh-CN" sz="1600" b="1" kern="1200" baseline="30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600" b="1" kern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推荐</a:t>
            </a:r>
            <a:r>
              <a:rPr lang="zh-CN" altLang="en-US" sz="1600" b="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的真性红细胞增多患者的二线用药；</a:t>
            </a:r>
            <a:endParaRPr lang="en-US" altLang="zh-CN" sz="1600" b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ClrTx/>
              <a:buSzTx/>
            </a:pPr>
            <a:endParaRPr lang="en-US" altLang="zh-CN" sz="1600" b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ClrTx/>
              <a:buSzTx/>
              <a:buFont typeface="Wingdings" panose="05000000000000000000" pitchFamily="2" charset="2"/>
              <a:buChar char="u"/>
            </a:pPr>
            <a:endParaRPr lang="zh-CN" altLang="en-US" sz="1600" dirty="0"/>
          </a:p>
        </p:txBody>
      </p:sp>
      <p:sp>
        <p:nvSpPr>
          <p:cNvPr id="22" name="文本框 21"/>
          <p:cNvSpPr txBox="1"/>
          <p:nvPr/>
        </p:nvSpPr>
        <p:spPr>
          <a:xfrm>
            <a:off x="7237" y="189729"/>
            <a:ext cx="415498" cy="8849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6620">
                <a:alpha val="40000"/>
              </a:srgbClr>
            </a:outerShdw>
          </a:effectLst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1500" b="1" dirty="0">
                <a:solidFill>
                  <a:srgbClr val="00882B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基本信息</a:t>
            </a:r>
          </a:p>
        </p:txBody>
      </p:sp>
      <p:sp>
        <p:nvSpPr>
          <p:cNvPr id="24" name="页脚占位符 10"/>
          <p:cNvSpPr txBox="1"/>
          <p:nvPr/>
        </p:nvSpPr>
        <p:spPr>
          <a:xfrm>
            <a:off x="11474438" y="6392628"/>
            <a:ext cx="514546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00" b="1" dirty="0"/>
              <a:t>2</a:t>
            </a:r>
            <a:endParaRPr lang="zh-CN" altLang="en-US" sz="9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8253455" y="2943157"/>
            <a:ext cx="3480772" cy="830997"/>
          </a:xfrm>
          <a:prstGeom prst="rect">
            <a:avLst/>
          </a:prstGeom>
          <a:solidFill>
            <a:srgbClr val="1F9247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建议的参照药物：芦可替尼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59C5FBF-0CD3-34B1-13D5-BDD9084D6BAC}"/>
              </a:ext>
            </a:extLst>
          </p:cNvPr>
          <p:cNvSpPr txBox="1"/>
          <p:nvPr/>
        </p:nvSpPr>
        <p:spPr>
          <a:xfrm>
            <a:off x="345440" y="6509244"/>
            <a:ext cx="611566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200"/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 Adopted from NCCN Guideline</a:t>
            </a:r>
            <a:r>
              <a:rPr lang="zh-TW" altLang="en-US" sz="9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9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(D</a:t>
            </a: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ec</a:t>
            </a:r>
            <a:r>
              <a:rPr lang="en-US" altLang="zh-TW" sz="9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21</a:t>
            </a:r>
            <a:r>
              <a:rPr lang="en-US" altLang="zh-TW" sz="9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</a:t>
            </a:r>
            <a:r>
              <a:rPr lang="en-US" altLang="zh-TW" sz="9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2023)</a:t>
            </a:r>
            <a:endParaRPr lang="en-US" altLang="zh-CN" sz="9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5">
            <a:extLst>
              <a:ext uri="{FF2B5EF4-FFF2-40B4-BE49-F238E27FC236}">
                <a16:creationId xmlns:a16="http://schemas.microsoft.com/office/drawing/2014/main" id="{B466E4B7-ED09-AC91-0411-D53618CCC7DD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066940"/>
              </p:ext>
            </p:extLst>
          </p:nvPr>
        </p:nvGraphicFramePr>
        <p:xfrm>
          <a:off x="345440" y="1225986"/>
          <a:ext cx="7795368" cy="4991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7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757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罗培干扰素</a:t>
                      </a:r>
                      <a:r>
                        <a:rPr lang="el-GR" altLang="zh-CN" sz="1800" b="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en-US" altLang="zh-CN" sz="1800" b="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-2b</a:t>
                      </a:r>
                      <a:r>
                        <a:rPr lang="zh-CN" altLang="en-US" sz="1800" b="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药品基本信息</a:t>
                      </a:r>
                    </a:p>
                  </a:txBody>
                  <a:tcPr marL="0" marR="0" marT="53340" marB="0" anchor="ctr">
                    <a:solidFill>
                      <a:srgbClr val="20934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75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通用名称</a:t>
                      </a:r>
                    </a:p>
                  </a:txBody>
                  <a:tcPr marL="0" marR="0" marT="53340" marB="0" anchor="ctr">
                    <a:solidFill>
                      <a:srgbClr val="20934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罗培干扰素</a:t>
                      </a:r>
                      <a:r>
                        <a:rPr lang="el-GR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-2b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注射液</a:t>
                      </a:r>
                      <a:endParaRPr sz="1200" b="0" i="0" u="none" strike="noStrike" kern="0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Helvetica Light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7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剂型及规格</a:t>
                      </a:r>
                    </a:p>
                  </a:txBody>
                  <a:tcPr marL="0" marR="0" marT="53340" marB="0" anchor="ctr">
                    <a:solidFill>
                      <a:srgbClr val="2093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注射液，预填充注射器装：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500μg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(1ml)/ 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支</a:t>
                      </a: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2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Helvetica Light"/>
                        </a:rPr>
                        <a:t>适应症</a:t>
                      </a:r>
                    </a:p>
                  </a:txBody>
                  <a:tcPr marL="0" marR="0" marT="196427" marB="0">
                    <a:solidFill>
                      <a:srgbClr val="209348"/>
                    </a:solidFill>
                  </a:tcPr>
                </a:tc>
                <a:tc>
                  <a:txBody>
                    <a:bodyPr/>
                    <a:lstStyle/>
                    <a:p>
                      <a:pPr marL="75565" algn="l">
                        <a:lnSpc>
                          <a:spcPct val="150000"/>
                        </a:lnSpc>
                      </a:pPr>
                      <a:r>
                        <a:rPr lang="zh-CN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单药适用于既往接受羟基脲治疗效果不佳的真性红细胞增多症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PV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zh-CN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成人患者。</a:t>
                      </a: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0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中国大陆首次上市时间</a:t>
                      </a:r>
                    </a:p>
                  </a:txBody>
                  <a:tcPr marL="0" marR="0" marT="54187" marB="0" anchor="ctr">
                    <a:solidFill>
                      <a:srgbClr val="20934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2024-06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9612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2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全球首个上市</a:t>
                      </a:r>
                      <a:endParaRPr lang="en-US" altLang="zh-CN" sz="12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2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国家</a:t>
                      </a:r>
                      <a:r>
                        <a:rPr lang="en-US" altLang="zh-CN" sz="12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/</a:t>
                      </a:r>
                      <a:r>
                        <a:rPr lang="zh-CN" altLang="en-US" sz="12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地区及上市时间</a:t>
                      </a:r>
                    </a:p>
                  </a:txBody>
                  <a:tcPr marL="0" marR="0" marT="54187" marB="0" anchor="ctr">
                    <a:solidFill>
                      <a:srgbClr val="20934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2019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月，欧盟上市</a:t>
                      </a:r>
                      <a:endParaRPr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444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2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是否为</a:t>
                      </a:r>
                      <a:r>
                        <a:rPr lang="en-US" altLang="zh-CN" sz="12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OTC</a:t>
                      </a:r>
                      <a:r>
                        <a:rPr lang="zh-CN" altLang="en-US" sz="12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药物</a:t>
                      </a:r>
                      <a:endParaRPr sz="12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187" marB="0" anchor="ctr">
                    <a:solidFill>
                      <a:srgbClr val="20934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否</a:t>
                      </a:r>
                      <a:endParaRPr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4696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2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用法用量</a:t>
                      </a:r>
                    </a:p>
                  </a:txBody>
                  <a:tcPr marL="0" marR="0" marT="54187" marB="0" anchor="ctr">
                    <a:solidFill>
                      <a:srgbClr val="20934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罗培干扰素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α-2b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推荐的起始剂量为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250µg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（第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周第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天注射），第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周第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天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350µg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，第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周第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天接受推荐目标给药剂量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500µg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，之后每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周皮下注射一次，若患者同时接受其他的降细胞治疗药物，在剂量滴定阶段，所接受其他的降细胞治疗药物也必须适当地减少。建议维持剂量为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500µg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，每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周皮下注射一次，达到血液学参数稳定后，应持续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500µg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或最大可耐受剂量每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周给药至少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年，之后由临床医生依据患者情况延长注射间隔，最长可为每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周皮下注射一次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.</a:t>
                      </a:r>
                      <a:endParaRPr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955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2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境内外上市情况</a:t>
                      </a:r>
                    </a:p>
                  </a:txBody>
                  <a:tcPr marL="0" marR="0" marT="0" marB="0" anchor="ctr">
                    <a:solidFill>
                      <a:srgbClr val="20934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目前已在</a:t>
                      </a:r>
                      <a:r>
                        <a:rPr sz="1200" kern="100" noProof="0" dirty="0" err="1">
                          <a:solidFill>
                            <a:prstClr val="black"/>
                          </a:solidFill>
                          <a:effectLst/>
                          <a:uLn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美国</a:t>
                      </a:r>
                      <a:r>
                        <a:rPr lang="zh-CN" sz="1200" kern="100" noProof="0" dirty="0">
                          <a:solidFill>
                            <a:prstClr val="black"/>
                          </a:solidFill>
                          <a:effectLst/>
                          <a:uLn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、</a:t>
                      </a:r>
                      <a:r>
                        <a:rPr lang="zh-CN" altLang="en-US" sz="1200" kern="100" noProof="0" dirty="0">
                          <a:solidFill>
                            <a:prstClr val="black"/>
                          </a:solidFill>
                          <a:effectLst/>
                          <a:uLn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欧盟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sz="1200" kern="100" noProof="0" dirty="0" err="1">
                          <a:solidFill>
                            <a:prstClr val="black"/>
                          </a:solidFill>
                          <a:effectLst/>
                          <a:uLn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瑞士，以色列，德国等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CN" altLang="en-US" sz="1200" kern="100" noProof="0" dirty="0">
                          <a:solidFill>
                            <a:prstClr val="black"/>
                          </a:solidFill>
                          <a:effectLst/>
                          <a:uLn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、日本、</a:t>
                      </a:r>
                      <a:r>
                        <a:rPr sz="1200" kern="100" noProof="0" dirty="0">
                          <a:solidFill>
                            <a:prstClr val="black"/>
                          </a:solidFill>
                          <a:effectLst/>
                          <a:uLn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韩国等</a:t>
                      </a:r>
                      <a:r>
                        <a:rPr lang="en-US" sz="1200" kern="100" noProof="0" dirty="0">
                          <a:solidFill>
                            <a:prstClr val="black"/>
                          </a:solidFill>
                          <a:effectLst/>
                          <a:uLn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40</a:t>
                      </a:r>
                      <a:r>
                        <a:rPr lang="zh-CN" altLang="en-US" sz="1200" kern="100" noProof="0" dirty="0">
                          <a:solidFill>
                            <a:prstClr val="black"/>
                          </a:solidFill>
                          <a:effectLst/>
                          <a:uLn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多个</a:t>
                      </a:r>
                      <a:r>
                        <a:rPr sz="1200" kern="100" noProof="0" dirty="0" err="1">
                          <a:solidFill>
                            <a:prstClr val="black"/>
                          </a:solidFill>
                          <a:effectLst/>
                          <a:uLn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国家和地区</a:t>
                      </a:r>
                      <a:r>
                        <a:rPr lang="zh-CN" sz="1200" kern="100" noProof="0" dirty="0">
                          <a:solidFill>
                            <a:prstClr val="black"/>
                          </a:solidFill>
                          <a:effectLst/>
                          <a:uLn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上市</a:t>
                      </a:r>
                      <a:endParaRPr sz="1200" b="0" kern="100" noProof="0" dirty="0">
                        <a:solidFill>
                          <a:prstClr val="black"/>
                        </a:solidFill>
                        <a:effectLst/>
                        <a:uLn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48717" y="328577"/>
            <a:ext cx="9588321" cy="5676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defTabSz="1100455" hangingPunct="0"/>
            <a:r>
              <a:rPr lang="zh-CN" altLang="en-US" sz="2665" b="1" dirty="0">
                <a:solidFill>
                  <a:srgbClr val="00882B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/>
                <a:sym typeface="Arial" panose="020B0604020202020204"/>
              </a:rPr>
              <a:t> </a:t>
            </a:r>
            <a:r>
              <a:rPr lang="en-US" altLang="zh-CN" sz="2800" b="1" dirty="0">
                <a:solidFill>
                  <a:srgbClr val="00882B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/>
              </a:rPr>
              <a:t>PV</a:t>
            </a:r>
            <a:r>
              <a:rPr lang="zh-CN" altLang="en-US" sz="2800" b="1" dirty="0">
                <a:solidFill>
                  <a:srgbClr val="00882B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/>
              </a:rPr>
              <a:t>作为罕见的血液恶性肿瘤，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/>
              </a:rPr>
              <a:t>临床上急需规范化治疗药物</a:t>
            </a:r>
          </a:p>
        </p:txBody>
      </p:sp>
      <p:sp>
        <p:nvSpPr>
          <p:cNvPr id="4" name="矩形 3"/>
          <p:cNvSpPr/>
          <p:nvPr/>
        </p:nvSpPr>
        <p:spPr>
          <a:xfrm>
            <a:off x="695786" y="1044926"/>
            <a:ext cx="11413087" cy="3931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lnSpc>
                <a:spcPct val="150000"/>
              </a:lnSpc>
              <a:spcBef>
                <a:spcPts val="800"/>
              </a:spcBef>
              <a:spcAft>
                <a:spcPts val="400"/>
              </a:spcAft>
            </a:pPr>
            <a:r>
              <a:rPr lang="zh-CN" altLang="en-US" sz="1600" b="1" dirty="0">
                <a:solidFill>
                  <a:srgbClr val="00882B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/>
              </a:rPr>
              <a:t>真性红细胞增多症（</a:t>
            </a:r>
            <a:r>
              <a:rPr lang="en-US" altLang="zh-CN" sz="1600" b="1" dirty="0">
                <a:solidFill>
                  <a:srgbClr val="00882B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/>
              </a:rPr>
              <a:t>PV</a:t>
            </a:r>
            <a:r>
              <a:rPr lang="zh-CN" altLang="en-US" sz="1600" b="1" dirty="0">
                <a:solidFill>
                  <a:srgbClr val="00882B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/>
              </a:rPr>
              <a:t>）疾病特点和治疗现状</a:t>
            </a:r>
            <a:endParaRPr lang="en-US" altLang="zh-CN" sz="1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/>
            </a:endParaRPr>
          </a:p>
          <a:p>
            <a:pPr defTabSz="1216660">
              <a:lnSpc>
                <a:spcPts val="1500"/>
              </a:lnSpc>
              <a:spcAft>
                <a:spcPts val="400"/>
              </a:spcAft>
            </a:pP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/>
              </a:rPr>
              <a:t>适应症</a:t>
            </a:r>
            <a:r>
              <a:rPr lang="en-US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/>
              </a:rPr>
              <a:t>：   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PV</a:t>
            </a:r>
            <a:r>
              <a:rPr lang="zh-CN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是一种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源于</a:t>
            </a:r>
            <a:r>
              <a:rPr lang="zh-TW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造血干细胞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的</a:t>
            </a:r>
            <a:r>
              <a:rPr lang="zh-TW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恶性克隆性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骨髓增殖性肿瘤。</a:t>
            </a:r>
          </a:p>
          <a:p>
            <a:pPr defTabSz="1216660">
              <a:lnSpc>
                <a:spcPts val="1500"/>
              </a:lnSpc>
              <a:spcBef>
                <a:spcPts val="800"/>
              </a:spcBef>
              <a:spcAft>
                <a:spcPts val="400"/>
              </a:spcAft>
            </a:pPr>
            <a:r>
              <a:rPr lang="en-US" altLang="en-US" sz="1600" b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疾病特点</a:t>
            </a:r>
            <a:r>
              <a:rPr lang="en-US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以红细胞过度增生为主要特点，可伴有白细胞、血小板增多，以</a:t>
            </a:r>
            <a:r>
              <a:rPr lang="zh-CN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血栓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形成</a:t>
            </a:r>
            <a:r>
              <a:rPr lang="zh-CN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或出血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为主要临床</a:t>
            </a:r>
            <a:r>
              <a:rPr lang="zh-CN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表现，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血栓是 </a:t>
            </a: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</a:t>
            </a:r>
          </a:p>
          <a:p>
            <a:pPr defTabSz="1216660">
              <a:lnSpc>
                <a:spcPts val="1500"/>
              </a:lnSpc>
              <a:spcBef>
                <a:spcPts val="800"/>
              </a:spcBef>
              <a:spcAft>
                <a:spcPts val="400"/>
              </a:spcAft>
            </a:pP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            PV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患者的主要并发症，也是</a:t>
            </a: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PV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患者最常见的死亡原因，</a:t>
            </a: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PV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患者血栓事件发生率约为</a:t>
            </a: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35-44%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部分患者可</a:t>
            </a:r>
            <a:endParaRPr lang="en-US" altLang="zh-CN" sz="1600" kern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defTabSz="1216660">
              <a:lnSpc>
                <a:spcPts val="1500"/>
              </a:lnSpc>
              <a:spcBef>
                <a:spcPts val="800"/>
              </a:spcBef>
              <a:spcAft>
                <a:spcPts val="400"/>
              </a:spcAft>
            </a:pP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            </a:t>
            </a:r>
            <a:r>
              <a:rPr lang="zh-CN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进展为骨髓纤维化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MF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或急性白血病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AML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研究显示，中国</a:t>
            </a: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PV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患者中</a:t>
            </a: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10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年、</a:t>
            </a: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15 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年、</a:t>
            </a: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20 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年的 </a:t>
            </a: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post- </a:t>
            </a:r>
          </a:p>
          <a:p>
            <a:pPr defTabSz="1216660">
              <a:lnSpc>
                <a:spcPts val="1500"/>
              </a:lnSpc>
              <a:spcBef>
                <a:spcPts val="800"/>
              </a:spcBef>
              <a:spcAft>
                <a:spcPts val="400"/>
              </a:spcAft>
            </a:pP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            PV MF 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发生率分别高达 </a:t>
            </a: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27.4%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39.9%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61.1%</a:t>
            </a:r>
            <a:r>
              <a:rPr lang="en-US" altLang="zh-CN" sz="1600" kern="100" baseline="30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1 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，一旦进展为</a:t>
            </a: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MF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和</a:t>
            </a: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AML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，患者需要更复杂的治疗，疾病负</a:t>
            </a:r>
            <a:endParaRPr lang="en-US" altLang="zh-CN" sz="1600" kern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defTabSz="1216660">
              <a:lnSpc>
                <a:spcPts val="1500"/>
              </a:lnSpc>
              <a:spcBef>
                <a:spcPts val="800"/>
              </a:spcBef>
              <a:spcAft>
                <a:spcPts val="400"/>
              </a:spcAft>
            </a:pP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            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担更重，预后更差。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defTabSz="1216660">
              <a:lnSpc>
                <a:spcPts val="1900"/>
              </a:lnSpc>
              <a:spcBef>
                <a:spcPts val="800"/>
              </a:spcBef>
              <a:spcAft>
                <a:spcPts val="400"/>
              </a:spcAft>
            </a:pPr>
            <a:r>
              <a:rPr lang="en-US" altLang="en-US" sz="1600" b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发病率</a:t>
            </a:r>
            <a:r>
              <a:rPr lang="en-US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   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目前中国尚无</a:t>
            </a: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PV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患者的流行病学数据；</a:t>
            </a: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2012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年罗培干扰素</a:t>
            </a:r>
            <a:r>
              <a:rPr lang="el-GR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α</a:t>
            </a: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-2b 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被</a:t>
            </a: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FDA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认定为治疗</a:t>
            </a: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PV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的孤儿药。</a:t>
            </a:r>
            <a:endParaRPr lang="en-US" altLang="zh-CN" sz="1600" kern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defTabSz="1216660">
              <a:lnSpc>
                <a:spcPts val="1900"/>
              </a:lnSpc>
              <a:spcBef>
                <a:spcPts val="800"/>
              </a:spcBef>
              <a:spcAft>
                <a:spcPts val="400"/>
              </a:spcAft>
            </a:pPr>
            <a:endParaRPr lang="en-US" altLang="zh-CN" sz="1600" kern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defTabSz="1216660">
              <a:lnSpc>
                <a:spcPts val="1500"/>
              </a:lnSpc>
              <a:spcBef>
                <a:spcPts val="800"/>
              </a:spcBef>
              <a:spcAft>
                <a:spcPts val="400"/>
              </a:spcAft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/>
              </a:rPr>
              <a:t>治疗现状：既往国内一直无药物被批准用于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/>
              </a:rPr>
              <a:t>PV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/>
              </a:rPr>
              <a:t>治疗。罗培干扰素是目前国内首个被批准用于治疗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/>
              </a:rPr>
              <a:t>PV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/>
              </a:rPr>
              <a:t>的药物。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defTabSz="1216660">
              <a:lnSpc>
                <a:spcPts val="1500"/>
              </a:lnSpc>
              <a:spcBef>
                <a:spcPts val="800"/>
              </a:spcBef>
              <a:spcAft>
                <a:spcPts val="400"/>
              </a:spcAft>
            </a:pP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PV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纳入国内第二批罕见病目录</a:t>
            </a:r>
            <a:r>
              <a:rPr lang="en-US" altLang="zh-CN" sz="1600" kern="100" baseline="30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185" y="5110599"/>
            <a:ext cx="8350853" cy="101138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22068" y="6256642"/>
            <a:ext cx="10657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900" dirty="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/>
              </a:rPr>
              <a:t>1. B</a:t>
            </a:r>
            <a:r>
              <a:rPr lang="el-GR" altLang="zh-CN" sz="900" dirty="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/>
              </a:rPr>
              <a:t>α</a:t>
            </a:r>
            <a:r>
              <a:rPr lang="en-US" altLang="zh-CN" sz="900" dirty="0" err="1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/>
              </a:rPr>
              <a:t>i</a:t>
            </a:r>
            <a:r>
              <a:rPr lang="en-US" altLang="zh-CN" sz="900" dirty="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/>
              </a:rPr>
              <a:t> J, </a:t>
            </a:r>
            <a:r>
              <a:rPr lang="en-US" altLang="zh-CN" sz="900" dirty="0" err="1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/>
              </a:rPr>
              <a:t>Zh</a:t>
            </a:r>
            <a:r>
              <a:rPr lang="el-GR" altLang="zh-CN" sz="900" dirty="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/>
              </a:rPr>
              <a:t>α</a:t>
            </a:r>
            <a:r>
              <a:rPr lang="en-US" altLang="zh-CN" sz="900" dirty="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/>
              </a:rPr>
              <a:t>ng L, et </a:t>
            </a:r>
            <a:r>
              <a:rPr lang="el-GR" altLang="zh-CN" sz="900" dirty="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/>
              </a:rPr>
              <a:t>α</a:t>
            </a:r>
            <a:r>
              <a:rPr lang="en-US" altLang="zh-CN" sz="900" dirty="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/>
              </a:rPr>
              <a:t>l. incidence </a:t>
            </a:r>
            <a:r>
              <a:rPr lang="el-GR" altLang="zh-CN" sz="900" dirty="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/>
              </a:rPr>
              <a:t>α</a:t>
            </a:r>
            <a:r>
              <a:rPr lang="en-US" altLang="zh-CN" sz="900" dirty="0" err="1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/>
              </a:rPr>
              <a:t>nd</a:t>
            </a:r>
            <a:r>
              <a:rPr lang="en-US" altLang="zh-CN" sz="900" dirty="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/>
              </a:rPr>
              <a:t> risk f</a:t>
            </a:r>
            <a:r>
              <a:rPr lang="el-GR" altLang="zh-CN" sz="900" dirty="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/>
              </a:rPr>
              <a:t>α</a:t>
            </a:r>
            <a:r>
              <a:rPr lang="en-US" altLang="zh-CN" sz="900" dirty="0" err="1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/>
              </a:rPr>
              <a:t>ctors</a:t>
            </a:r>
            <a:r>
              <a:rPr lang="en-US" altLang="zh-CN" sz="900" dirty="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/>
              </a:rPr>
              <a:t> for myelofibrotic tr</a:t>
            </a:r>
            <a:r>
              <a:rPr lang="el-GR" altLang="zh-CN" sz="900" dirty="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/>
              </a:rPr>
              <a:t>α</a:t>
            </a:r>
            <a:r>
              <a:rPr lang="en-US" altLang="zh-CN" sz="900" dirty="0" err="1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/>
              </a:rPr>
              <a:t>nsform</a:t>
            </a:r>
            <a:r>
              <a:rPr lang="el-GR" altLang="zh-CN" sz="900" dirty="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/>
              </a:rPr>
              <a:t>α</a:t>
            </a:r>
            <a:r>
              <a:rPr lang="en-US" altLang="zh-CN" sz="900" dirty="0" err="1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/>
              </a:rPr>
              <a:t>tion</a:t>
            </a:r>
            <a:r>
              <a:rPr lang="en-US" altLang="zh-CN" sz="900" dirty="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/>
              </a:rPr>
              <a:t> </a:t>
            </a:r>
            <a:r>
              <a:rPr lang="el-GR" altLang="zh-CN" sz="900" dirty="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/>
              </a:rPr>
              <a:t>α</a:t>
            </a:r>
            <a:r>
              <a:rPr lang="en-US" altLang="zh-CN" sz="900" dirty="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/>
              </a:rPr>
              <a:t>mong272 Chinese p</a:t>
            </a:r>
            <a:r>
              <a:rPr lang="el-GR" altLang="zh-CN" sz="900" dirty="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/>
              </a:rPr>
              <a:t>α</a:t>
            </a:r>
            <a:r>
              <a:rPr lang="en-US" altLang="zh-CN" sz="900" dirty="0" err="1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/>
              </a:rPr>
              <a:t>tients</a:t>
            </a:r>
            <a:r>
              <a:rPr lang="en-US" altLang="zh-CN" sz="900" dirty="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/>
              </a:rPr>
              <a:t> with J</a:t>
            </a:r>
            <a:r>
              <a:rPr lang="el-GR" altLang="zh-CN" sz="900" dirty="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/>
              </a:rPr>
              <a:t>α</a:t>
            </a:r>
            <a:r>
              <a:rPr lang="en-US" altLang="zh-CN" sz="900" dirty="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/>
              </a:rPr>
              <a:t>K2-mut</a:t>
            </a:r>
            <a:r>
              <a:rPr lang="el-GR" altLang="zh-CN" sz="900" dirty="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/>
              </a:rPr>
              <a:t>α</a:t>
            </a:r>
            <a:r>
              <a:rPr lang="en-US" altLang="zh-CN" sz="900" dirty="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/>
              </a:rPr>
              <a:t>ted </a:t>
            </a:r>
            <a:r>
              <a:rPr lang="en-US" altLang="zh-CN" sz="900" dirty="0" err="1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/>
              </a:rPr>
              <a:t>polycythemi</a:t>
            </a:r>
            <a:r>
              <a:rPr lang="el-GR" altLang="zh-CN" sz="900" dirty="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/>
              </a:rPr>
              <a:t>α</a:t>
            </a:r>
            <a:r>
              <a:rPr lang="en-US" altLang="zh-CN" sz="900" dirty="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/>
              </a:rPr>
              <a:t> </a:t>
            </a:r>
            <a:r>
              <a:rPr lang="en-US" altLang="zh-CN" sz="900" dirty="0" err="1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/>
              </a:rPr>
              <a:t>ver</a:t>
            </a:r>
            <a:r>
              <a:rPr lang="el-GR" altLang="zh-CN" sz="900" dirty="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/>
              </a:rPr>
              <a:t>α</a:t>
            </a:r>
            <a:r>
              <a:rPr lang="en-US" altLang="zh-CN" sz="900" dirty="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/>
              </a:rPr>
              <a:t> [J]. </a:t>
            </a:r>
            <a:r>
              <a:rPr lang="el-GR" altLang="zh-CN" sz="900" dirty="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/>
              </a:rPr>
              <a:t>α</a:t>
            </a:r>
            <a:r>
              <a:rPr lang="en-US" altLang="zh-CN" sz="900" dirty="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/>
              </a:rPr>
              <a:t>m J Hem</a:t>
            </a:r>
            <a:r>
              <a:rPr lang="el-GR" altLang="zh-CN" sz="900" dirty="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/>
              </a:rPr>
              <a:t>α</a:t>
            </a:r>
            <a:r>
              <a:rPr lang="en-US" altLang="zh-CN" sz="900" dirty="0" err="1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/>
              </a:rPr>
              <a:t>tol</a:t>
            </a:r>
            <a:r>
              <a:rPr lang="en-US" altLang="zh-CN" sz="900" dirty="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/>
              </a:rPr>
              <a:t> 201590(12):1116-1121.</a:t>
            </a:r>
          </a:p>
          <a:p>
            <a:pPr defTabSz="1219200"/>
            <a:r>
              <a:rPr lang="en-US" altLang="zh-CN" sz="900" dirty="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/>
              </a:rPr>
              <a:t>2. </a:t>
            </a:r>
            <a:r>
              <a:rPr lang="zh-CN" altLang="en-US" sz="900" dirty="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/>
              </a:rPr>
              <a:t>国家卫生健康委，第二批罕见病目录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0266877" y="206865"/>
            <a:ext cx="1722107" cy="579962"/>
            <a:chOff x="7700158" y="155149"/>
            <a:chExt cx="1291580" cy="43497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4916" y="155149"/>
              <a:ext cx="1143000" cy="219456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7700158" y="349029"/>
              <a:ext cx="1291580" cy="2410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7733" tIns="67733" rIns="67733" bIns="67733" numCol="1" spcCol="38100" rtlCol="0" anchor="ctr">
              <a:spAutoFit/>
            </a:bodyPr>
            <a:lstStyle/>
            <a:p>
              <a:pPr marL="0" marR="0" lvl="0" indent="0" algn="l" defTabSz="110045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/>
                  <a:sym typeface="Arial" panose="020B0604020202020204"/>
                </a:rPr>
                <a:t>药华医药股份有限公司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7069" y="189729"/>
            <a:ext cx="415498" cy="8849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6620">
                <a:alpha val="40000"/>
              </a:srgbClr>
            </a:outerShdw>
          </a:effectLst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1500" b="1" dirty="0">
                <a:solidFill>
                  <a:srgbClr val="00882B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基本</a:t>
            </a:r>
            <a:r>
              <a:rPr lang="zh-CN" altLang="en-US" sz="1400" b="1" dirty="0">
                <a:solidFill>
                  <a:srgbClr val="00882B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信息</a:t>
            </a:r>
          </a:p>
        </p:txBody>
      </p:sp>
      <p:sp>
        <p:nvSpPr>
          <p:cNvPr id="19" name="页脚占位符 10"/>
          <p:cNvSpPr txBox="1"/>
          <p:nvPr/>
        </p:nvSpPr>
        <p:spPr>
          <a:xfrm>
            <a:off x="11474438" y="6392628"/>
            <a:ext cx="514546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00" b="1" dirty="0"/>
              <a:t>3</a:t>
            </a:r>
            <a:endParaRPr lang="zh-CN" altLang="en-US" sz="900" b="1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88898" y="360623"/>
            <a:ext cx="107855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spc="-7" dirty="0">
                <a:solidFill>
                  <a:srgbClr val="0066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罗培干扰素可</a:t>
            </a:r>
            <a:r>
              <a:rPr kumimoji="0" lang="zh-CN" altLang="en-US" sz="2800" b="1" i="0" u="none" strike="noStrike" kern="1200" cap="none" spc="-7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快速</a:t>
            </a:r>
            <a:r>
              <a:rPr kumimoji="0" lang="zh-CN" altLang="en-US" sz="2800" b="1" i="0" u="none" strike="noStrike" kern="1200" cap="none" spc="-7" normalizeH="0" baseline="0" noProof="0" dirty="0">
                <a:ln>
                  <a:noFill/>
                </a:ln>
                <a:solidFill>
                  <a:srgbClr val="00662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达血液学缓解</a:t>
            </a:r>
            <a:r>
              <a:rPr kumimoji="0" lang="zh-CN" altLang="en-US" sz="2800" b="1" i="0" u="none" strike="noStrike" kern="1200" cap="none" spc="-7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，</a:t>
            </a:r>
            <a:r>
              <a:rPr lang="zh-CN" altLang="en-US" sz="2800" b="1" spc="-7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诱导和维持深度</a:t>
            </a:r>
            <a:r>
              <a:rPr lang="zh-CN" altLang="en-US" sz="2800" b="1" spc="-7" dirty="0">
                <a:solidFill>
                  <a:srgbClr val="0066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分子学缓解</a:t>
            </a:r>
            <a:endParaRPr lang="en-US" altLang="zh-CN" sz="2800" b="1" spc="-7" dirty="0">
              <a:solidFill>
                <a:srgbClr val="00662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2533" y="6389621"/>
            <a:ext cx="12125777" cy="269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0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kumimoji="0" lang="en-US" altLang="zh-CN" sz="1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kumimoji="0" lang="el-GR" altLang="zh-CN" sz="1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α</a:t>
            </a:r>
            <a:r>
              <a:rPr kumimoji="0" lang="en-US" altLang="zh-CN" sz="1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 </a:t>
            </a:r>
            <a:r>
              <a:rPr kumimoji="0" lang="en-US" altLang="zh-CN" sz="1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Sh</a:t>
            </a:r>
            <a:r>
              <a:rPr kumimoji="0" lang="el-GR" altLang="zh-CN" sz="1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α</a:t>
            </a:r>
            <a:r>
              <a:rPr kumimoji="0" lang="en-US" altLang="zh-CN" sz="1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 Suo, Rong Feng Fu, </a:t>
            </a:r>
            <a:r>
              <a:rPr lang="en-US" altLang="zh-CN" sz="10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en-US" altLang="zh-CN" sz="1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lbert</a:t>
            </a:r>
            <a:r>
              <a:rPr kumimoji="0" lang="en-US" altLang="zh-CN" sz="1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Qin, Effective M</a:t>
            </a:r>
            <a:r>
              <a:rPr kumimoji="0" lang="el-GR" altLang="zh-CN" sz="1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α</a:t>
            </a:r>
            <a:r>
              <a:rPr kumimoji="0" lang="en-US" altLang="zh-CN" sz="1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kumimoji="0" lang="el-GR" altLang="zh-CN" sz="1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α</a:t>
            </a:r>
            <a:r>
              <a:rPr kumimoji="0" lang="en-US" altLang="zh-CN" sz="1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gement</a:t>
            </a:r>
            <a:r>
              <a:rPr kumimoji="0" lang="en-US" altLang="zh-CN" sz="1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of </a:t>
            </a:r>
            <a:r>
              <a:rPr kumimoji="0" lang="en-US" altLang="zh-CN" sz="1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Polycythemi</a:t>
            </a:r>
            <a:r>
              <a:rPr kumimoji="0" lang="el-GR" altLang="zh-CN" sz="1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α</a:t>
            </a:r>
            <a:r>
              <a:rPr kumimoji="0" lang="en-US" altLang="zh-CN" sz="1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Ver</a:t>
            </a:r>
            <a:r>
              <a:rPr kumimoji="0" lang="el-GR" altLang="zh-CN" sz="1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α</a:t>
            </a:r>
            <a:r>
              <a:rPr kumimoji="0" lang="en-US" altLang="zh-CN" sz="1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With Ropeginterferon </a:t>
            </a:r>
            <a:r>
              <a:rPr kumimoji="0" lang="el-GR" altLang="zh-CN" sz="1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α</a:t>
            </a:r>
            <a:r>
              <a:rPr kumimoji="0" lang="en-US" altLang="zh-CN" sz="1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lf</a:t>
            </a:r>
            <a:r>
              <a:rPr kumimoji="0" lang="el-GR" altLang="zh-CN" sz="1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α</a:t>
            </a:r>
            <a:r>
              <a:rPr kumimoji="0" lang="en-US" altLang="zh-CN" sz="1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-2b Tre</a:t>
            </a:r>
            <a:r>
              <a:rPr kumimoji="0" lang="el-GR" altLang="zh-CN" sz="1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α</a:t>
            </a:r>
            <a:r>
              <a:rPr kumimoji="0" lang="en-US" altLang="zh-CN" sz="1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tment</a:t>
            </a:r>
            <a:r>
              <a:rPr kumimoji="0" lang="en-US" altLang="zh-CN" sz="1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J Hem</a:t>
            </a:r>
            <a:r>
              <a:rPr kumimoji="0" lang="el-GR" altLang="zh-CN" sz="1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α</a:t>
            </a:r>
            <a:r>
              <a:rPr kumimoji="0" lang="en-US" altLang="zh-CN" sz="1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tol</a:t>
            </a:r>
            <a:r>
              <a:rPr kumimoji="0" lang="en-US" altLang="zh-CN" sz="1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2024;13(1-2):12-22</a:t>
            </a:r>
            <a:r>
              <a:rPr kumimoji="0" lang="zh-CN" altLang="en-US" sz="1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zh-CN" altLang="zh-CN" sz="1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2533" y="1242714"/>
            <a:ext cx="4181406" cy="481157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en-US" altLang="zh-CN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1700" b="1" dirty="0">
                <a:solidFill>
                  <a:srgbClr val="00882B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中国</a:t>
            </a:r>
            <a:r>
              <a:rPr lang="en-US" altLang="zh-CN" sz="1700" b="1" dirty="0">
                <a:solidFill>
                  <a:srgbClr val="00882B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II</a:t>
            </a:r>
            <a:r>
              <a:rPr lang="zh-CN" altLang="en-US" sz="1700" b="1" dirty="0">
                <a:solidFill>
                  <a:srgbClr val="00882B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期注册性临床研究：</a:t>
            </a:r>
            <a:endParaRPr lang="en-US" altLang="zh-CN" sz="1700" b="1" dirty="0">
              <a:solidFill>
                <a:srgbClr val="00882B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lang="en-US" altLang="zh-CN" sz="15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入组人群：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HU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耐药或不耐受的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PV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患者；</a:t>
            </a:r>
            <a:endParaRPr kumimoji="0" lang="en-US" altLang="zh-CN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kumimoji="0" lang="en-US" altLang="zh-CN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罗培干扰素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剂量：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250-350-500</a:t>
            </a:r>
            <a:r>
              <a:rPr kumimoji="0" lang="el-GR" altLang="zh-CN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μ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g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</a:t>
            </a:r>
            <a:endParaRPr kumimoji="0" lang="en-US" altLang="zh-CN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kumimoji="0" lang="en-US" altLang="zh-CN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sz="1600" b="1" dirty="0">
                <a:solidFill>
                  <a:srgbClr val="00882B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快速起效：</a:t>
            </a:r>
            <a:endParaRPr lang="en-US" altLang="zh-CN" sz="1600" b="1" dirty="0">
              <a:solidFill>
                <a:srgbClr val="00882B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1600"/>
              </a:lnSpc>
              <a:defRPr/>
            </a:pPr>
            <a:r>
              <a:rPr lang="en-US" altLang="zh-CN" sz="1600" b="1" dirty="0">
                <a:solidFill>
                  <a:srgbClr val="00882B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1600"/>
              </a:lnSpc>
              <a:defRPr/>
            </a:pPr>
            <a:r>
              <a:rPr lang="en-US" altLang="zh-CN" sz="1600" b="1" dirty="0">
                <a:solidFill>
                  <a:srgbClr val="00882B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</a:t>
            </a:r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至首次外周血缓解时间仅有</a:t>
            </a:r>
            <a:r>
              <a:rPr lang="en-US" altLang="zh-CN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月；</a:t>
            </a:r>
            <a:endParaRPr lang="en-US" altLang="zh-CN" sz="15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lang="en-US" altLang="zh-CN" sz="15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lang="en-US" altLang="zh-CN" sz="15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sz="1600" b="1" dirty="0">
                <a:solidFill>
                  <a:srgbClr val="00882B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疗效卓越：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en-US" altLang="zh-CN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kumimoji="0" lang="en-US" altLang="zh-CN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</a:t>
            </a:r>
            <a:r>
              <a:rPr lang="en-US" altLang="zh-CN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周完全血液学缓解率高达</a:t>
            </a:r>
            <a:r>
              <a:rPr lang="en-US" altLang="zh-CN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61.22%</a:t>
            </a:r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15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随治疗而升高，</a:t>
            </a:r>
            <a:r>
              <a:rPr lang="en-US" altLang="zh-CN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52</a:t>
            </a:r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</a:t>
            </a:r>
            <a:r>
              <a:rPr lang="en-US" altLang="zh-CN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CHR</a:t>
            </a:r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达</a:t>
            </a:r>
            <a:r>
              <a:rPr lang="en-US" altLang="zh-CN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71.43%.</a:t>
            </a:r>
          </a:p>
          <a:p>
            <a:pPr marL="285750" marR="0" lvl="0" indent="-28575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kumimoji="0" lang="en-US" altLang="zh-CN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kumimoji="0" lang="en-US" altLang="zh-CN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indent="-285750">
              <a:lnSpc>
                <a:spcPts val="16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600" b="1" dirty="0">
                <a:solidFill>
                  <a:srgbClr val="00882B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强效抑制驱动基因：</a:t>
            </a:r>
            <a:endParaRPr lang="en-US" altLang="zh-CN" sz="1600" b="1" dirty="0">
              <a:solidFill>
                <a:srgbClr val="00882B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1600"/>
              </a:lnSpc>
              <a:defRPr/>
            </a:pPr>
            <a:r>
              <a:rPr lang="en-US" altLang="zh-CN" sz="1600" b="1" dirty="0">
                <a:solidFill>
                  <a:srgbClr val="00882B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</a:t>
            </a:r>
          </a:p>
          <a:p>
            <a:pPr lvl="0">
              <a:lnSpc>
                <a:spcPts val="1600"/>
              </a:lnSpc>
              <a:defRPr/>
            </a:pPr>
            <a:r>
              <a:rPr lang="en-US" altLang="zh-CN" sz="1500" b="1" i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治疗</a:t>
            </a:r>
            <a:r>
              <a:rPr lang="en-US" altLang="zh-CN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平均</a:t>
            </a:r>
            <a:r>
              <a:rPr lang="en-US" altLang="zh-CN" sz="1500" b="1" i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JAK2</a:t>
            </a:r>
            <a:r>
              <a:rPr lang="en-US" altLang="zh-CN" sz="1500" b="1" baseline="30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V617F</a:t>
            </a:r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负荷下降</a:t>
            </a:r>
            <a:r>
              <a:rPr lang="en-US" altLang="zh-CN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28.2%</a:t>
            </a:r>
          </a:p>
          <a:p>
            <a:pPr lvl="0">
              <a:lnSpc>
                <a:spcPts val="1600"/>
              </a:lnSpc>
              <a:defRPr/>
            </a:pPr>
            <a:r>
              <a:rPr lang="en-US" altLang="zh-CN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2</a:t>
            </a:r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例患者</a:t>
            </a:r>
            <a:r>
              <a:rPr lang="en-US" altLang="zh-CN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CMR</a:t>
            </a:r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5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29</a:t>
            </a:r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(63%)</a:t>
            </a:r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患者达</a:t>
            </a:r>
            <a:r>
              <a:rPr lang="en-US" altLang="zh-CN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PMR(2009 ELN)                                                               </a:t>
            </a:r>
            <a:endParaRPr lang="zh-CN" altLang="en-US" sz="15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b="45468"/>
          <a:stretch/>
        </p:blipFill>
        <p:spPr>
          <a:xfrm>
            <a:off x="4579777" y="1466246"/>
            <a:ext cx="3965053" cy="236720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668" y="1389913"/>
            <a:ext cx="3353662" cy="21094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1290" y="3833447"/>
            <a:ext cx="3212417" cy="2351631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0479305" y="123741"/>
            <a:ext cx="1722107" cy="579962"/>
            <a:chOff x="7700158" y="155149"/>
            <a:chExt cx="1291580" cy="434971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4916" y="155149"/>
              <a:ext cx="1143000" cy="219456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7700158" y="349029"/>
              <a:ext cx="1291580" cy="2410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7733" tIns="67733" rIns="67733" bIns="67733" numCol="1" spcCol="38100" rtlCol="0" anchor="ctr">
              <a:spAutoFit/>
            </a:bodyPr>
            <a:lstStyle/>
            <a:p>
              <a:pPr marL="0" marR="0" lvl="0" indent="0" algn="l" defTabSz="110045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/>
                  <a:sym typeface="Arial" panose="020B0604020202020204"/>
                </a:rPr>
                <a:t>药华医药股份有限公司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7237" y="189729"/>
            <a:ext cx="415498" cy="8849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6620">
                <a:alpha val="40000"/>
              </a:srgbClr>
            </a:outerShdw>
          </a:effectLst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1500" b="1" dirty="0">
                <a:solidFill>
                  <a:srgbClr val="00882B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有效性</a:t>
            </a:r>
          </a:p>
        </p:txBody>
      </p:sp>
      <p:sp>
        <p:nvSpPr>
          <p:cNvPr id="21" name="页脚占位符 10"/>
          <p:cNvSpPr txBox="1"/>
          <p:nvPr/>
        </p:nvSpPr>
        <p:spPr>
          <a:xfrm>
            <a:off x="11474438" y="6392628"/>
            <a:ext cx="5145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00" b="1" dirty="0"/>
              <a:t>4</a:t>
            </a:r>
            <a:endParaRPr lang="zh-CN" altLang="en-US" sz="900" b="1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50657CE-011A-4936-AA4A-47111DA48BFD}"/>
              </a:ext>
            </a:extLst>
          </p:cNvPr>
          <p:cNvSpPr txBox="1"/>
          <p:nvPr/>
        </p:nvSpPr>
        <p:spPr>
          <a:xfrm>
            <a:off x="282533" y="6207778"/>
            <a:ext cx="5117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备注：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CMR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：完全分子学缓解；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PMR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：部分分子学缓解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7EF8B3D-DA5B-751E-7F17-D482F7A5E61F}"/>
              </a:ext>
            </a:extLst>
          </p:cNvPr>
          <p:cNvSpPr txBox="1"/>
          <p:nvPr/>
        </p:nvSpPr>
        <p:spPr>
          <a:xfrm>
            <a:off x="5653372" y="1204635"/>
            <a:ext cx="2172929" cy="261610"/>
          </a:xfrm>
          <a:prstGeom prst="rect">
            <a:avLst/>
          </a:prstGeom>
          <a:solidFill>
            <a:srgbClr val="00882B"/>
          </a:solidFill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11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完全血液学缓解率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6FA6087-EAEF-A8C6-E243-C19199237A59}"/>
              </a:ext>
            </a:extLst>
          </p:cNvPr>
          <p:cNvSpPr txBox="1"/>
          <p:nvPr/>
        </p:nvSpPr>
        <p:spPr>
          <a:xfrm>
            <a:off x="9392840" y="1197346"/>
            <a:ext cx="2172929" cy="261610"/>
          </a:xfrm>
          <a:prstGeom prst="rect">
            <a:avLst/>
          </a:prstGeom>
          <a:solidFill>
            <a:srgbClr val="00882B"/>
          </a:solidFill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11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中位</a:t>
            </a:r>
            <a:r>
              <a:rPr lang="en-US" altLang="zh-CN" sz="1100" i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JAK2 </a:t>
            </a:r>
            <a:r>
              <a:rPr lang="en-US" altLang="zh-CN" sz="1100" baseline="30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V617F </a:t>
            </a:r>
            <a:r>
              <a:rPr lang="zh-CN" altLang="en-US" sz="11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变化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04F4DE0-59D0-2648-FA39-CB4410377830}"/>
              </a:ext>
            </a:extLst>
          </p:cNvPr>
          <p:cNvSpPr txBox="1"/>
          <p:nvPr/>
        </p:nvSpPr>
        <p:spPr>
          <a:xfrm>
            <a:off x="5653372" y="3907186"/>
            <a:ext cx="2172929" cy="261610"/>
          </a:xfrm>
          <a:prstGeom prst="rect">
            <a:avLst/>
          </a:prstGeom>
          <a:solidFill>
            <a:srgbClr val="00882B"/>
          </a:solidFill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11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至首次完全血液学缓解时间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94AEFEB-AE5A-312E-A337-EA17FC1F6566}"/>
              </a:ext>
            </a:extLst>
          </p:cNvPr>
          <p:cNvSpPr txBox="1"/>
          <p:nvPr/>
        </p:nvSpPr>
        <p:spPr>
          <a:xfrm>
            <a:off x="9392839" y="3587226"/>
            <a:ext cx="2172929" cy="246221"/>
          </a:xfrm>
          <a:prstGeom prst="rect">
            <a:avLst/>
          </a:prstGeom>
          <a:solidFill>
            <a:srgbClr val="00882B"/>
          </a:solidFill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        </a:t>
            </a:r>
            <a:r>
              <a:rPr lang="en-US" altLang="zh-CN" sz="1000" i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JAK2 </a:t>
            </a:r>
            <a:r>
              <a:rPr lang="en-US" altLang="zh-CN" sz="1000" baseline="30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V617F </a:t>
            </a:r>
            <a:r>
              <a:rPr lang="zh-CN" altLang="en-US" sz="1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绝对变化</a:t>
            </a:r>
            <a:endParaRPr lang="zh-CN" altLang="en-US" sz="11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0F0E3C4-A7E6-F72A-2469-444BAF65302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705"/>
          <a:stretch/>
        </p:blipFill>
        <p:spPr>
          <a:xfrm>
            <a:off x="4628762" y="4242534"/>
            <a:ext cx="3895725" cy="1960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图形用户界面&#10;&#10;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36" y="2164186"/>
            <a:ext cx="4785588" cy="3247863"/>
          </a:xfrm>
          <a:prstGeom prst="rect">
            <a:avLst/>
          </a:prstGeom>
        </p:spPr>
      </p:pic>
      <p:sp>
        <p:nvSpPr>
          <p:cNvPr id="7" name="文本框 16"/>
          <p:cNvSpPr txBox="1"/>
          <p:nvPr/>
        </p:nvSpPr>
        <p:spPr>
          <a:xfrm>
            <a:off x="751936" y="369008"/>
            <a:ext cx="10375994" cy="5676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defTabSz="1100455" hangingPunct="0"/>
            <a:r>
              <a:rPr lang="zh-CN" altLang="en-US" sz="2800" b="1" spc="-7" dirty="0">
                <a:solidFill>
                  <a:srgbClr val="0066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Arial" panose="020B0604020202020204"/>
              </a:rPr>
              <a:t>最新权威指南</a:t>
            </a:r>
            <a:r>
              <a:rPr lang="zh-CN" altLang="en-US" sz="2800" b="1" spc="-7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Arial" panose="020B0604020202020204"/>
              </a:rPr>
              <a:t>一致推荐</a:t>
            </a:r>
            <a:r>
              <a:rPr lang="zh-CN" altLang="en-US" sz="2800" b="1" spc="-7" dirty="0">
                <a:solidFill>
                  <a:srgbClr val="0066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Arial" panose="020B0604020202020204"/>
              </a:rPr>
              <a:t>罗培干扰素为</a:t>
            </a:r>
            <a:r>
              <a:rPr lang="en-US" altLang="zh-CN" sz="2800" b="1" spc="-7" dirty="0">
                <a:solidFill>
                  <a:srgbClr val="0066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Arial" panose="020B0604020202020204"/>
              </a:rPr>
              <a:t>PV</a:t>
            </a:r>
            <a:r>
              <a:rPr lang="zh-CN" altLang="en-US" sz="2800" b="1" spc="-7" dirty="0">
                <a:solidFill>
                  <a:srgbClr val="0066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Arial" panose="020B0604020202020204"/>
              </a:rPr>
              <a:t>的</a:t>
            </a:r>
            <a:r>
              <a:rPr lang="zh-CN" altLang="en-US" sz="2800" b="1" spc="-7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Arial" panose="020B0604020202020204"/>
              </a:rPr>
              <a:t>首选</a:t>
            </a:r>
            <a:r>
              <a:rPr lang="zh-CN" altLang="en-US" sz="2800" b="1" spc="-7" dirty="0">
                <a:solidFill>
                  <a:srgbClr val="0066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Arial" panose="020B0604020202020204"/>
              </a:rPr>
              <a:t>降细胞药物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341924" y="1403211"/>
            <a:ext cx="1605611" cy="567676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defTabSz="1100455" hangingPunct="0"/>
            <a:r>
              <a:rPr lang="en-US" altLang="zh-CN" sz="2665" b="1" dirty="0">
                <a:solidFill>
                  <a:srgbClr val="00882B">
                    <a:lumMod val="75000"/>
                  </a:srgb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/>
              </a:rPr>
              <a:t>    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/>
              </a:rPr>
              <a:t>NCCN</a:t>
            </a:r>
            <a:endParaRPr lang="zh-CN" altLang="en-US" sz="2000" b="1" dirty="0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97211" y="6306975"/>
            <a:ext cx="8763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Adopted from NCCN Guideline</a:t>
            </a:r>
            <a:r>
              <a:rPr lang="zh-TW" altLang="en-US" sz="9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9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(D</a:t>
            </a: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ec</a:t>
            </a:r>
            <a:r>
              <a:rPr lang="en-US" altLang="zh-TW" sz="9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21</a:t>
            </a:r>
            <a:r>
              <a:rPr lang="en-US" altLang="zh-TW" sz="9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</a:t>
            </a:r>
            <a:r>
              <a:rPr lang="en-US" altLang="zh-TW" sz="9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2023)</a:t>
            </a:r>
            <a:endParaRPr lang="en-US" altLang="zh-CN" sz="900" dirty="0">
              <a:solidFill>
                <a:srgbClr val="000000"/>
              </a:solidFill>
              <a:latin typeface="FZSSK--GBK1-0"/>
              <a:ea typeface="黑体" panose="02010609060101010101" pitchFamily="49" charset="-122"/>
              <a:cs typeface="Arial" panose="020B0604020202020204"/>
            </a:endParaRPr>
          </a:p>
          <a:p>
            <a:pPr defTabSz="1219200"/>
            <a:r>
              <a:rPr lang="zh-CN" altLang="en-US" sz="900" dirty="0">
                <a:solidFill>
                  <a:srgbClr val="000000"/>
                </a:solidFill>
                <a:latin typeface="NEU-BZ-Regular"/>
                <a:ea typeface="黑体" panose="02010609060101010101" pitchFamily="49" charset="-122"/>
                <a:cs typeface="Arial" panose="020B0604020202020204"/>
              </a:rPr>
              <a:t>中国临床肿瘤协会</a:t>
            </a:r>
            <a:r>
              <a:rPr lang="en-US" altLang="zh-CN" sz="900" dirty="0">
                <a:solidFill>
                  <a:srgbClr val="000000"/>
                </a:solidFill>
                <a:latin typeface="NEU-BZ-Regular"/>
                <a:ea typeface="黑体" panose="02010609060101010101" pitchFamily="49" charset="-122"/>
                <a:cs typeface="Arial" panose="020B0604020202020204"/>
              </a:rPr>
              <a:t>CSCO </a:t>
            </a:r>
            <a:r>
              <a:rPr lang="zh-CN" altLang="en-US" sz="900" dirty="0">
                <a:solidFill>
                  <a:srgbClr val="000000"/>
                </a:solidFill>
                <a:latin typeface="NEU-BZ-Regular"/>
                <a:ea typeface="黑体" panose="02010609060101010101" pitchFamily="49" charset="-122"/>
                <a:cs typeface="Arial" panose="020B0604020202020204"/>
              </a:rPr>
              <a:t>恶性血液病诊疗指南</a:t>
            </a:r>
            <a:r>
              <a:rPr lang="en-US" altLang="zh-CN" sz="900" dirty="0">
                <a:solidFill>
                  <a:srgbClr val="000000"/>
                </a:solidFill>
                <a:latin typeface="NEU-BZ-Regular"/>
                <a:ea typeface="黑体" panose="02010609060101010101" pitchFamily="49" charset="-122"/>
                <a:cs typeface="Arial" panose="020B0604020202020204"/>
              </a:rPr>
              <a:t>2024</a:t>
            </a:r>
            <a:r>
              <a:rPr lang="en-US" altLang="zh-CN" sz="900" dirty="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/>
              </a:rPr>
              <a:t> </a:t>
            </a:r>
            <a:br>
              <a:rPr lang="en-US" altLang="zh-CN" sz="900" dirty="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/>
              </a:rPr>
            </a:br>
            <a:endParaRPr lang="zh-CN" altLang="en-US" sz="900" dirty="0">
              <a:solidFill>
                <a:srgbClr val="000000"/>
              </a:solidFill>
              <a:latin typeface="Arial" panose="020B0604020202020204"/>
              <a:ea typeface="黑体" panose="02010609060101010101" pitchFamily="49" charset="-122"/>
              <a:cs typeface="Arial" panose="020B0604020202020204"/>
            </a:endParaRPr>
          </a:p>
        </p:txBody>
      </p:sp>
      <p:sp>
        <p:nvSpPr>
          <p:cNvPr id="21" name="文本框 20"/>
          <p:cNvSpPr txBox="1"/>
          <p:nvPr>
            <p:custDataLst>
              <p:tags r:id="rId1"/>
            </p:custDataLst>
          </p:nvPr>
        </p:nvSpPr>
        <p:spPr>
          <a:xfrm flipV="1">
            <a:off x="1301115" y="3581654"/>
            <a:ext cx="881647" cy="209160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txBody>
          <a:bodyPr wrap="square" rtlCol="0">
            <a:noAutofit/>
          </a:bodyPr>
          <a:lstStyle/>
          <a:p>
            <a:pPr defTabSz="914400"/>
            <a:endParaRPr lang="zh-CN" altLang="en-US" sz="1865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  <a:cs typeface="Arial" panose="020B0604020202020204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170260" y="1462902"/>
            <a:ext cx="1679816" cy="444565"/>
          </a:xfrm>
          <a:prstGeom prst="rect">
            <a:avLst/>
          </a:prstGeom>
          <a:solidFill>
            <a:srgbClr val="64A0BE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defTabSz="1100455" hangingPunct="0"/>
            <a:r>
              <a:rPr lang="en-US" altLang="zh-CN" sz="20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/>
                <a:sym typeface="Arial" panose="020B0604020202020204"/>
              </a:rPr>
              <a:t> 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/>
              </a:rPr>
              <a:t>CSCO</a:t>
            </a:r>
            <a:r>
              <a:rPr lang="zh-CN" altLang="en-US" sz="2000" b="1" dirty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/>
              </a:rPr>
              <a:t>指南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148" y="2053566"/>
            <a:ext cx="5468563" cy="3279824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 flipV="1">
            <a:off x="4648004" y="3574032"/>
            <a:ext cx="661415" cy="216781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txBody>
          <a:bodyPr wrap="square" rtlCol="0">
            <a:noAutofit/>
          </a:bodyPr>
          <a:lstStyle/>
          <a:p>
            <a:pPr defTabSz="914400"/>
            <a:endParaRPr lang="zh-CN" altLang="en-US" sz="1865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  <a:cs typeface="Arial" panose="020B0604020202020204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0266877" y="206865"/>
            <a:ext cx="1722107" cy="579962"/>
            <a:chOff x="7700158" y="155149"/>
            <a:chExt cx="1291580" cy="434971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4916" y="155149"/>
              <a:ext cx="1143000" cy="21945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7700158" y="349029"/>
              <a:ext cx="1291580" cy="2410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7733" tIns="67733" rIns="67733" bIns="67733" numCol="1" spcCol="38100" rtlCol="0" anchor="ctr">
              <a:spAutoFit/>
            </a:bodyPr>
            <a:lstStyle/>
            <a:p>
              <a:pPr marL="0" marR="0" lvl="0" indent="0" algn="l" defTabSz="110045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/>
                  <a:sym typeface="Arial" panose="020B0604020202020204"/>
                </a:rPr>
                <a:t>药华医药股份有限公司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7237" y="189729"/>
            <a:ext cx="415498" cy="8849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6620">
                <a:alpha val="40000"/>
              </a:srgbClr>
            </a:outerShdw>
          </a:effectLst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1500" b="1" dirty="0">
                <a:solidFill>
                  <a:srgbClr val="00882B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有效性</a:t>
            </a:r>
          </a:p>
        </p:txBody>
      </p:sp>
      <p:sp>
        <p:nvSpPr>
          <p:cNvPr id="27" name="页脚占位符 10"/>
          <p:cNvSpPr txBox="1"/>
          <p:nvPr/>
        </p:nvSpPr>
        <p:spPr>
          <a:xfrm>
            <a:off x="11474438" y="6392628"/>
            <a:ext cx="5145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00" b="1" dirty="0"/>
              <a:t>6</a:t>
            </a:r>
            <a:endParaRPr lang="zh-CN" altLang="en-US" sz="9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64244" y="353115"/>
            <a:ext cx="12036673" cy="5790553"/>
            <a:chOff x="300740" y="267131"/>
            <a:chExt cx="12238160" cy="5966433"/>
          </a:xfrm>
        </p:grpSpPr>
        <p:sp>
          <p:nvSpPr>
            <p:cNvPr id="24" name="Subtitle 2"/>
            <p:cNvSpPr txBox="1"/>
            <p:nvPr/>
          </p:nvSpPr>
          <p:spPr>
            <a:xfrm>
              <a:off x="772253" y="267131"/>
              <a:ext cx="11766647" cy="508000"/>
            </a:xfrm>
            <a:prstGeom prst="rect">
              <a:avLst/>
            </a:prstGeom>
          </p:spPr>
          <p:txBody>
            <a:bodyPr lIns="91440" tIns="45720" rIns="91440" bIns="45720">
              <a:noAutofit/>
            </a:bodyPr>
            <a:lstStyle>
              <a:lvl1pPr marL="0" indent="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spcBef>
                  <a:spcPts val="755"/>
                </a:spcBef>
                <a:defRPr/>
              </a:pPr>
              <a:r>
                <a:rPr lang="zh-CN" altLang="en-US" sz="2800" b="1" spc="-7" dirty="0">
                  <a:solidFill>
                    <a:srgbClr val="0066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  <a:sym typeface="Arial" panose="020B0604020202020204" pitchFamily="34" charset="0"/>
                </a:rPr>
                <a:t>罗培干扰素</a:t>
              </a:r>
              <a:r>
                <a:rPr lang="zh-CN" altLang="en-US" sz="2800" b="1" spc="-7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  <a:sym typeface="Arial" panose="020B0604020202020204" pitchFamily="34" charset="0"/>
                </a:rPr>
                <a:t>专为</a:t>
              </a:r>
              <a:r>
                <a:rPr lang="en-US" altLang="zh-CN" sz="2800" b="1" spc="-7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  <a:sym typeface="Arial" panose="020B0604020202020204" pitchFamily="34" charset="0"/>
                </a:rPr>
                <a:t>MPN</a:t>
              </a:r>
              <a:r>
                <a:rPr lang="zh-CN" altLang="en-US" sz="2800" b="1" spc="-7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  <a:sym typeface="Arial" panose="020B0604020202020204" pitchFamily="34" charset="0"/>
                </a:rPr>
                <a:t>患者研发</a:t>
              </a:r>
              <a:r>
                <a:rPr lang="zh-CN" altLang="en-US" sz="2800" b="1" spc="-7" dirty="0">
                  <a:solidFill>
                    <a:srgbClr val="0066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  <a:sym typeface="Arial" panose="020B0604020202020204" pitchFamily="34" charset="0"/>
                </a:rPr>
                <a:t>，</a:t>
              </a:r>
              <a:r>
                <a:rPr lang="zh-TW" altLang="en-US" sz="2800" b="1" spc="-7" dirty="0">
                  <a:solidFill>
                    <a:srgbClr val="0066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  <a:sym typeface="Arial" panose="020B0604020202020204" pitchFamily="34" charset="0"/>
                </a:rPr>
                <a:t>是</a:t>
              </a:r>
              <a:r>
                <a:rPr lang="zh-CN" altLang="zh-TW" sz="2800" b="1" spc="-7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  <a:sym typeface="Arial" panose="020B0604020202020204" pitchFamily="34" charset="0"/>
                </a:rPr>
                <a:t>全球首个</a:t>
              </a:r>
              <a:r>
                <a:rPr lang="zh-CN" altLang="en-US" sz="2800" b="1" spc="-7" dirty="0">
                  <a:solidFill>
                    <a:srgbClr val="0066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  <a:sym typeface="Arial" panose="020B0604020202020204" pitchFamily="34" charset="0"/>
                </a:rPr>
                <a:t>超长效干扰素</a:t>
              </a:r>
              <a:endParaRPr lang="zh-TW" altLang="en-US" sz="2800" b="1" spc="-7" dirty="0">
                <a:solidFill>
                  <a:srgbClr val="0066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25" name="圖片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354"/>
            <a:stretch>
              <a:fillRect/>
            </a:stretch>
          </p:blipFill>
          <p:spPr>
            <a:xfrm>
              <a:off x="406403" y="1448519"/>
              <a:ext cx="6362231" cy="1429636"/>
            </a:xfrm>
            <a:prstGeom prst="rect">
              <a:avLst/>
            </a:prstGeom>
          </p:spPr>
        </p:pic>
        <p:sp>
          <p:nvSpPr>
            <p:cNvPr id="27" name="TextBox 9"/>
            <p:cNvSpPr txBox="1">
              <a:spLocks noChangeArrowheads="1"/>
            </p:cNvSpPr>
            <p:nvPr/>
          </p:nvSpPr>
          <p:spPr bwMode="auto">
            <a:xfrm>
              <a:off x="300740" y="1287561"/>
              <a:ext cx="5181600" cy="602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¢"/>
                <a:defRPr kumimoji="1" sz="3000">
                  <a:solidFill>
                    <a:schemeClr val="tx2"/>
                  </a:solidFill>
                  <a:latin typeface="Century Gothic" panose="020B0502020202020204" pitchFamily="34" charset="0"/>
                  <a:ea typeface="Microsoft JhengHei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800">
                  <a:solidFill>
                    <a:schemeClr val="tx2"/>
                  </a:solidFill>
                  <a:latin typeface="Century Gothic" panose="020B0502020202020204" pitchFamily="34" charset="0"/>
                  <a:ea typeface="Microsoft JhengHei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2"/>
                  </a:solidFill>
                  <a:latin typeface="Century Gothic" panose="020B0502020202020204" pitchFamily="34" charset="0"/>
                  <a:ea typeface="Microsoft JhengHei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kumimoji="1" sz="2000">
                  <a:solidFill>
                    <a:schemeClr val="tx2"/>
                  </a:solidFill>
                  <a:latin typeface="Century Gothic" panose="020B0502020202020204" pitchFamily="34" charset="0"/>
                  <a:ea typeface="Microsoft JhengHei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2"/>
                  </a:solidFill>
                  <a:latin typeface="Century Gothic" panose="020B0502020202020204" pitchFamily="34" charset="0"/>
                  <a:ea typeface="Microsoft JhengHei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Century Gothic" panose="020B0502020202020204" pitchFamily="34" charset="0"/>
                  <a:ea typeface="Microsoft JhengHei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Century Gothic" panose="020B0502020202020204" pitchFamily="34" charset="0"/>
                  <a:ea typeface="Microsoft JhengHei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Century Gothic" panose="020B0502020202020204" pitchFamily="34" charset="0"/>
                  <a:ea typeface="Microsoft JhengHei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Century Gothic" panose="020B0502020202020204" pitchFamily="34" charset="0"/>
                  <a:ea typeface="Microsoft JhengHei" panose="020B0604030504040204" pitchFamily="34" charset="-12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zh-CN" altLang="en-US" sz="1600" b="1" dirty="0">
                  <a:solidFill>
                    <a:srgbClr val="4F81BD">
                      <a:lumMod val="75000"/>
                    </a:srgbClr>
                  </a:solidFill>
                  <a:latin typeface="Calibri" panose="020F0502020204030204"/>
                  <a:ea typeface="宋体" panose="02010600030101010101" pitchFamily="2" charset="-122"/>
                  <a:cs typeface="Calibri" panose="020F0502020204030204"/>
                </a:rPr>
                <a:t>第三代 </a:t>
              </a:r>
              <a:r>
                <a:rPr lang="en-US" altLang="zh-CN" sz="1600" b="1" dirty="0">
                  <a:solidFill>
                    <a:srgbClr val="4F81BD">
                      <a:lumMod val="75000"/>
                    </a:srgbClr>
                  </a:solidFill>
                  <a:latin typeface="Calibri" panose="020F0502020204030204"/>
                  <a:ea typeface="宋体" panose="02010600030101010101" pitchFamily="2" charset="-122"/>
                  <a:cs typeface="Calibri" panose="020F0502020204030204"/>
                </a:rPr>
                <a:t>– </a:t>
              </a:r>
              <a:r>
                <a:rPr lang="zh-CN" altLang="en-US" sz="1600" b="1" dirty="0">
                  <a:solidFill>
                    <a:srgbClr val="4F81BD">
                      <a:lumMod val="75000"/>
                    </a:srgbClr>
                  </a:solidFill>
                  <a:latin typeface="Calibri" panose="020F0502020204030204"/>
                  <a:ea typeface="宋体" panose="02010600030101010101" pitchFamily="2" charset="-122"/>
                  <a:cs typeface="Calibri" panose="020F0502020204030204"/>
                </a:rPr>
                <a:t>罗培干扰素</a:t>
              </a:r>
              <a:r>
                <a:rPr lang="el-GR" altLang="zh-CN" sz="1600" b="1" dirty="0">
                  <a:solidFill>
                    <a:srgbClr val="4F81BD">
                      <a:lumMod val="75000"/>
                    </a:srgbClr>
                  </a:solidFill>
                  <a:latin typeface="Calibri" panose="020F0502020204030204"/>
                  <a:ea typeface="宋体" panose="02010600030101010101" pitchFamily="2" charset="-122"/>
                  <a:cs typeface="Calibri" panose="020F0502020204030204"/>
                </a:rPr>
                <a:t>α</a:t>
              </a:r>
              <a:r>
                <a:rPr lang="en-US" altLang="zh-CN" sz="1600" b="1" dirty="0">
                  <a:solidFill>
                    <a:srgbClr val="4F81BD">
                      <a:lumMod val="75000"/>
                    </a:srgbClr>
                  </a:solidFill>
                  <a:latin typeface="Calibri" panose="020F0502020204030204"/>
                  <a:ea typeface="宋体" panose="02010600030101010101" pitchFamily="2" charset="-122"/>
                  <a:cs typeface="Calibri" panose="020F0502020204030204"/>
                </a:rPr>
                <a:t>-2b</a:t>
              </a:r>
              <a:r>
                <a:rPr lang="zh-CN" altLang="en-US" sz="1600" b="1" dirty="0">
                  <a:solidFill>
                    <a:srgbClr val="4F81BD">
                      <a:lumMod val="75000"/>
                    </a:srgbClr>
                  </a:solidFill>
                  <a:latin typeface="Calibri" panose="020F0502020204030204"/>
                  <a:ea typeface="宋体" panose="02010600030101010101" pitchFamily="2" charset="-122"/>
                  <a:cs typeface="Calibri" panose="020F0502020204030204"/>
                </a:rPr>
                <a:t>注射液</a:t>
              </a:r>
              <a:r>
                <a:rPr lang="en-US" altLang="zh-TW" sz="1600" b="1" dirty="0">
                  <a:solidFill>
                    <a:srgbClr val="4F81BD">
                      <a:lumMod val="75000"/>
                    </a:srgbClr>
                  </a:solidFill>
                  <a:latin typeface="Calibri" panose="020F0502020204030204"/>
                  <a:ea typeface="PMingLiU" panose="02020500000000000000" pitchFamily="18" charset="-120"/>
                  <a:cs typeface="Calibri" panose="020F0502020204030204"/>
                </a:rPr>
                <a:t> (PEG-P-interferon </a:t>
              </a:r>
              <a:r>
                <a:rPr lang="el-GR" altLang="zh-TW" sz="1600" b="1" dirty="0">
                  <a:solidFill>
                    <a:srgbClr val="4F81BD">
                      <a:lumMod val="75000"/>
                    </a:srgbClr>
                  </a:solidFill>
                  <a:latin typeface="Calibri" panose="020F0502020204030204"/>
                  <a:ea typeface="PMingLiU" panose="02020500000000000000" pitchFamily="18" charset="-120"/>
                  <a:cs typeface="Calibri" panose="020F0502020204030204"/>
                </a:rPr>
                <a:t>α</a:t>
              </a:r>
              <a:r>
                <a:rPr lang="en-US" altLang="zh-TW" sz="1600" b="1" dirty="0" err="1">
                  <a:solidFill>
                    <a:srgbClr val="4F81BD">
                      <a:lumMod val="75000"/>
                    </a:srgbClr>
                  </a:solidFill>
                  <a:latin typeface="Calibri" panose="020F0502020204030204"/>
                  <a:ea typeface="PMingLiU" panose="02020500000000000000" pitchFamily="18" charset="-120"/>
                  <a:cs typeface="Calibri" panose="020F0502020204030204"/>
                </a:rPr>
                <a:t>lf</a:t>
              </a:r>
              <a:r>
                <a:rPr lang="el-GR" altLang="zh-TW" sz="1600" b="1" dirty="0">
                  <a:solidFill>
                    <a:srgbClr val="4F81BD">
                      <a:lumMod val="75000"/>
                    </a:srgbClr>
                  </a:solidFill>
                  <a:latin typeface="Calibri" panose="020F0502020204030204"/>
                  <a:ea typeface="PMingLiU" panose="02020500000000000000" pitchFamily="18" charset="-120"/>
                  <a:cs typeface="Calibri" panose="020F0502020204030204"/>
                </a:rPr>
                <a:t>α</a:t>
              </a:r>
              <a:r>
                <a:rPr lang="en-US" altLang="zh-TW" sz="1600" b="1" dirty="0">
                  <a:solidFill>
                    <a:srgbClr val="4F81BD">
                      <a:lumMod val="75000"/>
                    </a:srgbClr>
                  </a:solidFill>
                  <a:latin typeface="Calibri" panose="020F0502020204030204"/>
                  <a:ea typeface="PMingLiU" panose="02020500000000000000" pitchFamily="18" charset="-120"/>
                  <a:cs typeface="Calibri" panose="020F0502020204030204"/>
                </a:rPr>
                <a:t>-2b)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4724401" y="1631323"/>
              <a:ext cx="19812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TW" altLang="en-US" sz="1400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最大</a:t>
              </a:r>
              <a:r>
                <a:rPr lang="zh-CN" altLang="zh-TW" sz="1400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容许剂量</a:t>
              </a:r>
              <a:r>
                <a:rPr lang="en-US" altLang="zh-TW" sz="1400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 </a:t>
              </a:r>
              <a:r>
                <a:rPr lang="en-US" altLang="zh-TW" sz="1400" dirty="0">
                  <a:solidFill>
                    <a:srgbClr val="C00000"/>
                  </a:solidFill>
                  <a:latin typeface="Calibri" panose="020F0502020204030204"/>
                  <a:ea typeface="PMingLiU" panose="02020500000000000000" pitchFamily="18" charset="-120"/>
                </a:rPr>
                <a:t>= 540</a:t>
              </a:r>
              <a:r>
                <a:rPr lang="en-US" altLang="zh-TW" sz="1400" dirty="0">
                  <a:solidFill>
                    <a:srgbClr val="C00000"/>
                  </a:solidFill>
                  <a:latin typeface="Symbol" panose="05050102010706020507" pitchFamily="18" charset="2"/>
                  <a:ea typeface="PMingLiU" panose="02020500000000000000" pitchFamily="18" charset="-120"/>
                </a:rPr>
                <a:t>m</a:t>
              </a:r>
              <a:r>
                <a:rPr lang="en-US" altLang="zh-TW" sz="1400" dirty="0">
                  <a:solidFill>
                    <a:srgbClr val="C00000"/>
                  </a:solidFill>
                  <a:latin typeface="Calibri" panose="020F0502020204030204"/>
                  <a:ea typeface="PMingLiU" panose="02020500000000000000" pitchFamily="18" charset="-120"/>
                </a:rPr>
                <a:t>g</a:t>
              </a:r>
              <a:endParaRPr lang="zh-TW" altLang="en-US" sz="1400" dirty="0">
                <a:solidFill>
                  <a:srgbClr val="C00000"/>
                </a:solidFill>
                <a:latin typeface="Calibri" panose="020F0502020204030204"/>
                <a:ea typeface="PMingLiU" panose="02020500000000000000" pitchFamily="18" charset="-120"/>
              </a:endParaRPr>
            </a:p>
          </p:txBody>
        </p:sp>
        <p:sp>
          <p:nvSpPr>
            <p:cNvPr id="29" name="Text Box 22"/>
            <p:cNvSpPr txBox="1">
              <a:spLocks noChangeArrowheads="1"/>
            </p:cNvSpPr>
            <p:nvPr/>
          </p:nvSpPr>
          <p:spPr bwMode="auto">
            <a:xfrm>
              <a:off x="3854077" y="2490849"/>
              <a:ext cx="556563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TW" sz="1400" b="1" dirty="0">
                  <a:solidFill>
                    <a:srgbClr val="FF6969"/>
                  </a:solidFill>
                  <a:latin typeface="Calibri" panose="020F0502020204030204"/>
                  <a:ea typeface="PMingLiU" panose="02020500000000000000" pitchFamily="18" charset="-120"/>
                  <a:cs typeface="Meiryo UI" panose="020B0604030504040204" pitchFamily="50" charset="-128"/>
                </a:rPr>
                <a:t>K84 </a:t>
              </a:r>
            </a:p>
            <a:p>
              <a:pPr algn="ctr">
                <a:defRPr/>
              </a:pPr>
              <a:r>
                <a:rPr lang="en-US" altLang="zh-TW" sz="1400" b="1" dirty="0">
                  <a:solidFill>
                    <a:srgbClr val="FF6969"/>
                  </a:solidFill>
                  <a:latin typeface="Calibri" panose="020F0502020204030204"/>
                  <a:ea typeface="PMingLiU" panose="02020500000000000000" pitchFamily="18" charset="-120"/>
                  <a:cs typeface="Meiryo UI" panose="020B0604030504040204" pitchFamily="50" charset="-128"/>
                </a:rPr>
                <a:t>K122</a:t>
              </a:r>
            </a:p>
          </p:txBody>
        </p:sp>
        <p:sp>
          <p:nvSpPr>
            <p:cNvPr id="35" name="Text Box 22"/>
            <p:cNvSpPr txBox="1">
              <a:spLocks noChangeArrowheads="1"/>
            </p:cNvSpPr>
            <p:nvPr/>
          </p:nvSpPr>
          <p:spPr bwMode="auto">
            <a:xfrm>
              <a:off x="2946401" y="1912763"/>
              <a:ext cx="1536218" cy="3068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TW" sz="1335" b="1" dirty="0">
                  <a:solidFill>
                    <a:srgbClr val="4F81BD">
                      <a:lumMod val="75000"/>
                    </a:srgbClr>
                  </a:solidFill>
                  <a:latin typeface="Calibri" panose="020F0502020204030204"/>
                  <a:ea typeface="PMingLiU" panose="02020500000000000000" pitchFamily="18" charset="-120"/>
                  <a:cs typeface="Meiryo UI" panose="020B0604030504040204" pitchFamily="50" charset="-128"/>
                </a:rPr>
                <a:t>N-</a:t>
              </a:r>
              <a:r>
                <a:rPr lang="en-US" altLang="zh-TW" sz="1335" b="1" dirty="0" err="1">
                  <a:solidFill>
                    <a:srgbClr val="4F81BD">
                      <a:lumMod val="75000"/>
                    </a:srgbClr>
                  </a:solidFill>
                  <a:latin typeface="Calibri" panose="020F0502020204030204"/>
                  <a:ea typeface="PMingLiU" panose="02020500000000000000" pitchFamily="18" charset="-120"/>
                  <a:cs typeface="Meiryo UI" panose="020B0604030504040204" pitchFamily="50" charset="-128"/>
                </a:rPr>
                <a:t>termin</a:t>
              </a:r>
              <a:r>
                <a:rPr lang="el-GR" altLang="zh-TW" sz="1335" b="1" dirty="0">
                  <a:solidFill>
                    <a:srgbClr val="4F81BD">
                      <a:lumMod val="75000"/>
                    </a:srgbClr>
                  </a:solidFill>
                  <a:latin typeface="Calibri" panose="020F0502020204030204"/>
                  <a:ea typeface="PMingLiU" panose="02020500000000000000" pitchFamily="18" charset="-120"/>
                  <a:cs typeface="Meiryo UI" panose="020B0604030504040204" pitchFamily="50" charset="-128"/>
                </a:rPr>
                <a:t>α</a:t>
              </a:r>
              <a:r>
                <a:rPr lang="en-US" altLang="zh-TW" sz="1335" b="1" dirty="0">
                  <a:solidFill>
                    <a:srgbClr val="4F81BD">
                      <a:lumMod val="75000"/>
                    </a:srgbClr>
                  </a:solidFill>
                  <a:latin typeface="Calibri" panose="020F0502020204030204"/>
                  <a:ea typeface="PMingLiU" panose="02020500000000000000" pitchFamily="18" charset="-120"/>
                  <a:cs typeface="Meiryo UI" panose="020B0604030504040204" pitchFamily="50" charset="-128"/>
                </a:rPr>
                <a:t>l proline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7544848" y="1820279"/>
              <a:ext cx="4063403" cy="41391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3065"/>
                </a:lnSpc>
                <a:defRPr/>
              </a:pPr>
              <a:r>
                <a:rPr lang="zh-CN" altLang="en-US" sz="16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 </a:t>
              </a: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因特异性专利技术，</a:t>
              </a:r>
              <a:endPara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>
                <a:lnSpc>
                  <a:spcPts val="3065"/>
                </a:lnSpc>
                <a:defRPr/>
              </a:pPr>
              <a:r>
                <a:rPr lang="en-US" altLang="zh-CN" sz="16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 </a:t>
              </a:r>
              <a:r>
                <a:rPr lang="zh-CN" altLang="en-US" sz="16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罗培干扰素仅</a:t>
              </a:r>
              <a:r>
                <a:rPr lang="en-US" altLang="zh-CN" sz="1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1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个</a:t>
              </a:r>
              <a:r>
                <a:rPr lang="en-US" altLang="zh-CN" sz="16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isomer</a:t>
              </a:r>
              <a:r>
                <a:rPr lang="zh-CN" altLang="en-US" sz="16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（异构体），  </a:t>
              </a:r>
              <a:endPara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>
                <a:lnSpc>
                  <a:spcPts val="3065"/>
                </a:lnSpc>
                <a:defRPr/>
              </a:pPr>
              <a:r>
                <a:rPr lang="en-US" altLang="zh-CN" sz="16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 </a:t>
              </a:r>
              <a:r>
                <a:rPr lang="zh-CN" altLang="en-US" sz="16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传统干扰素至少</a:t>
              </a:r>
              <a:r>
                <a:rPr lang="en-US" altLang="zh-CN" sz="16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8-14</a:t>
              </a:r>
              <a:r>
                <a:rPr lang="zh-CN" altLang="en-US" sz="16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个，</a:t>
              </a:r>
              <a:endPara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>
                <a:lnSpc>
                  <a:spcPts val="3065"/>
                </a:lnSpc>
                <a:defRPr/>
              </a:pPr>
              <a:endPara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>
                <a:lnSpc>
                  <a:spcPts val="3065"/>
                </a:lnSpc>
                <a:defRPr/>
              </a:pPr>
              <a:r>
                <a:rPr lang="en-US" altLang="zh-CN" sz="16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zh-CN" altLang="en-US" sz="2000" b="1" i="1" dirty="0">
                  <a:solidFill>
                    <a:srgbClr val="0066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临床价值更优越：</a:t>
              </a:r>
              <a:endParaRPr lang="en-US" altLang="zh-CN" sz="2000" b="1" i="1" dirty="0">
                <a:solidFill>
                  <a:srgbClr val="0066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>
                <a:lnSpc>
                  <a:spcPts val="3065"/>
                </a:lnSpc>
                <a:defRPr/>
              </a:pPr>
              <a:endParaRPr lang="en-US" altLang="zh-CN" b="1" i="1" baseline="30000" dirty="0">
                <a:solidFill>
                  <a:srgbClr val="0066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marL="381000" indent="-381000">
                <a:lnSpc>
                  <a:spcPts val="3065"/>
                </a:lnSpc>
                <a:buFont typeface="Wingdings" panose="05000000000000000000" pitchFamily="2" charset="2"/>
                <a:buChar char="Ø"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依从性高：更长</a:t>
              </a:r>
              <a:r>
                <a:rPr lang="zh-TW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效</a:t>
              </a:r>
              <a:r>
                <a:rPr lang="en-US" altLang="zh-TW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(</a:t>
              </a: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可持续起效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2-4</a:t>
              </a: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周</a:t>
              </a:r>
              <a:r>
                <a:rPr lang="en-US" altLang="zh-TW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)</a:t>
              </a: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，</a:t>
              </a:r>
              <a:endParaRPr lang="en-US" altLang="zh-TW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marL="381000" indent="-381000">
                <a:lnSpc>
                  <a:spcPts val="3065"/>
                </a:lnSpc>
                <a:buFont typeface="Wingdings" panose="05000000000000000000" pitchFamily="2" charset="2"/>
                <a:buChar char="Ø"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耐受性好：</a:t>
              </a:r>
              <a:r>
                <a:rPr lang="zh-TW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副作用</a:t>
              </a: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小，</a:t>
              </a:r>
              <a:endParaRPr lang="en-US" altLang="zh-TW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marL="381000" indent="-381000">
                <a:lnSpc>
                  <a:spcPts val="3065"/>
                </a:lnSpc>
                <a:buFont typeface="Wingdings" panose="05000000000000000000" pitchFamily="2" charset="2"/>
                <a:buChar char="Ø"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疗效更好，</a:t>
              </a:r>
              <a:r>
                <a:rPr lang="zh-TW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最大</a:t>
              </a:r>
              <a:r>
                <a:rPr lang="zh-CN" altLang="zh-TW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容许</a:t>
              </a: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剂量</a:t>
              </a:r>
              <a:r>
                <a:rPr lang="zh-TW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高，</a:t>
              </a: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患者可通过提高剂量达到最佳治疗效果</a:t>
              </a:r>
              <a:endPara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37" name="向右箭號 18"/>
            <p:cNvSpPr/>
            <p:nvPr/>
          </p:nvSpPr>
          <p:spPr>
            <a:xfrm>
              <a:off x="6889567" y="3080203"/>
              <a:ext cx="572916" cy="474468"/>
            </a:xfrm>
            <a:prstGeom prst="rightArrow">
              <a:avLst/>
            </a:prstGeom>
            <a:solidFill>
              <a:srgbClr val="139349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TW" altLang="en-US" sz="2400" dirty="0">
                <a:solidFill>
                  <a:prstClr val="white"/>
                </a:solidFill>
                <a:latin typeface="Calibri" panose="020F0502020204030204"/>
                <a:ea typeface="PMingLiU" panose="02020500000000000000" pitchFamily="18" charset="-120"/>
              </a:endParaRPr>
            </a:p>
          </p:txBody>
        </p:sp>
        <p:pic>
          <p:nvPicPr>
            <p:cNvPr id="38" name="圖片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680" b="35440"/>
            <a:stretch>
              <a:fillRect/>
            </a:stretch>
          </p:blipFill>
          <p:spPr>
            <a:xfrm>
              <a:off x="406403" y="3379937"/>
              <a:ext cx="6362231" cy="1312147"/>
            </a:xfrm>
            <a:prstGeom prst="rect">
              <a:avLst/>
            </a:prstGeom>
          </p:spPr>
        </p:pic>
        <p:sp>
          <p:nvSpPr>
            <p:cNvPr id="39" name="TextBox 9"/>
            <p:cNvSpPr txBox="1">
              <a:spLocks noChangeArrowheads="1"/>
            </p:cNvSpPr>
            <p:nvPr/>
          </p:nvSpPr>
          <p:spPr bwMode="auto">
            <a:xfrm>
              <a:off x="304800" y="3049725"/>
              <a:ext cx="4668520" cy="348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¢"/>
                <a:defRPr kumimoji="1" sz="3000">
                  <a:solidFill>
                    <a:schemeClr val="tx2"/>
                  </a:solidFill>
                  <a:latin typeface="Century Gothic" panose="020B0502020202020204" pitchFamily="34" charset="0"/>
                  <a:ea typeface="Microsoft JhengHei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800">
                  <a:solidFill>
                    <a:schemeClr val="tx2"/>
                  </a:solidFill>
                  <a:latin typeface="Century Gothic" panose="020B0502020202020204" pitchFamily="34" charset="0"/>
                  <a:ea typeface="Microsoft JhengHei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2"/>
                  </a:solidFill>
                  <a:latin typeface="Century Gothic" panose="020B0502020202020204" pitchFamily="34" charset="0"/>
                  <a:ea typeface="Microsoft JhengHei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kumimoji="1" sz="2000">
                  <a:solidFill>
                    <a:schemeClr val="tx2"/>
                  </a:solidFill>
                  <a:latin typeface="Century Gothic" panose="020B0502020202020204" pitchFamily="34" charset="0"/>
                  <a:ea typeface="Microsoft JhengHei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2"/>
                  </a:solidFill>
                  <a:latin typeface="Century Gothic" panose="020B0502020202020204" pitchFamily="34" charset="0"/>
                  <a:ea typeface="Microsoft JhengHei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Century Gothic" panose="020B0502020202020204" pitchFamily="34" charset="0"/>
                  <a:ea typeface="Microsoft JhengHei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Century Gothic" panose="020B0502020202020204" pitchFamily="34" charset="0"/>
                  <a:ea typeface="Microsoft JhengHei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Century Gothic" panose="020B0502020202020204" pitchFamily="34" charset="0"/>
                  <a:ea typeface="Microsoft JhengHei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Century Gothic" panose="020B0502020202020204" pitchFamily="34" charset="0"/>
                  <a:ea typeface="Microsoft JhengHei" panose="020B0604030504040204" pitchFamily="34" charset="-12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zh-CN" altLang="en-US" sz="1600" b="1" dirty="0">
                  <a:solidFill>
                    <a:srgbClr val="4F81BD">
                      <a:lumMod val="75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+mn-ea"/>
                </a:rPr>
                <a:t>第二代 </a:t>
              </a:r>
              <a:r>
                <a:rPr lang="en-US" altLang="zh-CN" sz="1600" b="1" dirty="0">
                  <a:solidFill>
                    <a:srgbClr val="4F81BD">
                      <a:lumMod val="75000"/>
                    </a:srgbClr>
                  </a:solidFill>
                  <a:latin typeface="Calibri" panose="020F0502020204030204"/>
                  <a:ea typeface="宋体" panose="02010600030101010101" pitchFamily="2" charset="-122"/>
                  <a:cs typeface="Calibri" panose="020F0502020204030204"/>
                </a:rPr>
                <a:t>– </a:t>
              </a:r>
              <a:r>
                <a:rPr lang="zh-CN" altLang="en-US" sz="1600" b="1" dirty="0">
                  <a:solidFill>
                    <a:srgbClr val="4F81BD">
                      <a:lumMod val="75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+mn-ea"/>
                </a:rPr>
                <a:t>传统干扰素</a:t>
              </a:r>
              <a:r>
                <a:rPr lang="en-US" altLang="en-US" sz="1600" b="1" dirty="0">
                  <a:solidFill>
                    <a:srgbClr val="4F81BD">
                      <a:lumMod val="75000"/>
                    </a:srgbClr>
                  </a:solidFill>
                </a:rPr>
                <a:t> </a:t>
              </a:r>
              <a:r>
                <a:rPr lang="en-US" altLang="zh-TW" sz="1600" b="1" dirty="0">
                  <a:solidFill>
                    <a:srgbClr val="4F81BD">
                      <a:lumMod val="75000"/>
                    </a:srgbClr>
                  </a:solidFill>
                  <a:latin typeface="PMingLiU" panose="02020500000000000000" pitchFamily="18" charset="-120"/>
                  <a:ea typeface="PMingLiU" panose="02020500000000000000" pitchFamily="18" charset="-120"/>
                  <a:cs typeface="+mn-ea"/>
                </a:rPr>
                <a:t>(</a:t>
              </a:r>
              <a:r>
                <a:rPr lang="en-US" altLang="zh-TW" sz="1600" b="1" dirty="0">
                  <a:solidFill>
                    <a:srgbClr val="4F81BD">
                      <a:lumMod val="75000"/>
                    </a:srgbClr>
                  </a:solidFill>
                  <a:latin typeface="Calibri" panose="020F0502020204030204"/>
                  <a:ea typeface="PMingLiU" panose="02020500000000000000" pitchFamily="18" charset="-120"/>
                  <a:cs typeface="Calibri" panose="020F0502020204030204"/>
                </a:rPr>
                <a:t>PEG interferon </a:t>
              </a:r>
              <a:r>
                <a:rPr lang="el-GR" altLang="zh-TW" sz="1600" b="1" dirty="0">
                  <a:solidFill>
                    <a:srgbClr val="4F81BD">
                      <a:lumMod val="75000"/>
                    </a:srgbClr>
                  </a:solidFill>
                  <a:latin typeface="Calibri" panose="020F0502020204030204"/>
                  <a:ea typeface="PMingLiU" panose="02020500000000000000" pitchFamily="18" charset="-120"/>
                  <a:cs typeface="Calibri" panose="020F0502020204030204"/>
                </a:rPr>
                <a:t>α</a:t>
              </a:r>
              <a:r>
                <a:rPr lang="en-US" altLang="zh-TW" sz="1600" b="1" dirty="0" err="1">
                  <a:solidFill>
                    <a:srgbClr val="4F81BD">
                      <a:lumMod val="75000"/>
                    </a:srgbClr>
                  </a:solidFill>
                  <a:latin typeface="Calibri" panose="020F0502020204030204"/>
                  <a:ea typeface="PMingLiU" panose="02020500000000000000" pitchFamily="18" charset="-120"/>
                  <a:cs typeface="Calibri" panose="020F0502020204030204"/>
                </a:rPr>
                <a:t>lf</a:t>
              </a:r>
              <a:r>
                <a:rPr lang="el-GR" altLang="zh-TW" sz="1600" b="1" dirty="0">
                  <a:solidFill>
                    <a:srgbClr val="4F81BD">
                      <a:lumMod val="75000"/>
                    </a:srgbClr>
                  </a:solidFill>
                  <a:latin typeface="Calibri" panose="020F0502020204030204"/>
                  <a:ea typeface="PMingLiU" panose="02020500000000000000" pitchFamily="18" charset="-120"/>
                  <a:cs typeface="Calibri" panose="020F0502020204030204"/>
                </a:rPr>
                <a:t>α</a:t>
              </a:r>
              <a:r>
                <a:rPr lang="en-US" altLang="zh-TW" sz="1600" b="1" dirty="0">
                  <a:solidFill>
                    <a:srgbClr val="4F81BD">
                      <a:lumMod val="75000"/>
                    </a:srgbClr>
                  </a:solidFill>
                  <a:latin typeface="Calibri" panose="020F0502020204030204"/>
                  <a:ea typeface="PMingLiU" panose="02020500000000000000" pitchFamily="18" charset="-120"/>
                  <a:cs typeface="Calibri" panose="020F0502020204030204"/>
                </a:rPr>
                <a:t>-2</a:t>
              </a:r>
              <a:r>
                <a:rPr lang="el-GR" altLang="zh-TW" sz="1600" b="1" dirty="0">
                  <a:solidFill>
                    <a:srgbClr val="4F81BD">
                      <a:lumMod val="75000"/>
                    </a:srgbClr>
                  </a:solidFill>
                  <a:latin typeface="Calibri" panose="020F0502020204030204"/>
                  <a:ea typeface="PMingLiU" panose="02020500000000000000" pitchFamily="18" charset="-120"/>
                  <a:cs typeface="Calibri" panose="020F0502020204030204"/>
                </a:rPr>
                <a:t>α</a:t>
              </a:r>
              <a:r>
                <a:rPr lang="en-US" altLang="zh-TW" sz="1600" dirty="0">
                  <a:solidFill>
                    <a:srgbClr val="4F81BD">
                      <a:lumMod val="75000"/>
                    </a:srgbClr>
                  </a:solidFill>
                  <a:latin typeface="PMingLiU" panose="02020500000000000000" pitchFamily="18" charset="-120"/>
                  <a:ea typeface="PMingLiU" panose="02020500000000000000" pitchFamily="18" charset="-120"/>
                  <a:cs typeface="+mn-ea"/>
                </a:rPr>
                <a:t>)</a:t>
              </a:r>
            </a:p>
          </p:txBody>
        </p:sp>
        <p:sp>
          <p:nvSpPr>
            <p:cNvPr id="40" name="TextBox 8"/>
            <p:cNvSpPr txBox="1">
              <a:spLocks noChangeArrowheads="1"/>
            </p:cNvSpPr>
            <p:nvPr/>
          </p:nvSpPr>
          <p:spPr bwMode="auto">
            <a:xfrm>
              <a:off x="325479" y="4664138"/>
              <a:ext cx="5181600" cy="348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¢"/>
                <a:defRPr kumimoji="1" sz="3000">
                  <a:solidFill>
                    <a:schemeClr val="tx2"/>
                  </a:solidFill>
                  <a:latin typeface="Century Gothic" panose="020B0502020202020204" pitchFamily="34" charset="0"/>
                  <a:ea typeface="Microsoft JhengHei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800">
                  <a:solidFill>
                    <a:schemeClr val="tx2"/>
                  </a:solidFill>
                  <a:latin typeface="Century Gothic" panose="020B0502020202020204" pitchFamily="34" charset="0"/>
                  <a:ea typeface="Microsoft JhengHei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2"/>
                  </a:solidFill>
                  <a:latin typeface="Century Gothic" panose="020B0502020202020204" pitchFamily="34" charset="0"/>
                  <a:ea typeface="Microsoft JhengHei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kumimoji="1" sz="2000">
                  <a:solidFill>
                    <a:schemeClr val="tx2"/>
                  </a:solidFill>
                  <a:latin typeface="Century Gothic" panose="020B0502020202020204" pitchFamily="34" charset="0"/>
                  <a:ea typeface="Microsoft JhengHei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2"/>
                  </a:solidFill>
                  <a:latin typeface="Century Gothic" panose="020B0502020202020204" pitchFamily="34" charset="0"/>
                  <a:ea typeface="Microsoft JhengHei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Century Gothic" panose="020B0502020202020204" pitchFamily="34" charset="0"/>
                  <a:ea typeface="Microsoft JhengHei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Century Gothic" panose="020B0502020202020204" pitchFamily="34" charset="0"/>
                  <a:ea typeface="Microsoft JhengHei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Century Gothic" panose="020B0502020202020204" pitchFamily="34" charset="0"/>
                  <a:ea typeface="Microsoft JhengHei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Century Gothic" panose="020B0502020202020204" pitchFamily="34" charset="0"/>
                  <a:ea typeface="Microsoft JhengHei" panose="020B0604030504040204" pitchFamily="34" charset="-12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zh-CN" altLang="en-US" sz="1600" b="1" dirty="0">
                  <a:solidFill>
                    <a:srgbClr val="4F81BD">
                      <a:lumMod val="75000"/>
                    </a:srgbClr>
                  </a:solidFill>
                  <a:latin typeface="Calibri" panose="020F0502020204030204"/>
                  <a:ea typeface="宋体" panose="02010600030101010101" pitchFamily="2" charset="-122"/>
                  <a:cs typeface="Calibri" panose="020F0502020204030204"/>
                </a:rPr>
                <a:t>第二代 </a:t>
              </a:r>
              <a:r>
                <a:rPr lang="en-US" altLang="zh-CN" sz="1600" b="1" dirty="0">
                  <a:solidFill>
                    <a:srgbClr val="4F81BD">
                      <a:lumMod val="75000"/>
                    </a:srgbClr>
                  </a:solidFill>
                  <a:latin typeface="Calibri" panose="020F0502020204030204"/>
                  <a:ea typeface="宋体" panose="02010600030101010101" pitchFamily="2" charset="-122"/>
                  <a:cs typeface="Calibri" panose="020F0502020204030204"/>
                </a:rPr>
                <a:t>-</a:t>
              </a:r>
              <a:r>
                <a:rPr lang="zh-CN" altLang="en-US" sz="1600" b="1" dirty="0">
                  <a:solidFill>
                    <a:srgbClr val="4F81BD">
                      <a:lumMod val="75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+mn-ea"/>
                </a:rPr>
                <a:t>传统干扰素</a:t>
              </a:r>
              <a:r>
                <a:rPr lang="zh-TW" altLang="en-US" sz="1600" b="1" dirty="0">
                  <a:solidFill>
                    <a:srgbClr val="4F81BD">
                      <a:lumMod val="75000"/>
                    </a:srgbClr>
                  </a:solidFill>
                  <a:latin typeface="Calibri" panose="020F0502020204030204"/>
                  <a:ea typeface="PMingLiU" panose="02020500000000000000" pitchFamily="18" charset="-120"/>
                  <a:cs typeface="Calibri" panose="020F0502020204030204"/>
                </a:rPr>
                <a:t> </a:t>
              </a:r>
              <a:r>
                <a:rPr lang="en-US" altLang="zh-TW" sz="1600" b="1" dirty="0">
                  <a:solidFill>
                    <a:srgbClr val="4F81BD">
                      <a:lumMod val="75000"/>
                    </a:srgbClr>
                  </a:solidFill>
                  <a:latin typeface="Calibri" panose="020F0502020204030204"/>
                  <a:ea typeface="PMingLiU" panose="02020500000000000000" pitchFamily="18" charset="-120"/>
                  <a:cs typeface="Calibri" panose="020F0502020204030204"/>
                </a:rPr>
                <a:t>(PEG interferon</a:t>
              </a:r>
              <a:r>
                <a:rPr lang="zh-TW" altLang="en-US" sz="1600" b="1" dirty="0">
                  <a:solidFill>
                    <a:srgbClr val="4F81BD">
                      <a:lumMod val="75000"/>
                    </a:srgbClr>
                  </a:solidFill>
                  <a:latin typeface="Calibri" panose="020F0502020204030204"/>
                  <a:ea typeface="PMingLiU" panose="02020500000000000000" pitchFamily="18" charset="-120"/>
                  <a:cs typeface="Calibri" panose="020F0502020204030204"/>
                </a:rPr>
                <a:t> </a:t>
              </a:r>
              <a:r>
                <a:rPr lang="el-GR" altLang="zh-TW" sz="1600" b="1" dirty="0">
                  <a:solidFill>
                    <a:srgbClr val="4F81BD">
                      <a:lumMod val="75000"/>
                    </a:srgbClr>
                  </a:solidFill>
                  <a:latin typeface="Calibri" panose="020F0502020204030204"/>
                  <a:ea typeface="PMingLiU" panose="02020500000000000000" pitchFamily="18" charset="-120"/>
                  <a:cs typeface="Calibri" panose="020F0502020204030204"/>
                </a:rPr>
                <a:t>α</a:t>
              </a:r>
              <a:r>
                <a:rPr lang="en-US" altLang="zh-TW" sz="1600" b="1" dirty="0" err="1">
                  <a:solidFill>
                    <a:srgbClr val="4F81BD">
                      <a:lumMod val="75000"/>
                    </a:srgbClr>
                  </a:solidFill>
                  <a:latin typeface="Calibri" panose="020F0502020204030204"/>
                  <a:ea typeface="PMingLiU" panose="02020500000000000000" pitchFamily="18" charset="-120"/>
                  <a:cs typeface="Calibri" panose="020F0502020204030204"/>
                </a:rPr>
                <a:t>lf</a:t>
              </a:r>
              <a:r>
                <a:rPr lang="el-GR" altLang="zh-TW" sz="1600" b="1" dirty="0">
                  <a:solidFill>
                    <a:srgbClr val="4F81BD">
                      <a:lumMod val="75000"/>
                    </a:srgbClr>
                  </a:solidFill>
                  <a:latin typeface="Calibri" panose="020F0502020204030204"/>
                  <a:ea typeface="PMingLiU" panose="02020500000000000000" pitchFamily="18" charset="-120"/>
                  <a:cs typeface="Calibri" panose="020F0502020204030204"/>
                </a:rPr>
                <a:t>α</a:t>
              </a:r>
              <a:r>
                <a:rPr lang="en-US" altLang="zh-TW" sz="1600" b="1" dirty="0">
                  <a:solidFill>
                    <a:srgbClr val="4F81BD">
                      <a:lumMod val="75000"/>
                    </a:srgbClr>
                  </a:solidFill>
                  <a:latin typeface="Calibri" panose="020F0502020204030204"/>
                  <a:ea typeface="PMingLiU" panose="02020500000000000000" pitchFamily="18" charset="-120"/>
                  <a:cs typeface="Calibri" panose="020F0502020204030204"/>
                </a:rPr>
                <a:t>-2b)</a:t>
              </a:r>
            </a:p>
          </p:txBody>
        </p:sp>
        <p:pic>
          <p:nvPicPr>
            <p:cNvPr id="47" name="圖片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090"/>
            <a:stretch>
              <a:fillRect/>
            </a:stretch>
          </p:blipFill>
          <p:spPr>
            <a:xfrm>
              <a:off x="406403" y="5005153"/>
              <a:ext cx="6362231" cy="1228411"/>
            </a:xfrm>
            <a:prstGeom prst="rect">
              <a:avLst/>
            </a:prstGeom>
          </p:spPr>
        </p:pic>
        <p:sp>
          <p:nvSpPr>
            <p:cNvPr id="48" name="矩形 47"/>
            <p:cNvSpPr/>
            <p:nvPr/>
          </p:nvSpPr>
          <p:spPr>
            <a:xfrm>
              <a:off x="5181600" y="5188032"/>
              <a:ext cx="1320800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文字方塊 24"/>
            <p:cNvSpPr txBox="1"/>
            <p:nvPr/>
          </p:nvSpPr>
          <p:spPr>
            <a:xfrm>
              <a:off x="5384800" y="5264233"/>
              <a:ext cx="1524000" cy="543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465" b="1" dirty="0">
                  <a:solidFill>
                    <a:srgbClr val="FF6600"/>
                  </a:solidFill>
                  <a:latin typeface="Calibri" panose="020F0502020204030204"/>
                </a:rPr>
                <a:t>PEG-Intron</a:t>
              </a:r>
            </a:p>
            <a:p>
              <a:pPr>
                <a:defRPr/>
              </a:pPr>
              <a:r>
                <a:rPr lang="en-US" sz="1465" b="1" dirty="0">
                  <a:solidFill>
                    <a:srgbClr val="FF6600"/>
                  </a:solidFill>
                  <a:latin typeface="Calibri" panose="020F0502020204030204"/>
                </a:rPr>
                <a:t>(&gt;14 isomers)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4724405" y="4987237"/>
              <a:ext cx="202447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TW" altLang="en-US" sz="1400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最大</a:t>
              </a:r>
              <a:r>
                <a:rPr lang="zh-CN" altLang="zh-TW" sz="1400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容许剂量</a:t>
              </a:r>
              <a:r>
                <a:rPr lang="en-US" altLang="zh-TW" sz="1400" dirty="0">
                  <a:solidFill>
                    <a:srgbClr val="C00000"/>
                  </a:solidFill>
                  <a:latin typeface="Calibri" panose="020F0502020204030204"/>
                  <a:ea typeface="PMingLiU" panose="02020500000000000000" pitchFamily="18" charset="-120"/>
                </a:rPr>
                <a:t> </a:t>
              </a:r>
              <a:r>
                <a:rPr lang="en-US" altLang="zh-TW" sz="1600" dirty="0">
                  <a:solidFill>
                    <a:srgbClr val="C00000"/>
                  </a:solidFill>
                  <a:latin typeface="Calibri" panose="020F0502020204030204"/>
                  <a:ea typeface="PMingLiU" panose="02020500000000000000" pitchFamily="18" charset="-120"/>
                </a:rPr>
                <a:t>= 90</a:t>
              </a:r>
              <a:r>
                <a:rPr lang="en-US" altLang="zh-TW" sz="1600" dirty="0">
                  <a:solidFill>
                    <a:srgbClr val="C00000"/>
                  </a:solidFill>
                  <a:latin typeface="Symbol" panose="05050102010706020507" pitchFamily="18" charset="2"/>
                  <a:ea typeface="PMingLiU" panose="02020500000000000000" pitchFamily="18" charset="-120"/>
                </a:rPr>
                <a:t>m</a:t>
              </a:r>
              <a:r>
                <a:rPr lang="en-US" altLang="zh-TW" sz="1600" dirty="0">
                  <a:solidFill>
                    <a:srgbClr val="C00000"/>
                  </a:solidFill>
                  <a:latin typeface="Calibri" panose="020F0502020204030204"/>
                  <a:ea typeface="PMingLiU" panose="02020500000000000000" pitchFamily="18" charset="-120"/>
                </a:rPr>
                <a:t>g</a:t>
              </a:r>
              <a:endParaRPr lang="zh-TW" altLang="en-US" sz="1600" dirty="0">
                <a:solidFill>
                  <a:srgbClr val="C00000"/>
                </a:solidFill>
                <a:latin typeface="Calibri" panose="020F0502020204030204"/>
                <a:ea typeface="PMingLiU" panose="02020500000000000000" pitchFamily="18" charset="-120"/>
              </a:endParaRPr>
            </a:p>
          </p:txBody>
        </p:sp>
        <p:pic>
          <p:nvPicPr>
            <p:cNvPr id="51" name="圖片 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90" t="34844" r="2184" b="39144"/>
            <a:stretch>
              <a:fillRect/>
            </a:stretch>
          </p:blipFill>
          <p:spPr>
            <a:xfrm>
              <a:off x="1016000" y="3446998"/>
              <a:ext cx="5486400" cy="1105319"/>
            </a:xfrm>
            <a:prstGeom prst="rect">
              <a:avLst/>
            </a:prstGeom>
          </p:spPr>
        </p:pic>
        <p:pic>
          <p:nvPicPr>
            <p:cNvPr id="52" name="圖片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99" t="35317" r="80690" b="38671"/>
            <a:stretch>
              <a:fillRect/>
            </a:stretch>
          </p:blipFill>
          <p:spPr>
            <a:xfrm>
              <a:off x="609605" y="3426766"/>
              <a:ext cx="439895" cy="1105319"/>
            </a:xfrm>
            <a:prstGeom prst="rect">
              <a:avLst/>
            </a:prstGeom>
          </p:spPr>
        </p:pic>
        <p:pic>
          <p:nvPicPr>
            <p:cNvPr id="53" name="圖片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7" t="36281" r="91666" b="38652"/>
            <a:stretch>
              <a:fillRect/>
            </a:stretch>
          </p:blipFill>
          <p:spPr>
            <a:xfrm>
              <a:off x="508005" y="3515403"/>
              <a:ext cx="187569" cy="1065125"/>
            </a:xfrm>
            <a:prstGeom prst="rect">
              <a:avLst/>
            </a:prstGeom>
          </p:spPr>
        </p:pic>
        <p:sp>
          <p:nvSpPr>
            <p:cNvPr id="54" name="矩形 53"/>
            <p:cNvSpPr/>
            <p:nvPr/>
          </p:nvSpPr>
          <p:spPr>
            <a:xfrm>
              <a:off x="4724401" y="3370797"/>
              <a:ext cx="208280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TW" altLang="en-US" sz="1400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最大</a:t>
              </a:r>
              <a:r>
                <a:rPr lang="zh-CN" altLang="zh-TW" sz="1400" dirty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容许剂量</a:t>
              </a:r>
              <a:r>
                <a:rPr lang="en-US" altLang="zh-TW" sz="1400" dirty="0">
                  <a:solidFill>
                    <a:srgbClr val="C00000"/>
                  </a:solidFill>
                  <a:latin typeface="Calibri" panose="020F0502020204030204"/>
                  <a:ea typeface="PMingLiU" panose="02020500000000000000" pitchFamily="18" charset="-120"/>
                </a:rPr>
                <a:t> </a:t>
              </a:r>
              <a:r>
                <a:rPr lang="en-US" altLang="zh-TW" sz="1600" dirty="0">
                  <a:solidFill>
                    <a:srgbClr val="C00000"/>
                  </a:solidFill>
                  <a:latin typeface="Calibri" panose="020F0502020204030204"/>
                  <a:ea typeface="PMingLiU" panose="02020500000000000000" pitchFamily="18" charset="-120"/>
                </a:rPr>
                <a:t>= </a:t>
              </a:r>
              <a:r>
                <a:rPr lang="en-US" altLang="zh-TW" sz="1400" dirty="0">
                  <a:solidFill>
                    <a:srgbClr val="C00000"/>
                  </a:solidFill>
                  <a:latin typeface="Calibri" panose="020F0502020204030204"/>
                  <a:ea typeface="PMingLiU" panose="02020500000000000000" pitchFamily="18" charset="-120"/>
                </a:rPr>
                <a:t>180</a:t>
              </a:r>
              <a:r>
                <a:rPr lang="en-US" altLang="zh-TW" sz="1400" dirty="0">
                  <a:solidFill>
                    <a:srgbClr val="C00000"/>
                  </a:solidFill>
                  <a:latin typeface="Symbol" panose="05050102010706020507" pitchFamily="18" charset="2"/>
                  <a:ea typeface="PMingLiU" panose="02020500000000000000" pitchFamily="18" charset="-120"/>
                </a:rPr>
                <a:t>m</a:t>
              </a:r>
              <a:r>
                <a:rPr lang="en-US" altLang="zh-TW" sz="1400" dirty="0">
                  <a:solidFill>
                    <a:srgbClr val="C00000"/>
                  </a:solidFill>
                  <a:latin typeface="Calibri" panose="020F0502020204030204"/>
                  <a:ea typeface="PMingLiU" panose="02020500000000000000" pitchFamily="18" charset="-120"/>
                </a:rPr>
                <a:t>g</a:t>
              </a:r>
              <a:endParaRPr lang="zh-TW" altLang="en-US" sz="1400" dirty="0">
                <a:solidFill>
                  <a:srgbClr val="C00000"/>
                </a:solidFill>
                <a:latin typeface="Calibri" panose="020F0502020204030204"/>
                <a:ea typeface="PMingLiU" panose="02020500000000000000" pitchFamily="18" charset="-120"/>
              </a:endParaRPr>
            </a:p>
          </p:txBody>
        </p:sp>
        <p:sp>
          <p:nvSpPr>
            <p:cNvPr id="55" name="Rectangle 9"/>
            <p:cNvSpPr/>
            <p:nvPr/>
          </p:nvSpPr>
          <p:spPr>
            <a:xfrm>
              <a:off x="7690661" y="1413480"/>
              <a:ext cx="3660575" cy="1174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zh-TW" altLang="en-US" sz="2135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已被</a:t>
              </a:r>
              <a:r>
                <a:rPr lang="zh-CN" altLang="en-US" sz="2135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临床验证的优势</a:t>
              </a:r>
              <a:endParaRPr lang="en-US" sz="213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5356759" y="1336471"/>
              <a:ext cx="1411676" cy="294852"/>
            </a:xfrm>
            <a:prstGeom prst="rect">
              <a:avLst/>
            </a:prstGeom>
            <a:solidFill>
              <a:srgbClr val="1393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zh-CN" altLang="en-US" sz="1600" dirty="0">
                  <a:solidFill>
                    <a:prstClr val="white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+mn-ea"/>
                </a:rPr>
                <a:t>可维持</a:t>
              </a:r>
              <a:r>
                <a:rPr lang="en-US" altLang="zh-CN" sz="1600" dirty="0">
                  <a:solidFill>
                    <a:prstClr val="white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+mn-ea"/>
                </a:rPr>
                <a:t>2-4</a:t>
              </a:r>
              <a:r>
                <a:rPr lang="zh-CN" altLang="en-US" sz="1600" dirty="0">
                  <a:solidFill>
                    <a:prstClr val="white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+mn-ea"/>
                </a:rPr>
                <a:t>周</a:t>
              </a:r>
              <a:endParaRPr lang="zh-TW" altLang="en-US" sz="1600" dirty="0">
                <a:solidFill>
                  <a:prstClr val="white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+mn-ea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5356759" y="3080203"/>
              <a:ext cx="1411676" cy="294852"/>
            </a:xfrm>
            <a:prstGeom prst="rect">
              <a:avLst/>
            </a:prstGeom>
            <a:solidFill>
              <a:srgbClr val="1393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zh-CN" altLang="en-US" sz="1600" dirty="0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仅维持</a:t>
              </a:r>
              <a:r>
                <a:rPr lang="en-US" altLang="zh-CN" sz="1600" dirty="0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1600" dirty="0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周</a:t>
              </a:r>
              <a:endParaRPr lang="zh-TW" altLang="en-US" sz="1600" dirty="0">
                <a:solidFill>
                  <a:prstClr val="white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58" name="Subtitle 2"/>
            <p:cNvSpPr txBox="1"/>
            <p:nvPr/>
          </p:nvSpPr>
          <p:spPr>
            <a:xfrm>
              <a:off x="508005" y="855045"/>
              <a:ext cx="7551420" cy="39116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spcBef>
                  <a:spcPts val="755"/>
                </a:spcBef>
                <a:defRPr/>
              </a:pPr>
              <a:r>
                <a:rPr lang="zh-CN" altLang="en-US" sz="1400" i="1" dirty="0">
                  <a:solidFill>
                    <a:srgbClr val="2038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rPr>
                <a:t>       </a:t>
              </a:r>
              <a:r>
                <a:rPr lang="zh-CN" altLang="en-US" sz="1600" i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rPr>
                <a:t>和传统干扰素的区别 </a:t>
              </a:r>
              <a:r>
                <a:rPr lang="en-US" altLang="zh-CN" sz="1600" i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rPr>
                <a:t>---</a:t>
              </a:r>
              <a:r>
                <a:rPr lang="zh-CN" altLang="en-US" sz="1600" b="1" i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rPr>
                <a:t>更长效、最大允许剂量高、副作用小</a:t>
              </a:r>
              <a:r>
                <a:rPr lang="zh-CN" altLang="en-US" sz="1600" b="1" i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+mn-ea"/>
                </a:rPr>
                <a:t> </a:t>
              </a:r>
              <a:r>
                <a:rPr lang="en-US" altLang="zh-CN" sz="1600" b="1" i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+mn-ea"/>
                </a:rPr>
                <a:t> </a:t>
              </a:r>
              <a:endParaRPr lang="zh-TW" altLang="en-US" sz="1600" b="1" i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endParaRPr>
            </a:p>
            <a:p>
              <a:pPr defTabSz="685800">
                <a:spcBef>
                  <a:spcPts val="755"/>
                </a:spcBef>
                <a:defRPr/>
              </a:pPr>
              <a:endParaRPr lang="zh-TW" altLang="en-US" sz="2135" i="1" dirty="0">
                <a:solidFill>
                  <a:srgbClr val="20386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5337199" y="4734350"/>
              <a:ext cx="1411676" cy="294852"/>
            </a:xfrm>
            <a:prstGeom prst="rect">
              <a:avLst/>
            </a:prstGeom>
            <a:solidFill>
              <a:srgbClr val="1393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zh-CN" altLang="en-US" sz="1600" dirty="0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仅维持</a:t>
              </a:r>
              <a:r>
                <a:rPr lang="en-US" altLang="zh-CN" sz="1600" dirty="0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1600" dirty="0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周</a:t>
              </a:r>
              <a:endParaRPr lang="zh-TW" altLang="en-US" sz="1600" dirty="0">
                <a:solidFill>
                  <a:prstClr val="white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356995" y="1651002"/>
              <a:ext cx="159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FF0000"/>
                  </a:solidFill>
                </a:rPr>
                <a:t>仅有</a:t>
              </a:r>
              <a:r>
                <a:rPr lang="en-US" altLang="zh-CN" sz="1600" dirty="0">
                  <a:solidFill>
                    <a:srgbClr val="FF0000"/>
                  </a:solidFill>
                </a:rPr>
                <a:t>1</a:t>
              </a:r>
              <a:r>
                <a:rPr lang="zh-CN" altLang="en-US" sz="1600" dirty="0">
                  <a:solidFill>
                    <a:srgbClr val="FF0000"/>
                  </a:solidFill>
                </a:rPr>
                <a:t>个异构体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434382" y="1340317"/>
            <a:ext cx="4144578" cy="4794799"/>
          </a:xfrm>
          <a:prstGeom prst="rect">
            <a:avLst/>
          </a:prstGeom>
          <a:noFill/>
          <a:ln w="19050">
            <a:solidFill>
              <a:srgbClr val="00662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10266877" y="206865"/>
            <a:ext cx="1722107" cy="579962"/>
            <a:chOff x="7700158" y="155149"/>
            <a:chExt cx="1291580" cy="43497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4916" y="155149"/>
              <a:ext cx="1143000" cy="219456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7700158" y="349029"/>
              <a:ext cx="1291580" cy="2410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7733" tIns="67733" rIns="67733" bIns="67733" numCol="1" spcCol="38100" rtlCol="0" anchor="ctr">
              <a:spAutoFit/>
            </a:bodyPr>
            <a:lstStyle/>
            <a:p>
              <a:pPr marL="0" marR="0" lvl="0" indent="0" algn="l" defTabSz="110045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/>
                  <a:sym typeface="Arial" panose="020B0604020202020204"/>
                </a:rPr>
                <a:t>药华医药股份有限公司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7237" y="189729"/>
            <a:ext cx="415498" cy="8849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6620">
                <a:alpha val="40000"/>
              </a:srgbClr>
            </a:outerShdw>
          </a:effectLst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1500" b="1" dirty="0">
                <a:solidFill>
                  <a:srgbClr val="00882B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创新性</a:t>
            </a:r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spcBef>
                <a:spcPts val="80"/>
              </a:spcBef>
            </a:pPr>
            <a:r>
              <a:rPr lang="en-US"/>
              <a:t>1-11</a:t>
            </a:r>
            <a:endParaRPr lang="en-US" dirty="0"/>
          </a:p>
        </p:txBody>
      </p:sp>
      <p:sp>
        <p:nvSpPr>
          <p:cNvPr id="17" name="页脚占位符 10"/>
          <p:cNvSpPr txBox="1"/>
          <p:nvPr/>
        </p:nvSpPr>
        <p:spPr>
          <a:xfrm>
            <a:off x="11474438" y="6392628"/>
            <a:ext cx="514546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00" b="1" dirty="0"/>
              <a:t>7</a:t>
            </a:r>
            <a:endParaRPr lang="zh-CN" altLang="en-US" sz="9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54921" y="379866"/>
            <a:ext cx="9860909" cy="5676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marL="0" marR="0" lvl="0" indent="0" algn="l" defTabSz="1100455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spc="-7" dirty="0">
                <a:solidFill>
                  <a:srgbClr val="0066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Arial" panose="020B0604020202020204"/>
              </a:rPr>
              <a:t>罗培干扰素具有</a:t>
            </a:r>
            <a:r>
              <a:rPr lang="zh-CN" altLang="en-US" sz="2800" b="1" spc="-7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Arial" panose="020B0604020202020204"/>
              </a:rPr>
              <a:t>良好的</a:t>
            </a:r>
            <a:r>
              <a:rPr lang="zh-CN" altLang="en-US" sz="2800" b="1" spc="-7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安全性和有利的</a:t>
            </a:r>
            <a:r>
              <a:rPr lang="zh-CN" altLang="zh-CN" sz="2800" b="1" spc="-7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获益</a:t>
            </a:r>
            <a:r>
              <a:rPr lang="en-US" altLang="zh-CN" sz="2800" b="1" spc="-7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-</a:t>
            </a:r>
            <a:r>
              <a:rPr lang="zh-CN" altLang="zh-CN" sz="2800" b="1" spc="-7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风险特征</a:t>
            </a:r>
            <a:endParaRPr lang="zh-CN" altLang="en-US" sz="2800" b="1" spc="-7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  <a:sym typeface="Arial" panose="020B0604020202020204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266877" y="206865"/>
            <a:ext cx="1722107" cy="579962"/>
            <a:chOff x="7700158" y="155149"/>
            <a:chExt cx="1291580" cy="43497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4916" y="155149"/>
              <a:ext cx="1143000" cy="219456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7700158" y="349029"/>
              <a:ext cx="1291580" cy="2410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7733" tIns="67733" rIns="67733" bIns="67733" numCol="1" spcCol="38100" rtlCol="0" anchor="ctr">
              <a:spAutoFit/>
            </a:bodyPr>
            <a:lstStyle/>
            <a:p>
              <a:pPr marL="0" marR="0" lvl="0" indent="0" algn="l" defTabSz="110045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/>
                  <a:sym typeface="Arial" panose="020B0604020202020204"/>
                </a:rPr>
                <a:t>药华医药股份有限公司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1220798" y="1285176"/>
            <a:ext cx="4373911" cy="357635"/>
          </a:xfrm>
          <a:prstGeom prst="rect">
            <a:avLst/>
          </a:prstGeom>
          <a:solidFill>
            <a:srgbClr val="00662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20798" y="1258657"/>
            <a:ext cx="4373911" cy="37959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治疗安全性良好</a:t>
            </a:r>
          </a:p>
        </p:txBody>
      </p:sp>
      <p:sp>
        <p:nvSpPr>
          <p:cNvPr id="17" name="矩形 16"/>
          <p:cNvSpPr/>
          <p:nvPr/>
        </p:nvSpPr>
        <p:spPr>
          <a:xfrm>
            <a:off x="6527776" y="1323697"/>
            <a:ext cx="4373911" cy="357635"/>
          </a:xfrm>
          <a:prstGeom prst="rect">
            <a:avLst/>
          </a:prstGeom>
          <a:solidFill>
            <a:srgbClr val="00662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510484" y="1271358"/>
            <a:ext cx="4373911" cy="37959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罗培干扰素说明书中不良反应摘要</a:t>
            </a:r>
          </a:p>
        </p:txBody>
      </p:sp>
      <p:sp>
        <p:nvSpPr>
          <p:cNvPr id="19" name="矩形: 圆角 18"/>
          <p:cNvSpPr/>
          <p:nvPr/>
        </p:nvSpPr>
        <p:spPr>
          <a:xfrm>
            <a:off x="1220798" y="1684927"/>
            <a:ext cx="4373911" cy="4235581"/>
          </a:xfrm>
          <a:prstGeom prst="roundRect">
            <a:avLst>
              <a:gd name="adj" fmla="val 4673"/>
            </a:avLst>
          </a:prstGeom>
          <a:noFill/>
          <a:ln w="12700" cap="flat">
            <a:solidFill>
              <a:schemeClr val="accent4">
                <a:lumMod val="75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293093" y="1725397"/>
            <a:ext cx="4218492" cy="336502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marR="0" lvl="0" indent="-3429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endParaRPr kumimoji="0" lang="en-US" altLang="zh-CN" sz="320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342900" marR="0" lvl="0" indent="-3429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根据罗培干扰素临床研究及上市后的安全性数据，均展示了罗培干扰素长期使用</a:t>
            </a:r>
            <a:r>
              <a:rPr kumimoji="0" lang="zh-CN" altLang="en-US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良好的安全性和</a:t>
            </a:r>
            <a:r>
              <a:rPr kumimoji="0" lang="zh-CN" altLang="en-US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有利的获益</a:t>
            </a:r>
            <a:r>
              <a:rPr kumimoji="0" lang="en-US" altLang="zh-CN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kumimoji="0" lang="zh-CN" altLang="en-US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风险特征；</a:t>
            </a:r>
            <a:endParaRPr kumimoji="0" lang="en-US" altLang="zh-CN" b="1" i="0" u="none" strike="noStrike" kern="1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marR="0" lvl="0" indent="-3429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endParaRPr kumimoji="0" lang="en-US" altLang="zh-CN" b="1" i="0" u="none" strike="noStrike" kern="1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marR="0" lvl="0" indent="-3429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endParaRPr kumimoji="0" lang="en-US" altLang="zh-CN" b="1" i="0" u="none" strike="noStrike" kern="1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342900" marR="0" lvl="0" indent="-3429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美国、欧盟，日本等</a:t>
            </a:r>
            <a:r>
              <a:rPr kumimoji="0" lang="en-US" altLang="zh-CN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40</a:t>
            </a:r>
            <a:r>
              <a:rPr kumimoji="0" lang="zh-CN" altLang="en-US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多个国家或地区上市后</a:t>
            </a:r>
            <a:r>
              <a:rPr kumimoji="0" lang="zh-CN" altLang="en-US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均未出现</a:t>
            </a:r>
            <a:r>
              <a:rPr kumimoji="0" lang="zh-CN" altLang="en-US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因不良反应导致的安全性警告、黑框警告、撤市信息等</a:t>
            </a:r>
            <a:endParaRPr kumimoji="0" lang="zh-CN" altLang="en-US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sym typeface="Arial" panose="020B0604020202020204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590390" y="2013315"/>
            <a:ext cx="4221019" cy="314958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 hangingPunct="0"/>
            <a:endParaRPr lang="en-US" altLang="zh-CN" sz="1800" b="1" kern="1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342900" indent="-342900" defTabSz="825500" hangingPunct="0">
              <a:buFont typeface="Wingdings" panose="05000000000000000000" pitchFamily="2" charset="2"/>
              <a:buChar char="u"/>
            </a:pPr>
            <a:r>
              <a:rPr lang="zh-CN" altLang="en-US" sz="1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最常被报告的不良反应（＞</a:t>
            </a:r>
            <a:r>
              <a:rPr lang="en-US" altLang="zh-CN" sz="1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10%</a:t>
            </a:r>
            <a:r>
              <a:rPr lang="zh-CN" altLang="en-US" sz="1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）有丙氨酸氨基转移酶（</a:t>
            </a:r>
            <a:r>
              <a:rPr lang="en-US" altLang="zh-CN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lang="en-US" altLang="zh-CN" sz="1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LT</a:t>
            </a:r>
            <a:r>
              <a:rPr lang="zh-CN" altLang="en-US" sz="1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）升高，</a:t>
            </a:r>
            <a:r>
              <a:rPr lang="en-US" altLang="zh-CN" sz="1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γ-</a:t>
            </a:r>
            <a:r>
              <a:rPr lang="zh-CN" altLang="en-US" sz="1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谷氨酰转移酶（</a:t>
            </a:r>
            <a:r>
              <a:rPr lang="en-US" altLang="zh-CN" sz="1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γ-GGT</a:t>
            </a:r>
            <a:r>
              <a:rPr lang="zh-CN" altLang="en-US" sz="1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）升高，天门冬氨酸氨基转移酶（</a:t>
            </a:r>
            <a:r>
              <a:rPr lang="en-US" altLang="zh-CN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lang="en-US" altLang="zh-CN" sz="1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ST</a:t>
            </a:r>
            <a:r>
              <a:rPr lang="zh-CN" altLang="en-US" sz="1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）升高，白细胞减少症，血小板减少症，关节痛，白细胞计数降低，贫血，疲劳等，</a:t>
            </a:r>
            <a:r>
              <a:rPr lang="zh-CN" altLang="en-US" sz="1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绝大多数不良反应为</a:t>
            </a:r>
            <a:r>
              <a:rPr lang="en-US" altLang="zh-CN" sz="1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1-2</a:t>
            </a:r>
            <a:r>
              <a:rPr lang="zh-CN" altLang="en-US" sz="1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级，</a:t>
            </a:r>
            <a:r>
              <a:rPr lang="zh-CN" altLang="en-US" sz="1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而且通过调整用药剂量或者对症处理，均可恢复，患者</a:t>
            </a:r>
            <a:r>
              <a:rPr lang="zh-CN" altLang="en-US" sz="1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整体耐受性好</a:t>
            </a:r>
            <a:r>
              <a:rPr lang="zh-CN" altLang="en-US" sz="1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  <a:endParaRPr lang="en-US" altLang="zh-CN" sz="1800" b="1" kern="1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sym typeface="Arial" panose="020B0604020202020204"/>
            </a:endParaRPr>
          </a:p>
        </p:txBody>
      </p:sp>
      <p:sp>
        <p:nvSpPr>
          <p:cNvPr id="25" name="矩形: 圆角 24"/>
          <p:cNvSpPr/>
          <p:nvPr/>
        </p:nvSpPr>
        <p:spPr>
          <a:xfrm>
            <a:off x="6509262" y="1714007"/>
            <a:ext cx="4392425" cy="4235581"/>
          </a:xfrm>
          <a:prstGeom prst="roundRect">
            <a:avLst>
              <a:gd name="adj" fmla="val 4673"/>
            </a:avLst>
          </a:prstGeom>
          <a:noFill/>
          <a:ln w="12700" cap="flat">
            <a:solidFill>
              <a:schemeClr val="accent1">
                <a:lumMod val="60000"/>
                <a:lumOff val="4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237" y="189729"/>
            <a:ext cx="415498" cy="8849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6620">
                <a:alpha val="40000"/>
              </a:srgbClr>
            </a:outerShdw>
          </a:effectLst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1500" b="1" dirty="0">
                <a:solidFill>
                  <a:srgbClr val="00882B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安全性</a:t>
            </a:r>
          </a:p>
        </p:txBody>
      </p:sp>
      <p:sp>
        <p:nvSpPr>
          <p:cNvPr id="27" name="页脚占位符 10"/>
          <p:cNvSpPr txBox="1"/>
          <p:nvPr/>
        </p:nvSpPr>
        <p:spPr>
          <a:xfrm>
            <a:off x="11474438" y="6392628"/>
            <a:ext cx="514546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00" b="1" dirty="0"/>
              <a:t>8</a:t>
            </a:r>
            <a:endParaRPr lang="zh-CN" altLang="en-US" sz="900" b="1"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22735" y="1290699"/>
            <a:ext cx="11607770" cy="4996446"/>
            <a:chOff x="1673988" y="1165329"/>
            <a:chExt cx="6110037" cy="2951563"/>
          </a:xfrm>
        </p:grpSpPr>
        <p:grpSp>
          <p:nvGrpSpPr>
            <p:cNvPr id="4" name="组合 3"/>
            <p:cNvGrpSpPr/>
            <p:nvPr/>
          </p:nvGrpSpPr>
          <p:grpSpPr>
            <a:xfrm>
              <a:off x="1673988" y="1165329"/>
              <a:ext cx="3043830" cy="1383830"/>
              <a:chOff x="656471" y="2000240"/>
              <a:chExt cx="4058442" cy="1845107"/>
            </a:xfrm>
          </p:grpSpPr>
          <p:grpSp>
            <p:nvGrpSpPr>
              <p:cNvPr id="36" name="Group 16"/>
              <p:cNvGrpSpPr/>
              <p:nvPr/>
            </p:nvGrpSpPr>
            <p:grpSpPr bwMode="auto">
              <a:xfrm>
                <a:off x="656471" y="2600795"/>
                <a:ext cx="3968008" cy="1244552"/>
                <a:chOff x="0" y="-4"/>
                <a:chExt cx="4375" cy="996"/>
              </a:xfrm>
            </p:grpSpPr>
            <p:sp>
              <p:nvSpPr>
                <p:cNvPr id="42" name="Rectangle 17"/>
                <p:cNvSpPr>
                  <a:spLocks noChangeArrowheads="1"/>
                </p:cNvSpPr>
                <p:nvPr/>
              </p:nvSpPr>
              <p:spPr bwMode="auto">
                <a:xfrm>
                  <a:off x="21" y="-4"/>
                  <a:ext cx="4354" cy="940"/>
                </a:xfrm>
                <a:prstGeom prst="rect">
                  <a:avLst/>
                </a:prstGeom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1350"/>
                </a:p>
              </p:txBody>
            </p:sp>
            <p:sp>
              <p:nvSpPr>
                <p:cNvPr id="43" name="Line 18"/>
                <p:cNvSpPr>
                  <a:spLocks noChangeShapeType="1"/>
                </p:cNvSpPr>
                <p:nvPr/>
              </p:nvSpPr>
              <p:spPr bwMode="auto">
                <a:xfrm>
                  <a:off x="0" y="809"/>
                  <a:ext cx="4354" cy="0"/>
                </a:xfrm>
                <a:prstGeom prst="line">
                  <a:avLst/>
                </a:prstGeom>
                <a:noFill/>
                <a:ln w="19050" cmpd="sng">
                  <a:solidFill>
                    <a:schemeClr val="bg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  <p:sp>
              <p:nvSpPr>
                <p:cNvPr id="44" name="AutoShape 19"/>
                <p:cNvSpPr>
                  <a:spLocks noChangeArrowheads="1"/>
                </p:cNvSpPr>
                <p:nvPr/>
              </p:nvSpPr>
              <p:spPr bwMode="auto">
                <a:xfrm>
                  <a:off x="0" y="811"/>
                  <a:ext cx="4354" cy="181"/>
                </a:xfrm>
                <a:custGeom>
                  <a:avLst/>
                  <a:gdLst>
                    <a:gd name="G0" fmla="+- 1072 0 0"/>
                    <a:gd name="G1" fmla="+- 21600 0 1072"/>
                    <a:gd name="G2" fmla="*/ 1072 1 2"/>
                    <a:gd name="G3" fmla="+- 21600 0 G2"/>
                    <a:gd name="G4" fmla="+/ 1072 21600 2"/>
                    <a:gd name="G5" fmla="+/ G1 0 2"/>
                    <a:gd name="G6" fmla="*/ 21600 21600 1072"/>
                    <a:gd name="G7" fmla="*/ G6 1 2"/>
                    <a:gd name="G8" fmla="+- 21600 0 G7"/>
                    <a:gd name="G9" fmla="*/ 21600 1 2"/>
                    <a:gd name="G10" fmla="+- 1072 0 G9"/>
                    <a:gd name="G11" fmla="?: G10 G8 0"/>
                    <a:gd name="G12" fmla="?: G10 G7 21600"/>
                    <a:gd name="T0" fmla="*/ 21064 w 21600"/>
                    <a:gd name="T1" fmla="*/ 10800 h 21600"/>
                    <a:gd name="T2" fmla="*/ 10800 w 21600"/>
                    <a:gd name="T3" fmla="*/ 21600 h 21600"/>
                    <a:gd name="T4" fmla="*/ 536 w 21600"/>
                    <a:gd name="T5" fmla="*/ 10800 h 21600"/>
                    <a:gd name="T6" fmla="*/ 10800 w 21600"/>
                    <a:gd name="T7" fmla="*/ 0 h 21600"/>
                    <a:gd name="T8" fmla="*/ 2336 w 21600"/>
                    <a:gd name="T9" fmla="*/ 2336 h 21600"/>
                    <a:gd name="T10" fmla="*/ 19264 w 21600"/>
                    <a:gd name="T11" fmla="*/ 19264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1072" y="21600"/>
                      </a:lnTo>
                      <a:lnTo>
                        <a:pt x="2052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1350"/>
                </a:p>
              </p:txBody>
            </p:sp>
          </p:grpSp>
          <p:grpSp>
            <p:nvGrpSpPr>
              <p:cNvPr id="37" name="Group 20"/>
              <p:cNvGrpSpPr/>
              <p:nvPr/>
            </p:nvGrpSpPr>
            <p:grpSpPr bwMode="auto">
              <a:xfrm>
                <a:off x="659180" y="2000240"/>
                <a:ext cx="3946253" cy="605553"/>
                <a:chOff x="0" y="0"/>
                <a:chExt cx="1497" cy="998"/>
              </a:xfrm>
            </p:grpSpPr>
            <p:sp>
              <p:nvSpPr>
                <p:cNvPr id="40" name="Rectangle 2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497" cy="809"/>
                </a:xfrm>
                <a:prstGeom prst="rect">
                  <a:avLst/>
                </a:prstGeom>
                <a:solidFill>
                  <a:srgbClr val="006620"/>
                </a:solidFill>
                <a:ln>
                  <a:solidFill>
                    <a:srgbClr val="00662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zh-CN" altLang="en-US" sz="1350" dirty="0"/>
                </a:p>
              </p:txBody>
            </p:sp>
            <p:sp>
              <p:nvSpPr>
                <p:cNvPr id="41" name="AutoShape 22"/>
                <p:cNvSpPr>
                  <a:spLocks noChangeArrowheads="1"/>
                </p:cNvSpPr>
                <p:nvPr/>
              </p:nvSpPr>
              <p:spPr bwMode="auto">
                <a:xfrm>
                  <a:off x="0" y="817"/>
                  <a:ext cx="1497" cy="181"/>
                </a:xfrm>
                <a:custGeom>
                  <a:avLst/>
                  <a:gdLst>
                    <a:gd name="G0" fmla="+- 1072 0 0"/>
                    <a:gd name="G1" fmla="+- 21600 0 1072"/>
                    <a:gd name="G2" fmla="*/ 1072 1 2"/>
                    <a:gd name="G3" fmla="+- 21600 0 G2"/>
                    <a:gd name="G4" fmla="+/ 1072 21600 2"/>
                    <a:gd name="G5" fmla="+/ G1 0 2"/>
                    <a:gd name="G6" fmla="*/ 21600 21600 1072"/>
                    <a:gd name="G7" fmla="*/ G6 1 2"/>
                    <a:gd name="G8" fmla="+- 21600 0 G7"/>
                    <a:gd name="G9" fmla="*/ 21600 1 2"/>
                    <a:gd name="G10" fmla="+- 1072 0 G9"/>
                    <a:gd name="G11" fmla="?: G10 G8 0"/>
                    <a:gd name="G12" fmla="?: G10 G7 21600"/>
                    <a:gd name="T0" fmla="*/ 21064 w 21600"/>
                    <a:gd name="T1" fmla="*/ 10800 h 21600"/>
                    <a:gd name="T2" fmla="*/ 10800 w 21600"/>
                    <a:gd name="T3" fmla="*/ 21600 h 21600"/>
                    <a:gd name="T4" fmla="*/ 536 w 21600"/>
                    <a:gd name="T5" fmla="*/ 10800 h 21600"/>
                    <a:gd name="T6" fmla="*/ 10800 w 21600"/>
                    <a:gd name="T7" fmla="*/ 0 h 21600"/>
                    <a:gd name="T8" fmla="*/ 2336 w 21600"/>
                    <a:gd name="T9" fmla="*/ 2336 h 21600"/>
                    <a:gd name="T10" fmla="*/ 19264 w 21600"/>
                    <a:gd name="T11" fmla="*/ 19264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1072" y="21600"/>
                      </a:lnTo>
                      <a:lnTo>
                        <a:pt x="2052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alpha val="5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1350"/>
                </a:p>
              </p:txBody>
            </p:sp>
          </p:grpSp>
          <p:sp>
            <p:nvSpPr>
              <p:cNvPr id="39" name="Rectangle 34"/>
              <p:cNvSpPr>
                <a:spLocks noChangeArrowheads="1"/>
              </p:cNvSpPr>
              <p:nvPr/>
            </p:nvSpPr>
            <p:spPr bwMode="auto">
              <a:xfrm>
                <a:off x="713405" y="2628346"/>
                <a:ext cx="4001508" cy="110164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 lIns="115196" tIns="57599" rIns="115196" bIns="57599" anchor="ctr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PV</a:t>
                </a:r>
                <a:r>
                  <a:rPr lang="zh-CN" altLang="en-US" sz="14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为罕见病，</a:t>
                </a:r>
                <a:endParaRPr lang="en-US" altLang="zh-CN" sz="1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罗培干扰素是</a:t>
                </a:r>
                <a:r>
                  <a:rPr lang="zh-CN" altLang="en-US" sz="14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国内首个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被批准治疗</a:t>
                </a:r>
                <a:r>
                  <a:rPr lang="en-US" altLang="zh-CN" sz="14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PV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的药物；</a:t>
                </a:r>
                <a:r>
                  <a:rPr lang="zh-CN" altLang="en-US" sz="14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可延缓疾病进展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，</a:t>
                </a:r>
                <a:r>
                  <a:rPr lang="zh-CN" altLang="en-US" sz="14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改变患者病程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，</a:t>
                </a:r>
                <a:r>
                  <a:rPr lang="zh-CN" altLang="en-US" sz="14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安全性高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。</a:t>
                </a:r>
                <a:endParaRPr lang="en-US" altLang="zh-CN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有利于更多</a:t>
                </a:r>
                <a:r>
                  <a:rPr lang="en-US" altLang="zh-CN" sz="14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PV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患者得到系统性规范化治疗</a:t>
                </a:r>
                <a:r>
                  <a:rPr lang="en-US" altLang="zh-CN" sz="14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, 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降低并发症带来的医保支出，使患者回归正常生活，创造社会价值</a:t>
                </a:r>
                <a:endParaRPr lang="en-US" altLang="zh-CN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  <a:p>
                <a:endParaRPr lang="zh-CN" altLang="en-US" sz="1335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4727492" y="1165330"/>
              <a:ext cx="3056533" cy="1383830"/>
              <a:chOff x="4727807" y="2000240"/>
              <a:chExt cx="4075377" cy="1845107"/>
            </a:xfrm>
          </p:grpSpPr>
          <p:grpSp>
            <p:nvGrpSpPr>
              <p:cNvPr id="28" name="Group 23"/>
              <p:cNvGrpSpPr/>
              <p:nvPr/>
            </p:nvGrpSpPr>
            <p:grpSpPr bwMode="auto">
              <a:xfrm>
                <a:off x="4753522" y="2605793"/>
                <a:ext cx="3953955" cy="1239554"/>
                <a:chOff x="-7" y="0"/>
                <a:chExt cx="4361" cy="992"/>
              </a:xfrm>
            </p:grpSpPr>
            <p:sp>
              <p:nvSpPr>
                <p:cNvPr id="33" name="Rectangle 24"/>
                <p:cNvSpPr>
                  <a:spLocks noChangeArrowheads="1"/>
                </p:cNvSpPr>
                <p:nvPr/>
              </p:nvSpPr>
              <p:spPr bwMode="auto">
                <a:xfrm>
                  <a:off x="-7" y="0"/>
                  <a:ext cx="4354" cy="809"/>
                </a:xfrm>
                <a:prstGeom prst="rect">
                  <a:avLst/>
                </a:prstGeom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1350"/>
                </a:p>
              </p:txBody>
            </p:sp>
            <p:sp>
              <p:nvSpPr>
                <p:cNvPr id="34" name="Line 25"/>
                <p:cNvSpPr>
                  <a:spLocks noChangeShapeType="1"/>
                </p:cNvSpPr>
                <p:nvPr/>
              </p:nvSpPr>
              <p:spPr bwMode="auto">
                <a:xfrm>
                  <a:off x="0" y="809"/>
                  <a:ext cx="4354" cy="0"/>
                </a:xfrm>
                <a:prstGeom prst="line">
                  <a:avLst/>
                </a:prstGeom>
                <a:noFill/>
                <a:ln w="19050" cmpd="sng">
                  <a:solidFill>
                    <a:schemeClr val="bg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  <p:sp>
              <p:nvSpPr>
                <p:cNvPr id="35" name="AutoShape 26"/>
                <p:cNvSpPr>
                  <a:spLocks noChangeArrowheads="1"/>
                </p:cNvSpPr>
                <p:nvPr/>
              </p:nvSpPr>
              <p:spPr bwMode="auto">
                <a:xfrm>
                  <a:off x="0" y="811"/>
                  <a:ext cx="4354" cy="181"/>
                </a:xfrm>
                <a:custGeom>
                  <a:avLst/>
                  <a:gdLst>
                    <a:gd name="G0" fmla="+- 1072 0 0"/>
                    <a:gd name="G1" fmla="+- 21600 0 1072"/>
                    <a:gd name="G2" fmla="*/ 1072 1 2"/>
                    <a:gd name="G3" fmla="+- 21600 0 G2"/>
                    <a:gd name="G4" fmla="+/ 1072 21600 2"/>
                    <a:gd name="G5" fmla="+/ G1 0 2"/>
                    <a:gd name="G6" fmla="*/ 21600 21600 1072"/>
                    <a:gd name="G7" fmla="*/ G6 1 2"/>
                    <a:gd name="G8" fmla="+- 21600 0 G7"/>
                    <a:gd name="G9" fmla="*/ 21600 1 2"/>
                    <a:gd name="G10" fmla="+- 1072 0 G9"/>
                    <a:gd name="G11" fmla="?: G10 G8 0"/>
                    <a:gd name="G12" fmla="?: G10 G7 21600"/>
                    <a:gd name="T0" fmla="*/ 21064 w 21600"/>
                    <a:gd name="T1" fmla="*/ 10800 h 21600"/>
                    <a:gd name="T2" fmla="*/ 10800 w 21600"/>
                    <a:gd name="T3" fmla="*/ 21600 h 21600"/>
                    <a:gd name="T4" fmla="*/ 536 w 21600"/>
                    <a:gd name="T5" fmla="*/ 10800 h 21600"/>
                    <a:gd name="T6" fmla="*/ 10800 w 21600"/>
                    <a:gd name="T7" fmla="*/ 0 h 21600"/>
                    <a:gd name="T8" fmla="*/ 2336 w 21600"/>
                    <a:gd name="T9" fmla="*/ 2336 h 21600"/>
                    <a:gd name="T10" fmla="*/ 19264 w 21600"/>
                    <a:gd name="T11" fmla="*/ 19264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1072" y="21600"/>
                      </a:lnTo>
                      <a:lnTo>
                        <a:pt x="2052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1350"/>
                </a:p>
              </p:txBody>
            </p:sp>
          </p:grpSp>
          <p:grpSp>
            <p:nvGrpSpPr>
              <p:cNvPr id="29" name="Group 27"/>
              <p:cNvGrpSpPr/>
              <p:nvPr/>
            </p:nvGrpSpPr>
            <p:grpSpPr bwMode="auto">
              <a:xfrm>
                <a:off x="4759869" y="2000240"/>
                <a:ext cx="3947608" cy="605553"/>
                <a:chOff x="0" y="0"/>
                <a:chExt cx="1497" cy="998"/>
              </a:xfrm>
            </p:grpSpPr>
            <p:sp>
              <p:nvSpPr>
                <p:cNvPr id="31" name="Rectangle 2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497" cy="809"/>
                </a:xfrm>
                <a:prstGeom prst="rect">
                  <a:avLst/>
                </a:prstGeom>
                <a:solidFill>
                  <a:srgbClr val="006620"/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1350"/>
                </a:p>
              </p:txBody>
            </p:sp>
            <p:sp>
              <p:nvSpPr>
                <p:cNvPr id="32" name="AutoShape 29"/>
                <p:cNvSpPr>
                  <a:spLocks noChangeArrowheads="1"/>
                </p:cNvSpPr>
                <p:nvPr/>
              </p:nvSpPr>
              <p:spPr bwMode="auto">
                <a:xfrm>
                  <a:off x="0" y="817"/>
                  <a:ext cx="1497" cy="181"/>
                </a:xfrm>
                <a:custGeom>
                  <a:avLst/>
                  <a:gdLst>
                    <a:gd name="G0" fmla="+- 1072 0 0"/>
                    <a:gd name="G1" fmla="+- 21600 0 1072"/>
                    <a:gd name="G2" fmla="*/ 1072 1 2"/>
                    <a:gd name="G3" fmla="+- 21600 0 G2"/>
                    <a:gd name="G4" fmla="+/ 1072 21600 2"/>
                    <a:gd name="G5" fmla="+/ G1 0 2"/>
                    <a:gd name="G6" fmla="*/ 21600 21600 1072"/>
                    <a:gd name="G7" fmla="*/ G6 1 2"/>
                    <a:gd name="G8" fmla="+- 21600 0 G7"/>
                    <a:gd name="G9" fmla="*/ 21600 1 2"/>
                    <a:gd name="G10" fmla="+- 1072 0 G9"/>
                    <a:gd name="G11" fmla="?: G10 G8 0"/>
                    <a:gd name="G12" fmla="?: G10 G7 21600"/>
                    <a:gd name="T0" fmla="*/ 21064 w 21600"/>
                    <a:gd name="T1" fmla="*/ 10800 h 21600"/>
                    <a:gd name="T2" fmla="*/ 10800 w 21600"/>
                    <a:gd name="T3" fmla="*/ 21600 h 21600"/>
                    <a:gd name="T4" fmla="*/ 536 w 21600"/>
                    <a:gd name="T5" fmla="*/ 10800 h 21600"/>
                    <a:gd name="T6" fmla="*/ 10800 w 21600"/>
                    <a:gd name="T7" fmla="*/ 0 h 21600"/>
                    <a:gd name="T8" fmla="*/ 2336 w 21600"/>
                    <a:gd name="T9" fmla="*/ 2336 h 21600"/>
                    <a:gd name="T10" fmla="*/ 19264 w 21600"/>
                    <a:gd name="T11" fmla="*/ 19264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1072" y="21600"/>
                      </a:lnTo>
                      <a:lnTo>
                        <a:pt x="2052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alpha val="5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1350"/>
                </a:p>
              </p:txBody>
            </p:sp>
          </p:grpSp>
          <p:sp>
            <p:nvSpPr>
              <p:cNvPr id="30" name="Rectangle 35"/>
              <p:cNvSpPr>
                <a:spLocks noChangeArrowheads="1"/>
              </p:cNvSpPr>
              <p:nvPr/>
            </p:nvSpPr>
            <p:spPr bwMode="auto">
              <a:xfrm>
                <a:off x="4727807" y="2878666"/>
                <a:ext cx="4075377" cy="55319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 lIns="115196" tIns="57599" rIns="115196" bIns="57599" anchor="ctr">
                <a:spAutoFit/>
              </a:bodyPr>
              <a:lstStyle/>
              <a:p>
                <a:pPr marL="381000" indent="-381000">
                  <a:buFont typeface="Arial" panose="020B0604020202020204" pitchFamily="34" charset="0"/>
                  <a:buChar char="•"/>
                </a:pPr>
                <a:endParaRPr lang="zh-CN" altLang="en-US" sz="2135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676021" y="2734077"/>
              <a:ext cx="2959690" cy="1382815"/>
              <a:chOff x="659180" y="4091903"/>
              <a:chExt cx="3946253" cy="1843753"/>
            </a:xfrm>
          </p:grpSpPr>
          <p:grpSp>
            <p:nvGrpSpPr>
              <p:cNvPr id="20" name="Group 2"/>
              <p:cNvGrpSpPr/>
              <p:nvPr/>
            </p:nvGrpSpPr>
            <p:grpSpPr bwMode="auto">
              <a:xfrm>
                <a:off x="659180" y="4696101"/>
                <a:ext cx="3946253" cy="1239555"/>
                <a:chOff x="0" y="0"/>
                <a:chExt cx="4354" cy="992"/>
              </a:xfrm>
            </p:grpSpPr>
            <p:sp>
              <p:nvSpPr>
                <p:cNvPr id="25" name="Rectangle 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354" cy="809"/>
                </a:xfrm>
                <a:prstGeom prst="rect">
                  <a:avLst/>
                </a:prstGeom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1350" dirty="0"/>
                </a:p>
              </p:txBody>
            </p:sp>
            <p:sp>
              <p:nvSpPr>
                <p:cNvPr id="26" name="Line 4"/>
                <p:cNvSpPr>
                  <a:spLocks noChangeShapeType="1"/>
                </p:cNvSpPr>
                <p:nvPr/>
              </p:nvSpPr>
              <p:spPr bwMode="auto">
                <a:xfrm>
                  <a:off x="0" y="809"/>
                  <a:ext cx="4354" cy="0"/>
                </a:xfrm>
                <a:prstGeom prst="line">
                  <a:avLst/>
                </a:prstGeom>
                <a:noFill/>
                <a:ln w="19050" cmpd="sng">
                  <a:solidFill>
                    <a:schemeClr val="bg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  <p:sp>
              <p:nvSpPr>
                <p:cNvPr id="27" name="AutoShape 5"/>
                <p:cNvSpPr>
                  <a:spLocks noChangeArrowheads="1"/>
                </p:cNvSpPr>
                <p:nvPr/>
              </p:nvSpPr>
              <p:spPr bwMode="auto">
                <a:xfrm>
                  <a:off x="0" y="811"/>
                  <a:ext cx="4354" cy="181"/>
                </a:xfrm>
                <a:custGeom>
                  <a:avLst/>
                  <a:gdLst>
                    <a:gd name="G0" fmla="+- 1072 0 0"/>
                    <a:gd name="G1" fmla="+- 21600 0 1072"/>
                    <a:gd name="G2" fmla="*/ 1072 1 2"/>
                    <a:gd name="G3" fmla="+- 21600 0 G2"/>
                    <a:gd name="G4" fmla="+/ 1072 21600 2"/>
                    <a:gd name="G5" fmla="+/ G1 0 2"/>
                    <a:gd name="G6" fmla="*/ 21600 21600 1072"/>
                    <a:gd name="G7" fmla="*/ G6 1 2"/>
                    <a:gd name="G8" fmla="+- 21600 0 G7"/>
                    <a:gd name="G9" fmla="*/ 21600 1 2"/>
                    <a:gd name="G10" fmla="+- 1072 0 G9"/>
                    <a:gd name="G11" fmla="?: G10 G8 0"/>
                    <a:gd name="G12" fmla="?: G10 G7 21600"/>
                    <a:gd name="T0" fmla="*/ 21064 w 21600"/>
                    <a:gd name="T1" fmla="*/ 10800 h 21600"/>
                    <a:gd name="T2" fmla="*/ 10800 w 21600"/>
                    <a:gd name="T3" fmla="*/ 21600 h 21600"/>
                    <a:gd name="T4" fmla="*/ 536 w 21600"/>
                    <a:gd name="T5" fmla="*/ 10800 h 21600"/>
                    <a:gd name="T6" fmla="*/ 10800 w 21600"/>
                    <a:gd name="T7" fmla="*/ 0 h 21600"/>
                    <a:gd name="T8" fmla="*/ 2336 w 21600"/>
                    <a:gd name="T9" fmla="*/ 2336 h 21600"/>
                    <a:gd name="T10" fmla="*/ 19264 w 21600"/>
                    <a:gd name="T11" fmla="*/ 19264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1072" y="21600"/>
                      </a:lnTo>
                      <a:lnTo>
                        <a:pt x="2052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1350"/>
                </a:p>
              </p:txBody>
            </p:sp>
          </p:grpSp>
          <p:grpSp>
            <p:nvGrpSpPr>
              <p:cNvPr id="21" name="Group 6"/>
              <p:cNvGrpSpPr/>
              <p:nvPr/>
            </p:nvGrpSpPr>
            <p:grpSpPr bwMode="auto">
              <a:xfrm>
                <a:off x="659180" y="4091903"/>
                <a:ext cx="3946253" cy="604198"/>
                <a:chOff x="0" y="0"/>
                <a:chExt cx="1497" cy="998"/>
              </a:xfrm>
            </p:grpSpPr>
            <p:sp>
              <p:nvSpPr>
                <p:cNvPr id="23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497" cy="809"/>
                </a:xfrm>
                <a:prstGeom prst="rect">
                  <a:avLst/>
                </a:prstGeom>
                <a:solidFill>
                  <a:srgbClr val="006620"/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1350"/>
                </a:p>
              </p:txBody>
            </p:sp>
            <p:sp>
              <p:nvSpPr>
                <p:cNvPr id="24" name="AutoShape 8"/>
                <p:cNvSpPr>
                  <a:spLocks noChangeArrowheads="1"/>
                </p:cNvSpPr>
                <p:nvPr/>
              </p:nvSpPr>
              <p:spPr bwMode="auto">
                <a:xfrm>
                  <a:off x="0" y="817"/>
                  <a:ext cx="1497" cy="181"/>
                </a:xfrm>
                <a:custGeom>
                  <a:avLst/>
                  <a:gdLst>
                    <a:gd name="G0" fmla="+- 1072 0 0"/>
                    <a:gd name="G1" fmla="+- 21600 0 1072"/>
                    <a:gd name="G2" fmla="*/ 1072 1 2"/>
                    <a:gd name="G3" fmla="+- 21600 0 G2"/>
                    <a:gd name="G4" fmla="+/ 1072 21600 2"/>
                    <a:gd name="G5" fmla="+/ G1 0 2"/>
                    <a:gd name="G6" fmla="*/ 21600 21600 1072"/>
                    <a:gd name="G7" fmla="*/ G6 1 2"/>
                    <a:gd name="G8" fmla="+- 21600 0 G7"/>
                    <a:gd name="G9" fmla="*/ 21600 1 2"/>
                    <a:gd name="G10" fmla="+- 1072 0 G9"/>
                    <a:gd name="G11" fmla="?: G10 G8 0"/>
                    <a:gd name="G12" fmla="?: G10 G7 21600"/>
                    <a:gd name="T0" fmla="*/ 21064 w 21600"/>
                    <a:gd name="T1" fmla="*/ 10800 h 21600"/>
                    <a:gd name="T2" fmla="*/ 10800 w 21600"/>
                    <a:gd name="T3" fmla="*/ 21600 h 21600"/>
                    <a:gd name="T4" fmla="*/ 536 w 21600"/>
                    <a:gd name="T5" fmla="*/ 10800 h 21600"/>
                    <a:gd name="T6" fmla="*/ 10800 w 21600"/>
                    <a:gd name="T7" fmla="*/ 0 h 21600"/>
                    <a:gd name="T8" fmla="*/ 2336 w 21600"/>
                    <a:gd name="T9" fmla="*/ 2336 h 21600"/>
                    <a:gd name="T10" fmla="*/ 19264 w 21600"/>
                    <a:gd name="T11" fmla="*/ 19264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1072" y="21600"/>
                      </a:lnTo>
                      <a:lnTo>
                        <a:pt x="2052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alpha val="5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1350"/>
                </a:p>
              </p:txBody>
            </p:sp>
          </p:grpSp>
        </p:grpSp>
        <p:grpSp>
          <p:nvGrpSpPr>
            <p:cNvPr id="10" name="组合 9"/>
            <p:cNvGrpSpPr/>
            <p:nvPr/>
          </p:nvGrpSpPr>
          <p:grpSpPr>
            <a:xfrm>
              <a:off x="4736577" y="2734077"/>
              <a:ext cx="2975666" cy="1382815"/>
              <a:chOff x="4739922" y="4091903"/>
              <a:chExt cx="3967555" cy="1843753"/>
            </a:xfrm>
          </p:grpSpPr>
          <p:grpSp>
            <p:nvGrpSpPr>
              <p:cNvPr id="11" name="Group 9"/>
              <p:cNvGrpSpPr/>
              <p:nvPr/>
            </p:nvGrpSpPr>
            <p:grpSpPr bwMode="auto">
              <a:xfrm>
                <a:off x="4739922" y="4696101"/>
                <a:ext cx="3967555" cy="1239555"/>
                <a:chOff x="-22" y="0"/>
                <a:chExt cx="4376" cy="992"/>
              </a:xfrm>
            </p:grpSpPr>
            <p:sp>
              <p:nvSpPr>
                <p:cNvPr id="17" name="Rectangle 10"/>
                <p:cNvSpPr>
                  <a:spLocks noChangeArrowheads="1"/>
                </p:cNvSpPr>
                <p:nvPr/>
              </p:nvSpPr>
              <p:spPr bwMode="auto">
                <a:xfrm>
                  <a:off x="-22" y="0"/>
                  <a:ext cx="4354" cy="809"/>
                </a:xfrm>
                <a:prstGeom prst="rect">
                  <a:avLst/>
                </a:prstGeom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1335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Line 11"/>
                <p:cNvSpPr>
                  <a:spLocks noChangeShapeType="1"/>
                </p:cNvSpPr>
                <p:nvPr/>
              </p:nvSpPr>
              <p:spPr bwMode="auto">
                <a:xfrm>
                  <a:off x="0" y="809"/>
                  <a:ext cx="4354" cy="0"/>
                </a:xfrm>
                <a:prstGeom prst="line">
                  <a:avLst/>
                </a:prstGeom>
                <a:noFill/>
                <a:ln w="19050" cmpd="sng">
                  <a:solidFill>
                    <a:schemeClr val="bg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  <p:sp>
              <p:nvSpPr>
                <p:cNvPr id="19" name="AutoShape 12"/>
                <p:cNvSpPr>
                  <a:spLocks noChangeArrowheads="1"/>
                </p:cNvSpPr>
                <p:nvPr/>
              </p:nvSpPr>
              <p:spPr bwMode="auto">
                <a:xfrm>
                  <a:off x="0" y="811"/>
                  <a:ext cx="4354" cy="181"/>
                </a:xfrm>
                <a:custGeom>
                  <a:avLst/>
                  <a:gdLst>
                    <a:gd name="G0" fmla="+- 1072 0 0"/>
                    <a:gd name="G1" fmla="+- 21600 0 1072"/>
                    <a:gd name="G2" fmla="*/ 1072 1 2"/>
                    <a:gd name="G3" fmla="+- 21600 0 G2"/>
                    <a:gd name="G4" fmla="+/ 1072 21600 2"/>
                    <a:gd name="G5" fmla="+/ G1 0 2"/>
                    <a:gd name="G6" fmla="*/ 21600 21600 1072"/>
                    <a:gd name="G7" fmla="*/ G6 1 2"/>
                    <a:gd name="G8" fmla="+- 21600 0 G7"/>
                    <a:gd name="G9" fmla="*/ 21600 1 2"/>
                    <a:gd name="G10" fmla="+- 1072 0 G9"/>
                    <a:gd name="G11" fmla="?: G10 G8 0"/>
                    <a:gd name="G12" fmla="?: G10 G7 21600"/>
                    <a:gd name="T0" fmla="*/ 21064 w 21600"/>
                    <a:gd name="T1" fmla="*/ 10800 h 21600"/>
                    <a:gd name="T2" fmla="*/ 10800 w 21600"/>
                    <a:gd name="T3" fmla="*/ 21600 h 21600"/>
                    <a:gd name="T4" fmla="*/ 536 w 21600"/>
                    <a:gd name="T5" fmla="*/ 10800 h 21600"/>
                    <a:gd name="T6" fmla="*/ 10800 w 21600"/>
                    <a:gd name="T7" fmla="*/ 0 h 21600"/>
                    <a:gd name="T8" fmla="*/ 2336 w 21600"/>
                    <a:gd name="T9" fmla="*/ 2336 h 21600"/>
                    <a:gd name="T10" fmla="*/ 19264 w 21600"/>
                    <a:gd name="T11" fmla="*/ 19264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1072" y="21600"/>
                      </a:lnTo>
                      <a:lnTo>
                        <a:pt x="2052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1350"/>
                </a:p>
              </p:txBody>
            </p:sp>
          </p:grpSp>
          <p:grpSp>
            <p:nvGrpSpPr>
              <p:cNvPr id="13" name="Group 13"/>
              <p:cNvGrpSpPr/>
              <p:nvPr/>
            </p:nvGrpSpPr>
            <p:grpSpPr bwMode="auto">
              <a:xfrm>
                <a:off x="4759869" y="4091903"/>
                <a:ext cx="3947608" cy="604198"/>
                <a:chOff x="0" y="0"/>
                <a:chExt cx="1497" cy="998"/>
              </a:xfrm>
            </p:grpSpPr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497" cy="809"/>
                </a:xfrm>
                <a:prstGeom prst="rect">
                  <a:avLst/>
                </a:prstGeom>
                <a:solidFill>
                  <a:srgbClr val="006620"/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r>
                    <a:rPr lang="en-US" altLang="zh-CN" sz="1735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                           </a:t>
                  </a:r>
                  <a:r>
                    <a:rPr lang="zh-CN" altLang="en-US" sz="2000" b="1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临床管理便利</a:t>
                  </a:r>
                </a:p>
              </p:txBody>
            </p:sp>
            <p:sp>
              <p:nvSpPr>
                <p:cNvPr id="16" name="AutoShape 15"/>
                <p:cNvSpPr>
                  <a:spLocks noChangeArrowheads="1"/>
                </p:cNvSpPr>
                <p:nvPr/>
              </p:nvSpPr>
              <p:spPr bwMode="auto">
                <a:xfrm>
                  <a:off x="0" y="817"/>
                  <a:ext cx="1497" cy="181"/>
                </a:xfrm>
                <a:custGeom>
                  <a:avLst/>
                  <a:gdLst>
                    <a:gd name="G0" fmla="+- 1072 0 0"/>
                    <a:gd name="G1" fmla="+- 21600 0 1072"/>
                    <a:gd name="G2" fmla="*/ 1072 1 2"/>
                    <a:gd name="G3" fmla="+- 21600 0 G2"/>
                    <a:gd name="G4" fmla="+/ 1072 21600 2"/>
                    <a:gd name="G5" fmla="+/ G1 0 2"/>
                    <a:gd name="G6" fmla="*/ 21600 21600 1072"/>
                    <a:gd name="G7" fmla="*/ G6 1 2"/>
                    <a:gd name="G8" fmla="+- 21600 0 G7"/>
                    <a:gd name="G9" fmla="*/ 21600 1 2"/>
                    <a:gd name="G10" fmla="+- 1072 0 G9"/>
                    <a:gd name="G11" fmla="?: G10 G8 0"/>
                    <a:gd name="G12" fmla="?: G10 G7 21600"/>
                    <a:gd name="T0" fmla="*/ 21064 w 21600"/>
                    <a:gd name="T1" fmla="*/ 10800 h 21600"/>
                    <a:gd name="T2" fmla="*/ 10800 w 21600"/>
                    <a:gd name="T3" fmla="*/ 21600 h 21600"/>
                    <a:gd name="T4" fmla="*/ 536 w 21600"/>
                    <a:gd name="T5" fmla="*/ 10800 h 21600"/>
                    <a:gd name="T6" fmla="*/ 10800 w 21600"/>
                    <a:gd name="T7" fmla="*/ 0 h 21600"/>
                    <a:gd name="T8" fmla="*/ 2336 w 21600"/>
                    <a:gd name="T9" fmla="*/ 2336 h 21600"/>
                    <a:gd name="T10" fmla="*/ 19264 w 21600"/>
                    <a:gd name="T11" fmla="*/ 19264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1072" y="21600"/>
                      </a:lnTo>
                      <a:lnTo>
                        <a:pt x="2052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alpha val="5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1350"/>
                </a:p>
              </p:txBody>
            </p:sp>
          </p:grpSp>
        </p:grpSp>
      </p:grpSp>
      <p:sp>
        <p:nvSpPr>
          <p:cNvPr id="46" name="文本框 45"/>
          <p:cNvSpPr txBox="1"/>
          <p:nvPr/>
        </p:nvSpPr>
        <p:spPr>
          <a:xfrm>
            <a:off x="2003246" y="1402253"/>
            <a:ext cx="3070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i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对公众健康的影响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6178023" y="1402203"/>
            <a:ext cx="57894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i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为罕见病患者保驾护航，符合“保基本”原则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1360499" y="4057154"/>
            <a:ext cx="41787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735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000" b="1" i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填补</a:t>
            </a:r>
            <a:r>
              <a:rPr lang="en-US" altLang="zh-CN" sz="2000" b="1" i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PV</a:t>
            </a:r>
            <a:r>
              <a:rPr lang="zh-CN" altLang="en-US" sz="2000" b="1" i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治疗空白，弥补目录短板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6370419" y="2165000"/>
            <a:ext cx="55513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1219200">
              <a:buFont typeface="Wingdings" panose="05000000000000000000" pitchFamily="2" charset="2"/>
              <a:buChar char="Ø"/>
              <a:defRPr/>
            </a:pP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PV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为罕见病，保障罕见病患者规范化用药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；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285750" indent="-285750" defTabSz="1219200"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罗培干扰素是唯一权威指南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一致推荐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PV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降细胞治疗药物；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285750" indent="-285750" defTabSz="1219200"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可快速达到血液学缓解，且在患者达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CHR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后用药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年，可延长用药间隔，治疗费用相应的减少；</a:t>
            </a:r>
            <a:endParaRPr lang="zh-CN" altLang="en-US" sz="1400" dirty="0"/>
          </a:p>
        </p:txBody>
      </p:sp>
      <p:sp>
        <p:nvSpPr>
          <p:cNvPr id="54" name="文本框 53"/>
          <p:cNvSpPr txBox="1"/>
          <p:nvPr/>
        </p:nvSpPr>
        <p:spPr>
          <a:xfrm>
            <a:off x="611527" y="4822784"/>
            <a:ext cx="530332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1219200">
              <a:buFont typeface="Wingdings" panose="05000000000000000000" pitchFamily="2" charset="2"/>
              <a:buChar char="ü"/>
              <a:defRPr/>
            </a:pP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PV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急需规范化治疗药物；</a:t>
            </a:r>
            <a:endParaRPr lang="en-US" altLang="zh-CN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285750" indent="-285750" defTabSz="1219200">
              <a:buFont typeface="Wingdings" panose="05000000000000000000" pitchFamily="2" charset="2"/>
              <a:buChar char="ü"/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罗培干扰素将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填补国内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PV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治疗领域的空白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，存在不可替代性；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285750" indent="-285750" defTabSz="1219200">
              <a:buFont typeface="Wingdings" panose="05000000000000000000" pitchFamily="2" charset="2"/>
              <a:buChar char="ü"/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期待早日纳入医保，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造福更多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PV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患者。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766157" y="369090"/>
            <a:ext cx="112228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spc="-7" dirty="0">
                <a:solidFill>
                  <a:srgbClr val="0066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Arial" panose="020B0604020202020204"/>
              </a:rPr>
              <a:t>罗培干扰素为</a:t>
            </a:r>
            <a:r>
              <a:rPr lang="zh-CN" altLang="en-US" sz="2800" b="1" spc="-7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Arial" panose="020B0604020202020204"/>
              </a:rPr>
              <a:t>罕见病患者</a:t>
            </a:r>
            <a:r>
              <a:rPr lang="zh-CN" altLang="en-US" sz="2800" b="1" spc="-7" dirty="0">
                <a:solidFill>
                  <a:srgbClr val="0066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Arial" panose="020B0604020202020204"/>
              </a:rPr>
              <a:t>保驾护航，</a:t>
            </a:r>
            <a:r>
              <a:rPr lang="zh-CN" altLang="en-US" sz="2800" b="1" spc="-7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Arial" panose="020B0604020202020204"/>
              </a:rPr>
              <a:t>填补</a:t>
            </a:r>
            <a:r>
              <a:rPr lang="en-US" altLang="zh-CN" sz="2800" b="1" spc="-7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Arial" panose="020B0604020202020204"/>
              </a:rPr>
              <a:t>PV</a:t>
            </a:r>
            <a:r>
              <a:rPr lang="zh-CN" altLang="en-US" sz="2800" b="1" spc="-7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Arial" panose="020B0604020202020204"/>
              </a:rPr>
              <a:t>领域治疗空白</a:t>
            </a:r>
            <a:endParaRPr lang="zh-CN" altLang="en-US" sz="2800" b="1" spc="-7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266877" y="206865"/>
            <a:ext cx="1722107" cy="579962"/>
            <a:chOff x="7700158" y="155149"/>
            <a:chExt cx="1291580" cy="43497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4916" y="155149"/>
              <a:ext cx="1143000" cy="219456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7700158" y="349029"/>
              <a:ext cx="1291580" cy="2410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7733" tIns="67733" rIns="67733" bIns="67733" numCol="1" spcCol="38100" rtlCol="0" anchor="ctr">
              <a:spAutoFit/>
            </a:bodyPr>
            <a:lstStyle/>
            <a:p>
              <a:pPr marL="0" marR="0" lvl="0" indent="0" algn="l" defTabSz="110045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/>
                  <a:sym typeface="Arial" panose="020B0604020202020204"/>
                </a:rPr>
                <a:t>药华医药股份有限公司</a:t>
              </a: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7237" y="189729"/>
            <a:ext cx="415498" cy="8849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6620">
                <a:alpha val="40000"/>
              </a:srgbClr>
            </a:outerShdw>
          </a:effectLst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1500" b="1" dirty="0">
                <a:solidFill>
                  <a:srgbClr val="00882B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公平性</a:t>
            </a:r>
          </a:p>
        </p:txBody>
      </p:sp>
      <p:sp>
        <p:nvSpPr>
          <p:cNvPr id="56" name="页脚占位符 10"/>
          <p:cNvSpPr txBox="1"/>
          <p:nvPr/>
        </p:nvSpPr>
        <p:spPr>
          <a:xfrm>
            <a:off x="11474438" y="6392628"/>
            <a:ext cx="5145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00" b="1" dirty="0"/>
              <a:t>9</a:t>
            </a:r>
            <a:endParaRPr lang="zh-CN" altLang="en-US" sz="9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6370419" y="4767709"/>
            <a:ext cx="611566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获批适应症为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罕见血液肿瘤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患者群体小，便于管理；</a:t>
            </a:r>
            <a:endParaRPr lang="en-US" altLang="zh-CN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适应症需要在专业性强，级别相对高的医院通过完善骨髓穿刺等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  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确诊，利于患者管理；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本品为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预充式注射液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适应症非常明确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，且为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处方药物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  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便于医保管控患者。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WIxY2E4YzlkOTc4OTNhYTg5ZGZlNzlmNGUwMTc2Nzg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e8368c1-b6a8-4c80-9e02-7b27ab97af8d}"/>
  <p:tag name="TABLE_ENDDRAG_ORIGIN_RECT" val="692*341"/>
  <p:tag name="TABLE_ENDDRAG_RECT" val="15*48*692*34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5000" b="0" i="0" u="none" strike="noStrike" cap="none" spc="0" normalizeH="0" baseline="0" dirty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 panose="020B0604020202020204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1599</Words>
  <Application>Microsoft Office PowerPoint</Application>
  <PresentationFormat>宽屏</PresentationFormat>
  <Paragraphs>176</Paragraphs>
  <Slides>10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9" baseType="lpstr">
      <vt:lpstr>Arial Unicode MS</vt:lpstr>
      <vt:lpstr>FZSSK--GBK1-0</vt:lpstr>
      <vt:lpstr>Helvetica Light</vt:lpstr>
      <vt:lpstr>Impact MT Std</vt:lpstr>
      <vt:lpstr>Microsoft JhengHei</vt:lpstr>
      <vt:lpstr>NEU-BZ-Regular</vt:lpstr>
      <vt:lpstr>PMingLiU</vt:lpstr>
      <vt:lpstr>等线</vt:lpstr>
      <vt:lpstr>等线 Light</vt:lpstr>
      <vt:lpstr>黑体</vt:lpstr>
      <vt:lpstr>宋体</vt:lpstr>
      <vt:lpstr>微软雅黑</vt:lpstr>
      <vt:lpstr>Arial</vt:lpstr>
      <vt:lpstr>Calibri</vt:lpstr>
      <vt:lpstr>Symbol</vt:lpstr>
      <vt:lpstr>Times New Roman</vt:lpstr>
      <vt:lpstr>Wingdings</vt:lpstr>
      <vt:lpstr>Office 主题​​</vt:lpstr>
      <vt:lpstr>1_White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Wu, Xiang</dc:creator>
  <cp:lastModifiedBy>Wu, Xiang</cp:lastModifiedBy>
  <cp:revision>333</cp:revision>
  <dcterms:created xsi:type="dcterms:W3CDTF">2024-06-26T09:21:00Z</dcterms:created>
  <dcterms:modified xsi:type="dcterms:W3CDTF">2024-07-10T11:01:17Z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6464A3B00A204EA283EA783EB35C0073_12</vt:lpwstr>
  </property>
  <property fmtid="{D5CDD505-2E9C-101B-9397-08002B2CF9AE}" pid="3" name="KSOProductBuildVer">
    <vt:lpwstr>2052-12.1.0.17140</vt:lpwstr>
  </property>
</Properties>
</file>